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27"/>
  </p:handoutMasterIdLst>
  <p:sldIdLst>
    <p:sldId id="299" r:id="rId4"/>
    <p:sldId id="258" r:id="rId5"/>
    <p:sldId id="311" r:id="rId6"/>
    <p:sldId id="286" r:id="rId7"/>
    <p:sldId id="317" r:id="rId8"/>
    <p:sldId id="318" r:id="rId9"/>
    <p:sldId id="285" r:id="rId10"/>
    <p:sldId id="310" r:id="rId11"/>
    <p:sldId id="302" r:id="rId12"/>
    <p:sldId id="307" r:id="rId13"/>
    <p:sldId id="315" r:id="rId14"/>
    <p:sldId id="308" r:id="rId15"/>
    <p:sldId id="313" r:id="rId16"/>
    <p:sldId id="309" r:id="rId17"/>
    <p:sldId id="303" r:id="rId18"/>
    <p:sldId id="306" r:id="rId19"/>
    <p:sldId id="316" r:id="rId20"/>
    <p:sldId id="304" r:id="rId21"/>
    <p:sldId id="270" r:id="rId22"/>
    <p:sldId id="262" r:id="rId23"/>
    <p:sldId id="319" r:id="rId24"/>
    <p:sldId id="321" r:id="rId25"/>
    <p:sldId id="320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949"/>
    <a:srgbClr val="F4BD2D"/>
    <a:srgbClr val="CBCBCB"/>
    <a:srgbClr val="1ED4DE"/>
    <a:srgbClr val="F07624"/>
    <a:srgbClr val="1C7DE1"/>
    <a:srgbClr val="F8D78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9" autoAdjust="0"/>
    <p:restoredTop sz="93818" autoAdjust="0"/>
  </p:normalViewPr>
  <p:slideViewPr>
    <p:cSldViewPr showGuides="1">
      <p:cViewPr varScale="1">
        <p:scale>
          <a:sx n="97" d="100"/>
          <a:sy n="97" d="100"/>
        </p:scale>
        <p:origin x="65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2020-12-09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jpeg"/><Relationship Id="rId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1590"/>
            <a:ext cx="9144000" cy="1224136"/>
          </a:xfrm>
        </p:spPr>
        <p:txBody>
          <a:bodyPr/>
          <a:lstStyle/>
          <a:p>
            <a:r>
              <a:rPr lang="en-US" altLang="ko-KR" dirty="0" err="1" smtClean="0">
                <a:ea typeface="맑은 고딕" pitchFamily="50" charset="-127"/>
              </a:rPr>
              <a:t>Xây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ea typeface="맑은 고딕" pitchFamily="50" charset="-127"/>
              </a:rPr>
              <a:t>dựng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ea typeface="맑은 고딕" pitchFamily="50" charset="-127"/>
              </a:rPr>
              <a:t>hệ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ea typeface="맑은 고딕" pitchFamily="50" charset="-127"/>
              </a:rPr>
              <a:t>thống</a:t>
            </a:r>
            <a:r>
              <a:rPr lang="en-US" altLang="ko-KR" dirty="0" smtClean="0">
                <a:ea typeface="맑은 고딕" pitchFamily="50" charset="-127"/>
              </a:rPr>
              <a:t> Internet Of Things</a:t>
            </a:r>
            <a:br>
              <a:rPr lang="en-US" altLang="ko-KR" dirty="0" smtClean="0">
                <a:ea typeface="맑은 고딕" pitchFamily="50" charset="-127"/>
              </a:rPr>
            </a:br>
            <a:r>
              <a:rPr lang="en-US" altLang="ko-KR" dirty="0" err="1" smtClean="0">
                <a:ea typeface="맑은 고딕" pitchFamily="50" charset="-127"/>
              </a:rPr>
              <a:t>hỗ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ea typeface="맑은 고딕" pitchFamily="50" charset="-127"/>
              </a:rPr>
              <a:t>trợ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ea typeface="맑은 고딕" pitchFamily="50" charset="-127"/>
              </a:rPr>
              <a:t>quan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ea typeface="맑은 고딕" pitchFamily="50" charset="-127"/>
              </a:rPr>
              <a:t>trắc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ea typeface="맑은 고딕" pitchFamily="50" charset="-127"/>
              </a:rPr>
              <a:t>môi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ea typeface="맑은 고딕" pitchFamily="50" charset="-127"/>
              </a:rPr>
              <a:t>trường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180528" y="47741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Đà</a:t>
            </a:r>
            <a:r>
              <a:rPr lang="en-US" dirty="0" smtClean="0"/>
              <a:t> </a:t>
            </a:r>
            <a:r>
              <a:rPr lang="en-US" dirty="0" err="1" smtClean="0"/>
              <a:t>Nẵng</a:t>
            </a:r>
            <a:r>
              <a:rPr lang="en-US" dirty="0" smtClean="0"/>
              <a:t>, 12/2020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72" y="310271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SVTH: </a:t>
            </a:r>
            <a:r>
              <a:rPr lang="en-US" b="1" dirty="0" err="1" smtClean="0"/>
              <a:t>Phạm</a:t>
            </a:r>
            <a:r>
              <a:rPr lang="en-US" b="1" dirty="0" smtClean="0"/>
              <a:t> </a:t>
            </a:r>
            <a:r>
              <a:rPr lang="en-US" b="1" dirty="0" err="1" smtClean="0"/>
              <a:t>Hòa</a:t>
            </a:r>
            <a:r>
              <a:rPr lang="en-US" b="1" dirty="0" smtClean="0"/>
              <a:t> </a:t>
            </a:r>
            <a:r>
              <a:rPr lang="en-US" b="1" dirty="0" err="1" smtClean="0"/>
              <a:t>Mâu</a:t>
            </a:r>
            <a:r>
              <a:rPr lang="en-US" b="1" dirty="0"/>
              <a:t> </a:t>
            </a:r>
            <a:r>
              <a:rPr lang="en-US" b="1" dirty="0" smtClean="0"/>
              <a:t>– 16T1</a:t>
            </a:r>
          </a:p>
          <a:p>
            <a:pPr algn="ctr"/>
            <a:r>
              <a:rPr lang="en-US" b="1" dirty="0" smtClean="0"/>
              <a:t>GVHD: </a:t>
            </a:r>
            <a:r>
              <a:rPr lang="en-US" b="1" dirty="0" err="1" smtClean="0"/>
              <a:t>Th.S</a:t>
            </a:r>
            <a:r>
              <a:rPr lang="en-US" b="1" dirty="0" smtClean="0"/>
              <a:t> Phan </a:t>
            </a:r>
            <a:r>
              <a:rPr lang="en-US" b="1" dirty="0" err="1" smtClean="0"/>
              <a:t>Chí</a:t>
            </a:r>
            <a:r>
              <a:rPr lang="en-US" b="1" dirty="0" smtClean="0"/>
              <a:t> </a:t>
            </a:r>
            <a:r>
              <a:rPr lang="en-US" b="1" dirty="0" err="1" smtClean="0"/>
              <a:t>Tùng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696" cy="900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04" y="0"/>
            <a:ext cx="900696" cy="90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 err="1" smtClean="0">
                <a:solidFill>
                  <a:schemeClr val="accent5"/>
                </a:solidFill>
              </a:rPr>
              <a:t>Trạm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 </a:t>
            </a:r>
            <a:r>
              <a:rPr lang="en-US" altLang="ko-KR" sz="2800" b="1" dirty="0" err="1" smtClean="0">
                <a:solidFill>
                  <a:schemeClr val="accent5"/>
                </a:solidFill>
              </a:rPr>
              <a:t>quan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 </a:t>
            </a:r>
            <a:r>
              <a:rPr lang="en-US" altLang="ko-KR" sz="2800" b="1" dirty="0" err="1" smtClean="0">
                <a:solidFill>
                  <a:schemeClr val="accent5"/>
                </a:solidFill>
              </a:rPr>
              <a:t>trắc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 </a:t>
            </a:r>
            <a:r>
              <a:rPr lang="en-US" altLang="ko-KR" sz="2800" b="1" dirty="0" err="1" smtClean="0">
                <a:solidFill>
                  <a:schemeClr val="accent5"/>
                </a:solidFill>
              </a:rPr>
              <a:t>môi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 </a:t>
            </a:r>
            <a:r>
              <a:rPr lang="en-US" altLang="ko-KR" sz="2800" b="1" dirty="0" err="1" smtClean="0">
                <a:solidFill>
                  <a:schemeClr val="accent5"/>
                </a:solidFill>
              </a:rPr>
              <a:t>trường</a:t>
            </a:r>
            <a:endParaRPr lang="ko-KR" alt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29" y="1748737"/>
            <a:ext cx="390965" cy="390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61" y="3962644"/>
            <a:ext cx="553322" cy="553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950" y="2450476"/>
            <a:ext cx="553322" cy="5533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48" y="998945"/>
            <a:ext cx="492685" cy="4926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08" y="3219822"/>
            <a:ext cx="576064" cy="57606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79244" y="1008856"/>
            <a:ext cx="320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(DHT22)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9244" y="1759553"/>
            <a:ext cx="320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ẩm</a:t>
            </a:r>
            <a:r>
              <a:rPr lang="en-US" dirty="0" smtClean="0"/>
              <a:t> (DHT22)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79243" y="2542471"/>
            <a:ext cx="396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bụi</a:t>
            </a:r>
            <a:r>
              <a:rPr lang="en-US" dirty="0" smtClean="0"/>
              <a:t> (GP2Y10)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79242" y="3323188"/>
            <a:ext cx="396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/>
              <a:t> </a:t>
            </a:r>
            <a:r>
              <a:rPr lang="en-US" dirty="0" err="1" smtClean="0"/>
              <a:t>cường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tia</a:t>
            </a:r>
            <a:r>
              <a:rPr lang="en-US" dirty="0" smtClean="0"/>
              <a:t> UV (ML8511)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50642" y="4054639"/>
            <a:ext cx="396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pH (pH sensor)</a:t>
            </a: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78" y="936564"/>
            <a:ext cx="3206534" cy="3581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28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3.08642E-6 L 0.08802 -0.00494 C 0.10695 -0.00618 0.13524 -0.00679 0.16476 -0.00679 C 0.19861 -0.00679 0.22552 -0.00618 0.24445 -0.00494 L 0.3349 3.08642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58" y="-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646A2DFD-9FAF-45C7-A3CA-41CA335B5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12" y="974454"/>
            <a:ext cx="731292" cy="731292"/>
          </a:xfrm>
          <a:prstGeom prst="rect">
            <a:avLst/>
          </a:prstGeom>
          <a:effectLst>
            <a:outerShdw blurRad="292100" dist="50800" dir="3660000" sx="101000" sy="101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 err="1" smtClean="0"/>
              <a:t>Microservices</a:t>
            </a:r>
            <a:endParaRPr lang="ko-KR" altLang="en-US" sz="3200" b="1" dirty="0">
              <a:solidFill>
                <a:schemeClr val="accent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000" y="2142258"/>
            <a:ext cx="25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Nhận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trạm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trắc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topic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8364" y="1881080"/>
            <a:ext cx="1573586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MQTT broker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8050" y="3587849"/>
            <a:ext cx="2034213" cy="276999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Encryption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89" y="3902128"/>
            <a:ext cx="25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Mã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hóa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khối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database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ghi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vào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Blockchain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46A2DFD-9FAF-45C7-A3CA-41CA335B5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12" y="2730347"/>
            <a:ext cx="731292" cy="73129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46A2DFD-9FAF-45C7-A3CA-41CA335B5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59" y="974454"/>
            <a:ext cx="731292" cy="731292"/>
          </a:xfrm>
          <a:prstGeom prst="rect">
            <a:avLst/>
          </a:prstGeom>
          <a:effectLst>
            <a:outerShdw blurRad="292100" dist="50800" dir="3660000" sx="101000" sy="101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46A2DFD-9FAF-45C7-A3CA-41CA335B5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43" y="975009"/>
            <a:ext cx="731292" cy="731292"/>
          </a:xfrm>
          <a:prstGeom prst="rect">
            <a:avLst/>
          </a:prstGeom>
          <a:effectLst>
            <a:outerShdw blurRad="292100" dist="50800" dir="3660000" sx="101000" sy="101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46A2DFD-9FAF-45C7-A3CA-41CA335B5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43" y="2730347"/>
            <a:ext cx="731292" cy="73129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46A2DFD-9FAF-45C7-A3CA-41CA335B5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59" y="2726829"/>
            <a:ext cx="731292" cy="73129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184573" y="2126950"/>
            <a:ext cx="25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Thu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thập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broker </a:t>
            </a:r>
          </a:p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ghi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vào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database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12598" y="1890465"/>
            <a:ext cx="1663782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Collection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71042" y="2142257"/>
            <a:ext cx="25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Lưu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trữ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trắc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chuỗi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thời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76244" y="1880729"/>
            <a:ext cx="2309428" cy="246221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Time-series Database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40874" y="3587849"/>
            <a:ext cx="1607230" cy="276999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Backup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12084" y="3900850"/>
            <a:ext cx="25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Sao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lưu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trạm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những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khoảng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thời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75996" y="3578408"/>
            <a:ext cx="2254854" cy="276999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API &amp;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Monotoring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28632" y="3902128"/>
            <a:ext cx="25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37" y="-1"/>
            <a:ext cx="1200346" cy="10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0" r="22333"/>
          <a:stretch/>
        </p:blipFill>
        <p:spPr>
          <a:xfrm>
            <a:off x="127838" y="752296"/>
            <a:ext cx="932141" cy="122429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68" y="792856"/>
            <a:ext cx="1293005" cy="129300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530282" y="43287"/>
            <a:ext cx="5761911" cy="29763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735259" y="160680"/>
            <a:ext cx="1152127" cy="929020"/>
            <a:chOff x="1936549" y="369796"/>
            <a:chExt cx="1152127" cy="92902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46A2DFD-9FAF-45C7-A3CA-41CA335B5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9" y="650744"/>
              <a:ext cx="648072" cy="648072"/>
            </a:xfrm>
            <a:prstGeom prst="rect">
              <a:avLst/>
            </a:prstGeom>
            <a:effectLst>
              <a:outerShdw blurRad="292100" dist="50800" dir="3660000" sx="101000" sy="101000" algn="ctr" rotWithShape="0">
                <a:srgbClr val="000000">
                  <a:alpha val="0"/>
                </a:srgbClr>
              </a:outerShdw>
              <a:reflection stA="0" endPos="65000" dist="50800" dir="5400000" sy="-100000" algn="bl" rotWithShape="0"/>
            </a:effectLst>
          </p:spPr>
        </p:pic>
        <p:sp>
          <p:nvSpPr>
            <p:cNvPr id="62" name="TextBox 61"/>
            <p:cNvSpPr txBox="1"/>
            <p:nvPr/>
          </p:nvSpPr>
          <p:spPr>
            <a:xfrm>
              <a:off x="1936549" y="369796"/>
              <a:ext cx="1152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MQTT broker</a:t>
              </a:r>
              <a:endParaRPr lang="en-US" sz="12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793146" y="151749"/>
            <a:ext cx="1318489" cy="919590"/>
            <a:chOff x="3670884" y="395890"/>
            <a:chExt cx="1318489" cy="919590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46A2DFD-9FAF-45C7-A3CA-41CA335B5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578" y="667408"/>
              <a:ext cx="648072" cy="648072"/>
            </a:xfrm>
            <a:prstGeom prst="rect">
              <a:avLst/>
            </a:prstGeom>
            <a:effectLst>
              <a:outerShdw blurRad="292100" dist="50800" dir="3660000" sx="101000" sy="101000" algn="ctr" rotWithShape="0">
                <a:srgbClr val="000000">
                  <a:alpha val="0"/>
                </a:srgbClr>
              </a:outerShdw>
              <a:reflection stA="0" endPos="65000" dist="50800" dir="5400000" sy="-100000" algn="bl" rotWithShape="0"/>
            </a:effectLst>
          </p:spPr>
        </p:pic>
        <p:sp>
          <p:nvSpPr>
            <p:cNvPr id="63" name="TextBox 62"/>
            <p:cNvSpPr txBox="1"/>
            <p:nvPr/>
          </p:nvSpPr>
          <p:spPr>
            <a:xfrm>
              <a:off x="3670884" y="395890"/>
              <a:ext cx="13184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Data Collection</a:t>
              </a:r>
              <a:endParaRPr lang="en-US" sz="1200" b="1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536781" y="1572727"/>
            <a:ext cx="1775387" cy="881620"/>
            <a:chOff x="5311705" y="645002"/>
            <a:chExt cx="1775387" cy="881620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46A2DFD-9FAF-45C7-A3CA-41CA335B5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8457" y="645002"/>
              <a:ext cx="648072" cy="648072"/>
            </a:xfrm>
            <a:prstGeom prst="rect">
              <a:avLst/>
            </a:prstGeom>
            <a:effectLst>
              <a:outerShdw blurRad="292100" dist="50800" dir="3660000" sx="101000" sy="101000" algn="ctr" rotWithShape="0">
                <a:srgbClr val="000000">
                  <a:alpha val="0"/>
                </a:srgbClr>
              </a:outerShdw>
              <a:reflection stA="0" endPos="65000" dist="50800" dir="5400000" sy="-100000" algn="bl" rotWithShape="0"/>
            </a:effectLst>
          </p:spPr>
        </p:pic>
        <p:sp>
          <p:nvSpPr>
            <p:cNvPr id="64" name="TextBox 63"/>
            <p:cNvSpPr txBox="1"/>
            <p:nvPr/>
          </p:nvSpPr>
          <p:spPr>
            <a:xfrm>
              <a:off x="5311705" y="1249623"/>
              <a:ext cx="1775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Time-Series Database</a:t>
              </a:r>
              <a:endParaRPr lang="en-US" sz="1200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895388" y="1572727"/>
            <a:ext cx="1394641" cy="922874"/>
            <a:chOff x="1750445" y="2139702"/>
            <a:chExt cx="1394641" cy="922874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46A2DFD-9FAF-45C7-A3CA-41CA335B5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9" y="2139702"/>
              <a:ext cx="648072" cy="648072"/>
            </a:xfrm>
            <a:prstGeom prst="rect">
              <a:avLst/>
            </a:prstGeom>
            <a:effectLst>
              <a:outerShdw blurRad="292100" dist="50800" dir="3660000" sx="101000" sy="101000" algn="ctr" rotWithShape="0">
                <a:srgbClr val="000000">
                  <a:alpha val="0"/>
                </a:srgbClr>
              </a:outerShdw>
              <a:reflection stA="0" endPos="65000" dist="50800" dir="5400000" sy="-100000" algn="bl" rotWithShape="0"/>
            </a:effectLst>
          </p:spPr>
        </p:pic>
        <p:sp>
          <p:nvSpPr>
            <p:cNvPr id="67" name="TextBox 66"/>
            <p:cNvSpPr txBox="1"/>
            <p:nvPr/>
          </p:nvSpPr>
          <p:spPr>
            <a:xfrm>
              <a:off x="1750445" y="2785577"/>
              <a:ext cx="1394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Data Encryption</a:t>
              </a:r>
              <a:endParaRPr lang="en-US" sz="1200" b="1" dirty="0"/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646A2DFD-9FAF-45C7-A3CA-41CA335B5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999" y="1137302"/>
            <a:ext cx="698472" cy="549711"/>
          </a:xfrm>
          <a:prstGeom prst="rect">
            <a:avLst/>
          </a:prstGeom>
          <a:effectLst>
            <a:outerShdw blurRad="292100" dist="50800" dir="3660000" sx="101000" sy="101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68" name="TextBox 67"/>
          <p:cNvSpPr txBox="1"/>
          <p:nvPr/>
        </p:nvSpPr>
        <p:spPr>
          <a:xfrm>
            <a:off x="5814246" y="1683601"/>
            <a:ext cx="1191977" cy="234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Data Backup</a:t>
            </a:r>
            <a:endParaRPr lang="en-US" sz="1200" b="1" dirty="0"/>
          </a:p>
        </p:txBody>
      </p:sp>
      <p:grpSp>
        <p:nvGrpSpPr>
          <p:cNvPr id="75" name="Group 74"/>
          <p:cNvGrpSpPr/>
          <p:nvPr/>
        </p:nvGrpSpPr>
        <p:grpSpPr>
          <a:xfrm>
            <a:off x="5676136" y="2068792"/>
            <a:ext cx="1468195" cy="837135"/>
            <a:chOff x="5559302" y="2139702"/>
            <a:chExt cx="1362254" cy="986925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46A2DFD-9FAF-45C7-A3CA-41CA335B5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8457" y="2139702"/>
              <a:ext cx="648072" cy="648072"/>
            </a:xfrm>
            <a:prstGeom prst="rect">
              <a:avLst/>
            </a:prstGeom>
            <a:effectLst>
              <a:outerShdw blurRad="292100" dist="50800" dir="3660000" sx="101000" sy="101000" algn="ctr" rotWithShape="0">
                <a:srgbClr val="000000">
                  <a:alpha val="0"/>
                </a:srgbClr>
              </a:outerShdw>
              <a:reflection stA="0" endPos="65000" dist="50800" dir="5400000" sy="-100000" algn="bl" rotWithShape="0"/>
            </a:effectLst>
          </p:spPr>
        </p:pic>
        <p:sp>
          <p:nvSpPr>
            <p:cNvPr id="69" name="TextBox 68"/>
            <p:cNvSpPr txBox="1"/>
            <p:nvPr/>
          </p:nvSpPr>
          <p:spPr>
            <a:xfrm>
              <a:off x="5559302" y="2800064"/>
              <a:ext cx="1362254" cy="326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API &amp; Monitoring</a:t>
              </a:r>
              <a:endParaRPr lang="en-US" sz="1200" b="1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711234" y="224023"/>
            <a:ext cx="1453179" cy="800362"/>
            <a:chOff x="3693474" y="1859829"/>
            <a:chExt cx="1348321" cy="943573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46A2DFD-9FAF-45C7-A3CA-41CA335B5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093" y="2155330"/>
              <a:ext cx="648072" cy="648072"/>
            </a:xfrm>
            <a:prstGeom prst="rect">
              <a:avLst/>
            </a:prstGeom>
            <a:effectLst>
              <a:outerShdw blurRad="292100" dist="50800" dir="3660000" sx="101000" sy="101000" algn="ctr" rotWithShape="0">
                <a:srgbClr val="000000">
                  <a:alpha val="0"/>
                </a:srgbClr>
              </a:outerShdw>
              <a:reflection stA="0" endPos="65000" dist="50800" dir="5400000" sy="-100000" algn="bl" rotWithShape="0"/>
            </a:effectLst>
          </p:spPr>
        </p:pic>
        <p:sp>
          <p:nvSpPr>
            <p:cNvPr id="78" name="TextBox 77"/>
            <p:cNvSpPr txBox="1"/>
            <p:nvPr/>
          </p:nvSpPr>
          <p:spPr>
            <a:xfrm>
              <a:off x="3693474" y="1859829"/>
              <a:ext cx="1348321" cy="326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Data Notification</a:t>
              </a:r>
              <a:endParaRPr lang="en-US" sz="1200" b="1" dirty="0"/>
            </a:p>
          </p:txBody>
        </p:sp>
      </p:grpSp>
      <p:cxnSp>
        <p:nvCxnSpPr>
          <p:cNvPr id="80" name="Straight Arrow Connector 79"/>
          <p:cNvCxnSpPr>
            <a:stCxn id="51" idx="3"/>
            <a:endCxn id="56" idx="1"/>
          </p:cNvCxnSpPr>
          <p:nvPr/>
        </p:nvCxnSpPr>
        <p:spPr>
          <a:xfrm flipV="1">
            <a:off x="1059979" y="765664"/>
            <a:ext cx="862460" cy="5987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3216306" y="3141543"/>
            <a:ext cx="2394471" cy="1530267"/>
            <a:chOff x="2808194" y="3192552"/>
            <a:chExt cx="2257084" cy="1530267"/>
          </a:xfrm>
        </p:grpSpPr>
        <p:sp>
          <p:nvSpPr>
            <p:cNvPr id="100" name="Rounded Rectangle 99"/>
            <p:cNvSpPr/>
            <p:nvPr/>
          </p:nvSpPr>
          <p:spPr>
            <a:xfrm>
              <a:off x="2808194" y="3192552"/>
              <a:ext cx="2257084" cy="1530267"/>
            </a:xfrm>
            <a:prstGeom prst="roundRect">
              <a:avLst/>
            </a:prstGeom>
            <a:solidFill>
              <a:srgbClr val="F8D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3069311" y="3300742"/>
              <a:ext cx="1730509" cy="1332228"/>
              <a:chOff x="3057515" y="3291830"/>
              <a:chExt cx="1629888" cy="1492545"/>
            </a:xfrm>
          </p:grpSpPr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9361" y="3291830"/>
                <a:ext cx="1426196" cy="1234784"/>
              </a:xfrm>
              <a:prstGeom prst="rect">
                <a:avLst/>
              </a:prstGeom>
            </p:spPr>
          </p:pic>
          <p:sp>
            <p:nvSpPr>
              <p:cNvPr id="98" name="TextBox 97"/>
              <p:cNvSpPr txBox="1"/>
              <p:nvPr/>
            </p:nvSpPr>
            <p:spPr>
              <a:xfrm>
                <a:off x="3057515" y="4507376"/>
                <a:ext cx="16298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 smtClean="0"/>
                  <a:t>Blockchain</a:t>
                </a:r>
                <a:r>
                  <a:rPr lang="en-US" sz="1200" b="1" dirty="0" smtClean="0"/>
                  <a:t> System</a:t>
                </a:r>
                <a:endParaRPr lang="en-US" sz="1200" b="1" dirty="0"/>
              </a:p>
            </p:txBody>
          </p:sp>
        </p:grpSp>
      </p:grpSp>
      <p:cxnSp>
        <p:nvCxnSpPr>
          <p:cNvPr id="133" name="Straight Arrow Connector 132"/>
          <p:cNvCxnSpPr>
            <a:stCxn id="56" idx="3"/>
            <a:endCxn id="61" idx="1"/>
          </p:cNvCxnSpPr>
          <p:nvPr/>
        </p:nvCxnSpPr>
        <p:spPr>
          <a:xfrm flipV="1">
            <a:off x="2570511" y="747303"/>
            <a:ext cx="1542329" cy="1836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61" idx="2"/>
            <a:endCxn id="60" idx="0"/>
          </p:cNvCxnSpPr>
          <p:nvPr/>
        </p:nvCxnSpPr>
        <p:spPr>
          <a:xfrm>
            <a:off x="4436876" y="1071339"/>
            <a:ext cx="693" cy="5013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60" idx="1"/>
            <a:endCxn id="57" idx="3"/>
          </p:cNvCxnSpPr>
          <p:nvPr/>
        </p:nvCxnSpPr>
        <p:spPr>
          <a:xfrm flipH="1">
            <a:off x="2916744" y="1896763"/>
            <a:ext cx="119678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3064745" y="2480733"/>
            <a:ext cx="697320" cy="6283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61" idx="3"/>
            <a:endCxn id="77" idx="1"/>
          </p:cNvCxnSpPr>
          <p:nvPr/>
        </p:nvCxnSpPr>
        <p:spPr>
          <a:xfrm>
            <a:off x="4760912" y="747303"/>
            <a:ext cx="1287253" cy="22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7" idx="3"/>
          </p:cNvCxnSpPr>
          <p:nvPr/>
        </p:nvCxnSpPr>
        <p:spPr>
          <a:xfrm>
            <a:off x="6746637" y="749530"/>
            <a:ext cx="904922" cy="5479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58" idx="3"/>
            <a:endCxn id="55" idx="1"/>
          </p:cNvCxnSpPr>
          <p:nvPr/>
        </p:nvCxnSpPr>
        <p:spPr>
          <a:xfrm>
            <a:off x="6759471" y="1412158"/>
            <a:ext cx="928197" cy="272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59" idx="3"/>
          </p:cNvCxnSpPr>
          <p:nvPr/>
        </p:nvCxnSpPr>
        <p:spPr>
          <a:xfrm flipV="1">
            <a:off x="6729361" y="1572727"/>
            <a:ext cx="958307" cy="7709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809713" y="1466146"/>
            <a:ext cx="1196789" cy="4306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004204" y="1477124"/>
            <a:ext cx="1026685" cy="16319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9" idx="1"/>
          </p:cNvCxnSpPr>
          <p:nvPr/>
        </p:nvCxnSpPr>
        <p:spPr>
          <a:xfrm flipH="1" flipV="1">
            <a:off x="4781895" y="1976594"/>
            <a:ext cx="1248994" cy="3670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9" idx="1"/>
          </p:cNvCxnSpPr>
          <p:nvPr/>
        </p:nvCxnSpPr>
        <p:spPr>
          <a:xfrm flipH="1">
            <a:off x="5214445" y="2343648"/>
            <a:ext cx="816444" cy="76223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80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7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7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7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534"/>
            <a:ext cx="9144000" cy="3901106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0" y="51470"/>
            <a:ext cx="9144000" cy="411510"/>
          </a:xfrm>
        </p:spPr>
        <p:txBody>
          <a:bodyPr/>
          <a:lstStyle/>
          <a:p>
            <a:pPr algn="ctr"/>
            <a:r>
              <a:rPr lang="en-US" altLang="ko-KR" sz="2400" b="1" dirty="0" err="1" smtClean="0">
                <a:solidFill>
                  <a:schemeClr val="accent3">
                    <a:lumMod val="50000"/>
                  </a:schemeClr>
                </a:solidFill>
              </a:rPr>
              <a:t>Hyperledger</a:t>
            </a:r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 Fabric  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8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961"/>
            <a:ext cx="9144000" cy="884466"/>
          </a:xfrm>
        </p:spPr>
        <p:txBody>
          <a:bodyPr/>
          <a:lstStyle/>
          <a:p>
            <a:pPr algn="ctr"/>
            <a:r>
              <a:rPr lang="en-US" altLang="ko-KR" sz="2800" b="1" dirty="0" err="1" smtClean="0">
                <a:solidFill>
                  <a:schemeClr val="accent3">
                    <a:lumMod val="50000"/>
                  </a:schemeClr>
                </a:solidFill>
              </a:rPr>
              <a:t>Ưu</a:t>
            </a:r>
            <a:r>
              <a:rPr lang="en-US" altLang="ko-KR" sz="28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2800" b="1" dirty="0" err="1" smtClean="0">
                <a:solidFill>
                  <a:schemeClr val="accent3">
                    <a:lumMod val="50000"/>
                  </a:schemeClr>
                </a:solidFill>
              </a:rPr>
              <a:t>điểm</a:t>
            </a:r>
            <a:r>
              <a:rPr lang="en-US" altLang="ko-KR" sz="28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2800" b="1" dirty="0" err="1" smtClean="0">
                <a:solidFill>
                  <a:schemeClr val="accent3">
                    <a:lumMod val="50000"/>
                  </a:schemeClr>
                </a:solidFill>
              </a:rPr>
              <a:t>của</a:t>
            </a:r>
            <a:r>
              <a:rPr lang="en-US" altLang="ko-KR" sz="28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2800" b="1" dirty="0" err="1" smtClean="0">
                <a:solidFill>
                  <a:schemeClr val="accent3">
                    <a:lumMod val="50000"/>
                  </a:schemeClr>
                </a:solidFill>
              </a:rPr>
              <a:t>Blockchain</a:t>
            </a:r>
            <a:r>
              <a:rPr lang="en-US" altLang="ko-KR" sz="2800" b="1" dirty="0" smtClean="0">
                <a:solidFill>
                  <a:schemeClr val="accent3">
                    <a:lumMod val="50000"/>
                  </a:schemeClr>
                </a:solidFill>
              </a:rPr>
              <a:t> – </a:t>
            </a:r>
            <a:r>
              <a:rPr lang="en-US" altLang="ko-KR" sz="2800" b="1" dirty="0" err="1" smtClean="0">
                <a:solidFill>
                  <a:schemeClr val="accent3">
                    <a:lumMod val="50000"/>
                  </a:schemeClr>
                </a:solidFill>
              </a:rPr>
              <a:t>HyperLedger</a:t>
            </a:r>
            <a:r>
              <a:rPr lang="en-US" altLang="ko-KR" sz="2800" b="1" dirty="0" smtClean="0">
                <a:solidFill>
                  <a:schemeClr val="accent3">
                    <a:lumMod val="50000"/>
                  </a:schemeClr>
                </a:solidFill>
              </a:rPr>
              <a:t> Fabric</a:t>
            </a:r>
            <a:endParaRPr lang="ko-KR" alt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Frame 2"/>
          <p:cNvSpPr/>
          <p:nvPr/>
        </p:nvSpPr>
        <p:spPr>
          <a:xfrm rot="18900000">
            <a:off x="3534429" y="1664412"/>
            <a:ext cx="2075142" cy="2075142"/>
          </a:xfrm>
          <a:prstGeom prst="frame">
            <a:avLst>
              <a:gd name="adj1" fmla="val 55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69515" y="1383718"/>
            <a:ext cx="900000" cy="90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5080271" y="1383718"/>
            <a:ext cx="900000" cy="9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3169515" y="3139188"/>
            <a:ext cx="900000" cy="90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Oval 13"/>
          <p:cNvSpPr/>
          <p:nvPr/>
        </p:nvSpPr>
        <p:spPr>
          <a:xfrm>
            <a:off x="5080271" y="3139188"/>
            <a:ext cx="900000" cy="90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Rectangle 9"/>
          <p:cNvSpPr/>
          <p:nvPr/>
        </p:nvSpPr>
        <p:spPr>
          <a:xfrm>
            <a:off x="3469834" y="3433739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3424727" y="1636437"/>
            <a:ext cx="391290" cy="39455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Rectangle 16"/>
          <p:cNvSpPr/>
          <p:nvPr/>
        </p:nvSpPr>
        <p:spPr>
          <a:xfrm rot="1795255">
            <a:off x="5406274" y="1566092"/>
            <a:ext cx="298553" cy="53525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Rounded Rectangle 7"/>
          <p:cNvSpPr/>
          <p:nvPr/>
        </p:nvSpPr>
        <p:spPr>
          <a:xfrm>
            <a:off x="5376314" y="3433739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39824" y="1383286"/>
            <a:ext cx="2915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F07624"/>
                </a:solidFill>
                <a:cs typeface="Arial" pitchFamily="34" charset="0"/>
              </a:rPr>
              <a:t>Đảm</a:t>
            </a:r>
            <a:r>
              <a:rPr lang="en-US" altLang="ko-KR" sz="1600" b="1" dirty="0" smtClean="0">
                <a:solidFill>
                  <a:srgbClr val="F07624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07624"/>
                </a:solidFill>
                <a:cs typeface="Arial" pitchFamily="34" charset="0"/>
              </a:rPr>
              <a:t>bảo</a:t>
            </a:r>
            <a:r>
              <a:rPr lang="en-US" altLang="ko-KR" sz="1600" b="1" dirty="0" smtClean="0">
                <a:solidFill>
                  <a:srgbClr val="F07624"/>
                </a:solidFill>
                <a:cs typeface="Arial" pitchFamily="34" charset="0"/>
              </a:rPr>
              <a:t> minh </a:t>
            </a:r>
            <a:r>
              <a:rPr lang="en-US" altLang="ko-KR" sz="1600" b="1" dirty="0" err="1" smtClean="0">
                <a:solidFill>
                  <a:srgbClr val="F07624"/>
                </a:solidFill>
                <a:cs typeface="Arial" pitchFamily="34" charset="0"/>
              </a:rPr>
              <a:t>bạch</a:t>
            </a:r>
            <a:r>
              <a:rPr lang="en-US" altLang="ko-KR" sz="1600" b="1" dirty="0" smtClean="0">
                <a:solidFill>
                  <a:srgbClr val="F07624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07624"/>
                </a:solidFill>
                <a:cs typeface="Arial" pitchFamily="34" charset="0"/>
              </a:rPr>
              <a:t>dữ</a:t>
            </a:r>
            <a:r>
              <a:rPr lang="en-US" altLang="ko-KR" sz="1600" b="1" dirty="0" smtClean="0">
                <a:solidFill>
                  <a:srgbClr val="F07624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07624"/>
                </a:solidFill>
                <a:cs typeface="Arial" pitchFamily="34" charset="0"/>
              </a:rPr>
              <a:t>liệu</a:t>
            </a:r>
            <a:endParaRPr lang="en-US" altLang="ko-KR" sz="1600" b="1" dirty="0" smtClean="0">
              <a:solidFill>
                <a:srgbClr val="F07624"/>
              </a:solidFill>
              <a:cs typeface="Arial" pitchFamily="34" charset="0"/>
            </a:endParaRPr>
          </a:p>
          <a:p>
            <a:endParaRPr lang="ko-KR" altLang="en-US" sz="1600" b="1" dirty="0">
              <a:solidFill>
                <a:srgbClr val="F07624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228181" y="3167753"/>
            <a:ext cx="2592294" cy="729758"/>
            <a:chOff x="7164288" y="865037"/>
            <a:chExt cx="1570894" cy="729758"/>
          </a:xfrm>
        </p:grpSpPr>
        <p:sp>
          <p:nvSpPr>
            <p:cNvPr id="24" name="TextBox 23"/>
            <p:cNvSpPr txBox="1"/>
            <p:nvPr/>
          </p:nvSpPr>
          <p:spPr>
            <a:xfrm>
              <a:off x="7164288" y="865037"/>
              <a:ext cx="1439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rgbClr val="1C7DE1"/>
                  </a:solidFill>
                  <a:cs typeface="Arial" pitchFamily="34" charset="0"/>
                </a:rPr>
                <a:t>Tiết</a:t>
              </a:r>
              <a:r>
                <a:rPr lang="en-US" altLang="ko-KR" sz="1600" b="1" dirty="0">
                  <a:solidFill>
                    <a:srgbClr val="1C7DE1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rgbClr val="1C7DE1"/>
                  </a:solidFill>
                  <a:cs typeface="Arial" pitchFamily="34" charset="0"/>
                </a:rPr>
                <a:t>kiệm</a:t>
              </a:r>
              <a:r>
                <a:rPr lang="en-US" altLang="ko-KR" sz="1600" b="1" dirty="0">
                  <a:solidFill>
                    <a:srgbClr val="1C7DE1"/>
                  </a:solidFill>
                  <a:cs typeface="Arial" pitchFamily="34" charset="0"/>
                </a:rPr>
                <a:t> chi </a:t>
              </a:r>
              <a:r>
                <a:rPr lang="en-US" altLang="ko-KR" sz="1600" b="1" dirty="0" err="1" smtClean="0">
                  <a:solidFill>
                    <a:srgbClr val="1C7DE1"/>
                  </a:solidFill>
                  <a:cs typeface="Arial" pitchFamily="34" charset="0"/>
                </a:rPr>
                <a:t>phí</a:t>
              </a:r>
              <a:endParaRPr lang="ko-KR" altLang="en-US" sz="1600" b="1" dirty="0">
                <a:solidFill>
                  <a:srgbClr val="1C7DE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64288" y="1133130"/>
              <a:ext cx="1570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Công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nghệ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được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open source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cộng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đồng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phát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triển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ứng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79236" y="1259649"/>
            <a:ext cx="2375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err="1">
                <a:solidFill>
                  <a:srgbClr val="F4BD2D"/>
                </a:solidFill>
                <a:cs typeface="Arial" pitchFamily="34" charset="0"/>
              </a:rPr>
              <a:t>Tính</a:t>
            </a:r>
            <a:r>
              <a:rPr lang="en-US" altLang="ko-KR" sz="1600" b="1" dirty="0">
                <a:solidFill>
                  <a:srgbClr val="F4BD2D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rgbClr val="F4BD2D"/>
                </a:solidFill>
                <a:cs typeface="Arial" pitchFamily="34" charset="0"/>
              </a:rPr>
              <a:t>bảo</a:t>
            </a:r>
            <a:r>
              <a:rPr lang="en-US" altLang="ko-KR" sz="1600" b="1" dirty="0">
                <a:solidFill>
                  <a:srgbClr val="F4BD2D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rgbClr val="F4BD2D"/>
                </a:solidFill>
                <a:cs typeface="Arial" pitchFamily="34" charset="0"/>
              </a:rPr>
              <a:t>mật</a:t>
            </a:r>
            <a:r>
              <a:rPr lang="en-US" altLang="ko-KR" sz="1600" b="1" dirty="0">
                <a:solidFill>
                  <a:srgbClr val="F4BD2D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4BD2D"/>
                </a:solidFill>
                <a:cs typeface="Arial" pitchFamily="34" charset="0"/>
              </a:rPr>
              <a:t>cao</a:t>
            </a:r>
            <a:endParaRPr lang="ko-KR" altLang="en-US" sz="1600" b="1" dirty="0">
              <a:solidFill>
                <a:srgbClr val="F4BD2D"/>
              </a:solidFill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5220" y="3132904"/>
            <a:ext cx="2519831" cy="835068"/>
            <a:chOff x="7087898" y="856926"/>
            <a:chExt cx="1526982" cy="835068"/>
          </a:xfrm>
        </p:grpSpPr>
        <p:sp>
          <p:nvSpPr>
            <p:cNvPr id="30" name="TextBox 29"/>
            <p:cNvSpPr txBox="1"/>
            <p:nvPr/>
          </p:nvSpPr>
          <p:spPr>
            <a:xfrm>
              <a:off x="7164288" y="856926"/>
              <a:ext cx="1439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err="1">
                  <a:solidFill>
                    <a:srgbClr val="1ED4DE"/>
                  </a:solidFill>
                  <a:cs typeface="Arial" pitchFamily="34" charset="0"/>
                </a:rPr>
                <a:t>C</a:t>
              </a:r>
              <a:r>
                <a:rPr lang="en-US" altLang="ko-KR" sz="1600" b="1" dirty="0" err="1" smtClean="0">
                  <a:solidFill>
                    <a:srgbClr val="1ED4DE"/>
                  </a:solidFill>
                  <a:cs typeface="Arial" pitchFamily="34" charset="0"/>
                </a:rPr>
                <a:t>ập</a:t>
              </a:r>
              <a:r>
                <a:rPr lang="en-US" altLang="ko-KR" sz="1600" b="1" dirty="0" smtClean="0">
                  <a:solidFill>
                    <a:srgbClr val="1ED4DE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rgbClr val="1ED4DE"/>
                  </a:solidFill>
                  <a:cs typeface="Arial" pitchFamily="34" charset="0"/>
                </a:rPr>
                <a:t>nhật</a:t>
              </a:r>
              <a:r>
                <a:rPr lang="en-US" altLang="ko-KR" sz="1600" b="1" dirty="0">
                  <a:solidFill>
                    <a:srgbClr val="1ED4DE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rgbClr val="1ED4DE"/>
                  </a:solidFill>
                  <a:cs typeface="Arial" pitchFamily="34" charset="0"/>
                </a:rPr>
                <a:t>liên</a:t>
              </a:r>
              <a:r>
                <a:rPr lang="en-US" altLang="ko-KR" sz="1600" b="1" dirty="0">
                  <a:solidFill>
                    <a:srgbClr val="1ED4DE"/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rgbClr val="1ED4DE"/>
                  </a:solidFill>
                  <a:cs typeface="Arial" pitchFamily="34" charset="0"/>
                </a:rPr>
                <a:t>tục</a:t>
              </a:r>
              <a:endParaRPr lang="ko-KR" altLang="en-US" sz="1600" b="1" dirty="0">
                <a:solidFill>
                  <a:srgbClr val="1ED4DE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87898" y="1230329"/>
              <a:ext cx="1526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Được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phát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triển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cập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nhật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bởi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chuyên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IBM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41" y="1902805"/>
            <a:ext cx="1462166" cy="146216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192677" y="1678037"/>
            <a:ext cx="2375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Nhờ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vào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tính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bất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biến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lưu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trữ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sổ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512" y="1621350"/>
            <a:ext cx="267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lưu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trữ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khối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liên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chặt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chẽ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nhau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267744" y="2409233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+mj-lt"/>
              </a:rPr>
              <a:t>Kết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+mj-lt"/>
              </a:rPr>
              <a:t>quả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+mj-lt"/>
              </a:rPr>
              <a:t>đánh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+mj-lt"/>
              </a:rPr>
              <a:t>giá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230213" y="1398899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6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1" r="15741"/>
          <a:stretch>
            <a:fillRect/>
          </a:stretch>
        </p:blipFill>
        <p:spPr/>
      </p:pic>
      <p:pic>
        <p:nvPicPr>
          <p:cNvPr id="6" name="Picture 4" descr="D:\KBM-정애\014-Fullppt\PNG이미지\노트북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9" t="2503" r="17825" b="15051"/>
          <a:stretch/>
        </p:blipFill>
        <p:spPr bwMode="auto">
          <a:xfrm>
            <a:off x="5060209" y="1186202"/>
            <a:ext cx="1707002" cy="246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635364" y="378465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Giao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diện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desktop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8" name="Picture 4" descr="D:\KBM-정애\014-Fullppt\PNG이미지\노트북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9" t="2503" r="17825" b="15051"/>
          <a:stretch/>
        </p:blipFill>
        <p:spPr bwMode="auto">
          <a:xfrm>
            <a:off x="6900892" y="1191180"/>
            <a:ext cx="1703556" cy="246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99"/>
          <a:stretch/>
        </p:blipFill>
        <p:spPr>
          <a:xfrm>
            <a:off x="5263994" y="1473985"/>
            <a:ext cx="1329717" cy="2108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487514"/>
            <a:ext cx="1223655" cy="20952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068415" y="430527"/>
            <a:ext cx="358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Giao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diện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quan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trắc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24673" y="3964692"/>
            <a:ext cx="2476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Giao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diện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di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động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6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05"/>
            <a:ext cx="9144000" cy="41100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7200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C000"/>
                </a:solidFill>
              </a:rPr>
              <a:t>So </a:t>
            </a:r>
            <a:r>
              <a:rPr lang="en-US" sz="2000" b="1" dirty="0" err="1" smtClean="0">
                <a:solidFill>
                  <a:srgbClr val="FFC000"/>
                </a:solidFill>
              </a:rPr>
              <a:t>sánh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kết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quả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đo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với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các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thiết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bị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chuyên</a:t>
            </a:r>
            <a:r>
              <a:rPr lang="en-US" sz="2000" b="1" dirty="0" smtClean="0">
                <a:solidFill>
                  <a:srgbClr val="FFC000"/>
                </a:solidFill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</a:rPr>
              <a:t>dùng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1331640" y="2413471"/>
            <a:ext cx="6480720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+mj-lt"/>
              </a:rPr>
              <a:t>Kết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+mj-lt"/>
              </a:rPr>
              <a:t>luận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+mj-lt"/>
              </a:rPr>
              <a:t>và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+mj-lt"/>
              </a:rPr>
              <a:t>hướng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+mj-lt"/>
              </a:rPr>
              <a:t>phát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+mj-lt"/>
              </a:rPr>
              <a:t>triển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230213" y="1398899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1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 err="1" smtClean="0">
                <a:solidFill>
                  <a:schemeClr val="accent5"/>
                </a:solidFill>
              </a:rPr>
              <a:t>Kết</a:t>
            </a:r>
            <a:r>
              <a:rPr lang="en-US" altLang="ko-KR" sz="3600" b="1" dirty="0" smtClean="0">
                <a:solidFill>
                  <a:schemeClr val="accent5"/>
                </a:solidFill>
              </a:rPr>
              <a:t> </a:t>
            </a:r>
            <a:r>
              <a:rPr lang="en-US" altLang="ko-KR" sz="3600" b="1" dirty="0" err="1" smtClean="0">
                <a:solidFill>
                  <a:schemeClr val="accent5"/>
                </a:solidFill>
              </a:rPr>
              <a:t>luận</a:t>
            </a:r>
            <a:endParaRPr lang="ko-KR" altLang="en-US" sz="36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247435" y="2414619"/>
            <a:ext cx="3149101" cy="2293969"/>
            <a:chOff x="247435" y="2414619"/>
            <a:chExt cx="3149101" cy="2293969"/>
          </a:xfrm>
        </p:grpSpPr>
        <p:sp>
          <p:nvSpPr>
            <p:cNvPr id="13" name="Rectangle 12"/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315" name="Picture 3" descr="D:\KBM-정애\014-Fullppt\PNG이미지\지구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41" y="2076375"/>
            <a:ext cx="1236428" cy="123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2991380" y="2832668"/>
            <a:ext cx="656698" cy="656698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2231740" y="1319152"/>
            <a:ext cx="656698" cy="65669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2231740" y="3363838"/>
            <a:ext cx="656698" cy="656698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Oval 20"/>
          <p:cNvSpPr/>
          <p:nvPr/>
        </p:nvSpPr>
        <p:spPr>
          <a:xfrm>
            <a:off x="2991380" y="1899077"/>
            <a:ext cx="656698" cy="65669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204295" y="1131590"/>
            <a:ext cx="5328144" cy="523586"/>
            <a:chOff x="7164288" y="856926"/>
            <a:chExt cx="1566756" cy="523586"/>
          </a:xfrm>
        </p:grpSpPr>
        <p:sp>
          <p:nvSpPr>
            <p:cNvPr id="39" name="TextBox 38"/>
            <p:cNvSpPr txBox="1"/>
            <p:nvPr/>
          </p:nvSpPr>
          <p:spPr>
            <a:xfrm>
              <a:off x="7164288" y="856926"/>
              <a:ext cx="1566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rgbClr val="E62949"/>
                  </a:solidFill>
                  <a:cs typeface="Arial" pitchFamily="34" charset="0"/>
                </a:rPr>
                <a:t>Triển</a:t>
              </a:r>
              <a:r>
                <a:rPr lang="en-US" altLang="ko-KR" sz="1200" b="1" dirty="0" smtClean="0">
                  <a:solidFill>
                    <a:srgbClr val="E62949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E62949"/>
                  </a:solidFill>
                  <a:cs typeface="Arial" pitchFamily="34" charset="0"/>
                </a:rPr>
                <a:t>khai</a:t>
              </a:r>
              <a:r>
                <a:rPr lang="en-US" altLang="ko-KR" sz="1200" b="1" dirty="0" smtClean="0">
                  <a:solidFill>
                    <a:srgbClr val="E62949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E62949"/>
                  </a:solidFill>
                  <a:cs typeface="Arial" pitchFamily="34" charset="0"/>
                </a:rPr>
                <a:t>thực</a:t>
              </a:r>
              <a:r>
                <a:rPr lang="en-US" altLang="ko-KR" sz="1200" b="1" dirty="0" smtClean="0">
                  <a:solidFill>
                    <a:srgbClr val="E62949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E62949"/>
                  </a:solidFill>
                  <a:cs typeface="Arial" pitchFamily="34" charset="0"/>
                </a:rPr>
                <a:t>nghiệm</a:t>
              </a:r>
              <a:r>
                <a:rPr lang="en-US" altLang="ko-KR" sz="1200" b="1" dirty="0" smtClean="0">
                  <a:solidFill>
                    <a:srgbClr val="E62949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E62949"/>
                  </a:solidFill>
                  <a:cs typeface="Arial" pitchFamily="34" charset="0"/>
                </a:rPr>
                <a:t>trạm</a:t>
              </a:r>
              <a:r>
                <a:rPr lang="en-US" altLang="ko-KR" sz="1200" b="1" dirty="0" smtClean="0">
                  <a:solidFill>
                    <a:srgbClr val="E62949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E62949"/>
                  </a:solidFill>
                  <a:cs typeface="Arial" pitchFamily="34" charset="0"/>
                </a:rPr>
                <a:t>quan</a:t>
              </a:r>
              <a:r>
                <a:rPr lang="en-US" altLang="ko-KR" sz="1200" b="1" dirty="0" smtClean="0">
                  <a:solidFill>
                    <a:srgbClr val="E62949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E62949"/>
                  </a:solidFill>
                  <a:cs typeface="Arial" pitchFamily="34" charset="0"/>
                </a:rPr>
                <a:t>trắc</a:t>
              </a:r>
              <a:r>
                <a:rPr lang="en-US" altLang="ko-KR" sz="1200" b="1" dirty="0" smtClean="0">
                  <a:solidFill>
                    <a:srgbClr val="E62949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E62949"/>
                  </a:solidFill>
                  <a:cs typeface="Arial" pitchFamily="34" charset="0"/>
                </a:rPr>
                <a:t>môi</a:t>
              </a:r>
              <a:r>
                <a:rPr lang="en-US" altLang="ko-KR" sz="1200" b="1" dirty="0" smtClean="0">
                  <a:solidFill>
                    <a:srgbClr val="E62949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E62949"/>
                  </a:solidFill>
                  <a:cs typeface="Arial" pitchFamily="34" charset="0"/>
                </a:rPr>
                <a:t>trường</a:t>
              </a:r>
              <a:endParaRPr lang="ko-KR" altLang="en-US" sz="1200" b="1" dirty="0">
                <a:solidFill>
                  <a:srgbClr val="E62949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64288" y="1103513"/>
              <a:ext cx="15032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Tích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hợp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cảm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biến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thập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dữ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môi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trường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– Internet of Things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04296" y="3583064"/>
            <a:ext cx="4896096" cy="523586"/>
            <a:chOff x="7164288" y="856926"/>
            <a:chExt cx="1439711" cy="523586"/>
          </a:xfrm>
        </p:grpSpPr>
        <p:sp>
          <p:nvSpPr>
            <p:cNvPr id="42" name="TextBox 41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rgbClr val="1ED4DE"/>
                  </a:solidFill>
                  <a:cs typeface="Arial" pitchFamily="34" charset="0"/>
                </a:rPr>
                <a:t>Bảo</a:t>
              </a:r>
              <a:r>
                <a:rPr lang="en-US" altLang="ko-KR" sz="1200" b="1" dirty="0" smtClean="0">
                  <a:solidFill>
                    <a:srgbClr val="1ED4DE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1ED4DE"/>
                  </a:solidFill>
                  <a:cs typeface="Arial" pitchFamily="34" charset="0"/>
                </a:rPr>
                <a:t>mật</a:t>
              </a:r>
              <a:r>
                <a:rPr lang="en-US" altLang="ko-KR" sz="1200" b="1" dirty="0" smtClean="0">
                  <a:solidFill>
                    <a:srgbClr val="1ED4DE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1ED4DE"/>
                  </a:solidFill>
                  <a:cs typeface="Arial" pitchFamily="34" charset="0"/>
                </a:rPr>
                <a:t>hệ</a:t>
              </a:r>
              <a:r>
                <a:rPr lang="en-US" altLang="ko-KR" sz="1200" b="1" dirty="0" smtClean="0">
                  <a:solidFill>
                    <a:srgbClr val="1ED4DE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1ED4DE"/>
                  </a:solidFill>
                  <a:cs typeface="Arial" pitchFamily="34" charset="0"/>
                </a:rPr>
                <a:t>thống</a:t>
              </a:r>
              <a:r>
                <a:rPr lang="en-US" altLang="ko-KR" sz="1200" b="1" dirty="0" smtClean="0">
                  <a:solidFill>
                    <a:srgbClr val="1ED4DE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1ED4DE"/>
                  </a:solidFill>
                  <a:cs typeface="Arial" pitchFamily="34" charset="0"/>
                </a:rPr>
                <a:t>và</a:t>
              </a:r>
              <a:r>
                <a:rPr lang="en-US" altLang="ko-KR" sz="1200" b="1" dirty="0" smtClean="0">
                  <a:solidFill>
                    <a:srgbClr val="1ED4DE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1ED4DE"/>
                  </a:solidFill>
                  <a:cs typeface="Arial" pitchFamily="34" charset="0"/>
                </a:rPr>
                <a:t>dữ</a:t>
              </a:r>
              <a:r>
                <a:rPr lang="en-US" altLang="ko-KR" sz="1200" b="1" dirty="0" smtClean="0">
                  <a:solidFill>
                    <a:srgbClr val="1ED4DE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1ED4DE"/>
                  </a:solidFill>
                  <a:cs typeface="Arial" pitchFamily="34" charset="0"/>
                </a:rPr>
                <a:t>liệu</a:t>
              </a:r>
              <a:r>
                <a:rPr lang="en-US" altLang="ko-KR" sz="1200" b="1" dirty="0" smtClean="0">
                  <a:solidFill>
                    <a:srgbClr val="1ED4DE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1ED4DE"/>
                  </a:solidFill>
                  <a:cs typeface="Arial" pitchFamily="34" charset="0"/>
                </a:rPr>
                <a:t>quan</a:t>
              </a:r>
              <a:r>
                <a:rPr lang="en-US" altLang="ko-KR" sz="1200" b="1" dirty="0" smtClean="0">
                  <a:solidFill>
                    <a:srgbClr val="1ED4DE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1ED4DE"/>
                  </a:solidFill>
                  <a:cs typeface="Arial" pitchFamily="34" charset="0"/>
                </a:rPr>
                <a:t>trắc</a:t>
              </a:r>
              <a:endParaRPr lang="ko-KR" altLang="en-US" sz="1200" b="1" dirty="0">
                <a:solidFill>
                  <a:srgbClr val="1ED4DE"/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64288" y="1103513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Hệ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nhiều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lớp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thực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hoạch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lưu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dữ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924376" y="1948748"/>
            <a:ext cx="4896096" cy="523586"/>
            <a:chOff x="7164288" y="856926"/>
            <a:chExt cx="1439711" cy="523586"/>
          </a:xfrm>
        </p:grpSpPr>
        <p:sp>
          <p:nvSpPr>
            <p:cNvPr id="45" name="TextBox 44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rgbClr val="F07624"/>
                  </a:solidFill>
                  <a:cs typeface="Arial" pitchFamily="34" charset="0"/>
                </a:rPr>
                <a:t>Ứng</a:t>
              </a:r>
              <a:r>
                <a:rPr lang="en-US" altLang="ko-KR" sz="1200" b="1" dirty="0" smtClean="0">
                  <a:solidFill>
                    <a:srgbClr val="F0762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F07624"/>
                  </a:solidFill>
                  <a:cs typeface="Arial" pitchFamily="34" charset="0"/>
                </a:rPr>
                <a:t>dụng</a:t>
              </a:r>
              <a:r>
                <a:rPr lang="en-US" altLang="ko-KR" sz="1200" b="1" dirty="0" smtClean="0">
                  <a:solidFill>
                    <a:srgbClr val="F0762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F07624"/>
                  </a:solidFill>
                  <a:cs typeface="Arial" pitchFamily="34" charset="0"/>
                </a:rPr>
                <a:t>công</a:t>
              </a:r>
              <a:r>
                <a:rPr lang="en-US" altLang="ko-KR" sz="1200" b="1" dirty="0" smtClean="0">
                  <a:solidFill>
                    <a:srgbClr val="F0762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F07624"/>
                  </a:solidFill>
                  <a:cs typeface="Arial" pitchFamily="34" charset="0"/>
                </a:rPr>
                <a:t>nghệ</a:t>
              </a:r>
              <a:r>
                <a:rPr lang="en-US" altLang="ko-KR" sz="1200" b="1" dirty="0" smtClean="0">
                  <a:solidFill>
                    <a:srgbClr val="F0762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F07624"/>
                  </a:solidFill>
                  <a:cs typeface="Arial" pitchFamily="34" charset="0"/>
                </a:rPr>
                <a:t>Blockchain</a:t>
              </a:r>
              <a:r>
                <a:rPr lang="en-US" altLang="ko-KR" sz="1200" b="1" dirty="0" smtClean="0">
                  <a:solidFill>
                    <a:srgbClr val="F07624"/>
                  </a:solidFill>
                  <a:cs typeface="Arial" pitchFamily="34" charset="0"/>
                </a:rPr>
                <a:t> – </a:t>
              </a:r>
              <a:r>
                <a:rPr lang="en-US" altLang="ko-KR" sz="1200" b="1" dirty="0" err="1" smtClean="0">
                  <a:solidFill>
                    <a:srgbClr val="F07624"/>
                  </a:solidFill>
                  <a:cs typeface="Arial" pitchFamily="34" charset="0"/>
                </a:rPr>
                <a:t>Hyperledger</a:t>
              </a:r>
              <a:r>
                <a:rPr lang="en-US" altLang="ko-KR" sz="1200" b="1" dirty="0" smtClean="0">
                  <a:solidFill>
                    <a:srgbClr val="F07624"/>
                  </a:solidFill>
                  <a:cs typeface="Arial" pitchFamily="34" charset="0"/>
                </a:rPr>
                <a:t> Fabric</a:t>
              </a:r>
              <a:endParaRPr lang="ko-KR" altLang="en-US" sz="1200" b="1" dirty="0">
                <a:solidFill>
                  <a:srgbClr val="F07624"/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64288" y="1103513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Đảm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dữ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trắc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minh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bạch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trước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nhóm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lợi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ích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924376" y="2765906"/>
            <a:ext cx="4896096" cy="523586"/>
            <a:chOff x="7164288" y="856926"/>
            <a:chExt cx="1439711" cy="523586"/>
          </a:xfrm>
        </p:grpSpPr>
        <p:sp>
          <p:nvSpPr>
            <p:cNvPr id="48" name="TextBox 47"/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rgbClr val="F4BD2D"/>
                  </a:solidFill>
                  <a:cs typeface="Arial" pitchFamily="34" charset="0"/>
                </a:rPr>
                <a:t>Kết</a:t>
              </a:r>
              <a:r>
                <a:rPr lang="en-US" altLang="ko-KR" sz="1200" b="1" dirty="0" smtClean="0">
                  <a:solidFill>
                    <a:srgbClr val="F4BD2D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F4BD2D"/>
                  </a:solidFill>
                  <a:cs typeface="Arial" pitchFamily="34" charset="0"/>
                </a:rPr>
                <a:t>quả</a:t>
              </a:r>
              <a:r>
                <a:rPr lang="en-US" altLang="ko-KR" sz="1200" b="1" dirty="0" smtClean="0">
                  <a:solidFill>
                    <a:srgbClr val="F4BD2D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F4BD2D"/>
                  </a:solidFill>
                  <a:cs typeface="Arial" pitchFamily="34" charset="0"/>
                </a:rPr>
                <a:t>thu</a:t>
              </a:r>
              <a:r>
                <a:rPr lang="en-US" altLang="ko-KR" sz="1200" b="1" dirty="0" smtClean="0">
                  <a:solidFill>
                    <a:srgbClr val="F4BD2D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F4BD2D"/>
                  </a:solidFill>
                  <a:cs typeface="Arial" pitchFamily="34" charset="0"/>
                </a:rPr>
                <a:t>được</a:t>
              </a:r>
              <a:r>
                <a:rPr lang="en-US" altLang="ko-KR" sz="1200" b="1" dirty="0" smtClean="0">
                  <a:solidFill>
                    <a:srgbClr val="F4BD2D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F4BD2D"/>
                  </a:solidFill>
                  <a:cs typeface="Arial" pitchFamily="34" charset="0"/>
                </a:rPr>
                <a:t>có</a:t>
              </a:r>
              <a:r>
                <a:rPr lang="en-US" altLang="ko-KR" sz="1200" b="1" dirty="0" smtClean="0">
                  <a:solidFill>
                    <a:srgbClr val="F4BD2D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F4BD2D"/>
                  </a:solidFill>
                  <a:cs typeface="Arial" pitchFamily="34" charset="0"/>
                </a:rPr>
                <a:t>độ</a:t>
              </a:r>
              <a:r>
                <a:rPr lang="en-US" altLang="ko-KR" sz="1200" b="1" dirty="0" smtClean="0">
                  <a:solidFill>
                    <a:srgbClr val="F4BD2D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F4BD2D"/>
                  </a:solidFill>
                  <a:cs typeface="Arial" pitchFamily="34" charset="0"/>
                </a:rPr>
                <a:t>chính</a:t>
              </a:r>
              <a:r>
                <a:rPr lang="en-US" altLang="ko-KR" sz="1200" b="1" dirty="0" smtClean="0">
                  <a:solidFill>
                    <a:srgbClr val="F4BD2D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F4BD2D"/>
                  </a:solidFill>
                  <a:cs typeface="Arial" pitchFamily="34" charset="0"/>
                </a:rPr>
                <a:t>xác</a:t>
              </a:r>
              <a:r>
                <a:rPr lang="en-US" altLang="ko-KR" sz="1200" b="1" dirty="0" smtClean="0">
                  <a:solidFill>
                    <a:srgbClr val="F4BD2D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rgbClr val="F4BD2D"/>
                  </a:solidFill>
                  <a:cs typeface="Arial" pitchFamily="34" charset="0"/>
                </a:rPr>
                <a:t>cao</a:t>
              </a:r>
              <a:endParaRPr lang="ko-KR" altLang="en-US" sz="1200" b="1" dirty="0">
                <a:solidFill>
                  <a:srgbClr val="F4BD2D"/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164288" y="1103513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được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được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kiểm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với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cụ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chuyên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324790" y="1493613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84430" y="2073538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84430" y="3007128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24790" y="3544565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3934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03108"/>
            <a:ext cx="7596336" cy="884466"/>
          </a:xfrm>
        </p:spPr>
        <p:txBody>
          <a:bodyPr/>
          <a:lstStyle/>
          <a:p>
            <a:pPr algn="ctr"/>
            <a:r>
              <a:rPr lang="en-US" altLang="ko-KR" b="1" dirty="0" err="1" smtClean="0">
                <a:solidFill>
                  <a:srgbClr val="F07624"/>
                </a:solidFill>
                <a:latin typeface="+mn-lt"/>
              </a:rPr>
              <a:t>Nội</a:t>
            </a:r>
            <a:r>
              <a:rPr lang="en-US" altLang="ko-KR" b="1" dirty="0" smtClean="0">
                <a:solidFill>
                  <a:srgbClr val="F07624"/>
                </a:solidFill>
                <a:latin typeface="+mn-lt"/>
              </a:rPr>
              <a:t> dung</a:t>
            </a:r>
            <a:endParaRPr lang="ko-KR" altLang="en-US" b="1" dirty="0">
              <a:solidFill>
                <a:srgbClr val="F07624"/>
              </a:solidFill>
              <a:latin typeface="+mn-lt"/>
            </a:endParaRPr>
          </a:p>
        </p:txBody>
      </p:sp>
      <p:sp>
        <p:nvSpPr>
          <p:cNvPr id="49" name="Pentagon 48"/>
          <p:cNvSpPr/>
          <p:nvPr/>
        </p:nvSpPr>
        <p:spPr>
          <a:xfrm>
            <a:off x="2079428" y="1209498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Rectangle 2"/>
          <p:cNvSpPr/>
          <p:nvPr/>
        </p:nvSpPr>
        <p:spPr>
          <a:xfrm>
            <a:off x="2974842" y="1209498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61101" y="128849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0" name="TextBox 10"/>
          <p:cNvSpPr txBox="1"/>
          <p:nvPr/>
        </p:nvSpPr>
        <p:spPr bwMode="auto">
          <a:xfrm>
            <a:off x="3419872" y="1313902"/>
            <a:ext cx="48453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 smtClean="0">
                <a:cs typeface="Arial" pitchFamily="34" charset="0"/>
              </a:rPr>
              <a:t>Đặt</a:t>
            </a:r>
            <a:r>
              <a:rPr lang="en-US" altLang="ko-KR" b="1" dirty="0" smtClean="0">
                <a:cs typeface="Arial" pitchFamily="34" charset="0"/>
              </a:rPr>
              <a:t> </a:t>
            </a:r>
            <a:r>
              <a:rPr lang="en-US" altLang="ko-KR" b="1" dirty="0" err="1" smtClean="0">
                <a:cs typeface="Arial" pitchFamily="34" charset="0"/>
              </a:rPr>
              <a:t>vấn</a:t>
            </a:r>
            <a:r>
              <a:rPr lang="en-US" altLang="ko-KR" b="1" dirty="0" smtClean="0">
                <a:cs typeface="Arial" pitchFamily="34" charset="0"/>
              </a:rPr>
              <a:t> </a:t>
            </a:r>
            <a:r>
              <a:rPr lang="en-US" altLang="ko-KR" b="1" dirty="0" err="1" smtClean="0">
                <a:cs typeface="Arial" pitchFamily="34" charset="0"/>
              </a:rPr>
              <a:t>đề</a:t>
            </a:r>
            <a:endParaRPr lang="en-US" altLang="ko-KR" b="1" dirty="0">
              <a:cs typeface="Arial" pitchFamily="34" charset="0"/>
            </a:endParaRPr>
          </a:p>
        </p:txBody>
      </p:sp>
      <p:sp>
        <p:nvSpPr>
          <p:cNvPr id="108" name="Pentagon 107"/>
          <p:cNvSpPr/>
          <p:nvPr/>
        </p:nvSpPr>
        <p:spPr>
          <a:xfrm>
            <a:off x="2079428" y="1907374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Rectangle 2"/>
          <p:cNvSpPr/>
          <p:nvPr/>
        </p:nvSpPr>
        <p:spPr>
          <a:xfrm>
            <a:off x="2974842" y="1907374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2161101" y="198637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2" name="TextBox 10"/>
          <p:cNvSpPr txBox="1"/>
          <p:nvPr/>
        </p:nvSpPr>
        <p:spPr bwMode="auto">
          <a:xfrm>
            <a:off x="3419872" y="2011778"/>
            <a:ext cx="48453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 smtClean="0">
                <a:cs typeface="Arial" pitchFamily="34" charset="0"/>
              </a:rPr>
              <a:t>Tổng</a:t>
            </a:r>
            <a:r>
              <a:rPr lang="en-US" altLang="ko-KR" b="1" dirty="0" smtClean="0">
                <a:cs typeface="Arial" pitchFamily="34" charset="0"/>
              </a:rPr>
              <a:t> </a:t>
            </a:r>
            <a:r>
              <a:rPr lang="en-US" altLang="ko-KR" b="1" dirty="0" err="1" smtClean="0">
                <a:cs typeface="Arial" pitchFamily="34" charset="0"/>
              </a:rPr>
              <a:t>quan</a:t>
            </a:r>
            <a:r>
              <a:rPr lang="en-US" altLang="ko-KR" b="1" dirty="0" smtClean="0">
                <a:cs typeface="Arial" pitchFamily="34" charset="0"/>
              </a:rPr>
              <a:t> </a:t>
            </a:r>
            <a:r>
              <a:rPr lang="en-US" altLang="ko-KR" b="1" dirty="0" err="1" smtClean="0">
                <a:cs typeface="Arial" pitchFamily="34" charset="0"/>
              </a:rPr>
              <a:t>về</a:t>
            </a:r>
            <a:r>
              <a:rPr lang="en-US" altLang="ko-KR" b="1" dirty="0" smtClean="0">
                <a:cs typeface="Arial" pitchFamily="34" charset="0"/>
              </a:rPr>
              <a:t> </a:t>
            </a:r>
            <a:r>
              <a:rPr lang="en-US" altLang="ko-KR" b="1" dirty="0" err="1" smtClean="0">
                <a:cs typeface="Arial" pitchFamily="34" charset="0"/>
              </a:rPr>
              <a:t>đề</a:t>
            </a:r>
            <a:r>
              <a:rPr lang="en-US" altLang="ko-KR" b="1" dirty="0" smtClean="0">
                <a:cs typeface="Arial" pitchFamily="34" charset="0"/>
              </a:rPr>
              <a:t> </a:t>
            </a:r>
            <a:r>
              <a:rPr lang="en-US" altLang="ko-KR" b="1" dirty="0" err="1" smtClean="0">
                <a:cs typeface="Arial" pitchFamily="34" charset="0"/>
              </a:rPr>
              <a:t>tài</a:t>
            </a:r>
            <a:endParaRPr lang="en-US" altLang="ko-KR" b="1" dirty="0">
              <a:cs typeface="Arial" pitchFamily="34" charset="0"/>
            </a:endParaRPr>
          </a:p>
        </p:txBody>
      </p:sp>
      <p:sp>
        <p:nvSpPr>
          <p:cNvPr id="115" name="Pentagon 114"/>
          <p:cNvSpPr/>
          <p:nvPr/>
        </p:nvSpPr>
        <p:spPr>
          <a:xfrm>
            <a:off x="2079428" y="260525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6" name="Rectangle 2"/>
          <p:cNvSpPr/>
          <p:nvPr/>
        </p:nvSpPr>
        <p:spPr>
          <a:xfrm>
            <a:off x="2974842" y="260525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161101" y="268424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19" name="TextBox 10"/>
          <p:cNvSpPr txBox="1"/>
          <p:nvPr/>
        </p:nvSpPr>
        <p:spPr bwMode="auto">
          <a:xfrm>
            <a:off x="3419872" y="2709654"/>
            <a:ext cx="48453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 smtClean="0">
                <a:cs typeface="Arial" pitchFamily="34" charset="0"/>
              </a:rPr>
              <a:t>Triển</a:t>
            </a:r>
            <a:r>
              <a:rPr lang="en-US" altLang="ko-KR" b="1" dirty="0" smtClean="0">
                <a:cs typeface="Arial" pitchFamily="34" charset="0"/>
              </a:rPr>
              <a:t> </a:t>
            </a:r>
            <a:r>
              <a:rPr lang="en-US" altLang="ko-KR" b="1" dirty="0" err="1" smtClean="0">
                <a:cs typeface="Arial" pitchFamily="34" charset="0"/>
              </a:rPr>
              <a:t>khai</a:t>
            </a:r>
            <a:r>
              <a:rPr lang="en-US" altLang="ko-KR" b="1" dirty="0" smtClean="0">
                <a:cs typeface="Arial" pitchFamily="34" charset="0"/>
              </a:rPr>
              <a:t> </a:t>
            </a:r>
            <a:r>
              <a:rPr lang="en-US" altLang="ko-KR" b="1" dirty="0" err="1" smtClean="0">
                <a:cs typeface="Arial" pitchFamily="34" charset="0"/>
              </a:rPr>
              <a:t>thực</a:t>
            </a:r>
            <a:r>
              <a:rPr lang="en-US" altLang="ko-KR" b="1" dirty="0" smtClean="0">
                <a:cs typeface="Arial" pitchFamily="34" charset="0"/>
              </a:rPr>
              <a:t> </a:t>
            </a:r>
            <a:r>
              <a:rPr lang="en-US" altLang="ko-KR" b="1" dirty="0" err="1" smtClean="0">
                <a:cs typeface="Arial" pitchFamily="34" charset="0"/>
              </a:rPr>
              <a:t>nghiệm</a:t>
            </a:r>
            <a:endParaRPr lang="en-US" altLang="ko-KR" b="1" dirty="0">
              <a:cs typeface="Arial" pitchFamily="34" charset="0"/>
            </a:endParaRPr>
          </a:p>
        </p:txBody>
      </p:sp>
      <p:sp>
        <p:nvSpPr>
          <p:cNvPr id="122" name="Pentagon 121"/>
          <p:cNvSpPr/>
          <p:nvPr/>
        </p:nvSpPr>
        <p:spPr>
          <a:xfrm>
            <a:off x="2079428" y="3303126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3" name="Rectangle 2"/>
          <p:cNvSpPr/>
          <p:nvPr/>
        </p:nvSpPr>
        <p:spPr>
          <a:xfrm>
            <a:off x="2974842" y="3303126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161101" y="338212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126" name="TextBox 10"/>
          <p:cNvSpPr txBox="1"/>
          <p:nvPr/>
        </p:nvSpPr>
        <p:spPr bwMode="auto">
          <a:xfrm>
            <a:off x="3419872" y="3407530"/>
            <a:ext cx="48453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 smtClean="0">
                <a:cs typeface="Arial" pitchFamily="34" charset="0"/>
              </a:rPr>
              <a:t>Kết</a:t>
            </a:r>
            <a:r>
              <a:rPr lang="en-US" altLang="ko-KR" b="1" dirty="0" smtClean="0">
                <a:cs typeface="Arial" pitchFamily="34" charset="0"/>
              </a:rPr>
              <a:t> </a:t>
            </a:r>
            <a:r>
              <a:rPr lang="en-US" altLang="ko-KR" b="1" dirty="0" err="1" smtClean="0">
                <a:cs typeface="Arial" pitchFamily="34" charset="0"/>
              </a:rPr>
              <a:t>quả</a:t>
            </a:r>
            <a:r>
              <a:rPr lang="en-US" altLang="ko-KR" b="1" dirty="0" smtClean="0">
                <a:cs typeface="Arial" pitchFamily="34" charset="0"/>
              </a:rPr>
              <a:t> </a:t>
            </a:r>
            <a:r>
              <a:rPr lang="en-US" altLang="ko-KR" b="1" dirty="0" err="1" smtClean="0">
                <a:cs typeface="Arial" pitchFamily="34" charset="0"/>
              </a:rPr>
              <a:t>và</a:t>
            </a:r>
            <a:r>
              <a:rPr lang="en-US" altLang="ko-KR" b="1" dirty="0" smtClean="0">
                <a:cs typeface="Arial" pitchFamily="34" charset="0"/>
              </a:rPr>
              <a:t> </a:t>
            </a:r>
            <a:r>
              <a:rPr lang="en-US" altLang="ko-KR" b="1" dirty="0" err="1" smtClean="0">
                <a:cs typeface="Arial" pitchFamily="34" charset="0"/>
              </a:rPr>
              <a:t>đánh</a:t>
            </a:r>
            <a:r>
              <a:rPr lang="en-US" altLang="ko-KR" b="1" dirty="0" smtClean="0">
                <a:cs typeface="Arial" pitchFamily="34" charset="0"/>
              </a:rPr>
              <a:t> </a:t>
            </a:r>
            <a:r>
              <a:rPr lang="en-US" altLang="ko-KR" b="1" dirty="0" err="1" smtClean="0">
                <a:cs typeface="Arial" pitchFamily="34" charset="0"/>
              </a:rPr>
              <a:t>giá</a:t>
            </a:r>
            <a:endParaRPr lang="en-US" altLang="ko-KR" b="1" dirty="0">
              <a:cs typeface="Arial" pitchFamily="34" charset="0"/>
            </a:endParaRPr>
          </a:p>
        </p:txBody>
      </p:sp>
      <p:sp>
        <p:nvSpPr>
          <p:cNvPr id="129" name="Pentagon 128"/>
          <p:cNvSpPr/>
          <p:nvPr/>
        </p:nvSpPr>
        <p:spPr>
          <a:xfrm>
            <a:off x="2079428" y="4001000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0" name="Rectangle 2"/>
          <p:cNvSpPr/>
          <p:nvPr/>
        </p:nvSpPr>
        <p:spPr>
          <a:xfrm>
            <a:off x="2974842" y="4001000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161101" y="4079996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sp>
        <p:nvSpPr>
          <p:cNvPr id="133" name="TextBox 10"/>
          <p:cNvSpPr txBox="1"/>
          <p:nvPr/>
        </p:nvSpPr>
        <p:spPr bwMode="auto">
          <a:xfrm>
            <a:off x="3419872" y="4105404"/>
            <a:ext cx="48453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 smtClean="0">
                <a:cs typeface="Arial" pitchFamily="34" charset="0"/>
              </a:rPr>
              <a:t>Kết</a:t>
            </a:r>
            <a:r>
              <a:rPr lang="en-US" altLang="ko-KR" b="1" dirty="0" smtClean="0">
                <a:cs typeface="Arial" pitchFamily="34" charset="0"/>
              </a:rPr>
              <a:t> </a:t>
            </a:r>
            <a:r>
              <a:rPr lang="en-US" altLang="ko-KR" b="1" dirty="0" err="1" smtClean="0">
                <a:cs typeface="Arial" pitchFamily="34" charset="0"/>
              </a:rPr>
              <a:t>luận</a:t>
            </a:r>
            <a:r>
              <a:rPr lang="en-US" altLang="ko-KR" b="1" dirty="0" smtClean="0">
                <a:cs typeface="Arial" pitchFamily="34" charset="0"/>
              </a:rPr>
              <a:t> </a:t>
            </a:r>
            <a:r>
              <a:rPr lang="en-US" altLang="ko-KR" b="1" dirty="0" err="1" smtClean="0">
                <a:cs typeface="Arial" pitchFamily="34" charset="0"/>
              </a:rPr>
              <a:t>và</a:t>
            </a:r>
            <a:r>
              <a:rPr lang="en-US" altLang="ko-KR" b="1" dirty="0" smtClean="0">
                <a:cs typeface="Arial" pitchFamily="34" charset="0"/>
              </a:rPr>
              <a:t> </a:t>
            </a:r>
            <a:r>
              <a:rPr lang="en-US" altLang="ko-KR" b="1" dirty="0" err="1" smtClean="0">
                <a:cs typeface="Arial" pitchFamily="34" charset="0"/>
              </a:rPr>
              <a:t>hướng</a:t>
            </a:r>
            <a:r>
              <a:rPr lang="en-US" altLang="ko-KR" b="1" dirty="0" smtClean="0">
                <a:cs typeface="Arial" pitchFamily="34" charset="0"/>
              </a:rPr>
              <a:t> </a:t>
            </a:r>
            <a:r>
              <a:rPr lang="en-US" altLang="ko-KR" b="1" dirty="0" err="1" smtClean="0">
                <a:cs typeface="Arial" pitchFamily="34" charset="0"/>
              </a:rPr>
              <a:t>phát</a:t>
            </a:r>
            <a:r>
              <a:rPr lang="en-US" altLang="ko-KR" b="1" dirty="0" smtClean="0">
                <a:cs typeface="Arial" pitchFamily="34" charset="0"/>
              </a:rPr>
              <a:t> </a:t>
            </a:r>
            <a:r>
              <a:rPr lang="en-US" altLang="ko-KR" b="1" dirty="0" err="1" smtClean="0">
                <a:cs typeface="Arial" pitchFamily="34" charset="0"/>
              </a:rPr>
              <a:t>triển</a:t>
            </a:r>
            <a:endParaRPr lang="en-US" altLang="ko-KR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4863"/>
            <a:ext cx="9144000" cy="884466"/>
          </a:xfrm>
        </p:spPr>
        <p:txBody>
          <a:bodyPr/>
          <a:lstStyle/>
          <a:p>
            <a:r>
              <a:rPr lang="en-US" altLang="ko-KR" sz="3600" b="1" dirty="0" err="1" smtClean="0">
                <a:solidFill>
                  <a:schemeClr val="accent3">
                    <a:lumMod val="50000"/>
                  </a:schemeClr>
                </a:solidFill>
              </a:rPr>
              <a:t>Hướng</a:t>
            </a:r>
            <a:r>
              <a:rPr lang="en-US" altLang="ko-KR" sz="36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3600" b="1" dirty="0" err="1" smtClean="0">
                <a:solidFill>
                  <a:schemeClr val="accent3">
                    <a:lumMod val="50000"/>
                  </a:schemeClr>
                </a:solidFill>
              </a:rPr>
              <a:t>phát</a:t>
            </a:r>
            <a:r>
              <a:rPr lang="en-US" altLang="ko-KR" sz="36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ko-KR" sz="3600" b="1" dirty="0" err="1" smtClean="0">
                <a:solidFill>
                  <a:schemeClr val="accent3">
                    <a:lumMod val="50000"/>
                  </a:schemeClr>
                </a:solidFill>
              </a:rPr>
              <a:t>triển</a:t>
            </a:r>
            <a:endParaRPr lang="ko-KR" altLang="en-US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14543" y="1168566"/>
            <a:ext cx="8102362" cy="1552788"/>
            <a:chOff x="541393" y="1168566"/>
            <a:chExt cx="8102362" cy="1552788"/>
          </a:xfrm>
        </p:grpSpPr>
        <p:sp>
          <p:nvSpPr>
            <p:cNvPr id="3" name="Chevron 2"/>
            <p:cNvSpPr/>
            <p:nvPr/>
          </p:nvSpPr>
          <p:spPr>
            <a:xfrm>
              <a:off x="541393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8"/>
            <p:cNvSpPr/>
            <p:nvPr/>
          </p:nvSpPr>
          <p:spPr>
            <a:xfrm>
              <a:off x="1761977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CBCBCB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2982561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rgbClr val="F4B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4203145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5423729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rgbClr val="E629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Up Arrow 7"/>
            <p:cNvSpPr/>
            <p:nvPr/>
          </p:nvSpPr>
          <p:spPr>
            <a:xfrm rot="5400000">
              <a:off x="6859530" y="937129"/>
              <a:ext cx="1552788" cy="2015662"/>
            </a:xfrm>
            <a:custGeom>
              <a:avLst/>
              <a:gdLst/>
              <a:ahLst/>
              <a:cxnLst/>
              <a:rect l="l" t="t" r="r" b="b"/>
              <a:pathLst>
                <a:path w="1552788" h="2015662">
                  <a:moveTo>
                    <a:pt x="0" y="736643"/>
                  </a:moveTo>
                  <a:lnTo>
                    <a:pt x="776394" y="0"/>
                  </a:lnTo>
                  <a:lnTo>
                    <a:pt x="1552788" y="736643"/>
                  </a:lnTo>
                  <a:lnTo>
                    <a:pt x="1164591" y="736643"/>
                  </a:lnTo>
                  <a:lnTo>
                    <a:pt x="1164591" y="2015662"/>
                  </a:lnTo>
                  <a:lnTo>
                    <a:pt x="1162556" y="2015662"/>
                  </a:lnTo>
                  <a:lnTo>
                    <a:pt x="776394" y="1669237"/>
                  </a:lnTo>
                  <a:lnTo>
                    <a:pt x="390233" y="2015662"/>
                  </a:lnTo>
                  <a:lnTo>
                    <a:pt x="388197" y="2015662"/>
                  </a:lnTo>
                  <a:lnTo>
                    <a:pt x="388197" y="7366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1156962" y="2465424"/>
            <a:ext cx="0" cy="32235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95388" y="2465424"/>
            <a:ext cx="0" cy="32235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33814" y="2465424"/>
            <a:ext cx="0" cy="32235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72240" y="2465424"/>
            <a:ext cx="0" cy="32235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110666" y="2465424"/>
            <a:ext cx="0" cy="32235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429609" y="2465424"/>
            <a:ext cx="0" cy="3223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5576" y="2974202"/>
            <a:ext cx="1970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Tích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hợp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cảm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biến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khác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tùy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mục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đích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môi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trường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quan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trắc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97935" y="2974202"/>
            <a:ext cx="1956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F4BD2D"/>
                </a:solidFill>
                <a:cs typeface="Arial" pitchFamily="34" charset="0"/>
              </a:rPr>
              <a:t>Nâng</a:t>
            </a:r>
            <a:r>
              <a:rPr lang="en-US" altLang="ko-KR" sz="1600" b="1" dirty="0" smtClean="0">
                <a:solidFill>
                  <a:srgbClr val="F4BD2D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4BD2D"/>
                </a:solidFill>
                <a:cs typeface="Arial" pitchFamily="34" charset="0"/>
              </a:rPr>
              <a:t>cấp</a:t>
            </a:r>
            <a:r>
              <a:rPr lang="en-US" altLang="ko-KR" sz="1600" b="1" dirty="0" smtClean="0">
                <a:solidFill>
                  <a:srgbClr val="F4BD2D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4BD2D"/>
                </a:solidFill>
                <a:cs typeface="Arial" pitchFamily="34" charset="0"/>
              </a:rPr>
              <a:t>hệ</a:t>
            </a:r>
            <a:r>
              <a:rPr lang="en-US" altLang="ko-KR" sz="1600" b="1" dirty="0" smtClean="0">
                <a:solidFill>
                  <a:srgbClr val="F4BD2D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4BD2D"/>
                </a:solidFill>
                <a:cs typeface="Arial" pitchFamily="34" charset="0"/>
              </a:rPr>
              <a:t>thống</a:t>
            </a:r>
            <a:r>
              <a:rPr lang="en-US" altLang="ko-KR" sz="1600" b="1" dirty="0" smtClean="0">
                <a:solidFill>
                  <a:srgbClr val="F4BD2D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4BD2D"/>
                </a:solidFill>
                <a:cs typeface="Arial" pitchFamily="34" charset="0"/>
              </a:rPr>
              <a:t>cho</a:t>
            </a:r>
            <a:r>
              <a:rPr lang="en-US" altLang="ko-KR" sz="1600" b="1" dirty="0" smtClean="0">
                <a:solidFill>
                  <a:srgbClr val="F4BD2D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4BD2D"/>
                </a:solidFill>
                <a:cs typeface="Arial" pitchFamily="34" charset="0"/>
              </a:rPr>
              <a:t>phép</a:t>
            </a:r>
            <a:r>
              <a:rPr lang="en-US" altLang="ko-KR" sz="1600" b="1" dirty="0" smtClean="0">
                <a:solidFill>
                  <a:srgbClr val="F4BD2D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4BD2D"/>
                </a:solidFill>
                <a:cs typeface="Arial" pitchFamily="34" charset="0"/>
              </a:rPr>
              <a:t>kết</a:t>
            </a:r>
            <a:r>
              <a:rPr lang="en-US" altLang="ko-KR" sz="1600" b="1" dirty="0" smtClean="0">
                <a:solidFill>
                  <a:srgbClr val="F4BD2D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4BD2D"/>
                </a:solidFill>
                <a:cs typeface="Arial" pitchFamily="34" charset="0"/>
              </a:rPr>
              <a:t>nối</a:t>
            </a:r>
            <a:r>
              <a:rPr lang="en-US" altLang="ko-KR" sz="1600" b="1" dirty="0" smtClean="0">
                <a:solidFill>
                  <a:srgbClr val="F4BD2D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4BD2D"/>
                </a:solidFill>
                <a:cs typeface="Arial" pitchFamily="34" charset="0"/>
              </a:rPr>
              <a:t>hàng</a:t>
            </a:r>
            <a:r>
              <a:rPr lang="en-US" altLang="ko-KR" sz="1600" b="1" dirty="0" smtClean="0">
                <a:solidFill>
                  <a:srgbClr val="F4BD2D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4BD2D"/>
                </a:solidFill>
                <a:cs typeface="Arial" pitchFamily="34" charset="0"/>
              </a:rPr>
              <a:t>triệu</a:t>
            </a:r>
            <a:r>
              <a:rPr lang="en-US" altLang="ko-KR" sz="1600" b="1" dirty="0" smtClean="0">
                <a:solidFill>
                  <a:srgbClr val="F4BD2D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4BD2D"/>
                </a:solidFill>
                <a:cs typeface="Arial" pitchFamily="34" charset="0"/>
              </a:rPr>
              <a:t>trạm</a:t>
            </a:r>
            <a:r>
              <a:rPr lang="en-US" altLang="ko-KR" sz="1600" b="1" dirty="0" smtClean="0">
                <a:solidFill>
                  <a:srgbClr val="F4BD2D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4BD2D"/>
                </a:solidFill>
                <a:cs typeface="Arial" pitchFamily="34" charset="0"/>
              </a:rPr>
              <a:t>quan</a:t>
            </a:r>
            <a:r>
              <a:rPr lang="en-US" altLang="ko-KR" sz="1600" b="1" dirty="0" smtClean="0">
                <a:solidFill>
                  <a:srgbClr val="F4BD2D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F4BD2D"/>
                </a:solidFill>
                <a:cs typeface="Arial" pitchFamily="34" charset="0"/>
              </a:rPr>
              <a:t>trắc</a:t>
            </a:r>
            <a:r>
              <a:rPr lang="en-US" altLang="ko-KR" sz="1600" b="1" dirty="0">
                <a:solidFill>
                  <a:srgbClr val="F4BD2D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51781" y="2974202"/>
            <a:ext cx="24652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>
                <a:solidFill>
                  <a:srgbClr val="E62949"/>
                </a:solidFill>
                <a:cs typeface="Arial" pitchFamily="34" charset="0"/>
              </a:rPr>
              <a:t>Áp</a:t>
            </a:r>
            <a:r>
              <a:rPr lang="en-US" altLang="ko-KR" sz="1600" b="1" dirty="0" smtClean="0">
                <a:solidFill>
                  <a:srgbClr val="E62949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E62949"/>
                </a:solidFill>
                <a:cs typeface="Arial" pitchFamily="34" charset="0"/>
              </a:rPr>
              <a:t>dụng</a:t>
            </a:r>
            <a:r>
              <a:rPr lang="en-US" altLang="ko-KR" sz="1600" b="1" dirty="0" smtClean="0">
                <a:solidFill>
                  <a:srgbClr val="E62949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E62949"/>
                </a:solidFill>
                <a:cs typeface="Arial" pitchFamily="34" charset="0"/>
              </a:rPr>
              <a:t>công</a:t>
            </a:r>
            <a:r>
              <a:rPr lang="en-US" altLang="ko-KR" sz="1600" b="1" dirty="0" smtClean="0">
                <a:solidFill>
                  <a:srgbClr val="E62949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E62949"/>
                </a:solidFill>
                <a:cs typeface="Arial" pitchFamily="34" charset="0"/>
              </a:rPr>
              <a:t>nghệ</a:t>
            </a:r>
            <a:r>
              <a:rPr lang="en-US" altLang="ko-KR" sz="1600" b="1" dirty="0" smtClean="0">
                <a:solidFill>
                  <a:srgbClr val="E62949"/>
                </a:solidFill>
                <a:cs typeface="Arial" pitchFamily="34" charset="0"/>
              </a:rPr>
              <a:t> LPWAN </a:t>
            </a:r>
            <a:r>
              <a:rPr lang="en-US" altLang="ko-KR" sz="1600" b="1" dirty="0" err="1" smtClean="0">
                <a:solidFill>
                  <a:srgbClr val="E62949"/>
                </a:solidFill>
                <a:cs typeface="Arial" pitchFamily="34" charset="0"/>
              </a:rPr>
              <a:t>giúp</a:t>
            </a:r>
            <a:r>
              <a:rPr lang="en-US" altLang="ko-KR" sz="1600" b="1" dirty="0" smtClean="0">
                <a:solidFill>
                  <a:srgbClr val="E62949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E62949"/>
                </a:solidFill>
                <a:cs typeface="Arial" pitchFamily="34" charset="0"/>
              </a:rPr>
              <a:t>trạm</a:t>
            </a:r>
            <a:r>
              <a:rPr lang="en-US" altLang="ko-KR" sz="1600" b="1" dirty="0" smtClean="0">
                <a:solidFill>
                  <a:srgbClr val="E62949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E62949"/>
                </a:solidFill>
                <a:cs typeface="Arial" pitchFamily="34" charset="0"/>
              </a:rPr>
              <a:t>quan</a:t>
            </a:r>
            <a:r>
              <a:rPr lang="en-US" altLang="ko-KR" sz="1600" b="1" dirty="0" smtClean="0">
                <a:solidFill>
                  <a:srgbClr val="E62949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E62949"/>
                </a:solidFill>
                <a:cs typeface="Arial" pitchFamily="34" charset="0"/>
              </a:rPr>
              <a:t>trắc</a:t>
            </a:r>
            <a:r>
              <a:rPr lang="en-US" altLang="ko-KR" sz="1600" b="1" dirty="0" smtClean="0">
                <a:solidFill>
                  <a:srgbClr val="E62949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E62949"/>
                </a:solidFill>
                <a:cs typeface="Arial" pitchFamily="34" charset="0"/>
              </a:rPr>
              <a:t>hoạt</a:t>
            </a:r>
            <a:r>
              <a:rPr lang="en-US" altLang="ko-KR" sz="1600" b="1" dirty="0" smtClean="0">
                <a:solidFill>
                  <a:srgbClr val="E62949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E62949"/>
                </a:solidFill>
                <a:cs typeface="Arial" pitchFamily="34" charset="0"/>
              </a:rPr>
              <a:t>động</a:t>
            </a:r>
            <a:r>
              <a:rPr lang="en-US" altLang="ko-KR" sz="1600" b="1" dirty="0" smtClean="0">
                <a:solidFill>
                  <a:srgbClr val="E62949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E62949"/>
                </a:solidFill>
                <a:cs typeface="Arial" pitchFamily="34" charset="0"/>
              </a:rPr>
              <a:t>ổn</a:t>
            </a:r>
            <a:r>
              <a:rPr lang="en-US" altLang="ko-KR" sz="1600" b="1" dirty="0" smtClean="0">
                <a:solidFill>
                  <a:srgbClr val="E62949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E62949"/>
                </a:solidFill>
                <a:cs typeface="Arial" pitchFamily="34" charset="0"/>
              </a:rPr>
              <a:t>định</a:t>
            </a:r>
            <a:r>
              <a:rPr lang="en-US" altLang="ko-KR" sz="1600" b="1" dirty="0" smtClean="0">
                <a:solidFill>
                  <a:srgbClr val="E62949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E62949"/>
                </a:solidFill>
                <a:cs typeface="Arial" pitchFamily="34" charset="0"/>
              </a:rPr>
              <a:t>và</a:t>
            </a:r>
            <a:r>
              <a:rPr lang="en-US" altLang="ko-KR" sz="1600" b="1" dirty="0" smtClean="0">
                <a:solidFill>
                  <a:srgbClr val="E62949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E62949"/>
                </a:solidFill>
                <a:cs typeface="Arial" pitchFamily="34" charset="0"/>
              </a:rPr>
              <a:t>tiết</a:t>
            </a:r>
            <a:r>
              <a:rPr lang="en-US" altLang="ko-KR" sz="1600" b="1" dirty="0" smtClean="0">
                <a:solidFill>
                  <a:srgbClr val="E62949"/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E62949"/>
                </a:solidFill>
                <a:cs typeface="Arial" pitchFamily="34" charset="0"/>
              </a:rPr>
              <a:t>kiệm</a:t>
            </a:r>
            <a:r>
              <a:rPr lang="en-US" altLang="ko-KR" sz="1600" b="1" dirty="0" smtClean="0">
                <a:solidFill>
                  <a:srgbClr val="E62949"/>
                </a:solidFill>
                <a:cs typeface="Arial" pitchFamily="34" charset="0"/>
              </a:rPr>
              <a:t> chi </a:t>
            </a:r>
            <a:r>
              <a:rPr lang="en-US" altLang="ko-KR" sz="1600" b="1" dirty="0" err="1" smtClean="0">
                <a:solidFill>
                  <a:srgbClr val="E62949"/>
                </a:solidFill>
                <a:cs typeface="Arial" pitchFamily="34" charset="0"/>
              </a:rPr>
              <a:t>phí</a:t>
            </a:r>
            <a:r>
              <a:rPr lang="en-US" altLang="ko-KR" sz="1600" b="1" dirty="0" smtClean="0">
                <a:solidFill>
                  <a:srgbClr val="E62949"/>
                </a:solidFill>
                <a:cs typeface="Arial" pitchFamily="34" charset="0"/>
              </a:rPr>
              <a:t>.</a:t>
            </a:r>
            <a:endParaRPr lang="en-US" altLang="ko-KR" sz="1600" b="1" dirty="0">
              <a:solidFill>
                <a:srgbClr val="E62949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6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63688" y="2571750"/>
            <a:ext cx="5688632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dirty="0" smtClean="0">
                <a:solidFill>
                  <a:schemeClr val="accent5"/>
                </a:solidFill>
                <a:latin typeface="+mj-lt"/>
              </a:rPr>
              <a:t>Thanks for listening!</a:t>
            </a:r>
            <a:endParaRPr lang="ko-KR" altLang="en-US" sz="44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35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987575"/>
            <a:ext cx="3672408" cy="371112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51520" y="948853"/>
            <a:ext cx="4392487" cy="3711129"/>
            <a:chOff x="251520" y="577452"/>
            <a:chExt cx="4392487" cy="371112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577452"/>
              <a:ext cx="4392487" cy="371112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23528" y="627534"/>
              <a:ext cx="4248472" cy="576064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91680" y="195486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Mô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phỏng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trạm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giả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mạo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71550"/>
            <a:ext cx="8352928" cy="38548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9712" y="19548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hoại</a:t>
            </a:r>
            <a:r>
              <a:rPr lang="en-US" dirty="0" smtClean="0"/>
              <a:t> database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843558"/>
            <a:ext cx="9144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67744" y="1994880"/>
            <a:ext cx="4608512" cy="826255"/>
            <a:chOff x="2253890" y="2008261"/>
            <a:chExt cx="4608512" cy="826255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2253890" y="2557829"/>
              <a:ext cx="4608512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Tính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cấp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thiết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lý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do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chọn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đề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tài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itle 4"/>
            <p:cNvSpPr txBox="1">
              <a:spLocks/>
            </p:cNvSpPr>
            <p:nvPr/>
          </p:nvSpPr>
          <p:spPr>
            <a:xfrm>
              <a:off x="2253890" y="2008261"/>
              <a:ext cx="4608512" cy="542078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  <a:latin typeface="+mj-lt"/>
                </a:rPr>
                <a:t>Đặt</a:t>
              </a:r>
              <a:r>
                <a:rPr lang="en-US" altLang="ko-KR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+mj-lt"/>
                </a:rPr>
                <a:t>vấn</a:t>
              </a:r>
              <a:r>
                <a:rPr lang="en-US" altLang="ko-KR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+mj-lt"/>
                </a:rPr>
                <a:t>đề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>
            <a:off x="4230213" y="1128119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6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884466"/>
          </a:xfrm>
        </p:spPr>
        <p:txBody>
          <a:bodyPr/>
          <a:lstStyle/>
          <a:p>
            <a:r>
              <a:rPr lang="en-US" altLang="ko-KR" sz="4000" b="1" dirty="0" err="1" smtClean="0">
                <a:solidFill>
                  <a:srgbClr val="FF0000"/>
                </a:solidFill>
              </a:rPr>
              <a:t>Tính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4000" b="1" dirty="0" err="1" smtClean="0">
                <a:solidFill>
                  <a:srgbClr val="FF0000"/>
                </a:solidFill>
              </a:rPr>
              <a:t>cấp</a:t>
            </a:r>
            <a:r>
              <a:rPr lang="en-US" altLang="ko-KR" sz="4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4000" b="1" dirty="0" err="1" smtClean="0">
                <a:solidFill>
                  <a:srgbClr val="FF0000"/>
                </a:solidFill>
              </a:rPr>
              <a:t>thiết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80690" y="2977704"/>
            <a:ext cx="2042136" cy="1065365"/>
            <a:chOff x="3689212" y="3441545"/>
            <a:chExt cx="1764109" cy="1065365"/>
          </a:xfrm>
        </p:grpSpPr>
        <p:sp>
          <p:nvSpPr>
            <p:cNvPr id="21" name="Text Placeholder 17"/>
            <p:cNvSpPr txBox="1">
              <a:spLocks/>
            </p:cNvSpPr>
            <p:nvPr/>
          </p:nvSpPr>
          <p:spPr>
            <a:xfrm>
              <a:off x="3689212" y="3441545"/>
              <a:ext cx="1764109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Quan</a:t>
              </a: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trắc</a:t>
              </a: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môi</a:t>
              </a: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trường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Quan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trắc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dữ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môi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trường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không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khí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nước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,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đất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,..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818" y="2970615"/>
            <a:ext cx="1833846" cy="1072454"/>
            <a:chOff x="3779911" y="3434456"/>
            <a:chExt cx="1584177" cy="1072454"/>
          </a:xfrm>
        </p:grpSpPr>
        <p:sp>
          <p:nvSpPr>
            <p:cNvPr id="25" name="Text Placeholder 17"/>
            <p:cNvSpPr txBox="1">
              <a:spLocks/>
            </p:cNvSpPr>
            <p:nvPr/>
          </p:nvSpPr>
          <p:spPr>
            <a:xfrm>
              <a:off x="3779911" y="3434456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Tự</a:t>
              </a: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động</a:t>
              </a: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liên</a:t>
              </a: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tục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Thu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thập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dữ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tự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động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gửi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dữ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về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hệ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thống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liên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tục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69954" y="2983190"/>
            <a:ext cx="1833846" cy="1059879"/>
            <a:chOff x="3779911" y="3447031"/>
            <a:chExt cx="1584177" cy="1059879"/>
          </a:xfrm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79911" y="344703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Dữ</a:t>
              </a: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liệu</a:t>
              </a: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 minh </a:t>
              </a: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bạch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Đảm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bảo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dữ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chính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xác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không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bị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thao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túng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bởi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tác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nhân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712090" y="2984793"/>
            <a:ext cx="1847523" cy="1058276"/>
            <a:chOff x="3779911" y="3448634"/>
            <a:chExt cx="1595992" cy="1058276"/>
          </a:xfrm>
        </p:grpSpPr>
        <p:sp>
          <p:nvSpPr>
            <p:cNvPr id="33" name="Text Placeholder 17"/>
            <p:cNvSpPr txBox="1">
              <a:spLocks/>
            </p:cNvSpPr>
            <p:nvPr/>
          </p:nvSpPr>
          <p:spPr>
            <a:xfrm>
              <a:off x="3791726" y="3448634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Công</a:t>
              </a: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sz="1400" b="1" dirty="0" err="1" smtClean="0">
                  <a:solidFill>
                    <a:schemeClr val="bg1"/>
                  </a:solidFill>
                  <a:cs typeface="Arial" pitchFamily="34" charset="0"/>
                </a:rPr>
                <a:t>khai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79911" y="3860579"/>
              <a:ext cx="158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Chia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sẽ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dữ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đến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tất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cả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mọi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thông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qua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môi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trường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internet.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3" name="Picture Placeholder 2"/>
          <p:cNvPicPr>
            <a:picLocks noGrp="1" noChangeAspect="1"/>
          </p:cNvPicPr>
          <p:nvPr>
            <p:ph type="pic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9" r="21769"/>
          <a:stretch>
            <a:fillRect/>
          </a:stretch>
        </p:blipFill>
        <p:spPr/>
      </p:pic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0" r="1208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20000"/>
          <a:stretch>
            <a:fillRect/>
          </a:stretch>
        </p:blipFill>
        <p:spPr/>
      </p:pic>
      <p:pic>
        <p:nvPicPr>
          <p:cNvPr id="8" name="Picture Placeholder 7"/>
          <p:cNvPicPr>
            <a:picLocks noGrp="1" noChangeAspect="1"/>
          </p:cNvPicPr>
          <p:nvPr>
            <p:ph type="pic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6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27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43708" y="2265660"/>
            <a:ext cx="5256584" cy="814477"/>
            <a:chOff x="1929854" y="2008261"/>
            <a:chExt cx="5256584" cy="814477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1929854" y="2546051"/>
              <a:ext cx="5256584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Giới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thiệu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tổng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quan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về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hệ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thống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quan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trắc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môi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trường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tự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động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itle 4"/>
            <p:cNvSpPr txBox="1">
              <a:spLocks/>
            </p:cNvSpPr>
            <p:nvPr/>
          </p:nvSpPr>
          <p:spPr>
            <a:xfrm>
              <a:off x="2253890" y="2008261"/>
              <a:ext cx="4608512" cy="542078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  <a:latin typeface="+mj-lt"/>
                </a:rPr>
                <a:t>Tổng</a:t>
              </a:r>
              <a:r>
                <a:rPr lang="en-US" altLang="ko-KR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+mj-lt"/>
                </a:rPr>
                <a:t>quan</a:t>
              </a:r>
              <a:r>
                <a:rPr lang="en-US" altLang="ko-KR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+mj-lt"/>
                </a:rPr>
                <a:t>đề</a:t>
              </a:r>
              <a:r>
                <a:rPr lang="en-US" altLang="ko-KR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+mj-lt"/>
                </a:rPr>
                <a:t>tài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>
            <a:off x="4230213" y="1398899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3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1600" y="2775552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996500" y="2775552"/>
            <a:ext cx="914400" cy="914400"/>
          </a:xfrm>
          <a:prstGeom prst="rect">
            <a:avLst/>
          </a:prstGeom>
          <a:solidFill>
            <a:srgbClr val="F8D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5157465" y="2775552"/>
            <a:ext cx="914400" cy="914400"/>
          </a:xfrm>
          <a:prstGeom prst="rect">
            <a:avLst/>
          </a:prstGeom>
          <a:solidFill>
            <a:srgbClr val="F8D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7246422" y="2775552"/>
            <a:ext cx="914400" cy="914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9552" y="3751860"/>
            <a:ext cx="1728191" cy="1275713"/>
            <a:chOff x="1785459" y="4283314"/>
            <a:chExt cx="4168523" cy="1275713"/>
          </a:xfrm>
        </p:grpSpPr>
        <p:sp>
          <p:nvSpPr>
            <p:cNvPr id="13" name="TextBox 12"/>
            <p:cNvSpPr txBox="1"/>
            <p:nvPr/>
          </p:nvSpPr>
          <p:spPr>
            <a:xfrm>
              <a:off x="1785459" y="4543364"/>
              <a:ext cx="41685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Tích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hợp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cảm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biến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phép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chỉ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số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môi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trường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tự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động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gửi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dữ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về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hệ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liên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tục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Trạm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trắc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99792" y="3751860"/>
            <a:ext cx="1512168" cy="1268162"/>
            <a:chOff x="2113657" y="4283314"/>
            <a:chExt cx="3647460" cy="1268162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535813"/>
              <a:ext cx="3647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Xử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lưu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trữ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dữ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cấp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truy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vấn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dữ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module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Microservices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60032" y="3751860"/>
            <a:ext cx="1512168" cy="1268162"/>
            <a:chOff x="2113657" y="4283314"/>
            <a:chExt cx="3647460" cy="1268162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535813"/>
              <a:ext cx="3647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Đảm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dữ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trắc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luôn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chính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không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bị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túng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bởi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nhóm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lợi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ích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Mạng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Blockchain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948264" y="3751860"/>
            <a:ext cx="1800200" cy="1268162"/>
            <a:chOff x="2113657" y="4283314"/>
            <a:chExt cx="3799438" cy="1268162"/>
          </a:xfrm>
        </p:grpSpPr>
        <p:sp>
          <p:nvSpPr>
            <p:cNvPr id="27" name="TextBox 26"/>
            <p:cNvSpPr txBox="1"/>
            <p:nvPr/>
          </p:nvSpPr>
          <p:spPr>
            <a:xfrm>
              <a:off x="2113657" y="4535813"/>
              <a:ext cx="37994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phép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dùng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truy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xuất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dữ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trong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quá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khứ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thời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thực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trên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cả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ứng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desktop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mobile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13657" y="4283314"/>
              <a:ext cx="3647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Giao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diện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trắc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81" y="2848902"/>
            <a:ext cx="792000" cy="792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6A2DFD-9FAF-45C7-A3CA-41CA335B5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761" y="2876919"/>
            <a:ext cx="731292" cy="731292"/>
          </a:xfrm>
          <a:prstGeom prst="rect">
            <a:avLst/>
          </a:prstGeom>
          <a:effectLst>
            <a:outerShdw blurRad="292100" dist="50800" dir="3660000" sx="101000" sy="101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81" y="2833431"/>
            <a:ext cx="818267" cy="81826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0" r="22333"/>
          <a:stretch/>
        </p:blipFill>
        <p:spPr>
          <a:xfrm>
            <a:off x="1043608" y="518250"/>
            <a:ext cx="864096" cy="1514708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2996500" y="297192"/>
            <a:ext cx="3028748" cy="19442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46A2DFD-9FAF-45C7-A3CA-41CA335B5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03" y="811053"/>
            <a:ext cx="929101" cy="929101"/>
          </a:xfrm>
          <a:prstGeom prst="rect">
            <a:avLst/>
          </a:prstGeom>
          <a:effectLst>
            <a:outerShdw blurRad="292100" dist="50800" dir="3660000" sx="101000" sy="101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170" y="811053"/>
            <a:ext cx="972589" cy="972589"/>
          </a:xfrm>
          <a:prstGeom prst="rect">
            <a:avLst/>
          </a:prstGeom>
        </p:spPr>
      </p:pic>
      <p:cxnSp>
        <p:nvCxnSpPr>
          <p:cNvPr id="61" name="Straight Arrow Connector 60"/>
          <p:cNvCxnSpPr>
            <a:stCxn id="55" idx="3"/>
            <a:endCxn id="56" idx="1"/>
          </p:cNvCxnSpPr>
          <p:nvPr/>
        </p:nvCxnSpPr>
        <p:spPr>
          <a:xfrm flipV="1">
            <a:off x="1907704" y="1269300"/>
            <a:ext cx="1088796" cy="6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3"/>
          </p:cNvCxnSpPr>
          <p:nvPr/>
        </p:nvCxnSpPr>
        <p:spPr>
          <a:xfrm>
            <a:off x="6025248" y="1269300"/>
            <a:ext cx="13543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429" y="736158"/>
            <a:ext cx="1293005" cy="129300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00" y="2919167"/>
            <a:ext cx="689044" cy="68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1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71700" y="2201304"/>
            <a:ext cx="5400600" cy="890611"/>
            <a:chOff x="1857846" y="1943905"/>
            <a:chExt cx="5400600" cy="890611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2253890" y="2557829"/>
              <a:ext cx="4608512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Xây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dựng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hệ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thống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thực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nghiệm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kiểm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bg1"/>
                  </a:solidFill>
                  <a:cs typeface="Arial" pitchFamily="34" charset="0"/>
                </a:rPr>
                <a:t>thử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itle 4"/>
            <p:cNvSpPr txBox="1">
              <a:spLocks/>
            </p:cNvSpPr>
            <p:nvPr/>
          </p:nvSpPr>
          <p:spPr>
            <a:xfrm>
              <a:off x="1857846" y="1943905"/>
              <a:ext cx="5400600" cy="542078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altLang="ko-KR" dirty="0" err="1" smtClean="0">
                  <a:solidFill>
                    <a:schemeClr val="bg1"/>
                  </a:solidFill>
                  <a:latin typeface="+mj-lt"/>
                </a:rPr>
                <a:t>Triển</a:t>
              </a:r>
              <a:r>
                <a:rPr lang="en-US" altLang="ko-KR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+mj-lt"/>
                </a:rPr>
                <a:t>khai</a:t>
              </a:r>
              <a:r>
                <a:rPr lang="en-US" altLang="ko-KR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+mj-lt"/>
                </a:rPr>
                <a:t>thực</a:t>
              </a:r>
              <a:r>
                <a:rPr lang="en-US" altLang="ko-KR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+mj-lt"/>
                </a:rPr>
                <a:t>nghiệm</a:t>
              </a:r>
              <a:endParaRPr lang="ko-KR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>
            <a:off x="4230213" y="1398899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8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702</Words>
  <Application>Microsoft Office PowerPoint</Application>
  <PresentationFormat>On-screen Show (16:9)</PresentationFormat>
  <Paragraphs>105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Arial Unicode MS</vt:lpstr>
      <vt:lpstr>Cover and End Slide Master</vt:lpstr>
      <vt:lpstr>Contents Slide Master</vt:lpstr>
      <vt:lpstr>Section Break Slide Master</vt:lpstr>
      <vt:lpstr>Xây dựng hệ thống Internet Of Things hỗ trợ quan trắc môi trường</vt:lpstr>
      <vt:lpstr>Nội dung</vt:lpstr>
      <vt:lpstr>PowerPoint Presentation</vt:lpstr>
      <vt:lpstr>PowerPoint Presentation</vt:lpstr>
      <vt:lpstr>PowerPoint Presentation</vt:lpstr>
      <vt:lpstr>Tính cấp thiết</vt:lpstr>
      <vt:lpstr>PowerPoint Presentation</vt:lpstr>
      <vt:lpstr>PowerPoint Presentation</vt:lpstr>
      <vt:lpstr>PowerPoint Presentation</vt:lpstr>
      <vt:lpstr>Trạm quan trắc môi trường</vt:lpstr>
      <vt:lpstr>Microservices</vt:lpstr>
      <vt:lpstr>PowerPoint Presentation</vt:lpstr>
      <vt:lpstr>Hyperledger Fabric  </vt:lpstr>
      <vt:lpstr>Ưu điểm của Blockchain – HyperLedger Fabric</vt:lpstr>
      <vt:lpstr>PowerPoint Presentation</vt:lpstr>
      <vt:lpstr>PowerPoint Presentation</vt:lpstr>
      <vt:lpstr>PowerPoint Presentation</vt:lpstr>
      <vt:lpstr>PowerPoint Presentation</vt:lpstr>
      <vt:lpstr>Kết luận</vt:lpstr>
      <vt:lpstr>Hướng phát triển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</cp:lastModifiedBy>
  <cp:revision>148</cp:revision>
  <dcterms:created xsi:type="dcterms:W3CDTF">2016-12-01T00:32:25Z</dcterms:created>
  <dcterms:modified xsi:type="dcterms:W3CDTF">2020-12-09T09:46:37Z</dcterms:modified>
</cp:coreProperties>
</file>