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285" r:id="rId2"/>
    <p:sldId id="257" r:id="rId3"/>
    <p:sldId id="258" r:id="rId4"/>
    <p:sldId id="276" r:id="rId5"/>
    <p:sldId id="288" r:id="rId6"/>
    <p:sldId id="463" r:id="rId7"/>
    <p:sldId id="464" r:id="rId8"/>
    <p:sldId id="465" r:id="rId9"/>
    <p:sldId id="466" r:id="rId10"/>
    <p:sldId id="467" r:id="rId11"/>
    <p:sldId id="468" r:id="rId12"/>
    <p:sldId id="469" r:id="rId13"/>
    <p:sldId id="470" r:id="rId14"/>
    <p:sldId id="471" r:id="rId15"/>
    <p:sldId id="472" r:id="rId16"/>
    <p:sldId id="473" r:id="rId17"/>
    <p:sldId id="474" r:id="rId18"/>
    <p:sldId id="475" r:id="rId19"/>
    <p:sldId id="476" r:id="rId20"/>
    <p:sldId id="477" r:id="rId21"/>
    <p:sldId id="478" r:id="rId22"/>
    <p:sldId id="479" r:id="rId23"/>
    <p:sldId id="480" r:id="rId24"/>
    <p:sldId id="481" r:id="rId25"/>
    <p:sldId id="482" r:id="rId26"/>
    <p:sldId id="483" r:id="rId27"/>
    <p:sldId id="484" r:id="rId28"/>
    <p:sldId id="485" r:id="rId29"/>
    <p:sldId id="486" r:id="rId30"/>
    <p:sldId id="487" r:id="rId31"/>
    <p:sldId id="488" r:id="rId32"/>
    <p:sldId id="489" r:id="rId33"/>
    <p:sldId id="490" r:id="rId34"/>
    <p:sldId id="496" r:id="rId35"/>
    <p:sldId id="491" r:id="rId36"/>
    <p:sldId id="493" r:id="rId37"/>
    <p:sldId id="494" r:id="rId38"/>
    <p:sldId id="495" r:id="rId39"/>
    <p:sldId id="492" r:id="rId40"/>
    <p:sldId id="497" r:id="rId41"/>
    <p:sldId id="498" r:id="rId42"/>
    <p:sldId id="499" r:id="rId43"/>
    <p:sldId id="500" r:id="rId44"/>
    <p:sldId id="501" r:id="rId45"/>
    <p:sldId id="503" r:id="rId46"/>
    <p:sldId id="504" r:id="rId47"/>
    <p:sldId id="505" r:id="rId48"/>
    <p:sldId id="508" r:id="rId49"/>
    <p:sldId id="509" r:id="rId50"/>
    <p:sldId id="510" r:id="rId51"/>
    <p:sldId id="511" r:id="rId52"/>
    <p:sldId id="517" r:id="rId53"/>
    <p:sldId id="512" r:id="rId54"/>
    <p:sldId id="513" r:id="rId55"/>
    <p:sldId id="514" r:id="rId56"/>
    <p:sldId id="515" r:id="rId57"/>
    <p:sldId id="516" r:id="rId58"/>
    <p:sldId id="507" r:id="rId59"/>
    <p:sldId id="518" r:id="rId60"/>
    <p:sldId id="519" r:id="rId61"/>
    <p:sldId id="521" r:id="rId62"/>
    <p:sldId id="522" r:id="rId63"/>
    <p:sldId id="523" r:id="rId64"/>
    <p:sldId id="524" r:id="rId65"/>
    <p:sldId id="388" r:id="rId66"/>
    <p:sldId id="286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EDA"/>
    <a:srgbClr val="FFFFDD"/>
    <a:srgbClr val="FFFFCC"/>
    <a:srgbClr val="FDFEC6"/>
    <a:srgbClr val="FDF0E7"/>
    <a:srgbClr val="F1DBDB"/>
    <a:srgbClr val="B2A59A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907" autoAdjust="0"/>
    <p:restoredTop sz="94660"/>
  </p:normalViewPr>
  <p:slideViewPr>
    <p:cSldViewPr snapToGrid="0">
      <p:cViewPr varScale="1">
        <p:scale>
          <a:sx n="41" d="100"/>
          <a:sy n="41" d="100"/>
        </p:scale>
        <p:origin x="38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66" d="100"/>
          <a:sy n="66" d="100"/>
        </p:scale>
        <p:origin x="1779" y="-47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D1F672-A53A-4F7C-95D8-C20C25A5A411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D067F6-A883-4A9E-8559-8115E4B21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524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067F6-A883-4A9E-8559-8115E4B21E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86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/>
              <a:t>Trong </a:t>
            </a:r>
            <a:r>
              <a:rPr lang="en-US" dirty="0" err="1"/>
              <a:t>đời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,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tin.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đem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,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đắn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xã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;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nhờ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nhằm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067F6-A883-4A9E-8559-8115E4B21EC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950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/>
              <a:t>Trong </a:t>
            </a:r>
            <a:r>
              <a:rPr lang="en-US" dirty="0" err="1"/>
              <a:t>đời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,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tin.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đem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,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đắn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xã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;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nhờ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nhằm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067F6-A883-4A9E-8559-8115E4B21EC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7304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/>
              <a:t>Trong </a:t>
            </a:r>
            <a:r>
              <a:rPr lang="en-US" dirty="0" err="1"/>
              <a:t>đời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,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tin.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đem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,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đắn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xã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;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nhờ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nhằm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067F6-A883-4A9E-8559-8115E4B21EC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8047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/>
              <a:t>Trong </a:t>
            </a:r>
            <a:r>
              <a:rPr lang="en-US" dirty="0" err="1"/>
              <a:t>đời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,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tin.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đem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,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đắn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xã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;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nhờ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nhằm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067F6-A883-4A9E-8559-8115E4B21EC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19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/>
              <a:t>Trong </a:t>
            </a:r>
            <a:r>
              <a:rPr lang="en-US" dirty="0" err="1"/>
              <a:t>đời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,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tin.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đem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,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đắn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xã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;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nhờ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nhằm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067F6-A883-4A9E-8559-8115E4B21EC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2695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/>
              <a:t>Trong </a:t>
            </a:r>
            <a:r>
              <a:rPr lang="en-US" dirty="0" err="1"/>
              <a:t>đời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,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tin.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đem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,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đắn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xã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;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nhờ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nhằm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067F6-A883-4A9E-8559-8115E4B21EC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7385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/>
              <a:t>Trong </a:t>
            </a:r>
            <a:r>
              <a:rPr lang="en-US" dirty="0" err="1"/>
              <a:t>đời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,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tin.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đem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,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đắn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xã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;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nhờ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nhằm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067F6-A883-4A9E-8559-8115E4B21EC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414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/>
              <a:t>Trong </a:t>
            </a:r>
            <a:r>
              <a:rPr lang="en-US" dirty="0" err="1"/>
              <a:t>đời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,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tin.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đem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,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đắn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xã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;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nhờ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nhằm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067F6-A883-4A9E-8559-8115E4B21EC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498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/>
              <a:t>Trong </a:t>
            </a:r>
            <a:r>
              <a:rPr lang="en-US" dirty="0" err="1"/>
              <a:t>đời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,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tin.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đem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,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đắn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xã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;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nhờ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nhằm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067F6-A883-4A9E-8559-8115E4B21EC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0061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/>
              <a:t>Trong </a:t>
            </a:r>
            <a:r>
              <a:rPr lang="en-US" dirty="0" err="1"/>
              <a:t>đời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,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tin.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đem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,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đắn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xã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;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nhờ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nhằm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067F6-A883-4A9E-8559-8115E4B21EC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433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067F6-A883-4A9E-8559-8115E4B21E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897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/>
              <a:t>Trong </a:t>
            </a:r>
            <a:r>
              <a:rPr lang="en-US" dirty="0" err="1"/>
              <a:t>đời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,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tin.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đem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,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đắn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xã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;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nhờ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nhằm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067F6-A883-4A9E-8559-8115E4B21EC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8133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/>
              <a:t>Trong </a:t>
            </a:r>
            <a:r>
              <a:rPr lang="en-US" dirty="0" err="1"/>
              <a:t>đời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,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tin.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đem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,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đắn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xã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;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nhờ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nhằm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067F6-A883-4A9E-8559-8115E4B21EC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7243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/>
              <a:t>Trong </a:t>
            </a:r>
            <a:r>
              <a:rPr lang="en-US" dirty="0" err="1"/>
              <a:t>đời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,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tin.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đem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,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đắn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xã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;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nhờ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nhằm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067F6-A883-4A9E-8559-8115E4B21EC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140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/>
              <a:t>Trong </a:t>
            </a:r>
            <a:r>
              <a:rPr lang="en-US" dirty="0" err="1"/>
              <a:t>đời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,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tin.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đem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,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đắn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xã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;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nhờ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nhằm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067F6-A883-4A9E-8559-8115E4B21EC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628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067F6-A883-4A9E-8559-8115E4B21EC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5069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067F6-A883-4A9E-8559-8115E4B21EC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893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067F6-A883-4A9E-8559-8115E4B21EC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015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067F6-A883-4A9E-8559-8115E4B21EC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1845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067F6-A883-4A9E-8559-8115E4B21EC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82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067F6-A883-4A9E-8559-8115E4B21EC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915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067F6-A883-4A9E-8559-8115E4B21E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5416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067F6-A883-4A9E-8559-8115E4B21EC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3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067F6-A883-4A9E-8559-8115E4B21EC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56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067F6-A883-4A9E-8559-8115E4B21EC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1991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067F6-A883-4A9E-8559-8115E4B21EC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63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067F6-A883-4A9E-8559-8115E4B21EC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63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067F6-A883-4A9E-8559-8115E4B21EC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92263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067F6-A883-4A9E-8559-8115E4B21EC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76138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067F6-A883-4A9E-8559-8115E4B21EC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7569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067F6-A883-4A9E-8559-8115E4B21EC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847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067F6-A883-4A9E-8559-8115E4B21EC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98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/>
              <a:t>Trong </a:t>
            </a:r>
            <a:r>
              <a:rPr lang="en-US" dirty="0" err="1"/>
              <a:t>đời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,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tin.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đem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,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đắn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xã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;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nhờ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nhằm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067F6-A883-4A9E-8559-8115E4B21E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93106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067F6-A883-4A9E-8559-8115E4B21EC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4544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067F6-A883-4A9E-8559-8115E4B21EC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2999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067F6-A883-4A9E-8559-8115E4B21EC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6404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067F6-A883-4A9E-8559-8115E4B21EC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3675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067F6-A883-4A9E-8559-8115E4B21EC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4402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067F6-A883-4A9E-8559-8115E4B21EC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1078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067F6-A883-4A9E-8559-8115E4B21EC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36577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067F6-A883-4A9E-8559-8115E4B21EC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211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067F6-A883-4A9E-8559-8115E4B21EC9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0320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067F6-A883-4A9E-8559-8115E4B21EC9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33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/>
              <a:t>Trong </a:t>
            </a:r>
            <a:r>
              <a:rPr lang="en-US" dirty="0" err="1"/>
              <a:t>đời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,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tin.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đem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,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đắn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xã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;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nhờ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nhằm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067F6-A883-4A9E-8559-8115E4B21E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02205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067F6-A883-4A9E-8559-8115E4B21EC9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29595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067F6-A883-4A9E-8559-8115E4B21EC9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47265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067F6-A883-4A9E-8559-8115E4B21EC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1654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067F6-A883-4A9E-8559-8115E4B21EC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890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067F6-A883-4A9E-8559-8115E4B21EC9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502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067F6-A883-4A9E-8559-8115E4B21EC9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2912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067F6-A883-4A9E-8559-8115E4B21EC9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8699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067F6-A883-4A9E-8559-8115E4B21EC9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1852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067F6-A883-4A9E-8559-8115E4B21EC9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7188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067F6-A883-4A9E-8559-8115E4B21EC9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14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/>
              <a:t>Trong </a:t>
            </a:r>
            <a:r>
              <a:rPr lang="en-US" dirty="0" err="1"/>
              <a:t>đời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,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tin.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đem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,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đắn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xã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;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nhờ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nhằm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067F6-A883-4A9E-8559-8115E4B21EC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7304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067F6-A883-4A9E-8559-8115E4B21EC9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5835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067F6-A883-4A9E-8559-8115E4B21EC9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13538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067F6-A883-4A9E-8559-8115E4B21EC9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6409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067F6-A883-4A9E-8559-8115E4B21EC9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96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/>
              <a:t>Trong </a:t>
            </a:r>
            <a:r>
              <a:rPr lang="en-US" dirty="0" err="1"/>
              <a:t>đời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,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tin.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đem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,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đắn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xã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;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nhờ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nhằm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067F6-A883-4A9E-8559-8115E4B21EC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10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/>
              <a:t>Trong </a:t>
            </a:r>
            <a:r>
              <a:rPr lang="en-US" dirty="0" err="1"/>
              <a:t>đời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,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tin.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đem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,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đắn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xã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;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nhờ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nhằm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067F6-A883-4A9E-8559-8115E4B21EC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8723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/>
              <a:t>Trong </a:t>
            </a:r>
            <a:r>
              <a:rPr lang="en-US" dirty="0" err="1"/>
              <a:t>đời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,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tin.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đem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,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đắn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xã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;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nhờ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nhằm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067F6-A883-4A9E-8559-8115E4B21EC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79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g b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-11723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143866"/>
            <a:ext cx="5287840" cy="93796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r>
              <a:rPr lang="en-US" dirty="0" smtClean="0"/>
              <a:t>Faculty of IT</a:t>
            </a:r>
          </a:p>
          <a:p>
            <a:r>
              <a:rPr lang="en-US" dirty="0" smtClean="0"/>
              <a:t>Email: khoacntt@hueic.edu.vn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2" hasCustomPrompt="1"/>
          </p:nvPr>
        </p:nvSpPr>
        <p:spPr>
          <a:xfrm>
            <a:off x="714862" y="1506538"/>
            <a:ext cx="10491788" cy="872885"/>
          </a:xfrm>
        </p:spPr>
        <p:txBody>
          <a:bodyPr/>
          <a:lstStyle>
            <a:lvl1pPr marL="0" indent="0">
              <a:buNone/>
              <a:defRPr sz="50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lnSpc>
                <a:spcPct val="150000"/>
              </a:lnSpc>
              <a:buNone/>
              <a:defRPr sz="6000"/>
            </a:lvl2pPr>
          </a:lstStyle>
          <a:p>
            <a:pPr lvl="0"/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: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714862" y="2614001"/>
            <a:ext cx="10491788" cy="902921"/>
          </a:xfrm>
        </p:spPr>
        <p:txBody>
          <a:bodyPr>
            <a:noAutofit/>
          </a:bodyPr>
          <a:lstStyle>
            <a:lvl1pPr marL="0" indent="0" algn="ctr">
              <a:buNone/>
              <a:defRPr sz="60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3605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6AF46-0D8F-4FEE-AAAD-5DEA169F7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59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6AF46-0D8F-4FEE-AAAD-5DEA169F7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357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388309"/>
            <a:ext cx="10363200" cy="2123821"/>
          </a:xfrm>
        </p:spPr>
        <p:txBody>
          <a:bodyPr anchor="ctr">
            <a:normAutofit/>
          </a:bodyPr>
          <a:lstStyle>
            <a:lvl1pPr algn="ctr">
              <a:defRPr sz="4800" b="1" baseline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TÊN MÔN HỌC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err="1" smtClean="0"/>
              <a:t>Chú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5654839"/>
            <a:ext cx="12192000" cy="85424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4000">
                <a:srgbClr val="C0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HUEIC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64277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rang gioi thi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678228"/>
          </a:xfrm>
        </p:spPr>
        <p:txBody>
          <a:bodyPr/>
          <a:lstStyle>
            <a:lvl1pPr>
              <a:defRPr b="1" cap="none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err="1" smtClean="0"/>
              <a:t>Gõ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buFont typeface="+mj-lt"/>
              <a:buAutoNum type="arabicPeriod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914400" indent="-457200">
              <a:buFont typeface="+mj-lt"/>
              <a:buAutoNum type="arabicPeriod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7999" y="6414966"/>
            <a:ext cx="1412627" cy="325804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smtClean="0"/>
              <a:t>Page </a:t>
            </a:r>
            <a:fld id="{0B06AF46-0D8F-4FEE-AAAD-5DEA169F7C6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838200" y="1137138"/>
            <a:ext cx="11353800" cy="35170"/>
          </a:xfrm>
          <a:prstGeom prst="line">
            <a:avLst/>
          </a:prstGeom>
          <a:ln w="28575">
            <a:solidFill>
              <a:srgbClr val="B2A59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70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6AF46-0D8F-4FEE-AAAD-5DEA169F7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03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6AF46-0D8F-4FEE-AAAD-5DEA169F7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65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6AF46-0D8F-4FEE-AAAD-5DEA169F7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228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g no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43139" y="6438411"/>
            <a:ext cx="1049215" cy="337527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dirty="0" smtClean="0"/>
              <a:t>Page </a:t>
            </a:r>
            <a:fld id="{0B06AF46-0D8F-4FEE-AAAD-5DEA169F7C6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2625969" y="0"/>
            <a:ext cx="0" cy="685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3013564" y="257908"/>
            <a:ext cx="9096375" cy="6114807"/>
          </a:xfrm>
        </p:spPr>
        <p:txBody>
          <a:bodyPr/>
          <a:lstStyle>
            <a:lvl1pPr algn="just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0" y="0"/>
            <a:ext cx="2625968" cy="6857999"/>
          </a:xfrm>
          <a:prstGeom prst="rect">
            <a:avLst/>
          </a:prstGeom>
          <a:gradFill flip="none" rotWithShape="1">
            <a:gsLst>
              <a:gs pos="0">
                <a:srgbClr val="FDFEDA">
                  <a:shade val="30000"/>
                  <a:satMod val="115000"/>
                </a:srgbClr>
              </a:gs>
              <a:gs pos="50000">
                <a:srgbClr val="FDFEDA">
                  <a:shade val="67500"/>
                  <a:satMod val="115000"/>
                </a:srgbClr>
              </a:gs>
              <a:gs pos="100000">
                <a:srgbClr val="FDFEDA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-11723" y="2565"/>
            <a:ext cx="2637691" cy="818051"/>
          </a:xfr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>
            <a:normAutofit/>
          </a:bodyPr>
          <a:lstStyle>
            <a:lvl1pPr marL="0" indent="0" algn="just">
              <a:buNone/>
              <a:defRPr sz="2000" b="1" baseline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0" y="949325"/>
            <a:ext cx="2625725" cy="5826125"/>
          </a:xfrm>
        </p:spPr>
        <p:txBody>
          <a:bodyPr/>
          <a:lstStyle>
            <a:lvl1pPr marL="0" indent="0" algn="just">
              <a:buNone/>
              <a:defRPr sz="19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76213" indent="0" algn="just">
              <a:buNone/>
              <a:defRPr sz="1800" b="1" i="1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01535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6AF46-0D8F-4FEE-AAAD-5DEA169F7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196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6AF46-0D8F-4FEE-AAAD-5DEA169F7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15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6AF46-0D8F-4FEE-AAAD-5DEA169F7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0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6AF46-0D8F-4FEE-AAAD-5DEA169F7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772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png"/><Relationship Id="rId4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9.png"/><Relationship Id="rId4" Type="http://schemas.openxmlformats.org/officeDocument/2006/relationships/oleObject" Target="../embeddings/oleObject5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0.png"/><Relationship Id="rId4" Type="http://schemas.openxmlformats.org/officeDocument/2006/relationships/oleObject" Target="../embeddings/oleObject6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Faculty of IT</a:t>
            </a:r>
          </a:p>
          <a:p>
            <a:r>
              <a:rPr lang="en-US" dirty="0" smtClean="0"/>
              <a:t>Email: khoacntt@hueic.edu.vn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thuyết</a:t>
            </a:r>
            <a:r>
              <a:rPr lang="en-US" smtClean="0"/>
              <a:t>: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MẠNG MÁY TÍNH CƠ BẢN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31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0B06AF46-0D8F-4FEE-AAAD-5DEA169F7C6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2995979" y="212652"/>
            <a:ext cx="9096375" cy="7366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/>
              <a:t>Mô</a:t>
            </a:r>
            <a:r>
              <a:rPr lang="en-US" b="1" dirty="0" smtClean="0"/>
              <a:t> </a:t>
            </a:r>
            <a:r>
              <a:rPr lang="en-US" b="1" dirty="0" err="1" smtClean="0"/>
              <a:t>hình</a:t>
            </a:r>
            <a:r>
              <a:rPr lang="en-US" b="1" dirty="0" smtClean="0"/>
              <a:t> </a:t>
            </a:r>
            <a:r>
              <a:rPr lang="en-US" b="1" dirty="0" err="1" smtClean="0"/>
              <a:t>tham</a:t>
            </a:r>
            <a:r>
              <a:rPr lang="en-US" b="1" dirty="0" smtClean="0"/>
              <a:t> </a:t>
            </a:r>
            <a:r>
              <a:rPr lang="en-US" b="1" dirty="0" err="1" smtClean="0"/>
              <a:t>chiếu</a:t>
            </a:r>
            <a:r>
              <a:rPr lang="en-US" b="1" dirty="0" smtClean="0"/>
              <a:t> TCP/IP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3: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TCP/IP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3.1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 smtClean="0"/>
          </a:p>
          <a:p>
            <a:r>
              <a:rPr lang="en-US" b="0" dirty="0"/>
              <a:t>3</a:t>
            </a:r>
            <a:r>
              <a:rPr lang="en-US" b="0" dirty="0" smtClean="0"/>
              <a:t>.1.1 </a:t>
            </a:r>
            <a:r>
              <a:rPr lang="en-US" b="0" dirty="0" err="1" smtClean="0"/>
              <a:t>Khái</a:t>
            </a:r>
            <a:r>
              <a:rPr lang="en-US" b="0" dirty="0" smtClean="0"/>
              <a:t> </a:t>
            </a:r>
            <a:r>
              <a:rPr lang="en-US" b="0" dirty="0" err="1" smtClean="0"/>
              <a:t>niệm</a:t>
            </a:r>
            <a:r>
              <a:rPr lang="en-US" b="0" dirty="0" smtClean="0"/>
              <a:t> </a:t>
            </a:r>
            <a:r>
              <a:rPr lang="en-US" b="0" dirty="0" err="1" smtClean="0"/>
              <a:t>về</a:t>
            </a:r>
            <a:r>
              <a:rPr lang="en-US" b="0" dirty="0" smtClean="0"/>
              <a:t> TCP </a:t>
            </a:r>
            <a:r>
              <a:rPr lang="en-US" b="0" dirty="0" err="1" smtClean="0"/>
              <a:t>và</a:t>
            </a:r>
            <a:r>
              <a:rPr lang="en-US" b="0" dirty="0" smtClean="0"/>
              <a:t> IP</a:t>
            </a:r>
          </a:p>
          <a:p>
            <a:r>
              <a:rPr lang="en-US" b="0" dirty="0" smtClean="0"/>
              <a:t>3.1.2 </a:t>
            </a:r>
            <a:r>
              <a:rPr lang="en-US" b="0" dirty="0" err="1" smtClean="0"/>
              <a:t>Mô</a:t>
            </a:r>
            <a:r>
              <a:rPr lang="en-US" b="0" dirty="0" smtClean="0"/>
              <a:t> </a:t>
            </a:r>
            <a:r>
              <a:rPr lang="en-US" b="0" dirty="0" err="1" smtClean="0"/>
              <a:t>hình</a:t>
            </a:r>
            <a:r>
              <a:rPr lang="en-US" b="0" dirty="0" smtClean="0"/>
              <a:t> </a:t>
            </a:r>
            <a:r>
              <a:rPr lang="en-US" b="0" dirty="0" err="1" smtClean="0"/>
              <a:t>tham</a:t>
            </a:r>
            <a:r>
              <a:rPr lang="en-US" b="0" dirty="0" smtClean="0"/>
              <a:t> </a:t>
            </a:r>
            <a:r>
              <a:rPr lang="en-US" b="0" dirty="0" err="1" smtClean="0"/>
              <a:t>chiếu</a:t>
            </a:r>
            <a:r>
              <a:rPr lang="en-US" b="0" dirty="0" smtClean="0"/>
              <a:t> TCP/IP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2995979" y="1388024"/>
            <a:ext cx="3631057" cy="461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dirty="0" err="1" smtClean="0"/>
              <a:t>Tầng</a:t>
            </a:r>
            <a:r>
              <a:rPr lang="en-US" altLang="en-US" sz="2400" b="1" dirty="0" smtClean="0"/>
              <a:t> </a:t>
            </a:r>
            <a:r>
              <a:rPr lang="en-US" altLang="en-US" sz="2400" b="1" dirty="0" err="1" smtClean="0"/>
              <a:t>truy</a:t>
            </a:r>
            <a:r>
              <a:rPr lang="en-US" altLang="en-US" sz="2400" b="1" dirty="0" smtClean="0"/>
              <a:t> </a:t>
            </a:r>
            <a:r>
              <a:rPr lang="en-US" altLang="en-US" sz="2400" b="1" dirty="0" err="1" smtClean="0"/>
              <a:t>nhập</a:t>
            </a:r>
            <a:r>
              <a:rPr lang="en-US" altLang="en-US" sz="2400" b="1" dirty="0" smtClean="0"/>
              <a:t> </a:t>
            </a:r>
            <a:r>
              <a:rPr lang="en-US" altLang="en-US" sz="2400" b="1" dirty="0" err="1" smtClean="0"/>
              <a:t>mạng</a:t>
            </a:r>
            <a:endParaRPr lang="en-US" altLang="en-US" sz="2400" b="1" dirty="0" smtClean="0"/>
          </a:p>
          <a:p>
            <a:pPr marL="0" indent="7938" algn="just">
              <a:buNone/>
            </a:pPr>
            <a:r>
              <a:rPr lang="en-US" altLang="en-US" sz="2800" dirty="0" err="1"/>
              <a:t>Định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ra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thủ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tục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để</a:t>
            </a:r>
            <a:r>
              <a:rPr lang="en-US" altLang="en-US" sz="2800" dirty="0"/>
              <a:t> </a:t>
            </a:r>
            <a:r>
              <a:rPr lang="en-US" altLang="en-US" sz="2800" dirty="0" err="1"/>
              <a:t>giao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tiếp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với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phần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cứng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mạng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và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truy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nhập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môi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trường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truyền</a:t>
            </a:r>
            <a:r>
              <a:rPr lang="en-US" altLang="en-US" sz="2800" dirty="0"/>
              <a:t>. </a:t>
            </a:r>
            <a:r>
              <a:rPr lang="en-US" altLang="en-US" sz="2800" dirty="0" err="1"/>
              <a:t>Có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nhiều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giao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thức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hoạt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động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tại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lớp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này</a:t>
            </a:r>
            <a:endParaRPr lang="en-US" altLang="en-US" sz="2800" dirty="0"/>
          </a:p>
          <a:p>
            <a:pPr marL="350838" indent="7938" eaLnBrk="1" hangingPunct="1">
              <a:buFont typeface="Wingdings" panose="05000000000000000000" pitchFamily="2" charset="2"/>
              <a:buNone/>
            </a:pPr>
            <a:endParaRPr lang="en-US" altLang="en-US" sz="2400" b="1" dirty="0" smtClean="0"/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7586766"/>
              </p:ext>
            </p:extLst>
          </p:nvPr>
        </p:nvGraphicFramePr>
        <p:xfrm>
          <a:off x="6997290" y="1388024"/>
          <a:ext cx="48133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Bitmap Image" r:id="rId4" imgW="3610479" imgH="2180952" progId="Paint.Picture">
                  <p:embed/>
                </p:oleObj>
              </mc:Choice>
              <mc:Fallback>
                <p:oleObj name="Bitmap Image" r:id="rId4" imgW="3610479" imgH="218095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7290" y="1388024"/>
                        <a:ext cx="4813300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651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0B06AF46-0D8F-4FEE-AAAD-5DEA169F7C6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2995979" y="212652"/>
            <a:ext cx="9096375" cy="7366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/>
              <a:t>Mô</a:t>
            </a:r>
            <a:r>
              <a:rPr lang="en-US" b="1" dirty="0" smtClean="0"/>
              <a:t> </a:t>
            </a:r>
            <a:r>
              <a:rPr lang="en-US" b="1" dirty="0" err="1" smtClean="0"/>
              <a:t>hình</a:t>
            </a:r>
            <a:r>
              <a:rPr lang="en-US" b="1" dirty="0" smtClean="0"/>
              <a:t> </a:t>
            </a:r>
            <a:r>
              <a:rPr lang="en-US" b="1" dirty="0" err="1" smtClean="0"/>
              <a:t>tham</a:t>
            </a:r>
            <a:r>
              <a:rPr lang="en-US" b="1" dirty="0" smtClean="0"/>
              <a:t> </a:t>
            </a:r>
            <a:r>
              <a:rPr lang="en-US" b="1" dirty="0" err="1" smtClean="0"/>
              <a:t>chiếu</a:t>
            </a:r>
            <a:r>
              <a:rPr lang="en-US" b="1" dirty="0" smtClean="0"/>
              <a:t> TCP/IP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3: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TCP/IP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3.1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 smtClean="0"/>
          </a:p>
          <a:p>
            <a:r>
              <a:rPr lang="en-US" b="0" dirty="0"/>
              <a:t>3</a:t>
            </a:r>
            <a:r>
              <a:rPr lang="en-US" b="0" dirty="0" smtClean="0"/>
              <a:t>.1.1 </a:t>
            </a:r>
            <a:r>
              <a:rPr lang="en-US" b="0" dirty="0" err="1" smtClean="0"/>
              <a:t>Khái</a:t>
            </a:r>
            <a:r>
              <a:rPr lang="en-US" b="0" dirty="0" smtClean="0"/>
              <a:t> </a:t>
            </a:r>
            <a:r>
              <a:rPr lang="en-US" b="0" dirty="0" err="1" smtClean="0"/>
              <a:t>niệm</a:t>
            </a:r>
            <a:r>
              <a:rPr lang="en-US" b="0" dirty="0" smtClean="0"/>
              <a:t> </a:t>
            </a:r>
            <a:r>
              <a:rPr lang="en-US" b="0" dirty="0" err="1" smtClean="0"/>
              <a:t>về</a:t>
            </a:r>
            <a:r>
              <a:rPr lang="en-US" b="0" dirty="0" smtClean="0"/>
              <a:t> TCP </a:t>
            </a:r>
            <a:r>
              <a:rPr lang="en-US" b="0" dirty="0" err="1" smtClean="0"/>
              <a:t>và</a:t>
            </a:r>
            <a:r>
              <a:rPr lang="en-US" b="0" dirty="0" smtClean="0"/>
              <a:t> IP</a:t>
            </a:r>
          </a:p>
          <a:p>
            <a:r>
              <a:rPr lang="en-US" b="0" dirty="0" smtClean="0"/>
              <a:t>3.1.2 </a:t>
            </a:r>
            <a:r>
              <a:rPr lang="en-US" b="0" dirty="0" err="1" smtClean="0"/>
              <a:t>Mô</a:t>
            </a:r>
            <a:r>
              <a:rPr lang="en-US" b="0" dirty="0" smtClean="0"/>
              <a:t> </a:t>
            </a:r>
            <a:r>
              <a:rPr lang="en-US" b="0" dirty="0" err="1" smtClean="0"/>
              <a:t>hình</a:t>
            </a:r>
            <a:r>
              <a:rPr lang="en-US" b="0" dirty="0" smtClean="0"/>
              <a:t> </a:t>
            </a:r>
            <a:r>
              <a:rPr lang="en-US" b="0" dirty="0" err="1" smtClean="0"/>
              <a:t>tham</a:t>
            </a:r>
            <a:r>
              <a:rPr lang="en-US" b="0" dirty="0" smtClean="0"/>
              <a:t> </a:t>
            </a:r>
            <a:r>
              <a:rPr lang="en-US" b="0" dirty="0" err="1" smtClean="0"/>
              <a:t>chiếu</a:t>
            </a:r>
            <a:r>
              <a:rPr lang="en-US" b="0" dirty="0" smtClean="0"/>
              <a:t> TCP/IP</a:t>
            </a:r>
          </a:p>
          <a:p>
            <a:r>
              <a:rPr lang="en-US" b="0" dirty="0" smtClean="0"/>
              <a:t>3.1.3 So </a:t>
            </a:r>
            <a:r>
              <a:rPr lang="en-US" b="0" dirty="0" err="1" smtClean="0"/>
              <a:t>sánh</a:t>
            </a:r>
            <a:r>
              <a:rPr lang="en-US" b="0" dirty="0" smtClean="0"/>
              <a:t> </a:t>
            </a:r>
            <a:r>
              <a:rPr lang="en-US" b="0" dirty="0" err="1" smtClean="0"/>
              <a:t>mô</a:t>
            </a:r>
            <a:r>
              <a:rPr lang="en-US" b="0" dirty="0" smtClean="0"/>
              <a:t> </a:t>
            </a:r>
            <a:r>
              <a:rPr lang="en-US" b="0" dirty="0" err="1" smtClean="0"/>
              <a:t>hình</a:t>
            </a:r>
            <a:r>
              <a:rPr lang="en-US" b="0" dirty="0" smtClean="0"/>
              <a:t> TCP/IP </a:t>
            </a:r>
            <a:r>
              <a:rPr lang="en-US" b="0" dirty="0" err="1" smtClean="0"/>
              <a:t>và</a:t>
            </a:r>
            <a:r>
              <a:rPr lang="en-US" b="0" dirty="0" smtClean="0"/>
              <a:t> OSI</a:t>
            </a:r>
            <a:endParaRPr lang="vi-VN" b="0" dirty="0" smtClean="0"/>
          </a:p>
        </p:txBody>
      </p:sp>
      <p:pic>
        <p:nvPicPr>
          <p:cNvPr id="9" name="Picture 7" descr="mo hinh osi va tcpi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336" y="1087083"/>
            <a:ext cx="6423660" cy="5213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20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0B06AF46-0D8F-4FEE-AAAD-5DEA169F7C6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2995979" y="212652"/>
            <a:ext cx="9096375" cy="7366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/>
              <a:t>Mô</a:t>
            </a:r>
            <a:r>
              <a:rPr lang="en-US" b="1" dirty="0" smtClean="0"/>
              <a:t> </a:t>
            </a:r>
            <a:r>
              <a:rPr lang="en-US" b="1" dirty="0" err="1" smtClean="0"/>
              <a:t>hình</a:t>
            </a:r>
            <a:r>
              <a:rPr lang="en-US" b="1" dirty="0" smtClean="0"/>
              <a:t> </a:t>
            </a:r>
            <a:r>
              <a:rPr lang="en-US" b="1" dirty="0" err="1" smtClean="0"/>
              <a:t>tham</a:t>
            </a:r>
            <a:r>
              <a:rPr lang="en-US" b="1" dirty="0" smtClean="0"/>
              <a:t> </a:t>
            </a:r>
            <a:r>
              <a:rPr lang="en-US" b="1" dirty="0" err="1" smtClean="0"/>
              <a:t>chiếu</a:t>
            </a:r>
            <a:r>
              <a:rPr lang="en-US" b="1" dirty="0" smtClean="0"/>
              <a:t> TCP/IP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3: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TCP/IP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3.1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 smtClean="0"/>
          </a:p>
          <a:p>
            <a:r>
              <a:rPr lang="en-US" b="0" dirty="0"/>
              <a:t>3</a:t>
            </a:r>
            <a:r>
              <a:rPr lang="en-US" b="0" dirty="0" smtClean="0"/>
              <a:t>.1.1 </a:t>
            </a:r>
            <a:r>
              <a:rPr lang="en-US" b="0" dirty="0" err="1" smtClean="0"/>
              <a:t>Khái</a:t>
            </a:r>
            <a:r>
              <a:rPr lang="en-US" b="0" dirty="0" smtClean="0"/>
              <a:t> </a:t>
            </a:r>
            <a:r>
              <a:rPr lang="en-US" b="0" dirty="0" err="1" smtClean="0"/>
              <a:t>niệm</a:t>
            </a:r>
            <a:r>
              <a:rPr lang="en-US" b="0" dirty="0" smtClean="0"/>
              <a:t> </a:t>
            </a:r>
            <a:r>
              <a:rPr lang="en-US" b="0" dirty="0" err="1" smtClean="0"/>
              <a:t>về</a:t>
            </a:r>
            <a:r>
              <a:rPr lang="en-US" b="0" dirty="0" smtClean="0"/>
              <a:t> TCP </a:t>
            </a:r>
            <a:r>
              <a:rPr lang="en-US" b="0" dirty="0" err="1" smtClean="0"/>
              <a:t>và</a:t>
            </a:r>
            <a:r>
              <a:rPr lang="en-US" b="0" dirty="0" smtClean="0"/>
              <a:t> IP</a:t>
            </a:r>
          </a:p>
          <a:p>
            <a:r>
              <a:rPr lang="en-US" b="0" dirty="0" smtClean="0"/>
              <a:t>3.1.2 </a:t>
            </a:r>
            <a:r>
              <a:rPr lang="en-US" b="0" dirty="0" err="1" smtClean="0"/>
              <a:t>Mô</a:t>
            </a:r>
            <a:r>
              <a:rPr lang="en-US" b="0" dirty="0" smtClean="0"/>
              <a:t> </a:t>
            </a:r>
            <a:r>
              <a:rPr lang="en-US" b="0" dirty="0" err="1" smtClean="0"/>
              <a:t>hình</a:t>
            </a:r>
            <a:r>
              <a:rPr lang="en-US" b="0" dirty="0" smtClean="0"/>
              <a:t> </a:t>
            </a:r>
            <a:r>
              <a:rPr lang="en-US" b="0" dirty="0" err="1" smtClean="0"/>
              <a:t>tham</a:t>
            </a:r>
            <a:r>
              <a:rPr lang="en-US" b="0" dirty="0" smtClean="0"/>
              <a:t> </a:t>
            </a:r>
            <a:r>
              <a:rPr lang="en-US" b="0" dirty="0" err="1" smtClean="0"/>
              <a:t>chiếu</a:t>
            </a:r>
            <a:r>
              <a:rPr lang="en-US" b="0" dirty="0" smtClean="0"/>
              <a:t> TCP/IP</a:t>
            </a:r>
          </a:p>
          <a:p>
            <a:r>
              <a:rPr lang="en-US" b="0" dirty="0" smtClean="0"/>
              <a:t>3.1.3 So </a:t>
            </a:r>
            <a:r>
              <a:rPr lang="en-US" b="0" dirty="0" err="1" smtClean="0"/>
              <a:t>sánh</a:t>
            </a:r>
            <a:r>
              <a:rPr lang="en-US" b="0" dirty="0" smtClean="0"/>
              <a:t> </a:t>
            </a:r>
            <a:r>
              <a:rPr lang="en-US" b="0" dirty="0" err="1" smtClean="0"/>
              <a:t>mô</a:t>
            </a:r>
            <a:r>
              <a:rPr lang="en-US" b="0" dirty="0" smtClean="0"/>
              <a:t> </a:t>
            </a:r>
            <a:r>
              <a:rPr lang="en-US" b="0" dirty="0" err="1" smtClean="0"/>
              <a:t>hình</a:t>
            </a:r>
            <a:r>
              <a:rPr lang="en-US" b="0" dirty="0" smtClean="0"/>
              <a:t> TCP/IP </a:t>
            </a:r>
            <a:r>
              <a:rPr lang="en-US" b="0" dirty="0" err="1" smtClean="0"/>
              <a:t>và</a:t>
            </a:r>
            <a:r>
              <a:rPr lang="en-US" b="0" dirty="0" smtClean="0"/>
              <a:t> OSI</a:t>
            </a:r>
            <a:endParaRPr lang="vi-VN" b="0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995736" y="949325"/>
            <a:ext cx="3988724" cy="47705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Giống</a:t>
            </a:r>
            <a:r>
              <a:rPr lang="en-US" alt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4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nhau</a:t>
            </a:r>
            <a:endParaRPr lang="en-US" altLang="en-US" sz="24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en-US" alt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Đều</a:t>
            </a: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lớp</a:t>
            </a: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endParaRPr lang="en-US" alt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en-US" alt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lớp</a:t>
            </a: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</a:t>
            </a: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gồm</a:t>
            </a: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dịch</a:t>
            </a: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vụ</a:t>
            </a: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 algn="just"/>
            <a:r>
              <a:rPr lang="en-US" alt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Đều</a:t>
            </a: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lớp</a:t>
            </a: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vận</a:t>
            </a: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chuyển</a:t>
            </a: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lớp</a:t>
            </a: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mạng</a:t>
            </a: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 algn="just"/>
            <a:r>
              <a:rPr lang="en-US" alt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Chuyển</a:t>
            </a: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mạch</a:t>
            </a: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gói</a:t>
            </a: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hiển</a:t>
            </a: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nhiên</a:t>
            </a: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 algn="just"/>
            <a:r>
              <a:rPr lang="en-US" alt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Đều</a:t>
            </a: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mối</a:t>
            </a: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trên</a:t>
            </a: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dưới</a:t>
            </a: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ngang</a:t>
            </a: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alt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241370" y="820616"/>
            <a:ext cx="4594074" cy="5489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/>
            <a:r>
              <a:rPr lang="en-US" altLang="en-US" sz="2400" b="1" dirty="0" err="1"/>
              <a:t>Khác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nhau</a:t>
            </a:r>
            <a:endParaRPr lang="en-US" altLang="en-US" sz="2400" b="1" dirty="0"/>
          </a:p>
          <a:p>
            <a:pPr lvl="1" algn="just" eaLnBrk="1" hangingPunct="1"/>
            <a:r>
              <a:rPr lang="en-US" altLang="en-US" sz="2400" dirty="0"/>
              <a:t>TCP/IP </a:t>
            </a:r>
            <a:r>
              <a:rPr lang="en-US" altLang="en-US" sz="2400" dirty="0" err="1"/>
              <a:t>gộp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lớp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trình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bày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và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lớp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phiên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vào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lớp</a:t>
            </a:r>
            <a:r>
              <a:rPr lang="en-US" altLang="en-US" sz="2400" dirty="0"/>
              <a:t> </a:t>
            </a:r>
            <a:r>
              <a:rPr lang="en-US" altLang="en-US" sz="2400" dirty="0" err="1"/>
              <a:t>ứng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dụng</a:t>
            </a:r>
            <a:r>
              <a:rPr lang="en-US" altLang="en-US" sz="2400" dirty="0"/>
              <a:t>.</a:t>
            </a:r>
          </a:p>
          <a:p>
            <a:pPr lvl="1" algn="just" eaLnBrk="1" hangingPunct="1"/>
            <a:r>
              <a:rPr lang="en-US" altLang="en-US" sz="2400" dirty="0"/>
              <a:t>TCP/IP </a:t>
            </a:r>
            <a:r>
              <a:rPr lang="en-US" altLang="en-US" sz="2400" dirty="0" err="1"/>
              <a:t>gộp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lớp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vật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lý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và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lớp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liên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kết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dữ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liệu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vào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lớp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truy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nhập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mạng</a:t>
            </a:r>
            <a:r>
              <a:rPr lang="en-US" altLang="en-US" sz="2400" dirty="0"/>
              <a:t>.</a:t>
            </a:r>
          </a:p>
          <a:p>
            <a:pPr lvl="1" algn="just" eaLnBrk="1" hangingPunct="1"/>
            <a:r>
              <a:rPr lang="en-US" altLang="en-US" sz="2400" dirty="0"/>
              <a:t>TCP/IP </a:t>
            </a:r>
            <a:r>
              <a:rPr lang="en-US" altLang="en-US" sz="2400" dirty="0" err="1"/>
              <a:t>đơn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giản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vì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có</a:t>
            </a:r>
            <a:r>
              <a:rPr lang="en-US" altLang="en-US" sz="2400" dirty="0"/>
              <a:t> </a:t>
            </a:r>
            <a:r>
              <a:rPr lang="en-US" altLang="en-US" sz="2400" dirty="0" err="1"/>
              <a:t>ít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lớp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hơn</a:t>
            </a:r>
            <a:r>
              <a:rPr lang="en-US" altLang="en-US" sz="2400" dirty="0"/>
              <a:t>.</a:t>
            </a:r>
          </a:p>
          <a:p>
            <a:pPr lvl="1" algn="just" eaLnBrk="1" hangingPunct="1"/>
            <a:r>
              <a:rPr lang="en-US" altLang="en-US" sz="2400" dirty="0"/>
              <a:t>OSI </a:t>
            </a:r>
            <a:r>
              <a:rPr lang="en-US" altLang="en-US" sz="2400" dirty="0" err="1"/>
              <a:t>không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có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khái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niệm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chuyển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phát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thiếu</a:t>
            </a:r>
            <a:r>
              <a:rPr lang="en-US" altLang="en-US" sz="2400" dirty="0"/>
              <a:t> tin </a:t>
            </a:r>
            <a:r>
              <a:rPr lang="en-US" altLang="en-US" sz="2400" dirty="0" err="1"/>
              <a:t>cậy</a:t>
            </a:r>
            <a:r>
              <a:rPr lang="en-US" altLang="en-US" sz="2400" dirty="0"/>
              <a:t> ở </a:t>
            </a:r>
            <a:r>
              <a:rPr lang="en-US" altLang="en-US" sz="2400" dirty="0" err="1"/>
              <a:t>lớp</a:t>
            </a:r>
            <a:r>
              <a:rPr lang="en-US" altLang="en-US" sz="2400" dirty="0"/>
              <a:t> 4 </a:t>
            </a:r>
            <a:r>
              <a:rPr lang="en-US" altLang="en-US" sz="2400" dirty="0" err="1"/>
              <a:t>như</a:t>
            </a:r>
            <a:r>
              <a:rPr lang="en-US" altLang="en-US" sz="2400" dirty="0"/>
              <a:t> UDP </a:t>
            </a:r>
            <a:r>
              <a:rPr lang="en-US" altLang="en-US" sz="2400" dirty="0" err="1"/>
              <a:t>của</a:t>
            </a:r>
            <a:r>
              <a:rPr lang="en-US" altLang="en-US" sz="2400" dirty="0"/>
              <a:t> TCP/IP</a:t>
            </a:r>
          </a:p>
        </p:txBody>
      </p:sp>
    </p:spTree>
    <p:extLst>
      <p:ext uri="{BB962C8B-B14F-4D97-AF65-F5344CB8AC3E}">
        <p14:creationId xmlns:p14="http://schemas.microsoft.com/office/powerpoint/2010/main" val="204451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0B06AF46-0D8F-4FEE-AAAD-5DEA169F7C6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2995979" y="212652"/>
            <a:ext cx="9096375" cy="7366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giao</a:t>
            </a:r>
            <a:r>
              <a:rPr lang="en-US" b="1" dirty="0" smtClean="0"/>
              <a:t> </a:t>
            </a:r>
            <a:r>
              <a:rPr lang="en-US" b="1" dirty="0" err="1" smtClean="0"/>
              <a:t>thức</a:t>
            </a:r>
            <a:r>
              <a:rPr lang="en-US" b="1" dirty="0" smtClean="0"/>
              <a:t> </a:t>
            </a:r>
            <a:r>
              <a:rPr lang="en-US" b="1" dirty="0" err="1" smtClean="0"/>
              <a:t>trong</a:t>
            </a:r>
            <a:r>
              <a:rPr lang="en-US" b="1" dirty="0" smtClean="0"/>
              <a:t> </a:t>
            </a:r>
            <a:r>
              <a:rPr lang="en-US" b="1" dirty="0" err="1" smtClean="0"/>
              <a:t>mô</a:t>
            </a:r>
            <a:r>
              <a:rPr lang="en-US" b="1" dirty="0" smtClean="0"/>
              <a:t> </a:t>
            </a:r>
            <a:r>
              <a:rPr lang="en-US" b="1" dirty="0" err="1" smtClean="0"/>
              <a:t>hình</a:t>
            </a:r>
            <a:r>
              <a:rPr lang="en-US" b="1" dirty="0" smtClean="0"/>
              <a:t> TCP/IP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3: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TCP/IP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3.1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 smtClean="0"/>
          </a:p>
          <a:p>
            <a:r>
              <a:rPr lang="en-US" dirty="0" smtClean="0"/>
              <a:t>3.2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TCP/IP</a:t>
            </a:r>
            <a:endParaRPr lang="vi-VN" dirty="0" smtClean="0"/>
          </a:p>
        </p:txBody>
      </p:sp>
      <p:pic>
        <p:nvPicPr>
          <p:cNvPr id="9" name="Picture 4" descr="cac giao thuc trong mo hinh tc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682" y="1024736"/>
            <a:ext cx="7948108" cy="541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39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0B06AF46-0D8F-4FEE-AAAD-5DEA169F7C6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2995979" y="212652"/>
            <a:ext cx="9096375" cy="7366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giao</a:t>
            </a:r>
            <a:r>
              <a:rPr lang="en-US" b="1" dirty="0" smtClean="0"/>
              <a:t> </a:t>
            </a:r>
            <a:r>
              <a:rPr lang="en-US" b="1" dirty="0" err="1" smtClean="0"/>
              <a:t>thức</a:t>
            </a:r>
            <a:r>
              <a:rPr lang="en-US" b="1" dirty="0" smtClean="0"/>
              <a:t> </a:t>
            </a:r>
            <a:r>
              <a:rPr lang="en-US" b="1" dirty="0" err="1" smtClean="0"/>
              <a:t>trong</a:t>
            </a:r>
            <a:r>
              <a:rPr lang="en-US" b="1" dirty="0" smtClean="0"/>
              <a:t> </a:t>
            </a:r>
            <a:r>
              <a:rPr lang="en-US" b="1" dirty="0" err="1" smtClean="0"/>
              <a:t>mô</a:t>
            </a:r>
            <a:r>
              <a:rPr lang="en-US" b="1" dirty="0" smtClean="0"/>
              <a:t> </a:t>
            </a:r>
            <a:r>
              <a:rPr lang="en-US" b="1" dirty="0" err="1" smtClean="0"/>
              <a:t>hình</a:t>
            </a:r>
            <a:r>
              <a:rPr lang="en-US" b="1" dirty="0" smtClean="0"/>
              <a:t> TCP/IP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3: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TCP/IP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3.1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 smtClean="0"/>
          </a:p>
          <a:p>
            <a:r>
              <a:rPr lang="en-US" dirty="0" smtClean="0"/>
              <a:t>3.2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TCP/IP</a:t>
            </a:r>
            <a:endParaRPr lang="vi-VN" dirty="0" smtClean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2995736" y="949325"/>
            <a:ext cx="7793037" cy="685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 b="1" dirty="0" err="1" smtClean="0"/>
              <a:t>Tầng</a:t>
            </a:r>
            <a:r>
              <a:rPr lang="en-US" altLang="en-US" sz="3600" b="1" dirty="0" smtClean="0"/>
              <a:t> </a:t>
            </a:r>
            <a:r>
              <a:rPr lang="en-US" altLang="en-US" sz="3600" b="1" dirty="0" err="1" smtClean="0"/>
              <a:t>ứng</a:t>
            </a:r>
            <a:r>
              <a:rPr lang="en-US" altLang="en-US" sz="3600" b="1" dirty="0" smtClean="0"/>
              <a:t> </a:t>
            </a:r>
            <a:r>
              <a:rPr lang="en-US" altLang="en-US" sz="3600" b="1" dirty="0" err="1" smtClean="0"/>
              <a:t>dụng</a:t>
            </a:r>
            <a:endParaRPr lang="en-US" altLang="en-US" sz="3600" b="1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027485" y="1976438"/>
            <a:ext cx="8879169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dirty="0" smtClean="0"/>
              <a:t>FTP (File Transfer Protocol): </a:t>
            </a:r>
            <a:r>
              <a:rPr lang="en-US" altLang="en-US" dirty="0" err="1" smtClean="0"/>
              <a:t>là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dịch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vụ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có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tạo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cầu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nối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sử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dụng</a:t>
            </a:r>
            <a:r>
              <a:rPr lang="en-US" altLang="en-US" dirty="0" smtClean="0"/>
              <a:t> TCP </a:t>
            </a:r>
            <a:r>
              <a:rPr lang="en-US" altLang="en-US" dirty="0" err="1" smtClean="0"/>
              <a:t>để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truyền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các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tập</a:t>
            </a:r>
            <a:r>
              <a:rPr lang="en-US" altLang="en-US" dirty="0" smtClean="0"/>
              <a:t> tin </a:t>
            </a:r>
            <a:r>
              <a:rPr lang="en-US" altLang="en-US" dirty="0" err="1" smtClean="0"/>
              <a:t>giữa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các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hệ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thống</a:t>
            </a:r>
            <a:r>
              <a:rPr lang="en-US" altLang="en-US" dirty="0" smtClean="0"/>
              <a:t>.</a:t>
            </a:r>
          </a:p>
          <a:p>
            <a:pPr algn="just"/>
            <a:r>
              <a:rPr lang="en-US" altLang="en-US" dirty="0" smtClean="0"/>
              <a:t>TFTP (Trivial File Transfer Protocol): </a:t>
            </a:r>
            <a:r>
              <a:rPr lang="en-US" altLang="en-US" dirty="0" err="1" smtClean="0"/>
              <a:t>là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dịch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vụ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không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tạo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cầu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nối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sử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dụng</a:t>
            </a:r>
            <a:r>
              <a:rPr lang="en-US" altLang="en-US" dirty="0" smtClean="0"/>
              <a:t> UDP. </a:t>
            </a:r>
            <a:r>
              <a:rPr lang="en-US" altLang="en-US" dirty="0" err="1" smtClean="0"/>
              <a:t>Được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dùng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trên</a:t>
            </a:r>
            <a:r>
              <a:rPr lang="en-US" altLang="en-US" dirty="0" smtClean="0"/>
              <a:t> router </a:t>
            </a:r>
            <a:r>
              <a:rPr lang="en-US" altLang="en-US" dirty="0" err="1" smtClean="0"/>
              <a:t>để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truyền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các</a:t>
            </a:r>
            <a:r>
              <a:rPr lang="en-US" altLang="en-US" dirty="0" smtClean="0"/>
              <a:t> file </a:t>
            </a:r>
            <a:r>
              <a:rPr lang="en-US" altLang="en-US" dirty="0" err="1" smtClean="0"/>
              <a:t>cấu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hình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và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hệ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điều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hành</a:t>
            </a:r>
            <a:r>
              <a:rPr lang="en-US" altLang="en-US" dirty="0" smtClean="0"/>
              <a:t>.</a:t>
            </a:r>
          </a:p>
          <a:p>
            <a:pPr algn="just"/>
            <a:r>
              <a:rPr lang="en-US" altLang="en-US" dirty="0" smtClean="0"/>
              <a:t>NFS (Network File System): </a:t>
            </a:r>
            <a:r>
              <a:rPr lang="en-US" altLang="en-US" dirty="0" err="1" smtClean="0"/>
              <a:t>cho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phép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truy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xuất</a:t>
            </a:r>
            <a:r>
              <a:rPr lang="en-US" altLang="en-US" dirty="0" smtClean="0"/>
              <a:t> file </a:t>
            </a:r>
            <a:r>
              <a:rPr lang="en-US" altLang="en-US" dirty="0" err="1" smtClean="0"/>
              <a:t>đến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các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thiết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bị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lưu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trữ</a:t>
            </a:r>
            <a:r>
              <a:rPr lang="en-US" altLang="en-US" dirty="0" smtClean="0"/>
              <a:t> ở </a:t>
            </a:r>
            <a:r>
              <a:rPr lang="en-US" altLang="en-US" dirty="0" err="1" smtClean="0"/>
              <a:t>xa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như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một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đĩa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cứng</a:t>
            </a:r>
            <a:r>
              <a:rPr lang="en-US" altLang="en-US" dirty="0" smtClean="0"/>
              <a:t> qua </a:t>
            </a:r>
            <a:r>
              <a:rPr lang="en-US" altLang="en-US" dirty="0" err="1" smtClean="0"/>
              <a:t>mạng</a:t>
            </a:r>
            <a:r>
              <a:rPr lang="en-US" altLang="en-US" dirty="0" smtClean="0"/>
              <a:t>.</a:t>
            </a:r>
          </a:p>
          <a:p>
            <a:pPr algn="just"/>
            <a:r>
              <a:rPr lang="en-US" altLang="en-US" dirty="0" smtClean="0"/>
              <a:t>SMTP (Simple Mail Transfer Protocol): </a:t>
            </a:r>
            <a:r>
              <a:rPr lang="en-US" altLang="en-US" dirty="0" err="1" smtClean="0"/>
              <a:t>quản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lý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hoạt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động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truyền</a:t>
            </a:r>
            <a:r>
              <a:rPr lang="en-US" altLang="en-US" dirty="0" smtClean="0"/>
              <a:t> e-mail qua </a:t>
            </a:r>
            <a:r>
              <a:rPr lang="en-US" altLang="en-US" dirty="0" err="1" smtClean="0"/>
              <a:t>mạng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máy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tính</a:t>
            </a:r>
            <a:r>
              <a:rPr lang="en-US" altLang="en-US" dirty="0" smtClean="0"/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0820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0B06AF46-0D8F-4FEE-AAAD-5DEA169F7C6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2995979" y="212652"/>
            <a:ext cx="9096375" cy="7366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giao</a:t>
            </a:r>
            <a:r>
              <a:rPr lang="en-US" b="1" dirty="0" smtClean="0"/>
              <a:t> </a:t>
            </a:r>
            <a:r>
              <a:rPr lang="en-US" b="1" dirty="0" err="1" smtClean="0"/>
              <a:t>thức</a:t>
            </a:r>
            <a:r>
              <a:rPr lang="en-US" b="1" dirty="0" smtClean="0"/>
              <a:t> </a:t>
            </a:r>
            <a:r>
              <a:rPr lang="en-US" b="1" dirty="0" err="1" smtClean="0"/>
              <a:t>trong</a:t>
            </a:r>
            <a:r>
              <a:rPr lang="en-US" b="1" dirty="0" smtClean="0"/>
              <a:t> </a:t>
            </a:r>
            <a:r>
              <a:rPr lang="en-US" b="1" dirty="0" err="1" smtClean="0"/>
              <a:t>mô</a:t>
            </a:r>
            <a:r>
              <a:rPr lang="en-US" b="1" dirty="0" smtClean="0"/>
              <a:t> </a:t>
            </a:r>
            <a:r>
              <a:rPr lang="en-US" b="1" dirty="0" err="1" smtClean="0"/>
              <a:t>hình</a:t>
            </a:r>
            <a:r>
              <a:rPr lang="en-US" b="1" dirty="0" smtClean="0"/>
              <a:t> TCP/IP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3: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TCP/IP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3.1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 smtClean="0"/>
          </a:p>
          <a:p>
            <a:r>
              <a:rPr lang="en-US" dirty="0" smtClean="0"/>
              <a:t>3.2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TCP/IP</a:t>
            </a:r>
            <a:endParaRPr lang="vi-VN" dirty="0" smtClean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2995979" y="1007754"/>
            <a:ext cx="7793037" cy="685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 b="1" dirty="0" err="1" smtClean="0"/>
              <a:t>Tầng</a:t>
            </a:r>
            <a:r>
              <a:rPr lang="en-US" altLang="en-US" sz="3600" b="1" dirty="0" smtClean="0"/>
              <a:t> </a:t>
            </a:r>
            <a:r>
              <a:rPr lang="en-US" altLang="en-US" sz="3600" b="1" dirty="0" err="1" smtClean="0"/>
              <a:t>ứng</a:t>
            </a:r>
            <a:r>
              <a:rPr lang="en-US" altLang="en-US" sz="3600" b="1" dirty="0" smtClean="0"/>
              <a:t> </a:t>
            </a:r>
            <a:r>
              <a:rPr lang="en-US" altLang="en-US" sz="3600" b="1" dirty="0" err="1" smtClean="0"/>
              <a:t>dụng</a:t>
            </a:r>
            <a:endParaRPr lang="en-US" altLang="en-US" sz="3600" b="1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270738" y="1804987"/>
            <a:ext cx="8821615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3200" dirty="0" smtClean="0"/>
              <a:t>Telnet (Terminal emulation): </a:t>
            </a:r>
            <a:r>
              <a:rPr lang="en-US" altLang="en-US" sz="3200" dirty="0" err="1" smtClean="0"/>
              <a:t>cung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cấp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khả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năng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truy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nhập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từ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xa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vào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máy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tính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khác</a:t>
            </a:r>
            <a:r>
              <a:rPr lang="en-US" altLang="en-US" sz="3200" dirty="0" smtClean="0"/>
              <a:t>. Telnet client </a:t>
            </a:r>
            <a:r>
              <a:rPr lang="en-US" altLang="en-US" sz="3200" dirty="0" err="1" smtClean="0"/>
              <a:t>là</a:t>
            </a:r>
            <a:r>
              <a:rPr lang="en-US" altLang="en-US" sz="3200" dirty="0" smtClean="0"/>
              <a:t> host </a:t>
            </a:r>
            <a:r>
              <a:rPr lang="en-US" altLang="en-US" sz="3200" dirty="0" err="1" smtClean="0"/>
              <a:t>cục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bộ</a:t>
            </a:r>
            <a:r>
              <a:rPr lang="en-US" altLang="en-US" sz="3200" dirty="0" smtClean="0"/>
              <a:t>, telnet server </a:t>
            </a:r>
            <a:r>
              <a:rPr lang="en-US" altLang="en-US" sz="3200" dirty="0" err="1" smtClean="0"/>
              <a:t>là</a:t>
            </a:r>
            <a:r>
              <a:rPr lang="en-US" altLang="en-US" sz="3200" dirty="0" smtClean="0"/>
              <a:t> host ở </a:t>
            </a:r>
            <a:r>
              <a:rPr lang="en-US" altLang="en-US" sz="3200" dirty="0" err="1" smtClean="0"/>
              <a:t>xa</a:t>
            </a:r>
            <a:r>
              <a:rPr lang="en-US" altLang="en-US" sz="3200" dirty="0" smtClean="0"/>
              <a:t>.</a:t>
            </a:r>
          </a:p>
          <a:p>
            <a:pPr algn="just"/>
            <a:r>
              <a:rPr lang="en-US" altLang="en-US" sz="3200" dirty="0" smtClean="0"/>
              <a:t>SNMP (Simple Network Management): </a:t>
            </a:r>
            <a:r>
              <a:rPr lang="en-US" altLang="en-US" sz="3200" dirty="0" err="1" smtClean="0"/>
              <a:t>cung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cấp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một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phương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pháp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để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giám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sát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và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điều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khiển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các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thiết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bị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mạng</a:t>
            </a:r>
            <a:r>
              <a:rPr lang="en-US" altLang="en-US" sz="3200" dirty="0" smtClean="0"/>
              <a:t>.</a:t>
            </a:r>
          </a:p>
          <a:p>
            <a:pPr algn="just"/>
            <a:r>
              <a:rPr lang="en-US" altLang="en-US" sz="3200" dirty="0" smtClean="0"/>
              <a:t>DNS (Domain Name System): </a:t>
            </a:r>
            <a:r>
              <a:rPr lang="en-US" altLang="en-US" sz="3200" dirty="0" err="1" smtClean="0"/>
              <a:t>thông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dịch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tên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của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các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miền</a:t>
            </a:r>
            <a:r>
              <a:rPr lang="en-US" altLang="en-US" sz="3200" dirty="0" smtClean="0"/>
              <a:t> (Domain) </a:t>
            </a:r>
            <a:r>
              <a:rPr lang="en-US" altLang="en-US" sz="3200" dirty="0" err="1" smtClean="0"/>
              <a:t>và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các</a:t>
            </a:r>
            <a:r>
              <a:rPr lang="en-US" altLang="en-US" sz="3200" dirty="0" smtClean="0"/>
              <a:t> node </a:t>
            </a:r>
            <a:r>
              <a:rPr lang="en-US" altLang="en-US" sz="3200" dirty="0" err="1" smtClean="0"/>
              <a:t>mạng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được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công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khai</a:t>
            </a:r>
            <a:r>
              <a:rPr lang="en-US" altLang="en-US" sz="3200" dirty="0" smtClean="0"/>
              <a:t> sang </a:t>
            </a:r>
            <a:r>
              <a:rPr lang="en-US" altLang="en-US" sz="3200" dirty="0" err="1" smtClean="0"/>
              <a:t>các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địa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chỉ</a:t>
            </a:r>
            <a:r>
              <a:rPr lang="en-US" altLang="en-US" sz="3200" dirty="0" smtClean="0"/>
              <a:t> IP.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2883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0B06AF46-0D8F-4FEE-AAAD-5DEA169F7C6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3: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TCP/IP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3.1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 smtClean="0"/>
          </a:p>
          <a:p>
            <a:r>
              <a:rPr lang="en-US" dirty="0" smtClean="0"/>
              <a:t>3.2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TCP/IP</a:t>
            </a:r>
            <a:endParaRPr lang="vi-VN" dirty="0" smtClean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613274" y="676825"/>
            <a:ext cx="8215560" cy="14620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en-US" sz="3600" dirty="0" err="1" smtClean="0"/>
              <a:t>Các</a:t>
            </a:r>
            <a:r>
              <a:rPr lang="en-US" altLang="en-US" sz="3600" dirty="0" smtClean="0"/>
              <a:t> </a:t>
            </a:r>
            <a:r>
              <a:rPr lang="en-US" altLang="en-US" sz="3600" dirty="0" err="1" smtClean="0"/>
              <a:t>cổng</a:t>
            </a:r>
            <a:r>
              <a:rPr lang="en-US" altLang="en-US" sz="3600" dirty="0" smtClean="0"/>
              <a:t> </a:t>
            </a:r>
            <a:r>
              <a:rPr lang="en-US" altLang="en-US" sz="3600" dirty="0" err="1" smtClean="0"/>
              <a:t>phổ</a:t>
            </a:r>
            <a:r>
              <a:rPr lang="en-US" altLang="en-US" sz="3600" dirty="0" smtClean="0"/>
              <a:t> </a:t>
            </a:r>
            <a:r>
              <a:rPr lang="en-US" altLang="en-US" sz="3600" dirty="0" err="1" smtClean="0"/>
              <a:t>biến</a:t>
            </a:r>
            <a:r>
              <a:rPr lang="en-US" altLang="en-US" sz="3600" dirty="0" smtClean="0"/>
              <a:t> </a:t>
            </a:r>
            <a:r>
              <a:rPr lang="en-US" altLang="en-US" sz="3600" dirty="0" err="1" smtClean="0"/>
              <a:t>dùng</a:t>
            </a:r>
            <a:r>
              <a:rPr lang="en-US" altLang="en-US" sz="3600" dirty="0" smtClean="0"/>
              <a:t> </a:t>
            </a:r>
            <a:r>
              <a:rPr lang="en-US" altLang="en-US" sz="3600" dirty="0" err="1" smtClean="0"/>
              <a:t>cho</a:t>
            </a:r>
            <a:r>
              <a:rPr lang="en-US" altLang="en-US" sz="3600" dirty="0" smtClean="0"/>
              <a:t> </a:t>
            </a:r>
            <a:r>
              <a:rPr lang="en-US" altLang="en-US" sz="3600" dirty="0" err="1" smtClean="0"/>
              <a:t>các</a:t>
            </a:r>
            <a:r>
              <a:rPr lang="en-US" altLang="en-US" sz="3600" dirty="0" smtClean="0"/>
              <a:t> </a:t>
            </a:r>
            <a:r>
              <a:rPr lang="en-US" altLang="en-US" sz="3600" dirty="0" err="1" smtClean="0"/>
              <a:t>giao</a:t>
            </a:r>
            <a:r>
              <a:rPr lang="en-US" altLang="en-US" sz="3600" dirty="0" smtClean="0"/>
              <a:t> </a:t>
            </a:r>
            <a:r>
              <a:rPr lang="en-US" altLang="en-US" sz="3600" dirty="0" err="1" smtClean="0"/>
              <a:t>thức</a:t>
            </a:r>
            <a:r>
              <a:rPr lang="en-US" altLang="en-US" sz="3600" dirty="0" smtClean="0"/>
              <a:t> </a:t>
            </a:r>
            <a:r>
              <a:rPr lang="en-US" altLang="en-US" sz="3600" dirty="0" err="1" smtClean="0"/>
              <a:t>lớp</a:t>
            </a:r>
            <a:r>
              <a:rPr lang="en-US" altLang="en-US" sz="3600" dirty="0" smtClean="0"/>
              <a:t> </a:t>
            </a:r>
            <a:r>
              <a:rPr lang="en-US" altLang="en-US" sz="3600" dirty="0" err="1" smtClean="0"/>
              <a:t>ứng</a:t>
            </a:r>
            <a:r>
              <a:rPr lang="en-US" altLang="en-US" sz="3600" dirty="0" smtClean="0"/>
              <a:t> </a:t>
            </a:r>
            <a:r>
              <a:rPr lang="en-US" altLang="en-US" sz="3600" dirty="0" err="1" smtClean="0"/>
              <a:t>dụng</a:t>
            </a:r>
            <a:endParaRPr lang="en-US" altLang="en-US" sz="3600" dirty="0"/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146" y="2138912"/>
            <a:ext cx="82296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061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0B06AF46-0D8F-4FEE-AAAD-5DEA169F7C6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3: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TCP/IP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3.1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 smtClean="0"/>
          </a:p>
          <a:p>
            <a:r>
              <a:rPr lang="en-US" dirty="0" smtClean="0"/>
              <a:t>3.2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TCP/IP</a:t>
            </a:r>
            <a:endParaRPr lang="vi-VN" dirty="0" smtClean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238989" y="520211"/>
            <a:ext cx="7793037" cy="8611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err="1" smtClean="0"/>
              <a:t>Tầng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giao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vận</a:t>
            </a:r>
            <a:endParaRPr lang="en-US" altLang="en-US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270738" y="1381328"/>
            <a:ext cx="8821615" cy="50570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600" dirty="0" smtClean="0"/>
              <a:t>TCP </a:t>
            </a:r>
            <a:r>
              <a:rPr lang="en-US" altLang="en-US" sz="3600" dirty="0" err="1" smtClean="0"/>
              <a:t>và</a:t>
            </a:r>
            <a:r>
              <a:rPr lang="en-US" altLang="en-US" sz="3600" dirty="0" smtClean="0"/>
              <a:t> UDP (User Datagram Protocol):</a:t>
            </a:r>
          </a:p>
          <a:p>
            <a:pPr lvl="1"/>
            <a:r>
              <a:rPr lang="en-US" altLang="en-US" sz="3200" dirty="0" err="1" smtClean="0"/>
              <a:t>Phân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đoạn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dữ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liệu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ứng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dụng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lớp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trên</a:t>
            </a:r>
            <a:r>
              <a:rPr lang="en-US" altLang="en-US" sz="3200" dirty="0" smtClean="0"/>
              <a:t>.</a:t>
            </a:r>
          </a:p>
          <a:p>
            <a:pPr lvl="1"/>
            <a:r>
              <a:rPr lang="en-US" altLang="en-US" sz="3200" dirty="0" err="1" smtClean="0"/>
              <a:t>Truyền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các</a:t>
            </a:r>
            <a:r>
              <a:rPr lang="en-US" altLang="en-US" sz="3200" dirty="0" smtClean="0"/>
              <a:t> segment </a:t>
            </a:r>
            <a:r>
              <a:rPr lang="en-US" altLang="en-US" sz="3200" dirty="0" err="1" smtClean="0"/>
              <a:t>từ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một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thiết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bị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đầu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cuối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này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đến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thiết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bị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đầu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cuối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khác</a:t>
            </a:r>
            <a:endParaRPr lang="en-US" altLang="en-US" sz="3200" dirty="0" smtClean="0"/>
          </a:p>
          <a:p>
            <a:r>
              <a:rPr lang="en-US" altLang="en-US" sz="3600" dirty="0" err="1" smtClean="0"/>
              <a:t>Riêng</a:t>
            </a:r>
            <a:r>
              <a:rPr lang="en-US" altLang="en-US" sz="3600" dirty="0" smtClean="0"/>
              <a:t> TCP </a:t>
            </a:r>
            <a:r>
              <a:rPr lang="en-US" altLang="en-US" sz="3600" dirty="0" err="1" smtClean="0"/>
              <a:t>còn</a:t>
            </a:r>
            <a:r>
              <a:rPr lang="en-US" altLang="en-US" sz="3600" dirty="0" smtClean="0"/>
              <a:t> </a:t>
            </a:r>
            <a:r>
              <a:rPr lang="en-US" altLang="en-US" sz="3600" dirty="0" err="1" smtClean="0"/>
              <a:t>có</a:t>
            </a:r>
            <a:r>
              <a:rPr lang="en-US" altLang="en-US" sz="3600" dirty="0" smtClean="0"/>
              <a:t> </a:t>
            </a:r>
            <a:r>
              <a:rPr lang="en-US" altLang="en-US" sz="3600" dirty="0" err="1" smtClean="0"/>
              <a:t>thêm</a:t>
            </a:r>
            <a:r>
              <a:rPr lang="en-US" altLang="en-US" sz="3600" dirty="0" smtClean="0"/>
              <a:t> </a:t>
            </a:r>
            <a:r>
              <a:rPr lang="en-US" altLang="en-US" sz="3600" dirty="0" err="1" smtClean="0"/>
              <a:t>các</a:t>
            </a:r>
            <a:r>
              <a:rPr lang="en-US" altLang="en-US" sz="3600" dirty="0" smtClean="0"/>
              <a:t> </a:t>
            </a:r>
            <a:r>
              <a:rPr lang="en-US" altLang="en-US" sz="3600" dirty="0" err="1" smtClean="0"/>
              <a:t>chức</a:t>
            </a:r>
            <a:r>
              <a:rPr lang="en-US" altLang="en-US" sz="3600" dirty="0" smtClean="0"/>
              <a:t> </a:t>
            </a:r>
            <a:r>
              <a:rPr lang="en-US" altLang="en-US" sz="3600" dirty="0" err="1" smtClean="0"/>
              <a:t>năng</a:t>
            </a:r>
            <a:r>
              <a:rPr lang="en-US" altLang="en-US" sz="3600" dirty="0" smtClean="0"/>
              <a:t>:</a:t>
            </a:r>
          </a:p>
          <a:p>
            <a:pPr lvl="1"/>
            <a:r>
              <a:rPr lang="en-US" altLang="en-US" sz="3200" dirty="0" err="1" smtClean="0"/>
              <a:t>Thiết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lập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các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hoạt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động</a:t>
            </a:r>
            <a:r>
              <a:rPr lang="en-US" altLang="en-US" sz="3200" dirty="0" smtClean="0"/>
              <a:t> end-to-end.</a:t>
            </a:r>
          </a:p>
          <a:p>
            <a:pPr lvl="1"/>
            <a:r>
              <a:rPr lang="en-US" altLang="en-US" sz="3200" dirty="0" err="1" smtClean="0"/>
              <a:t>Cửa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sổ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trượt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cung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cấp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điều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khiển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luồng</a:t>
            </a:r>
            <a:r>
              <a:rPr lang="en-US" altLang="en-US" sz="3200" dirty="0" smtClean="0"/>
              <a:t>.</a:t>
            </a:r>
          </a:p>
          <a:p>
            <a:pPr lvl="1"/>
            <a:r>
              <a:rPr lang="en-US" altLang="en-US" sz="3200" dirty="0" err="1" smtClean="0"/>
              <a:t>Chỉ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số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tuần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tự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và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báo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nhận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cung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cấp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độ</a:t>
            </a:r>
            <a:r>
              <a:rPr lang="en-US" altLang="en-US" sz="3200" dirty="0" smtClean="0"/>
              <a:t> tin </a:t>
            </a:r>
            <a:r>
              <a:rPr lang="en-US" altLang="en-US" sz="3200" dirty="0" err="1" smtClean="0"/>
              <a:t>cậy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cho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hoạt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động</a:t>
            </a:r>
            <a:r>
              <a:rPr lang="en-US" altLang="en-US" sz="3200" dirty="0" smtClean="0"/>
              <a:t>.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8893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0B06AF46-0D8F-4FEE-AAAD-5DEA169F7C6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3: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TCP/IP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3.1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 smtClean="0"/>
          </a:p>
          <a:p>
            <a:r>
              <a:rPr lang="en-US" dirty="0" smtClean="0"/>
              <a:t>3.2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TCP/IP</a:t>
            </a:r>
            <a:endParaRPr lang="vi-VN" dirty="0" smtClean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069235" y="328124"/>
            <a:ext cx="7793037" cy="11572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smtClean="0"/>
              <a:t>Khuôn dạng gói tin TCP</a:t>
            </a:r>
            <a:endParaRPr lang="en-US" altLang="en-US" sz="4000"/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497" y="1958486"/>
            <a:ext cx="8534400" cy="447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096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0B06AF46-0D8F-4FEE-AAAD-5DEA169F7C6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3: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TCP/IP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3.1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 smtClean="0"/>
          </a:p>
          <a:p>
            <a:r>
              <a:rPr lang="en-US" dirty="0" smtClean="0"/>
              <a:t>3.2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TCP/IP</a:t>
            </a:r>
            <a:endParaRPr lang="vi-VN" dirty="0" smtClean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099292" y="292135"/>
            <a:ext cx="7793037" cy="14620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smtClean="0"/>
              <a:t>Khuôn dạng gói tin UDP</a:t>
            </a:r>
            <a:endParaRPr lang="en-US" altLang="en-US" sz="4000"/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154" y="2287622"/>
            <a:ext cx="8839200" cy="316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363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813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Chương</a:t>
            </a:r>
            <a:r>
              <a:rPr lang="en-US" dirty="0" smtClean="0"/>
              <a:t> 1: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Chương</a:t>
            </a:r>
            <a:r>
              <a:rPr lang="en-US" dirty="0" smtClean="0"/>
              <a:t> 2: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OSI</a:t>
            </a:r>
          </a:p>
          <a:p>
            <a:pPr marL="0" indent="0">
              <a:buNone/>
            </a:pPr>
            <a:r>
              <a:rPr lang="en-US" b="1" dirty="0" err="1" smtClean="0"/>
              <a:t>Chương</a:t>
            </a:r>
            <a:r>
              <a:rPr lang="en-US" b="1" dirty="0" smtClean="0"/>
              <a:t> 3: </a:t>
            </a:r>
            <a:r>
              <a:rPr lang="en-US" b="1" dirty="0" err="1" smtClean="0"/>
              <a:t>Mạng</a:t>
            </a:r>
            <a:r>
              <a:rPr lang="en-US" b="1" dirty="0" smtClean="0"/>
              <a:t> Internet</a:t>
            </a:r>
          </a:p>
          <a:p>
            <a:pPr marL="0" indent="0">
              <a:buNone/>
            </a:pPr>
            <a:r>
              <a:rPr lang="en-US" dirty="0" err="1" smtClean="0"/>
              <a:t>Chương</a:t>
            </a:r>
            <a:r>
              <a:rPr lang="en-US" dirty="0" smtClean="0"/>
              <a:t> 4: An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Chương</a:t>
            </a:r>
            <a:r>
              <a:rPr lang="en-US" dirty="0" smtClean="0"/>
              <a:t> 5: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Windows</a:t>
            </a:r>
          </a:p>
          <a:p>
            <a:pPr marL="0" indent="0">
              <a:buNone/>
            </a:pPr>
            <a:r>
              <a:rPr lang="en-US" dirty="0" err="1" smtClean="0"/>
              <a:t>Chương</a:t>
            </a:r>
            <a:r>
              <a:rPr lang="en-US" dirty="0" smtClean="0"/>
              <a:t> 6: Active Directory</a:t>
            </a:r>
          </a:p>
          <a:p>
            <a:pPr marL="0" indent="0">
              <a:buNone/>
            </a:pPr>
            <a:r>
              <a:rPr lang="en-US" dirty="0" err="1" smtClean="0"/>
              <a:t>Chương</a:t>
            </a:r>
            <a:r>
              <a:rPr lang="en-US" dirty="0" smtClean="0"/>
              <a:t> 7: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lí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Windows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0B06AF46-0D8F-4FEE-AAAD-5DEA169F7C6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12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0B06AF46-0D8F-4FEE-AAAD-5DEA169F7C6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3: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TCP/IP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3.1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 smtClean="0"/>
          </a:p>
          <a:p>
            <a:r>
              <a:rPr lang="en-US" dirty="0" smtClean="0"/>
              <a:t>3.2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TCP/IP</a:t>
            </a:r>
            <a:endParaRPr lang="vi-VN" dirty="0" smtClean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250102" y="520211"/>
            <a:ext cx="7793037" cy="14620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err="1" smtClean="0"/>
              <a:t>Tầng</a:t>
            </a:r>
            <a:r>
              <a:rPr lang="en-US" altLang="en-US" dirty="0" smtClean="0"/>
              <a:t> Internet</a:t>
            </a:r>
            <a:endParaRPr lang="en-US" alt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249859" y="1584309"/>
            <a:ext cx="8598430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en-US" sz="3200" dirty="0" smtClean="0"/>
              <a:t>IP: </a:t>
            </a:r>
            <a:r>
              <a:rPr lang="en-US" altLang="en-US" sz="3200" dirty="0" err="1" smtClean="0"/>
              <a:t>không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quan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tâm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đến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nội</a:t>
            </a:r>
            <a:r>
              <a:rPr lang="en-US" altLang="en-US" sz="3200" dirty="0" smtClean="0"/>
              <a:t> dung </a:t>
            </a:r>
            <a:r>
              <a:rPr lang="en-US" altLang="en-US" sz="3200" dirty="0" err="1" smtClean="0"/>
              <a:t>của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các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gói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nhưng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tìm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kiếm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đường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dẫn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cho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gói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tới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đích</a:t>
            </a:r>
            <a:r>
              <a:rPr lang="en-US" altLang="en-US" sz="3200" dirty="0" smtClean="0"/>
              <a:t>.</a:t>
            </a:r>
          </a:p>
          <a:p>
            <a:pPr algn="just">
              <a:lnSpc>
                <a:spcPct val="80000"/>
              </a:lnSpc>
            </a:pPr>
            <a:r>
              <a:rPr lang="en-US" altLang="en-US" sz="3200" dirty="0" smtClean="0"/>
              <a:t>ICMP (Internet Control Message Protocol): </a:t>
            </a:r>
            <a:r>
              <a:rPr lang="en-US" altLang="en-US" sz="3200" dirty="0" err="1" smtClean="0"/>
              <a:t>đem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đến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khả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năng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điều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khiển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và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chuyển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thông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điệp</a:t>
            </a:r>
            <a:r>
              <a:rPr lang="en-US" altLang="en-US" sz="3200" dirty="0" smtClean="0"/>
              <a:t>.</a:t>
            </a:r>
          </a:p>
          <a:p>
            <a:pPr algn="just">
              <a:lnSpc>
                <a:spcPct val="80000"/>
              </a:lnSpc>
            </a:pPr>
            <a:r>
              <a:rPr lang="en-US" altLang="en-US" sz="3200" dirty="0" smtClean="0"/>
              <a:t>ARP (Address Resolution Protocol): </a:t>
            </a:r>
            <a:r>
              <a:rPr lang="en-US" altLang="en-US" sz="3200" dirty="0" err="1" smtClean="0"/>
              <a:t>xác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định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địa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chỉ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lớp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liên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kết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số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liệu</a:t>
            </a:r>
            <a:r>
              <a:rPr lang="en-US" altLang="en-US" sz="3200" dirty="0" smtClean="0"/>
              <a:t> (MAC address) </a:t>
            </a:r>
            <a:r>
              <a:rPr lang="en-US" altLang="en-US" sz="3200" dirty="0" err="1" smtClean="0"/>
              <a:t>khi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đã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biết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trước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địa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chỉ</a:t>
            </a:r>
            <a:r>
              <a:rPr lang="en-US" altLang="en-US" sz="3200" dirty="0" smtClean="0"/>
              <a:t> IP.</a:t>
            </a:r>
          </a:p>
          <a:p>
            <a:pPr algn="just">
              <a:lnSpc>
                <a:spcPct val="80000"/>
              </a:lnSpc>
            </a:pPr>
            <a:r>
              <a:rPr lang="en-US" altLang="en-US" sz="3200" dirty="0" smtClean="0"/>
              <a:t>RARP (Reverse Address Resolution Protocol): </a:t>
            </a:r>
            <a:r>
              <a:rPr lang="en-US" altLang="en-US" sz="3200" dirty="0" err="1" smtClean="0"/>
              <a:t>xác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định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các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địa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chỉ</a:t>
            </a:r>
            <a:r>
              <a:rPr lang="en-US" altLang="en-US" sz="3200" dirty="0" smtClean="0"/>
              <a:t> IP </a:t>
            </a:r>
            <a:r>
              <a:rPr lang="en-US" altLang="en-US" sz="3200" dirty="0" err="1" smtClean="0"/>
              <a:t>khi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biết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trước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địa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chỉ</a:t>
            </a:r>
            <a:r>
              <a:rPr lang="en-US" altLang="en-US" sz="3200" dirty="0" smtClean="0"/>
              <a:t> MAC.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2489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0B06AF46-0D8F-4FEE-AAAD-5DEA169F7C6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3: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TCP/IP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3.1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 smtClean="0"/>
          </a:p>
          <a:p>
            <a:r>
              <a:rPr lang="en-US" dirty="0" smtClean="0"/>
              <a:t>3.2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TCP/IP</a:t>
            </a:r>
            <a:endParaRPr lang="vi-VN" dirty="0" smtClean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485576" y="266212"/>
            <a:ext cx="7793037" cy="68311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err="1" smtClean="0"/>
              <a:t>Khuôn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dạng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gói</a:t>
            </a:r>
            <a:r>
              <a:rPr lang="en-US" altLang="en-US" dirty="0" smtClean="0"/>
              <a:t> tin IP</a:t>
            </a:r>
            <a:endParaRPr lang="en-US" altLang="en-US" dirty="0"/>
          </a:p>
        </p:txBody>
      </p:sp>
      <p:pic>
        <p:nvPicPr>
          <p:cNvPr id="10" name="Picture 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838" y="1245140"/>
            <a:ext cx="8264318" cy="5193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82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0B06AF46-0D8F-4FEE-AAAD-5DEA169F7C6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3: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TCP/IP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3.1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 smtClean="0"/>
          </a:p>
          <a:p>
            <a:r>
              <a:rPr lang="en-US" dirty="0" smtClean="0"/>
              <a:t>3.2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TCP/IP</a:t>
            </a:r>
            <a:endParaRPr lang="vi-VN" dirty="0" smtClean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485576" y="266212"/>
            <a:ext cx="7793037" cy="68311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ARP</a:t>
            </a:r>
            <a:endParaRPr lang="en-US" altLang="en-US" dirty="0"/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2937094" y="1495424"/>
            <a:ext cx="8890000" cy="4733925"/>
            <a:chOff x="64" y="669"/>
            <a:chExt cx="5600" cy="2982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64" y="669"/>
              <a:ext cx="5600" cy="2982"/>
            </a:xfrm>
            <a:prstGeom prst="rect">
              <a:avLst/>
            </a:prstGeom>
            <a:solidFill>
              <a:srgbClr val="EAEAEA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" name="Group 6"/>
            <p:cNvGrpSpPr>
              <a:grpSpLocks/>
            </p:cNvGrpSpPr>
            <p:nvPr/>
          </p:nvGrpSpPr>
          <p:grpSpPr bwMode="auto">
            <a:xfrm>
              <a:off x="362" y="1090"/>
              <a:ext cx="611" cy="555"/>
              <a:chOff x="362" y="1090"/>
              <a:chExt cx="611" cy="555"/>
            </a:xfrm>
          </p:grpSpPr>
          <p:grpSp>
            <p:nvGrpSpPr>
              <p:cNvPr id="720" name="Group 7"/>
              <p:cNvGrpSpPr>
                <a:grpSpLocks/>
              </p:cNvGrpSpPr>
              <p:nvPr/>
            </p:nvGrpSpPr>
            <p:grpSpPr bwMode="auto">
              <a:xfrm>
                <a:off x="362" y="1115"/>
                <a:ext cx="611" cy="530"/>
                <a:chOff x="362" y="1115"/>
                <a:chExt cx="611" cy="530"/>
              </a:xfrm>
            </p:grpSpPr>
            <p:sp>
              <p:nvSpPr>
                <p:cNvPr id="796" name="Freeform 8"/>
                <p:cNvSpPr>
                  <a:spLocks/>
                </p:cNvSpPr>
                <p:nvPr/>
              </p:nvSpPr>
              <p:spPr bwMode="auto">
                <a:xfrm>
                  <a:off x="825" y="1506"/>
                  <a:ext cx="67" cy="55"/>
                </a:xfrm>
                <a:custGeom>
                  <a:avLst/>
                  <a:gdLst>
                    <a:gd name="T0" fmla="*/ 63 w 267"/>
                    <a:gd name="T1" fmla="*/ 2 h 222"/>
                    <a:gd name="T2" fmla="*/ 83 w 267"/>
                    <a:gd name="T3" fmla="*/ 7 h 222"/>
                    <a:gd name="T4" fmla="*/ 102 w 267"/>
                    <a:gd name="T5" fmla="*/ 12 h 222"/>
                    <a:gd name="T6" fmla="*/ 120 w 267"/>
                    <a:gd name="T7" fmla="*/ 17 h 222"/>
                    <a:gd name="T8" fmla="*/ 136 w 267"/>
                    <a:gd name="T9" fmla="*/ 24 h 222"/>
                    <a:gd name="T10" fmla="*/ 150 w 267"/>
                    <a:gd name="T11" fmla="*/ 30 h 222"/>
                    <a:gd name="T12" fmla="*/ 163 w 267"/>
                    <a:gd name="T13" fmla="*/ 37 h 222"/>
                    <a:gd name="T14" fmla="*/ 176 w 267"/>
                    <a:gd name="T15" fmla="*/ 45 h 222"/>
                    <a:gd name="T16" fmla="*/ 187 w 267"/>
                    <a:gd name="T17" fmla="*/ 54 h 222"/>
                    <a:gd name="T18" fmla="*/ 198 w 267"/>
                    <a:gd name="T19" fmla="*/ 64 h 222"/>
                    <a:gd name="T20" fmla="*/ 207 w 267"/>
                    <a:gd name="T21" fmla="*/ 74 h 222"/>
                    <a:gd name="T22" fmla="*/ 217 w 267"/>
                    <a:gd name="T23" fmla="*/ 87 h 222"/>
                    <a:gd name="T24" fmla="*/ 226 w 267"/>
                    <a:gd name="T25" fmla="*/ 100 h 222"/>
                    <a:gd name="T26" fmla="*/ 235 w 267"/>
                    <a:gd name="T27" fmla="*/ 114 h 222"/>
                    <a:gd name="T28" fmla="*/ 245 w 267"/>
                    <a:gd name="T29" fmla="*/ 129 h 222"/>
                    <a:gd name="T30" fmla="*/ 253 w 267"/>
                    <a:gd name="T31" fmla="*/ 147 h 222"/>
                    <a:gd name="T32" fmla="*/ 262 w 267"/>
                    <a:gd name="T33" fmla="*/ 166 h 222"/>
                    <a:gd name="T34" fmla="*/ 267 w 267"/>
                    <a:gd name="T35" fmla="*/ 184 h 222"/>
                    <a:gd name="T36" fmla="*/ 263 w 267"/>
                    <a:gd name="T37" fmla="*/ 199 h 222"/>
                    <a:gd name="T38" fmla="*/ 252 w 267"/>
                    <a:gd name="T39" fmla="*/ 210 h 222"/>
                    <a:gd name="T40" fmla="*/ 237 w 267"/>
                    <a:gd name="T41" fmla="*/ 217 h 222"/>
                    <a:gd name="T42" fmla="*/ 217 w 267"/>
                    <a:gd name="T43" fmla="*/ 220 h 222"/>
                    <a:gd name="T44" fmla="*/ 198 w 267"/>
                    <a:gd name="T45" fmla="*/ 222 h 222"/>
                    <a:gd name="T46" fmla="*/ 179 w 267"/>
                    <a:gd name="T47" fmla="*/ 222 h 222"/>
                    <a:gd name="T48" fmla="*/ 164 w 267"/>
                    <a:gd name="T49" fmla="*/ 219 h 222"/>
                    <a:gd name="T50" fmla="*/ 152 w 267"/>
                    <a:gd name="T51" fmla="*/ 211 h 222"/>
                    <a:gd name="T52" fmla="*/ 148 w 267"/>
                    <a:gd name="T53" fmla="*/ 196 h 222"/>
                    <a:gd name="T54" fmla="*/ 145 w 267"/>
                    <a:gd name="T55" fmla="*/ 176 h 222"/>
                    <a:gd name="T56" fmla="*/ 142 w 267"/>
                    <a:gd name="T57" fmla="*/ 153 h 222"/>
                    <a:gd name="T58" fmla="*/ 134 w 267"/>
                    <a:gd name="T59" fmla="*/ 129 h 222"/>
                    <a:gd name="T60" fmla="*/ 116 w 267"/>
                    <a:gd name="T61" fmla="*/ 109 h 222"/>
                    <a:gd name="T62" fmla="*/ 84 w 267"/>
                    <a:gd name="T63" fmla="*/ 93 h 222"/>
                    <a:gd name="T64" fmla="*/ 35 w 267"/>
                    <a:gd name="T65" fmla="*/ 85 h 222"/>
                    <a:gd name="T66" fmla="*/ 26 w 267"/>
                    <a:gd name="T67" fmla="*/ 80 h 222"/>
                    <a:gd name="T68" fmla="*/ 15 w 267"/>
                    <a:gd name="T69" fmla="*/ 69 h 222"/>
                    <a:gd name="T70" fmla="*/ 6 w 267"/>
                    <a:gd name="T71" fmla="*/ 53 h 222"/>
                    <a:gd name="T72" fmla="*/ 0 w 267"/>
                    <a:gd name="T73" fmla="*/ 36 h 222"/>
                    <a:gd name="T74" fmla="*/ 0 w 267"/>
                    <a:gd name="T75" fmla="*/ 19 h 222"/>
                    <a:gd name="T76" fmla="*/ 10 w 267"/>
                    <a:gd name="T77" fmla="*/ 5 h 222"/>
                    <a:gd name="T78" fmla="*/ 29 w 267"/>
                    <a:gd name="T79" fmla="*/ 0 h 222"/>
                    <a:gd name="T80" fmla="*/ 63 w 267"/>
                    <a:gd name="T81" fmla="*/ 2 h 2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267" h="222">
                      <a:moveTo>
                        <a:pt x="63" y="2"/>
                      </a:moveTo>
                      <a:lnTo>
                        <a:pt x="83" y="7"/>
                      </a:lnTo>
                      <a:lnTo>
                        <a:pt x="102" y="12"/>
                      </a:lnTo>
                      <a:lnTo>
                        <a:pt x="120" y="17"/>
                      </a:lnTo>
                      <a:lnTo>
                        <a:pt x="136" y="24"/>
                      </a:lnTo>
                      <a:lnTo>
                        <a:pt x="150" y="30"/>
                      </a:lnTo>
                      <a:lnTo>
                        <a:pt x="163" y="37"/>
                      </a:lnTo>
                      <a:lnTo>
                        <a:pt x="176" y="45"/>
                      </a:lnTo>
                      <a:lnTo>
                        <a:pt x="187" y="54"/>
                      </a:lnTo>
                      <a:lnTo>
                        <a:pt x="198" y="64"/>
                      </a:lnTo>
                      <a:lnTo>
                        <a:pt x="207" y="74"/>
                      </a:lnTo>
                      <a:lnTo>
                        <a:pt x="217" y="87"/>
                      </a:lnTo>
                      <a:lnTo>
                        <a:pt x="226" y="100"/>
                      </a:lnTo>
                      <a:lnTo>
                        <a:pt x="235" y="114"/>
                      </a:lnTo>
                      <a:lnTo>
                        <a:pt x="245" y="129"/>
                      </a:lnTo>
                      <a:lnTo>
                        <a:pt x="253" y="147"/>
                      </a:lnTo>
                      <a:lnTo>
                        <a:pt x="262" y="166"/>
                      </a:lnTo>
                      <a:lnTo>
                        <a:pt x="267" y="184"/>
                      </a:lnTo>
                      <a:lnTo>
                        <a:pt x="263" y="199"/>
                      </a:lnTo>
                      <a:lnTo>
                        <a:pt x="252" y="210"/>
                      </a:lnTo>
                      <a:lnTo>
                        <a:pt x="237" y="217"/>
                      </a:lnTo>
                      <a:lnTo>
                        <a:pt x="217" y="220"/>
                      </a:lnTo>
                      <a:lnTo>
                        <a:pt x="198" y="222"/>
                      </a:lnTo>
                      <a:lnTo>
                        <a:pt x="179" y="222"/>
                      </a:lnTo>
                      <a:lnTo>
                        <a:pt x="164" y="219"/>
                      </a:lnTo>
                      <a:lnTo>
                        <a:pt x="152" y="211"/>
                      </a:lnTo>
                      <a:lnTo>
                        <a:pt x="148" y="196"/>
                      </a:lnTo>
                      <a:lnTo>
                        <a:pt x="145" y="176"/>
                      </a:lnTo>
                      <a:lnTo>
                        <a:pt x="142" y="153"/>
                      </a:lnTo>
                      <a:lnTo>
                        <a:pt x="134" y="129"/>
                      </a:lnTo>
                      <a:lnTo>
                        <a:pt x="116" y="109"/>
                      </a:lnTo>
                      <a:lnTo>
                        <a:pt x="84" y="93"/>
                      </a:lnTo>
                      <a:lnTo>
                        <a:pt x="35" y="85"/>
                      </a:lnTo>
                      <a:lnTo>
                        <a:pt x="26" y="80"/>
                      </a:lnTo>
                      <a:lnTo>
                        <a:pt x="15" y="69"/>
                      </a:lnTo>
                      <a:lnTo>
                        <a:pt x="6" y="53"/>
                      </a:lnTo>
                      <a:lnTo>
                        <a:pt x="0" y="36"/>
                      </a:lnTo>
                      <a:lnTo>
                        <a:pt x="0" y="19"/>
                      </a:lnTo>
                      <a:lnTo>
                        <a:pt x="10" y="5"/>
                      </a:lnTo>
                      <a:lnTo>
                        <a:pt x="29" y="0"/>
                      </a:lnTo>
                      <a:lnTo>
                        <a:pt x="63" y="2"/>
                      </a:lnTo>
                      <a:close/>
                    </a:path>
                  </a:pathLst>
                </a:custGeom>
                <a:solidFill>
                  <a:srgbClr val="5E5E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97" name="Freeform 9"/>
                <p:cNvSpPr>
                  <a:spLocks/>
                </p:cNvSpPr>
                <p:nvPr/>
              </p:nvSpPr>
              <p:spPr bwMode="auto">
                <a:xfrm>
                  <a:off x="465" y="1400"/>
                  <a:ext cx="384" cy="26"/>
                </a:xfrm>
                <a:custGeom>
                  <a:avLst/>
                  <a:gdLst>
                    <a:gd name="T0" fmla="*/ 0 w 1534"/>
                    <a:gd name="T1" fmla="*/ 104 h 104"/>
                    <a:gd name="T2" fmla="*/ 167 w 1534"/>
                    <a:gd name="T3" fmla="*/ 12 h 104"/>
                    <a:gd name="T4" fmla="*/ 1336 w 1534"/>
                    <a:gd name="T5" fmla="*/ 0 h 104"/>
                    <a:gd name="T6" fmla="*/ 1534 w 1534"/>
                    <a:gd name="T7" fmla="*/ 104 h 104"/>
                    <a:gd name="T8" fmla="*/ 0 w 1534"/>
                    <a:gd name="T9" fmla="*/ 104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34" h="104">
                      <a:moveTo>
                        <a:pt x="0" y="104"/>
                      </a:moveTo>
                      <a:lnTo>
                        <a:pt x="167" y="12"/>
                      </a:lnTo>
                      <a:lnTo>
                        <a:pt x="1336" y="0"/>
                      </a:lnTo>
                      <a:lnTo>
                        <a:pt x="1534" y="104"/>
                      </a:lnTo>
                      <a:lnTo>
                        <a:pt x="0" y="104"/>
                      </a:lnTo>
                      <a:close/>
                    </a:path>
                  </a:pathLst>
                </a:custGeom>
                <a:solidFill>
                  <a:srgbClr val="7575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98" name="Freeform 10"/>
                <p:cNvSpPr>
                  <a:spLocks/>
                </p:cNvSpPr>
                <p:nvPr/>
              </p:nvSpPr>
              <p:spPr bwMode="auto">
                <a:xfrm>
                  <a:off x="542" y="1391"/>
                  <a:ext cx="231" cy="38"/>
                </a:xfrm>
                <a:custGeom>
                  <a:avLst/>
                  <a:gdLst>
                    <a:gd name="T0" fmla="*/ 80 w 925"/>
                    <a:gd name="T1" fmla="*/ 11 h 151"/>
                    <a:gd name="T2" fmla="*/ 845 w 925"/>
                    <a:gd name="T3" fmla="*/ 0 h 151"/>
                    <a:gd name="T4" fmla="*/ 925 w 925"/>
                    <a:gd name="T5" fmla="*/ 91 h 151"/>
                    <a:gd name="T6" fmla="*/ 925 w 925"/>
                    <a:gd name="T7" fmla="*/ 151 h 151"/>
                    <a:gd name="T8" fmla="*/ 12 w 925"/>
                    <a:gd name="T9" fmla="*/ 151 h 151"/>
                    <a:gd name="T10" fmla="*/ 0 w 925"/>
                    <a:gd name="T11" fmla="*/ 91 h 151"/>
                    <a:gd name="T12" fmla="*/ 80 w 925"/>
                    <a:gd name="T13" fmla="*/ 1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25" h="151">
                      <a:moveTo>
                        <a:pt x="80" y="11"/>
                      </a:moveTo>
                      <a:lnTo>
                        <a:pt x="845" y="0"/>
                      </a:lnTo>
                      <a:lnTo>
                        <a:pt x="925" y="91"/>
                      </a:lnTo>
                      <a:lnTo>
                        <a:pt x="925" y="151"/>
                      </a:lnTo>
                      <a:lnTo>
                        <a:pt x="12" y="151"/>
                      </a:lnTo>
                      <a:lnTo>
                        <a:pt x="0" y="91"/>
                      </a:lnTo>
                      <a:lnTo>
                        <a:pt x="80" y="11"/>
                      </a:lnTo>
                      <a:close/>
                    </a:path>
                  </a:pathLst>
                </a:custGeom>
                <a:solidFill>
                  <a:srgbClr val="6161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99" name="Freeform 11"/>
                <p:cNvSpPr>
                  <a:spLocks/>
                </p:cNvSpPr>
                <p:nvPr/>
              </p:nvSpPr>
              <p:spPr bwMode="auto">
                <a:xfrm>
                  <a:off x="508" y="1115"/>
                  <a:ext cx="306" cy="226"/>
                </a:xfrm>
                <a:custGeom>
                  <a:avLst/>
                  <a:gdLst>
                    <a:gd name="T0" fmla="*/ 0 w 1226"/>
                    <a:gd name="T1" fmla="*/ 0 h 903"/>
                    <a:gd name="T2" fmla="*/ 0 w 1226"/>
                    <a:gd name="T3" fmla="*/ 900 h 903"/>
                    <a:gd name="T4" fmla="*/ 1226 w 1226"/>
                    <a:gd name="T5" fmla="*/ 903 h 903"/>
                    <a:gd name="T6" fmla="*/ 1213 w 1226"/>
                    <a:gd name="T7" fmla="*/ 0 h 903"/>
                    <a:gd name="T8" fmla="*/ 0 w 1226"/>
                    <a:gd name="T9" fmla="*/ 0 h 9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26" h="903">
                      <a:moveTo>
                        <a:pt x="0" y="0"/>
                      </a:moveTo>
                      <a:lnTo>
                        <a:pt x="0" y="900"/>
                      </a:lnTo>
                      <a:lnTo>
                        <a:pt x="1226" y="903"/>
                      </a:lnTo>
                      <a:lnTo>
                        <a:pt x="121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4FA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00" name="Rectangle 12"/>
                <p:cNvSpPr>
                  <a:spLocks noChangeArrowheads="1"/>
                </p:cNvSpPr>
                <p:nvPr/>
              </p:nvSpPr>
              <p:spPr bwMode="auto">
                <a:xfrm>
                  <a:off x="508" y="1365"/>
                  <a:ext cx="294" cy="23"/>
                </a:xfrm>
                <a:prstGeom prst="rect">
                  <a:avLst/>
                </a:prstGeom>
                <a:solidFill>
                  <a:srgbClr val="CCCC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01" name="Rectangle 13"/>
                <p:cNvSpPr>
                  <a:spLocks noChangeArrowheads="1"/>
                </p:cNvSpPr>
                <p:nvPr/>
              </p:nvSpPr>
              <p:spPr bwMode="auto">
                <a:xfrm>
                  <a:off x="748" y="1370"/>
                  <a:ext cx="26" cy="9"/>
                </a:xfrm>
                <a:prstGeom prst="rect">
                  <a:avLst/>
                </a:prstGeom>
                <a:solidFill>
                  <a:srgbClr val="99997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02" name="Rectangle 14"/>
                <p:cNvSpPr>
                  <a:spLocks noChangeArrowheads="1"/>
                </p:cNvSpPr>
                <p:nvPr/>
              </p:nvSpPr>
              <p:spPr bwMode="auto">
                <a:xfrm>
                  <a:off x="467" y="1533"/>
                  <a:ext cx="382" cy="9"/>
                </a:xfrm>
                <a:prstGeom prst="rect">
                  <a:avLst/>
                </a:prstGeom>
                <a:solidFill>
                  <a:srgbClr val="7D7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03" name="Rectangle 15"/>
                <p:cNvSpPr>
                  <a:spLocks noChangeArrowheads="1"/>
                </p:cNvSpPr>
                <p:nvPr/>
              </p:nvSpPr>
              <p:spPr bwMode="auto">
                <a:xfrm>
                  <a:off x="467" y="1527"/>
                  <a:ext cx="382" cy="12"/>
                </a:xfrm>
                <a:prstGeom prst="rect">
                  <a:avLst/>
                </a:prstGeom>
                <a:solidFill>
                  <a:srgbClr val="8282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04" name="Rectangle 16"/>
                <p:cNvSpPr>
                  <a:spLocks noChangeArrowheads="1"/>
                </p:cNvSpPr>
                <p:nvPr/>
              </p:nvSpPr>
              <p:spPr bwMode="auto">
                <a:xfrm>
                  <a:off x="467" y="1520"/>
                  <a:ext cx="382" cy="13"/>
                </a:xfrm>
                <a:prstGeom prst="rect">
                  <a:avLst/>
                </a:prstGeom>
                <a:solidFill>
                  <a:srgbClr val="87876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05" name="Rectangle 17"/>
                <p:cNvSpPr>
                  <a:spLocks noChangeArrowheads="1"/>
                </p:cNvSpPr>
                <p:nvPr/>
              </p:nvSpPr>
              <p:spPr bwMode="auto">
                <a:xfrm>
                  <a:off x="467" y="1514"/>
                  <a:ext cx="382" cy="13"/>
                </a:xfrm>
                <a:prstGeom prst="rect">
                  <a:avLst/>
                </a:prstGeom>
                <a:solidFill>
                  <a:srgbClr val="8C8C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06" name="Rectangle 18"/>
                <p:cNvSpPr>
                  <a:spLocks noChangeArrowheads="1"/>
                </p:cNvSpPr>
                <p:nvPr/>
              </p:nvSpPr>
              <p:spPr bwMode="auto">
                <a:xfrm>
                  <a:off x="467" y="1508"/>
                  <a:ext cx="382" cy="12"/>
                </a:xfrm>
                <a:prstGeom prst="rect">
                  <a:avLst/>
                </a:prstGeom>
                <a:solidFill>
                  <a:srgbClr val="91917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07" name="Rectangle 19"/>
                <p:cNvSpPr>
                  <a:spLocks noChangeArrowheads="1"/>
                </p:cNvSpPr>
                <p:nvPr/>
              </p:nvSpPr>
              <p:spPr bwMode="auto">
                <a:xfrm>
                  <a:off x="467" y="1502"/>
                  <a:ext cx="382" cy="12"/>
                </a:xfrm>
                <a:prstGeom prst="rect">
                  <a:avLst/>
                </a:prstGeom>
                <a:solidFill>
                  <a:srgbClr val="96967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08" name="Rectangle 20"/>
                <p:cNvSpPr>
                  <a:spLocks noChangeArrowheads="1"/>
                </p:cNvSpPr>
                <p:nvPr/>
              </p:nvSpPr>
              <p:spPr bwMode="auto">
                <a:xfrm>
                  <a:off x="467" y="1496"/>
                  <a:ext cx="382" cy="12"/>
                </a:xfrm>
                <a:prstGeom prst="rect">
                  <a:avLst/>
                </a:prstGeom>
                <a:solidFill>
                  <a:srgbClr val="9C9C7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09" name="Rectangle 21"/>
                <p:cNvSpPr>
                  <a:spLocks noChangeArrowheads="1"/>
                </p:cNvSpPr>
                <p:nvPr/>
              </p:nvSpPr>
              <p:spPr bwMode="auto">
                <a:xfrm>
                  <a:off x="467" y="1489"/>
                  <a:ext cx="382" cy="13"/>
                </a:xfrm>
                <a:prstGeom prst="rect">
                  <a:avLst/>
                </a:prstGeom>
                <a:solidFill>
                  <a:srgbClr val="A1A18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10" name="Rectangle 22"/>
                <p:cNvSpPr>
                  <a:spLocks noChangeArrowheads="1"/>
                </p:cNvSpPr>
                <p:nvPr/>
              </p:nvSpPr>
              <p:spPr bwMode="auto">
                <a:xfrm>
                  <a:off x="467" y="1483"/>
                  <a:ext cx="382" cy="13"/>
                </a:xfrm>
                <a:prstGeom prst="rect">
                  <a:avLst/>
                </a:prstGeom>
                <a:solidFill>
                  <a:srgbClr val="A6A68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11" name="Rectangle 23"/>
                <p:cNvSpPr>
                  <a:spLocks noChangeArrowheads="1"/>
                </p:cNvSpPr>
                <p:nvPr/>
              </p:nvSpPr>
              <p:spPr bwMode="auto">
                <a:xfrm>
                  <a:off x="467" y="1477"/>
                  <a:ext cx="382" cy="12"/>
                </a:xfrm>
                <a:prstGeom prst="rect">
                  <a:avLst/>
                </a:prstGeom>
                <a:solidFill>
                  <a:srgbClr val="ABAB8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12" name="Rectangle 24"/>
                <p:cNvSpPr>
                  <a:spLocks noChangeArrowheads="1"/>
                </p:cNvSpPr>
                <p:nvPr/>
              </p:nvSpPr>
              <p:spPr bwMode="auto">
                <a:xfrm>
                  <a:off x="467" y="1471"/>
                  <a:ext cx="382" cy="12"/>
                </a:xfrm>
                <a:prstGeom prst="rect">
                  <a:avLst/>
                </a:prstGeom>
                <a:solidFill>
                  <a:srgbClr val="B0B09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13" name="Rectangle 25"/>
                <p:cNvSpPr>
                  <a:spLocks noChangeArrowheads="1"/>
                </p:cNvSpPr>
                <p:nvPr/>
              </p:nvSpPr>
              <p:spPr bwMode="auto">
                <a:xfrm>
                  <a:off x="467" y="1464"/>
                  <a:ext cx="382" cy="13"/>
                </a:xfrm>
                <a:prstGeom prst="rect">
                  <a:avLst/>
                </a:prstGeom>
                <a:solidFill>
                  <a:srgbClr val="B5B5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14" name="Rectangle 26"/>
                <p:cNvSpPr>
                  <a:spLocks noChangeArrowheads="1"/>
                </p:cNvSpPr>
                <p:nvPr/>
              </p:nvSpPr>
              <p:spPr bwMode="auto">
                <a:xfrm>
                  <a:off x="467" y="1458"/>
                  <a:ext cx="382" cy="13"/>
                </a:xfrm>
                <a:prstGeom prst="rect">
                  <a:avLst/>
                </a:prstGeom>
                <a:solidFill>
                  <a:srgbClr val="BABA9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15" name="Rectangle 27"/>
                <p:cNvSpPr>
                  <a:spLocks noChangeArrowheads="1"/>
                </p:cNvSpPr>
                <p:nvPr/>
              </p:nvSpPr>
              <p:spPr bwMode="auto">
                <a:xfrm>
                  <a:off x="467" y="1452"/>
                  <a:ext cx="382" cy="12"/>
                </a:xfrm>
                <a:prstGeom prst="rect">
                  <a:avLst/>
                </a:prstGeom>
                <a:solidFill>
                  <a:srgbClr val="BFBF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16" name="Rectangle 28"/>
                <p:cNvSpPr>
                  <a:spLocks noChangeArrowheads="1"/>
                </p:cNvSpPr>
                <p:nvPr/>
              </p:nvSpPr>
              <p:spPr bwMode="auto">
                <a:xfrm>
                  <a:off x="467" y="1446"/>
                  <a:ext cx="382" cy="12"/>
                </a:xfrm>
                <a:prstGeom prst="rect">
                  <a:avLst/>
                </a:prstGeom>
                <a:solidFill>
                  <a:srgbClr val="C4C4A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17" name="Rectangle 29"/>
                <p:cNvSpPr>
                  <a:spLocks noChangeArrowheads="1"/>
                </p:cNvSpPr>
                <p:nvPr/>
              </p:nvSpPr>
              <p:spPr bwMode="auto">
                <a:xfrm>
                  <a:off x="467" y="1440"/>
                  <a:ext cx="382" cy="12"/>
                </a:xfrm>
                <a:prstGeom prst="rect">
                  <a:avLst/>
                </a:prstGeom>
                <a:solidFill>
                  <a:srgbClr val="C9C9A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18" name="Rectangle 30"/>
                <p:cNvSpPr>
                  <a:spLocks noChangeArrowheads="1"/>
                </p:cNvSpPr>
                <p:nvPr/>
              </p:nvSpPr>
              <p:spPr bwMode="auto">
                <a:xfrm>
                  <a:off x="467" y="1433"/>
                  <a:ext cx="382" cy="13"/>
                </a:xfrm>
                <a:prstGeom prst="rect">
                  <a:avLst/>
                </a:prstGeom>
                <a:solidFill>
                  <a:srgbClr val="CFCFB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19" name="Rectangle 31"/>
                <p:cNvSpPr>
                  <a:spLocks noChangeArrowheads="1"/>
                </p:cNvSpPr>
                <p:nvPr/>
              </p:nvSpPr>
              <p:spPr bwMode="auto">
                <a:xfrm>
                  <a:off x="467" y="1427"/>
                  <a:ext cx="382" cy="13"/>
                </a:xfrm>
                <a:prstGeom prst="rect">
                  <a:avLst/>
                </a:prstGeom>
                <a:solidFill>
                  <a:srgbClr val="D4D4B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0" name="Rectangle 32"/>
                <p:cNvSpPr>
                  <a:spLocks noChangeArrowheads="1"/>
                </p:cNvSpPr>
                <p:nvPr/>
              </p:nvSpPr>
              <p:spPr bwMode="auto">
                <a:xfrm>
                  <a:off x="467" y="1423"/>
                  <a:ext cx="382" cy="10"/>
                </a:xfrm>
                <a:prstGeom prst="rect">
                  <a:avLst/>
                </a:prstGeom>
                <a:solidFill>
                  <a:srgbClr val="D9D9B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1" name="Rectangle 33"/>
                <p:cNvSpPr>
                  <a:spLocks noChangeArrowheads="1"/>
                </p:cNvSpPr>
                <p:nvPr/>
              </p:nvSpPr>
              <p:spPr bwMode="auto">
                <a:xfrm>
                  <a:off x="467" y="1423"/>
                  <a:ext cx="382" cy="4"/>
                </a:xfrm>
                <a:prstGeom prst="rect">
                  <a:avLst/>
                </a:prstGeom>
                <a:solidFill>
                  <a:srgbClr val="DEDE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2" name="Rectangle 34"/>
                <p:cNvSpPr>
                  <a:spLocks noChangeArrowheads="1"/>
                </p:cNvSpPr>
                <p:nvPr/>
              </p:nvSpPr>
              <p:spPr bwMode="auto">
                <a:xfrm>
                  <a:off x="363" y="1625"/>
                  <a:ext cx="610" cy="20"/>
                </a:xfrm>
                <a:prstGeom prst="rect">
                  <a:avLst/>
                </a:prstGeom>
                <a:solidFill>
                  <a:srgbClr val="87876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3" name="Freeform 35"/>
                <p:cNvSpPr>
                  <a:spLocks/>
                </p:cNvSpPr>
                <p:nvPr/>
              </p:nvSpPr>
              <p:spPr bwMode="auto">
                <a:xfrm>
                  <a:off x="362" y="1542"/>
                  <a:ext cx="610" cy="85"/>
                </a:xfrm>
                <a:custGeom>
                  <a:avLst/>
                  <a:gdLst>
                    <a:gd name="T0" fmla="*/ 0 w 2442"/>
                    <a:gd name="T1" fmla="*/ 343 h 343"/>
                    <a:gd name="T2" fmla="*/ 151 w 2442"/>
                    <a:gd name="T3" fmla="*/ 5 h 343"/>
                    <a:gd name="T4" fmla="*/ 2250 w 2442"/>
                    <a:gd name="T5" fmla="*/ 0 h 343"/>
                    <a:gd name="T6" fmla="*/ 2442 w 2442"/>
                    <a:gd name="T7" fmla="*/ 337 h 343"/>
                    <a:gd name="T8" fmla="*/ 0 w 2442"/>
                    <a:gd name="T9" fmla="*/ 343 h 3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42" h="343">
                      <a:moveTo>
                        <a:pt x="0" y="343"/>
                      </a:moveTo>
                      <a:lnTo>
                        <a:pt x="151" y="5"/>
                      </a:lnTo>
                      <a:lnTo>
                        <a:pt x="2250" y="0"/>
                      </a:lnTo>
                      <a:lnTo>
                        <a:pt x="2442" y="337"/>
                      </a:lnTo>
                      <a:lnTo>
                        <a:pt x="0" y="343"/>
                      </a:lnTo>
                      <a:close/>
                    </a:path>
                  </a:pathLst>
                </a:custGeom>
                <a:solidFill>
                  <a:srgbClr val="B0B09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4" name="Rectangle 36"/>
                <p:cNvSpPr>
                  <a:spLocks noChangeArrowheads="1"/>
                </p:cNvSpPr>
                <p:nvPr/>
              </p:nvSpPr>
              <p:spPr bwMode="auto">
                <a:xfrm>
                  <a:off x="836" y="1610"/>
                  <a:ext cx="104" cy="7"/>
                </a:xfrm>
                <a:prstGeom prst="rect">
                  <a:avLst/>
                </a:prstGeom>
                <a:solidFill>
                  <a:srgbClr val="7A7A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5" name="Freeform 37"/>
                <p:cNvSpPr>
                  <a:spLocks/>
                </p:cNvSpPr>
                <p:nvPr/>
              </p:nvSpPr>
              <p:spPr bwMode="auto">
                <a:xfrm>
                  <a:off x="398" y="1557"/>
                  <a:ext cx="318" cy="52"/>
                </a:xfrm>
                <a:custGeom>
                  <a:avLst/>
                  <a:gdLst>
                    <a:gd name="T0" fmla="*/ 0 w 1273"/>
                    <a:gd name="T1" fmla="*/ 208 h 208"/>
                    <a:gd name="T2" fmla="*/ 1273 w 1273"/>
                    <a:gd name="T3" fmla="*/ 207 h 208"/>
                    <a:gd name="T4" fmla="*/ 1247 w 1273"/>
                    <a:gd name="T5" fmla="*/ 2 h 208"/>
                    <a:gd name="T6" fmla="*/ 90 w 1273"/>
                    <a:gd name="T7" fmla="*/ 0 h 208"/>
                    <a:gd name="T8" fmla="*/ 0 w 1273"/>
                    <a:gd name="T9" fmla="*/ 208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73" h="208">
                      <a:moveTo>
                        <a:pt x="0" y="208"/>
                      </a:moveTo>
                      <a:lnTo>
                        <a:pt x="1273" y="207"/>
                      </a:lnTo>
                      <a:lnTo>
                        <a:pt x="1247" y="2"/>
                      </a:lnTo>
                      <a:lnTo>
                        <a:pt x="90" y="0"/>
                      </a:lnTo>
                      <a:lnTo>
                        <a:pt x="0" y="208"/>
                      </a:lnTo>
                      <a:close/>
                    </a:path>
                  </a:pathLst>
                </a:custGeom>
                <a:solidFill>
                  <a:srgbClr val="D1D1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6" name="Freeform 38"/>
                <p:cNvSpPr>
                  <a:spLocks/>
                </p:cNvSpPr>
                <p:nvPr/>
              </p:nvSpPr>
              <p:spPr bwMode="auto">
                <a:xfrm>
                  <a:off x="727" y="1559"/>
                  <a:ext cx="89" cy="52"/>
                </a:xfrm>
                <a:custGeom>
                  <a:avLst/>
                  <a:gdLst>
                    <a:gd name="T0" fmla="*/ 35 w 354"/>
                    <a:gd name="T1" fmla="*/ 208 h 208"/>
                    <a:gd name="T2" fmla="*/ 354 w 354"/>
                    <a:gd name="T3" fmla="*/ 204 h 208"/>
                    <a:gd name="T4" fmla="*/ 288 w 354"/>
                    <a:gd name="T5" fmla="*/ 4 h 208"/>
                    <a:gd name="T6" fmla="*/ 0 w 354"/>
                    <a:gd name="T7" fmla="*/ 0 h 208"/>
                    <a:gd name="T8" fmla="*/ 35 w 354"/>
                    <a:gd name="T9" fmla="*/ 208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4" h="208">
                      <a:moveTo>
                        <a:pt x="35" y="208"/>
                      </a:moveTo>
                      <a:lnTo>
                        <a:pt x="354" y="204"/>
                      </a:lnTo>
                      <a:lnTo>
                        <a:pt x="288" y="4"/>
                      </a:lnTo>
                      <a:lnTo>
                        <a:pt x="0" y="0"/>
                      </a:lnTo>
                      <a:lnTo>
                        <a:pt x="35" y="208"/>
                      </a:lnTo>
                      <a:close/>
                    </a:path>
                  </a:pathLst>
                </a:custGeom>
                <a:solidFill>
                  <a:srgbClr val="D1D1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7" name="Freeform 39"/>
                <p:cNvSpPr>
                  <a:spLocks/>
                </p:cNvSpPr>
                <p:nvPr/>
              </p:nvSpPr>
              <p:spPr bwMode="auto">
                <a:xfrm>
                  <a:off x="815" y="1558"/>
                  <a:ext cx="126" cy="51"/>
                </a:xfrm>
                <a:custGeom>
                  <a:avLst/>
                  <a:gdLst>
                    <a:gd name="T0" fmla="*/ 78 w 505"/>
                    <a:gd name="T1" fmla="*/ 205 h 206"/>
                    <a:gd name="T2" fmla="*/ 505 w 505"/>
                    <a:gd name="T3" fmla="*/ 206 h 206"/>
                    <a:gd name="T4" fmla="*/ 394 w 505"/>
                    <a:gd name="T5" fmla="*/ 3 h 206"/>
                    <a:gd name="T6" fmla="*/ 0 w 505"/>
                    <a:gd name="T7" fmla="*/ 0 h 206"/>
                    <a:gd name="T8" fmla="*/ 78 w 505"/>
                    <a:gd name="T9" fmla="*/ 205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5" h="206">
                      <a:moveTo>
                        <a:pt x="78" y="205"/>
                      </a:moveTo>
                      <a:lnTo>
                        <a:pt x="505" y="206"/>
                      </a:lnTo>
                      <a:lnTo>
                        <a:pt x="394" y="3"/>
                      </a:lnTo>
                      <a:lnTo>
                        <a:pt x="0" y="0"/>
                      </a:lnTo>
                      <a:lnTo>
                        <a:pt x="78" y="205"/>
                      </a:lnTo>
                      <a:close/>
                    </a:path>
                  </a:pathLst>
                </a:custGeom>
                <a:solidFill>
                  <a:srgbClr val="D1D1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8" name="Rectangle 40"/>
                <p:cNvSpPr>
                  <a:spLocks noChangeArrowheads="1"/>
                </p:cNvSpPr>
                <p:nvPr/>
              </p:nvSpPr>
              <p:spPr bwMode="auto">
                <a:xfrm>
                  <a:off x="400" y="1610"/>
                  <a:ext cx="316" cy="7"/>
                </a:xfrm>
                <a:prstGeom prst="rect">
                  <a:avLst/>
                </a:prstGeom>
                <a:solidFill>
                  <a:srgbClr val="7A7A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9" name="Rectangle 41"/>
                <p:cNvSpPr>
                  <a:spLocks noChangeArrowheads="1"/>
                </p:cNvSpPr>
                <p:nvPr/>
              </p:nvSpPr>
              <p:spPr bwMode="auto">
                <a:xfrm>
                  <a:off x="738" y="1610"/>
                  <a:ext cx="78" cy="7"/>
                </a:xfrm>
                <a:prstGeom prst="rect">
                  <a:avLst/>
                </a:prstGeom>
                <a:solidFill>
                  <a:srgbClr val="7A7A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0" name="Freeform 42"/>
                <p:cNvSpPr>
                  <a:spLocks/>
                </p:cNvSpPr>
                <p:nvPr/>
              </p:nvSpPr>
              <p:spPr bwMode="auto">
                <a:xfrm>
                  <a:off x="600" y="1384"/>
                  <a:ext cx="122" cy="19"/>
                </a:xfrm>
                <a:custGeom>
                  <a:avLst/>
                  <a:gdLst>
                    <a:gd name="T0" fmla="*/ 0 w 487"/>
                    <a:gd name="T1" fmla="*/ 5 h 76"/>
                    <a:gd name="T2" fmla="*/ 64 w 487"/>
                    <a:gd name="T3" fmla="*/ 76 h 76"/>
                    <a:gd name="T4" fmla="*/ 399 w 487"/>
                    <a:gd name="T5" fmla="*/ 76 h 76"/>
                    <a:gd name="T6" fmla="*/ 487 w 487"/>
                    <a:gd name="T7" fmla="*/ 0 h 76"/>
                    <a:gd name="T8" fmla="*/ 0 w 487"/>
                    <a:gd name="T9" fmla="*/ 5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87" h="76">
                      <a:moveTo>
                        <a:pt x="0" y="5"/>
                      </a:moveTo>
                      <a:lnTo>
                        <a:pt x="64" y="76"/>
                      </a:lnTo>
                      <a:lnTo>
                        <a:pt x="399" y="76"/>
                      </a:lnTo>
                      <a:lnTo>
                        <a:pt x="487" y="0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solidFill>
                  <a:srgbClr val="87876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1" name="Freeform 43"/>
                <p:cNvSpPr>
                  <a:spLocks/>
                </p:cNvSpPr>
                <p:nvPr/>
              </p:nvSpPr>
              <p:spPr bwMode="auto">
                <a:xfrm>
                  <a:off x="413" y="1575"/>
                  <a:ext cx="297" cy="1"/>
                </a:xfrm>
                <a:custGeom>
                  <a:avLst/>
                  <a:gdLst>
                    <a:gd name="T0" fmla="*/ 1191 w 1191"/>
                    <a:gd name="T1" fmla="*/ 3 h 3"/>
                    <a:gd name="T2" fmla="*/ 0 w 1191"/>
                    <a:gd name="T3" fmla="*/ 3 h 3"/>
                    <a:gd name="T4" fmla="*/ 2 w 1191"/>
                    <a:gd name="T5" fmla="*/ 0 h 3"/>
                    <a:gd name="T6" fmla="*/ 1191 w 1191"/>
                    <a:gd name="T7" fmla="*/ 0 h 3"/>
                    <a:gd name="T8" fmla="*/ 1191 w 1191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91" h="3">
                      <a:moveTo>
                        <a:pt x="1191" y="3"/>
                      </a:moveTo>
                      <a:lnTo>
                        <a:pt x="0" y="3"/>
                      </a:lnTo>
                      <a:lnTo>
                        <a:pt x="2" y="0"/>
                      </a:lnTo>
                      <a:lnTo>
                        <a:pt x="1191" y="0"/>
                      </a:lnTo>
                      <a:lnTo>
                        <a:pt x="1191" y="3"/>
                      </a:lnTo>
                      <a:close/>
                    </a:path>
                  </a:pathLst>
                </a:custGeom>
                <a:solidFill>
                  <a:srgbClr val="8282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2" name="Freeform 44"/>
                <p:cNvSpPr>
                  <a:spLocks/>
                </p:cNvSpPr>
                <p:nvPr/>
              </p:nvSpPr>
              <p:spPr bwMode="auto">
                <a:xfrm>
                  <a:off x="413" y="1573"/>
                  <a:ext cx="297" cy="2"/>
                </a:xfrm>
                <a:custGeom>
                  <a:avLst/>
                  <a:gdLst>
                    <a:gd name="T0" fmla="*/ 1191 w 1191"/>
                    <a:gd name="T1" fmla="*/ 9 h 9"/>
                    <a:gd name="T2" fmla="*/ 0 w 1191"/>
                    <a:gd name="T3" fmla="*/ 9 h 9"/>
                    <a:gd name="T4" fmla="*/ 2 w 1191"/>
                    <a:gd name="T5" fmla="*/ 0 h 9"/>
                    <a:gd name="T6" fmla="*/ 1191 w 1191"/>
                    <a:gd name="T7" fmla="*/ 0 h 9"/>
                    <a:gd name="T8" fmla="*/ 1191 w 1191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91" h="9">
                      <a:moveTo>
                        <a:pt x="1191" y="9"/>
                      </a:moveTo>
                      <a:lnTo>
                        <a:pt x="0" y="9"/>
                      </a:lnTo>
                      <a:lnTo>
                        <a:pt x="2" y="0"/>
                      </a:lnTo>
                      <a:lnTo>
                        <a:pt x="1191" y="0"/>
                      </a:lnTo>
                      <a:lnTo>
                        <a:pt x="1191" y="9"/>
                      </a:lnTo>
                      <a:close/>
                    </a:path>
                  </a:pathLst>
                </a:custGeom>
                <a:solidFill>
                  <a:srgbClr val="8A8A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3" name="Freeform 45"/>
                <p:cNvSpPr>
                  <a:spLocks/>
                </p:cNvSpPr>
                <p:nvPr/>
              </p:nvSpPr>
              <p:spPr bwMode="auto">
                <a:xfrm>
                  <a:off x="413" y="1572"/>
                  <a:ext cx="297" cy="3"/>
                </a:xfrm>
                <a:custGeom>
                  <a:avLst/>
                  <a:gdLst>
                    <a:gd name="T0" fmla="*/ 1 w 1189"/>
                    <a:gd name="T1" fmla="*/ 0 h 10"/>
                    <a:gd name="T2" fmla="*/ 0 w 1189"/>
                    <a:gd name="T3" fmla="*/ 10 h 10"/>
                    <a:gd name="T4" fmla="*/ 1189 w 1189"/>
                    <a:gd name="T5" fmla="*/ 10 h 10"/>
                    <a:gd name="T6" fmla="*/ 1188 w 1189"/>
                    <a:gd name="T7" fmla="*/ 0 h 10"/>
                    <a:gd name="T8" fmla="*/ 1 w 1189"/>
                    <a:gd name="T9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89" h="10">
                      <a:moveTo>
                        <a:pt x="1" y="0"/>
                      </a:moveTo>
                      <a:lnTo>
                        <a:pt x="0" y="10"/>
                      </a:lnTo>
                      <a:lnTo>
                        <a:pt x="1189" y="10"/>
                      </a:lnTo>
                      <a:lnTo>
                        <a:pt x="1188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8F8F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4" name="Freeform 46"/>
                <p:cNvSpPr>
                  <a:spLocks/>
                </p:cNvSpPr>
                <p:nvPr/>
              </p:nvSpPr>
              <p:spPr bwMode="auto">
                <a:xfrm>
                  <a:off x="413" y="1571"/>
                  <a:ext cx="297" cy="2"/>
                </a:xfrm>
                <a:custGeom>
                  <a:avLst/>
                  <a:gdLst>
                    <a:gd name="T0" fmla="*/ 1 w 1189"/>
                    <a:gd name="T1" fmla="*/ 0 h 9"/>
                    <a:gd name="T2" fmla="*/ 0 w 1189"/>
                    <a:gd name="T3" fmla="*/ 9 h 9"/>
                    <a:gd name="T4" fmla="*/ 1189 w 1189"/>
                    <a:gd name="T5" fmla="*/ 9 h 9"/>
                    <a:gd name="T6" fmla="*/ 1187 w 1189"/>
                    <a:gd name="T7" fmla="*/ 0 h 9"/>
                    <a:gd name="T8" fmla="*/ 1 w 1189"/>
                    <a:gd name="T9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89" h="9">
                      <a:moveTo>
                        <a:pt x="1" y="0"/>
                      </a:moveTo>
                      <a:lnTo>
                        <a:pt x="0" y="9"/>
                      </a:lnTo>
                      <a:lnTo>
                        <a:pt x="1189" y="9"/>
                      </a:lnTo>
                      <a:lnTo>
                        <a:pt x="1187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96967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5" name="Freeform 47"/>
                <p:cNvSpPr>
                  <a:spLocks/>
                </p:cNvSpPr>
                <p:nvPr/>
              </p:nvSpPr>
              <p:spPr bwMode="auto">
                <a:xfrm>
                  <a:off x="413" y="1570"/>
                  <a:ext cx="297" cy="2"/>
                </a:xfrm>
                <a:custGeom>
                  <a:avLst/>
                  <a:gdLst>
                    <a:gd name="T0" fmla="*/ 1 w 1187"/>
                    <a:gd name="T1" fmla="*/ 0 h 10"/>
                    <a:gd name="T2" fmla="*/ 0 w 1187"/>
                    <a:gd name="T3" fmla="*/ 10 h 10"/>
                    <a:gd name="T4" fmla="*/ 1187 w 1187"/>
                    <a:gd name="T5" fmla="*/ 10 h 10"/>
                    <a:gd name="T6" fmla="*/ 1186 w 1187"/>
                    <a:gd name="T7" fmla="*/ 0 h 10"/>
                    <a:gd name="T8" fmla="*/ 1018 w 1187"/>
                    <a:gd name="T9" fmla="*/ 0 h 10"/>
                    <a:gd name="T10" fmla="*/ 784 w 1187"/>
                    <a:gd name="T11" fmla="*/ 0 h 10"/>
                    <a:gd name="T12" fmla="*/ 538 w 1187"/>
                    <a:gd name="T13" fmla="*/ 0 h 10"/>
                    <a:gd name="T14" fmla="*/ 454 w 1187"/>
                    <a:gd name="T15" fmla="*/ 0 h 10"/>
                    <a:gd name="T16" fmla="*/ 1 w 1187"/>
                    <a:gd name="T17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87" h="10">
                      <a:moveTo>
                        <a:pt x="1" y="0"/>
                      </a:moveTo>
                      <a:lnTo>
                        <a:pt x="0" y="10"/>
                      </a:lnTo>
                      <a:lnTo>
                        <a:pt x="1187" y="10"/>
                      </a:lnTo>
                      <a:lnTo>
                        <a:pt x="1186" y="0"/>
                      </a:lnTo>
                      <a:lnTo>
                        <a:pt x="1018" y="0"/>
                      </a:lnTo>
                      <a:lnTo>
                        <a:pt x="784" y="0"/>
                      </a:lnTo>
                      <a:lnTo>
                        <a:pt x="538" y="0"/>
                      </a:lnTo>
                      <a:lnTo>
                        <a:pt x="454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9E9E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6" name="Freeform 48"/>
                <p:cNvSpPr>
                  <a:spLocks/>
                </p:cNvSpPr>
                <p:nvPr/>
              </p:nvSpPr>
              <p:spPr bwMode="auto">
                <a:xfrm>
                  <a:off x="413" y="1568"/>
                  <a:ext cx="297" cy="3"/>
                </a:xfrm>
                <a:custGeom>
                  <a:avLst/>
                  <a:gdLst>
                    <a:gd name="T0" fmla="*/ 1 w 1186"/>
                    <a:gd name="T1" fmla="*/ 0 h 10"/>
                    <a:gd name="T2" fmla="*/ 0 w 1186"/>
                    <a:gd name="T3" fmla="*/ 10 h 10"/>
                    <a:gd name="T4" fmla="*/ 1186 w 1186"/>
                    <a:gd name="T5" fmla="*/ 10 h 10"/>
                    <a:gd name="T6" fmla="*/ 1185 w 1186"/>
                    <a:gd name="T7" fmla="*/ 0 h 10"/>
                    <a:gd name="T8" fmla="*/ 1019 w 1186"/>
                    <a:gd name="T9" fmla="*/ 0 h 10"/>
                    <a:gd name="T10" fmla="*/ 1018 w 1186"/>
                    <a:gd name="T11" fmla="*/ 7 h 10"/>
                    <a:gd name="T12" fmla="*/ 1016 w 1186"/>
                    <a:gd name="T13" fmla="*/ 0 h 10"/>
                    <a:gd name="T14" fmla="*/ 942 w 1186"/>
                    <a:gd name="T15" fmla="*/ 0 h 10"/>
                    <a:gd name="T16" fmla="*/ 940 w 1186"/>
                    <a:gd name="T17" fmla="*/ 2 h 10"/>
                    <a:gd name="T18" fmla="*/ 940 w 1186"/>
                    <a:gd name="T19" fmla="*/ 0 h 10"/>
                    <a:gd name="T20" fmla="*/ 871 w 1186"/>
                    <a:gd name="T21" fmla="*/ 0 h 10"/>
                    <a:gd name="T22" fmla="*/ 870 w 1186"/>
                    <a:gd name="T23" fmla="*/ 2 h 10"/>
                    <a:gd name="T24" fmla="*/ 870 w 1186"/>
                    <a:gd name="T25" fmla="*/ 0 h 10"/>
                    <a:gd name="T26" fmla="*/ 785 w 1186"/>
                    <a:gd name="T27" fmla="*/ 0 h 10"/>
                    <a:gd name="T28" fmla="*/ 784 w 1186"/>
                    <a:gd name="T29" fmla="*/ 7 h 10"/>
                    <a:gd name="T30" fmla="*/ 782 w 1186"/>
                    <a:gd name="T31" fmla="*/ 0 h 10"/>
                    <a:gd name="T32" fmla="*/ 539 w 1186"/>
                    <a:gd name="T33" fmla="*/ 0 h 10"/>
                    <a:gd name="T34" fmla="*/ 538 w 1186"/>
                    <a:gd name="T35" fmla="*/ 7 h 10"/>
                    <a:gd name="T36" fmla="*/ 538 w 1186"/>
                    <a:gd name="T37" fmla="*/ 0 h 10"/>
                    <a:gd name="T38" fmla="*/ 455 w 1186"/>
                    <a:gd name="T39" fmla="*/ 0 h 10"/>
                    <a:gd name="T40" fmla="*/ 454 w 1186"/>
                    <a:gd name="T41" fmla="*/ 7 h 10"/>
                    <a:gd name="T42" fmla="*/ 454 w 1186"/>
                    <a:gd name="T43" fmla="*/ 0 h 10"/>
                    <a:gd name="T44" fmla="*/ 1 w 1186"/>
                    <a:gd name="T45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186" h="10">
                      <a:moveTo>
                        <a:pt x="1" y="0"/>
                      </a:moveTo>
                      <a:lnTo>
                        <a:pt x="0" y="10"/>
                      </a:lnTo>
                      <a:lnTo>
                        <a:pt x="1186" y="10"/>
                      </a:lnTo>
                      <a:lnTo>
                        <a:pt x="1185" y="0"/>
                      </a:lnTo>
                      <a:lnTo>
                        <a:pt x="1019" y="0"/>
                      </a:lnTo>
                      <a:lnTo>
                        <a:pt x="1018" y="7"/>
                      </a:lnTo>
                      <a:lnTo>
                        <a:pt x="1016" y="0"/>
                      </a:lnTo>
                      <a:lnTo>
                        <a:pt x="942" y="0"/>
                      </a:lnTo>
                      <a:lnTo>
                        <a:pt x="940" y="2"/>
                      </a:lnTo>
                      <a:lnTo>
                        <a:pt x="940" y="0"/>
                      </a:lnTo>
                      <a:lnTo>
                        <a:pt x="871" y="0"/>
                      </a:lnTo>
                      <a:lnTo>
                        <a:pt x="870" y="2"/>
                      </a:lnTo>
                      <a:lnTo>
                        <a:pt x="870" y="0"/>
                      </a:lnTo>
                      <a:lnTo>
                        <a:pt x="785" y="0"/>
                      </a:lnTo>
                      <a:lnTo>
                        <a:pt x="784" y="7"/>
                      </a:lnTo>
                      <a:lnTo>
                        <a:pt x="782" y="0"/>
                      </a:lnTo>
                      <a:lnTo>
                        <a:pt x="539" y="0"/>
                      </a:lnTo>
                      <a:lnTo>
                        <a:pt x="538" y="7"/>
                      </a:lnTo>
                      <a:lnTo>
                        <a:pt x="538" y="0"/>
                      </a:lnTo>
                      <a:lnTo>
                        <a:pt x="455" y="0"/>
                      </a:lnTo>
                      <a:lnTo>
                        <a:pt x="454" y="7"/>
                      </a:lnTo>
                      <a:lnTo>
                        <a:pt x="454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A3A38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7" name="Freeform 49"/>
                <p:cNvSpPr>
                  <a:spLocks noEditPoints="1"/>
                </p:cNvSpPr>
                <p:nvPr/>
              </p:nvSpPr>
              <p:spPr bwMode="auto">
                <a:xfrm>
                  <a:off x="413" y="1567"/>
                  <a:ext cx="297" cy="3"/>
                </a:xfrm>
                <a:custGeom>
                  <a:avLst/>
                  <a:gdLst>
                    <a:gd name="T0" fmla="*/ 1 w 1185"/>
                    <a:gd name="T1" fmla="*/ 0 h 12"/>
                    <a:gd name="T2" fmla="*/ 0 w 1185"/>
                    <a:gd name="T3" fmla="*/ 10 h 12"/>
                    <a:gd name="T4" fmla="*/ 453 w 1185"/>
                    <a:gd name="T5" fmla="*/ 12 h 12"/>
                    <a:gd name="T6" fmla="*/ 452 w 1185"/>
                    <a:gd name="T7" fmla="*/ 0 h 12"/>
                    <a:gd name="T8" fmla="*/ 372 w 1185"/>
                    <a:gd name="T9" fmla="*/ 0 h 12"/>
                    <a:gd name="T10" fmla="*/ 371 w 1185"/>
                    <a:gd name="T11" fmla="*/ 2 h 12"/>
                    <a:gd name="T12" fmla="*/ 371 w 1185"/>
                    <a:gd name="T13" fmla="*/ 0 h 12"/>
                    <a:gd name="T14" fmla="*/ 227 w 1185"/>
                    <a:gd name="T15" fmla="*/ 0 h 12"/>
                    <a:gd name="T16" fmla="*/ 226 w 1185"/>
                    <a:gd name="T17" fmla="*/ 2 h 12"/>
                    <a:gd name="T18" fmla="*/ 226 w 1185"/>
                    <a:gd name="T19" fmla="*/ 0 h 12"/>
                    <a:gd name="T20" fmla="*/ 1 w 1185"/>
                    <a:gd name="T21" fmla="*/ 0 h 12"/>
                    <a:gd name="T22" fmla="*/ 454 w 1185"/>
                    <a:gd name="T23" fmla="*/ 0 h 12"/>
                    <a:gd name="T24" fmla="*/ 453 w 1185"/>
                    <a:gd name="T25" fmla="*/ 10 h 12"/>
                    <a:gd name="T26" fmla="*/ 537 w 1185"/>
                    <a:gd name="T27" fmla="*/ 12 h 12"/>
                    <a:gd name="T28" fmla="*/ 536 w 1185"/>
                    <a:gd name="T29" fmla="*/ 0 h 12"/>
                    <a:gd name="T30" fmla="*/ 454 w 1185"/>
                    <a:gd name="T31" fmla="*/ 0 h 12"/>
                    <a:gd name="T32" fmla="*/ 538 w 1185"/>
                    <a:gd name="T33" fmla="*/ 0 h 12"/>
                    <a:gd name="T34" fmla="*/ 537 w 1185"/>
                    <a:gd name="T35" fmla="*/ 10 h 12"/>
                    <a:gd name="T36" fmla="*/ 783 w 1185"/>
                    <a:gd name="T37" fmla="*/ 12 h 12"/>
                    <a:gd name="T38" fmla="*/ 780 w 1185"/>
                    <a:gd name="T39" fmla="*/ 0 h 12"/>
                    <a:gd name="T40" fmla="*/ 702 w 1185"/>
                    <a:gd name="T41" fmla="*/ 0 h 12"/>
                    <a:gd name="T42" fmla="*/ 701 w 1185"/>
                    <a:gd name="T43" fmla="*/ 2 h 12"/>
                    <a:gd name="T44" fmla="*/ 701 w 1185"/>
                    <a:gd name="T45" fmla="*/ 0 h 12"/>
                    <a:gd name="T46" fmla="*/ 538 w 1185"/>
                    <a:gd name="T47" fmla="*/ 0 h 12"/>
                    <a:gd name="T48" fmla="*/ 785 w 1185"/>
                    <a:gd name="T49" fmla="*/ 0 h 12"/>
                    <a:gd name="T50" fmla="*/ 783 w 1185"/>
                    <a:gd name="T51" fmla="*/ 10 h 12"/>
                    <a:gd name="T52" fmla="*/ 1017 w 1185"/>
                    <a:gd name="T53" fmla="*/ 12 h 12"/>
                    <a:gd name="T54" fmla="*/ 1014 w 1185"/>
                    <a:gd name="T55" fmla="*/ 0 h 12"/>
                    <a:gd name="T56" fmla="*/ 941 w 1185"/>
                    <a:gd name="T57" fmla="*/ 0 h 12"/>
                    <a:gd name="T58" fmla="*/ 939 w 1185"/>
                    <a:gd name="T59" fmla="*/ 7 h 12"/>
                    <a:gd name="T60" fmla="*/ 938 w 1185"/>
                    <a:gd name="T61" fmla="*/ 0 h 12"/>
                    <a:gd name="T62" fmla="*/ 870 w 1185"/>
                    <a:gd name="T63" fmla="*/ 0 h 12"/>
                    <a:gd name="T64" fmla="*/ 869 w 1185"/>
                    <a:gd name="T65" fmla="*/ 7 h 12"/>
                    <a:gd name="T66" fmla="*/ 868 w 1185"/>
                    <a:gd name="T67" fmla="*/ 0 h 12"/>
                    <a:gd name="T68" fmla="*/ 785 w 1185"/>
                    <a:gd name="T69" fmla="*/ 0 h 12"/>
                    <a:gd name="T70" fmla="*/ 1019 w 1185"/>
                    <a:gd name="T71" fmla="*/ 0 h 12"/>
                    <a:gd name="T72" fmla="*/ 1017 w 1185"/>
                    <a:gd name="T73" fmla="*/ 10 h 12"/>
                    <a:gd name="T74" fmla="*/ 1185 w 1185"/>
                    <a:gd name="T75" fmla="*/ 10 h 12"/>
                    <a:gd name="T76" fmla="*/ 1183 w 1185"/>
                    <a:gd name="T77" fmla="*/ 0 h 12"/>
                    <a:gd name="T78" fmla="*/ 1019 w 1185"/>
                    <a:gd name="T79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1185" h="12">
                      <a:moveTo>
                        <a:pt x="1" y="0"/>
                      </a:moveTo>
                      <a:lnTo>
                        <a:pt x="0" y="10"/>
                      </a:lnTo>
                      <a:lnTo>
                        <a:pt x="453" y="12"/>
                      </a:lnTo>
                      <a:lnTo>
                        <a:pt x="452" y="0"/>
                      </a:lnTo>
                      <a:lnTo>
                        <a:pt x="372" y="0"/>
                      </a:lnTo>
                      <a:lnTo>
                        <a:pt x="371" y="2"/>
                      </a:lnTo>
                      <a:lnTo>
                        <a:pt x="371" y="0"/>
                      </a:lnTo>
                      <a:lnTo>
                        <a:pt x="227" y="0"/>
                      </a:lnTo>
                      <a:lnTo>
                        <a:pt x="226" y="2"/>
                      </a:lnTo>
                      <a:lnTo>
                        <a:pt x="226" y="0"/>
                      </a:lnTo>
                      <a:lnTo>
                        <a:pt x="1" y="0"/>
                      </a:lnTo>
                      <a:close/>
                      <a:moveTo>
                        <a:pt x="454" y="0"/>
                      </a:moveTo>
                      <a:lnTo>
                        <a:pt x="453" y="10"/>
                      </a:lnTo>
                      <a:lnTo>
                        <a:pt x="537" y="12"/>
                      </a:lnTo>
                      <a:lnTo>
                        <a:pt x="536" y="0"/>
                      </a:lnTo>
                      <a:lnTo>
                        <a:pt x="454" y="0"/>
                      </a:lnTo>
                      <a:close/>
                      <a:moveTo>
                        <a:pt x="538" y="0"/>
                      </a:moveTo>
                      <a:lnTo>
                        <a:pt x="537" y="10"/>
                      </a:lnTo>
                      <a:lnTo>
                        <a:pt x="783" y="12"/>
                      </a:lnTo>
                      <a:lnTo>
                        <a:pt x="780" y="0"/>
                      </a:lnTo>
                      <a:lnTo>
                        <a:pt x="702" y="0"/>
                      </a:lnTo>
                      <a:lnTo>
                        <a:pt x="701" y="2"/>
                      </a:lnTo>
                      <a:lnTo>
                        <a:pt x="701" y="0"/>
                      </a:lnTo>
                      <a:lnTo>
                        <a:pt x="538" y="0"/>
                      </a:lnTo>
                      <a:close/>
                      <a:moveTo>
                        <a:pt x="785" y="0"/>
                      </a:moveTo>
                      <a:lnTo>
                        <a:pt x="783" y="10"/>
                      </a:lnTo>
                      <a:lnTo>
                        <a:pt x="1017" y="12"/>
                      </a:lnTo>
                      <a:lnTo>
                        <a:pt x="1014" y="0"/>
                      </a:lnTo>
                      <a:lnTo>
                        <a:pt x="941" y="0"/>
                      </a:lnTo>
                      <a:lnTo>
                        <a:pt x="939" y="7"/>
                      </a:lnTo>
                      <a:lnTo>
                        <a:pt x="938" y="0"/>
                      </a:lnTo>
                      <a:lnTo>
                        <a:pt x="870" y="0"/>
                      </a:lnTo>
                      <a:lnTo>
                        <a:pt x="869" y="7"/>
                      </a:lnTo>
                      <a:lnTo>
                        <a:pt x="868" y="0"/>
                      </a:lnTo>
                      <a:lnTo>
                        <a:pt x="785" y="0"/>
                      </a:lnTo>
                      <a:close/>
                      <a:moveTo>
                        <a:pt x="1019" y="0"/>
                      </a:moveTo>
                      <a:lnTo>
                        <a:pt x="1017" y="10"/>
                      </a:lnTo>
                      <a:lnTo>
                        <a:pt x="1185" y="10"/>
                      </a:lnTo>
                      <a:lnTo>
                        <a:pt x="1183" y="0"/>
                      </a:lnTo>
                      <a:lnTo>
                        <a:pt x="1019" y="0"/>
                      </a:lnTo>
                      <a:close/>
                    </a:path>
                  </a:pathLst>
                </a:custGeom>
                <a:solidFill>
                  <a:srgbClr val="A8A8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8" name="Freeform 50"/>
                <p:cNvSpPr>
                  <a:spLocks noEditPoints="1"/>
                </p:cNvSpPr>
                <p:nvPr/>
              </p:nvSpPr>
              <p:spPr bwMode="auto">
                <a:xfrm>
                  <a:off x="413" y="1566"/>
                  <a:ext cx="296" cy="2"/>
                </a:xfrm>
                <a:custGeom>
                  <a:avLst/>
                  <a:gdLst>
                    <a:gd name="T0" fmla="*/ 2 w 1184"/>
                    <a:gd name="T1" fmla="*/ 0 h 10"/>
                    <a:gd name="T2" fmla="*/ 0 w 1184"/>
                    <a:gd name="T3" fmla="*/ 10 h 10"/>
                    <a:gd name="T4" fmla="*/ 453 w 1184"/>
                    <a:gd name="T5" fmla="*/ 10 h 10"/>
                    <a:gd name="T6" fmla="*/ 450 w 1184"/>
                    <a:gd name="T7" fmla="*/ 0 h 10"/>
                    <a:gd name="T8" fmla="*/ 373 w 1184"/>
                    <a:gd name="T9" fmla="*/ 0 h 10"/>
                    <a:gd name="T10" fmla="*/ 371 w 1184"/>
                    <a:gd name="T11" fmla="*/ 7 h 10"/>
                    <a:gd name="T12" fmla="*/ 371 w 1184"/>
                    <a:gd name="T13" fmla="*/ 0 h 10"/>
                    <a:gd name="T14" fmla="*/ 298 w 1184"/>
                    <a:gd name="T15" fmla="*/ 0 h 10"/>
                    <a:gd name="T16" fmla="*/ 298 w 1184"/>
                    <a:gd name="T17" fmla="*/ 5 h 10"/>
                    <a:gd name="T18" fmla="*/ 298 w 1184"/>
                    <a:gd name="T19" fmla="*/ 0 h 10"/>
                    <a:gd name="T20" fmla="*/ 227 w 1184"/>
                    <a:gd name="T21" fmla="*/ 0 h 10"/>
                    <a:gd name="T22" fmla="*/ 226 w 1184"/>
                    <a:gd name="T23" fmla="*/ 7 h 10"/>
                    <a:gd name="T24" fmla="*/ 226 w 1184"/>
                    <a:gd name="T25" fmla="*/ 0 h 10"/>
                    <a:gd name="T26" fmla="*/ 145 w 1184"/>
                    <a:gd name="T27" fmla="*/ 0 h 10"/>
                    <a:gd name="T28" fmla="*/ 144 w 1184"/>
                    <a:gd name="T29" fmla="*/ 5 h 10"/>
                    <a:gd name="T30" fmla="*/ 144 w 1184"/>
                    <a:gd name="T31" fmla="*/ 0 h 10"/>
                    <a:gd name="T32" fmla="*/ 72 w 1184"/>
                    <a:gd name="T33" fmla="*/ 0 h 10"/>
                    <a:gd name="T34" fmla="*/ 71 w 1184"/>
                    <a:gd name="T35" fmla="*/ 5 h 10"/>
                    <a:gd name="T36" fmla="*/ 71 w 1184"/>
                    <a:gd name="T37" fmla="*/ 0 h 10"/>
                    <a:gd name="T38" fmla="*/ 2 w 1184"/>
                    <a:gd name="T39" fmla="*/ 0 h 10"/>
                    <a:gd name="T40" fmla="*/ 455 w 1184"/>
                    <a:gd name="T41" fmla="*/ 0 h 10"/>
                    <a:gd name="T42" fmla="*/ 454 w 1184"/>
                    <a:gd name="T43" fmla="*/ 10 h 10"/>
                    <a:gd name="T44" fmla="*/ 537 w 1184"/>
                    <a:gd name="T45" fmla="*/ 10 h 10"/>
                    <a:gd name="T46" fmla="*/ 535 w 1184"/>
                    <a:gd name="T47" fmla="*/ 0 h 10"/>
                    <a:gd name="T48" fmla="*/ 455 w 1184"/>
                    <a:gd name="T49" fmla="*/ 0 h 10"/>
                    <a:gd name="T50" fmla="*/ 539 w 1184"/>
                    <a:gd name="T51" fmla="*/ 0 h 10"/>
                    <a:gd name="T52" fmla="*/ 538 w 1184"/>
                    <a:gd name="T53" fmla="*/ 10 h 10"/>
                    <a:gd name="T54" fmla="*/ 781 w 1184"/>
                    <a:gd name="T55" fmla="*/ 10 h 10"/>
                    <a:gd name="T56" fmla="*/ 779 w 1184"/>
                    <a:gd name="T57" fmla="*/ 0 h 10"/>
                    <a:gd name="T58" fmla="*/ 702 w 1184"/>
                    <a:gd name="T59" fmla="*/ 0 h 10"/>
                    <a:gd name="T60" fmla="*/ 701 w 1184"/>
                    <a:gd name="T61" fmla="*/ 7 h 10"/>
                    <a:gd name="T62" fmla="*/ 700 w 1184"/>
                    <a:gd name="T63" fmla="*/ 0 h 10"/>
                    <a:gd name="T64" fmla="*/ 615 w 1184"/>
                    <a:gd name="T65" fmla="*/ 0 h 10"/>
                    <a:gd name="T66" fmla="*/ 614 w 1184"/>
                    <a:gd name="T67" fmla="*/ 5 h 10"/>
                    <a:gd name="T68" fmla="*/ 614 w 1184"/>
                    <a:gd name="T69" fmla="*/ 0 h 10"/>
                    <a:gd name="T70" fmla="*/ 539 w 1184"/>
                    <a:gd name="T71" fmla="*/ 0 h 10"/>
                    <a:gd name="T72" fmla="*/ 785 w 1184"/>
                    <a:gd name="T73" fmla="*/ 0 h 10"/>
                    <a:gd name="T74" fmla="*/ 784 w 1184"/>
                    <a:gd name="T75" fmla="*/ 10 h 10"/>
                    <a:gd name="T76" fmla="*/ 869 w 1184"/>
                    <a:gd name="T77" fmla="*/ 10 h 10"/>
                    <a:gd name="T78" fmla="*/ 868 w 1184"/>
                    <a:gd name="T79" fmla="*/ 0 h 10"/>
                    <a:gd name="T80" fmla="*/ 785 w 1184"/>
                    <a:gd name="T81" fmla="*/ 0 h 10"/>
                    <a:gd name="T82" fmla="*/ 870 w 1184"/>
                    <a:gd name="T83" fmla="*/ 0 h 10"/>
                    <a:gd name="T84" fmla="*/ 870 w 1184"/>
                    <a:gd name="T85" fmla="*/ 10 h 10"/>
                    <a:gd name="T86" fmla="*/ 939 w 1184"/>
                    <a:gd name="T87" fmla="*/ 10 h 10"/>
                    <a:gd name="T88" fmla="*/ 938 w 1184"/>
                    <a:gd name="T89" fmla="*/ 0 h 10"/>
                    <a:gd name="T90" fmla="*/ 870 w 1184"/>
                    <a:gd name="T91" fmla="*/ 0 h 10"/>
                    <a:gd name="T92" fmla="*/ 942 w 1184"/>
                    <a:gd name="T93" fmla="*/ 0 h 10"/>
                    <a:gd name="T94" fmla="*/ 941 w 1184"/>
                    <a:gd name="T95" fmla="*/ 10 h 10"/>
                    <a:gd name="T96" fmla="*/ 1015 w 1184"/>
                    <a:gd name="T97" fmla="*/ 10 h 10"/>
                    <a:gd name="T98" fmla="*/ 1014 w 1184"/>
                    <a:gd name="T99" fmla="*/ 0 h 10"/>
                    <a:gd name="T100" fmla="*/ 942 w 1184"/>
                    <a:gd name="T101" fmla="*/ 0 h 10"/>
                    <a:gd name="T102" fmla="*/ 1020 w 1184"/>
                    <a:gd name="T103" fmla="*/ 0 h 10"/>
                    <a:gd name="T104" fmla="*/ 1018 w 1184"/>
                    <a:gd name="T105" fmla="*/ 10 h 10"/>
                    <a:gd name="T106" fmla="*/ 1184 w 1184"/>
                    <a:gd name="T107" fmla="*/ 10 h 10"/>
                    <a:gd name="T108" fmla="*/ 1183 w 1184"/>
                    <a:gd name="T109" fmla="*/ 0 h 10"/>
                    <a:gd name="T110" fmla="*/ 1020 w 1184"/>
                    <a:gd name="T111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184" h="10">
                      <a:moveTo>
                        <a:pt x="2" y="0"/>
                      </a:moveTo>
                      <a:lnTo>
                        <a:pt x="0" y="10"/>
                      </a:lnTo>
                      <a:lnTo>
                        <a:pt x="453" y="10"/>
                      </a:lnTo>
                      <a:lnTo>
                        <a:pt x="450" y="0"/>
                      </a:lnTo>
                      <a:lnTo>
                        <a:pt x="373" y="0"/>
                      </a:lnTo>
                      <a:lnTo>
                        <a:pt x="371" y="7"/>
                      </a:lnTo>
                      <a:lnTo>
                        <a:pt x="371" y="0"/>
                      </a:lnTo>
                      <a:lnTo>
                        <a:pt x="298" y="0"/>
                      </a:lnTo>
                      <a:lnTo>
                        <a:pt x="298" y="5"/>
                      </a:lnTo>
                      <a:lnTo>
                        <a:pt x="298" y="0"/>
                      </a:lnTo>
                      <a:lnTo>
                        <a:pt x="227" y="0"/>
                      </a:lnTo>
                      <a:lnTo>
                        <a:pt x="226" y="7"/>
                      </a:lnTo>
                      <a:lnTo>
                        <a:pt x="226" y="0"/>
                      </a:lnTo>
                      <a:lnTo>
                        <a:pt x="145" y="0"/>
                      </a:lnTo>
                      <a:lnTo>
                        <a:pt x="144" y="5"/>
                      </a:lnTo>
                      <a:lnTo>
                        <a:pt x="144" y="0"/>
                      </a:lnTo>
                      <a:lnTo>
                        <a:pt x="72" y="0"/>
                      </a:lnTo>
                      <a:lnTo>
                        <a:pt x="71" y="5"/>
                      </a:lnTo>
                      <a:lnTo>
                        <a:pt x="71" y="0"/>
                      </a:lnTo>
                      <a:lnTo>
                        <a:pt x="2" y="0"/>
                      </a:lnTo>
                      <a:close/>
                      <a:moveTo>
                        <a:pt x="455" y="0"/>
                      </a:moveTo>
                      <a:lnTo>
                        <a:pt x="454" y="10"/>
                      </a:lnTo>
                      <a:lnTo>
                        <a:pt x="537" y="10"/>
                      </a:lnTo>
                      <a:lnTo>
                        <a:pt x="535" y="0"/>
                      </a:lnTo>
                      <a:lnTo>
                        <a:pt x="455" y="0"/>
                      </a:lnTo>
                      <a:close/>
                      <a:moveTo>
                        <a:pt x="539" y="0"/>
                      </a:moveTo>
                      <a:lnTo>
                        <a:pt x="538" y="10"/>
                      </a:lnTo>
                      <a:lnTo>
                        <a:pt x="781" y="10"/>
                      </a:lnTo>
                      <a:lnTo>
                        <a:pt x="779" y="0"/>
                      </a:lnTo>
                      <a:lnTo>
                        <a:pt x="702" y="0"/>
                      </a:lnTo>
                      <a:lnTo>
                        <a:pt x="701" y="7"/>
                      </a:lnTo>
                      <a:lnTo>
                        <a:pt x="700" y="0"/>
                      </a:lnTo>
                      <a:lnTo>
                        <a:pt x="615" y="0"/>
                      </a:lnTo>
                      <a:lnTo>
                        <a:pt x="614" y="5"/>
                      </a:lnTo>
                      <a:lnTo>
                        <a:pt x="614" y="0"/>
                      </a:lnTo>
                      <a:lnTo>
                        <a:pt x="539" y="0"/>
                      </a:lnTo>
                      <a:close/>
                      <a:moveTo>
                        <a:pt x="785" y="0"/>
                      </a:moveTo>
                      <a:lnTo>
                        <a:pt x="784" y="10"/>
                      </a:lnTo>
                      <a:lnTo>
                        <a:pt x="869" y="10"/>
                      </a:lnTo>
                      <a:lnTo>
                        <a:pt x="868" y="0"/>
                      </a:lnTo>
                      <a:lnTo>
                        <a:pt x="785" y="0"/>
                      </a:lnTo>
                      <a:close/>
                      <a:moveTo>
                        <a:pt x="870" y="0"/>
                      </a:moveTo>
                      <a:lnTo>
                        <a:pt x="870" y="10"/>
                      </a:lnTo>
                      <a:lnTo>
                        <a:pt x="939" y="10"/>
                      </a:lnTo>
                      <a:lnTo>
                        <a:pt x="938" y="0"/>
                      </a:lnTo>
                      <a:lnTo>
                        <a:pt x="870" y="0"/>
                      </a:lnTo>
                      <a:close/>
                      <a:moveTo>
                        <a:pt x="942" y="0"/>
                      </a:moveTo>
                      <a:lnTo>
                        <a:pt x="941" y="10"/>
                      </a:lnTo>
                      <a:lnTo>
                        <a:pt x="1015" y="10"/>
                      </a:lnTo>
                      <a:lnTo>
                        <a:pt x="1014" y="0"/>
                      </a:lnTo>
                      <a:lnTo>
                        <a:pt x="942" y="0"/>
                      </a:lnTo>
                      <a:close/>
                      <a:moveTo>
                        <a:pt x="1020" y="0"/>
                      </a:moveTo>
                      <a:lnTo>
                        <a:pt x="1018" y="10"/>
                      </a:lnTo>
                      <a:lnTo>
                        <a:pt x="1184" y="10"/>
                      </a:lnTo>
                      <a:lnTo>
                        <a:pt x="1183" y="0"/>
                      </a:lnTo>
                      <a:lnTo>
                        <a:pt x="1020" y="0"/>
                      </a:lnTo>
                      <a:close/>
                    </a:path>
                  </a:pathLst>
                </a:custGeom>
                <a:solidFill>
                  <a:srgbClr val="B0B09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9" name="Freeform 51"/>
                <p:cNvSpPr>
                  <a:spLocks noEditPoints="1"/>
                </p:cNvSpPr>
                <p:nvPr/>
              </p:nvSpPr>
              <p:spPr bwMode="auto">
                <a:xfrm>
                  <a:off x="414" y="1565"/>
                  <a:ext cx="295" cy="2"/>
                </a:xfrm>
                <a:custGeom>
                  <a:avLst/>
                  <a:gdLst>
                    <a:gd name="T0" fmla="*/ 1 w 1182"/>
                    <a:gd name="T1" fmla="*/ 0 h 9"/>
                    <a:gd name="T2" fmla="*/ 0 w 1182"/>
                    <a:gd name="T3" fmla="*/ 9 h 9"/>
                    <a:gd name="T4" fmla="*/ 225 w 1182"/>
                    <a:gd name="T5" fmla="*/ 9 h 9"/>
                    <a:gd name="T6" fmla="*/ 224 w 1182"/>
                    <a:gd name="T7" fmla="*/ 0 h 9"/>
                    <a:gd name="T8" fmla="*/ 145 w 1182"/>
                    <a:gd name="T9" fmla="*/ 0 h 9"/>
                    <a:gd name="T10" fmla="*/ 143 w 1182"/>
                    <a:gd name="T11" fmla="*/ 9 h 9"/>
                    <a:gd name="T12" fmla="*/ 142 w 1182"/>
                    <a:gd name="T13" fmla="*/ 0 h 9"/>
                    <a:gd name="T14" fmla="*/ 73 w 1182"/>
                    <a:gd name="T15" fmla="*/ 0 h 9"/>
                    <a:gd name="T16" fmla="*/ 70 w 1182"/>
                    <a:gd name="T17" fmla="*/ 9 h 9"/>
                    <a:gd name="T18" fmla="*/ 69 w 1182"/>
                    <a:gd name="T19" fmla="*/ 0 h 9"/>
                    <a:gd name="T20" fmla="*/ 1 w 1182"/>
                    <a:gd name="T21" fmla="*/ 0 h 9"/>
                    <a:gd name="T22" fmla="*/ 226 w 1182"/>
                    <a:gd name="T23" fmla="*/ 0 h 9"/>
                    <a:gd name="T24" fmla="*/ 226 w 1182"/>
                    <a:gd name="T25" fmla="*/ 9 h 9"/>
                    <a:gd name="T26" fmla="*/ 370 w 1182"/>
                    <a:gd name="T27" fmla="*/ 9 h 9"/>
                    <a:gd name="T28" fmla="*/ 370 w 1182"/>
                    <a:gd name="T29" fmla="*/ 0 h 9"/>
                    <a:gd name="T30" fmla="*/ 297 w 1182"/>
                    <a:gd name="T31" fmla="*/ 0 h 9"/>
                    <a:gd name="T32" fmla="*/ 297 w 1182"/>
                    <a:gd name="T33" fmla="*/ 9 h 9"/>
                    <a:gd name="T34" fmla="*/ 296 w 1182"/>
                    <a:gd name="T35" fmla="*/ 0 h 9"/>
                    <a:gd name="T36" fmla="*/ 226 w 1182"/>
                    <a:gd name="T37" fmla="*/ 0 h 9"/>
                    <a:gd name="T38" fmla="*/ 373 w 1182"/>
                    <a:gd name="T39" fmla="*/ 0 h 9"/>
                    <a:gd name="T40" fmla="*/ 371 w 1182"/>
                    <a:gd name="T41" fmla="*/ 9 h 9"/>
                    <a:gd name="T42" fmla="*/ 451 w 1182"/>
                    <a:gd name="T43" fmla="*/ 9 h 9"/>
                    <a:gd name="T44" fmla="*/ 448 w 1182"/>
                    <a:gd name="T45" fmla="*/ 0 h 9"/>
                    <a:gd name="T46" fmla="*/ 373 w 1182"/>
                    <a:gd name="T47" fmla="*/ 0 h 9"/>
                    <a:gd name="T48" fmla="*/ 454 w 1182"/>
                    <a:gd name="T49" fmla="*/ 0 h 9"/>
                    <a:gd name="T50" fmla="*/ 453 w 1182"/>
                    <a:gd name="T51" fmla="*/ 9 h 9"/>
                    <a:gd name="T52" fmla="*/ 535 w 1182"/>
                    <a:gd name="T53" fmla="*/ 9 h 9"/>
                    <a:gd name="T54" fmla="*/ 532 w 1182"/>
                    <a:gd name="T55" fmla="*/ 0 h 9"/>
                    <a:gd name="T56" fmla="*/ 454 w 1182"/>
                    <a:gd name="T57" fmla="*/ 0 h 9"/>
                    <a:gd name="T58" fmla="*/ 538 w 1182"/>
                    <a:gd name="T59" fmla="*/ 0 h 9"/>
                    <a:gd name="T60" fmla="*/ 537 w 1182"/>
                    <a:gd name="T61" fmla="*/ 9 h 9"/>
                    <a:gd name="T62" fmla="*/ 700 w 1182"/>
                    <a:gd name="T63" fmla="*/ 9 h 9"/>
                    <a:gd name="T64" fmla="*/ 699 w 1182"/>
                    <a:gd name="T65" fmla="*/ 0 h 9"/>
                    <a:gd name="T66" fmla="*/ 614 w 1182"/>
                    <a:gd name="T67" fmla="*/ 0 h 9"/>
                    <a:gd name="T68" fmla="*/ 613 w 1182"/>
                    <a:gd name="T69" fmla="*/ 9 h 9"/>
                    <a:gd name="T70" fmla="*/ 612 w 1182"/>
                    <a:gd name="T71" fmla="*/ 0 h 9"/>
                    <a:gd name="T72" fmla="*/ 538 w 1182"/>
                    <a:gd name="T73" fmla="*/ 0 h 9"/>
                    <a:gd name="T74" fmla="*/ 702 w 1182"/>
                    <a:gd name="T75" fmla="*/ 0 h 9"/>
                    <a:gd name="T76" fmla="*/ 701 w 1182"/>
                    <a:gd name="T77" fmla="*/ 9 h 9"/>
                    <a:gd name="T78" fmla="*/ 779 w 1182"/>
                    <a:gd name="T79" fmla="*/ 9 h 9"/>
                    <a:gd name="T80" fmla="*/ 777 w 1182"/>
                    <a:gd name="T81" fmla="*/ 0 h 9"/>
                    <a:gd name="T82" fmla="*/ 702 w 1182"/>
                    <a:gd name="T83" fmla="*/ 0 h 9"/>
                    <a:gd name="T84" fmla="*/ 785 w 1182"/>
                    <a:gd name="T85" fmla="*/ 0 h 9"/>
                    <a:gd name="T86" fmla="*/ 784 w 1182"/>
                    <a:gd name="T87" fmla="*/ 9 h 9"/>
                    <a:gd name="T88" fmla="*/ 867 w 1182"/>
                    <a:gd name="T89" fmla="*/ 9 h 9"/>
                    <a:gd name="T90" fmla="*/ 866 w 1182"/>
                    <a:gd name="T91" fmla="*/ 0 h 9"/>
                    <a:gd name="T92" fmla="*/ 785 w 1182"/>
                    <a:gd name="T93" fmla="*/ 0 h 9"/>
                    <a:gd name="T94" fmla="*/ 869 w 1182"/>
                    <a:gd name="T95" fmla="*/ 0 h 9"/>
                    <a:gd name="T96" fmla="*/ 869 w 1182"/>
                    <a:gd name="T97" fmla="*/ 9 h 9"/>
                    <a:gd name="T98" fmla="*/ 937 w 1182"/>
                    <a:gd name="T99" fmla="*/ 9 h 9"/>
                    <a:gd name="T100" fmla="*/ 936 w 1182"/>
                    <a:gd name="T101" fmla="*/ 0 h 9"/>
                    <a:gd name="T102" fmla="*/ 869 w 1182"/>
                    <a:gd name="T103" fmla="*/ 0 h 9"/>
                    <a:gd name="T104" fmla="*/ 941 w 1182"/>
                    <a:gd name="T105" fmla="*/ 0 h 9"/>
                    <a:gd name="T106" fmla="*/ 940 w 1182"/>
                    <a:gd name="T107" fmla="*/ 9 h 9"/>
                    <a:gd name="T108" fmla="*/ 1013 w 1182"/>
                    <a:gd name="T109" fmla="*/ 9 h 9"/>
                    <a:gd name="T110" fmla="*/ 1012 w 1182"/>
                    <a:gd name="T111" fmla="*/ 0 h 9"/>
                    <a:gd name="T112" fmla="*/ 941 w 1182"/>
                    <a:gd name="T113" fmla="*/ 0 h 9"/>
                    <a:gd name="T114" fmla="*/ 1020 w 1182"/>
                    <a:gd name="T115" fmla="*/ 0 h 9"/>
                    <a:gd name="T116" fmla="*/ 1018 w 1182"/>
                    <a:gd name="T117" fmla="*/ 9 h 9"/>
                    <a:gd name="T118" fmla="*/ 1182 w 1182"/>
                    <a:gd name="T119" fmla="*/ 9 h 9"/>
                    <a:gd name="T120" fmla="*/ 1181 w 1182"/>
                    <a:gd name="T121" fmla="*/ 0 h 9"/>
                    <a:gd name="T122" fmla="*/ 1020 w 1182"/>
                    <a:gd name="T123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1182" h="9">
                      <a:moveTo>
                        <a:pt x="1" y="0"/>
                      </a:moveTo>
                      <a:lnTo>
                        <a:pt x="0" y="9"/>
                      </a:lnTo>
                      <a:lnTo>
                        <a:pt x="225" y="9"/>
                      </a:lnTo>
                      <a:lnTo>
                        <a:pt x="224" y="0"/>
                      </a:lnTo>
                      <a:lnTo>
                        <a:pt x="145" y="0"/>
                      </a:lnTo>
                      <a:lnTo>
                        <a:pt x="143" y="9"/>
                      </a:lnTo>
                      <a:lnTo>
                        <a:pt x="142" y="0"/>
                      </a:lnTo>
                      <a:lnTo>
                        <a:pt x="73" y="0"/>
                      </a:lnTo>
                      <a:lnTo>
                        <a:pt x="70" y="9"/>
                      </a:lnTo>
                      <a:lnTo>
                        <a:pt x="69" y="0"/>
                      </a:lnTo>
                      <a:lnTo>
                        <a:pt x="1" y="0"/>
                      </a:lnTo>
                      <a:close/>
                      <a:moveTo>
                        <a:pt x="226" y="0"/>
                      </a:moveTo>
                      <a:lnTo>
                        <a:pt x="226" y="9"/>
                      </a:lnTo>
                      <a:lnTo>
                        <a:pt x="370" y="9"/>
                      </a:lnTo>
                      <a:lnTo>
                        <a:pt x="370" y="0"/>
                      </a:lnTo>
                      <a:lnTo>
                        <a:pt x="297" y="0"/>
                      </a:lnTo>
                      <a:lnTo>
                        <a:pt x="297" y="9"/>
                      </a:lnTo>
                      <a:lnTo>
                        <a:pt x="296" y="0"/>
                      </a:lnTo>
                      <a:lnTo>
                        <a:pt x="226" y="0"/>
                      </a:lnTo>
                      <a:close/>
                      <a:moveTo>
                        <a:pt x="373" y="0"/>
                      </a:moveTo>
                      <a:lnTo>
                        <a:pt x="371" y="9"/>
                      </a:lnTo>
                      <a:lnTo>
                        <a:pt x="451" y="9"/>
                      </a:lnTo>
                      <a:lnTo>
                        <a:pt x="448" y="0"/>
                      </a:lnTo>
                      <a:lnTo>
                        <a:pt x="373" y="0"/>
                      </a:lnTo>
                      <a:close/>
                      <a:moveTo>
                        <a:pt x="454" y="0"/>
                      </a:moveTo>
                      <a:lnTo>
                        <a:pt x="453" y="9"/>
                      </a:lnTo>
                      <a:lnTo>
                        <a:pt x="535" y="9"/>
                      </a:lnTo>
                      <a:lnTo>
                        <a:pt x="532" y="0"/>
                      </a:lnTo>
                      <a:lnTo>
                        <a:pt x="454" y="0"/>
                      </a:lnTo>
                      <a:close/>
                      <a:moveTo>
                        <a:pt x="538" y="0"/>
                      </a:moveTo>
                      <a:lnTo>
                        <a:pt x="537" y="9"/>
                      </a:lnTo>
                      <a:lnTo>
                        <a:pt x="700" y="9"/>
                      </a:lnTo>
                      <a:lnTo>
                        <a:pt x="699" y="0"/>
                      </a:lnTo>
                      <a:lnTo>
                        <a:pt x="614" y="0"/>
                      </a:lnTo>
                      <a:lnTo>
                        <a:pt x="613" y="9"/>
                      </a:lnTo>
                      <a:lnTo>
                        <a:pt x="612" y="0"/>
                      </a:lnTo>
                      <a:lnTo>
                        <a:pt x="538" y="0"/>
                      </a:lnTo>
                      <a:close/>
                      <a:moveTo>
                        <a:pt x="702" y="0"/>
                      </a:moveTo>
                      <a:lnTo>
                        <a:pt x="701" y="9"/>
                      </a:lnTo>
                      <a:lnTo>
                        <a:pt x="779" y="9"/>
                      </a:lnTo>
                      <a:lnTo>
                        <a:pt x="777" y="0"/>
                      </a:lnTo>
                      <a:lnTo>
                        <a:pt x="702" y="0"/>
                      </a:lnTo>
                      <a:close/>
                      <a:moveTo>
                        <a:pt x="785" y="0"/>
                      </a:moveTo>
                      <a:lnTo>
                        <a:pt x="784" y="9"/>
                      </a:lnTo>
                      <a:lnTo>
                        <a:pt x="867" y="9"/>
                      </a:lnTo>
                      <a:lnTo>
                        <a:pt x="866" y="0"/>
                      </a:lnTo>
                      <a:lnTo>
                        <a:pt x="785" y="0"/>
                      </a:lnTo>
                      <a:close/>
                      <a:moveTo>
                        <a:pt x="869" y="0"/>
                      </a:moveTo>
                      <a:lnTo>
                        <a:pt x="869" y="9"/>
                      </a:lnTo>
                      <a:lnTo>
                        <a:pt x="937" y="9"/>
                      </a:lnTo>
                      <a:lnTo>
                        <a:pt x="936" y="0"/>
                      </a:lnTo>
                      <a:lnTo>
                        <a:pt x="869" y="0"/>
                      </a:lnTo>
                      <a:close/>
                      <a:moveTo>
                        <a:pt x="941" y="0"/>
                      </a:moveTo>
                      <a:lnTo>
                        <a:pt x="940" y="9"/>
                      </a:lnTo>
                      <a:lnTo>
                        <a:pt x="1013" y="9"/>
                      </a:lnTo>
                      <a:lnTo>
                        <a:pt x="1012" y="0"/>
                      </a:lnTo>
                      <a:lnTo>
                        <a:pt x="941" y="0"/>
                      </a:lnTo>
                      <a:close/>
                      <a:moveTo>
                        <a:pt x="1020" y="0"/>
                      </a:moveTo>
                      <a:lnTo>
                        <a:pt x="1018" y="9"/>
                      </a:lnTo>
                      <a:lnTo>
                        <a:pt x="1182" y="9"/>
                      </a:lnTo>
                      <a:lnTo>
                        <a:pt x="1181" y="0"/>
                      </a:lnTo>
                      <a:lnTo>
                        <a:pt x="1020" y="0"/>
                      </a:lnTo>
                      <a:close/>
                    </a:path>
                  </a:pathLst>
                </a:custGeom>
                <a:solidFill>
                  <a:srgbClr val="B5B5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0" name="Freeform 52"/>
                <p:cNvSpPr>
                  <a:spLocks noEditPoints="1"/>
                </p:cNvSpPr>
                <p:nvPr/>
              </p:nvSpPr>
              <p:spPr bwMode="auto">
                <a:xfrm>
                  <a:off x="414" y="1563"/>
                  <a:ext cx="295" cy="3"/>
                </a:xfrm>
                <a:custGeom>
                  <a:avLst/>
                  <a:gdLst>
                    <a:gd name="T0" fmla="*/ 0 w 1181"/>
                    <a:gd name="T1" fmla="*/ 10 h 10"/>
                    <a:gd name="T2" fmla="*/ 66 w 1181"/>
                    <a:gd name="T3" fmla="*/ 0 h 10"/>
                    <a:gd name="T4" fmla="*/ 73 w 1181"/>
                    <a:gd name="T5" fmla="*/ 0 h 10"/>
                    <a:gd name="T6" fmla="*/ 142 w 1181"/>
                    <a:gd name="T7" fmla="*/ 10 h 10"/>
                    <a:gd name="T8" fmla="*/ 73 w 1181"/>
                    <a:gd name="T9" fmla="*/ 0 h 10"/>
                    <a:gd name="T10" fmla="*/ 143 w 1181"/>
                    <a:gd name="T11" fmla="*/ 10 h 10"/>
                    <a:gd name="T12" fmla="*/ 221 w 1181"/>
                    <a:gd name="T13" fmla="*/ 0 h 10"/>
                    <a:gd name="T14" fmla="*/ 226 w 1181"/>
                    <a:gd name="T15" fmla="*/ 0 h 10"/>
                    <a:gd name="T16" fmla="*/ 296 w 1181"/>
                    <a:gd name="T17" fmla="*/ 10 h 10"/>
                    <a:gd name="T18" fmla="*/ 226 w 1181"/>
                    <a:gd name="T19" fmla="*/ 0 h 10"/>
                    <a:gd name="T20" fmla="*/ 296 w 1181"/>
                    <a:gd name="T21" fmla="*/ 10 h 10"/>
                    <a:gd name="T22" fmla="*/ 368 w 1181"/>
                    <a:gd name="T23" fmla="*/ 0 h 10"/>
                    <a:gd name="T24" fmla="*/ 375 w 1181"/>
                    <a:gd name="T25" fmla="*/ 0 h 10"/>
                    <a:gd name="T26" fmla="*/ 448 w 1181"/>
                    <a:gd name="T27" fmla="*/ 10 h 10"/>
                    <a:gd name="T28" fmla="*/ 375 w 1181"/>
                    <a:gd name="T29" fmla="*/ 0 h 10"/>
                    <a:gd name="T30" fmla="*/ 453 w 1181"/>
                    <a:gd name="T31" fmla="*/ 10 h 10"/>
                    <a:gd name="T32" fmla="*/ 531 w 1181"/>
                    <a:gd name="T33" fmla="*/ 0 h 10"/>
                    <a:gd name="T34" fmla="*/ 538 w 1181"/>
                    <a:gd name="T35" fmla="*/ 0 h 10"/>
                    <a:gd name="T36" fmla="*/ 612 w 1181"/>
                    <a:gd name="T37" fmla="*/ 10 h 10"/>
                    <a:gd name="T38" fmla="*/ 538 w 1181"/>
                    <a:gd name="T39" fmla="*/ 0 h 10"/>
                    <a:gd name="T40" fmla="*/ 613 w 1181"/>
                    <a:gd name="T41" fmla="*/ 10 h 10"/>
                    <a:gd name="T42" fmla="*/ 695 w 1181"/>
                    <a:gd name="T43" fmla="*/ 0 h 10"/>
                    <a:gd name="T44" fmla="*/ 701 w 1181"/>
                    <a:gd name="T45" fmla="*/ 0 h 10"/>
                    <a:gd name="T46" fmla="*/ 777 w 1181"/>
                    <a:gd name="T47" fmla="*/ 10 h 10"/>
                    <a:gd name="T48" fmla="*/ 701 w 1181"/>
                    <a:gd name="T49" fmla="*/ 0 h 10"/>
                    <a:gd name="T50" fmla="*/ 783 w 1181"/>
                    <a:gd name="T51" fmla="*/ 10 h 10"/>
                    <a:gd name="T52" fmla="*/ 864 w 1181"/>
                    <a:gd name="T53" fmla="*/ 0 h 10"/>
                    <a:gd name="T54" fmla="*/ 868 w 1181"/>
                    <a:gd name="T55" fmla="*/ 0 h 10"/>
                    <a:gd name="T56" fmla="*/ 936 w 1181"/>
                    <a:gd name="T57" fmla="*/ 10 h 10"/>
                    <a:gd name="T58" fmla="*/ 868 w 1181"/>
                    <a:gd name="T59" fmla="*/ 0 h 10"/>
                    <a:gd name="T60" fmla="*/ 940 w 1181"/>
                    <a:gd name="T61" fmla="*/ 10 h 10"/>
                    <a:gd name="T62" fmla="*/ 1009 w 1181"/>
                    <a:gd name="T63" fmla="*/ 0 h 10"/>
                    <a:gd name="T64" fmla="*/ 1020 w 1181"/>
                    <a:gd name="T65" fmla="*/ 0 h 10"/>
                    <a:gd name="T66" fmla="*/ 1181 w 1181"/>
                    <a:gd name="T67" fmla="*/ 10 h 10"/>
                    <a:gd name="T68" fmla="*/ 1020 w 1181"/>
                    <a:gd name="T69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181" h="10">
                      <a:moveTo>
                        <a:pt x="1" y="0"/>
                      </a:moveTo>
                      <a:lnTo>
                        <a:pt x="0" y="10"/>
                      </a:lnTo>
                      <a:lnTo>
                        <a:pt x="69" y="10"/>
                      </a:lnTo>
                      <a:lnTo>
                        <a:pt x="66" y="0"/>
                      </a:lnTo>
                      <a:lnTo>
                        <a:pt x="1" y="0"/>
                      </a:lnTo>
                      <a:close/>
                      <a:moveTo>
                        <a:pt x="73" y="0"/>
                      </a:moveTo>
                      <a:lnTo>
                        <a:pt x="70" y="10"/>
                      </a:lnTo>
                      <a:lnTo>
                        <a:pt x="142" y="10"/>
                      </a:lnTo>
                      <a:lnTo>
                        <a:pt x="139" y="0"/>
                      </a:lnTo>
                      <a:lnTo>
                        <a:pt x="73" y="0"/>
                      </a:lnTo>
                      <a:close/>
                      <a:moveTo>
                        <a:pt x="145" y="0"/>
                      </a:moveTo>
                      <a:lnTo>
                        <a:pt x="143" y="10"/>
                      </a:lnTo>
                      <a:lnTo>
                        <a:pt x="224" y="10"/>
                      </a:lnTo>
                      <a:lnTo>
                        <a:pt x="221" y="0"/>
                      </a:lnTo>
                      <a:lnTo>
                        <a:pt x="145" y="0"/>
                      </a:lnTo>
                      <a:close/>
                      <a:moveTo>
                        <a:pt x="226" y="0"/>
                      </a:moveTo>
                      <a:lnTo>
                        <a:pt x="225" y="10"/>
                      </a:lnTo>
                      <a:lnTo>
                        <a:pt x="296" y="10"/>
                      </a:lnTo>
                      <a:lnTo>
                        <a:pt x="294" y="0"/>
                      </a:lnTo>
                      <a:lnTo>
                        <a:pt x="226" y="0"/>
                      </a:lnTo>
                      <a:close/>
                      <a:moveTo>
                        <a:pt x="296" y="0"/>
                      </a:moveTo>
                      <a:lnTo>
                        <a:pt x="296" y="10"/>
                      </a:lnTo>
                      <a:lnTo>
                        <a:pt x="369" y="10"/>
                      </a:lnTo>
                      <a:lnTo>
                        <a:pt x="368" y="0"/>
                      </a:lnTo>
                      <a:lnTo>
                        <a:pt x="296" y="0"/>
                      </a:lnTo>
                      <a:close/>
                      <a:moveTo>
                        <a:pt x="375" y="0"/>
                      </a:moveTo>
                      <a:lnTo>
                        <a:pt x="371" y="10"/>
                      </a:lnTo>
                      <a:lnTo>
                        <a:pt x="448" y="10"/>
                      </a:lnTo>
                      <a:lnTo>
                        <a:pt x="447" y="0"/>
                      </a:lnTo>
                      <a:lnTo>
                        <a:pt x="375" y="0"/>
                      </a:lnTo>
                      <a:close/>
                      <a:moveTo>
                        <a:pt x="453" y="0"/>
                      </a:moveTo>
                      <a:lnTo>
                        <a:pt x="453" y="10"/>
                      </a:lnTo>
                      <a:lnTo>
                        <a:pt x="533" y="10"/>
                      </a:lnTo>
                      <a:lnTo>
                        <a:pt x="531" y="0"/>
                      </a:lnTo>
                      <a:lnTo>
                        <a:pt x="453" y="0"/>
                      </a:lnTo>
                      <a:close/>
                      <a:moveTo>
                        <a:pt x="538" y="0"/>
                      </a:moveTo>
                      <a:lnTo>
                        <a:pt x="537" y="10"/>
                      </a:lnTo>
                      <a:lnTo>
                        <a:pt x="612" y="10"/>
                      </a:lnTo>
                      <a:lnTo>
                        <a:pt x="610" y="0"/>
                      </a:lnTo>
                      <a:lnTo>
                        <a:pt x="538" y="0"/>
                      </a:lnTo>
                      <a:close/>
                      <a:moveTo>
                        <a:pt x="614" y="0"/>
                      </a:moveTo>
                      <a:lnTo>
                        <a:pt x="613" y="10"/>
                      </a:lnTo>
                      <a:lnTo>
                        <a:pt x="698" y="10"/>
                      </a:lnTo>
                      <a:lnTo>
                        <a:pt x="695" y="0"/>
                      </a:lnTo>
                      <a:lnTo>
                        <a:pt x="614" y="0"/>
                      </a:lnTo>
                      <a:close/>
                      <a:moveTo>
                        <a:pt x="701" y="0"/>
                      </a:moveTo>
                      <a:lnTo>
                        <a:pt x="700" y="10"/>
                      </a:lnTo>
                      <a:lnTo>
                        <a:pt x="777" y="10"/>
                      </a:lnTo>
                      <a:lnTo>
                        <a:pt x="774" y="0"/>
                      </a:lnTo>
                      <a:lnTo>
                        <a:pt x="701" y="0"/>
                      </a:lnTo>
                      <a:close/>
                      <a:moveTo>
                        <a:pt x="784" y="0"/>
                      </a:moveTo>
                      <a:lnTo>
                        <a:pt x="783" y="10"/>
                      </a:lnTo>
                      <a:lnTo>
                        <a:pt x="866" y="10"/>
                      </a:lnTo>
                      <a:lnTo>
                        <a:pt x="864" y="0"/>
                      </a:lnTo>
                      <a:lnTo>
                        <a:pt x="784" y="0"/>
                      </a:lnTo>
                      <a:close/>
                      <a:moveTo>
                        <a:pt x="868" y="0"/>
                      </a:moveTo>
                      <a:lnTo>
                        <a:pt x="868" y="10"/>
                      </a:lnTo>
                      <a:lnTo>
                        <a:pt x="936" y="10"/>
                      </a:lnTo>
                      <a:lnTo>
                        <a:pt x="934" y="0"/>
                      </a:lnTo>
                      <a:lnTo>
                        <a:pt x="868" y="0"/>
                      </a:lnTo>
                      <a:close/>
                      <a:moveTo>
                        <a:pt x="941" y="0"/>
                      </a:moveTo>
                      <a:lnTo>
                        <a:pt x="940" y="10"/>
                      </a:lnTo>
                      <a:lnTo>
                        <a:pt x="1012" y="10"/>
                      </a:lnTo>
                      <a:lnTo>
                        <a:pt x="1009" y="0"/>
                      </a:lnTo>
                      <a:lnTo>
                        <a:pt x="941" y="0"/>
                      </a:lnTo>
                      <a:close/>
                      <a:moveTo>
                        <a:pt x="1020" y="0"/>
                      </a:moveTo>
                      <a:lnTo>
                        <a:pt x="1018" y="10"/>
                      </a:lnTo>
                      <a:lnTo>
                        <a:pt x="1181" y="10"/>
                      </a:lnTo>
                      <a:lnTo>
                        <a:pt x="1178" y="0"/>
                      </a:lnTo>
                      <a:lnTo>
                        <a:pt x="1020" y="0"/>
                      </a:lnTo>
                      <a:close/>
                    </a:path>
                  </a:pathLst>
                </a:custGeom>
                <a:solidFill>
                  <a:srgbClr val="BDBD9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1" name="Freeform 53"/>
                <p:cNvSpPr>
                  <a:spLocks noEditPoints="1"/>
                </p:cNvSpPr>
                <p:nvPr/>
              </p:nvSpPr>
              <p:spPr bwMode="auto">
                <a:xfrm>
                  <a:off x="414" y="1562"/>
                  <a:ext cx="295" cy="3"/>
                </a:xfrm>
                <a:custGeom>
                  <a:avLst/>
                  <a:gdLst>
                    <a:gd name="T0" fmla="*/ 0 w 1180"/>
                    <a:gd name="T1" fmla="*/ 11 h 11"/>
                    <a:gd name="T2" fmla="*/ 65 w 1180"/>
                    <a:gd name="T3" fmla="*/ 0 h 11"/>
                    <a:gd name="T4" fmla="*/ 73 w 1180"/>
                    <a:gd name="T5" fmla="*/ 0 h 11"/>
                    <a:gd name="T6" fmla="*/ 141 w 1180"/>
                    <a:gd name="T7" fmla="*/ 11 h 11"/>
                    <a:gd name="T8" fmla="*/ 73 w 1180"/>
                    <a:gd name="T9" fmla="*/ 0 h 11"/>
                    <a:gd name="T10" fmla="*/ 144 w 1180"/>
                    <a:gd name="T11" fmla="*/ 11 h 11"/>
                    <a:gd name="T12" fmla="*/ 220 w 1180"/>
                    <a:gd name="T13" fmla="*/ 0 h 11"/>
                    <a:gd name="T14" fmla="*/ 226 w 1180"/>
                    <a:gd name="T15" fmla="*/ 0 h 11"/>
                    <a:gd name="T16" fmla="*/ 295 w 1180"/>
                    <a:gd name="T17" fmla="*/ 11 h 11"/>
                    <a:gd name="T18" fmla="*/ 226 w 1180"/>
                    <a:gd name="T19" fmla="*/ 0 h 11"/>
                    <a:gd name="T20" fmla="*/ 296 w 1180"/>
                    <a:gd name="T21" fmla="*/ 11 h 11"/>
                    <a:gd name="T22" fmla="*/ 368 w 1180"/>
                    <a:gd name="T23" fmla="*/ 0 h 11"/>
                    <a:gd name="T24" fmla="*/ 376 w 1180"/>
                    <a:gd name="T25" fmla="*/ 0 h 11"/>
                    <a:gd name="T26" fmla="*/ 447 w 1180"/>
                    <a:gd name="T27" fmla="*/ 11 h 11"/>
                    <a:gd name="T28" fmla="*/ 376 w 1180"/>
                    <a:gd name="T29" fmla="*/ 0 h 11"/>
                    <a:gd name="T30" fmla="*/ 453 w 1180"/>
                    <a:gd name="T31" fmla="*/ 11 h 11"/>
                    <a:gd name="T32" fmla="*/ 530 w 1180"/>
                    <a:gd name="T33" fmla="*/ 0 h 11"/>
                    <a:gd name="T34" fmla="*/ 538 w 1180"/>
                    <a:gd name="T35" fmla="*/ 0 h 11"/>
                    <a:gd name="T36" fmla="*/ 611 w 1180"/>
                    <a:gd name="T37" fmla="*/ 11 h 11"/>
                    <a:gd name="T38" fmla="*/ 538 w 1180"/>
                    <a:gd name="T39" fmla="*/ 0 h 11"/>
                    <a:gd name="T40" fmla="*/ 613 w 1180"/>
                    <a:gd name="T41" fmla="*/ 11 h 11"/>
                    <a:gd name="T42" fmla="*/ 694 w 1180"/>
                    <a:gd name="T43" fmla="*/ 0 h 11"/>
                    <a:gd name="T44" fmla="*/ 702 w 1180"/>
                    <a:gd name="T45" fmla="*/ 0 h 11"/>
                    <a:gd name="T46" fmla="*/ 776 w 1180"/>
                    <a:gd name="T47" fmla="*/ 11 h 11"/>
                    <a:gd name="T48" fmla="*/ 702 w 1180"/>
                    <a:gd name="T49" fmla="*/ 0 h 11"/>
                    <a:gd name="T50" fmla="*/ 784 w 1180"/>
                    <a:gd name="T51" fmla="*/ 11 h 11"/>
                    <a:gd name="T52" fmla="*/ 862 w 1180"/>
                    <a:gd name="T53" fmla="*/ 0 h 11"/>
                    <a:gd name="T54" fmla="*/ 870 w 1180"/>
                    <a:gd name="T55" fmla="*/ 0 h 11"/>
                    <a:gd name="T56" fmla="*/ 935 w 1180"/>
                    <a:gd name="T57" fmla="*/ 11 h 11"/>
                    <a:gd name="T58" fmla="*/ 870 w 1180"/>
                    <a:gd name="T59" fmla="*/ 0 h 11"/>
                    <a:gd name="T60" fmla="*/ 940 w 1180"/>
                    <a:gd name="T61" fmla="*/ 11 h 11"/>
                    <a:gd name="T62" fmla="*/ 1009 w 1180"/>
                    <a:gd name="T63" fmla="*/ 0 h 11"/>
                    <a:gd name="T64" fmla="*/ 1020 w 1180"/>
                    <a:gd name="T65" fmla="*/ 0 h 11"/>
                    <a:gd name="T66" fmla="*/ 1180 w 1180"/>
                    <a:gd name="T67" fmla="*/ 11 h 11"/>
                    <a:gd name="T68" fmla="*/ 1020 w 1180"/>
                    <a:gd name="T6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180" h="11">
                      <a:moveTo>
                        <a:pt x="1" y="0"/>
                      </a:moveTo>
                      <a:lnTo>
                        <a:pt x="0" y="11"/>
                      </a:lnTo>
                      <a:lnTo>
                        <a:pt x="68" y="11"/>
                      </a:lnTo>
                      <a:lnTo>
                        <a:pt x="65" y="0"/>
                      </a:lnTo>
                      <a:lnTo>
                        <a:pt x="1" y="0"/>
                      </a:lnTo>
                      <a:close/>
                      <a:moveTo>
                        <a:pt x="73" y="0"/>
                      </a:moveTo>
                      <a:lnTo>
                        <a:pt x="72" y="11"/>
                      </a:lnTo>
                      <a:lnTo>
                        <a:pt x="141" y="11"/>
                      </a:lnTo>
                      <a:lnTo>
                        <a:pt x="138" y="0"/>
                      </a:lnTo>
                      <a:lnTo>
                        <a:pt x="73" y="0"/>
                      </a:lnTo>
                      <a:close/>
                      <a:moveTo>
                        <a:pt x="145" y="0"/>
                      </a:moveTo>
                      <a:lnTo>
                        <a:pt x="144" y="11"/>
                      </a:lnTo>
                      <a:lnTo>
                        <a:pt x="223" y="11"/>
                      </a:lnTo>
                      <a:lnTo>
                        <a:pt x="220" y="0"/>
                      </a:lnTo>
                      <a:lnTo>
                        <a:pt x="145" y="0"/>
                      </a:lnTo>
                      <a:close/>
                      <a:moveTo>
                        <a:pt x="226" y="0"/>
                      </a:moveTo>
                      <a:lnTo>
                        <a:pt x="225" y="11"/>
                      </a:lnTo>
                      <a:lnTo>
                        <a:pt x="295" y="11"/>
                      </a:lnTo>
                      <a:lnTo>
                        <a:pt x="293" y="0"/>
                      </a:lnTo>
                      <a:lnTo>
                        <a:pt x="226" y="0"/>
                      </a:lnTo>
                      <a:close/>
                      <a:moveTo>
                        <a:pt x="296" y="0"/>
                      </a:moveTo>
                      <a:lnTo>
                        <a:pt x="296" y="11"/>
                      </a:lnTo>
                      <a:lnTo>
                        <a:pt x="369" y="11"/>
                      </a:lnTo>
                      <a:lnTo>
                        <a:pt x="368" y="0"/>
                      </a:lnTo>
                      <a:lnTo>
                        <a:pt x="296" y="0"/>
                      </a:lnTo>
                      <a:close/>
                      <a:moveTo>
                        <a:pt x="376" y="0"/>
                      </a:moveTo>
                      <a:lnTo>
                        <a:pt x="372" y="11"/>
                      </a:lnTo>
                      <a:lnTo>
                        <a:pt x="447" y="11"/>
                      </a:lnTo>
                      <a:lnTo>
                        <a:pt x="446" y="0"/>
                      </a:lnTo>
                      <a:lnTo>
                        <a:pt x="376" y="0"/>
                      </a:lnTo>
                      <a:close/>
                      <a:moveTo>
                        <a:pt x="454" y="0"/>
                      </a:moveTo>
                      <a:lnTo>
                        <a:pt x="453" y="11"/>
                      </a:lnTo>
                      <a:lnTo>
                        <a:pt x="531" y="11"/>
                      </a:lnTo>
                      <a:lnTo>
                        <a:pt x="530" y="0"/>
                      </a:lnTo>
                      <a:lnTo>
                        <a:pt x="454" y="0"/>
                      </a:lnTo>
                      <a:close/>
                      <a:moveTo>
                        <a:pt x="538" y="0"/>
                      </a:moveTo>
                      <a:lnTo>
                        <a:pt x="537" y="11"/>
                      </a:lnTo>
                      <a:lnTo>
                        <a:pt x="611" y="11"/>
                      </a:lnTo>
                      <a:lnTo>
                        <a:pt x="610" y="0"/>
                      </a:lnTo>
                      <a:lnTo>
                        <a:pt x="538" y="0"/>
                      </a:lnTo>
                      <a:close/>
                      <a:moveTo>
                        <a:pt x="614" y="0"/>
                      </a:moveTo>
                      <a:lnTo>
                        <a:pt x="613" y="11"/>
                      </a:lnTo>
                      <a:lnTo>
                        <a:pt x="696" y="11"/>
                      </a:lnTo>
                      <a:lnTo>
                        <a:pt x="694" y="0"/>
                      </a:lnTo>
                      <a:lnTo>
                        <a:pt x="614" y="0"/>
                      </a:lnTo>
                      <a:close/>
                      <a:moveTo>
                        <a:pt x="702" y="0"/>
                      </a:moveTo>
                      <a:lnTo>
                        <a:pt x="701" y="11"/>
                      </a:lnTo>
                      <a:lnTo>
                        <a:pt x="776" y="11"/>
                      </a:lnTo>
                      <a:lnTo>
                        <a:pt x="772" y="0"/>
                      </a:lnTo>
                      <a:lnTo>
                        <a:pt x="702" y="0"/>
                      </a:lnTo>
                      <a:close/>
                      <a:moveTo>
                        <a:pt x="785" y="0"/>
                      </a:moveTo>
                      <a:lnTo>
                        <a:pt x="784" y="11"/>
                      </a:lnTo>
                      <a:lnTo>
                        <a:pt x="865" y="11"/>
                      </a:lnTo>
                      <a:lnTo>
                        <a:pt x="862" y="0"/>
                      </a:lnTo>
                      <a:lnTo>
                        <a:pt x="785" y="0"/>
                      </a:lnTo>
                      <a:close/>
                      <a:moveTo>
                        <a:pt x="870" y="0"/>
                      </a:moveTo>
                      <a:lnTo>
                        <a:pt x="868" y="11"/>
                      </a:lnTo>
                      <a:lnTo>
                        <a:pt x="935" y="11"/>
                      </a:lnTo>
                      <a:lnTo>
                        <a:pt x="933" y="0"/>
                      </a:lnTo>
                      <a:lnTo>
                        <a:pt x="870" y="0"/>
                      </a:lnTo>
                      <a:close/>
                      <a:moveTo>
                        <a:pt x="942" y="0"/>
                      </a:moveTo>
                      <a:lnTo>
                        <a:pt x="940" y="11"/>
                      </a:lnTo>
                      <a:lnTo>
                        <a:pt x="1011" y="11"/>
                      </a:lnTo>
                      <a:lnTo>
                        <a:pt x="1009" y="0"/>
                      </a:lnTo>
                      <a:lnTo>
                        <a:pt x="942" y="0"/>
                      </a:lnTo>
                      <a:close/>
                      <a:moveTo>
                        <a:pt x="1020" y="0"/>
                      </a:moveTo>
                      <a:lnTo>
                        <a:pt x="1019" y="11"/>
                      </a:lnTo>
                      <a:lnTo>
                        <a:pt x="1180" y="11"/>
                      </a:lnTo>
                      <a:lnTo>
                        <a:pt x="1178" y="0"/>
                      </a:lnTo>
                      <a:lnTo>
                        <a:pt x="1020" y="0"/>
                      </a:lnTo>
                      <a:close/>
                    </a:path>
                  </a:pathLst>
                </a:custGeom>
                <a:solidFill>
                  <a:srgbClr val="C2C2A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2" name="Freeform 54"/>
                <p:cNvSpPr>
                  <a:spLocks noEditPoints="1"/>
                </p:cNvSpPr>
                <p:nvPr/>
              </p:nvSpPr>
              <p:spPr bwMode="auto">
                <a:xfrm>
                  <a:off x="414" y="1561"/>
                  <a:ext cx="295" cy="2"/>
                </a:xfrm>
                <a:custGeom>
                  <a:avLst/>
                  <a:gdLst>
                    <a:gd name="T0" fmla="*/ 0 w 1177"/>
                    <a:gd name="T1" fmla="*/ 10 h 10"/>
                    <a:gd name="T2" fmla="*/ 62 w 1177"/>
                    <a:gd name="T3" fmla="*/ 0 h 10"/>
                    <a:gd name="T4" fmla="*/ 73 w 1177"/>
                    <a:gd name="T5" fmla="*/ 0 h 10"/>
                    <a:gd name="T6" fmla="*/ 138 w 1177"/>
                    <a:gd name="T7" fmla="*/ 10 h 10"/>
                    <a:gd name="T8" fmla="*/ 73 w 1177"/>
                    <a:gd name="T9" fmla="*/ 0 h 10"/>
                    <a:gd name="T10" fmla="*/ 144 w 1177"/>
                    <a:gd name="T11" fmla="*/ 10 h 10"/>
                    <a:gd name="T12" fmla="*/ 219 w 1177"/>
                    <a:gd name="T13" fmla="*/ 0 h 10"/>
                    <a:gd name="T14" fmla="*/ 226 w 1177"/>
                    <a:gd name="T15" fmla="*/ 0 h 10"/>
                    <a:gd name="T16" fmla="*/ 293 w 1177"/>
                    <a:gd name="T17" fmla="*/ 10 h 10"/>
                    <a:gd name="T18" fmla="*/ 226 w 1177"/>
                    <a:gd name="T19" fmla="*/ 0 h 10"/>
                    <a:gd name="T20" fmla="*/ 295 w 1177"/>
                    <a:gd name="T21" fmla="*/ 10 h 10"/>
                    <a:gd name="T22" fmla="*/ 365 w 1177"/>
                    <a:gd name="T23" fmla="*/ 0 h 10"/>
                    <a:gd name="T24" fmla="*/ 376 w 1177"/>
                    <a:gd name="T25" fmla="*/ 0 h 10"/>
                    <a:gd name="T26" fmla="*/ 445 w 1177"/>
                    <a:gd name="T27" fmla="*/ 10 h 10"/>
                    <a:gd name="T28" fmla="*/ 376 w 1177"/>
                    <a:gd name="T29" fmla="*/ 0 h 10"/>
                    <a:gd name="T30" fmla="*/ 452 w 1177"/>
                    <a:gd name="T31" fmla="*/ 10 h 10"/>
                    <a:gd name="T32" fmla="*/ 528 w 1177"/>
                    <a:gd name="T33" fmla="*/ 0 h 10"/>
                    <a:gd name="T34" fmla="*/ 537 w 1177"/>
                    <a:gd name="T35" fmla="*/ 0 h 10"/>
                    <a:gd name="T36" fmla="*/ 609 w 1177"/>
                    <a:gd name="T37" fmla="*/ 10 h 10"/>
                    <a:gd name="T38" fmla="*/ 537 w 1177"/>
                    <a:gd name="T39" fmla="*/ 0 h 10"/>
                    <a:gd name="T40" fmla="*/ 613 w 1177"/>
                    <a:gd name="T41" fmla="*/ 10 h 10"/>
                    <a:gd name="T42" fmla="*/ 693 w 1177"/>
                    <a:gd name="T43" fmla="*/ 0 h 10"/>
                    <a:gd name="T44" fmla="*/ 701 w 1177"/>
                    <a:gd name="T45" fmla="*/ 0 h 10"/>
                    <a:gd name="T46" fmla="*/ 773 w 1177"/>
                    <a:gd name="T47" fmla="*/ 10 h 10"/>
                    <a:gd name="T48" fmla="*/ 701 w 1177"/>
                    <a:gd name="T49" fmla="*/ 0 h 10"/>
                    <a:gd name="T50" fmla="*/ 783 w 1177"/>
                    <a:gd name="T51" fmla="*/ 10 h 10"/>
                    <a:gd name="T52" fmla="*/ 860 w 1177"/>
                    <a:gd name="T53" fmla="*/ 0 h 10"/>
                    <a:gd name="T54" fmla="*/ 869 w 1177"/>
                    <a:gd name="T55" fmla="*/ 0 h 10"/>
                    <a:gd name="T56" fmla="*/ 933 w 1177"/>
                    <a:gd name="T57" fmla="*/ 10 h 10"/>
                    <a:gd name="T58" fmla="*/ 869 w 1177"/>
                    <a:gd name="T59" fmla="*/ 0 h 10"/>
                    <a:gd name="T60" fmla="*/ 940 w 1177"/>
                    <a:gd name="T61" fmla="*/ 10 h 10"/>
                    <a:gd name="T62" fmla="*/ 1007 w 1177"/>
                    <a:gd name="T63" fmla="*/ 0 h 10"/>
                    <a:gd name="T64" fmla="*/ 1021 w 1177"/>
                    <a:gd name="T65" fmla="*/ 0 h 10"/>
                    <a:gd name="T66" fmla="*/ 1177 w 1177"/>
                    <a:gd name="T67" fmla="*/ 10 h 10"/>
                    <a:gd name="T68" fmla="*/ 1021 w 1177"/>
                    <a:gd name="T69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177" h="10">
                      <a:moveTo>
                        <a:pt x="2" y="0"/>
                      </a:moveTo>
                      <a:lnTo>
                        <a:pt x="0" y="10"/>
                      </a:lnTo>
                      <a:lnTo>
                        <a:pt x="65" y="10"/>
                      </a:lnTo>
                      <a:lnTo>
                        <a:pt x="62" y="0"/>
                      </a:lnTo>
                      <a:lnTo>
                        <a:pt x="2" y="0"/>
                      </a:lnTo>
                      <a:close/>
                      <a:moveTo>
                        <a:pt x="73" y="0"/>
                      </a:moveTo>
                      <a:lnTo>
                        <a:pt x="72" y="10"/>
                      </a:lnTo>
                      <a:lnTo>
                        <a:pt x="138" y="10"/>
                      </a:lnTo>
                      <a:lnTo>
                        <a:pt x="136" y="0"/>
                      </a:lnTo>
                      <a:lnTo>
                        <a:pt x="73" y="0"/>
                      </a:lnTo>
                      <a:close/>
                      <a:moveTo>
                        <a:pt x="145" y="0"/>
                      </a:moveTo>
                      <a:lnTo>
                        <a:pt x="144" y="10"/>
                      </a:lnTo>
                      <a:lnTo>
                        <a:pt x="220" y="10"/>
                      </a:lnTo>
                      <a:lnTo>
                        <a:pt x="219" y="0"/>
                      </a:lnTo>
                      <a:lnTo>
                        <a:pt x="145" y="0"/>
                      </a:lnTo>
                      <a:close/>
                      <a:moveTo>
                        <a:pt x="226" y="0"/>
                      </a:moveTo>
                      <a:lnTo>
                        <a:pt x="225" y="10"/>
                      </a:lnTo>
                      <a:lnTo>
                        <a:pt x="293" y="10"/>
                      </a:lnTo>
                      <a:lnTo>
                        <a:pt x="291" y="0"/>
                      </a:lnTo>
                      <a:lnTo>
                        <a:pt x="226" y="0"/>
                      </a:lnTo>
                      <a:close/>
                      <a:moveTo>
                        <a:pt x="295" y="0"/>
                      </a:moveTo>
                      <a:lnTo>
                        <a:pt x="295" y="10"/>
                      </a:lnTo>
                      <a:lnTo>
                        <a:pt x="367" y="10"/>
                      </a:lnTo>
                      <a:lnTo>
                        <a:pt x="365" y="0"/>
                      </a:lnTo>
                      <a:lnTo>
                        <a:pt x="295" y="0"/>
                      </a:lnTo>
                      <a:close/>
                      <a:moveTo>
                        <a:pt x="376" y="0"/>
                      </a:moveTo>
                      <a:lnTo>
                        <a:pt x="374" y="10"/>
                      </a:lnTo>
                      <a:lnTo>
                        <a:pt x="445" y="10"/>
                      </a:lnTo>
                      <a:lnTo>
                        <a:pt x="444" y="0"/>
                      </a:lnTo>
                      <a:lnTo>
                        <a:pt x="376" y="0"/>
                      </a:lnTo>
                      <a:close/>
                      <a:moveTo>
                        <a:pt x="453" y="0"/>
                      </a:moveTo>
                      <a:lnTo>
                        <a:pt x="452" y="10"/>
                      </a:lnTo>
                      <a:lnTo>
                        <a:pt x="529" y="10"/>
                      </a:lnTo>
                      <a:lnTo>
                        <a:pt x="528" y="0"/>
                      </a:lnTo>
                      <a:lnTo>
                        <a:pt x="453" y="0"/>
                      </a:lnTo>
                      <a:close/>
                      <a:moveTo>
                        <a:pt x="537" y="0"/>
                      </a:moveTo>
                      <a:lnTo>
                        <a:pt x="537" y="10"/>
                      </a:lnTo>
                      <a:lnTo>
                        <a:pt x="609" y="10"/>
                      </a:lnTo>
                      <a:lnTo>
                        <a:pt x="608" y="0"/>
                      </a:lnTo>
                      <a:lnTo>
                        <a:pt x="537" y="0"/>
                      </a:lnTo>
                      <a:close/>
                      <a:moveTo>
                        <a:pt x="615" y="0"/>
                      </a:moveTo>
                      <a:lnTo>
                        <a:pt x="613" y="10"/>
                      </a:lnTo>
                      <a:lnTo>
                        <a:pt x="694" y="10"/>
                      </a:lnTo>
                      <a:lnTo>
                        <a:pt x="693" y="0"/>
                      </a:lnTo>
                      <a:lnTo>
                        <a:pt x="615" y="0"/>
                      </a:lnTo>
                      <a:close/>
                      <a:moveTo>
                        <a:pt x="701" y="0"/>
                      </a:moveTo>
                      <a:lnTo>
                        <a:pt x="700" y="10"/>
                      </a:lnTo>
                      <a:lnTo>
                        <a:pt x="773" y="10"/>
                      </a:lnTo>
                      <a:lnTo>
                        <a:pt x="770" y="0"/>
                      </a:lnTo>
                      <a:lnTo>
                        <a:pt x="701" y="0"/>
                      </a:lnTo>
                      <a:close/>
                      <a:moveTo>
                        <a:pt x="784" y="0"/>
                      </a:moveTo>
                      <a:lnTo>
                        <a:pt x="783" y="10"/>
                      </a:lnTo>
                      <a:lnTo>
                        <a:pt x="863" y="10"/>
                      </a:lnTo>
                      <a:lnTo>
                        <a:pt x="860" y="0"/>
                      </a:lnTo>
                      <a:lnTo>
                        <a:pt x="784" y="0"/>
                      </a:lnTo>
                      <a:close/>
                      <a:moveTo>
                        <a:pt x="869" y="0"/>
                      </a:moveTo>
                      <a:lnTo>
                        <a:pt x="867" y="10"/>
                      </a:lnTo>
                      <a:lnTo>
                        <a:pt x="933" y="10"/>
                      </a:lnTo>
                      <a:lnTo>
                        <a:pt x="931" y="0"/>
                      </a:lnTo>
                      <a:lnTo>
                        <a:pt x="869" y="0"/>
                      </a:lnTo>
                      <a:close/>
                      <a:moveTo>
                        <a:pt x="941" y="0"/>
                      </a:moveTo>
                      <a:lnTo>
                        <a:pt x="940" y="10"/>
                      </a:lnTo>
                      <a:lnTo>
                        <a:pt x="1008" y="10"/>
                      </a:lnTo>
                      <a:lnTo>
                        <a:pt x="1007" y="0"/>
                      </a:lnTo>
                      <a:lnTo>
                        <a:pt x="941" y="0"/>
                      </a:lnTo>
                      <a:close/>
                      <a:moveTo>
                        <a:pt x="1021" y="0"/>
                      </a:moveTo>
                      <a:lnTo>
                        <a:pt x="1019" y="10"/>
                      </a:lnTo>
                      <a:lnTo>
                        <a:pt x="1177" y="10"/>
                      </a:lnTo>
                      <a:lnTo>
                        <a:pt x="1176" y="0"/>
                      </a:lnTo>
                      <a:lnTo>
                        <a:pt x="1021" y="0"/>
                      </a:lnTo>
                      <a:close/>
                    </a:path>
                  </a:pathLst>
                </a:custGeom>
                <a:solidFill>
                  <a:srgbClr val="C9C9A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3" name="Freeform 55"/>
                <p:cNvSpPr>
                  <a:spLocks noEditPoints="1"/>
                </p:cNvSpPr>
                <p:nvPr/>
              </p:nvSpPr>
              <p:spPr bwMode="auto">
                <a:xfrm>
                  <a:off x="414" y="1560"/>
                  <a:ext cx="295" cy="2"/>
                </a:xfrm>
                <a:custGeom>
                  <a:avLst/>
                  <a:gdLst>
                    <a:gd name="T0" fmla="*/ 0 w 1177"/>
                    <a:gd name="T1" fmla="*/ 9 h 9"/>
                    <a:gd name="T2" fmla="*/ 61 w 1177"/>
                    <a:gd name="T3" fmla="*/ 0 h 9"/>
                    <a:gd name="T4" fmla="*/ 74 w 1177"/>
                    <a:gd name="T5" fmla="*/ 0 h 9"/>
                    <a:gd name="T6" fmla="*/ 137 w 1177"/>
                    <a:gd name="T7" fmla="*/ 9 h 9"/>
                    <a:gd name="T8" fmla="*/ 74 w 1177"/>
                    <a:gd name="T9" fmla="*/ 0 h 9"/>
                    <a:gd name="T10" fmla="*/ 144 w 1177"/>
                    <a:gd name="T11" fmla="*/ 9 h 9"/>
                    <a:gd name="T12" fmla="*/ 218 w 1177"/>
                    <a:gd name="T13" fmla="*/ 0 h 9"/>
                    <a:gd name="T14" fmla="*/ 226 w 1177"/>
                    <a:gd name="T15" fmla="*/ 0 h 9"/>
                    <a:gd name="T16" fmla="*/ 292 w 1177"/>
                    <a:gd name="T17" fmla="*/ 9 h 9"/>
                    <a:gd name="T18" fmla="*/ 226 w 1177"/>
                    <a:gd name="T19" fmla="*/ 0 h 9"/>
                    <a:gd name="T20" fmla="*/ 295 w 1177"/>
                    <a:gd name="T21" fmla="*/ 9 h 9"/>
                    <a:gd name="T22" fmla="*/ 365 w 1177"/>
                    <a:gd name="T23" fmla="*/ 0 h 9"/>
                    <a:gd name="T24" fmla="*/ 378 w 1177"/>
                    <a:gd name="T25" fmla="*/ 0 h 9"/>
                    <a:gd name="T26" fmla="*/ 445 w 1177"/>
                    <a:gd name="T27" fmla="*/ 9 h 9"/>
                    <a:gd name="T28" fmla="*/ 378 w 1177"/>
                    <a:gd name="T29" fmla="*/ 0 h 9"/>
                    <a:gd name="T30" fmla="*/ 453 w 1177"/>
                    <a:gd name="T31" fmla="*/ 9 h 9"/>
                    <a:gd name="T32" fmla="*/ 527 w 1177"/>
                    <a:gd name="T33" fmla="*/ 0 h 9"/>
                    <a:gd name="T34" fmla="*/ 539 w 1177"/>
                    <a:gd name="T35" fmla="*/ 0 h 9"/>
                    <a:gd name="T36" fmla="*/ 609 w 1177"/>
                    <a:gd name="T37" fmla="*/ 9 h 9"/>
                    <a:gd name="T38" fmla="*/ 539 w 1177"/>
                    <a:gd name="T39" fmla="*/ 0 h 9"/>
                    <a:gd name="T40" fmla="*/ 613 w 1177"/>
                    <a:gd name="T41" fmla="*/ 9 h 9"/>
                    <a:gd name="T42" fmla="*/ 692 w 1177"/>
                    <a:gd name="T43" fmla="*/ 0 h 9"/>
                    <a:gd name="T44" fmla="*/ 701 w 1177"/>
                    <a:gd name="T45" fmla="*/ 0 h 9"/>
                    <a:gd name="T46" fmla="*/ 771 w 1177"/>
                    <a:gd name="T47" fmla="*/ 9 h 9"/>
                    <a:gd name="T48" fmla="*/ 701 w 1177"/>
                    <a:gd name="T49" fmla="*/ 0 h 9"/>
                    <a:gd name="T50" fmla="*/ 784 w 1177"/>
                    <a:gd name="T51" fmla="*/ 9 h 9"/>
                    <a:gd name="T52" fmla="*/ 860 w 1177"/>
                    <a:gd name="T53" fmla="*/ 0 h 9"/>
                    <a:gd name="T54" fmla="*/ 869 w 1177"/>
                    <a:gd name="T55" fmla="*/ 0 h 9"/>
                    <a:gd name="T56" fmla="*/ 932 w 1177"/>
                    <a:gd name="T57" fmla="*/ 9 h 9"/>
                    <a:gd name="T58" fmla="*/ 869 w 1177"/>
                    <a:gd name="T59" fmla="*/ 0 h 9"/>
                    <a:gd name="T60" fmla="*/ 941 w 1177"/>
                    <a:gd name="T61" fmla="*/ 9 h 9"/>
                    <a:gd name="T62" fmla="*/ 1005 w 1177"/>
                    <a:gd name="T63" fmla="*/ 0 h 9"/>
                    <a:gd name="T64" fmla="*/ 1022 w 1177"/>
                    <a:gd name="T65" fmla="*/ 0 h 9"/>
                    <a:gd name="T66" fmla="*/ 1177 w 1177"/>
                    <a:gd name="T67" fmla="*/ 9 h 9"/>
                    <a:gd name="T68" fmla="*/ 1022 w 1177"/>
                    <a:gd name="T69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177" h="9">
                      <a:moveTo>
                        <a:pt x="2" y="0"/>
                      </a:moveTo>
                      <a:lnTo>
                        <a:pt x="0" y="9"/>
                      </a:lnTo>
                      <a:lnTo>
                        <a:pt x="64" y="9"/>
                      </a:lnTo>
                      <a:lnTo>
                        <a:pt x="61" y="0"/>
                      </a:lnTo>
                      <a:lnTo>
                        <a:pt x="2" y="0"/>
                      </a:lnTo>
                      <a:close/>
                      <a:moveTo>
                        <a:pt x="74" y="0"/>
                      </a:moveTo>
                      <a:lnTo>
                        <a:pt x="72" y="9"/>
                      </a:lnTo>
                      <a:lnTo>
                        <a:pt x="137" y="9"/>
                      </a:lnTo>
                      <a:lnTo>
                        <a:pt x="135" y="0"/>
                      </a:lnTo>
                      <a:lnTo>
                        <a:pt x="74" y="0"/>
                      </a:lnTo>
                      <a:close/>
                      <a:moveTo>
                        <a:pt x="147" y="0"/>
                      </a:moveTo>
                      <a:lnTo>
                        <a:pt x="144" y="9"/>
                      </a:lnTo>
                      <a:lnTo>
                        <a:pt x="219" y="9"/>
                      </a:lnTo>
                      <a:lnTo>
                        <a:pt x="218" y="0"/>
                      </a:lnTo>
                      <a:lnTo>
                        <a:pt x="147" y="0"/>
                      </a:lnTo>
                      <a:close/>
                      <a:moveTo>
                        <a:pt x="226" y="0"/>
                      </a:moveTo>
                      <a:lnTo>
                        <a:pt x="225" y="9"/>
                      </a:lnTo>
                      <a:lnTo>
                        <a:pt x="292" y="9"/>
                      </a:lnTo>
                      <a:lnTo>
                        <a:pt x="289" y="0"/>
                      </a:lnTo>
                      <a:lnTo>
                        <a:pt x="226" y="0"/>
                      </a:lnTo>
                      <a:close/>
                      <a:moveTo>
                        <a:pt x="295" y="0"/>
                      </a:moveTo>
                      <a:lnTo>
                        <a:pt x="295" y="9"/>
                      </a:lnTo>
                      <a:lnTo>
                        <a:pt x="367" y="9"/>
                      </a:lnTo>
                      <a:lnTo>
                        <a:pt x="365" y="0"/>
                      </a:lnTo>
                      <a:lnTo>
                        <a:pt x="295" y="0"/>
                      </a:lnTo>
                      <a:close/>
                      <a:moveTo>
                        <a:pt x="378" y="0"/>
                      </a:moveTo>
                      <a:lnTo>
                        <a:pt x="375" y="9"/>
                      </a:lnTo>
                      <a:lnTo>
                        <a:pt x="445" y="9"/>
                      </a:lnTo>
                      <a:lnTo>
                        <a:pt x="443" y="0"/>
                      </a:lnTo>
                      <a:lnTo>
                        <a:pt x="378" y="0"/>
                      </a:lnTo>
                      <a:close/>
                      <a:moveTo>
                        <a:pt x="453" y="0"/>
                      </a:moveTo>
                      <a:lnTo>
                        <a:pt x="453" y="9"/>
                      </a:lnTo>
                      <a:lnTo>
                        <a:pt x="529" y="9"/>
                      </a:lnTo>
                      <a:lnTo>
                        <a:pt x="527" y="0"/>
                      </a:lnTo>
                      <a:lnTo>
                        <a:pt x="453" y="0"/>
                      </a:lnTo>
                      <a:close/>
                      <a:moveTo>
                        <a:pt x="539" y="0"/>
                      </a:moveTo>
                      <a:lnTo>
                        <a:pt x="537" y="9"/>
                      </a:lnTo>
                      <a:lnTo>
                        <a:pt x="609" y="9"/>
                      </a:lnTo>
                      <a:lnTo>
                        <a:pt x="606" y="0"/>
                      </a:lnTo>
                      <a:lnTo>
                        <a:pt x="539" y="0"/>
                      </a:lnTo>
                      <a:close/>
                      <a:moveTo>
                        <a:pt x="615" y="0"/>
                      </a:moveTo>
                      <a:lnTo>
                        <a:pt x="613" y="9"/>
                      </a:lnTo>
                      <a:lnTo>
                        <a:pt x="693" y="9"/>
                      </a:lnTo>
                      <a:lnTo>
                        <a:pt x="692" y="0"/>
                      </a:lnTo>
                      <a:lnTo>
                        <a:pt x="615" y="0"/>
                      </a:lnTo>
                      <a:close/>
                      <a:moveTo>
                        <a:pt x="701" y="0"/>
                      </a:moveTo>
                      <a:lnTo>
                        <a:pt x="701" y="9"/>
                      </a:lnTo>
                      <a:lnTo>
                        <a:pt x="771" y="9"/>
                      </a:lnTo>
                      <a:lnTo>
                        <a:pt x="769" y="0"/>
                      </a:lnTo>
                      <a:lnTo>
                        <a:pt x="701" y="0"/>
                      </a:lnTo>
                      <a:close/>
                      <a:moveTo>
                        <a:pt x="785" y="0"/>
                      </a:moveTo>
                      <a:lnTo>
                        <a:pt x="784" y="9"/>
                      </a:lnTo>
                      <a:lnTo>
                        <a:pt x="861" y="9"/>
                      </a:lnTo>
                      <a:lnTo>
                        <a:pt x="860" y="0"/>
                      </a:lnTo>
                      <a:lnTo>
                        <a:pt x="785" y="0"/>
                      </a:lnTo>
                      <a:close/>
                      <a:moveTo>
                        <a:pt x="869" y="0"/>
                      </a:moveTo>
                      <a:lnTo>
                        <a:pt x="869" y="9"/>
                      </a:lnTo>
                      <a:lnTo>
                        <a:pt x="932" y="9"/>
                      </a:lnTo>
                      <a:lnTo>
                        <a:pt x="931" y="0"/>
                      </a:lnTo>
                      <a:lnTo>
                        <a:pt x="869" y="0"/>
                      </a:lnTo>
                      <a:close/>
                      <a:moveTo>
                        <a:pt x="942" y="0"/>
                      </a:moveTo>
                      <a:lnTo>
                        <a:pt x="941" y="9"/>
                      </a:lnTo>
                      <a:lnTo>
                        <a:pt x="1008" y="9"/>
                      </a:lnTo>
                      <a:lnTo>
                        <a:pt x="1005" y="0"/>
                      </a:lnTo>
                      <a:lnTo>
                        <a:pt x="942" y="0"/>
                      </a:lnTo>
                      <a:close/>
                      <a:moveTo>
                        <a:pt x="1022" y="0"/>
                      </a:moveTo>
                      <a:lnTo>
                        <a:pt x="1019" y="9"/>
                      </a:lnTo>
                      <a:lnTo>
                        <a:pt x="1177" y="9"/>
                      </a:lnTo>
                      <a:lnTo>
                        <a:pt x="1176" y="0"/>
                      </a:lnTo>
                      <a:lnTo>
                        <a:pt x="1022" y="0"/>
                      </a:lnTo>
                      <a:close/>
                    </a:path>
                  </a:pathLst>
                </a:custGeom>
                <a:solidFill>
                  <a:srgbClr val="D1D1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4" name="Freeform 56"/>
                <p:cNvSpPr>
                  <a:spLocks noEditPoints="1"/>
                </p:cNvSpPr>
                <p:nvPr/>
              </p:nvSpPr>
              <p:spPr bwMode="auto">
                <a:xfrm>
                  <a:off x="415" y="1558"/>
                  <a:ext cx="293" cy="3"/>
                </a:xfrm>
                <a:custGeom>
                  <a:avLst/>
                  <a:gdLst>
                    <a:gd name="T0" fmla="*/ 0 w 1174"/>
                    <a:gd name="T1" fmla="*/ 10 h 10"/>
                    <a:gd name="T2" fmla="*/ 58 w 1174"/>
                    <a:gd name="T3" fmla="*/ 0 h 10"/>
                    <a:gd name="T4" fmla="*/ 73 w 1174"/>
                    <a:gd name="T5" fmla="*/ 0 h 10"/>
                    <a:gd name="T6" fmla="*/ 134 w 1174"/>
                    <a:gd name="T7" fmla="*/ 10 h 10"/>
                    <a:gd name="T8" fmla="*/ 73 w 1174"/>
                    <a:gd name="T9" fmla="*/ 0 h 10"/>
                    <a:gd name="T10" fmla="*/ 143 w 1174"/>
                    <a:gd name="T11" fmla="*/ 10 h 10"/>
                    <a:gd name="T12" fmla="*/ 215 w 1174"/>
                    <a:gd name="T13" fmla="*/ 0 h 10"/>
                    <a:gd name="T14" fmla="*/ 225 w 1174"/>
                    <a:gd name="T15" fmla="*/ 0 h 10"/>
                    <a:gd name="T16" fmla="*/ 289 w 1174"/>
                    <a:gd name="T17" fmla="*/ 10 h 10"/>
                    <a:gd name="T18" fmla="*/ 225 w 1174"/>
                    <a:gd name="T19" fmla="*/ 0 h 10"/>
                    <a:gd name="T20" fmla="*/ 293 w 1174"/>
                    <a:gd name="T21" fmla="*/ 10 h 10"/>
                    <a:gd name="T22" fmla="*/ 362 w 1174"/>
                    <a:gd name="T23" fmla="*/ 0 h 10"/>
                    <a:gd name="T24" fmla="*/ 377 w 1174"/>
                    <a:gd name="T25" fmla="*/ 0 h 10"/>
                    <a:gd name="T26" fmla="*/ 442 w 1174"/>
                    <a:gd name="T27" fmla="*/ 10 h 10"/>
                    <a:gd name="T28" fmla="*/ 377 w 1174"/>
                    <a:gd name="T29" fmla="*/ 0 h 10"/>
                    <a:gd name="T30" fmla="*/ 451 w 1174"/>
                    <a:gd name="T31" fmla="*/ 10 h 10"/>
                    <a:gd name="T32" fmla="*/ 524 w 1174"/>
                    <a:gd name="T33" fmla="*/ 0 h 10"/>
                    <a:gd name="T34" fmla="*/ 537 w 1174"/>
                    <a:gd name="T35" fmla="*/ 0 h 10"/>
                    <a:gd name="T36" fmla="*/ 606 w 1174"/>
                    <a:gd name="T37" fmla="*/ 10 h 10"/>
                    <a:gd name="T38" fmla="*/ 537 w 1174"/>
                    <a:gd name="T39" fmla="*/ 0 h 10"/>
                    <a:gd name="T40" fmla="*/ 613 w 1174"/>
                    <a:gd name="T41" fmla="*/ 10 h 10"/>
                    <a:gd name="T42" fmla="*/ 689 w 1174"/>
                    <a:gd name="T43" fmla="*/ 0 h 10"/>
                    <a:gd name="T44" fmla="*/ 700 w 1174"/>
                    <a:gd name="T45" fmla="*/ 0 h 10"/>
                    <a:gd name="T46" fmla="*/ 768 w 1174"/>
                    <a:gd name="T47" fmla="*/ 10 h 10"/>
                    <a:gd name="T48" fmla="*/ 700 w 1174"/>
                    <a:gd name="T49" fmla="*/ 0 h 10"/>
                    <a:gd name="T50" fmla="*/ 782 w 1174"/>
                    <a:gd name="T51" fmla="*/ 10 h 10"/>
                    <a:gd name="T52" fmla="*/ 856 w 1174"/>
                    <a:gd name="T53" fmla="*/ 0 h 10"/>
                    <a:gd name="T54" fmla="*/ 867 w 1174"/>
                    <a:gd name="T55" fmla="*/ 0 h 10"/>
                    <a:gd name="T56" fmla="*/ 929 w 1174"/>
                    <a:gd name="T57" fmla="*/ 10 h 10"/>
                    <a:gd name="T58" fmla="*/ 867 w 1174"/>
                    <a:gd name="T59" fmla="*/ 0 h 10"/>
                    <a:gd name="T60" fmla="*/ 939 w 1174"/>
                    <a:gd name="T61" fmla="*/ 10 h 10"/>
                    <a:gd name="T62" fmla="*/ 1002 w 1174"/>
                    <a:gd name="T63" fmla="*/ 0 h 10"/>
                    <a:gd name="T64" fmla="*/ 1021 w 1174"/>
                    <a:gd name="T65" fmla="*/ 0 h 10"/>
                    <a:gd name="T66" fmla="*/ 1174 w 1174"/>
                    <a:gd name="T67" fmla="*/ 10 h 10"/>
                    <a:gd name="T68" fmla="*/ 1021 w 1174"/>
                    <a:gd name="T69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174" h="10">
                      <a:moveTo>
                        <a:pt x="1" y="0"/>
                      </a:moveTo>
                      <a:lnTo>
                        <a:pt x="0" y="10"/>
                      </a:lnTo>
                      <a:lnTo>
                        <a:pt x="60" y="10"/>
                      </a:lnTo>
                      <a:lnTo>
                        <a:pt x="58" y="0"/>
                      </a:lnTo>
                      <a:lnTo>
                        <a:pt x="1" y="0"/>
                      </a:lnTo>
                      <a:close/>
                      <a:moveTo>
                        <a:pt x="73" y="0"/>
                      </a:moveTo>
                      <a:lnTo>
                        <a:pt x="71" y="10"/>
                      </a:lnTo>
                      <a:lnTo>
                        <a:pt x="134" y="10"/>
                      </a:lnTo>
                      <a:lnTo>
                        <a:pt x="132" y="0"/>
                      </a:lnTo>
                      <a:lnTo>
                        <a:pt x="73" y="0"/>
                      </a:lnTo>
                      <a:close/>
                      <a:moveTo>
                        <a:pt x="146" y="0"/>
                      </a:moveTo>
                      <a:lnTo>
                        <a:pt x="143" y="10"/>
                      </a:lnTo>
                      <a:lnTo>
                        <a:pt x="217" y="10"/>
                      </a:lnTo>
                      <a:lnTo>
                        <a:pt x="215" y="0"/>
                      </a:lnTo>
                      <a:lnTo>
                        <a:pt x="146" y="0"/>
                      </a:lnTo>
                      <a:close/>
                      <a:moveTo>
                        <a:pt x="225" y="0"/>
                      </a:moveTo>
                      <a:lnTo>
                        <a:pt x="224" y="10"/>
                      </a:lnTo>
                      <a:lnTo>
                        <a:pt x="289" y="10"/>
                      </a:lnTo>
                      <a:lnTo>
                        <a:pt x="286" y="0"/>
                      </a:lnTo>
                      <a:lnTo>
                        <a:pt x="225" y="0"/>
                      </a:lnTo>
                      <a:close/>
                      <a:moveTo>
                        <a:pt x="293" y="0"/>
                      </a:moveTo>
                      <a:lnTo>
                        <a:pt x="293" y="10"/>
                      </a:lnTo>
                      <a:lnTo>
                        <a:pt x="363" y="10"/>
                      </a:lnTo>
                      <a:lnTo>
                        <a:pt x="362" y="0"/>
                      </a:lnTo>
                      <a:lnTo>
                        <a:pt x="293" y="0"/>
                      </a:lnTo>
                      <a:close/>
                      <a:moveTo>
                        <a:pt x="377" y="0"/>
                      </a:moveTo>
                      <a:lnTo>
                        <a:pt x="374" y="10"/>
                      </a:lnTo>
                      <a:lnTo>
                        <a:pt x="442" y="10"/>
                      </a:lnTo>
                      <a:lnTo>
                        <a:pt x="439" y="0"/>
                      </a:lnTo>
                      <a:lnTo>
                        <a:pt x="377" y="0"/>
                      </a:lnTo>
                      <a:close/>
                      <a:moveTo>
                        <a:pt x="452" y="0"/>
                      </a:moveTo>
                      <a:lnTo>
                        <a:pt x="451" y="10"/>
                      </a:lnTo>
                      <a:lnTo>
                        <a:pt x="526" y="10"/>
                      </a:lnTo>
                      <a:lnTo>
                        <a:pt x="524" y="0"/>
                      </a:lnTo>
                      <a:lnTo>
                        <a:pt x="452" y="0"/>
                      </a:lnTo>
                      <a:close/>
                      <a:moveTo>
                        <a:pt x="537" y="0"/>
                      </a:moveTo>
                      <a:lnTo>
                        <a:pt x="535" y="10"/>
                      </a:lnTo>
                      <a:lnTo>
                        <a:pt x="606" y="10"/>
                      </a:lnTo>
                      <a:lnTo>
                        <a:pt x="603" y="0"/>
                      </a:lnTo>
                      <a:lnTo>
                        <a:pt x="537" y="0"/>
                      </a:lnTo>
                      <a:close/>
                      <a:moveTo>
                        <a:pt x="614" y="0"/>
                      </a:moveTo>
                      <a:lnTo>
                        <a:pt x="613" y="10"/>
                      </a:lnTo>
                      <a:lnTo>
                        <a:pt x="691" y="10"/>
                      </a:lnTo>
                      <a:lnTo>
                        <a:pt x="689" y="0"/>
                      </a:lnTo>
                      <a:lnTo>
                        <a:pt x="614" y="0"/>
                      </a:lnTo>
                      <a:close/>
                      <a:moveTo>
                        <a:pt x="700" y="0"/>
                      </a:moveTo>
                      <a:lnTo>
                        <a:pt x="699" y="10"/>
                      </a:lnTo>
                      <a:lnTo>
                        <a:pt x="768" y="10"/>
                      </a:lnTo>
                      <a:lnTo>
                        <a:pt x="765" y="0"/>
                      </a:lnTo>
                      <a:lnTo>
                        <a:pt x="700" y="0"/>
                      </a:lnTo>
                      <a:close/>
                      <a:moveTo>
                        <a:pt x="783" y="0"/>
                      </a:moveTo>
                      <a:lnTo>
                        <a:pt x="782" y="10"/>
                      </a:lnTo>
                      <a:lnTo>
                        <a:pt x="858" y="10"/>
                      </a:lnTo>
                      <a:lnTo>
                        <a:pt x="856" y="0"/>
                      </a:lnTo>
                      <a:lnTo>
                        <a:pt x="783" y="0"/>
                      </a:lnTo>
                      <a:close/>
                      <a:moveTo>
                        <a:pt x="867" y="0"/>
                      </a:moveTo>
                      <a:lnTo>
                        <a:pt x="867" y="10"/>
                      </a:lnTo>
                      <a:lnTo>
                        <a:pt x="929" y="10"/>
                      </a:lnTo>
                      <a:lnTo>
                        <a:pt x="926" y="0"/>
                      </a:lnTo>
                      <a:lnTo>
                        <a:pt x="867" y="0"/>
                      </a:lnTo>
                      <a:close/>
                      <a:moveTo>
                        <a:pt x="941" y="0"/>
                      </a:moveTo>
                      <a:lnTo>
                        <a:pt x="939" y="10"/>
                      </a:lnTo>
                      <a:lnTo>
                        <a:pt x="1005" y="10"/>
                      </a:lnTo>
                      <a:lnTo>
                        <a:pt x="1002" y="0"/>
                      </a:lnTo>
                      <a:lnTo>
                        <a:pt x="941" y="0"/>
                      </a:lnTo>
                      <a:close/>
                      <a:moveTo>
                        <a:pt x="1021" y="0"/>
                      </a:moveTo>
                      <a:lnTo>
                        <a:pt x="1019" y="10"/>
                      </a:lnTo>
                      <a:lnTo>
                        <a:pt x="1174" y="10"/>
                      </a:lnTo>
                      <a:lnTo>
                        <a:pt x="1173" y="0"/>
                      </a:lnTo>
                      <a:lnTo>
                        <a:pt x="1021" y="0"/>
                      </a:lnTo>
                      <a:close/>
                    </a:path>
                  </a:pathLst>
                </a:custGeom>
                <a:solidFill>
                  <a:srgbClr val="D6D6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5" name="Freeform 57"/>
                <p:cNvSpPr>
                  <a:spLocks noEditPoints="1"/>
                </p:cNvSpPr>
                <p:nvPr/>
              </p:nvSpPr>
              <p:spPr bwMode="auto">
                <a:xfrm>
                  <a:off x="415" y="1557"/>
                  <a:ext cx="293" cy="3"/>
                </a:xfrm>
                <a:custGeom>
                  <a:avLst/>
                  <a:gdLst>
                    <a:gd name="T0" fmla="*/ 0 w 1174"/>
                    <a:gd name="T1" fmla="*/ 11 h 11"/>
                    <a:gd name="T2" fmla="*/ 57 w 1174"/>
                    <a:gd name="T3" fmla="*/ 0 h 11"/>
                    <a:gd name="T4" fmla="*/ 73 w 1174"/>
                    <a:gd name="T5" fmla="*/ 0 h 11"/>
                    <a:gd name="T6" fmla="*/ 133 w 1174"/>
                    <a:gd name="T7" fmla="*/ 11 h 11"/>
                    <a:gd name="T8" fmla="*/ 73 w 1174"/>
                    <a:gd name="T9" fmla="*/ 0 h 11"/>
                    <a:gd name="T10" fmla="*/ 145 w 1174"/>
                    <a:gd name="T11" fmla="*/ 11 h 11"/>
                    <a:gd name="T12" fmla="*/ 215 w 1174"/>
                    <a:gd name="T13" fmla="*/ 0 h 11"/>
                    <a:gd name="T14" fmla="*/ 225 w 1174"/>
                    <a:gd name="T15" fmla="*/ 0 h 11"/>
                    <a:gd name="T16" fmla="*/ 287 w 1174"/>
                    <a:gd name="T17" fmla="*/ 11 h 11"/>
                    <a:gd name="T18" fmla="*/ 225 w 1174"/>
                    <a:gd name="T19" fmla="*/ 0 h 11"/>
                    <a:gd name="T20" fmla="*/ 293 w 1174"/>
                    <a:gd name="T21" fmla="*/ 11 h 11"/>
                    <a:gd name="T22" fmla="*/ 362 w 1174"/>
                    <a:gd name="T23" fmla="*/ 0 h 11"/>
                    <a:gd name="T24" fmla="*/ 376 w 1174"/>
                    <a:gd name="T25" fmla="*/ 11 h 11"/>
                    <a:gd name="T26" fmla="*/ 424 w 1174"/>
                    <a:gd name="T27" fmla="*/ 0 h 11"/>
                    <a:gd name="T28" fmla="*/ 441 w 1174"/>
                    <a:gd name="T29" fmla="*/ 11 h 11"/>
                    <a:gd name="T30" fmla="*/ 452 w 1174"/>
                    <a:gd name="T31" fmla="*/ 0 h 11"/>
                    <a:gd name="T32" fmla="*/ 525 w 1174"/>
                    <a:gd name="T33" fmla="*/ 11 h 11"/>
                    <a:gd name="T34" fmla="*/ 452 w 1174"/>
                    <a:gd name="T35" fmla="*/ 0 h 11"/>
                    <a:gd name="T36" fmla="*/ 537 w 1174"/>
                    <a:gd name="T37" fmla="*/ 11 h 11"/>
                    <a:gd name="T38" fmla="*/ 603 w 1174"/>
                    <a:gd name="T39" fmla="*/ 0 h 11"/>
                    <a:gd name="T40" fmla="*/ 614 w 1174"/>
                    <a:gd name="T41" fmla="*/ 0 h 11"/>
                    <a:gd name="T42" fmla="*/ 690 w 1174"/>
                    <a:gd name="T43" fmla="*/ 11 h 11"/>
                    <a:gd name="T44" fmla="*/ 614 w 1174"/>
                    <a:gd name="T45" fmla="*/ 0 h 11"/>
                    <a:gd name="T46" fmla="*/ 699 w 1174"/>
                    <a:gd name="T47" fmla="*/ 11 h 11"/>
                    <a:gd name="T48" fmla="*/ 764 w 1174"/>
                    <a:gd name="T49" fmla="*/ 0 h 11"/>
                    <a:gd name="T50" fmla="*/ 785 w 1174"/>
                    <a:gd name="T51" fmla="*/ 0 h 11"/>
                    <a:gd name="T52" fmla="*/ 857 w 1174"/>
                    <a:gd name="T53" fmla="*/ 11 h 11"/>
                    <a:gd name="T54" fmla="*/ 785 w 1174"/>
                    <a:gd name="T55" fmla="*/ 0 h 11"/>
                    <a:gd name="T56" fmla="*/ 867 w 1174"/>
                    <a:gd name="T57" fmla="*/ 11 h 11"/>
                    <a:gd name="T58" fmla="*/ 926 w 1174"/>
                    <a:gd name="T59" fmla="*/ 0 h 11"/>
                    <a:gd name="T60" fmla="*/ 941 w 1174"/>
                    <a:gd name="T61" fmla="*/ 0 h 11"/>
                    <a:gd name="T62" fmla="*/ 1003 w 1174"/>
                    <a:gd name="T63" fmla="*/ 11 h 11"/>
                    <a:gd name="T64" fmla="*/ 941 w 1174"/>
                    <a:gd name="T65" fmla="*/ 0 h 11"/>
                    <a:gd name="T66" fmla="*/ 1020 w 1174"/>
                    <a:gd name="T67" fmla="*/ 11 h 11"/>
                    <a:gd name="T68" fmla="*/ 1172 w 1174"/>
                    <a:gd name="T6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174" h="11">
                      <a:moveTo>
                        <a:pt x="1" y="0"/>
                      </a:moveTo>
                      <a:lnTo>
                        <a:pt x="0" y="11"/>
                      </a:lnTo>
                      <a:lnTo>
                        <a:pt x="59" y="11"/>
                      </a:lnTo>
                      <a:lnTo>
                        <a:pt x="57" y="0"/>
                      </a:lnTo>
                      <a:lnTo>
                        <a:pt x="1" y="0"/>
                      </a:lnTo>
                      <a:close/>
                      <a:moveTo>
                        <a:pt x="73" y="0"/>
                      </a:moveTo>
                      <a:lnTo>
                        <a:pt x="72" y="11"/>
                      </a:lnTo>
                      <a:lnTo>
                        <a:pt x="133" y="11"/>
                      </a:lnTo>
                      <a:lnTo>
                        <a:pt x="131" y="0"/>
                      </a:lnTo>
                      <a:lnTo>
                        <a:pt x="73" y="0"/>
                      </a:lnTo>
                      <a:close/>
                      <a:moveTo>
                        <a:pt x="146" y="0"/>
                      </a:moveTo>
                      <a:lnTo>
                        <a:pt x="145" y="11"/>
                      </a:lnTo>
                      <a:lnTo>
                        <a:pt x="216" y="11"/>
                      </a:lnTo>
                      <a:lnTo>
                        <a:pt x="215" y="0"/>
                      </a:lnTo>
                      <a:lnTo>
                        <a:pt x="146" y="0"/>
                      </a:lnTo>
                      <a:close/>
                      <a:moveTo>
                        <a:pt x="225" y="0"/>
                      </a:moveTo>
                      <a:lnTo>
                        <a:pt x="224" y="11"/>
                      </a:lnTo>
                      <a:lnTo>
                        <a:pt x="287" y="11"/>
                      </a:lnTo>
                      <a:lnTo>
                        <a:pt x="285" y="0"/>
                      </a:lnTo>
                      <a:lnTo>
                        <a:pt x="225" y="0"/>
                      </a:lnTo>
                      <a:close/>
                      <a:moveTo>
                        <a:pt x="293" y="0"/>
                      </a:moveTo>
                      <a:lnTo>
                        <a:pt x="293" y="11"/>
                      </a:lnTo>
                      <a:lnTo>
                        <a:pt x="363" y="11"/>
                      </a:lnTo>
                      <a:lnTo>
                        <a:pt x="362" y="0"/>
                      </a:lnTo>
                      <a:lnTo>
                        <a:pt x="293" y="0"/>
                      </a:lnTo>
                      <a:close/>
                      <a:moveTo>
                        <a:pt x="376" y="11"/>
                      </a:moveTo>
                      <a:lnTo>
                        <a:pt x="377" y="5"/>
                      </a:lnTo>
                      <a:lnTo>
                        <a:pt x="424" y="0"/>
                      </a:lnTo>
                      <a:lnTo>
                        <a:pt x="439" y="0"/>
                      </a:lnTo>
                      <a:lnTo>
                        <a:pt x="441" y="11"/>
                      </a:lnTo>
                      <a:lnTo>
                        <a:pt x="376" y="11"/>
                      </a:lnTo>
                      <a:close/>
                      <a:moveTo>
                        <a:pt x="452" y="0"/>
                      </a:moveTo>
                      <a:lnTo>
                        <a:pt x="451" y="11"/>
                      </a:lnTo>
                      <a:lnTo>
                        <a:pt x="525" y="11"/>
                      </a:lnTo>
                      <a:lnTo>
                        <a:pt x="524" y="0"/>
                      </a:lnTo>
                      <a:lnTo>
                        <a:pt x="452" y="0"/>
                      </a:lnTo>
                      <a:close/>
                      <a:moveTo>
                        <a:pt x="537" y="0"/>
                      </a:moveTo>
                      <a:lnTo>
                        <a:pt x="537" y="11"/>
                      </a:lnTo>
                      <a:lnTo>
                        <a:pt x="604" y="11"/>
                      </a:lnTo>
                      <a:lnTo>
                        <a:pt x="603" y="0"/>
                      </a:lnTo>
                      <a:lnTo>
                        <a:pt x="537" y="0"/>
                      </a:lnTo>
                      <a:close/>
                      <a:moveTo>
                        <a:pt x="614" y="0"/>
                      </a:moveTo>
                      <a:lnTo>
                        <a:pt x="613" y="11"/>
                      </a:lnTo>
                      <a:lnTo>
                        <a:pt x="690" y="11"/>
                      </a:lnTo>
                      <a:lnTo>
                        <a:pt x="688" y="0"/>
                      </a:lnTo>
                      <a:lnTo>
                        <a:pt x="614" y="0"/>
                      </a:lnTo>
                      <a:close/>
                      <a:moveTo>
                        <a:pt x="700" y="0"/>
                      </a:moveTo>
                      <a:lnTo>
                        <a:pt x="699" y="11"/>
                      </a:lnTo>
                      <a:lnTo>
                        <a:pt x="767" y="11"/>
                      </a:lnTo>
                      <a:lnTo>
                        <a:pt x="764" y="0"/>
                      </a:lnTo>
                      <a:lnTo>
                        <a:pt x="700" y="0"/>
                      </a:lnTo>
                      <a:close/>
                      <a:moveTo>
                        <a:pt x="785" y="0"/>
                      </a:moveTo>
                      <a:lnTo>
                        <a:pt x="783" y="11"/>
                      </a:lnTo>
                      <a:lnTo>
                        <a:pt x="857" y="11"/>
                      </a:lnTo>
                      <a:lnTo>
                        <a:pt x="856" y="0"/>
                      </a:lnTo>
                      <a:lnTo>
                        <a:pt x="785" y="0"/>
                      </a:lnTo>
                      <a:close/>
                      <a:moveTo>
                        <a:pt x="867" y="0"/>
                      </a:moveTo>
                      <a:lnTo>
                        <a:pt x="867" y="11"/>
                      </a:lnTo>
                      <a:lnTo>
                        <a:pt x="927" y="11"/>
                      </a:lnTo>
                      <a:lnTo>
                        <a:pt x="926" y="0"/>
                      </a:lnTo>
                      <a:lnTo>
                        <a:pt x="867" y="0"/>
                      </a:lnTo>
                      <a:close/>
                      <a:moveTo>
                        <a:pt x="941" y="0"/>
                      </a:moveTo>
                      <a:lnTo>
                        <a:pt x="940" y="11"/>
                      </a:lnTo>
                      <a:lnTo>
                        <a:pt x="1003" y="11"/>
                      </a:lnTo>
                      <a:lnTo>
                        <a:pt x="1001" y="0"/>
                      </a:lnTo>
                      <a:lnTo>
                        <a:pt x="941" y="0"/>
                      </a:lnTo>
                      <a:close/>
                      <a:moveTo>
                        <a:pt x="1021" y="0"/>
                      </a:moveTo>
                      <a:lnTo>
                        <a:pt x="1020" y="11"/>
                      </a:lnTo>
                      <a:lnTo>
                        <a:pt x="1174" y="11"/>
                      </a:lnTo>
                      <a:lnTo>
                        <a:pt x="1172" y="0"/>
                      </a:lnTo>
                      <a:lnTo>
                        <a:pt x="1021" y="0"/>
                      </a:lnTo>
                      <a:close/>
                    </a:path>
                  </a:pathLst>
                </a:custGeom>
                <a:solidFill>
                  <a:srgbClr val="DEDE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6" name="Freeform 58"/>
                <p:cNvSpPr>
                  <a:spLocks noEditPoints="1"/>
                </p:cNvSpPr>
                <p:nvPr/>
              </p:nvSpPr>
              <p:spPr bwMode="auto">
                <a:xfrm>
                  <a:off x="415" y="1556"/>
                  <a:ext cx="293" cy="2"/>
                </a:xfrm>
                <a:custGeom>
                  <a:avLst/>
                  <a:gdLst>
                    <a:gd name="T0" fmla="*/ 0 w 1172"/>
                    <a:gd name="T1" fmla="*/ 5 h 10"/>
                    <a:gd name="T2" fmla="*/ 55 w 1172"/>
                    <a:gd name="T3" fmla="*/ 0 h 10"/>
                    <a:gd name="T4" fmla="*/ 0 w 1172"/>
                    <a:gd name="T5" fmla="*/ 10 h 10"/>
                    <a:gd name="T6" fmla="*/ 72 w 1172"/>
                    <a:gd name="T7" fmla="*/ 5 h 10"/>
                    <a:gd name="T8" fmla="*/ 131 w 1172"/>
                    <a:gd name="T9" fmla="*/ 10 h 10"/>
                    <a:gd name="T10" fmla="*/ 145 w 1172"/>
                    <a:gd name="T11" fmla="*/ 10 h 10"/>
                    <a:gd name="T12" fmla="*/ 213 w 1172"/>
                    <a:gd name="T13" fmla="*/ 5 h 10"/>
                    <a:gd name="T14" fmla="*/ 145 w 1172"/>
                    <a:gd name="T15" fmla="*/ 10 h 10"/>
                    <a:gd name="T16" fmla="*/ 224 w 1172"/>
                    <a:gd name="T17" fmla="*/ 3 h 10"/>
                    <a:gd name="T18" fmla="*/ 285 w 1172"/>
                    <a:gd name="T19" fmla="*/ 10 h 10"/>
                    <a:gd name="T20" fmla="*/ 292 w 1172"/>
                    <a:gd name="T21" fmla="*/ 10 h 10"/>
                    <a:gd name="T22" fmla="*/ 344 w 1172"/>
                    <a:gd name="T23" fmla="*/ 0 h 10"/>
                    <a:gd name="T24" fmla="*/ 361 w 1172"/>
                    <a:gd name="T25" fmla="*/ 10 h 10"/>
                    <a:gd name="T26" fmla="*/ 376 w 1172"/>
                    <a:gd name="T27" fmla="*/ 10 h 10"/>
                    <a:gd name="T28" fmla="*/ 437 w 1172"/>
                    <a:gd name="T29" fmla="*/ 5 h 10"/>
                    <a:gd name="T30" fmla="*/ 376 w 1172"/>
                    <a:gd name="T31" fmla="*/ 10 h 10"/>
                    <a:gd name="T32" fmla="*/ 451 w 1172"/>
                    <a:gd name="T33" fmla="*/ 10 h 10"/>
                    <a:gd name="T34" fmla="*/ 522 w 1172"/>
                    <a:gd name="T35" fmla="*/ 5 h 10"/>
                    <a:gd name="T36" fmla="*/ 451 w 1172"/>
                    <a:gd name="T37" fmla="*/ 0 h 10"/>
                    <a:gd name="T38" fmla="*/ 536 w 1172"/>
                    <a:gd name="T39" fmla="*/ 5 h 10"/>
                    <a:gd name="T40" fmla="*/ 602 w 1172"/>
                    <a:gd name="T41" fmla="*/ 10 h 10"/>
                    <a:gd name="T42" fmla="*/ 613 w 1172"/>
                    <a:gd name="T43" fmla="*/ 10 h 10"/>
                    <a:gd name="T44" fmla="*/ 685 w 1172"/>
                    <a:gd name="T45" fmla="*/ 5 h 10"/>
                    <a:gd name="T46" fmla="*/ 613 w 1172"/>
                    <a:gd name="T47" fmla="*/ 10 h 10"/>
                    <a:gd name="T48" fmla="*/ 699 w 1172"/>
                    <a:gd name="T49" fmla="*/ 5 h 10"/>
                    <a:gd name="T50" fmla="*/ 761 w 1172"/>
                    <a:gd name="T51" fmla="*/ 0 h 10"/>
                    <a:gd name="T52" fmla="*/ 699 w 1172"/>
                    <a:gd name="T53" fmla="*/ 10 h 10"/>
                    <a:gd name="T54" fmla="*/ 782 w 1172"/>
                    <a:gd name="T55" fmla="*/ 10 h 10"/>
                    <a:gd name="T56" fmla="*/ 854 w 1172"/>
                    <a:gd name="T57" fmla="*/ 5 h 10"/>
                    <a:gd name="T58" fmla="*/ 784 w 1172"/>
                    <a:gd name="T59" fmla="*/ 0 h 10"/>
                    <a:gd name="T60" fmla="*/ 866 w 1172"/>
                    <a:gd name="T61" fmla="*/ 5 h 10"/>
                    <a:gd name="T62" fmla="*/ 925 w 1172"/>
                    <a:gd name="T63" fmla="*/ 10 h 10"/>
                    <a:gd name="T64" fmla="*/ 940 w 1172"/>
                    <a:gd name="T65" fmla="*/ 10 h 10"/>
                    <a:gd name="T66" fmla="*/ 999 w 1172"/>
                    <a:gd name="T67" fmla="*/ 5 h 10"/>
                    <a:gd name="T68" fmla="*/ 940 w 1172"/>
                    <a:gd name="T69" fmla="*/ 10 h 10"/>
                    <a:gd name="T70" fmla="*/ 1020 w 1172"/>
                    <a:gd name="T71" fmla="*/ 5 h 10"/>
                    <a:gd name="T72" fmla="*/ 1171 w 1172"/>
                    <a:gd name="T73" fmla="*/ 0 h 10"/>
                    <a:gd name="T74" fmla="*/ 1020 w 1172"/>
                    <a:gd name="T7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172" h="10">
                      <a:moveTo>
                        <a:pt x="0" y="10"/>
                      </a:moveTo>
                      <a:lnTo>
                        <a:pt x="0" y="5"/>
                      </a:lnTo>
                      <a:lnTo>
                        <a:pt x="41" y="0"/>
                      </a:lnTo>
                      <a:lnTo>
                        <a:pt x="55" y="0"/>
                      </a:lnTo>
                      <a:lnTo>
                        <a:pt x="57" y="10"/>
                      </a:lnTo>
                      <a:lnTo>
                        <a:pt x="0" y="10"/>
                      </a:lnTo>
                      <a:close/>
                      <a:moveTo>
                        <a:pt x="72" y="10"/>
                      </a:moveTo>
                      <a:lnTo>
                        <a:pt x="72" y="5"/>
                      </a:lnTo>
                      <a:lnTo>
                        <a:pt x="128" y="5"/>
                      </a:lnTo>
                      <a:lnTo>
                        <a:pt x="131" y="10"/>
                      </a:lnTo>
                      <a:lnTo>
                        <a:pt x="72" y="10"/>
                      </a:lnTo>
                      <a:close/>
                      <a:moveTo>
                        <a:pt x="145" y="10"/>
                      </a:moveTo>
                      <a:lnTo>
                        <a:pt x="145" y="5"/>
                      </a:lnTo>
                      <a:lnTo>
                        <a:pt x="213" y="5"/>
                      </a:lnTo>
                      <a:lnTo>
                        <a:pt x="214" y="10"/>
                      </a:lnTo>
                      <a:lnTo>
                        <a:pt x="145" y="10"/>
                      </a:lnTo>
                      <a:close/>
                      <a:moveTo>
                        <a:pt x="224" y="10"/>
                      </a:moveTo>
                      <a:lnTo>
                        <a:pt x="224" y="3"/>
                      </a:lnTo>
                      <a:lnTo>
                        <a:pt x="283" y="5"/>
                      </a:lnTo>
                      <a:lnTo>
                        <a:pt x="285" y="10"/>
                      </a:lnTo>
                      <a:lnTo>
                        <a:pt x="224" y="10"/>
                      </a:lnTo>
                      <a:close/>
                      <a:moveTo>
                        <a:pt x="292" y="10"/>
                      </a:moveTo>
                      <a:lnTo>
                        <a:pt x="292" y="5"/>
                      </a:lnTo>
                      <a:lnTo>
                        <a:pt x="344" y="0"/>
                      </a:lnTo>
                      <a:lnTo>
                        <a:pt x="361" y="0"/>
                      </a:lnTo>
                      <a:lnTo>
                        <a:pt x="361" y="10"/>
                      </a:lnTo>
                      <a:lnTo>
                        <a:pt x="292" y="10"/>
                      </a:lnTo>
                      <a:close/>
                      <a:moveTo>
                        <a:pt x="376" y="10"/>
                      </a:moveTo>
                      <a:lnTo>
                        <a:pt x="376" y="10"/>
                      </a:lnTo>
                      <a:lnTo>
                        <a:pt x="437" y="5"/>
                      </a:lnTo>
                      <a:lnTo>
                        <a:pt x="438" y="10"/>
                      </a:lnTo>
                      <a:lnTo>
                        <a:pt x="376" y="10"/>
                      </a:lnTo>
                      <a:close/>
                      <a:moveTo>
                        <a:pt x="451" y="0"/>
                      </a:moveTo>
                      <a:lnTo>
                        <a:pt x="451" y="10"/>
                      </a:lnTo>
                      <a:lnTo>
                        <a:pt x="523" y="10"/>
                      </a:lnTo>
                      <a:lnTo>
                        <a:pt x="522" y="5"/>
                      </a:lnTo>
                      <a:lnTo>
                        <a:pt x="469" y="0"/>
                      </a:lnTo>
                      <a:lnTo>
                        <a:pt x="451" y="0"/>
                      </a:lnTo>
                      <a:close/>
                      <a:moveTo>
                        <a:pt x="536" y="10"/>
                      </a:moveTo>
                      <a:lnTo>
                        <a:pt x="536" y="5"/>
                      </a:lnTo>
                      <a:lnTo>
                        <a:pt x="601" y="5"/>
                      </a:lnTo>
                      <a:lnTo>
                        <a:pt x="602" y="10"/>
                      </a:lnTo>
                      <a:lnTo>
                        <a:pt x="536" y="10"/>
                      </a:lnTo>
                      <a:close/>
                      <a:moveTo>
                        <a:pt x="613" y="10"/>
                      </a:moveTo>
                      <a:lnTo>
                        <a:pt x="613" y="5"/>
                      </a:lnTo>
                      <a:lnTo>
                        <a:pt x="685" y="5"/>
                      </a:lnTo>
                      <a:lnTo>
                        <a:pt x="688" y="10"/>
                      </a:lnTo>
                      <a:lnTo>
                        <a:pt x="613" y="10"/>
                      </a:lnTo>
                      <a:close/>
                      <a:moveTo>
                        <a:pt x="699" y="10"/>
                      </a:moveTo>
                      <a:lnTo>
                        <a:pt x="699" y="5"/>
                      </a:lnTo>
                      <a:lnTo>
                        <a:pt x="746" y="0"/>
                      </a:lnTo>
                      <a:lnTo>
                        <a:pt x="761" y="0"/>
                      </a:lnTo>
                      <a:lnTo>
                        <a:pt x="764" y="10"/>
                      </a:lnTo>
                      <a:lnTo>
                        <a:pt x="699" y="10"/>
                      </a:lnTo>
                      <a:close/>
                      <a:moveTo>
                        <a:pt x="784" y="0"/>
                      </a:moveTo>
                      <a:lnTo>
                        <a:pt x="782" y="10"/>
                      </a:lnTo>
                      <a:lnTo>
                        <a:pt x="855" y="10"/>
                      </a:lnTo>
                      <a:lnTo>
                        <a:pt x="854" y="5"/>
                      </a:lnTo>
                      <a:lnTo>
                        <a:pt x="801" y="0"/>
                      </a:lnTo>
                      <a:lnTo>
                        <a:pt x="784" y="0"/>
                      </a:lnTo>
                      <a:close/>
                      <a:moveTo>
                        <a:pt x="866" y="10"/>
                      </a:moveTo>
                      <a:lnTo>
                        <a:pt x="866" y="5"/>
                      </a:lnTo>
                      <a:lnTo>
                        <a:pt x="924" y="5"/>
                      </a:lnTo>
                      <a:lnTo>
                        <a:pt x="925" y="10"/>
                      </a:lnTo>
                      <a:lnTo>
                        <a:pt x="866" y="10"/>
                      </a:lnTo>
                      <a:close/>
                      <a:moveTo>
                        <a:pt x="940" y="10"/>
                      </a:moveTo>
                      <a:lnTo>
                        <a:pt x="940" y="5"/>
                      </a:lnTo>
                      <a:lnTo>
                        <a:pt x="999" y="5"/>
                      </a:lnTo>
                      <a:lnTo>
                        <a:pt x="1001" y="10"/>
                      </a:lnTo>
                      <a:lnTo>
                        <a:pt x="940" y="10"/>
                      </a:lnTo>
                      <a:close/>
                      <a:moveTo>
                        <a:pt x="1020" y="10"/>
                      </a:moveTo>
                      <a:lnTo>
                        <a:pt x="1020" y="5"/>
                      </a:lnTo>
                      <a:lnTo>
                        <a:pt x="1133" y="0"/>
                      </a:lnTo>
                      <a:lnTo>
                        <a:pt x="1171" y="0"/>
                      </a:lnTo>
                      <a:lnTo>
                        <a:pt x="1172" y="10"/>
                      </a:lnTo>
                      <a:lnTo>
                        <a:pt x="1020" y="10"/>
                      </a:lnTo>
                      <a:close/>
                    </a:path>
                  </a:pathLst>
                </a:custGeom>
                <a:solidFill>
                  <a:srgbClr val="E3E3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7" name="Freeform 59"/>
                <p:cNvSpPr>
                  <a:spLocks noEditPoints="1"/>
                </p:cNvSpPr>
                <p:nvPr/>
              </p:nvSpPr>
              <p:spPr bwMode="auto">
                <a:xfrm>
                  <a:off x="415" y="1556"/>
                  <a:ext cx="293" cy="1"/>
                </a:xfrm>
                <a:custGeom>
                  <a:avLst/>
                  <a:gdLst>
                    <a:gd name="T0" fmla="*/ 0 w 1171"/>
                    <a:gd name="T1" fmla="*/ 5 h 5"/>
                    <a:gd name="T2" fmla="*/ 56 w 1171"/>
                    <a:gd name="T3" fmla="*/ 5 h 5"/>
                    <a:gd name="T4" fmla="*/ 72 w 1171"/>
                    <a:gd name="T5" fmla="*/ 5 h 5"/>
                    <a:gd name="T6" fmla="*/ 128 w 1171"/>
                    <a:gd name="T7" fmla="*/ 5 h 5"/>
                    <a:gd name="T8" fmla="*/ 72 w 1171"/>
                    <a:gd name="T9" fmla="*/ 5 h 5"/>
                    <a:gd name="T10" fmla="*/ 145 w 1171"/>
                    <a:gd name="T11" fmla="*/ 5 h 5"/>
                    <a:gd name="T12" fmla="*/ 214 w 1171"/>
                    <a:gd name="T13" fmla="*/ 5 h 5"/>
                    <a:gd name="T14" fmla="*/ 224 w 1171"/>
                    <a:gd name="T15" fmla="*/ 5 h 5"/>
                    <a:gd name="T16" fmla="*/ 283 w 1171"/>
                    <a:gd name="T17" fmla="*/ 5 h 5"/>
                    <a:gd name="T18" fmla="*/ 224 w 1171"/>
                    <a:gd name="T19" fmla="*/ 5 h 5"/>
                    <a:gd name="T20" fmla="*/ 292 w 1171"/>
                    <a:gd name="T21" fmla="*/ 5 h 5"/>
                    <a:gd name="T22" fmla="*/ 361 w 1171"/>
                    <a:gd name="T23" fmla="*/ 5 h 5"/>
                    <a:gd name="T24" fmla="*/ 423 w 1171"/>
                    <a:gd name="T25" fmla="*/ 5 h 5"/>
                    <a:gd name="T26" fmla="*/ 438 w 1171"/>
                    <a:gd name="T27" fmla="*/ 5 h 5"/>
                    <a:gd name="T28" fmla="*/ 451 w 1171"/>
                    <a:gd name="T29" fmla="*/ 5 h 5"/>
                    <a:gd name="T30" fmla="*/ 522 w 1171"/>
                    <a:gd name="T31" fmla="*/ 5 h 5"/>
                    <a:gd name="T32" fmla="*/ 451 w 1171"/>
                    <a:gd name="T33" fmla="*/ 5 h 5"/>
                    <a:gd name="T34" fmla="*/ 536 w 1171"/>
                    <a:gd name="T35" fmla="*/ 5 h 5"/>
                    <a:gd name="T36" fmla="*/ 602 w 1171"/>
                    <a:gd name="T37" fmla="*/ 5 h 5"/>
                    <a:gd name="T38" fmla="*/ 613 w 1171"/>
                    <a:gd name="T39" fmla="*/ 5 h 5"/>
                    <a:gd name="T40" fmla="*/ 685 w 1171"/>
                    <a:gd name="T41" fmla="*/ 5 h 5"/>
                    <a:gd name="T42" fmla="*/ 613 w 1171"/>
                    <a:gd name="T43" fmla="*/ 5 h 5"/>
                    <a:gd name="T44" fmla="*/ 699 w 1171"/>
                    <a:gd name="T45" fmla="*/ 5 h 5"/>
                    <a:gd name="T46" fmla="*/ 763 w 1171"/>
                    <a:gd name="T47" fmla="*/ 5 h 5"/>
                    <a:gd name="T48" fmla="*/ 784 w 1171"/>
                    <a:gd name="T49" fmla="*/ 5 h 5"/>
                    <a:gd name="T50" fmla="*/ 854 w 1171"/>
                    <a:gd name="T51" fmla="*/ 5 h 5"/>
                    <a:gd name="T52" fmla="*/ 784 w 1171"/>
                    <a:gd name="T53" fmla="*/ 5 h 5"/>
                    <a:gd name="T54" fmla="*/ 866 w 1171"/>
                    <a:gd name="T55" fmla="*/ 5 h 5"/>
                    <a:gd name="T56" fmla="*/ 925 w 1171"/>
                    <a:gd name="T57" fmla="*/ 5 h 5"/>
                    <a:gd name="T58" fmla="*/ 940 w 1171"/>
                    <a:gd name="T59" fmla="*/ 5 h 5"/>
                    <a:gd name="T60" fmla="*/ 999 w 1171"/>
                    <a:gd name="T61" fmla="*/ 5 h 5"/>
                    <a:gd name="T62" fmla="*/ 940 w 1171"/>
                    <a:gd name="T63" fmla="*/ 5 h 5"/>
                    <a:gd name="T64" fmla="*/ 1020 w 1171"/>
                    <a:gd name="T65" fmla="*/ 5 h 5"/>
                    <a:gd name="T66" fmla="*/ 1171 w 1171"/>
                    <a:gd name="T67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171" h="5">
                      <a:moveTo>
                        <a:pt x="0" y="5"/>
                      </a:moveTo>
                      <a:lnTo>
                        <a:pt x="0" y="5"/>
                      </a:lnTo>
                      <a:lnTo>
                        <a:pt x="54" y="0"/>
                      </a:lnTo>
                      <a:lnTo>
                        <a:pt x="56" y="5"/>
                      </a:lnTo>
                      <a:lnTo>
                        <a:pt x="0" y="5"/>
                      </a:lnTo>
                      <a:close/>
                      <a:moveTo>
                        <a:pt x="72" y="5"/>
                      </a:moveTo>
                      <a:lnTo>
                        <a:pt x="72" y="5"/>
                      </a:lnTo>
                      <a:lnTo>
                        <a:pt x="128" y="5"/>
                      </a:lnTo>
                      <a:lnTo>
                        <a:pt x="130" y="5"/>
                      </a:lnTo>
                      <a:lnTo>
                        <a:pt x="72" y="5"/>
                      </a:lnTo>
                      <a:close/>
                      <a:moveTo>
                        <a:pt x="145" y="5"/>
                      </a:moveTo>
                      <a:lnTo>
                        <a:pt x="145" y="5"/>
                      </a:lnTo>
                      <a:lnTo>
                        <a:pt x="213" y="5"/>
                      </a:lnTo>
                      <a:lnTo>
                        <a:pt x="214" y="5"/>
                      </a:lnTo>
                      <a:lnTo>
                        <a:pt x="145" y="5"/>
                      </a:lnTo>
                      <a:close/>
                      <a:moveTo>
                        <a:pt x="224" y="5"/>
                      </a:moveTo>
                      <a:lnTo>
                        <a:pt x="224" y="3"/>
                      </a:lnTo>
                      <a:lnTo>
                        <a:pt x="283" y="5"/>
                      </a:lnTo>
                      <a:lnTo>
                        <a:pt x="284" y="5"/>
                      </a:lnTo>
                      <a:lnTo>
                        <a:pt x="224" y="5"/>
                      </a:lnTo>
                      <a:close/>
                      <a:moveTo>
                        <a:pt x="292" y="5"/>
                      </a:moveTo>
                      <a:lnTo>
                        <a:pt x="292" y="5"/>
                      </a:lnTo>
                      <a:lnTo>
                        <a:pt x="360" y="0"/>
                      </a:lnTo>
                      <a:lnTo>
                        <a:pt x="361" y="5"/>
                      </a:lnTo>
                      <a:lnTo>
                        <a:pt x="292" y="5"/>
                      </a:lnTo>
                      <a:close/>
                      <a:moveTo>
                        <a:pt x="423" y="5"/>
                      </a:moveTo>
                      <a:lnTo>
                        <a:pt x="437" y="5"/>
                      </a:lnTo>
                      <a:lnTo>
                        <a:pt x="438" y="5"/>
                      </a:lnTo>
                      <a:lnTo>
                        <a:pt x="423" y="5"/>
                      </a:lnTo>
                      <a:close/>
                      <a:moveTo>
                        <a:pt x="451" y="5"/>
                      </a:moveTo>
                      <a:lnTo>
                        <a:pt x="451" y="0"/>
                      </a:lnTo>
                      <a:lnTo>
                        <a:pt x="522" y="5"/>
                      </a:lnTo>
                      <a:lnTo>
                        <a:pt x="523" y="5"/>
                      </a:lnTo>
                      <a:lnTo>
                        <a:pt x="451" y="5"/>
                      </a:lnTo>
                      <a:close/>
                      <a:moveTo>
                        <a:pt x="536" y="5"/>
                      </a:moveTo>
                      <a:lnTo>
                        <a:pt x="536" y="5"/>
                      </a:lnTo>
                      <a:lnTo>
                        <a:pt x="601" y="5"/>
                      </a:lnTo>
                      <a:lnTo>
                        <a:pt x="602" y="5"/>
                      </a:lnTo>
                      <a:lnTo>
                        <a:pt x="536" y="5"/>
                      </a:lnTo>
                      <a:close/>
                      <a:moveTo>
                        <a:pt x="613" y="5"/>
                      </a:moveTo>
                      <a:lnTo>
                        <a:pt x="613" y="5"/>
                      </a:lnTo>
                      <a:lnTo>
                        <a:pt x="685" y="5"/>
                      </a:lnTo>
                      <a:lnTo>
                        <a:pt x="687" y="5"/>
                      </a:lnTo>
                      <a:lnTo>
                        <a:pt x="613" y="5"/>
                      </a:lnTo>
                      <a:close/>
                      <a:moveTo>
                        <a:pt x="699" y="5"/>
                      </a:moveTo>
                      <a:lnTo>
                        <a:pt x="699" y="5"/>
                      </a:lnTo>
                      <a:lnTo>
                        <a:pt x="760" y="0"/>
                      </a:lnTo>
                      <a:lnTo>
                        <a:pt x="763" y="5"/>
                      </a:lnTo>
                      <a:lnTo>
                        <a:pt x="699" y="5"/>
                      </a:lnTo>
                      <a:close/>
                      <a:moveTo>
                        <a:pt x="784" y="5"/>
                      </a:moveTo>
                      <a:lnTo>
                        <a:pt x="784" y="0"/>
                      </a:lnTo>
                      <a:lnTo>
                        <a:pt x="854" y="5"/>
                      </a:lnTo>
                      <a:lnTo>
                        <a:pt x="855" y="5"/>
                      </a:lnTo>
                      <a:lnTo>
                        <a:pt x="784" y="5"/>
                      </a:lnTo>
                      <a:close/>
                      <a:moveTo>
                        <a:pt x="866" y="5"/>
                      </a:moveTo>
                      <a:lnTo>
                        <a:pt x="866" y="5"/>
                      </a:lnTo>
                      <a:lnTo>
                        <a:pt x="924" y="5"/>
                      </a:lnTo>
                      <a:lnTo>
                        <a:pt x="925" y="5"/>
                      </a:lnTo>
                      <a:lnTo>
                        <a:pt x="866" y="5"/>
                      </a:lnTo>
                      <a:close/>
                      <a:moveTo>
                        <a:pt x="940" y="5"/>
                      </a:moveTo>
                      <a:lnTo>
                        <a:pt x="940" y="5"/>
                      </a:lnTo>
                      <a:lnTo>
                        <a:pt x="999" y="5"/>
                      </a:lnTo>
                      <a:lnTo>
                        <a:pt x="1000" y="5"/>
                      </a:lnTo>
                      <a:lnTo>
                        <a:pt x="940" y="5"/>
                      </a:lnTo>
                      <a:close/>
                      <a:moveTo>
                        <a:pt x="1020" y="5"/>
                      </a:moveTo>
                      <a:lnTo>
                        <a:pt x="1020" y="5"/>
                      </a:lnTo>
                      <a:lnTo>
                        <a:pt x="1170" y="0"/>
                      </a:lnTo>
                      <a:lnTo>
                        <a:pt x="1171" y="5"/>
                      </a:lnTo>
                      <a:lnTo>
                        <a:pt x="1020" y="5"/>
                      </a:lnTo>
                      <a:close/>
                    </a:path>
                  </a:pathLst>
                </a:custGeom>
                <a:solidFill>
                  <a:srgbClr val="EBEB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8" name="Freeform 60"/>
                <p:cNvSpPr>
                  <a:spLocks noEditPoints="1"/>
                </p:cNvSpPr>
                <p:nvPr/>
              </p:nvSpPr>
              <p:spPr bwMode="auto">
                <a:xfrm>
                  <a:off x="425" y="1556"/>
                  <a:ext cx="283" cy="1"/>
                </a:xfrm>
                <a:custGeom>
                  <a:avLst/>
                  <a:gdLst>
                    <a:gd name="T0" fmla="*/ 0 w 1130"/>
                    <a:gd name="T1" fmla="*/ 13 w 1130"/>
                    <a:gd name="T2" fmla="*/ 14 w 1130"/>
                    <a:gd name="T3" fmla="*/ 0 w 1130"/>
                    <a:gd name="T4" fmla="*/ 303 w 1130"/>
                    <a:gd name="T5" fmla="*/ 319 w 1130"/>
                    <a:gd name="T6" fmla="*/ 320 w 1130"/>
                    <a:gd name="T7" fmla="*/ 303 w 1130"/>
                    <a:gd name="T8" fmla="*/ 410 w 1130"/>
                    <a:gd name="T9" fmla="*/ 410 w 1130"/>
                    <a:gd name="T10" fmla="*/ 428 w 1130"/>
                    <a:gd name="T11" fmla="*/ 410 w 1130"/>
                    <a:gd name="T12" fmla="*/ 705 w 1130"/>
                    <a:gd name="T13" fmla="*/ 719 w 1130"/>
                    <a:gd name="T14" fmla="*/ 720 w 1130"/>
                    <a:gd name="T15" fmla="*/ 705 w 1130"/>
                    <a:gd name="T16" fmla="*/ 743 w 1130"/>
                    <a:gd name="T17" fmla="*/ 743 w 1130"/>
                    <a:gd name="T18" fmla="*/ 760 w 1130"/>
                    <a:gd name="T19" fmla="*/ 743 w 1130"/>
                    <a:gd name="T20" fmla="*/ 1092 w 1130"/>
                    <a:gd name="T21" fmla="*/ 1129 w 1130"/>
                    <a:gd name="T22" fmla="*/ 1130 w 1130"/>
                    <a:gd name="T23" fmla="*/ 1092 w 1130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  <a:cxn ang="0">
                      <a:pos x="T9" y="0"/>
                    </a:cxn>
                    <a:cxn ang="0">
                      <a:pos x="T10" y="0"/>
                    </a:cxn>
                    <a:cxn ang="0">
                      <a:pos x="T11" y="0"/>
                    </a:cxn>
                    <a:cxn ang="0">
                      <a:pos x="T12" y="0"/>
                    </a:cxn>
                    <a:cxn ang="0">
                      <a:pos x="T13" y="0"/>
                    </a:cxn>
                    <a:cxn ang="0">
                      <a:pos x="T14" y="0"/>
                    </a:cxn>
                    <a:cxn ang="0">
                      <a:pos x="T15" y="0"/>
                    </a:cxn>
                    <a:cxn ang="0">
                      <a:pos x="T16" y="0"/>
                    </a:cxn>
                    <a:cxn ang="0">
                      <a:pos x="T17" y="0"/>
                    </a:cxn>
                    <a:cxn ang="0">
                      <a:pos x="T18" y="0"/>
                    </a:cxn>
                    <a:cxn ang="0">
                      <a:pos x="T19" y="0"/>
                    </a:cxn>
                    <a:cxn ang="0">
                      <a:pos x="T20" y="0"/>
                    </a:cxn>
                    <a:cxn ang="0">
                      <a:pos x="T21" y="0"/>
                    </a:cxn>
                    <a:cxn ang="0">
                      <a:pos x="T22" y="0"/>
                    </a:cxn>
                    <a:cxn ang="0">
                      <a:pos x="T23" y="0"/>
                    </a:cxn>
                  </a:cxnLst>
                  <a:rect l="0" t="0" r="r" b="b"/>
                  <a:pathLst>
                    <a:path w="1130">
                      <a:moveTo>
                        <a:pt x="0" y="0"/>
                      </a:moveTo>
                      <a:lnTo>
                        <a:pt x="13" y="0"/>
                      </a:lnTo>
                      <a:lnTo>
                        <a:pt x="14" y="0"/>
                      </a:lnTo>
                      <a:lnTo>
                        <a:pt x="0" y="0"/>
                      </a:lnTo>
                      <a:close/>
                      <a:moveTo>
                        <a:pt x="303" y="0"/>
                      </a:moveTo>
                      <a:lnTo>
                        <a:pt x="319" y="0"/>
                      </a:lnTo>
                      <a:lnTo>
                        <a:pt x="320" y="0"/>
                      </a:lnTo>
                      <a:lnTo>
                        <a:pt x="303" y="0"/>
                      </a:lnTo>
                      <a:close/>
                      <a:moveTo>
                        <a:pt x="410" y="0"/>
                      </a:moveTo>
                      <a:lnTo>
                        <a:pt x="410" y="0"/>
                      </a:lnTo>
                      <a:lnTo>
                        <a:pt x="428" y="0"/>
                      </a:lnTo>
                      <a:lnTo>
                        <a:pt x="410" y="0"/>
                      </a:lnTo>
                      <a:close/>
                      <a:moveTo>
                        <a:pt x="705" y="0"/>
                      </a:moveTo>
                      <a:lnTo>
                        <a:pt x="719" y="0"/>
                      </a:lnTo>
                      <a:lnTo>
                        <a:pt x="720" y="0"/>
                      </a:lnTo>
                      <a:lnTo>
                        <a:pt x="705" y="0"/>
                      </a:lnTo>
                      <a:close/>
                      <a:moveTo>
                        <a:pt x="743" y="0"/>
                      </a:moveTo>
                      <a:lnTo>
                        <a:pt x="743" y="0"/>
                      </a:lnTo>
                      <a:lnTo>
                        <a:pt x="760" y="0"/>
                      </a:lnTo>
                      <a:lnTo>
                        <a:pt x="743" y="0"/>
                      </a:lnTo>
                      <a:close/>
                      <a:moveTo>
                        <a:pt x="1092" y="0"/>
                      </a:moveTo>
                      <a:lnTo>
                        <a:pt x="1129" y="0"/>
                      </a:lnTo>
                      <a:lnTo>
                        <a:pt x="1130" y="0"/>
                      </a:lnTo>
                      <a:lnTo>
                        <a:pt x="1092" y="0"/>
                      </a:lnTo>
                      <a:close/>
                    </a:path>
                  </a:pathLst>
                </a:custGeom>
                <a:solidFill>
                  <a:srgbClr val="F0F0D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9" name="Freeform 61"/>
                <p:cNvSpPr>
                  <a:spLocks/>
                </p:cNvSpPr>
                <p:nvPr/>
              </p:nvSpPr>
              <p:spPr bwMode="auto">
                <a:xfrm>
                  <a:off x="407" y="1589"/>
                  <a:ext cx="305" cy="1"/>
                </a:xfrm>
                <a:custGeom>
                  <a:avLst/>
                  <a:gdLst>
                    <a:gd name="T0" fmla="*/ 1219 w 1219"/>
                    <a:gd name="T1" fmla="*/ 3 h 3"/>
                    <a:gd name="T2" fmla="*/ 0 w 1219"/>
                    <a:gd name="T3" fmla="*/ 3 h 3"/>
                    <a:gd name="T4" fmla="*/ 2 w 1219"/>
                    <a:gd name="T5" fmla="*/ 0 h 3"/>
                    <a:gd name="T6" fmla="*/ 1219 w 1219"/>
                    <a:gd name="T7" fmla="*/ 0 h 3"/>
                    <a:gd name="T8" fmla="*/ 1219 w 1219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19" h="3">
                      <a:moveTo>
                        <a:pt x="1219" y="3"/>
                      </a:moveTo>
                      <a:lnTo>
                        <a:pt x="0" y="3"/>
                      </a:lnTo>
                      <a:lnTo>
                        <a:pt x="2" y="0"/>
                      </a:lnTo>
                      <a:lnTo>
                        <a:pt x="1219" y="0"/>
                      </a:lnTo>
                      <a:lnTo>
                        <a:pt x="1219" y="3"/>
                      </a:lnTo>
                      <a:close/>
                    </a:path>
                  </a:pathLst>
                </a:custGeom>
                <a:solidFill>
                  <a:srgbClr val="8282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0" name="Freeform 62"/>
                <p:cNvSpPr>
                  <a:spLocks/>
                </p:cNvSpPr>
                <p:nvPr/>
              </p:nvSpPr>
              <p:spPr bwMode="auto">
                <a:xfrm>
                  <a:off x="407" y="1587"/>
                  <a:ext cx="305" cy="3"/>
                </a:xfrm>
                <a:custGeom>
                  <a:avLst/>
                  <a:gdLst>
                    <a:gd name="T0" fmla="*/ 1219 w 1219"/>
                    <a:gd name="T1" fmla="*/ 9 h 9"/>
                    <a:gd name="T2" fmla="*/ 0 w 1219"/>
                    <a:gd name="T3" fmla="*/ 9 h 9"/>
                    <a:gd name="T4" fmla="*/ 3 w 1219"/>
                    <a:gd name="T5" fmla="*/ 0 h 9"/>
                    <a:gd name="T6" fmla="*/ 1218 w 1219"/>
                    <a:gd name="T7" fmla="*/ 0 h 9"/>
                    <a:gd name="T8" fmla="*/ 1219 w 1219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19" h="9">
                      <a:moveTo>
                        <a:pt x="1219" y="9"/>
                      </a:moveTo>
                      <a:lnTo>
                        <a:pt x="0" y="9"/>
                      </a:lnTo>
                      <a:lnTo>
                        <a:pt x="3" y="0"/>
                      </a:lnTo>
                      <a:lnTo>
                        <a:pt x="1218" y="0"/>
                      </a:lnTo>
                      <a:lnTo>
                        <a:pt x="1219" y="9"/>
                      </a:lnTo>
                      <a:close/>
                    </a:path>
                  </a:pathLst>
                </a:custGeom>
                <a:solidFill>
                  <a:srgbClr val="8A8A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1" name="Freeform 63"/>
                <p:cNvSpPr>
                  <a:spLocks/>
                </p:cNvSpPr>
                <p:nvPr/>
              </p:nvSpPr>
              <p:spPr bwMode="auto">
                <a:xfrm>
                  <a:off x="408" y="1586"/>
                  <a:ext cx="304" cy="3"/>
                </a:xfrm>
                <a:custGeom>
                  <a:avLst/>
                  <a:gdLst>
                    <a:gd name="T0" fmla="*/ 1 w 1217"/>
                    <a:gd name="T1" fmla="*/ 0 h 11"/>
                    <a:gd name="T2" fmla="*/ 0 w 1217"/>
                    <a:gd name="T3" fmla="*/ 11 h 11"/>
                    <a:gd name="T4" fmla="*/ 1217 w 1217"/>
                    <a:gd name="T5" fmla="*/ 11 h 11"/>
                    <a:gd name="T6" fmla="*/ 1216 w 1217"/>
                    <a:gd name="T7" fmla="*/ 0 h 11"/>
                    <a:gd name="T8" fmla="*/ 1 w 1217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17" h="11">
                      <a:moveTo>
                        <a:pt x="1" y="0"/>
                      </a:moveTo>
                      <a:lnTo>
                        <a:pt x="0" y="11"/>
                      </a:lnTo>
                      <a:lnTo>
                        <a:pt x="1217" y="11"/>
                      </a:lnTo>
                      <a:lnTo>
                        <a:pt x="1216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8F8F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2" name="Freeform 64"/>
                <p:cNvSpPr>
                  <a:spLocks/>
                </p:cNvSpPr>
                <p:nvPr/>
              </p:nvSpPr>
              <p:spPr bwMode="auto">
                <a:xfrm>
                  <a:off x="408" y="1585"/>
                  <a:ext cx="304" cy="2"/>
                </a:xfrm>
                <a:custGeom>
                  <a:avLst/>
                  <a:gdLst>
                    <a:gd name="T0" fmla="*/ 1 w 1215"/>
                    <a:gd name="T1" fmla="*/ 0 h 11"/>
                    <a:gd name="T2" fmla="*/ 0 w 1215"/>
                    <a:gd name="T3" fmla="*/ 11 h 11"/>
                    <a:gd name="T4" fmla="*/ 1215 w 1215"/>
                    <a:gd name="T5" fmla="*/ 11 h 11"/>
                    <a:gd name="T6" fmla="*/ 1214 w 1215"/>
                    <a:gd name="T7" fmla="*/ 0 h 11"/>
                    <a:gd name="T8" fmla="*/ 1 w 1215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15" h="11">
                      <a:moveTo>
                        <a:pt x="1" y="0"/>
                      </a:moveTo>
                      <a:lnTo>
                        <a:pt x="0" y="11"/>
                      </a:lnTo>
                      <a:lnTo>
                        <a:pt x="1215" y="11"/>
                      </a:lnTo>
                      <a:lnTo>
                        <a:pt x="1214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96967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3" name="Freeform 65"/>
                <p:cNvSpPr>
                  <a:spLocks/>
                </p:cNvSpPr>
                <p:nvPr/>
              </p:nvSpPr>
              <p:spPr bwMode="auto">
                <a:xfrm>
                  <a:off x="408" y="1584"/>
                  <a:ext cx="304" cy="2"/>
                </a:xfrm>
                <a:custGeom>
                  <a:avLst/>
                  <a:gdLst>
                    <a:gd name="T0" fmla="*/ 2 w 1215"/>
                    <a:gd name="T1" fmla="*/ 0 h 10"/>
                    <a:gd name="T2" fmla="*/ 0 w 1215"/>
                    <a:gd name="T3" fmla="*/ 10 h 10"/>
                    <a:gd name="T4" fmla="*/ 1215 w 1215"/>
                    <a:gd name="T5" fmla="*/ 10 h 10"/>
                    <a:gd name="T6" fmla="*/ 1214 w 1215"/>
                    <a:gd name="T7" fmla="*/ 0 h 10"/>
                    <a:gd name="T8" fmla="*/ 1044 w 1215"/>
                    <a:gd name="T9" fmla="*/ 0 h 10"/>
                    <a:gd name="T10" fmla="*/ 1043 w 1215"/>
                    <a:gd name="T11" fmla="*/ 3 h 10"/>
                    <a:gd name="T12" fmla="*/ 1043 w 1215"/>
                    <a:gd name="T13" fmla="*/ 0 h 10"/>
                    <a:gd name="T14" fmla="*/ 803 w 1215"/>
                    <a:gd name="T15" fmla="*/ 0 h 10"/>
                    <a:gd name="T16" fmla="*/ 802 w 1215"/>
                    <a:gd name="T17" fmla="*/ 3 h 10"/>
                    <a:gd name="T18" fmla="*/ 802 w 1215"/>
                    <a:gd name="T19" fmla="*/ 0 h 10"/>
                    <a:gd name="T20" fmla="*/ 551 w 1215"/>
                    <a:gd name="T21" fmla="*/ 0 h 10"/>
                    <a:gd name="T22" fmla="*/ 550 w 1215"/>
                    <a:gd name="T23" fmla="*/ 3 h 10"/>
                    <a:gd name="T24" fmla="*/ 550 w 1215"/>
                    <a:gd name="T25" fmla="*/ 0 h 10"/>
                    <a:gd name="T26" fmla="*/ 466 w 1215"/>
                    <a:gd name="T27" fmla="*/ 0 h 10"/>
                    <a:gd name="T28" fmla="*/ 465 w 1215"/>
                    <a:gd name="T29" fmla="*/ 3 h 10"/>
                    <a:gd name="T30" fmla="*/ 465 w 1215"/>
                    <a:gd name="T31" fmla="*/ 0 h 10"/>
                    <a:gd name="T32" fmla="*/ 2 w 1215"/>
                    <a:gd name="T33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215" h="10">
                      <a:moveTo>
                        <a:pt x="2" y="0"/>
                      </a:moveTo>
                      <a:lnTo>
                        <a:pt x="0" y="10"/>
                      </a:lnTo>
                      <a:lnTo>
                        <a:pt x="1215" y="10"/>
                      </a:lnTo>
                      <a:lnTo>
                        <a:pt x="1214" y="0"/>
                      </a:lnTo>
                      <a:lnTo>
                        <a:pt x="1044" y="0"/>
                      </a:lnTo>
                      <a:lnTo>
                        <a:pt x="1043" y="3"/>
                      </a:lnTo>
                      <a:lnTo>
                        <a:pt x="1043" y="0"/>
                      </a:lnTo>
                      <a:lnTo>
                        <a:pt x="803" y="0"/>
                      </a:lnTo>
                      <a:lnTo>
                        <a:pt x="802" y="3"/>
                      </a:lnTo>
                      <a:lnTo>
                        <a:pt x="802" y="0"/>
                      </a:lnTo>
                      <a:lnTo>
                        <a:pt x="551" y="0"/>
                      </a:lnTo>
                      <a:lnTo>
                        <a:pt x="550" y="3"/>
                      </a:lnTo>
                      <a:lnTo>
                        <a:pt x="550" y="0"/>
                      </a:lnTo>
                      <a:lnTo>
                        <a:pt x="466" y="0"/>
                      </a:lnTo>
                      <a:lnTo>
                        <a:pt x="465" y="3"/>
                      </a:lnTo>
                      <a:lnTo>
                        <a:pt x="465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9E9E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4" name="Freeform 66"/>
                <p:cNvSpPr>
                  <a:spLocks/>
                </p:cNvSpPr>
                <p:nvPr/>
              </p:nvSpPr>
              <p:spPr bwMode="auto">
                <a:xfrm>
                  <a:off x="408" y="1582"/>
                  <a:ext cx="304" cy="3"/>
                </a:xfrm>
                <a:custGeom>
                  <a:avLst/>
                  <a:gdLst>
                    <a:gd name="T0" fmla="*/ 1 w 1213"/>
                    <a:gd name="T1" fmla="*/ 0 h 10"/>
                    <a:gd name="T2" fmla="*/ 0 w 1213"/>
                    <a:gd name="T3" fmla="*/ 10 h 10"/>
                    <a:gd name="T4" fmla="*/ 1213 w 1213"/>
                    <a:gd name="T5" fmla="*/ 10 h 10"/>
                    <a:gd name="T6" fmla="*/ 1212 w 1213"/>
                    <a:gd name="T7" fmla="*/ 0 h 10"/>
                    <a:gd name="T8" fmla="*/ 1128 w 1213"/>
                    <a:gd name="T9" fmla="*/ 0 h 10"/>
                    <a:gd name="T10" fmla="*/ 1127 w 1213"/>
                    <a:gd name="T11" fmla="*/ 2 h 10"/>
                    <a:gd name="T12" fmla="*/ 1127 w 1213"/>
                    <a:gd name="T13" fmla="*/ 0 h 10"/>
                    <a:gd name="T14" fmla="*/ 1043 w 1213"/>
                    <a:gd name="T15" fmla="*/ 0 h 10"/>
                    <a:gd name="T16" fmla="*/ 1042 w 1213"/>
                    <a:gd name="T17" fmla="*/ 9 h 10"/>
                    <a:gd name="T18" fmla="*/ 1041 w 1213"/>
                    <a:gd name="T19" fmla="*/ 0 h 10"/>
                    <a:gd name="T20" fmla="*/ 964 w 1213"/>
                    <a:gd name="T21" fmla="*/ 0 h 10"/>
                    <a:gd name="T22" fmla="*/ 963 w 1213"/>
                    <a:gd name="T23" fmla="*/ 2 h 10"/>
                    <a:gd name="T24" fmla="*/ 963 w 1213"/>
                    <a:gd name="T25" fmla="*/ 0 h 10"/>
                    <a:gd name="T26" fmla="*/ 891 w 1213"/>
                    <a:gd name="T27" fmla="*/ 0 h 10"/>
                    <a:gd name="T28" fmla="*/ 890 w 1213"/>
                    <a:gd name="T29" fmla="*/ 2 h 10"/>
                    <a:gd name="T30" fmla="*/ 890 w 1213"/>
                    <a:gd name="T31" fmla="*/ 0 h 10"/>
                    <a:gd name="T32" fmla="*/ 802 w 1213"/>
                    <a:gd name="T33" fmla="*/ 0 h 10"/>
                    <a:gd name="T34" fmla="*/ 801 w 1213"/>
                    <a:gd name="T35" fmla="*/ 9 h 10"/>
                    <a:gd name="T36" fmla="*/ 800 w 1213"/>
                    <a:gd name="T37" fmla="*/ 0 h 10"/>
                    <a:gd name="T38" fmla="*/ 550 w 1213"/>
                    <a:gd name="T39" fmla="*/ 0 h 10"/>
                    <a:gd name="T40" fmla="*/ 549 w 1213"/>
                    <a:gd name="T41" fmla="*/ 9 h 10"/>
                    <a:gd name="T42" fmla="*/ 549 w 1213"/>
                    <a:gd name="T43" fmla="*/ 0 h 10"/>
                    <a:gd name="T44" fmla="*/ 465 w 1213"/>
                    <a:gd name="T45" fmla="*/ 0 h 10"/>
                    <a:gd name="T46" fmla="*/ 464 w 1213"/>
                    <a:gd name="T47" fmla="*/ 9 h 10"/>
                    <a:gd name="T48" fmla="*/ 464 w 1213"/>
                    <a:gd name="T49" fmla="*/ 0 h 10"/>
                    <a:gd name="T50" fmla="*/ 1 w 1213"/>
                    <a:gd name="T51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13" h="10">
                      <a:moveTo>
                        <a:pt x="1" y="0"/>
                      </a:moveTo>
                      <a:lnTo>
                        <a:pt x="0" y="10"/>
                      </a:lnTo>
                      <a:lnTo>
                        <a:pt x="1213" y="10"/>
                      </a:lnTo>
                      <a:lnTo>
                        <a:pt x="1212" y="0"/>
                      </a:lnTo>
                      <a:lnTo>
                        <a:pt x="1128" y="0"/>
                      </a:lnTo>
                      <a:lnTo>
                        <a:pt x="1127" y="2"/>
                      </a:lnTo>
                      <a:lnTo>
                        <a:pt x="1127" y="0"/>
                      </a:lnTo>
                      <a:lnTo>
                        <a:pt x="1043" y="0"/>
                      </a:lnTo>
                      <a:lnTo>
                        <a:pt x="1042" y="9"/>
                      </a:lnTo>
                      <a:lnTo>
                        <a:pt x="1041" y="0"/>
                      </a:lnTo>
                      <a:lnTo>
                        <a:pt x="964" y="0"/>
                      </a:lnTo>
                      <a:lnTo>
                        <a:pt x="963" y="2"/>
                      </a:lnTo>
                      <a:lnTo>
                        <a:pt x="963" y="0"/>
                      </a:lnTo>
                      <a:lnTo>
                        <a:pt x="891" y="0"/>
                      </a:lnTo>
                      <a:lnTo>
                        <a:pt x="890" y="2"/>
                      </a:lnTo>
                      <a:lnTo>
                        <a:pt x="890" y="0"/>
                      </a:lnTo>
                      <a:lnTo>
                        <a:pt x="802" y="0"/>
                      </a:lnTo>
                      <a:lnTo>
                        <a:pt x="801" y="9"/>
                      </a:lnTo>
                      <a:lnTo>
                        <a:pt x="800" y="0"/>
                      </a:lnTo>
                      <a:lnTo>
                        <a:pt x="550" y="0"/>
                      </a:lnTo>
                      <a:lnTo>
                        <a:pt x="549" y="9"/>
                      </a:lnTo>
                      <a:lnTo>
                        <a:pt x="549" y="0"/>
                      </a:lnTo>
                      <a:lnTo>
                        <a:pt x="465" y="0"/>
                      </a:lnTo>
                      <a:lnTo>
                        <a:pt x="464" y="9"/>
                      </a:lnTo>
                      <a:lnTo>
                        <a:pt x="464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A3A38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5" name="Freeform 67"/>
                <p:cNvSpPr>
                  <a:spLocks noEditPoints="1"/>
                </p:cNvSpPr>
                <p:nvPr/>
              </p:nvSpPr>
              <p:spPr bwMode="auto">
                <a:xfrm>
                  <a:off x="409" y="1581"/>
                  <a:ext cx="303" cy="3"/>
                </a:xfrm>
                <a:custGeom>
                  <a:avLst/>
                  <a:gdLst>
                    <a:gd name="T0" fmla="*/ 1 w 1212"/>
                    <a:gd name="T1" fmla="*/ 0 h 11"/>
                    <a:gd name="T2" fmla="*/ 0 w 1212"/>
                    <a:gd name="T3" fmla="*/ 11 h 11"/>
                    <a:gd name="T4" fmla="*/ 463 w 1212"/>
                    <a:gd name="T5" fmla="*/ 11 h 11"/>
                    <a:gd name="T6" fmla="*/ 462 w 1212"/>
                    <a:gd name="T7" fmla="*/ 0 h 11"/>
                    <a:gd name="T8" fmla="*/ 380 w 1212"/>
                    <a:gd name="T9" fmla="*/ 0 h 11"/>
                    <a:gd name="T10" fmla="*/ 379 w 1212"/>
                    <a:gd name="T11" fmla="*/ 5 h 11"/>
                    <a:gd name="T12" fmla="*/ 379 w 1212"/>
                    <a:gd name="T13" fmla="*/ 0 h 11"/>
                    <a:gd name="T14" fmla="*/ 230 w 1212"/>
                    <a:gd name="T15" fmla="*/ 0 h 11"/>
                    <a:gd name="T16" fmla="*/ 229 w 1212"/>
                    <a:gd name="T17" fmla="*/ 5 h 11"/>
                    <a:gd name="T18" fmla="*/ 229 w 1212"/>
                    <a:gd name="T19" fmla="*/ 0 h 11"/>
                    <a:gd name="T20" fmla="*/ 1 w 1212"/>
                    <a:gd name="T21" fmla="*/ 0 h 11"/>
                    <a:gd name="T22" fmla="*/ 466 w 1212"/>
                    <a:gd name="T23" fmla="*/ 0 h 11"/>
                    <a:gd name="T24" fmla="*/ 464 w 1212"/>
                    <a:gd name="T25" fmla="*/ 11 h 11"/>
                    <a:gd name="T26" fmla="*/ 548 w 1212"/>
                    <a:gd name="T27" fmla="*/ 11 h 11"/>
                    <a:gd name="T28" fmla="*/ 546 w 1212"/>
                    <a:gd name="T29" fmla="*/ 0 h 11"/>
                    <a:gd name="T30" fmla="*/ 466 w 1212"/>
                    <a:gd name="T31" fmla="*/ 0 h 11"/>
                    <a:gd name="T32" fmla="*/ 549 w 1212"/>
                    <a:gd name="T33" fmla="*/ 0 h 11"/>
                    <a:gd name="T34" fmla="*/ 549 w 1212"/>
                    <a:gd name="T35" fmla="*/ 11 h 11"/>
                    <a:gd name="T36" fmla="*/ 800 w 1212"/>
                    <a:gd name="T37" fmla="*/ 11 h 11"/>
                    <a:gd name="T38" fmla="*/ 798 w 1212"/>
                    <a:gd name="T39" fmla="*/ 0 h 11"/>
                    <a:gd name="T40" fmla="*/ 717 w 1212"/>
                    <a:gd name="T41" fmla="*/ 0 h 11"/>
                    <a:gd name="T42" fmla="*/ 716 w 1212"/>
                    <a:gd name="T43" fmla="*/ 2 h 11"/>
                    <a:gd name="T44" fmla="*/ 716 w 1212"/>
                    <a:gd name="T45" fmla="*/ 0 h 11"/>
                    <a:gd name="T46" fmla="*/ 549 w 1212"/>
                    <a:gd name="T47" fmla="*/ 0 h 11"/>
                    <a:gd name="T48" fmla="*/ 803 w 1212"/>
                    <a:gd name="T49" fmla="*/ 0 h 11"/>
                    <a:gd name="T50" fmla="*/ 801 w 1212"/>
                    <a:gd name="T51" fmla="*/ 11 h 11"/>
                    <a:gd name="T52" fmla="*/ 1041 w 1212"/>
                    <a:gd name="T53" fmla="*/ 11 h 11"/>
                    <a:gd name="T54" fmla="*/ 1040 w 1212"/>
                    <a:gd name="T55" fmla="*/ 0 h 11"/>
                    <a:gd name="T56" fmla="*/ 963 w 1212"/>
                    <a:gd name="T57" fmla="*/ 0 h 11"/>
                    <a:gd name="T58" fmla="*/ 962 w 1212"/>
                    <a:gd name="T59" fmla="*/ 7 h 11"/>
                    <a:gd name="T60" fmla="*/ 961 w 1212"/>
                    <a:gd name="T61" fmla="*/ 0 h 11"/>
                    <a:gd name="T62" fmla="*/ 890 w 1212"/>
                    <a:gd name="T63" fmla="*/ 0 h 11"/>
                    <a:gd name="T64" fmla="*/ 889 w 1212"/>
                    <a:gd name="T65" fmla="*/ 7 h 11"/>
                    <a:gd name="T66" fmla="*/ 889 w 1212"/>
                    <a:gd name="T67" fmla="*/ 0 h 11"/>
                    <a:gd name="T68" fmla="*/ 803 w 1212"/>
                    <a:gd name="T69" fmla="*/ 0 h 11"/>
                    <a:gd name="T70" fmla="*/ 1044 w 1212"/>
                    <a:gd name="T71" fmla="*/ 0 h 11"/>
                    <a:gd name="T72" fmla="*/ 1042 w 1212"/>
                    <a:gd name="T73" fmla="*/ 11 h 11"/>
                    <a:gd name="T74" fmla="*/ 1212 w 1212"/>
                    <a:gd name="T75" fmla="*/ 11 h 11"/>
                    <a:gd name="T76" fmla="*/ 1210 w 1212"/>
                    <a:gd name="T77" fmla="*/ 0 h 11"/>
                    <a:gd name="T78" fmla="*/ 1127 w 1212"/>
                    <a:gd name="T79" fmla="*/ 0 h 11"/>
                    <a:gd name="T80" fmla="*/ 1126 w 1212"/>
                    <a:gd name="T81" fmla="*/ 7 h 11"/>
                    <a:gd name="T82" fmla="*/ 1126 w 1212"/>
                    <a:gd name="T83" fmla="*/ 0 h 11"/>
                    <a:gd name="T84" fmla="*/ 1044 w 1212"/>
                    <a:gd name="T8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1212" h="11">
                      <a:moveTo>
                        <a:pt x="1" y="0"/>
                      </a:moveTo>
                      <a:lnTo>
                        <a:pt x="0" y="11"/>
                      </a:lnTo>
                      <a:lnTo>
                        <a:pt x="463" y="11"/>
                      </a:lnTo>
                      <a:lnTo>
                        <a:pt x="462" y="0"/>
                      </a:lnTo>
                      <a:lnTo>
                        <a:pt x="380" y="0"/>
                      </a:lnTo>
                      <a:lnTo>
                        <a:pt x="379" y="5"/>
                      </a:lnTo>
                      <a:lnTo>
                        <a:pt x="379" y="0"/>
                      </a:lnTo>
                      <a:lnTo>
                        <a:pt x="230" y="0"/>
                      </a:lnTo>
                      <a:lnTo>
                        <a:pt x="229" y="5"/>
                      </a:lnTo>
                      <a:lnTo>
                        <a:pt x="229" y="0"/>
                      </a:lnTo>
                      <a:lnTo>
                        <a:pt x="1" y="0"/>
                      </a:lnTo>
                      <a:close/>
                      <a:moveTo>
                        <a:pt x="466" y="0"/>
                      </a:moveTo>
                      <a:lnTo>
                        <a:pt x="464" y="11"/>
                      </a:lnTo>
                      <a:lnTo>
                        <a:pt x="548" y="11"/>
                      </a:lnTo>
                      <a:lnTo>
                        <a:pt x="546" y="0"/>
                      </a:lnTo>
                      <a:lnTo>
                        <a:pt x="466" y="0"/>
                      </a:lnTo>
                      <a:close/>
                      <a:moveTo>
                        <a:pt x="549" y="0"/>
                      </a:moveTo>
                      <a:lnTo>
                        <a:pt x="549" y="11"/>
                      </a:lnTo>
                      <a:lnTo>
                        <a:pt x="800" y="11"/>
                      </a:lnTo>
                      <a:lnTo>
                        <a:pt x="798" y="0"/>
                      </a:lnTo>
                      <a:lnTo>
                        <a:pt x="717" y="0"/>
                      </a:lnTo>
                      <a:lnTo>
                        <a:pt x="716" y="2"/>
                      </a:lnTo>
                      <a:lnTo>
                        <a:pt x="716" y="0"/>
                      </a:lnTo>
                      <a:lnTo>
                        <a:pt x="549" y="0"/>
                      </a:lnTo>
                      <a:close/>
                      <a:moveTo>
                        <a:pt x="803" y="0"/>
                      </a:moveTo>
                      <a:lnTo>
                        <a:pt x="801" y="11"/>
                      </a:lnTo>
                      <a:lnTo>
                        <a:pt x="1041" y="11"/>
                      </a:lnTo>
                      <a:lnTo>
                        <a:pt x="1040" y="0"/>
                      </a:lnTo>
                      <a:lnTo>
                        <a:pt x="963" y="0"/>
                      </a:lnTo>
                      <a:lnTo>
                        <a:pt x="962" y="7"/>
                      </a:lnTo>
                      <a:lnTo>
                        <a:pt x="961" y="0"/>
                      </a:lnTo>
                      <a:lnTo>
                        <a:pt x="890" y="0"/>
                      </a:lnTo>
                      <a:lnTo>
                        <a:pt x="889" y="7"/>
                      </a:lnTo>
                      <a:lnTo>
                        <a:pt x="889" y="0"/>
                      </a:lnTo>
                      <a:lnTo>
                        <a:pt x="803" y="0"/>
                      </a:lnTo>
                      <a:close/>
                      <a:moveTo>
                        <a:pt x="1044" y="0"/>
                      </a:moveTo>
                      <a:lnTo>
                        <a:pt x="1042" y="11"/>
                      </a:lnTo>
                      <a:lnTo>
                        <a:pt x="1212" y="11"/>
                      </a:lnTo>
                      <a:lnTo>
                        <a:pt x="1210" y="0"/>
                      </a:lnTo>
                      <a:lnTo>
                        <a:pt x="1127" y="0"/>
                      </a:lnTo>
                      <a:lnTo>
                        <a:pt x="1126" y="7"/>
                      </a:lnTo>
                      <a:lnTo>
                        <a:pt x="1126" y="0"/>
                      </a:lnTo>
                      <a:lnTo>
                        <a:pt x="1044" y="0"/>
                      </a:lnTo>
                      <a:close/>
                    </a:path>
                  </a:pathLst>
                </a:custGeom>
                <a:solidFill>
                  <a:srgbClr val="A8A8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6" name="Freeform 68"/>
                <p:cNvSpPr>
                  <a:spLocks noEditPoints="1"/>
                </p:cNvSpPr>
                <p:nvPr/>
              </p:nvSpPr>
              <p:spPr bwMode="auto">
                <a:xfrm>
                  <a:off x="409" y="1580"/>
                  <a:ext cx="302" cy="2"/>
                </a:xfrm>
                <a:custGeom>
                  <a:avLst/>
                  <a:gdLst>
                    <a:gd name="T0" fmla="*/ 2 w 1211"/>
                    <a:gd name="T1" fmla="*/ 0 h 11"/>
                    <a:gd name="T2" fmla="*/ 0 w 1211"/>
                    <a:gd name="T3" fmla="*/ 11 h 11"/>
                    <a:gd name="T4" fmla="*/ 463 w 1211"/>
                    <a:gd name="T5" fmla="*/ 11 h 11"/>
                    <a:gd name="T6" fmla="*/ 461 w 1211"/>
                    <a:gd name="T7" fmla="*/ 0 h 11"/>
                    <a:gd name="T8" fmla="*/ 383 w 1211"/>
                    <a:gd name="T9" fmla="*/ 0 h 11"/>
                    <a:gd name="T10" fmla="*/ 379 w 1211"/>
                    <a:gd name="T11" fmla="*/ 11 h 11"/>
                    <a:gd name="T12" fmla="*/ 379 w 1211"/>
                    <a:gd name="T13" fmla="*/ 0 h 11"/>
                    <a:gd name="T14" fmla="*/ 303 w 1211"/>
                    <a:gd name="T15" fmla="*/ 0 h 11"/>
                    <a:gd name="T16" fmla="*/ 302 w 1211"/>
                    <a:gd name="T17" fmla="*/ 4 h 11"/>
                    <a:gd name="T18" fmla="*/ 302 w 1211"/>
                    <a:gd name="T19" fmla="*/ 0 h 11"/>
                    <a:gd name="T20" fmla="*/ 232 w 1211"/>
                    <a:gd name="T21" fmla="*/ 0 h 11"/>
                    <a:gd name="T22" fmla="*/ 229 w 1211"/>
                    <a:gd name="T23" fmla="*/ 11 h 11"/>
                    <a:gd name="T24" fmla="*/ 229 w 1211"/>
                    <a:gd name="T25" fmla="*/ 0 h 11"/>
                    <a:gd name="T26" fmla="*/ 146 w 1211"/>
                    <a:gd name="T27" fmla="*/ 0 h 11"/>
                    <a:gd name="T28" fmla="*/ 145 w 1211"/>
                    <a:gd name="T29" fmla="*/ 6 h 11"/>
                    <a:gd name="T30" fmla="*/ 145 w 1211"/>
                    <a:gd name="T31" fmla="*/ 0 h 11"/>
                    <a:gd name="T32" fmla="*/ 2 w 1211"/>
                    <a:gd name="T33" fmla="*/ 0 h 11"/>
                    <a:gd name="T34" fmla="*/ 467 w 1211"/>
                    <a:gd name="T35" fmla="*/ 0 h 11"/>
                    <a:gd name="T36" fmla="*/ 464 w 1211"/>
                    <a:gd name="T37" fmla="*/ 11 h 11"/>
                    <a:gd name="T38" fmla="*/ 548 w 1211"/>
                    <a:gd name="T39" fmla="*/ 11 h 11"/>
                    <a:gd name="T40" fmla="*/ 545 w 1211"/>
                    <a:gd name="T41" fmla="*/ 0 h 11"/>
                    <a:gd name="T42" fmla="*/ 467 w 1211"/>
                    <a:gd name="T43" fmla="*/ 0 h 11"/>
                    <a:gd name="T44" fmla="*/ 550 w 1211"/>
                    <a:gd name="T45" fmla="*/ 0 h 11"/>
                    <a:gd name="T46" fmla="*/ 549 w 1211"/>
                    <a:gd name="T47" fmla="*/ 11 h 11"/>
                    <a:gd name="T48" fmla="*/ 799 w 1211"/>
                    <a:gd name="T49" fmla="*/ 11 h 11"/>
                    <a:gd name="T50" fmla="*/ 797 w 1211"/>
                    <a:gd name="T51" fmla="*/ 0 h 11"/>
                    <a:gd name="T52" fmla="*/ 717 w 1211"/>
                    <a:gd name="T53" fmla="*/ 0 h 11"/>
                    <a:gd name="T54" fmla="*/ 716 w 1211"/>
                    <a:gd name="T55" fmla="*/ 8 h 11"/>
                    <a:gd name="T56" fmla="*/ 716 w 1211"/>
                    <a:gd name="T57" fmla="*/ 0 h 11"/>
                    <a:gd name="T58" fmla="*/ 628 w 1211"/>
                    <a:gd name="T59" fmla="*/ 0 h 11"/>
                    <a:gd name="T60" fmla="*/ 627 w 1211"/>
                    <a:gd name="T61" fmla="*/ 4 h 11"/>
                    <a:gd name="T62" fmla="*/ 627 w 1211"/>
                    <a:gd name="T63" fmla="*/ 0 h 11"/>
                    <a:gd name="T64" fmla="*/ 550 w 1211"/>
                    <a:gd name="T65" fmla="*/ 0 h 11"/>
                    <a:gd name="T66" fmla="*/ 804 w 1211"/>
                    <a:gd name="T67" fmla="*/ 0 h 11"/>
                    <a:gd name="T68" fmla="*/ 801 w 1211"/>
                    <a:gd name="T69" fmla="*/ 11 h 11"/>
                    <a:gd name="T70" fmla="*/ 889 w 1211"/>
                    <a:gd name="T71" fmla="*/ 11 h 11"/>
                    <a:gd name="T72" fmla="*/ 888 w 1211"/>
                    <a:gd name="T73" fmla="*/ 0 h 11"/>
                    <a:gd name="T74" fmla="*/ 804 w 1211"/>
                    <a:gd name="T75" fmla="*/ 0 h 11"/>
                    <a:gd name="T76" fmla="*/ 890 w 1211"/>
                    <a:gd name="T77" fmla="*/ 0 h 11"/>
                    <a:gd name="T78" fmla="*/ 890 w 1211"/>
                    <a:gd name="T79" fmla="*/ 11 h 11"/>
                    <a:gd name="T80" fmla="*/ 962 w 1211"/>
                    <a:gd name="T81" fmla="*/ 11 h 11"/>
                    <a:gd name="T82" fmla="*/ 959 w 1211"/>
                    <a:gd name="T83" fmla="*/ 0 h 11"/>
                    <a:gd name="T84" fmla="*/ 890 w 1211"/>
                    <a:gd name="T85" fmla="*/ 0 h 11"/>
                    <a:gd name="T86" fmla="*/ 964 w 1211"/>
                    <a:gd name="T87" fmla="*/ 0 h 11"/>
                    <a:gd name="T88" fmla="*/ 963 w 1211"/>
                    <a:gd name="T89" fmla="*/ 11 h 11"/>
                    <a:gd name="T90" fmla="*/ 1040 w 1211"/>
                    <a:gd name="T91" fmla="*/ 11 h 11"/>
                    <a:gd name="T92" fmla="*/ 1039 w 1211"/>
                    <a:gd name="T93" fmla="*/ 0 h 11"/>
                    <a:gd name="T94" fmla="*/ 964 w 1211"/>
                    <a:gd name="T95" fmla="*/ 0 h 11"/>
                    <a:gd name="T96" fmla="*/ 1045 w 1211"/>
                    <a:gd name="T97" fmla="*/ 0 h 11"/>
                    <a:gd name="T98" fmla="*/ 1042 w 1211"/>
                    <a:gd name="T99" fmla="*/ 11 h 11"/>
                    <a:gd name="T100" fmla="*/ 1126 w 1211"/>
                    <a:gd name="T101" fmla="*/ 11 h 11"/>
                    <a:gd name="T102" fmla="*/ 1124 w 1211"/>
                    <a:gd name="T103" fmla="*/ 0 h 11"/>
                    <a:gd name="T104" fmla="*/ 1045 w 1211"/>
                    <a:gd name="T105" fmla="*/ 0 h 11"/>
                    <a:gd name="T106" fmla="*/ 1128 w 1211"/>
                    <a:gd name="T107" fmla="*/ 0 h 11"/>
                    <a:gd name="T108" fmla="*/ 1127 w 1211"/>
                    <a:gd name="T109" fmla="*/ 11 h 11"/>
                    <a:gd name="T110" fmla="*/ 1211 w 1211"/>
                    <a:gd name="T111" fmla="*/ 11 h 11"/>
                    <a:gd name="T112" fmla="*/ 1210 w 1211"/>
                    <a:gd name="T113" fmla="*/ 0 h 11"/>
                    <a:gd name="T114" fmla="*/ 1128 w 1211"/>
                    <a:gd name="T11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1211" h="11">
                      <a:moveTo>
                        <a:pt x="2" y="0"/>
                      </a:moveTo>
                      <a:lnTo>
                        <a:pt x="0" y="11"/>
                      </a:lnTo>
                      <a:lnTo>
                        <a:pt x="463" y="11"/>
                      </a:lnTo>
                      <a:lnTo>
                        <a:pt x="461" y="0"/>
                      </a:lnTo>
                      <a:lnTo>
                        <a:pt x="383" y="0"/>
                      </a:lnTo>
                      <a:lnTo>
                        <a:pt x="379" y="11"/>
                      </a:lnTo>
                      <a:lnTo>
                        <a:pt x="379" y="0"/>
                      </a:lnTo>
                      <a:lnTo>
                        <a:pt x="303" y="0"/>
                      </a:lnTo>
                      <a:lnTo>
                        <a:pt x="302" y="4"/>
                      </a:lnTo>
                      <a:lnTo>
                        <a:pt x="302" y="0"/>
                      </a:lnTo>
                      <a:lnTo>
                        <a:pt x="232" y="0"/>
                      </a:lnTo>
                      <a:lnTo>
                        <a:pt x="229" y="11"/>
                      </a:lnTo>
                      <a:lnTo>
                        <a:pt x="229" y="0"/>
                      </a:lnTo>
                      <a:lnTo>
                        <a:pt x="146" y="0"/>
                      </a:lnTo>
                      <a:lnTo>
                        <a:pt x="145" y="6"/>
                      </a:lnTo>
                      <a:lnTo>
                        <a:pt x="145" y="0"/>
                      </a:lnTo>
                      <a:lnTo>
                        <a:pt x="2" y="0"/>
                      </a:lnTo>
                      <a:close/>
                      <a:moveTo>
                        <a:pt x="467" y="0"/>
                      </a:moveTo>
                      <a:lnTo>
                        <a:pt x="464" y="11"/>
                      </a:lnTo>
                      <a:lnTo>
                        <a:pt x="548" y="11"/>
                      </a:lnTo>
                      <a:lnTo>
                        <a:pt x="545" y="0"/>
                      </a:lnTo>
                      <a:lnTo>
                        <a:pt x="467" y="0"/>
                      </a:lnTo>
                      <a:close/>
                      <a:moveTo>
                        <a:pt x="550" y="0"/>
                      </a:moveTo>
                      <a:lnTo>
                        <a:pt x="549" y="11"/>
                      </a:lnTo>
                      <a:lnTo>
                        <a:pt x="799" y="11"/>
                      </a:lnTo>
                      <a:lnTo>
                        <a:pt x="797" y="0"/>
                      </a:lnTo>
                      <a:lnTo>
                        <a:pt x="717" y="0"/>
                      </a:lnTo>
                      <a:lnTo>
                        <a:pt x="716" y="8"/>
                      </a:lnTo>
                      <a:lnTo>
                        <a:pt x="716" y="0"/>
                      </a:lnTo>
                      <a:lnTo>
                        <a:pt x="628" y="0"/>
                      </a:lnTo>
                      <a:lnTo>
                        <a:pt x="627" y="4"/>
                      </a:lnTo>
                      <a:lnTo>
                        <a:pt x="627" y="0"/>
                      </a:lnTo>
                      <a:lnTo>
                        <a:pt x="550" y="0"/>
                      </a:lnTo>
                      <a:close/>
                      <a:moveTo>
                        <a:pt x="804" y="0"/>
                      </a:moveTo>
                      <a:lnTo>
                        <a:pt x="801" y="11"/>
                      </a:lnTo>
                      <a:lnTo>
                        <a:pt x="889" y="11"/>
                      </a:lnTo>
                      <a:lnTo>
                        <a:pt x="888" y="0"/>
                      </a:lnTo>
                      <a:lnTo>
                        <a:pt x="804" y="0"/>
                      </a:lnTo>
                      <a:close/>
                      <a:moveTo>
                        <a:pt x="890" y="0"/>
                      </a:moveTo>
                      <a:lnTo>
                        <a:pt x="890" y="11"/>
                      </a:lnTo>
                      <a:lnTo>
                        <a:pt x="962" y="11"/>
                      </a:lnTo>
                      <a:lnTo>
                        <a:pt x="959" y="0"/>
                      </a:lnTo>
                      <a:lnTo>
                        <a:pt x="890" y="0"/>
                      </a:lnTo>
                      <a:close/>
                      <a:moveTo>
                        <a:pt x="964" y="0"/>
                      </a:moveTo>
                      <a:lnTo>
                        <a:pt x="963" y="11"/>
                      </a:lnTo>
                      <a:lnTo>
                        <a:pt x="1040" y="11"/>
                      </a:lnTo>
                      <a:lnTo>
                        <a:pt x="1039" y="0"/>
                      </a:lnTo>
                      <a:lnTo>
                        <a:pt x="964" y="0"/>
                      </a:lnTo>
                      <a:close/>
                      <a:moveTo>
                        <a:pt x="1045" y="0"/>
                      </a:moveTo>
                      <a:lnTo>
                        <a:pt x="1042" y="11"/>
                      </a:lnTo>
                      <a:lnTo>
                        <a:pt x="1126" y="11"/>
                      </a:lnTo>
                      <a:lnTo>
                        <a:pt x="1124" y="0"/>
                      </a:lnTo>
                      <a:lnTo>
                        <a:pt x="1045" y="0"/>
                      </a:lnTo>
                      <a:close/>
                      <a:moveTo>
                        <a:pt x="1128" y="0"/>
                      </a:moveTo>
                      <a:lnTo>
                        <a:pt x="1127" y="11"/>
                      </a:lnTo>
                      <a:lnTo>
                        <a:pt x="1211" y="11"/>
                      </a:lnTo>
                      <a:lnTo>
                        <a:pt x="1210" y="0"/>
                      </a:lnTo>
                      <a:lnTo>
                        <a:pt x="1128" y="0"/>
                      </a:lnTo>
                      <a:close/>
                    </a:path>
                  </a:pathLst>
                </a:custGeom>
                <a:solidFill>
                  <a:srgbClr val="B0B09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7" name="Freeform 69"/>
                <p:cNvSpPr>
                  <a:spLocks noEditPoints="1"/>
                </p:cNvSpPr>
                <p:nvPr/>
              </p:nvSpPr>
              <p:spPr bwMode="auto">
                <a:xfrm>
                  <a:off x="409" y="1578"/>
                  <a:ext cx="302" cy="3"/>
                </a:xfrm>
                <a:custGeom>
                  <a:avLst/>
                  <a:gdLst>
                    <a:gd name="T0" fmla="*/ 0 w 1209"/>
                    <a:gd name="T1" fmla="*/ 11 h 11"/>
                    <a:gd name="T2" fmla="*/ 227 w 1209"/>
                    <a:gd name="T3" fmla="*/ 0 h 11"/>
                    <a:gd name="T4" fmla="*/ 144 w 1209"/>
                    <a:gd name="T5" fmla="*/ 11 h 11"/>
                    <a:gd name="T6" fmla="*/ 1 w 1209"/>
                    <a:gd name="T7" fmla="*/ 0 h 11"/>
                    <a:gd name="T8" fmla="*/ 229 w 1209"/>
                    <a:gd name="T9" fmla="*/ 11 h 11"/>
                    <a:gd name="T10" fmla="*/ 377 w 1209"/>
                    <a:gd name="T11" fmla="*/ 0 h 11"/>
                    <a:gd name="T12" fmla="*/ 301 w 1209"/>
                    <a:gd name="T13" fmla="*/ 9 h 11"/>
                    <a:gd name="T14" fmla="*/ 231 w 1209"/>
                    <a:gd name="T15" fmla="*/ 0 h 11"/>
                    <a:gd name="T16" fmla="*/ 379 w 1209"/>
                    <a:gd name="T17" fmla="*/ 11 h 11"/>
                    <a:gd name="T18" fmla="*/ 460 w 1209"/>
                    <a:gd name="T19" fmla="*/ 0 h 11"/>
                    <a:gd name="T20" fmla="*/ 466 w 1209"/>
                    <a:gd name="T21" fmla="*/ 0 h 11"/>
                    <a:gd name="T22" fmla="*/ 545 w 1209"/>
                    <a:gd name="T23" fmla="*/ 11 h 11"/>
                    <a:gd name="T24" fmla="*/ 466 w 1209"/>
                    <a:gd name="T25" fmla="*/ 0 h 11"/>
                    <a:gd name="T26" fmla="*/ 548 w 1209"/>
                    <a:gd name="T27" fmla="*/ 11 h 11"/>
                    <a:gd name="T28" fmla="*/ 714 w 1209"/>
                    <a:gd name="T29" fmla="*/ 0 h 11"/>
                    <a:gd name="T30" fmla="*/ 626 w 1209"/>
                    <a:gd name="T31" fmla="*/ 9 h 11"/>
                    <a:gd name="T32" fmla="*/ 549 w 1209"/>
                    <a:gd name="T33" fmla="*/ 0 h 11"/>
                    <a:gd name="T34" fmla="*/ 716 w 1209"/>
                    <a:gd name="T35" fmla="*/ 11 h 11"/>
                    <a:gd name="T36" fmla="*/ 795 w 1209"/>
                    <a:gd name="T37" fmla="*/ 0 h 11"/>
                    <a:gd name="T38" fmla="*/ 803 w 1209"/>
                    <a:gd name="T39" fmla="*/ 0 h 11"/>
                    <a:gd name="T40" fmla="*/ 888 w 1209"/>
                    <a:gd name="T41" fmla="*/ 11 h 11"/>
                    <a:gd name="T42" fmla="*/ 803 w 1209"/>
                    <a:gd name="T43" fmla="*/ 0 h 11"/>
                    <a:gd name="T44" fmla="*/ 889 w 1209"/>
                    <a:gd name="T45" fmla="*/ 11 h 11"/>
                    <a:gd name="T46" fmla="*/ 957 w 1209"/>
                    <a:gd name="T47" fmla="*/ 0 h 11"/>
                    <a:gd name="T48" fmla="*/ 964 w 1209"/>
                    <a:gd name="T49" fmla="*/ 0 h 11"/>
                    <a:gd name="T50" fmla="*/ 1039 w 1209"/>
                    <a:gd name="T51" fmla="*/ 11 h 11"/>
                    <a:gd name="T52" fmla="*/ 964 w 1209"/>
                    <a:gd name="T53" fmla="*/ 0 h 11"/>
                    <a:gd name="T54" fmla="*/ 1043 w 1209"/>
                    <a:gd name="T55" fmla="*/ 11 h 11"/>
                    <a:gd name="T56" fmla="*/ 1123 w 1209"/>
                    <a:gd name="T57" fmla="*/ 0 h 11"/>
                    <a:gd name="T58" fmla="*/ 1128 w 1209"/>
                    <a:gd name="T59" fmla="*/ 0 h 11"/>
                    <a:gd name="T60" fmla="*/ 1209 w 1209"/>
                    <a:gd name="T61" fmla="*/ 11 h 11"/>
                    <a:gd name="T62" fmla="*/ 1128 w 1209"/>
                    <a:gd name="T63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209" h="11">
                      <a:moveTo>
                        <a:pt x="1" y="0"/>
                      </a:moveTo>
                      <a:lnTo>
                        <a:pt x="0" y="11"/>
                      </a:lnTo>
                      <a:lnTo>
                        <a:pt x="228" y="11"/>
                      </a:lnTo>
                      <a:lnTo>
                        <a:pt x="227" y="0"/>
                      </a:lnTo>
                      <a:lnTo>
                        <a:pt x="146" y="0"/>
                      </a:lnTo>
                      <a:lnTo>
                        <a:pt x="144" y="11"/>
                      </a:lnTo>
                      <a:lnTo>
                        <a:pt x="143" y="0"/>
                      </a:lnTo>
                      <a:lnTo>
                        <a:pt x="1" y="0"/>
                      </a:lnTo>
                      <a:close/>
                      <a:moveTo>
                        <a:pt x="231" y="0"/>
                      </a:moveTo>
                      <a:lnTo>
                        <a:pt x="229" y="11"/>
                      </a:lnTo>
                      <a:lnTo>
                        <a:pt x="378" y="11"/>
                      </a:lnTo>
                      <a:lnTo>
                        <a:pt x="377" y="0"/>
                      </a:lnTo>
                      <a:lnTo>
                        <a:pt x="302" y="0"/>
                      </a:lnTo>
                      <a:lnTo>
                        <a:pt x="301" y="9"/>
                      </a:lnTo>
                      <a:lnTo>
                        <a:pt x="300" y="0"/>
                      </a:lnTo>
                      <a:lnTo>
                        <a:pt x="231" y="0"/>
                      </a:lnTo>
                      <a:close/>
                      <a:moveTo>
                        <a:pt x="383" y="0"/>
                      </a:moveTo>
                      <a:lnTo>
                        <a:pt x="379" y="11"/>
                      </a:lnTo>
                      <a:lnTo>
                        <a:pt x="461" y="11"/>
                      </a:lnTo>
                      <a:lnTo>
                        <a:pt x="460" y="0"/>
                      </a:lnTo>
                      <a:lnTo>
                        <a:pt x="383" y="0"/>
                      </a:lnTo>
                      <a:close/>
                      <a:moveTo>
                        <a:pt x="466" y="0"/>
                      </a:moveTo>
                      <a:lnTo>
                        <a:pt x="465" y="11"/>
                      </a:lnTo>
                      <a:lnTo>
                        <a:pt x="545" y="11"/>
                      </a:lnTo>
                      <a:lnTo>
                        <a:pt x="544" y="0"/>
                      </a:lnTo>
                      <a:lnTo>
                        <a:pt x="466" y="0"/>
                      </a:lnTo>
                      <a:close/>
                      <a:moveTo>
                        <a:pt x="549" y="0"/>
                      </a:moveTo>
                      <a:lnTo>
                        <a:pt x="548" y="11"/>
                      </a:lnTo>
                      <a:lnTo>
                        <a:pt x="715" y="11"/>
                      </a:lnTo>
                      <a:lnTo>
                        <a:pt x="714" y="0"/>
                      </a:lnTo>
                      <a:lnTo>
                        <a:pt x="628" y="0"/>
                      </a:lnTo>
                      <a:lnTo>
                        <a:pt x="626" y="9"/>
                      </a:lnTo>
                      <a:lnTo>
                        <a:pt x="626" y="0"/>
                      </a:lnTo>
                      <a:lnTo>
                        <a:pt x="549" y="0"/>
                      </a:lnTo>
                      <a:close/>
                      <a:moveTo>
                        <a:pt x="717" y="0"/>
                      </a:moveTo>
                      <a:lnTo>
                        <a:pt x="716" y="11"/>
                      </a:lnTo>
                      <a:lnTo>
                        <a:pt x="797" y="11"/>
                      </a:lnTo>
                      <a:lnTo>
                        <a:pt x="795" y="0"/>
                      </a:lnTo>
                      <a:lnTo>
                        <a:pt x="717" y="0"/>
                      </a:lnTo>
                      <a:close/>
                      <a:moveTo>
                        <a:pt x="803" y="0"/>
                      </a:moveTo>
                      <a:lnTo>
                        <a:pt x="802" y="11"/>
                      </a:lnTo>
                      <a:lnTo>
                        <a:pt x="888" y="11"/>
                      </a:lnTo>
                      <a:lnTo>
                        <a:pt x="886" y="0"/>
                      </a:lnTo>
                      <a:lnTo>
                        <a:pt x="803" y="0"/>
                      </a:lnTo>
                      <a:close/>
                      <a:moveTo>
                        <a:pt x="891" y="0"/>
                      </a:moveTo>
                      <a:lnTo>
                        <a:pt x="889" y="11"/>
                      </a:lnTo>
                      <a:lnTo>
                        <a:pt x="960" y="11"/>
                      </a:lnTo>
                      <a:lnTo>
                        <a:pt x="957" y="0"/>
                      </a:lnTo>
                      <a:lnTo>
                        <a:pt x="891" y="0"/>
                      </a:lnTo>
                      <a:close/>
                      <a:moveTo>
                        <a:pt x="964" y="0"/>
                      </a:moveTo>
                      <a:lnTo>
                        <a:pt x="962" y="11"/>
                      </a:lnTo>
                      <a:lnTo>
                        <a:pt x="1039" y="11"/>
                      </a:lnTo>
                      <a:lnTo>
                        <a:pt x="1037" y="0"/>
                      </a:lnTo>
                      <a:lnTo>
                        <a:pt x="964" y="0"/>
                      </a:lnTo>
                      <a:close/>
                      <a:moveTo>
                        <a:pt x="1044" y="0"/>
                      </a:moveTo>
                      <a:lnTo>
                        <a:pt x="1043" y="11"/>
                      </a:lnTo>
                      <a:lnTo>
                        <a:pt x="1125" y="11"/>
                      </a:lnTo>
                      <a:lnTo>
                        <a:pt x="1123" y="0"/>
                      </a:lnTo>
                      <a:lnTo>
                        <a:pt x="1044" y="0"/>
                      </a:lnTo>
                      <a:close/>
                      <a:moveTo>
                        <a:pt x="1128" y="0"/>
                      </a:moveTo>
                      <a:lnTo>
                        <a:pt x="1126" y="11"/>
                      </a:lnTo>
                      <a:lnTo>
                        <a:pt x="1209" y="11"/>
                      </a:lnTo>
                      <a:lnTo>
                        <a:pt x="1208" y="0"/>
                      </a:lnTo>
                      <a:lnTo>
                        <a:pt x="1128" y="0"/>
                      </a:lnTo>
                      <a:close/>
                    </a:path>
                  </a:pathLst>
                </a:custGeom>
                <a:solidFill>
                  <a:srgbClr val="B5B5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8" name="Freeform 70"/>
                <p:cNvSpPr>
                  <a:spLocks noEditPoints="1"/>
                </p:cNvSpPr>
                <p:nvPr/>
              </p:nvSpPr>
              <p:spPr bwMode="auto">
                <a:xfrm>
                  <a:off x="409" y="1577"/>
                  <a:ext cx="302" cy="3"/>
                </a:xfrm>
                <a:custGeom>
                  <a:avLst/>
                  <a:gdLst>
                    <a:gd name="T0" fmla="*/ 0 w 1208"/>
                    <a:gd name="T1" fmla="*/ 10 h 10"/>
                    <a:gd name="T2" fmla="*/ 141 w 1208"/>
                    <a:gd name="T3" fmla="*/ 0 h 10"/>
                    <a:gd name="T4" fmla="*/ 147 w 1208"/>
                    <a:gd name="T5" fmla="*/ 0 h 10"/>
                    <a:gd name="T6" fmla="*/ 227 w 1208"/>
                    <a:gd name="T7" fmla="*/ 10 h 10"/>
                    <a:gd name="T8" fmla="*/ 147 w 1208"/>
                    <a:gd name="T9" fmla="*/ 0 h 10"/>
                    <a:gd name="T10" fmla="*/ 230 w 1208"/>
                    <a:gd name="T11" fmla="*/ 10 h 10"/>
                    <a:gd name="T12" fmla="*/ 299 w 1208"/>
                    <a:gd name="T13" fmla="*/ 0 h 10"/>
                    <a:gd name="T14" fmla="*/ 301 w 1208"/>
                    <a:gd name="T15" fmla="*/ 0 h 10"/>
                    <a:gd name="T16" fmla="*/ 377 w 1208"/>
                    <a:gd name="T17" fmla="*/ 10 h 10"/>
                    <a:gd name="T18" fmla="*/ 301 w 1208"/>
                    <a:gd name="T19" fmla="*/ 0 h 10"/>
                    <a:gd name="T20" fmla="*/ 381 w 1208"/>
                    <a:gd name="T21" fmla="*/ 10 h 10"/>
                    <a:gd name="T22" fmla="*/ 458 w 1208"/>
                    <a:gd name="T23" fmla="*/ 0 h 10"/>
                    <a:gd name="T24" fmla="*/ 466 w 1208"/>
                    <a:gd name="T25" fmla="*/ 0 h 10"/>
                    <a:gd name="T26" fmla="*/ 543 w 1208"/>
                    <a:gd name="T27" fmla="*/ 10 h 10"/>
                    <a:gd name="T28" fmla="*/ 466 w 1208"/>
                    <a:gd name="T29" fmla="*/ 0 h 10"/>
                    <a:gd name="T30" fmla="*/ 548 w 1208"/>
                    <a:gd name="T31" fmla="*/ 10 h 10"/>
                    <a:gd name="T32" fmla="*/ 624 w 1208"/>
                    <a:gd name="T33" fmla="*/ 0 h 10"/>
                    <a:gd name="T34" fmla="*/ 627 w 1208"/>
                    <a:gd name="T35" fmla="*/ 0 h 10"/>
                    <a:gd name="T36" fmla="*/ 714 w 1208"/>
                    <a:gd name="T37" fmla="*/ 10 h 10"/>
                    <a:gd name="T38" fmla="*/ 627 w 1208"/>
                    <a:gd name="T39" fmla="*/ 0 h 10"/>
                    <a:gd name="T40" fmla="*/ 715 w 1208"/>
                    <a:gd name="T41" fmla="*/ 10 h 10"/>
                    <a:gd name="T42" fmla="*/ 792 w 1208"/>
                    <a:gd name="T43" fmla="*/ 0 h 10"/>
                    <a:gd name="T44" fmla="*/ 803 w 1208"/>
                    <a:gd name="T45" fmla="*/ 0 h 10"/>
                    <a:gd name="T46" fmla="*/ 886 w 1208"/>
                    <a:gd name="T47" fmla="*/ 10 h 10"/>
                    <a:gd name="T48" fmla="*/ 803 w 1208"/>
                    <a:gd name="T49" fmla="*/ 0 h 10"/>
                    <a:gd name="T50" fmla="*/ 888 w 1208"/>
                    <a:gd name="T51" fmla="*/ 10 h 10"/>
                    <a:gd name="T52" fmla="*/ 955 w 1208"/>
                    <a:gd name="T53" fmla="*/ 0 h 10"/>
                    <a:gd name="T54" fmla="*/ 963 w 1208"/>
                    <a:gd name="T55" fmla="*/ 0 h 10"/>
                    <a:gd name="T56" fmla="*/ 1037 w 1208"/>
                    <a:gd name="T57" fmla="*/ 10 h 10"/>
                    <a:gd name="T58" fmla="*/ 963 w 1208"/>
                    <a:gd name="T59" fmla="*/ 0 h 10"/>
                    <a:gd name="T60" fmla="*/ 1043 w 1208"/>
                    <a:gd name="T61" fmla="*/ 10 h 10"/>
                    <a:gd name="T62" fmla="*/ 1121 w 1208"/>
                    <a:gd name="T63" fmla="*/ 0 h 10"/>
                    <a:gd name="T64" fmla="*/ 1128 w 1208"/>
                    <a:gd name="T65" fmla="*/ 0 h 10"/>
                    <a:gd name="T66" fmla="*/ 1208 w 1208"/>
                    <a:gd name="T67" fmla="*/ 10 h 10"/>
                    <a:gd name="T68" fmla="*/ 1128 w 1208"/>
                    <a:gd name="T69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208" h="10">
                      <a:moveTo>
                        <a:pt x="2" y="0"/>
                      </a:moveTo>
                      <a:lnTo>
                        <a:pt x="0" y="10"/>
                      </a:lnTo>
                      <a:lnTo>
                        <a:pt x="143" y="10"/>
                      </a:lnTo>
                      <a:lnTo>
                        <a:pt x="141" y="0"/>
                      </a:lnTo>
                      <a:lnTo>
                        <a:pt x="2" y="0"/>
                      </a:lnTo>
                      <a:close/>
                      <a:moveTo>
                        <a:pt x="147" y="0"/>
                      </a:moveTo>
                      <a:lnTo>
                        <a:pt x="144" y="10"/>
                      </a:lnTo>
                      <a:lnTo>
                        <a:pt x="227" y="10"/>
                      </a:lnTo>
                      <a:lnTo>
                        <a:pt x="226" y="0"/>
                      </a:lnTo>
                      <a:lnTo>
                        <a:pt x="147" y="0"/>
                      </a:lnTo>
                      <a:close/>
                      <a:moveTo>
                        <a:pt x="231" y="0"/>
                      </a:moveTo>
                      <a:lnTo>
                        <a:pt x="230" y="10"/>
                      </a:lnTo>
                      <a:lnTo>
                        <a:pt x="300" y="10"/>
                      </a:lnTo>
                      <a:lnTo>
                        <a:pt x="299" y="0"/>
                      </a:lnTo>
                      <a:lnTo>
                        <a:pt x="231" y="0"/>
                      </a:lnTo>
                      <a:close/>
                      <a:moveTo>
                        <a:pt x="301" y="0"/>
                      </a:moveTo>
                      <a:lnTo>
                        <a:pt x="301" y="10"/>
                      </a:lnTo>
                      <a:lnTo>
                        <a:pt x="377" y="10"/>
                      </a:lnTo>
                      <a:lnTo>
                        <a:pt x="376" y="0"/>
                      </a:lnTo>
                      <a:lnTo>
                        <a:pt x="301" y="0"/>
                      </a:lnTo>
                      <a:close/>
                      <a:moveTo>
                        <a:pt x="383" y="0"/>
                      </a:moveTo>
                      <a:lnTo>
                        <a:pt x="381" y="10"/>
                      </a:lnTo>
                      <a:lnTo>
                        <a:pt x="459" y="10"/>
                      </a:lnTo>
                      <a:lnTo>
                        <a:pt x="458" y="0"/>
                      </a:lnTo>
                      <a:lnTo>
                        <a:pt x="383" y="0"/>
                      </a:lnTo>
                      <a:close/>
                      <a:moveTo>
                        <a:pt x="466" y="0"/>
                      </a:moveTo>
                      <a:lnTo>
                        <a:pt x="465" y="10"/>
                      </a:lnTo>
                      <a:lnTo>
                        <a:pt x="543" y="10"/>
                      </a:lnTo>
                      <a:lnTo>
                        <a:pt x="542" y="0"/>
                      </a:lnTo>
                      <a:lnTo>
                        <a:pt x="466" y="0"/>
                      </a:lnTo>
                      <a:close/>
                      <a:moveTo>
                        <a:pt x="549" y="0"/>
                      </a:moveTo>
                      <a:lnTo>
                        <a:pt x="548" y="10"/>
                      </a:lnTo>
                      <a:lnTo>
                        <a:pt x="625" y="10"/>
                      </a:lnTo>
                      <a:lnTo>
                        <a:pt x="624" y="0"/>
                      </a:lnTo>
                      <a:lnTo>
                        <a:pt x="549" y="0"/>
                      </a:lnTo>
                      <a:close/>
                      <a:moveTo>
                        <a:pt x="627" y="0"/>
                      </a:moveTo>
                      <a:lnTo>
                        <a:pt x="626" y="10"/>
                      </a:lnTo>
                      <a:lnTo>
                        <a:pt x="714" y="10"/>
                      </a:lnTo>
                      <a:lnTo>
                        <a:pt x="712" y="0"/>
                      </a:lnTo>
                      <a:lnTo>
                        <a:pt x="627" y="0"/>
                      </a:lnTo>
                      <a:close/>
                      <a:moveTo>
                        <a:pt x="718" y="0"/>
                      </a:moveTo>
                      <a:lnTo>
                        <a:pt x="715" y="10"/>
                      </a:lnTo>
                      <a:lnTo>
                        <a:pt x="795" y="10"/>
                      </a:lnTo>
                      <a:lnTo>
                        <a:pt x="792" y="0"/>
                      </a:lnTo>
                      <a:lnTo>
                        <a:pt x="718" y="0"/>
                      </a:lnTo>
                      <a:close/>
                      <a:moveTo>
                        <a:pt x="803" y="0"/>
                      </a:moveTo>
                      <a:lnTo>
                        <a:pt x="802" y="10"/>
                      </a:lnTo>
                      <a:lnTo>
                        <a:pt x="886" y="10"/>
                      </a:lnTo>
                      <a:lnTo>
                        <a:pt x="884" y="0"/>
                      </a:lnTo>
                      <a:lnTo>
                        <a:pt x="803" y="0"/>
                      </a:lnTo>
                      <a:close/>
                      <a:moveTo>
                        <a:pt x="890" y="0"/>
                      </a:moveTo>
                      <a:lnTo>
                        <a:pt x="888" y="10"/>
                      </a:lnTo>
                      <a:lnTo>
                        <a:pt x="957" y="10"/>
                      </a:lnTo>
                      <a:lnTo>
                        <a:pt x="955" y="0"/>
                      </a:lnTo>
                      <a:lnTo>
                        <a:pt x="890" y="0"/>
                      </a:lnTo>
                      <a:close/>
                      <a:moveTo>
                        <a:pt x="963" y="0"/>
                      </a:moveTo>
                      <a:lnTo>
                        <a:pt x="962" y="10"/>
                      </a:lnTo>
                      <a:lnTo>
                        <a:pt x="1037" y="10"/>
                      </a:lnTo>
                      <a:lnTo>
                        <a:pt x="1035" y="0"/>
                      </a:lnTo>
                      <a:lnTo>
                        <a:pt x="963" y="0"/>
                      </a:lnTo>
                      <a:close/>
                      <a:moveTo>
                        <a:pt x="1044" y="0"/>
                      </a:moveTo>
                      <a:lnTo>
                        <a:pt x="1043" y="10"/>
                      </a:lnTo>
                      <a:lnTo>
                        <a:pt x="1122" y="10"/>
                      </a:lnTo>
                      <a:lnTo>
                        <a:pt x="1121" y="0"/>
                      </a:lnTo>
                      <a:lnTo>
                        <a:pt x="1044" y="0"/>
                      </a:lnTo>
                      <a:close/>
                      <a:moveTo>
                        <a:pt x="1128" y="0"/>
                      </a:moveTo>
                      <a:lnTo>
                        <a:pt x="1126" y="10"/>
                      </a:lnTo>
                      <a:lnTo>
                        <a:pt x="1208" y="10"/>
                      </a:lnTo>
                      <a:lnTo>
                        <a:pt x="1205" y="0"/>
                      </a:lnTo>
                      <a:lnTo>
                        <a:pt x="1128" y="0"/>
                      </a:lnTo>
                      <a:close/>
                    </a:path>
                  </a:pathLst>
                </a:custGeom>
                <a:solidFill>
                  <a:srgbClr val="BDBD9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9" name="Freeform 71"/>
                <p:cNvSpPr>
                  <a:spLocks noEditPoints="1"/>
                </p:cNvSpPr>
                <p:nvPr/>
              </p:nvSpPr>
              <p:spPr bwMode="auto">
                <a:xfrm>
                  <a:off x="409" y="1576"/>
                  <a:ext cx="302" cy="2"/>
                </a:xfrm>
                <a:custGeom>
                  <a:avLst/>
                  <a:gdLst>
                    <a:gd name="T0" fmla="*/ 0 w 1207"/>
                    <a:gd name="T1" fmla="*/ 10 h 10"/>
                    <a:gd name="T2" fmla="*/ 140 w 1207"/>
                    <a:gd name="T3" fmla="*/ 0 h 10"/>
                    <a:gd name="T4" fmla="*/ 148 w 1207"/>
                    <a:gd name="T5" fmla="*/ 0 h 10"/>
                    <a:gd name="T6" fmla="*/ 226 w 1207"/>
                    <a:gd name="T7" fmla="*/ 10 h 10"/>
                    <a:gd name="T8" fmla="*/ 148 w 1207"/>
                    <a:gd name="T9" fmla="*/ 0 h 10"/>
                    <a:gd name="T10" fmla="*/ 230 w 1207"/>
                    <a:gd name="T11" fmla="*/ 10 h 10"/>
                    <a:gd name="T12" fmla="*/ 298 w 1207"/>
                    <a:gd name="T13" fmla="*/ 0 h 10"/>
                    <a:gd name="T14" fmla="*/ 301 w 1207"/>
                    <a:gd name="T15" fmla="*/ 0 h 10"/>
                    <a:gd name="T16" fmla="*/ 376 w 1207"/>
                    <a:gd name="T17" fmla="*/ 10 h 10"/>
                    <a:gd name="T18" fmla="*/ 301 w 1207"/>
                    <a:gd name="T19" fmla="*/ 0 h 10"/>
                    <a:gd name="T20" fmla="*/ 382 w 1207"/>
                    <a:gd name="T21" fmla="*/ 10 h 10"/>
                    <a:gd name="T22" fmla="*/ 458 w 1207"/>
                    <a:gd name="T23" fmla="*/ 0 h 10"/>
                    <a:gd name="T24" fmla="*/ 466 w 1207"/>
                    <a:gd name="T25" fmla="*/ 0 h 10"/>
                    <a:gd name="T26" fmla="*/ 543 w 1207"/>
                    <a:gd name="T27" fmla="*/ 10 h 10"/>
                    <a:gd name="T28" fmla="*/ 466 w 1207"/>
                    <a:gd name="T29" fmla="*/ 0 h 10"/>
                    <a:gd name="T30" fmla="*/ 548 w 1207"/>
                    <a:gd name="T31" fmla="*/ 10 h 10"/>
                    <a:gd name="T32" fmla="*/ 624 w 1207"/>
                    <a:gd name="T33" fmla="*/ 0 h 10"/>
                    <a:gd name="T34" fmla="*/ 629 w 1207"/>
                    <a:gd name="T35" fmla="*/ 0 h 10"/>
                    <a:gd name="T36" fmla="*/ 713 w 1207"/>
                    <a:gd name="T37" fmla="*/ 10 h 10"/>
                    <a:gd name="T38" fmla="*/ 629 w 1207"/>
                    <a:gd name="T39" fmla="*/ 0 h 10"/>
                    <a:gd name="T40" fmla="*/ 716 w 1207"/>
                    <a:gd name="T41" fmla="*/ 10 h 10"/>
                    <a:gd name="T42" fmla="*/ 791 w 1207"/>
                    <a:gd name="T43" fmla="*/ 0 h 10"/>
                    <a:gd name="T44" fmla="*/ 803 w 1207"/>
                    <a:gd name="T45" fmla="*/ 0 h 10"/>
                    <a:gd name="T46" fmla="*/ 885 w 1207"/>
                    <a:gd name="T47" fmla="*/ 10 h 10"/>
                    <a:gd name="T48" fmla="*/ 803 w 1207"/>
                    <a:gd name="T49" fmla="*/ 0 h 10"/>
                    <a:gd name="T50" fmla="*/ 890 w 1207"/>
                    <a:gd name="T51" fmla="*/ 10 h 10"/>
                    <a:gd name="T52" fmla="*/ 954 w 1207"/>
                    <a:gd name="T53" fmla="*/ 0 h 10"/>
                    <a:gd name="T54" fmla="*/ 964 w 1207"/>
                    <a:gd name="T55" fmla="*/ 0 h 10"/>
                    <a:gd name="T56" fmla="*/ 1036 w 1207"/>
                    <a:gd name="T57" fmla="*/ 10 h 10"/>
                    <a:gd name="T58" fmla="*/ 964 w 1207"/>
                    <a:gd name="T59" fmla="*/ 0 h 10"/>
                    <a:gd name="T60" fmla="*/ 1043 w 1207"/>
                    <a:gd name="T61" fmla="*/ 10 h 10"/>
                    <a:gd name="T62" fmla="*/ 1120 w 1207"/>
                    <a:gd name="T63" fmla="*/ 0 h 10"/>
                    <a:gd name="T64" fmla="*/ 1129 w 1207"/>
                    <a:gd name="T65" fmla="*/ 0 h 10"/>
                    <a:gd name="T66" fmla="*/ 1207 w 1207"/>
                    <a:gd name="T67" fmla="*/ 10 h 10"/>
                    <a:gd name="T68" fmla="*/ 1129 w 1207"/>
                    <a:gd name="T69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207" h="10">
                      <a:moveTo>
                        <a:pt x="3" y="0"/>
                      </a:moveTo>
                      <a:lnTo>
                        <a:pt x="0" y="10"/>
                      </a:lnTo>
                      <a:lnTo>
                        <a:pt x="142" y="10"/>
                      </a:lnTo>
                      <a:lnTo>
                        <a:pt x="140" y="0"/>
                      </a:lnTo>
                      <a:lnTo>
                        <a:pt x="3" y="0"/>
                      </a:lnTo>
                      <a:close/>
                      <a:moveTo>
                        <a:pt x="148" y="0"/>
                      </a:moveTo>
                      <a:lnTo>
                        <a:pt x="145" y="10"/>
                      </a:lnTo>
                      <a:lnTo>
                        <a:pt x="226" y="10"/>
                      </a:lnTo>
                      <a:lnTo>
                        <a:pt x="225" y="0"/>
                      </a:lnTo>
                      <a:lnTo>
                        <a:pt x="148" y="0"/>
                      </a:lnTo>
                      <a:close/>
                      <a:moveTo>
                        <a:pt x="232" y="0"/>
                      </a:moveTo>
                      <a:lnTo>
                        <a:pt x="230" y="10"/>
                      </a:lnTo>
                      <a:lnTo>
                        <a:pt x="299" y="10"/>
                      </a:lnTo>
                      <a:lnTo>
                        <a:pt x="298" y="0"/>
                      </a:lnTo>
                      <a:lnTo>
                        <a:pt x="232" y="0"/>
                      </a:lnTo>
                      <a:close/>
                      <a:moveTo>
                        <a:pt x="301" y="0"/>
                      </a:moveTo>
                      <a:lnTo>
                        <a:pt x="301" y="10"/>
                      </a:lnTo>
                      <a:lnTo>
                        <a:pt x="376" y="10"/>
                      </a:lnTo>
                      <a:lnTo>
                        <a:pt x="375" y="0"/>
                      </a:lnTo>
                      <a:lnTo>
                        <a:pt x="301" y="0"/>
                      </a:lnTo>
                      <a:close/>
                      <a:moveTo>
                        <a:pt x="384" y="0"/>
                      </a:moveTo>
                      <a:lnTo>
                        <a:pt x="382" y="10"/>
                      </a:lnTo>
                      <a:lnTo>
                        <a:pt x="459" y="10"/>
                      </a:lnTo>
                      <a:lnTo>
                        <a:pt x="458" y="0"/>
                      </a:lnTo>
                      <a:lnTo>
                        <a:pt x="384" y="0"/>
                      </a:lnTo>
                      <a:close/>
                      <a:moveTo>
                        <a:pt x="466" y="0"/>
                      </a:moveTo>
                      <a:lnTo>
                        <a:pt x="465" y="10"/>
                      </a:lnTo>
                      <a:lnTo>
                        <a:pt x="543" y="10"/>
                      </a:lnTo>
                      <a:lnTo>
                        <a:pt x="542" y="0"/>
                      </a:lnTo>
                      <a:lnTo>
                        <a:pt x="466" y="0"/>
                      </a:lnTo>
                      <a:close/>
                      <a:moveTo>
                        <a:pt x="549" y="0"/>
                      </a:moveTo>
                      <a:lnTo>
                        <a:pt x="548" y="10"/>
                      </a:lnTo>
                      <a:lnTo>
                        <a:pt x="625" y="10"/>
                      </a:lnTo>
                      <a:lnTo>
                        <a:pt x="624" y="0"/>
                      </a:lnTo>
                      <a:lnTo>
                        <a:pt x="549" y="0"/>
                      </a:lnTo>
                      <a:close/>
                      <a:moveTo>
                        <a:pt x="629" y="0"/>
                      </a:moveTo>
                      <a:lnTo>
                        <a:pt x="627" y="10"/>
                      </a:lnTo>
                      <a:lnTo>
                        <a:pt x="713" y="10"/>
                      </a:lnTo>
                      <a:lnTo>
                        <a:pt x="711" y="0"/>
                      </a:lnTo>
                      <a:lnTo>
                        <a:pt x="629" y="0"/>
                      </a:lnTo>
                      <a:close/>
                      <a:moveTo>
                        <a:pt x="719" y="0"/>
                      </a:moveTo>
                      <a:lnTo>
                        <a:pt x="716" y="10"/>
                      </a:lnTo>
                      <a:lnTo>
                        <a:pt x="794" y="10"/>
                      </a:lnTo>
                      <a:lnTo>
                        <a:pt x="791" y="0"/>
                      </a:lnTo>
                      <a:lnTo>
                        <a:pt x="719" y="0"/>
                      </a:lnTo>
                      <a:close/>
                      <a:moveTo>
                        <a:pt x="803" y="0"/>
                      </a:moveTo>
                      <a:lnTo>
                        <a:pt x="802" y="10"/>
                      </a:lnTo>
                      <a:lnTo>
                        <a:pt x="885" y="10"/>
                      </a:lnTo>
                      <a:lnTo>
                        <a:pt x="882" y="0"/>
                      </a:lnTo>
                      <a:lnTo>
                        <a:pt x="803" y="0"/>
                      </a:lnTo>
                      <a:close/>
                      <a:moveTo>
                        <a:pt x="891" y="0"/>
                      </a:moveTo>
                      <a:lnTo>
                        <a:pt x="890" y="10"/>
                      </a:lnTo>
                      <a:lnTo>
                        <a:pt x="956" y="10"/>
                      </a:lnTo>
                      <a:lnTo>
                        <a:pt x="954" y="0"/>
                      </a:lnTo>
                      <a:lnTo>
                        <a:pt x="891" y="0"/>
                      </a:lnTo>
                      <a:close/>
                      <a:moveTo>
                        <a:pt x="964" y="0"/>
                      </a:moveTo>
                      <a:lnTo>
                        <a:pt x="963" y="10"/>
                      </a:lnTo>
                      <a:lnTo>
                        <a:pt x="1036" y="10"/>
                      </a:lnTo>
                      <a:lnTo>
                        <a:pt x="1035" y="0"/>
                      </a:lnTo>
                      <a:lnTo>
                        <a:pt x="964" y="0"/>
                      </a:lnTo>
                      <a:close/>
                      <a:moveTo>
                        <a:pt x="1044" y="0"/>
                      </a:moveTo>
                      <a:lnTo>
                        <a:pt x="1043" y="10"/>
                      </a:lnTo>
                      <a:lnTo>
                        <a:pt x="1121" y="10"/>
                      </a:lnTo>
                      <a:lnTo>
                        <a:pt x="1120" y="0"/>
                      </a:lnTo>
                      <a:lnTo>
                        <a:pt x="1044" y="0"/>
                      </a:lnTo>
                      <a:close/>
                      <a:moveTo>
                        <a:pt x="1129" y="0"/>
                      </a:moveTo>
                      <a:lnTo>
                        <a:pt x="1127" y="10"/>
                      </a:lnTo>
                      <a:lnTo>
                        <a:pt x="1207" y="10"/>
                      </a:lnTo>
                      <a:lnTo>
                        <a:pt x="1205" y="0"/>
                      </a:lnTo>
                      <a:lnTo>
                        <a:pt x="1129" y="0"/>
                      </a:lnTo>
                      <a:close/>
                    </a:path>
                  </a:pathLst>
                </a:custGeom>
                <a:solidFill>
                  <a:srgbClr val="C2C2A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0" name="Freeform 72"/>
                <p:cNvSpPr>
                  <a:spLocks noEditPoints="1"/>
                </p:cNvSpPr>
                <p:nvPr/>
              </p:nvSpPr>
              <p:spPr bwMode="auto">
                <a:xfrm>
                  <a:off x="409" y="1574"/>
                  <a:ext cx="301" cy="3"/>
                </a:xfrm>
                <a:custGeom>
                  <a:avLst/>
                  <a:gdLst>
                    <a:gd name="T0" fmla="*/ 0 w 1203"/>
                    <a:gd name="T1" fmla="*/ 11 h 11"/>
                    <a:gd name="T2" fmla="*/ 136 w 1203"/>
                    <a:gd name="T3" fmla="*/ 0 h 11"/>
                    <a:gd name="T4" fmla="*/ 147 w 1203"/>
                    <a:gd name="T5" fmla="*/ 0 h 11"/>
                    <a:gd name="T6" fmla="*/ 224 w 1203"/>
                    <a:gd name="T7" fmla="*/ 11 h 11"/>
                    <a:gd name="T8" fmla="*/ 147 w 1203"/>
                    <a:gd name="T9" fmla="*/ 0 h 11"/>
                    <a:gd name="T10" fmla="*/ 229 w 1203"/>
                    <a:gd name="T11" fmla="*/ 11 h 11"/>
                    <a:gd name="T12" fmla="*/ 294 w 1203"/>
                    <a:gd name="T13" fmla="*/ 0 h 11"/>
                    <a:gd name="T14" fmla="*/ 300 w 1203"/>
                    <a:gd name="T15" fmla="*/ 0 h 11"/>
                    <a:gd name="T16" fmla="*/ 374 w 1203"/>
                    <a:gd name="T17" fmla="*/ 11 h 11"/>
                    <a:gd name="T18" fmla="*/ 300 w 1203"/>
                    <a:gd name="T19" fmla="*/ 0 h 11"/>
                    <a:gd name="T20" fmla="*/ 381 w 1203"/>
                    <a:gd name="T21" fmla="*/ 11 h 11"/>
                    <a:gd name="T22" fmla="*/ 455 w 1203"/>
                    <a:gd name="T23" fmla="*/ 0 h 11"/>
                    <a:gd name="T24" fmla="*/ 465 w 1203"/>
                    <a:gd name="T25" fmla="*/ 0 h 11"/>
                    <a:gd name="T26" fmla="*/ 540 w 1203"/>
                    <a:gd name="T27" fmla="*/ 11 h 11"/>
                    <a:gd name="T28" fmla="*/ 465 w 1203"/>
                    <a:gd name="T29" fmla="*/ 0 h 11"/>
                    <a:gd name="T30" fmla="*/ 547 w 1203"/>
                    <a:gd name="T31" fmla="*/ 11 h 11"/>
                    <a:gd name="T32" fmla="*/ 621 w 1203"/>
                    <a:gd name="T33" fmla="*/ 0 h 11"/>
                    <a:gd name="T34" fmla="*/ 628 w 1203"/>
                    <a:gd name="T35" fmla="*/ 0 h 11"/>
                    <a:gd name="T36" fmla="*/ 710 w 1203"/>
                    <a:gd name="T37" fmla="*/ 11 h 11"/>
                    <a:gd name="T38" fmla="*/ 628 w 1203"/>
                    <a:gd name="T39" fmla="*/ 0 h 11"/>
                    <a:gd name="T40" fmla="*/ 716 w 1203"/>
                    <a:gd name="T41" fmla="*/ 11 h 11"/>
                    <a:gd name="T42" fmla="*/ 788 w 1203"/>
                    <a:gd name="T43" fmla="*/ 0 h 11"/>
                    <a:gd name="T44" fmla="*/ 802 w 1203"/>
                    <a:gd name="T45" fmla="*/ 0 h 11"/>
                    <a:gd name="T46" fmla="*/ 882 w 1203"/>
                    <a:gd name="T47" fmla="*/ 11 h 11"/>
                    <a:gd name="T48" fmla="*/ 802 w 1203"/>
                    <a:gd name="T49" fmla="*/ 0 h 11"/>
                    <a:gd name="T50" fmla="*/ 888 w 1203"/>
                    <a:gd name="T51" fmla="*/ 11 h 11"/>
                    <a:gd name="T52" fmla="*/ 951 w 1203"/>
                    <a:gd name="T53" fmla="*/ 0 h 11"/>
                    <a:gd name="T54" fmla="*/ 964 w 1203"/>
                    <a:gd name="T55" fmla="*/ 0 h 11"/>
                    <a:gd name="T56" fmla="*/ 1033 w 1203"/>
                    <a:gd name="T57" fmla="*/ 11 h 11"/>
                    <a:gd name="T58" fmla="*/ 964 w 1203"/>
                    <a:gd name="T59" fmla="*/ 0 h 11"/>
                    <a:gd name="T60" fmla="*/ 1042 w 1203"/>
                    <a:gd name="T61" fmla="*/ 11 h 11"/>
                    <a:gd name="T62" fmla="*/ 1118 w 1203"/>
                    <a:gd name="T63" fmla="*/ 0 h 11"/>
                    <a:gd name="T64" fmla="*/ 1127 w 1203"/>
                    <a:gd name="T65" fmla="*/ 0 h 11"/>
                    <a:gd name="T66" fmla="*/ 1203 w 1203"/>
                    <a:gd name="T67" fmla="*/ 11 h 11"/>
                    <a:gd name="T68" fmla="*/ 1127 w 1203"/>
                    <a:gd name="T6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203" h="11">
                      <a:moveTo>
                        <a:pt x="1" y="0"/>
                      </a:moveTo>
                      <a:lnTo>
                        <a:pt x="0" y="11"/>
                      </a:lnTo>
                      <a:lnTo>
                        <a:pt x="139" y="11"/>
                      </a:lnTo>
                      <a:lnTo>
                        <a:pt x="136" y="0"/>
                      </a:lnTo>
                      <a:lnTo>
                        <a:pt x="1" y="0"/>
                      </a:lnTo>
                      <a:close/>
                      <a:moveTo>
                        <a:pt x="147" y="0"/>
                      </a:moveTo>
                      <a:lnTo>
                        <a:pt x="145" y="11"/>
                      </a:lnTo>
                      <a:lnTo>
                        <a:pt x="224" y="11"/>
                      </a:lnTo>
                      <a:lnTo>
                        <a:pt x="223" y="0"/>
                      </a:lnTo>
                      <a:lnTo>
                        <a:pt x="147" y="0"/>
                      </a:lnTo>
                      <a:close/>
                      <a:moveTo>
                        <a:pt x="230" y="0"/>
                      </a:moveTo>
                      <a:lnTo>
                        <a:pt x="229" y="11"/>
                      </a:lnTo>
                      <a:lnTo>
                        <a:pt x="297" y="11"/>
                      </a:lnTo>
                      <a:lnTo>
                        <a:pt x="294" y="0"/>
                      </a:lnTo>
                      <a:lnTo>
                        <a:pt x="230" y="0"/>
                      </a:lnTo>
                      <a:close/>
                      <a:moveTo>
                        <a:pt x="300" y="0"/>
                      </a:moveTo>
                      <a:lnTo>
                        <a:pt x="299" y="11"/>
                      </a:lnTo>
                      <a:lnTo>
                        <a:pt x="374" y="11"/>
                      </a:lnTo>
                      <a:lnTo>
                        <a:pt x="373" y="0"/>
                      </a:lnTo>
                      <a:lnTo>
                        <a:pt x="300" y="0"/>
                      </a:lnTo>
                      <a:close/>
                      <a:moveTo>
                        <a:pt x="383" y="0"/>
                      </a:moveTo>
                      <a:lnTo>
                        <a:pt x="381" y="11"/>
                      </a:lnTo>
                      <a:lnTo>
                        <a:pt x="456" y="11"/>
                      </a:lnTo>
                      <a:lnTo>
                        <a:pt x="455" y="0"/>
                      </a:lnTo>
                      <a:lnTo>
                        <a:pt x="383" y="0"/>
                      </a:lnTo>
                      <a:close/>
                      <a:moveTo>
                        <a:pt x="465" y="0"/>
                      </a:moveTo>
                      <a:lnTo>
                        <a:pt x="464" y="11"/>
                      </a:lnTo>
                      <a:lnTo>
                        <a:pt x="540" y="11"/>
                      </a:lnTo>
                      <a:lnTo>
                        <a:pt x="539" y="0"/>
                      </a:lnTo>
                      <a:lnTo>
                        <a:pt x="465" y="0"/>
                      </a:lnTo>
                      <a:close/>
                      <a:moveTo>
                        <a:pt x="547" y="0"/>
                      </a:moveTo>
                      <a:lnTo>
                        <a:pt x="547" y="11"/>
                      </a:lnTo>
                      <a:lnTo>
                        <a:pt x="622" y="11"/>
                      </a:lnTo>
                      <a:lnTo>
                        <a:pt x="621" y="0"/>
                      </a:lnTo>
                      <a:lnTo>
                        <a:pt x="547" y="0"/>
                      </a:lnTo>
                      <a:close/>
                      <a:moveTo>
                        <a:pt x="628" y="0"/>
                      </a:moveTo>
                      <a:lnTo>
                        <a:pt x="625" y="11"/>
                      </a:lnTo>
                      <a:lnTo>
                        <a:pt x="710" y="11"/>
                      </a:lnTo>
                      <a:lnTo>
                        <a:pt x="709" y="0"/>
                      </a:lnTo>
                      <a:lnTo>
                        <a:pt x="628" y="0"/>
                      </a:lnTo>
                      <a:close/>
                      <a:moveTo>
                        <a:pt x="717" y="0"/>
                      </a:moveTo>
                      <a:lnTo>
                        <a:pt x="716" y="11"/>
                      </a:lnTo>
                      <a:lnTo>
                        <a:pt x="790" y="11"/>
                      </a:lnTo>
                      <a:lnTo>
                        <a:pt x="788" y="0"/>
                      </a:lnTo>
                      <a:lnTo>
                        <a:pt x="717" y="0"/>
                      </a:lnTo>
                      <a:close/>
                      <a:moveTo>
                        <a:pt x="802" y="0"/>
                      </a:moveTo>
                      <a:lnTo>
                        <a:pt x="801" y="11"/>
                      </a:lnTo>
                      <a:lnTo>
                        <a:pt x="882" y="11"/>
                      </a:lnTo>
                      <a:lnTo>
                        <a:pt x="879" y="0"/>
                      </a:lnTo>
                      <a:lnTo>
                        <a:pt x="802" y="0"/>
                      </a:lnTo>
                      <a:close/>
                      <a:moveTo>
                        <a:pt x="889" y="0"/>
                      </a:moveTo>
                      <a:lnTo>
                        <a:pt x="888" y="11"/>
                      </a:lnTo>
                      <a:lnTo>
                        <a:pt x="953" y="11"/>
                      </a:lnTo>
                      <a:lnTo>
                        <a:pt x="951" y="0"/>
                      </a:lnTo>
                      <a:lnTo>
                        <a:pt x="889" y="0"/>
                      </a:lnTo>
                      <a:close/>
                      <a:moveTo>
                        <a:pt x="964" y="0"/>
                      </a:moveTo>
                      <a:lnTo>
                        <a:pt x="961" y="11"/>
                      </a:lnTo>
                      <a:lnTo>
                        <a:pt x="1033" y="11"/>
                      </a:lnTo>
                      <a:lnTo>
                        <a:pt x="1031" y="0"/>
                      </a:lnTo>
                      <a:lnTo>
                        <a:pt x="964" y="0"/>
                      </a:lnTo>
                      <a:close/>
                      <a:moveTo>
                        <a:pt x="1043" y="0"/>
                      </a:moveTo>
                      <a:lnTo>
                        <a:pt x="1042" y="11"/>
                      </a:lnTo>
                      <a:lnTo>
                        <a:pt x="1119" y="11"/>
                      </a:lnTo>
                      <a:lnTo>
                        <a:pt x="1118" y="0"/>
                      </a:lnTo>
                      <a:lnTo>
                        <a:pt x="1043" y="0"/>
                      </a:lnTo>
                      <a:close/>
                      <a:moveTo>
                        <a:pt x="1127" y="0"/>
                      </a:moveTo>
                      <a:lnTo>
                        <a:pt x="1126" y="11"/>
                      </a:lnTo>
                      <a:lnTo>
                        <a:pt x="1203" y="11"/>
                      </a:lnTo>
                      <a:lnTo>
                        <a:pt x="1202" y="0"/>
                      </a:lnTo>
                      <a:lnTo>
                        <a:pt x="1127" y="0"/>
                      </a:lnTo>
                      <a:close/>
                    </a:path>
                  </a:pathLst>
                </a:custGeom>
                <a:solidFill>
                  <a:srgbClr val="C9C9A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1" name="Freeform 73"/>
                <p:cNvSpPr>
                  <a:spLocks noEditPoints="1"/>
                </p:cNvSpPr>
                <p:nvPr/>
              </p:nvSpPr>
              <p:spPr bwMode="auto">
                <a:xfrm>
                  <a:off x="410" y="1573"/>
                  <a:ext cx="300" cy="3"/>
                </a:xfrm>
                <a:custGeom>
                  <a:avLst/>
                  <a:gdLst>
                    <a:gd name="T0" fmla="*/ 0 w 1202"/>
                    <a:gd name="T1" fmla="*/ 11 h 11"/>
                    <a:gd name="T2" fmla="*/ 134 w 1202"/>
                    <a:gd name="T3" fmla="*/ 0 h 11"/>
                    <a:gd name="T4" fmla="*/ 147 w 1202"/>
                    <a:gd name="T5" fmla="*/ 0 h 11"/>
                    <a:gd name="T6" fmla="*/ 222 w 1202"/>
                    <a:gd name="T7" fmla="*/ 11 h 11"/>
                    <a:gd name="T8" fmla="*/ 147 w 1202"/>
                    <a:gd name="T9" fmla="*/ 0 h 11"/>
                    <a:gd name="T10" fmla="*/ 229 w 1202"/>
                    <a:gd name="T11" fmla="*/ 11 h 11"/>
                    <a:gd name="T12" fmla="*/ 292 w 1202"/>
                    <a:gd name="T13" fmla="*/ 0 h 11"/>
                    <a:gd name="T14" fmla="*/ 299 w 1202"/>
                    <a:gd name="T15" fmla="*/ 0 h 11"/>
                    <a:gd name="T16" fmla="*/ 372 w 1202"/>
                    <a:gd name="T17" fmla="*/ 11 h 11"/>
                    <a:gd name="T18" fmla="*/ 299 w 1202"/>
                    <a:gd name="T19" fmla="*/ 0 h 11"/>
                    <a:gd name="T20" fmla="*/ 381 w 1202"/>
                    <a:gd name="T21" fmla="*/ 11 h 11"/>
                    <a:gd name="T22" fmla="*/ 454 w 1202"/>
                    <a:gd name="T23" fmla="*/ 0 h 11"/>
                    <a:gd name="T24" fmla="*/ 464 w 1202"/>
                    <a:gd name="T25" fmla="*/ 0 h 11"/>
                    <a:gd name="T26" fmla="*/ 539 w 1202"/>
                    <a:gd name="T27" fmla="*/ 11 h 11"/>
                    <a:gd name="T28" fmla="*/ 464 w 1202"/>
                    <a:gd name="T29" fmla="*/ 0 h 11"/>
                    <a:gd name="T30" fmla="*/ 546 w 1202"/>
                    <a:gd name="T31" fmla="*/ 11 h 11"/>
                    <a:gd name="T32" fmla="*/ 620 w 1202"/>
                    <a:gd name="T33" fmla="*/ 0 h 11"/>
                    <a:gd name="T34" fmla="*/ 628 w 1202"/>
                    <a:gd name="T35" fmla="*/ 0 h 11"/>
                    <a:gd name="T36" fmla="*/ 708 w 1202"/>
                    <a:gd name="T37" fmla="*/ 11 h 11"/>
                    <a:gd name="T38" fmla="*/ 628 w 1202"/>
                    <a:gd name="T39" fmla="*/ 0 h 11"/>
                    <a:gd name="T40" fmla="*/ 716 w 1202"/>
                    <a:gd name="T41" fmla="*/ 11 h 11"/>
                    <a:gd name="T42" fmla="*/ 786 w 1202"/>
                    <a:gd name="T43" fmla="*/ 0 h 11"/>
                    <a:gd name="T44" fmla="*/ 801 w 1202"/>
                    <a:gd name="T45" fmla="*/ 0 h 11"/>
                    <a:gd name="T46" fmla="*/ 879 w 1202"/>
                    <a:gd name="T47" fmla="*/ 11 h 11"/>
                    <a:gd name="T48" fmla="*/ 801 w 1202"/>
                    <a:gd name="T49" fmla="*/ 0 h 11"/>
                    <a:gd name="T50" fmla="*/ 888 w 1202"/>
                    <a:gd name="T51" fmla="*/ 11 h 11"/>
                    <a:gd name="T52" fmla="*/ 949 w 1202"/>
                    <a:gd name="T53" fmla="*/ 0 h 11"/>
                    <a:gd name="T54" fmla="*/ 963 w 1202"/>
                    <a:gd name="T55" fmla="*/ 0 h 11"/>
                    <a:gd name="T56" fmla="*/ 1032 w 1202"/>
                    <a:gd name="T57" fmla="*/ 11 h 11"/>
                    <a:gd name="T58" fmla="*/ 963 w 1202"/>
                    <a:gd name="T59" fmla="*/ 0 h 11"/>
                    <a:gd name="T60" fmla="*/ 1041 w 1202"/>
                    <a:gd name="T61" fmla="*/ 11 h 11"/>
                    <a:gd name="T62" fmla="*/ 1116 w 1202"/>
                    <a:gd name="T63" fmla="*/ 0 h 11"/>
                    <a:gd name="T64" fmla="*/ 1128 w 1202"/>
                    <a:gd name="T65" fmla="*/ 0 h 11"/>
                    <a:gd name="T66" fmla="*/ 1202 w 1202"/>
                    <a:gd name="T67" fmla="*/ 11 h 11"/>
                    <a:gd name="T68" fmla="*/ 1128 w 1202"/>
                    <a:gd name="T6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202" h="11">
                      <a:moveTo>
                        <a:pt x="1" y="0"/>
                      </a:moveTo>
                      <a:lnTo>
                        <a:pt x="0" y="11"/>
                      </a:lnTo>
                      <a:lnTo>
                        <a:pt x="137" y="11"/>
                      </a:lnTo>
                      <a:lnTo>
                        <a:pt x="134" y="0"/>
                      </a:lnTo>
                      <a:lnTo>
                        <a:pt x="1" y="0"/>
                      </a:lnTo>
                      <a:close/>
                      <a:moveTo>
                        <a:pt x="147" y="0"/>
                      </a:moveTo>
                      <a:lnTo>
                        <a:pt x="145" y="11"/>
                      </a:lnTo>
                      <a:lnTo>
                        <a:pt x="222" y="11"/>
                      </a:lnTo>
                      <a:lnTo>
                        <a:pt x="222" y="0"/>
                      </a:lnTo>
                      <a:lnTo>
                        <a:pt x="147" y="0"/>
                      </a:lnTo>
                      <a:close/>
                      <a:moveTo>
                        <a:pt x="230" y="0"/>
                      </a:moveTo>
                      <a:lnTo>
                        <a:pt x="229" y="11"/>
                      </a:lnTo>
                      <a:lnTo>
                        <a:pt x="295" y="11"/>
                      </a:lnTo>
                      <a:lnTo>
                        <a:pt x="292" y="0"/>
                      </a:lnTo>
                      <a:lnTo>
                        <a:pt x="230" y="0"/>
                      </a:lnTo>
                      <a:close/>
                      <a:moveTo>
                        <a:pt x="299" y="0"/>
                      </a:moveTo>
                      <a:lnTo>
                        <a:pt x="298" y="11"/>
                      </a:lnTo>
                      <a:lnTo>
                        <a:pt x="372" y="11"/>
                      </a:lnTo>
                      <a:lnTo>
                        <a:pt x="371" y="0"/>
                      </a:lnTo>
                      <a:lnTo>
                        <a:pt x="299" y="0"/>
                      </a:lnTo>
                      <a:close/>
                      <a:moveTo>
                        <a:pt x="383" y="0"/>
                      </a:moveTo>
                      <a:lnTo>
                        <a:pt x="381" y="11"/>
                      </a:lnTo>
                      <a:lnTo>
                        <a:pt x="455" y="11"/>
                      </a:lnTo>
                      <a:lnTo>
                        <a:pt x="454" y="0"/>
                      </a:lnTo>
                      <a:lnTo>
                        <a:pt x="383" y="0"/>
                      </a:lnTo>
                      <a:close/>
                      <a:moveTo>
                        <a:pt x="464" y="0"/>
                      </a:moveTo>
                      <a:lnTo>
                        <a:pt x="463" y="11"/>
                      </a:lnTo>
                      <a:lnTo>
                        <a:pt x="539" y="11"/>
                      </a:lnTo>
                      <a:lnTo>
                        <a:pt x="538" y="0"/>
                      </a:lnTo>
                      <a:lnTo>
                        <a:pt x="464" y="0"/>
                      </a:lnTo>
                      <a:close/>
                      <a:moveTo>
                        <a:pt x="547" y="0"/>
                      </a:moveTo>
                      <a:lnTo>
                        <a:pt x="546" y="11"/>
                      </a:lnTo>
                      <a:lnTo>
                        <a:pt x="621" y="11"/>
                      </a:lnTo>
                      <a:lnTo>
                        <a:pt x="620" y="0"/>
                      </a:lnTo>
                      <a:lnTo>
                        <a:pt x="547" y="0"/>
                      </a:lnTo>
                      <a:close/>
                      <a:moveTo>
                        <a:pt x="628" y="0"/>
                      </a:moveTo>
                      <a:lnTo>
                        <a:pt x="626" y="11"/>
                      </a:lnTo>
                      <a:lnTo>
                        <a:pt x="708" y="11"/>
                      </a:lnTo>
                      <a:lnTo>
                        <a:pt x="706" y="0"/>
                      </a:lnTo>
                      <a:lnTo>
                        <a:pt x="628" y="0"/>
                      </a:lnTo>
                      <a:close/>
                      <a:moveTo>
                        <a:pt x="717" y="0"/>
                      </a:moveTo>
                      <a:lnTo>
                        <a:pt x="716" y="11"/>
                      </a:lnTo>
                      <a:lnTo>
                        <a:pt x="788" y="11"/>
                      </a:lnTo>
                      <a:lnTo>
                        <a:pt x="786" y="0"/>
                      </a:lnTo>
                      <a:lnTo>
                        <a:pt x="717" y="0"/>
                      </a:lnTo>
                      <a:close/>
                      <a:moveTo>
                        <a:pt x="801" y="0"/>
                      </a:moveTo>
                      <a:lnTo>
                        <a:pt x="800" y="11"/>
                      </a:lnTo>
                      <a:lnTo>
                        <a:pt x="879" y="11"/>
                      </a:lnTo>
                      <a:lnTo>
                        <a:pt x="877" y="0"/>
                      </a:lnTo>
                      <a:lnTo>
                        <a:pt x="801" y="0"/>
                      </a:lnTo>
                      <a:close/>
                      <a:moveTo>
                        <a:pt x="889" y="0"/>
                      </a:moveTo>
                      <a:lnTo>
                        <a:pt x="888" y="11"/>
                      </a:lnTo>
                      <a:lnTo>
                        <a:pt x="951" y="11"/>
                      </a:lnTo>
                      <a:lnTo>
                        <a:pt x="949" y="0"/>
                      </a:lnTo>
                      <a:lnTo>
                        <a:pt x="889" y="0"/>
                      </a:lnTo>
                      <a:close/>
                      <a:moveTo>
                        <a:pt x="963" y="0"/>
                      </a:moveTo>
                      <a:lnTo>
                        <a:pt x="961" y="11"/>
                      </a:lnTo>
                      <a:lnTo>
                        <a:pt x="1032" y="11"/>
                      </a:lnTo>
                      <a:lnTo>
                        <a:pt x="1029" y="0"/>
                      </a:lnTo>
                      <a:lnTo>
                        <a:pt x="963" y="0"/>
                      </a:lnTo>
                      <a:close/>
                      <a:moveTo>
                        <a:pt x="1042" y="0"/>
                      </a:moveTo>
                      <a:lnTo>
                        <a:pt x="1041" y="11"/>
                      </a:lnTo>
                      <a:lnTo>
                        <a:pt x="1117" y="11"/>
                      </a:lnTo>
                      <a:lnTo>
                        <a:pt x="1116" y="0"/>
                      </a:lnTo>
                      <a:lnTo>
                        <a:pt x="1042" y="0"/>
                      </a:lnTo>
                      <a:close/>
                      <a:moveTo>
                        <a:pt x="1128" y="0"/>
                      </a:moveTo>
                      <a:lnTo>
                        <a:pt x="1126" y="11"/>
                      </a:lnTo>
                      <a:lnTo>
                        <a:pt x="1202" y="11"/>
                      </a:lnTo>
                      <a:lnTo>
                        <a:pt x="1201" y="0"/>
                      </a:lnTo>
                      <a:lnTo>
                        <a:pt x="1128" y="0"/>
                      </a:lnTo>
                      <a:close/>
                    </a:path>
                  </a:pathLst>
                </a:custGeom>
                <a:solidFill>
                  <a:srgbClr val="D1D1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2" name="Freeform 74"/>
                <p:cNvSpPr>
                  <a:spLocks noEditPoints="1"/>
                </p:cNvSpPr>
                <p:nvPr/>
              </p:nvSpPr>
              <p:spPr bwMode="auto">
                <a:xfrm>
                  <a:off x="410" y="1572"/>
                  <a:ext cx="300" cy="2"/>
                </a:xfrm>
                <a:custGeom>
                  <a:avLst/>
                  <a:gdLst>
                    <a:gd name="T0" fmla="*/ 0 w 1201"/>
                    <a:gd name="T1" fmla="*/ 10 h 10"/>
                    <a:gd name="T2" fmla="*/ 133 w 1201"/>
                    <a:gd name="T3" fmla="*/ 0 h 10"/>
                    <a:gd name="T4" fmla="*/ 148 w 1201"/>
                    <a:gd name="T5" fmla="*/ 0 h 10"/>
                    <a:gd name="T6" fmla="*/ 222 w 1201"/>
                    <a:gd name="T7" fmla="*/ 10 h 10"/>
                    <a:gd name="T8" fmla="*/ 148 w 1201"/>
                    <a:gd name="T9" fmla="*/ 0 h 10"/>
                    <a:gd name="T10" fmla="*/ 229 w 1201"/>
                    <a:gd name="T11" fmla="*/ 10 h 10"/>
                    <a:gd name="T12" fmla="*/ 291 w 1201"/>
                    <a:gd name="T13" fmla="*/ 0 h 10"/>
                    <a:gd name="T14" fmla="*/ 299 w 1201"/>
                    <a:gd name="T15" fmla="*/ 0 h 10"/>
                    <a:gd name="T16" fmla="*/ 372 w 1201"/>
                    <a:gd name="T17" fmla="*/ 10 h 10"/>
                    <a:gd name="T18" fmla="*/ 299 w 1201"/>
                    <a:gd name="T19" fmla="*/ 0 h 10"/>
                    <a:gd name="T20" fmla="*/ 382 w 1201"/>
                    <a:gd name="T21" fmla="*/ 10 h 10"/>
                    <a:gd name="T22" fmla="*/ 452 w 1201"/>
                    <a:gd name="T23" fmla="*/ 0 h 10"/>
                    <a:gd name="T24" fmla="*/ 465 w 1201"/>
                    <a:gd name="T25" fmla="*/ 0 h 10"/>
                    <a:gd name="T26" fmla="*/ 538 w 1201"/>
                    <a:gd name="T27" fmla="*/ 10 h 10"/>
                    <a:gd name="T28" fmla="*/ 465 w 1201"/>
                    <a:gd name="T29" fmla="*/ 0 h 10"/>
                    <a:gd name="T30" fmla="*/ 546 w 1201"/>
                    <a:gd name="T31" fmla="*/ 10 h 10"/>
                    <a:gd name="T32" fmla="*/ 619 w 1201"/>
                    <a:gd name="T33" fmla="*/ 0 h 10"/>
                    <a:gd name="T34" fmla="*/ 629 w 1201"/>
                    <a:gd name="T35" fmla="*/ 0 h 10"/>
                    <a:gd name="T36" fmla="*/ 708 w 1201"/>
                    <a:gd name="T37" fmla="*/ 10 h 10"/>
                    <a:gd name="T38" fmla="*/ 629 w 1201"/>
                    <a:gd name="T39" fmla="*/ 0 h 10"/>
                    <a:gd name="T40" fmla="*/ 716 w 1201"/>
                    <a:gd name="T41" fmla="*/ 10 h 10"/>
                    <a:gd name="T42" fmla="*/ 785 w 1201"/>
                    <a:gd name="T43" fmla="*/ 0 h 10"/>
                    <a:gd name="T44" fmla="*/ 802 w 1201"/>
                    <a:gd name="T45" fmla="*/ 0 h 10"/>
                    <a:gd name="T46" fmla="*/ 878 w 1201"/>
                    <a:gd name="T47" fmla="*/ 10 h 10"/>
                    <a:gd name="T48" fmla="*/ 802 w 1201"/>
                    <a:gd name="T49" fmla="*/ 0 h 10"/>
                    <a:gd name="T50" fmla="*/ 888 w 1201"/>
                    <a:gd name="T51" fmla="*/ 10 h 10"/>
                    <a:gd name="T52" fmla="*/ 947 w 1201"/>
                    <a:gd name="T53" fmla="*/ 0 h 10"/>
                    <a:gd name="T54" fmla="*/ 964 w 1201"/>
                    <a:gd name="T55" fmla="*/ 0 h 10"/>
                    <a:gd name="T56" fmla="*/ 1030 w 1201"/>
                    <a:gd name="T57" fmla="*/ 10 h 10"/>
                    <a:gd name="T58" fmla="*/ 964 w 1201"/>
                    <a:gd name="T59" fmla="*/ 0 h 10"/>
                    <a:gd name="T60" fmla="*/ 1042 w 1201"/>
                    <a:gd name="T61" fmla="*/ 10 h 10"/>
                    <a:gd name="T62" fmla="*/ 1115 w 1201"/>
                    <a:gd name="T63" fmla="*/ 0 h 10"/>
                    <a:gd name="T64" fmla="*/ 1129 w 1201"/>
                    <a:gd name="T65" fmla="*/ 0 h 10"/>
                    <a:gd name="T66" fmla="*/ 1201 w 1201"/>
                    <a:gd name="T67" fmla="*/ 10 h 10"/>
                    <a:gd name="T68" fmla="*/ 1129 w 1201"/>
                    <a:gd name="T69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201" h="10">
                      <a:moveTo>
                        <a:pt x="2" y="0"/>
                      </a:moveTo>
                      <a:lnTo>
                        <a:pt x="0" y="10"/>
                      </a:lnTo>
                      <a:lnTo>
                        <a:pt x="135" y="10"/>
                      </a:lnTo>
                      <a:lnTo>
                        <a:pt x="133" y="0"/>
                      </a:lnTo>
                      <a:lnTo>
                        <a:pt x="2" y="0"/>
                      </a:lnTo>
                      <a:close/>
                      <a:moveTo>
                        <a:pt x="148" y="0"/>
                      </a:moveTo>
                      <a:lnTo>
                        <a:pt x="146" y="10"/>
                      </a:lnTo>
                      <a:lnTo>
                        <a:pt x="222" y="10"/>
                      </a:lnTo>
                      <a:lnTo>
                        <a:pt x="221" y="0"/>
                      </a:lnTo>
                      <a:lnTo>
                        <a:pt x="148" y="0"/>
                      </a:lnTo>
                      <a:close/>
                      <a:moveTo>
                        <a:pt x="231" y="0"/>
                      </a:moveTo>
                      <a:lnTo>
                        <a:pt x="229" y="10"/>
                      </a:lnTo>
                      <a:lnTo>
                        <a:pt x="293" y="10"/>
                      </a:lnTo>
                      <a:lnTo>
                        <a:pt x="291" y="0"/>
                      </a:lnTo>
                      <a:lnTo>
                        <a:pt x="231" y="0"/>
                      </a:lnTo>
                      <a:close/>
                      <a:moveTo>
                        <a:pt x="299" y="0"/>
                      </a:moveTo>
                      <a:lnTo>
                        <a:pt x="299" y="10"/>
                      </a:lnTo>
                      <a:lnTo>
                        <a:pt x="372" y="10"/>
                      </a:lnTo>
                      <a:lnTo>
                        <a:pt x="371" y="0"/>
                      </a:lnTo>
                      <a:lnTo>
                        <a:pt x="299" y="0"/>
                      </a:lnTo>
                      <a:close/>
                      <a:moveTo>
                        <a:pt x="386" y="0"/>
                      </a:moveTo>
                      <a:lnTo>
                        <a:pt x="382" y="10"/>
                      </a:lnTo>
                      <a:lnTo>
                        <a:pt x="454" y="10"/>
                      </a:lnTo>
                      <a:lnTo>
                        <a:pt x="452" y="0"/>
                      </a:lnTo>
                      <a:lnTo>
                        <a:pt x="386" y="0"/>
                      </a:lnTo>
                      <a:close/>
                      <a:moveTo>
                        <a:pt x="465" y="0"/>
                      </a:moveTo>
                      <a:lnTo>
                        <a:pt x="464" y="10"/>
                      </a:lnTo>
                      <a:lnTo>
                        <a:pt x="538" y="10"/>
                      </a:lnTo>
                      <a:lnTo>
                        <a:pt x="537" y="0"/>
                      </a:lnTo>
                      <a:lnTo>
                        <a:pt x="465" y="0"/>
                      </a:lnTo>
                      <a:close/>
                      <a:moveTo>
                        <a:pt x="547" y="0"/>
                      </a:moveTo>
                      <a:lnTo>
                        <a:pt x="546" y="10"/>
                      </a:lnTo>
                      <a:lnTo>
                        <a:pt x="620" y="10"/>
                      </a:lnTo>
                      <a:lnTo>
                        <a:pt x="619" y="0"/>
                      </a:lnTo>
                      <a:lnTo>
                        <a:pt x="547" y="0"/>
                      </a:lnTo>
                      <a:close/>
                      <a:moveTo>
                        <a:pt x="629" y="0"/>
                      </a:moveTo>
                      <a:lnTo>
                        <a:pt x="627" y="10"/>
                      </a:lnTo>
                      <a:lnTo>
                        <a:pt x="708" y="10"/>
                      </a:lnTo>
                      <a:lnTo>
                        <a:pt x="705" y="0"/>
                      </a:lnTo>
                      <a:lnTo>
                        <a:pt x="629" y="0"/>
                      </a:lnTo>
                      <a:close/>
                      <a:moveTo>
                        <a:pt x="718" y="0"/>
                      </a:moveTo>
                      <a:lnTo>
                        <a:pt x="716" y="10"/>
                      </a:lnTo>
                      <a:lnTo>
                        <a:pt x="787" y="10"/>
                      </a:lnTo>
                      <a:lnTo>
                        <a:pt x="785" y="0"/>
                      </a:lnTo>
                      <a:lnTo>
                        <a:pt x="718" y="0"/>
                      </a:lnTo>
                      <a:close/>
                      <a:moveTo>
                        <a:pt x="802" y="0"/>
                      </a:moveTo>
                      <a:lnTo>
                        <a:pt x="801" y="10"/>
                      </a:lnTo>
                      <a:lnTo>
                        <a:pt x="878" y="10"/>
                      </a:lnTo>
                      <a:lnTo>
                        <a:pt x="876" y="0"/>
                      </a:lnTo>
                      <a:lnTo>
                        <a:pt x="802" y="0"/>
                      </a:lnTo>
                      <a:close/>
                      <a:moveTo>
                        <a:pt x="889" y="0"/>
                      </a:moveTo>
                      <a:lnTo>
                        <a:pt x="888" y="10"/>
                      </a:lnTo>
                      <a:lnTo>
                        <a:pt x="950" y="10"/>
                      </a:lnTo>
                      <a:lnTo>
                        <a:pt x="947" y="0"/>
                      </a:lnTo>
                      <a:lnTo>
                        <a:pt x="889" y="0"/>
                      </a:lnTo>
                      <a:close/>
                      <a:moveTo>
                        <a:pt x="964" y="0"/>
                      </a:moveTo>
                      <a:lnTo>
                        <a:pt x="963" y="10"/>
                      </a:lnTo>
                      <a:lnTo>
                        <a:pt x="1030" y="10"/>
                      </a:lnTo>
                      <a:lnTo>
                        <a:pt x="1028" y="0"/>
                      </a:lnTo>
                      <a:lnTo>
                        <a:pt x="964" y="0"/>
                      </a:lnTo>
                      <a:close/>
                      <a:moveTo>
                        <a:pt x="1043" y="0"/>
                      </a:moveTo>
                      <a:lnTo>
                        <a:pt x="1042" y="10"/>
                      </a:lnTo>
                      <a:lnTo>
                        <a:pt x="1116" y="10"/>
                      </a:lnTo>
                      <a:lnTo>
                        <a:pt x="1115" y="0"/>
                      </a:lnTo>
                      <a:lnTo>
                        <a:pt x="1043" y="0"/>
                      </a:lnTo>
                      <a:close/>
                      <a:moveTo>
                        <a:pt x="1129" y="0"/>
                      </a:moveTo>
                      <a:lnTo>
                        <a:pt x="1126" y="10"/>
                      </a:lnTo>
                      <a:lnTo>
                        <a:pt x="1201" y="10"/>
                      </a:lnTo>
                      <a:lnTo>
                        <a:pt x="1200" y="0"/>
                      </a:lnTo>
                      <a:lnTo>
                        <a:pt x="1129" y="0"/>
                      </a:lnTo>
                      <a:close/>
                    </a:path>
                  </a:pathLst>
                </a:custGeom>
                <a:solidFill>
                  <a:srgbClr val="D6D6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3" name="Freeform 75"/>
                <p:cNvSpPr>
                  <a:spLocks noEditPoints="1"/>
                </p:cNvSpPr>
                <p:nvPr/>
              </p:nvSpPr>
              <p:spPr bwMode="auto">
                <a:xfrm>
                  <a:off x="410" y="1570"/>
                  <a:ext cx="300" cy="3"/>
                </a:xfrm>
                <a:custGeom>
                  <a:avLst/>
                  <a:gdLst>
                    <a:gd name="T0" fmla="*/ 0 w 1199"/>
                    <a:gd name="T1" fmla="*/ 10 h 10"/>
                    <a:gd name="T2" fmla="*/ 131 w 1199"/>
                    <a:gd name="T3" fmla="*/ 0 h 10"/>
                    <a:gd name="T4" fmla="*/ 148 w 1199"/>
                    <a:gd name="T5" fmla="*/ 0 h 10"/>
                    <a:gd name="T6" fmla="*/ 220 w 1199"/>
                    <a:gd name="T7" fmla="*/ 10 h 10"/>
                    <a:gd name="T8" fmla="*/ 148 w 1199"/>
                    <a:gd name="T9" fmla="*/ 0 h 10"/>
                    <a:gd name="T10" fmla="*/ 229 w 1199"/>
                    <a:gd name="T11" fmla="*/ 10 h 10"/>
                    <a:gd name="T12" fmla="*/ 290 w 1199"/>
                    <a:gd name="T13" fmla="*/ 0 h 10"/>
                    <a:gd name="T14" fmla="*/ 298 w 1199"/>
                    <a:gd name="T15" fmla="*/ 0 h 10"/>
                    <a:gd name="T16" fmla="*/ 370 w 1199"/>
                    <a:gd name="T17" fmla="*/ 10 h 10"/>
                    <a:gd name="T18" fmla="*/ 333 w 1199"/>
                    <a:gd name="T19" fmla="*/ 0 h 10"/>
                    <a:gd name="T20" fmla="*/ 382 w 1199"/>
                    <a:gd name="T21" fmla="*/ 10 h 10"/>
                    <a:gd name="T22" fmla="*/ 419 w 1199"/>
                    <a:gd name="T23" fmla="*/ 0 h 10"/>
                    <a:gd name="T24" fmla="*/ 453 w 1199"/>
                    <a:gd name="T25" fmla="*/ 10 h 10"/>
                    <a:gd name="T26" fmla="*/ 463 w 1199"/>
                    <a:gd name="T27" fmla="*/ 10 h 10"/>
                    <a:gd name="T28" fmla="*/ 501 w 1199"/>
                    <a:gd name="T29" fmla="*/ 0 h 10"/>
                    <a:gd name="T30" fmla="*/ 537 w 1199"/>
                    <a:gd name="T31" fmla="*/ 10 h 10"/>
                    <a:gd name="T32" fmla="*/ 546 w 1199"/>
                    <a:gd name="T33" fmla="*/ 0 h 10"/>
                    <a:gd name="T34" fmla="*/ 619 w 1199"/>
                    <a:gd name="T35" fmla="*/ 10 h 10"/>
                    <a:gd name="T36" fmla="*/ 546 w 1199"/>
                    <a:gd name="T37" fmla="*/ 0 h 10"/>
                    <a:gd name="T38" fmla="*/ 627 w 1199"/>
                    <a:gd name="T39" fmla="*/ 10 h 10"/>
                    <a:gd name="T40" fmla="*/ 704 w 1199"/>
                    <a:gd name="T41" fmla="*/ 0 h 10"/>
                    <a:gd name="T42" fmla="*/ 717 w 1199"/>
                    <a:gd name="T43" fmla="*/ 0 h 10"/>
                    <a:gd name="T44" fmla="*/ 785 w 1199"/>
                    <a:gd name="T45" fmla="*/ 10 h 10"/>
                    <a:gd name="T46" fmla="*/ 750 w 1199"/>
                    <a:gd name="T47" fmla="*/ 0 h 10"/>
                    <a:gd name="T48" fmla="*/ 800 w 1199"/>
                    <a:gd name="T49" fmla="*/ 10 h 10"/>
                    <a:gd name="T50" fmla="*/ 839 w 1199"/>
                    <a:gd name="T51" fmla="*/ 0 h 10"/>
                    <a:gd name="T52" fmla="*/ 876 w 1199"/>
                    <a:gd name="T53" fmla="*/ 10 h 10"/>
                    <a:gd name="T54" fmla="*/ 888 w 1199"/>
                    <a:gd name="T55" fmla="*/ 0 h 10"/>
                    <a:gd name="T56" fmla="*/ 948 w 1199"/>
                    <a:gd name="T57" fmla="*/ 10 h 10"/>
                    <a:gd name="T58" fmla="*/ 888 w 1199"/>
                    <a:gd name="T59" fmla="*/ 0 h 10"/>
                    <a:gd name="T60" fmla="*/ 962 w 1199"/>
                    <a:gd name="T61" fmla="*/ 10 h 10"/>
                    <a:gd name="T62" fmla="*/ 1027 w 1199"/>
                    <a:gd name="T63" fmla="*/ 0 h 10"/>
                    <a:gd name="T64" fmla="*/ 1042 w 1199"/>
                    <a:gd name="T65" fmla="*/ 0 h 10"/>
                    <a:gd name="T66" fmla="*/ 1115 w 1199"/>
                    <a:gd name="T67" fmla="*/ 10 h 10"/>
                    <a:gd name="T68" fmla="*/ 1042 w 1199"/>
                    <a:gd name="T69" fmla="*/ 0 h 10"/>
                    <a:gd name="T70" fmla="*/ 1127 w 1199"/>
                    <a:gd name="T71" fmla="*/ 10 h 10"/>
                    <a:gd name="T72" fmla="*/ 1198 w 1199"/>
                    <a:gd name="T73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199" h="10">
                      <a:moveTo>
                        <a:pt x="1" y="0"/>
                      </a:moveTo>
                      <a:lnTo>
                        <a:pt x="0" y="10"/>
                      </a:lnTo>
                      <a:lnTo>
                        <a:pt x="133" y="10"/>
                      </a:lnTo>
                      <a:lnTo>
                        <a:pt x="131" y="0"/>
                      </a:lnTo>
                      <a:lnTo>
                        <a:pt x="1" y="0"/>
                      </a:lnTo>
                      <a:close/>
                      <a:moveTo>
                        <a:pt x="148" y="0"/>
                      </a:moveTo>
                      <a:lnTo>
                        <a:pt x="146" y="10"/>
                      </a:lnTo>
                      <a:lnTo>
                        <a:pt x="220" y="10"/>
                      </a:lnTo>
                      <a:lnTo>
                        <a:pt x="220" y="0"/>
                      </a:lnTo>
                      <a:lnTo>
                        <a:pt x="148" y="0"/>
                      </a:lnTo>
                      <a:close/>
                      <a:moveTo>
                        <a:pt x="230" y="0"/>
                      </a:moveTo>
                      <a:lnTo>
                        <a:pt x="229" y="10"/>
                      </a:lnTo>
                      <a:lnTo>
                        <a:pt x="291" y="10"/>
                      </a:lnTo>
                      <a:lnTo>
                        <a:pt x="290" y="0"/>
                      </a:lnTo>
                      <a:lnTo>
                        <a:pt x="230" y="0"/>
                      </a:lnTo>
                      <a:close/>
                      <a:moveTo>
                        <a:pt x="298" y="0"/>
                      </a:moveTo>
                      <a:lnTo>
                        <a:pt x="298" y="10"/>
                      </a:lnTo>
                      <a:lnTo>
                        <a:pt x="370" y="10"/>
                      </a:lnTo>
                      <a:lnTo>
                        <a:pt x="368" y="2"/>
                      </a:lnTo>
                      <a:lnTo>
                        <a:pt x="333" y="0"/>
                      </a:lnTo>
                      <a:lnTo>
                        <a:pt x="298" y="0"/>
                      </a:lnTo>
                      <a:close/>
                      <a:moveTo>
                        <a:pt x="382" y="10"/>
                      </a:moveTo>
                      <a:lnTo>
                        <a:pt x="385" y="2"/>
                      </a:lnTo>
                      <a:lnTo>
                        <a:pt x="419" y="0"/>
                      </a:lnTo>
                      <a:lnTo>
                        <a:pt x="451" y="0"/>
                      </a:lnTo>
                      <a:lnTo>
                        <a:pt x="453" y="10"/>
                      </a:lnTo>
                      <a:lnTo>
                        <a:pt x="382" y="10"/>
                      </a:lnTo>
                      <a:close/>
                      <a:moveTo>
                        <a:pt x="463" y="10"/>
                      </a:moveTo>
                      <a:lnTo>
                        <a:pt x="464" y="2"/>
                      </a:lnTo>
                      <a:lnTo>
                        <a:pt x="501" y="0"/>
                      </a:lnTo>
                      <a:lnTo>
                        <a:pt x="536" y="0"/>
                      </a:lnTo>
                      <a:lnTo>
                        <a:pt x="537" y="10"/>
                      </a:lnTo>
                      <a:lnTo>
                        <a:pt x="463" y="10"/>
                      </a:lnTo>
                      <a:close/>
                      <a:moveTo>
                        <a:pt x="546" y="0"/>
                      </a:moveTo>
                      <a:lnTo>
                        <a:pt x="546" y="10"/>
                      </a:lnTo>
                      <a:lnTo>
                        <a:pt x="619" y="10"/>
                      </a:lnTo>
                      <a:lnTo>
                        <a:pt x="618" y="0"/>
                      </a:lnTo>
                      <a:lnTo>
                        <a:pt x="546" y="0"/>
                      </a:lnTo>
                      <a:close/>
                      <a:moveTo>
                        <a:pt x="628" y="0"/>
                      </a:moveTo>
                      <a:lnTo>
                        <a:pt x="627" y="10"/>
                      </a:lnTo>
                      <a:lnTo>
                        <a:pt x="705" y="10"/>
                      </a:lnTo>
                      <a:lnTo>
                        <a:pt x="704" y="0"/>
                      </a:lnTo>
                      <a:lnTo>
                        <a:pt x="628" y="0"/>
                      </a:lnTo>
                      <a:close/>
                      <a:moveTo>
                        <a:pt x="717" y="0"/>
                      </a:moveTo>
                      <a:lnTo>
                        <a:pt x="716" y="10"/>
                      </a:lnTo>
                      <a:lnTo>
                        <a:pt x="785" y="10"/>
                      </a:lnTo>
                      <a:lnTo>
                        <a:pt x="783" y="2"/>
                      </a:lnTo>
                      <a:lnTo>
                        <a:pt x="750" y="0"/>
                      </a:lnTo>
                      <a:lnTo>
                        <a:pt x="717" y="0"/>
                      </a:lnTo>
                      <a:close/>
                      <a:moveTo>
                        <a:pt x="800" y="10"/>
                      </a:moveTo>
                      <a:lnTo>
                        <a:pt x="801" y="2"/>
                      </a:lnTo>
                      <a:lnTo>
                        <a:pt x="839" y="0"/>
                      </a:lnTo>
                      <a:lnTo>
                        <a:pt x="875" y="0"/>
                      </a:lnTo>
                      <a:lnTo>
                        <a:pt x="876" y="10"/>
                      </a:lnTo>
                      <a:lnTo>
                        <a:pt x="800" y="10"/>
                      </a:lnTo>
                      <a:close/>
                      <a:moveTo>
                        <a:pt x="888" y="0"/>
                      </a:moveTo>
                      <a:lnTo>
                        <a:pt x="888" y="10"/>
                      </a:lnTo>
                      <a:lnTo>
                        <a:pt x="948" y="10"/>
                      </a:lnTo>
                      <a:lnTo>
                        <a:pt x="945" y="0"/>
                      </a:lnTo>
                      <a:lnTo>
                        <a:pt x="888" y="0"/>
                      </a:lnTo>
                      <a:close/>
                      <a:moveTo>
                        <a:pt x="963" y="0"/>
                      </a:moveTo>
                      <a:lnTo>
                        <a:pt x="962" y="10"/>
                      </a:lnTo>
                      <a:lnTo>
                        <a:pt x="1028" y="10"/>
                      </a:lnTo>
                      <a:lnTo>
                        <a:pt x="1027" y="0"/>
                      </a:lnTo>
                      <a:lnTo>
                        <a:pt x="963" y="0"/>
                      </a:lnTo>
                      <a:close/>
                      <a:moveTo>
                        <a:pt x="1042" y="0"/>
                      </a:moveTo>
                      <a:lnTo>
                        <a:pt x="1041" y="10"/>
                      </a:lnTo>
                      <a:lnTo>
                        <a:pt x="1115" y="10"/>
                      </a:lnTo>
                      <a:lnTo>
                        <a:pt x="1114" y="0"/>
                      </a:lnTo>
                      <a:lnTo>
                        <a:pt x="1042" y="0"/>
                      </a:lnTo>
                      <a:close/>
                      <a:moveTo>
                        <a:pt x="1129" y="0"/>
                      </a:moveTo>
                      <a:lnTo>
                        <a:pt x="1127" y="10"/>
                      </a:lnTo>
                      <a:lnTo>
                        <a:pt x="1199" y="10"/>
                      </a:lnTo>
                      <a:lnTo>
                        <a:pt x="1198" y="0"/>
                      </a:lnTo>
                      <a:lnTo>
                        <a:pt x="1129" y="0"/>
                      </a:lnTo>
                      <a:close/>
                    </a:path>
                  </a:pathLst>
                </a:custGeom>
                <a:solidFill>
                  <a:srgbClr val="DEDE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4" name="Freeform 76"/>
                <p:cNvSpPr>
                  <a:spLocks noEditPoints="1"/>
                </p:cNvSpPr>
                <p:nvPr/>
              </p:nvSpPr>
              <p:spPr bwMode="auto">
                <a:xfrm>
                  <a:off x="410" y="1569"/>
                  <a:ext cx="300" cy="3"/>
                </a:xfrm>
                <a:custGeom>
                  <a:avLst/>
                  <a:gdLst>
                    <a:gd name="T0" fmla="*/ 0 w 1198"/>
                    <a:gd name="T1" fmla="*/ 5 h 10"/>
                    <a:gd name="T2" fmla="*/ 131 w 1198"/>
                    <a:gd name="T3" fmla="*/ 10 h 10"/>
                    <a:gd name="T4" fmla="*/ 146 w 1198"/>
                    <a:gd name="T5" fmla="*/ 10 h 10"/>
                    <a:gd name="T6" fmla="*/ 218 w 1198"/>
                    <a:gd name="T7" fmla="*/ 5 h 10"/>
                    <a:gd name="T8" fmla="*/ 146 w 1198"/>
                    <a:gd name="T9" fmla="*/ 10 h 10"/>
                    <a:gd name="T10" fmla="*/ 229 w 1198"/>
                    <a:gd name="T11" fmla="*/ 3 h 10"/>
                    <a:gd name="T12" fmla="*/ 289 w 1198"/>
                    <a:gd name="T13" fmla="*/ 10 h 10"/>
                    <a:gd name="T14" fmla="*/ 297 w 1198"/>
                    <a:gd name="T15" fmla="*/ 10 h 10"/>
                    <a:gd name="T16" fmla="*/ 367 w 1198"/>
                    <a:gd name="T17" fmla="*/ 7 h 10"/>
                    <a:gd name="T18" fmla="*/ 297 w 1198"/>
                    <a:gd name="T19" fmla="*/ 10 h 10"/>
                    <a:gd name="T20" fmla="*/ 384 w 1198"/>
                    <a:gd name="T21" fmla="*/ 7 h 10"/>
                    <a:gd name="T22" fmla="*/ 450 w 1198"/>
                    <a:gd name="T23" fmla="*/ 10 h 10"/>
                    <a:gd name="T24" fmla="*/ 463 w 1198"/>
                    <a:gd name="T25" fmla="*/ 10 h 10"/>
                    <a:gd name="T26" fmla="*/ 534 w 1198"/>
                    <a:gd name="T27" fmla="*/ 5 h 10"/>
                    <a:gd name="T28" fmla="*/ 463 w 1198"/>
                    <a:gd name="T29" fmla="*/ 10 h 10"/>
                    <a:gd name="T30" fmla="*/ 545 w 1198"/>
                    <a:gd name="T31" fmla="*/ 5 h 10"/>
                    <a:gd name="T32" fmla="*/ 617 w 1198"/>
                    <a:gd name="T33" fmla="*/ 10 h 10"/>
                    <a:gd name="T34" fmla="*/ 627 w 1198"/>
                    <a:gd name="T35" fmla="*/ 10 h 10"/>
                    <a:gd name="T36" fmla="*/ 702 w 1198"/>
                    <a:gd name="T37" fmla="*/ 5 h 10"/>
                    <a:gd name="T38" fmla="*/ 627 w 1198"/>
                    <a:gd name="T39" fmla="*/ 10 h 10"/>
                    <a:gd name="T40" fmla="*/ 716 w 1198"/>
                    <a:gd name="T41" fmla="*/ 5 h 10"/>
                    <a:gd name="T42" fmla="*/ 783 w 1198"/>
                    <a:gd name="T43" fmla="*/ 10 h 10"/>
                    <a:gd name="T44" fmla="*/ 800 w 1198"/>
                    <a:gd name="T45" fmla="*/ 10 h 10"/>
                    <a:gd name="T46" fmla="*/ 873 w 1198"/>
                    <a:gd name="T47" fmla="*/ 5 h 10"/>
                    <a:gd name="T48" fmla="*/ 800 w 1198"/>
                    <a:gd name="T49" fmla="*/ 10 h 10"/>
                    <a:gd name="T50" fmla="*/ 887 w 1198"/>
                    <a:gd name="T51" fmla="*/ 5 h 10"/>
                    <a:gd name="T52" fmla="*/ 945 w 1198"/>
                    <a:gd name="T53" fmla="*/ 10 h 10"/>
                    <a:gd name="T54" fmla="*/ 962 w 1198"/>
                    <a:gd name="T55" fmla="*/ 10 h 10"/>
                    <a:gd name="T56" fmla="*/ 1025 w 1198"/>
                    <a:gd name="T57" fmla="*/ 5 h 10"/>
                    <a:gd name="T58" fmla="*/ 962 w 1198"/>
                    <a:gd name="T59" fmla="*/ 10 h 10"/>
                    <a:gd name="T60" fmla="*/ 1041 w 1198"/>
                    <a:gd name="T61" fmla="*/ 5 h 10"/>
                    <a:gd name="T62" fmla="*/ 1113 w 1198"/>
                    <a:gd name="T63" fmla="*/ 10 h 10"/>
                    <a:gd name="T64" fmla="*/ 1127 w 1198"/>
                    <a:gd name="T65" fmla="*/ 10 h 10"/>
                    <a:gd name="T66" fmla="*/ 1196 w 1198"/>
                    <a:gd name="T67" fmla="*/ 0 h 10"/>
                    <a:gd name="T68" fmla="*/ 1127 w 1198"/>
                    <a:gd name="T6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198" h="10">
                      <a:moveTo>
                        <a:pt x="0" y="10"/>
                      </a:moveTo>
                      <a:lnTo>
                        <a:pt x="0" y="5"/>
                      </a:lnTo>
                      <a:lnTo>
                        <a:pt x="129" y="5"/>
                      </a:lnTo>
                      <a:lnTo>
                        <a:pt x="131" y="10"/>
                      </a:lnTo>
                      <a:lnTo>
                        <a:pt x="0" y="10"/>
                      </a:lnTo>
                      <a:close/>
                      <a:moveTo>
                        <a:pt x="146" y="10"/>
                      </a:moveTo>
                      <a:lnTo>
                        <a:pt x="147" y="5"/>
                      </a:lnTo>
                      <a:lnTo>
                        <a:pt x="218" y="5"/>
                      </a:lnTo>
                      <a:lnTo>
                        <a:pt x="219" y="10"/>
                      </a:lnTo>
                      <a:lnTo>
                        <a:pt x="146" y="10"/>
                      </a:lnTo>
                      <a:close/>
                      <a:moveTo>
                        <a:pt x="229" y="10"/>
                      </a:moveTo>
                      <a:lnTo>
                        <a:pt x="229" y="3"/>
                      </a:lnTo>
                      <a:lnTo>
                        <a:pt x="288" y="5"/>
                      </a:lnTo>
                      <a:lnTo>
                        <a:pt x="289" y="10"/>
                      </a:lnTo>
                      <a:lnTo>
                        <a:pt x="229" y="10"/>
                      </a:lnTo>
                      <a:close/>
                      <a:moveTo>
                        <a:pt x="297" y="10"/>
                      </a:moveTo>
                      <a:lnTo>
                        <a:pt x="297" y="5"/>
                      </a:lnTo>
                      <a:lnTo>
                        <a:pt x="367" y="7"/>
                      </a:lnTo>
                      <a:lnTo>
                        <a:pt x="369" y="10"/>
                      </a:lnTo>
                      <a:lnTo>
                        <a:pt x="297" y="10"/>
                      </a:lnTo>
                      <a:close/>
                      <a:moveTo>
                        <a:pt x="384" y="10"/>
                      </a:moveTo>
                      <a:lnTo>
                        <a:pt x="384" y="7"/>
                      </a:lnTo>
                      <a:lnTo>
                        <a:pt x="449" y="5"/>
                      </a:lnTo>
                      <a:lnTo>
                        <a:pt x="450" y="10"/>
                      </a:lnTo>
                      <a:lnTo>
                        <a:pt x="384" y="10"/>
                      </a:lnTo>
                      <a:close/>
                      <a:moveTo>
                        <a:pt x="463" y="10"/>
                      </a:moveTo>
                      <a:lnTo>
                        <a:pt x="463" y="7"/>
                      </a:lnTo>
                      <a:lnTo>
                        <a:pt x="534" y="5"/>
                      </a:lnTo>
                      <a:lnTo>
                        <a:pt x="535" y="10"/>
                      </a:lnTo>
                      <a:lnTo>
                        <a:pt x="463" y="10"/>
                      </a:lnTo>
                      <a:close/>
                      <a:moveTo>
                        <a:pt x="545" y="10"/>
                      </a:moveTo>
                      <a:lnTo>
                        <a:pt x="545" y="5"/>
                      </a:lnTo>
                      <a:lnTo>
                        <a:pt x="615" y="5"/>
                      </a:lnTo>
                      <a:lnTo>
                        <a:pt x="617" y="10"/>
                      </a:lnTo>
                      <a:lnTo>
                        <a:pt x="545" y="10"/>
                      </a:lnTo>
                      <a:close/>
                      <a:moveTo>
                        <a:pt x="627" y="10"/>
                      </a:moveTo>
                      <a:lnTo>
                        <a:pt x="627" y="5"/>
                      </a:lnTo>
                      <a:lnTo>
                        <a:pt x="702" y="5"/>
                      </a:lnTo>
                      <a:lnTo>
                        <a:pt x="703" y="10"/>
                      </a:lnTo>
                      <a:lnTo>
                        <a:pt x="627" y="10"/>
                      </a:lnTo>
                      <a:close/>
                      <a:moveTo>
                        <a:pt x="716" y="10"/>
                      </a:moveTo>
                      <a:lnTo>
                        <a:pt x="716" y="5"/>
                      </a:lnTo>
                      <a:lnTo>
                        <a:pt x="782" y="7"/>
                      </a:lnTo>
                      <a:lnTo>
                        <a:pt x="783" y="10"/>
                      </a:lnTo>
                      <a:lnTo>
                        <a:pt x="716" y="10"/>
                      </a:lnTo>
                      <a:close/>
                      <a:moveTo>
                        <a:pt x="800" y="10"/>
                      </a:moveTo>
                      <a:lnTo>
                        <a:pt x="800" y="7"/>
                      </a:lnTo>
                      <a:lnTo>
                        <a:pt x="873" y="5"/>
                      </a:lnTo>
                      <a:lnTo>
                        <a:pt x="874" y="10"/>
                      </a:lnTo>
                      <a:lnTo>
                        <a:pt x="800" y="10"/>
                      </a:lnTo>
                      <a:close/>
                      <a:moveTo>
                        <a:pt x="887" y="10"/>
                      </a:moveTo>
                      <a:lnTo>
                        <a:pt x="887" y="5"/>
                      </a:lnTo>
                      <a:lnTo>
                        <a:pt x="943" y="5"/>
                      </a:lnTo>
                      <a:lnTo>
                        <a:pt x="945" y="10"/>
                      </a:lnTo>
                      <a:lnTo>
                        <a:pt x="887" y="10"/>
                      </a:lnTo>
                      <a:close/>
                      <a:moveTo>
                        <a:pt x="962" y="10"/>
                      </a:moveTo>
                      <a:lnTo>
                        <a:pt x="962" y="5"/>
                      </a:lnTo>
                      <a:lnTo>
                        <a:pt x="1025" y="5"/>
                      </a:lnTo>
                      <a:lnTo>
                        <a:pt x="1026" y="10"/>
                      </a:lnTo>
                      <a:lnTo>
                        <a:pt x="962" y="10"/>
                      </a:lnTo>
                      <a:close/>
                      <a:moveTo>
                        <a:pt x="1041" y="10"/>
                      </a:moveTo>
                      <a:lnTo>
                        <a:pt x="1041" y="5"/>
                      </a:lnTo>
                      <a:lnTo>
                        <a:pt x="1111" y="5"/>
                      </a:lnTo>
                      <a:lnTo>
                        <a:pt x="1113" y="10"/>
                      </a:lnTo>
                      <a:lnTo>
                        <a:pt x="1041" y="10"/>
                      </a:lnTo>
                      <a:close/>
                      <a:moveTo>
                        <a:pt x="1127" y="10"/>
                      </a:moveTo>
                      <a:lnTo>
                        <a:pt x="1128" y="0"/>
                      </a:lnTo>
                      <a:lnTo>
                        <a:pt x="1196" y="0"/>
                      </a:lnTo>
                      <a:lnTo>
                        <a:pt x="1198" y="10"/>
                      </a:lnTo>
                      <a:lnTo>
                        <a:pt x="1127" y="10"/>
                      </a:lnTo>
                      <a:close/>
                    </a:path>
                  </a:pathLst>
                </a:custGeom>
                <a:solidFill>
                  <a:srgbClr val="E3E3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5" name="Freeform 77"/>
                <p:cNvSpPr>
                  <a:spLocks noEditPoints="1"/>
                </p:cNvSpPr>
                <p:nvPr/>
              </p:nvSpPr>
              <p:spPr bwMode="auto">
                <a:xfrm>
                  <a:off x="410" y="1569"/>
                  <a:ext cx="299" cy="1"/>
                </a:xfrm>
                <a:custGeom>
                  <a:avLst/>
                  <a:gdLst>
                    <a:gd name="T0" fmla="*/ 0 w 1197"/>
                    <a:gd name="T1" fmla="*/ 5 h 5"/>
                    <a:gd name="T2" fmla="*/ 130 w 1197"/>
                    <a:gd name="T3" fmla="*/ 5 h 5"/>
                    <a:gd name="T4" fmla="*/ 147 w 1197"/>
                    <a:gd name="T5" fmla="*/ 5 h 5"/>
                    <a:gd name="T6" fmla="*/ 218 w 1197"/>
                    <a:gd name="T7" fmla="*/ 5 h 5"/>
                    <a:gd name="T8" fmla="*/ 147 w 1197"/>
                    <a:gd name="T9" fmla="*/ 5 h 5"/>
                    <a:gd name="T10" fmla="*/ 229 w 1197"/>
                    <a:gd name="T11" fmla="*/ 3 h 5"/>
                    <a:gd name="T12" fmla="*/ 289 w 1197"/>
                    <a:gd name="T13" fmla="*/ 5 h 5"/>
                    <a:gd name="T14" fmla="*/ 297 w 1197"/>
                    <a:gd name="T15" fmla="*/ 5 h 5"/>
                    <a:gd name="T16" fmla="*/ 332 w 1197"/>
                    <a:gd name="T17" fmla="*/ 5 h 5"/>
                    <a:gd name="T18" fmla="*/ 418 w 1197"/>
                    <a:gd name="T19" fmla="*/ 5 h 5"/>
                    <a:gd name="T20" fmla="*/ 450 w 1197"/>
                    <a:gd name="T21" fmla="*/ 5 h 5"/>
                    <a:gd name="T22" fmla="*/ 500 w 1197"/>
                    <a:gd name="T23" fmla="*/ 5 h 5"/>
                    <a:gd name="T24" fmla="*/ 535 w 1197"/>
                    <a:gd name="T25" fmla="*/ 5 h 5"/>
                    <a:gd name="T26" fmla="*/ 545 w 1197"/>
                    <a:gd name="T27" fmla="*/ 5 h 5"/>
                    <a:gd name="T28" fmla="*/ 615 w 1197"/>
                    <a:gd name="T29" fmla="*/ 5 h 5"/>
                    <a:gd name="T30" fmla="*/ 545 w 1197"/>
                    <a:gd name="T31" fmla="*/ 5 h 5"/>
                    <a:gd name="T32" fmla="*/ 627 w 1197"/>
                    <a:gd name="T33" fmla="*/ 5 h 5"/>
                    <a:gd name="T34" fmla="*/ 703 w 1197"/>
                    <a:gd name="T35" fmla="*/ 5 h 5"/>
                    <a:gd name="T36" fmla="*/ 716 w 1197"/>
                    <a:gd name="T37" fmla="*/ 5 h 5"/>
                    <a:gd name="T38" fmla="*/ 749 w 1197"/>
                    <a:gd name="T39" fmla="*/ 5 h 5"/>
                    <a:gd name="T40" fmla="*/ 838 w 1197"/>
                    <a:gd name="T41" fmla="*/ 5 h 5"/>
                    <a:gd name="T42" fmla="*/ 874 w 1197"/>
                    <a:gd name="T43" fmla="*/ 5 h 5"/>
                    <a:gd name="T44" fmla="*/ 887 w 1197"/>
                    <a:gd name="T45" fmla="*/ 5 h 5"/>
                    <a:gd name="T46" fmla="*/ 943 w 1197"/>
                    <a:gd name="T47" fmla="*/ 5 h 5"/>
                    <a:gd name="T48" fmla="*/ 887 w 1197"/>
                    <a:gd name="T49" fmla="*/ 5 h 5"/>
                    <a:gd name="T50" fmla="*/ 962 w 1197"/>
                    <a:gd name="T51" fmla="*/ 5 h 5"/>
                    <a:gd name="T52" fmla="*/ 1026 w 1197"/>
                    <a:gd name="T53" fmla="*/ 5 h 5"/>
                    <a:gd name="T54" fmla="*/ 1041 w 1197"/>
                    <a:gd name="T55" fmla="*/ 5 h 5"/>
                    <a:gd name="T56" fmla="*/ 1111 w 1197"/>
                    <a:gd name="T57" fmla="*/ 5 h 5"/>
                    <a:gd name="T58" fmla="*/ 1041 w 1197"/>
                    <a:gd name="T59" fmla="*/ 5 h 5"/>
                    <a:gd name="T60" fmla="*/ 1128 w 1197"/>
                    <a:gd name="T61" fmla="*/ 0 h 5"/>
                    <a:gd name="T62" fmla="*/ 1197 w 1197"/>
                    <a:gd name="T63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197" h="5">
                      <a:moveTo>
                        <a:pt x="0" y="5"/>
                      </a:moveTo>
                      <a:lnTo>
                        <a:pt x="0" y="5"/>
                      </a:lnTo>
                      <a:lnTo>
                        <a:pt x="129" y="5"/>
                      </a:lnTo>
                      <a:lnTo>
                        <a:pt x="130" y="5"/>
                      </a:lnTo>
                      <a:lnTo>
                        <a:pt x="0" y="5"/>
                      </a:lnTo>
                      <a:close/>
                      <a:moveTo>
                        <a:pt x="147" y="5"/>
                      </a:moveTo>
                      <a:lnTo>
                        <a:pt x="147" y="5"/>
                      </a:lnTo>
                      <a:lnTo>
                        <a:pt x="218" y="5"/>
                      </a:lnTo>
                      <a:lnTo>
                        <a:pt x="219" y="5"/>
                      </a:lnTo>
                      <a:lnTo>
                        <a:pt x="147" y="5"/>
                      </a:lnTo>
                      <a:close/>
                      <a:moveTo>
                        <a:pt x="229" y="5"/>
                      </a:moveTo>
                      <a:lnTo>
                        <a:pt x="229" y="3"/>
                      </a:lnTo>
                      <a:lnTo>
                        <a:pt x="288" y="5"/>
                      </a:lnTo>
                      <a:lnTo>
                        <a:pt x="289" y="5"/>
                      </a:lnTo>
                      <a:lnTo>
                        <a:pt x="229" y="5"/>
                      </a:lnTo>
                      <a:close/>
                      <a:moveTo>
                        <a:pt x="297" y="5"/>
                      </a:moveTo>
                      <a:lnTo>
                        <a:pt x="297" y="5"/>
                      </a:lnTo>
                      <a:lnTo>
                        <a:pt x="332" y="5"/>
                      </a:lnTo>
                      <a:lnTo>
                        <a:pt x="297" y="5"/>
                      </a:lnTo>
                      <a:close/>
                      <a:moveTo>
                        <a:pt x="418" y="5"/>
                      </a:moveTo>
                      <a:lnTo>
                        <a:pt x="449" y="5"/>
                      </a:lnTo>
                      <a:lnTo>
                        <a:pt x="450" y="5"/>
                      </a:lnTo>
                      <a:lnTo>
                        <a:pt x="418" y="5"/>
                      </a:lnTo>
                      <a:close/>
                      <a:moveTo>
                        <a:pt x="500" y="5"/>
                      </a:moveTo>
                      <a:lnTo>
                        <a:pt x="534" y="5"/>
                      </a:lnTo>
                      <a:lnTo>
                        <a:pt x="535" y="5"/>
                      </a:lnTo>
                      <a:lnTo>
                        <a:pt x="500" y="5"/>
                      </a:lnTo>
                      <a:close/>
                      <a:moveTo>
                        <a:pt x="545" y="5"/>
                      </a:moveTo>
                      <a:lnTo>
                        <a:pt x="545" y="5"/>
                      </a:lnTo>
                      <a:lnTo>
                        <a:pt x="615" y="5"/>
                      </a:lnTo>
                      <a:lnTo>
                        <a:pt x="617" y="5"/>
                      </a:lnTo>
                      <a:lnTo>
                        <a:pt x="545" y="5"/>
                      </a:lnTo>
                      <a:close/>
                      <a:moveTo>
                        <a:pt x="627" y="5"/>
                      </a:moveTo>
                      <a:lnTo>
                        <a:pt x="627" y="5"/>
                      </a:lnTo>
                      <a:lnTo>
                        <a:pt x="702" y="5"/>
                      </a:lnTo>
                      <a:lnTo>
                        <a:pt x="703" y="5"/>
                      </a:lnTo>
                      <a:lnTo>
                        <a:pt x="627" y="5"/>
                      </a:lnTo>
                      <a:close/>
                      <a:moveTo>
                        <a:pt x="716" y="5"/>
                      </a:moveTo>
                      <a:lnTo>
                        <a:pt x="716" y="5"/>
                      </a:lnTo>
                      <a:lnTo>
                        <a:pt x="749" y="5"/>
                      </a:lnTo>
                      <a:lnTo>
                        <a:pt x="716" y="5"/>
                      </a:lnTo>
                      <a:close/>
                      <a:moveTo>
                        <a:pt x="838" y="5"/>
                      </a:moveTo>
                      <a:lnTo>
                        <a:pt x="873" y="5"/>
                      </a:lnTo>
                      <a:lnTo>
                        <a:pt x="874" y="5"/>
                      </a:lnTo>
                      <a:lnTo>
                        <a:pt x="838" y="5"/>
                      </a:lnTo>
                      <a:close/>
                      <a:moveTo>
                        <a:pt x="887" y="5"/>
                      </a:moveTo>
                      <a:lnTo>
                        <a:pt x="887" y="5"/>
                      </a:lnTo>
                      <a:lnTo>
                        <a:pt x="943" y="5"/>
                      </a:lnTo>
                      <a:lnTo>
                        <a:pt x="944" y="5"/>
                      </a:lnTo>
                      <a:lnTo>
                        <a:pt x="887" y="5"/>
                      </a:lnTo>
                      <a:close/>
                      <a:moveTo>
                        <a:pt x="962" y="5"/>
                      </a:moveTo>
                      <a:lnTo>
                        <a:pt x="962" y="5"/>
                      </a:lnTo>
                      <a:lnTo>
                        <a:pt x="1025" y="5"/>
                      </a:lnTo>
                      <a:lnTo>
                        <a:pt x="1026" y="5"/>
                      </a:lnTo>
                      <a:lnTo>
                        <a:pt x="962" y="5"/>
                      </a:lnTo>
                      <a:close/>
                      <a:moveTo>
                        <a:pt x="1041" y="5"/>
                      </a:moveTo>
                      <a:lnTo>
                        <a:pt x="1041" y="5"/>
                      </a:lnTo>
                      <a:lnTo>
                        <a:pt x="1111" y="5"/>
                      </a:lnTo>
                      <a:lnTo>
                        <a:pt x="1113" y="5"/>
                      </a:lnTo>
                      <a:lnTo>
                        <a:pt x="1041" y="5"/>
                      </a:lnTo>
                      <a:close/>
                      <a:moveTo>
                        <a:pt x="1128" y="5"/>
                      </a:moveTo>
                      <a:lnTo>
                        <a:pt x="1128" y="0"/>
                      </a:lnTo>
                      <a:lnTo>
                        <a:pt x="1196" y="0"/>
                      </a:lnTo>
                      <a:lnTo>
                        <a:pt x="1197" y="5"/>
                      </a:lnTo>
                      <a:lnTo>
                        <a:pt x="1128" y="5"/>
                      </a:lnTo>
                      <a:close/>
                    </a:path>
                  </a:pathLst>
                </a:custGeom>
                <a:solidFill>
                  <a:srgbClr val="EBEB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6" name="Freeform 78"/>
                <p:cNvSpPr>
                  <a:spLocks/>
                </p:cNvSpPr>
                <p:nvPr/>
              </p:nvSpPr>
              <p:spPr bwMode="auto">
                <a:xfrm>
                  <a:off x="765" y="1579"/>
                  <a:ext cx="36" cy="1"/>
                </a:xfrm>
                <a:custGeom>
                  <a:avLst/>
                  <a:gdLst>
                    <a:gd name="T0" fmla="*/ 143 w 143"/>
                    <a:gd name="T1" fmla="*/ 0 h 2"/>
                    <a:gd name="T2" fmla="*/ 142 w 143"/>
                    <a:gd name="T3" fmla="*/ 2 h 2"/>
                    <a:gd name="T4" fmla="*/ 0 w 143"/>
                    <a:gd name="T5" fmla="*/ 0 h 2"/>
                    <a:gd name="T6" fmla="*/ 143 w 14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3" h="2">
                      <a:moveTo>
                        <a:pt x="143" y="0"/>
                      </a:moveTo>
                      <a:lnTo>
                        <a:pt x="142" y="2"/>
                      </a:lnTo>
                      <a:lnTo>
                        <a:pt x="0" y="0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rgbClr val="8282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7" name="Freeform 79"/>
                <p:cNvSpPr>
                  <a:spLocks/>
                </p:cNvSpPr>
                <p:nvPr/>
              </p:nvSpPr>
              <p:spPr bwMode="auto">
                <a:xfrm>
                  <a:off x="730" y="1578"/>
                  <a:ext cx="71" cy="2"/>
                </a:xfrm>
                <a:custGeom>
                  <a:avLst/>
                  <a:gdLst>
                    <a:gd name="T0" fmla="*/ 1 w 284"/>
                    <a:gd name="T1" fmla="*/ 0 h 8"/>
                    <a:gd name="T2" fmla="*/ 0 w 284"/>
                    <a:gd name="T3" fmla="*/ 6 h 8"/>
                    <a:gd name="T4" fmla="*/ 283 w 284"/>
                    <a:gd name="T5" fmla="*/ 8 h 8"/>
                    <a:gd name="T6" fmla="*/ 284 w 284"/>
                    <a:gd name="T7" fmla="*/ 0 h 8"/>
                    <a:gd name="T8" fmla="*/ 1 w 284"/>
                    <a:gd name="T9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4" h="8">
                      <a:moveTo>
                        <a:pt x="1" y="0"/>
                      </a:moveTo>
                      <a:lnTo>
                        <a:pt x="0" y="6"/>
                      </a:lnTo>
                      <a:lnTo>
                        <a:pt x="283" y="8"/>
                      </a:lnTo>
                      <a:lnTo>
                        <a:pt x="284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8A8A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8" name="Freeform 80"/>
                <p:cNvSpPr>
                  <a:spLocks/>
                </p:cNvSpPr>
                <p:nvPr/>
              </p:nvSpPr>
              <p:spPr bwMode="auto">
                <a:xfrm>
                  <a:off x="730" y="1576"/>
                  <a:ext cx="71" cy="3"/>
                </a:xfrm>
                <a:custGeom>
                  <a:avLst/>
                  <a:gdLst>
                    <a:gd name="T0" fmla="*/ 1 w 284"/>
                    <a:gd name="T1" fmla="*/ 0 h 12"/>
                    <a:gd name="T2" fmla="*/ 0 w 284"/>
                    <a:gd name="T3" fmla="*/ 12 h 12"/>
                    <a:gd name="T4" fmla="*/ 141 w 284"/>
                    <a:gd name="T5" fmla="*/ 12 h 12"/>
                    <a:gd name="T6" fmla="*/ 284 w 284"/>
                    <a:gd name="T7" fmla="*/ 12 h 12"/>
                    <a:gd name="T8" fmla="*/ 284 w 284"/>
                    <a:gd name="T9" fmla="*/ 0 h 12"/>
                    <a:gd name="T10" fmla="*/ 1 w 284"/>
                    <a:gd name="T11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84" h="12">
                      <a:moveTo>
                        <a:pt x="1" y="0"/>
                      </a:moveTo>
                      <a:lnTo>
                        <a:pt x="0" y="12"/>
                      </a:lnTo>
                      <a:lnTo>
                        <a:pt x="141" y="12"/>
                      </a:lnTo>
                      <a:lnTo>
                        <a:pt x="284" y="12"/>
                      </a:lnTo>
                      <a:lnTo>
                        <a:pt x="284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8F8F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9" name="Rectangle 81"/>
                <p:cNvSpPr>
                  <a:spLocks noChangeArrowheads="1"/>
                </p:cNvSpPr>
                <p:nvPr/>
              </p:nvSpPr>
              <p:spPr bwMode="auto">
                <a:xfrm>
                  <a:off x="730" y="1575"/>
                  <a:ext cx="71" cy="3"/>
                </a:xfrm>
                <a:prstGeom prst="rect">
                  <a:avLst/>
                </a:prstGeom>
                <a:solidFill>
                  <a:srgbClr val="96967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0" name="Rectangle 82"/>
                <p:cNvSpPr>
                  <a:spLocks noChangeArrowheads="1"/>
                </p:cNvSpPr>
                <p:nvPr/>
              </p:nvSpPr>
              <p:spPr bwMode="auto">
                <a:xfrm>
                  <a:off x="730" y="1574"/>
                  <a:ext cx="71" cy="2"/>
                </a:xfrm>
                <a:prstGeom prst="rect">
                  <a:avLst/>
                </a:prstGeom>
                <a:solidFill>
                  <a:srgbClr val="9E9E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1" name="Rectangle 83"/>
                <p:cNvSpPr>
                  <a:spLocks noChangeArrowheads="1"/>
                </p:cNvSpPr>
                <p:nvPr/>
              </p:nvSpPr>
              <p:spPr bwMode="auto">
                <a:xfrm>
                  <a:off x="730" y="1572"/>
                  <a:ext cx="71" cy="3"/>
                </a:xfrm>
                <a:prstGeom prst="rect">
                  <a:avLst/>
                </a:prstGeom>
                <a:solidFill>
                  <a:srgbClr val="A3A38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2" name="Freeform 84"/>
                <p:cNvSpPr>
                  <a:spLocks/>
                </p:cNvSpPr>
                <p:nvPr/>
              </p:nvSpPr>
              <p:spPr bwMode="auto">
                <a:xfrm>
                  <a:off x="730" y="1571"/>
                  <a:ext cx="71" cy="3"/>
                </a:xfrm>
                <a:custGeom>
                  <a:avLst/>
                  <a:gdLst>
                    <a:gd name="T0" fmla="*/ 0 w 283"/>
                    <a:gd name="T1" fmla="*/ 0 h 11"/>
                    <a:gd name="T2" fmla="*/ 0 w 283"/>
                    <a:gd name="T3" fmla="*/ 11 h 11"/>
                    <a:gd name="T4" fmla="*/ 283 w 283"/>
                    <a:gd name="T5" fmla="*/ 11 h 11"/>
                    <a:gd name="T6" fmla="*/ 283 w 283"/>
                    <a:gd name="T7" fmla="*/ 0 h 11"/>
                    <a:gd name="T8" fmla="*/ 98 w 283"/>
                    <a:gd name="T9" fmla="*/ 0 h 11"/>
                    <a:gd name="T10" fmla="*/ 97 w 283"/>
                    <a:gd name="T11" fmla="*/ 5 h 11"/>
                    <a:gd name="T12" fmla="*/ 97 w 283"/>
                    <a:gd name="T13" fmla="*/ 0 h 11"/>
                    <a:gd name="T14" fmla="*/ 0 w 283"/>
                    <a:gd name="T1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83" h="11">
                      <a:moveTo>
                        <a:pt x="0" y="0"/>
                      </a:moveTo>
                      <a:lnTo>
                        <a:pt x="0" y="11"/>
                      </a:lnTo>
                      <a:lnTo>
                        <a:pt x="283" y="11"/>
                      </a:lnTo>
                      <a:lnTo>
                        <a:pt x="283" y="0"/>
                      </a:lnTo>
                      <a:lnTo>
                        <a:pt x="98" y="0"/>
                      </a:lnTo>
                      <a:lnTo>
                        <a:pt x="97" y="5"/>
                      </a:lnTo>
                      <a:lnTo>
                        <a:pt x="9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8A8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3" name="Freeform 85"/>
                <p:cNvSpPr>
                  <a:spLocks/>
                </p:cNvSpPr>
                <p:nvPr/>
              </p:nvSpPr>
              <p:spPr bwMode="auto">
                <a:xfrm>
                  <a:off x="730" y="1570"/>
                  <a:ext cx="71" cy="2"/>
                </a:xfrm>
                <a:custGeom>
                  <a:avLst/>
                  <a:gdLst>
                    <a:gd name="T0" fmla="*/ 0 w 283"/>
                    <a:gd name="T1" fmla="*/ 0 h 11"/>
                    <a:gd name="T2" fmla="*/ 0 w 283"/>
                    <a:gd name="T3" fmla="*/ 11 h 11"/>
                    <a:gd name="T4" fmla="*/ 283 w 283"/>
                    <a:gd name="T5" fmla="*/ 11 h 11"/>
                    <a:gd name="T6" fmla="*/ 283 w 283"/>
                    <a:gd name="T7" fmla="*/ 0 h 11"/>
                    <a:gd name="T8" fmla="*/ 98 w 283"/>
                    <a:gd name="T9" fmla="*/ 0 h 11"/>
                    <a:gd name="T10" fmla="*/ 97 w 283"/>
                    <a:gd name="T11" fmla="*/ 11 h 11"/>
                    <a:gd name="T12" fmla="*/ 96 w 283"/>
                    <a:gd name="T13" fmla="*/ 0 h 11"/>
                    <a:gd name="T14" fmla="*/ 0 w 283"/>
                    <a:gd name="T1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83" h="11">
                      <a:moveTo>
                        <a:pt x="0" y="0"/>
                      </a:moveTo>
                      <a:lnTo>
                        <a:pt x="0" y="11"/>
                      </a:lnTo>
                      <a:lnTo>
                        <a:pt x="283" y="11"/>
                      </a:lnTo>
                      <a:lnTo>
                        <a:pt x="283" y="0"/>
                      </a:lnTo>
                      <a:lnTo>
                        <a:pt x="98" y="0"/>
                      </a:lnTo>
                      <a:lnTo>
                        <a:pt x="97" y="11"/>
                      </a:lnTo>
                      <a:lnTo>
                        <a:pt x="9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0B09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4" name="Freeform 86"/>
                <p:cNvSpPr>
                  <a:spLocks noEditPoints="1"/>
                </p:cNvSpPr>
                <p:nvPr/>
              </p:nvSpPr>
              <p:spPr bwMode="auto">
                <a:xfrm>
                  <a:off x="730" y="1568"/>
                  <a:ext cx="71" cy="3"/>
                </a:xfrm>
                <a:custGeom>
                  <a:avLst/>
                  <a:gdLst>
                    <a:gd name="T0" fmla="*/ 1 w 284"/>
                    <a:gd name="T1" fmla="*/ 0 h 11"/>
                    <a:gd name="T2" fmla="*/ 0 w 284"/>
                    <a:gd name="T3" fmla="*/ 11 h 11"/>
                    <a:gd name="T4" fmla="*/ 97 w 284"/>
                    <a:gd name="T5" fmla="*/ 11 h 11"/>
                    <a:gd name="T6" fmla="*/ 95 w 284"/>
                    <a:gd name="T7" fmla="*/ 0 h 11"/>
                    <a:gd name="T8" fmla="*/ 1 w 284"/>
                    <a:gd name="T9" fmla="*/ 0 h 11"/>
                    <a:gd name="T10" fmla="*/ 98 w 284"/>
                    <a:gd name="T11" fmla="*/ 0 h 11"/>
                    <a:gd name="T12" fmla="*/ 98 w 284"/>
                    <a:gd name="T13" fmla="*/ 11 h 11"/>
                    <a:gd name="T14" fmla="*/ 283 w 284"/>
                    <a:gd name="T15" fmla="*/ 11 h 11"/>
                    <a:gd name="T16" fmla="*/ 284 w 284"/>
                    <a:gd name="T17" fmla="*/ 0 h 11"/>
                    <a:gd name="T18" fmla="*/ 189 w 284"/>
                    <a:gd name="T19" fmla="*/ 0 h 11"/>
                    <a:gd name="T20" fmla="*/ 188 w 284"/>
                    <a:gd name="T21" fmla="*/ 2 h 11"/>
                    <a:gd name="T22" fmla="*/ 188 w 284"/>
                    <a:gd name="T23" fmla="*/ 0 h 11"/>
                    <a:gd name="T24" fmla="*/ 98 w 284"/>
                    <a:gd name="T2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84" h="11">
                      <a:moveTo>
                        <a:pt x="1" y="0"/>
                      </a:moveTo>
                      <a:lnTo>
                        <a:pt x="0" y="11"/>
                      </a:lnTo>
                      <a:lnTo>
                        <a:pt x="97" y="11"/>
                      </a:lnTo>
                      <a:lnTo>
                        <a:pt x="95" y="0"/>
                      </a:lnTo>
                      <a:lnTo>
                        <a:pt x="1" y="0"/>
                      </a:lnTo>
                      <a:close/>
                      <a:moveTo>
                        <a:pt x="98" y="0"/>
                      </a:moveTo>
                      <a:lnTo>
                        <a:pt x="98" y="11"/>
                      </a:lnTo>
                      <a:lnTo>
                        <a:pt x="283" y="11"/>
                      </a:lnTo>
                      <a:lnTo>
                        <a:pt x="284" y="0"/>
                      </a:lnTo>
                      <a:lnTo>
                        <a:pt x="189" y="0"/>
                      </a:lnTo>
                      <a:lnTo>
                        <a:pt x="188" y="2"/>
                      </a:lnTo>
                      <a:lnTo>
                        <a:pt x="188" y="0"/>
                      </a:lnTo>
                      <a:lnTo>
                        <a:pt x="98" y="0"/>
                      </a:lnTo>
                      <a:close/>
                    </a:path>
                  </a:pathLst>
                </a:custGeom>
                <a:solidFill>
                  <a:srgbClr val="B5B5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5" name="Freeform 87"/>
                <p:cNvSpPr>
                  <a:spLocks noEditPoints="1"/>
                </p:cNvSpPr>
                <p:nvPr/>
              </p:nvSpPr>
              <p:spPr bwMode="auto">
                <a:xfrm>
                  <a:off x="730" y="1567"/>
                  <a:ext cx="71" cy="3"/>
                </a:xfrm>
                <a:custGeom>
                  <a:avLst/>
                  <a:gdLst>
                    <a:gd name="T0" fmla="*/ 1 w 284"/>
                    <a:gd name="T1" fmla="*/ 0 h 10"/>
                    <a:gd name="T2" fmla="*/ 0 w 284"/>
                    <a:gd name="T3" fmla="*/ 10 h 10"/>
                    <a:gd name="T4" fmla="*/ 96 w 284"/>
                    <a:gd name="T5" fmla="*/ 10 h 10"/>
                    <a:gd name="T6" fmla="*/ 93 w 284"/>
                    <a:gd name="T7" fmla="*/ 0 h 10"/>
                    <a:gd name="T8" fmla="*/ 1 w 284"/>
                    <a:gd name="T9" fmla="*/ 0 h 10"/>
                    <a:gd name="T10" fmla="*/ 98 w 284"/>
                    <a:gd name="T11" fmla="*/ 0 h 10"/>
                    <a:gd name="T12" fmla="*/ 98 w 284"/>
                    <a:gd name="T13" fmla="*/ 10 h 10"/>
                    <a:gd name="T14" fmla="*/ 283 w 284"/>
                    <a:gd name="T15" fmla="*/ 10 h 10"/>
                    <a:gd name="T16" fmla="*/ 284 w 284"/>
                    <a:gd name="T17" fmla="*/ 0 h 10"/>
                    <a:gd name="T18" fmla="*/ 189 w 284"/>
                    <a:gd name="T19" fmla="*/ 0 h 10"/>
                    <a:gd name="T20" fmla="*/ 188 w 284"/>
                    <a:gd name="T21" fmla="*/ 7 h 10"/>
                    <a:gd name="T22" fmla="*/ 188 w 284"/>
                    <a:gd name="T23" fmla="*/ 0 h 10"/>
                    <a:gd name="T24" fmla="*/ 98 w 284"/>
                    <a:gd name="T25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84" h="10">
                      <a:moveTo>
                        <a:pt x="1" y="0"/>
                      </a:moveTo>
                      <a:lnTo>
                        <a:pt x="0" y="10"/>
                      </a:lnTo>
                      <a:lnTo>
                        <a:pt x="96" y="10"/>
                      </a:lnTo>
                      <a:lnTo>
                        <a:pt x="93" y="0"/>
                      </a:lnTo>
                      <a:lnTo>
                        <a:pt x="1" y="0"/>
                      </a:lnTo>
                      <a:close/>
                      <a:moveTo>
                        <a:pt x="98" y="0"/>
                      </a:moveTo>
                      <a:lnTo>
                        <a:pt x="98" y="10"/>
                      </a:lnTo>
                      <a:lnTo>
                        <a:pt x="283" y="10"/>
                      </a:lnTo>
                      <a:lnTo>
                        <a:pt x="284" y="0"/>
                      </a:lnTo>
                      <a:lnTo>
                        <a:pt x="189" y="0"/>
                      </a:lnTo>
                      <a:lnTo>
                        <a:pt x="188" y="7"/>
                      </a:lnTo>
                      <a:lnTo>
                        <a:pt x="188" y="0"/>
                      </a:lnTo>
                      <a:lnTo>
                        <a:pt x="98" y="0"/>
                      </a:lnTo>
                      <a:close/>
                    </a:path>
                  </a:pathLst>
                </a:custGeom>
                <a:solidFill>
                  <a:srgbClr val="BDBD9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6" name="Freeform 88"/>
                <p:cNvSpPr>
                  <a:spLocks noEditPoints="1"/>
                </p:cNvSpPr>
                <p:nvPr/>
              </p:nvSpPr>
              <p:spPr bwMode="auto">
                <a:xfrm>
                  <a:off x="730" y="1566"/>
                  <a:ext cx="71" cy="2"/>
                </a:xfrm>
                <a:custGeom>
                  <a:avLst/>
                  <a:gdLst>
                    <a:gd name="T0" fmla="*/ 0 w 283"/>
                    <a:gd name="T1" fmla="*/ 0 h 11"/>
                    <a:gd name="T2" fmla="*/ 0 w 283"/>
                    <a:gd name="T3" fmla="*/ 11 h 11"/>
                    <a:gd name="T4" fmla="*/ 94 w 283"/>
                    <a:gd name="T5" fmla="*/ 11 h 11"/>
                    <a:gd name="T6" fmla="*/ 91 w 283"/>
                    <a:gd name="T7" fmla="*/ 0 h 11"/>
                    <a:gd name="T8" fmla="*/ 0 w 283"/>
                    <a:gd name="T9" fmla="*/ 0 h 11"/>
                    <a:gd name="T10" fmla="*/ 97 w 283"/>
                    <a:gd name="T11" fmla="*/ 0 h 11"/>
                    <a:gd name="T12" fmla="*/ 97 w 283"/>
                    <a:gd name="T13" fmla="*/ 11 h 11"/>
                    <a:gd name="T14" fmla="*/ 187 w 283"/>
                    <a:gd name="T15" fmla="*/ 11 h 11"/>
                    <a:gd name="T16" fmla="*/ 186 w 283"/>
                    <a:gd name="T17" fmla="*/ 0 h 11"/>
                    <a:gd name="T18" fmla="*/ 97 w 283"/>
                    <a:gd name="T19" fmla="*/ 0 h 11"/>
                    <a:gd name="T20" fmla="*/ 189 w 283"/>
                    <a:gd name="T21" fmla="*/ 0 h 11"/>
                    <a:gd name="T22" fmla="*/ 188 w 283"/>
                    <a:gd name="T23" fmla="*/ 11 h 11"/>
                    <a:gd name="T24" fmla="*/ 283 w 283"/>
                    <a:gd name="T25" fmla="*/ 11 h 11"/>
                    <a:gd name="T26" fmla="*/ 283 w 283"/>
                    <a:gd name="T27" fmla="*/ 0 h 11"/>
                    <a:gd name="T28" fmla="*/ 189 w 283"/>
                    <a:gd name="T2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83" h="11">
                      <a:moveTo>
                        <a:pt x="0" y="0"/>
                      </a:moveTo>
                      <a:lnTo>
                        <a:pt x="0" y="11"/>
                      </a:lnTo>
                      <a:lnTo>
                        <a:pt x="94" y="11"/>
                      </a:lnTo>
                      <a:lnTo>
                        <a:pt x="91" y="0"/>
                      </a:lnTo>
                      <a:lnTo>
                        <a:pt x="0" y="0"/>
                      </a:lnTo>
                      <a:close/>
                      <a:moveTo>
                        <a:pt x="97" y="0"/>
                      </a:moveTo>
                      <a:lnTo>
                        <a:pt x="97" y="11"/>
                      </a:lnTo>
                      <a:lnTo>
                        <a:pt x="187" y="11"/>
                      </a:lnTo>
                      <a:lnTo>
                        <a:pt x="186" y="0"/>
                      </a:lnTo>
                      <a:lnTo>
                        <a:pt x="97" y="0"/>
                      </a:lnTo>
                      <a:close/>
                      <a:moveTo>
                        <a:pt x="189" y="0"/>
                      </a:moveTo>
                      <a:lnTo>
                        <a:pt x="188" y="11"/>
                      </a:lnTo>
                      <a:lnTo>
                        <a:pt x="283" y="11"/>
                      </a:lnTo>
                      <a:lnTo>
                        <a:pt x="283" y="0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rgbClr val="C2C2A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7" name="Freeform 89"/>
                <p:cNvSpPr>
                  <a:spLocks noEditPoints="1"/>
                </p:cNvSpPr>
                <p:nvPr/>
              </p:nvSpPr>
              <p:spPr bwMode="auto">
                <a:xfrm>
                  <a:off x="730" y="1564"/>
                  <a:ext cx="71" cy="3"/>
                </a:xfrm>
                <a:custGeom>
                  <a:avLst/>
                  <a:gdLst>
                    <a:gd name="T0" fmla="*/ 0 w 283"/>
                    <a:gd name="T1" fmla="*/ 0 h 12"/>
                    <a:gd name="T2" fmla="*/ 0 w 283"/>
                    <a:gd name="T3" fmla="*/ 12 h 12"/>
                    <a:gd name="T4" fmla="*/ 92 w 283"/>
                    <a:gd name="T5" fmla="*/ 12 h 12"/>
                    <a:gd name="T6" fmla="*/ 90 w 283"/>
                    <a:gd name="T7" fmla="*/ 0 h 12"/>
                    <a:gd name="T8" fmla="*/ 0 w 283"/>
                    <a:gd name="T9" fmla="*/ 0 h 12"/>
                    <a:gd name="T10" fmla="*/ 98 w 283"/>
                    <a:gd name="T11" fmla="*/ 0 h 12"/>
                    <a:gd name="T12" fmla="*/ 97 w 283"/>
                    <a:gd name="T13" fmla="*/ 12 h 12"/>
                    <a:gd name="T14" fmla="*/ 187 w 283"/>
                    <a:gd name="T15" fmla="*/ 12 h 12"/>
                    <a:gd name="T16" fmla="*/ 185 w 283"/>
                    <a:gd name="T17" fmla="*/ 0 h 12"/>
                    <a:gd name="T18" fmla="*/ 98 w 283"/>
                    <a:gd name="T19" fmla="*/ 0 h 12"/>
                    <a:gd name="T20" fmla="*/ 189 w 283"/>
                    <a:gd name="T21" fmla="*/ 0 h 12"/>
                    <a:gd name="T22" fmla="*/ 188 w 283"/>
                    <a:gd name="T23" fmla="*/ 12 h 12"/>
                    <a:gd name="T24" fmla="*/ 283 w 283"/>
                    <a:gd name="T25" fmla="*/ 12 h 12"/>
                    <a:gd name="T26" fmla="*/ 283 w 283"/>
                    <a:gd name="T27" fmla="*/ 0 h 12"/>
                    <a:gd name="T28" fmla="*/ 189 w 283"/>
                    <a:gd name="T29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83" h="12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92" y="12"/>
                      </a:lnTo>
                      <a:lnTo>
                        <a:pt x="90" y="0"/>
                      </a:lnTo>
                      <a:lnTo>
                        <a:pt x="0" y="0"/>
                      </a:lnTo>
                      <a:close/>
                      <a:moveTo>
                        <a:pt x="98" y="0"/>
                      </a:moveTo>
                      <a:lnTo>
                        <a:pt x="97" y="12"/>
                      </a:lnTo>
                      <a:lnTo>
                        <a:pt x="187" y="12"/>
                      </a:lnTo>
                      <a:lnTo>
                        <a:pt x="185" y="0"/>
                      </a:lnTo>
                      <a:lnTo>
                        <a:pt x="98" y="0"/>
                      </a:lnTo>
                      <a:close/>
                      <a:moveTo>
                        <a:pt x="189" y="0"/>
                      </a:moveTo>
                      <a:lnTo>
                        <a:pt x="188" y="12"/>
                      </a:lnTo>
                      <a:lnTo>
                        <a:pt x="283" y="12"/>
                      </a:lnTo>
                      <a:lnTo>
                        <a:pt x="283" y="0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rgbClr val="C9C9A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8" name="Freeform 90"/>
                <p:cNvSpPr>
                  <a:spLocks noEditPoints="1"/>
                </p:cNvSpPr>
                <p:nvPr/>
              </p:nvSpPr>
              <p:spPr bwMode="auto">
                <a:xfrm>
                  <a:off x="730" y="1563"/>
                  <a:ext cx="71" cy="3"/>
                </a:xfrm>
                <a:custGeom>
                  <a:avLst/>
                  <a:gdLst>
                    <a:gd name="T0" fmla="*/ 0 w 283"/>
                    <a:gd name="T1" fmla="*/ 0 h 10"/>
                    <a:gd name="T2" fmla="*/ 0 w 283"/>
                    <a:gd name="T3" fmla="*/ 10 h 10"/>
                    <a:gd name="T4" fmla="*/ 91 w 283"/>
                    <a:gd name="T5" fmla="*/ 10 h 10"/>
                    <a:gd name="T6" fmla="*/ 89 w 283"/>
                    <a:gd name="T7" fmla="*/ 0 h 10"/>
                    <a:gd name="T8" fmla="*/ 0 w 283"/>
                    <a:gd name="T9" fmla="*/ 0 h 10"/>
                    <a:gd name="T10" fmla="*/ 98 w 283"/>
                    <a:gd name="T11" fmla="*/ 0 h 10"/>
                    <a:gd name="T12" fmla="*/ 97 w 283"/>
                    <a:gd name="T13" fmla="*/ 10 h 10"/>
                    <a:gd name="T14" fmla="*/ 186 w 283"/>
                    <a:gd name="T15" fmla="*/ 10 h 10"/>
                    <a:gd name="T16" fmla="*/ 184 w 283"/>
                    <a:gd name="T17" fmla="*/ 0 h 10"/>
                    <a:gd name="T18" fmla="*/ 98 w 283"/>
                    <a:gd name="T19" fmla="*/ 0 h 10"/>
                    <a:gd name="T20" fmla="*/ 191 w 283"/>
                    <a:gd name="T21" fmla="*/ 0 h 10"/>
                    <a:gd name="T22" fmla="*/ 189 w 283"/>
                    <a:gd name="T23" fmla="*/ 10 h 10"/>
                    <a:gd name="T24" fmla="*/ 283 w 283"/>
                    <a:gd name="T25" fmla="*/ 10 h 10"/>
                    <a:gd name="T26" fmla="*/ 283 w 283"/>
                    <a:gd name="T27" fmla="*/ 0 h 10"/>
                    <a:gd name="T28" fmla="*/ 191 w 283"/>
                    <a:gd name="T29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83" h="10">
                      <a:moveTo>
                        <a:pt x="0" y="0"/>
                      </a:moveTo>
                      <a:lnTo>
                        <a:pt x="0" y="10"/>
                      </a:lnTo>
                      <a:lnTo>
                        <a:pt x="91" y="10"/>
                      </a:lnTo>
                      <a:lnTo>
                        <a:pt x="89" y="0"/>
                      </a:lnTo>
                      <a:lnTo>
                        <a:pt x="0" y="0"/>
                      </a:lnTo>
                      <a:close/>
                      <a:moveTo>
                        <a:pt x="98" y="0"/>
                      </a:moveTo>
                      <a:lnTo>
                        <a:pt x="97" y="10"/>
                      </a:lnTo>
                      <a:lnTo>
                        <a:pt x="186" y="10"/>
                      </a:lnTo>
                      <a:lnTo>
                        <a:pt x="184" y="0"/>
                      </a:lnTo>
                      <a:lnTo>
                        <a:pt x="98" y="0"/>
                      </a:lnTo>
                      <a:close/>
                      <a:moveTo>
                        <a:pt x="191" y="0"/>
                      </a:moveTo>
                      <a:lnTo>
                        <a:pt x="189" y="10"/>
                      </a:lnTo>
                      <a:lnTo>
                        <a:pt x="283" y="10"/>
                      </a:lnTo>
                      <a:lnTo>
                        <a:pt x="283" y="0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solidFill>
                  <a:srgbClr val="D1D1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9" name="Freeform 91"/>
                <p:cNvSpPr>
                  <a:spLocks noEditPoints="1"/>
                </p:cNvSpPr>
                <p:nvPr/>
              </p:nvSpPr>
              <p:spPr bwMode="auto">
                <a:xfrm>
                  <a:off x="730" y="1561"/>
                  <a:ext cx="71" cy="3"/>
                </a:xfrm>
                <a:custGeom>
                  <a:avLst/>
                  <a:gdLst>
                    <a:gd name="T0" fmla="*/ 0 w 283"/>
                    <a:gd name="T1" fmla="*/ 0 h 10"/>
                    <a:gd name="T2" fmla="*/ 0 w 283"/>
                    <a:gd name="T3" fmla="*/ 10 h 10"/>
                    <a:gd name="T4" fmla="*/ 90 w 283"/>
                    <a:gd name="T5" fmla="*/ 10 h 10"/>
                    <a:gd name="T6" fmla="*/ 88 w 283"/>
                    <a:gd name="T7" fmla="*/ 0 h 10"/>
                    <a:gd name="T8" fmla="*/ 0 w 283"/>
                    <a:gd name="T9" fmla="*/ 0 h 10"/>
                    <a:gd name="T10" fmla="*/ 98 w 283"/>
                    <a:gd name="T11" fmla="*/ 0 h 10"/>
                    <a:gd name="T12" fmla="*/ 98 w 283"/>
                    <a:gd name="T13" fmla="*/ 10 h 10"/>
                    <a:gd name="T14" fmla="*/ 185 w 283"/>
                    <a:gd name="T15" fmla="*/ 10 h 10"/>
                    <a:gd name="T16" fmla="*/ 182 w 283"/>
                    <a:gd name="T17" fmla="*/ 0 h 10"/>
                    <a:gd name="T18" fmla="*/ 98 w 283"/>
                    <a:gd name="T19" fmla="*/ 0 h 10"/>
                    <a:gd name="T20" fmla="*/ 191 w 283"/>
                    <a:gd name="T21" fmla="*/ 0 h 10"/>
                    <a:gd name="T22" fmla="*/ 189 w 283"/>
                    <a:gd name="T23" fmla="*/ 10 h 10"/>
                    <a:gd name="T24" fmla="*/ 283 w 283"/>
                    <a:gd name="T25" fmla="*/ 10 h 10"/>
                    <a:gd name="T26" fmla="*/ 283 w 283"/>
                    <a:gd name="T27" fmla="*/ 0 h 10"/>
                    <a:gd name="T28" fmla="*/ 191 w 283"/>
                    <a:gd name="T29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83" h="10">
                      <a:moveTo>
                        <a:pt x="0" y="0"/>
                      </a:moveTo>
                      <a:lnTo>
                        <a:pt x="0" y="10"/>
                      </a:lnTo>
                      <a:lnTo>
                        <a:pt x="90" y="10"/>
                      </a:lnTo>
                      <a:lnTo>
                        <a:pt x="88" y="0"/>
                      </a:lnTo>
                      <a:lnTo>
                        <a:pt x="0" y="0"/>
                      </a:lnTo>
                      <a:close/>
                      <a:moveTo>
                        <a:pt x="98" y="0"/>
                      </a:moveTo>
                      <a:lnTo>
                        <a:pt x="98" y="10"/>
                      </a:lnTo>
                      <a:lnTo>
                        <a:pt x="185" y="10"/>
                      </a:lnTo>
                      <a:lnTo>
                        <a:pt x="182" y="0"/>
                      </a:lnTo>
                      <a:lnTo>
                        <a:pt x="98" y="0"/>
                      </a:lnTo>
                      <a:close/>
                      <a:moveTo>
                        <a:pt x="191" y="0"/>
                      </a:moveTo>
                      <a:lnTo>
                        <a:pt x="189" y="10"/>
                      </a:lnTo>
                      <a:lnTo>
                        <a:pt x="283" y="10"/>
                      </a:lnTo>
                      <a:lnTo>
                        <a:pt x="283" y="0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solidFill>
                  <a:srgbClr val="D6D6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0" name="Freeform 92"/>
                <p:cNvSpPr>
                  <a:spLocks noEditPoints="1"/>
                </p:cNvSpPr>
                <p:nvPr/>
              </p:nvSpPr>
              <p:spPr bwMode="auto">
                <a:xfrm>
                  <a:off x="730" y="1560"/>
                  <a:ext cx="71" cy="3"/>
                </a:xfrm>
                <a:custGeom>
                  <a:avLst/>
                  <a:gdLst>
                    <a:gd name="T0" fmla="*/ 0 w 283"/>
                    <a:gd name="T1" fmla="*/ 0 h 12"/>
                    <a:gd name="T2" fmla="*/ 0 w 283"/>
                    <a:gd name="T3" fmla="*/ 12 h 12"/>
                    <a:gd name="T4" fmla="*/ 89 w 283"/>
                    <a:gd name="T5" fmla="*/ 12 h 12"/>
                    <a:gd name="T6" fmla="*/ 87 w 283"/>
                    <a:gd name="T7" fmla="*/ 0 h 12"/>
                    <a:gd name="T8" fmla="*/ 0 w 283"/>
                    <a:gd name="T9" fmla="*/ 0 h 12"/>
                    <a:gd name="T10" fmla="*/ 98 w 283"/>
                    <a:gd name="T11" fmla="*/ 0 h 12"/>
                    <a:gd name="T12" fmla="*/ 98 w 283"/>
                    <a:gd name="T13" fmla="*/ 12 h 12"/>
                    <a:gd name="T14" fmla="*/ 184 w 283"/>
                    <a:gd name="T15" fmla="*/ 12 h 12"/>
                    <a:gd name="T16" fmla="*/ 181 w 283"/>
                    <a:gd name="T17" fmla="*/ 0 h 12"/>
                    <a:gd name="T18" fmla="*/ 98 w 283"/>
                    <a:gd name="T19" fmla="*/ 0 h 12"/>
                    <a:gd name="T20" fmla="*/ 192 w 283"/>
                    <a:gd name="T21" fmla="*/ 0 h 12"/>
                    <a:gd name="T22" fmla="*/ 191 w 283"/>
                    <a:gd name="T23" fmla="*/ 12 h 12"/>
                    <a:gd name="T24" fmla="*/ 283 w 283"/>
                    <a:gd name="T25" fmla="*/ 12 h 12"/>
                    <a:gd name="T26" fmla="*/ 283 w 283"/>
                    <a:gd name="T27" fmla="*/ 0 h 12"/>
                    <a:gd name="T28" fmla="*/ 192 w 283"/>
                    <a:gd name="T29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83" h="12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89" y="12"/>
                      </a:lnTo>
                      <a:lnTo>
                        <a:pt x="87" y="0"/>
                      </a:lnTo>
                      <a:lnTo>
                        <a:pt x="0" y="0"/>
                      </a:lnTo>
                      <a:close/>
                      <a:moveTo>
                        <a:pt x="98" y="0"/>
                      </a:moveTo>
                      <a:lnTo>
                        <a:pt x="98" y="12"/>
                      </a:lnTo>
                      <a:lnTo>
                        <a:pt x="184" y="12"/>
                      </a:lnTo>
                      <a:lnTo>
                        <a:pt x="181" y="0"/>
                      </a:lnTo>
                      <a:lnTo>
                        <a:pt x="98" y="0"/>
                      </a:lnTo>
                      <a:close/>
                      <a:moveTo>
                        <a:pt x="192" y="0"/>
                      </a:moveTo>
                      <a:lnTo>
                        <a:pt x="191" y="12"/>
                      </a:lnTo>
                      <a:lnTo>
                        <a:pt x="283" y="12"/>
                      </a:lnTo>
                      <a:lnTo>
                        <a:pt x="283" y="0"/>
                      </a:lnTo>
                      <a:lnTo>
                        <a:pt x="192" y="0"/>
                      </a:lnTo>
                      <a:close/>
                    </a:path>
                  </a:pathLst>
                </a:custGeom>
                <a:solidFill>
                  <a:srgbClr val="DEDE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1" name="Freeform 93"/>
                <p:cNvSpPr>
                  <a:spLocks noEditPoints="1"/>
                </p:cNvSpPr>
                <p:nvPr/>
              </p:nvSpPr>
              <p:spPr bwMode="auto">
                <a:xfrm>
                  <a:off x="730" y="1559"/>
                  <a:ext cx="71" cy="2"/>
                </a:xfrm>
                <a:custGeom>
                  <a:avLst/>
                  <a:gdLst>
                    <a:gd name="T0" fmla="*/ 0 w 283"/>
                    <a:gd name="T1" fmla="*/ 11 h 11"/>
                    <a:gd name="T2" fmla="*/ 0 w 283"/>
                    <a:gd name="T3" fmla="*/ 2 h 11"/>
                    <a:gd name="T4" fmla="*/ 43 w 283"/>
                    <a:gd name="T5" fmla="*/ 0 h 11"/>
                    <a:gd name="T6" fmla="*/ 85 w 283"/>
                    <a:gd name="T7" fmla="*/ 0 h 11"/>
                    <a:gd name="T8" fmla="*/ 88 w 283"/>
                    <a:gd name="T9" fmla="*/ 11 h 11"/>
                    <a:gd name="T10" fmla="*/ 0 w 283"/>
                    <a:gd name="T11" fmla="*/ 11 h 11"/>
                    <a:gd name="T12" fmla="*/ 98 w 283"/>
                    <a:gd name="T13" fmla="*/ 0 h 11"/>
                    <a:gd name="T14" fmla="*/ 98 w 283"/>
                    <a:gd name="T15" fmla="*/ 11 h 11"/>
                    <a:gd name="T16" fmla="*/ 182 w 283"/>
                    <a:gd name="T17" fmla="*/ 11 h 11"/>
                    <a:gd name="T18" fmla="*/ 181 w 283"/>
                    <a:gd name="T19" fmla="*/ 0 h 11"/>
                    <a:gd name="T20" fmla="*/ 98 w 283"/>
                    <a:gd name="T21" fmla="*/ 0 h 11"/>
                    <a:gd name="T22" fmla="*/ 192 w 283"/>
                    <a:gd name="T23" fmla="*/ 0 h 11"/>
                    <a:gd name="T24" fmla="*/ 191 w 283"/>
                    <a:gd name="T25" fmla="*/ 11 h 11"/>
                    <a:gd name="T26" fmla="*/ 283 w 283"/>
                    <a:gd name="T27" fmla="*/ 11 h 11"/>
                    <a:gd name="T28" fmla="*/ 283 w 283"/>
                    <a:gd name="T29" fmla="*/ 0 h 11"/>
                    <a:gd name="T30" fmla="*/ 192 w 283"/>
                    <a:gd name="T31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283" h="11">
                      <a:moveTo>
                        <a:pt x="0" y="11"/>
                      </a:moveTo>
                      <a:lnTo>
                        <a:pt x="0" y="2"/>
                      </a:lnTo>
                      <a:lnTo>
                        <a:pt x="43" y="0"/>
                      </a:lnTo>
                      <a:lnTo>
                        <a:pt x="85" y="0"/>
                      </a:lnTo>
                      <a:lnTo>
                        <a:pt x="88" y="11"/>
                      </a:lnTo>
                      <a:lnTo>
                        <a:pt x="0" y="11"/>
                      </a:lnTo>
                      <a:close/>
                      <a:moveTo>
                        <a:pt x="98" y="0"/>
                      </a:moveTo>
                      <a:lnTo>
                        <a:pt x="98" y="11"/>
                      </a:lnTo>
                      <a:lnTo>
                        <a:pt x="182" y="11"/>
                      </a:lnTo>
                      <a:lnTo>
                        <a:pt x="181" y="0"/>
                      </a:lnTo>
                      <a:lnTo>
                        <a:pt x="98" y="0"/>
                      </a:lnTo>
                      <a:close/>
                      <a:moveTo>
                        <a:pt x="192" y="0"/>
                      </a:moveTo>
                      <a:lnTo>
                        <a:pt x="191" y="11"/>
                      </a:lnTo>
                      <a:lnTo>
                        <a:pt x="283" y="11"/>
                      </a:lnTo>
                      <a:lnTo>
                        <a:pt x="283" y="0"/>
                      </a:lnTo>
                      <a:lnTo>
                        <a:pt x="192" y="0"/>
                      </a:lnTo>
                      <a:close/>
                    </a:path>
                  </a:pathLst>
                </a:custGeom>
                <a:solidFill>
                  <a:srgbClr val="E3E3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2" name="Freeform 94"/>
                <p:cNvSpPr>
                  <a:spLocks noEditPoints="1"/>
                </p:cNvSpPr>
                <p:nvPr/>
              </p:nvSpPr>
              <p:spPr bwMode="auto">
                <a:xfrm>
                  <a:off x="730" y="1559"/>
                  <a:ext cx="71" cy="1"/>
                </a:xfrm>
                <a:custGeom>
                  <a:avLst/>
                  <a:gdLst>
                    <a:gd name="T0" fmla="*/ 0 w 283"/>
                    <a:gd name="T1" fmla="*/ 5 h 5"/>
                    <a:gd name="T2" fmla="*/ 0 w 283"/>
                    <a:gd name="T3" fmla="*/ 2 h 5"/>
                    <a:gd name="T4" fmla="*/ 84 w 283"/>
                    <a:gd name="T5" fmla="*/ 0 h 5"/>
                    <a:gd name="T6" fmla="*/ 87 w 283"/>
                    <a:gd name="T7" fmla="*/ 5 h 5"/>
                    <a:gd name="T8" fmla="*/ 0 w 283"/>
                    <a:gd name="T9" fmla="*/ 5 h 5"/>
                    <a:gd name="T10" fmla="*/ 98 w 283"/>
                    <a:gd name="T11" fmla="*/ 5 h 5"/>
                    <a:gd name="T12" fmla="*/ 98 w 283"/>
                    <a:gd name="T13" fmla="*/ 0 h 5"/>
                    <a:gd name="T14" fmla="*/ 180 w 283"/>
                    <a:gd name="T15" fmla="*/ 0 h 5"/>
                    <a:gd name="T16" fmla="*/ 181 w 283"/>
                    <a:gd name="T17" fmla="*/ 5 h 5"/>
                    <a:gd name="T18" fmla="*/ 98 w 283"/>
                    <a:gd name="T19" fmla="*/ 5 h 5"/>
                    <a:gd name="T20" fmla="*/ 192 w 283"/>
                    <a:gd name="T21" fmla="*/ 5 h 5"/>
                    <a:gd name="T22" fmla="*/ 192 w 283"/>
                    <a:gd name="T23" fmla="*/ 0 h 5"/>
                    <a:gd name="T24" fmla="*/ 283 w 283"/>
                    <a:gd name="T25" fmla="*/ 0 h 5"/>
                    <a:gd name="T26" fmla="*/ 283 w 283"/>
                    <a:gd name="T27" fmla="*/ 5 h 5"/>
                    <a:gd name="T28" fmla="*/ 192 w 283"/>
                    <a:gd name="T2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83" h="5">
                      <a:moveTo>
                        <a:pt x="0" y="5"/>
                      </a:moveTo>
                      <a:lnTo>
                        <a:pt x="0" y="2"/>
                      </a:lnTo>
                      <a:lnTo>
                        <a:pt x="84" y="0"/>
                      </a:lnTo>
                      <a:lnTo>
                        <a:pt x="87" y="5"/>
                      </a:lnTo>
                      <a:lnTo>
                        <a:pt x="0" y="5"/>
                      </a:lnTo>
                      <a:close/>
                      <a:moveTo>
                        <a:pt x="98" y="5"/>
                      </a:moveTo>
                      <a:lnTo>
                        <a:pt x="98" y="0"/>
                      </a:lnTo>
                      <a:lnTo>
                        <a:pt x="180" y="0"/>
                      </a:lnTo>
                      <a:lnTo>
                        <a:pt x="181" y="5"/>
                      </a:lnTo>
                      <a:lnTo>
                        <a:pt x="98" y="5"/>
                      </a:lnTo>
                      <a:close/>
                      <a:moveTo>
                        <a:pt x="192" y="5"/>
                      </a:moveTo>
                      <a:lnTo>
                        <a:pt x="192" y="0"/>
                      </a:lnTo>
                      <a:lnTo>
                        <a:pt x="283" y="0"/>
                      </a:lnTo>
                      <a:lnTo>
                        <a:pt x="283" y="5"/>
                      </a:lnTo>
                      <a:lnTo>
                        <a:pt x="192" y="5"/>
                      </a:lnTo>
                      <a:close/>
                    </a:path>
                  </a:pathLst>
                </a:custGeom>
                <a:solidFill>
                  <a:srgbClr val="EBEB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3" name="Freeform 95"/>
                <p:cNvSpPr>
                  <a:spLocks noEditPoints="1"/>
                </p:cNvSpPr>
                <p:nvPr/>
              </p:nvSpPr>
              <p:spPr bwMode="auto">
                <a:xfrm>
                  <a:off x="741" y="1559"/>
                  <a:ext cx="60" cy="1"/>
                </a:xfrm>
                <a:custGeom>
                  <a:avLst/>
                  <a:gdLst>
                    <a:gd name="T0" fmla="*/ 0 w 240"/>
                    <a:gd name="T1" fmla="*/ 41 w 240"/>
                    <a:gd name="T2" fmla="*/ 42 w 240"/>
                    <a:gd name="T3" fmla="*/ 0 w 240"/>
                    <a:gd name="T4" fmla="*/ 55 w 240"/>
                    <a:gd name="T5" fmla="*/ 55 w 240"/>
                    <a:gd name="T6" fmla="*/ 137 w 240"/>
                    <a:gd name="T7" fmla="*/ 138 w 240"/>
                    <a:gd name="T8" fmla="*/ 55 w 240"/>
                    <a:gd name="T9" fmla="*/ 149 w 240"/>
                    <a:gd name="T10" fmla="*/ 149 w 240"/>
                    <a:gd name="T11" fmla="*/ 240 w 240"/>
                    <a:gd name="T12" fmla="*/ 240 w 240"/>
                    <a:gd name="T13" fmla="*/ 149 w 240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  <a:cxn ang="0">
                      <a:pos x="T9" y="0"/>
                    </a:cxn>
                    <a:cxn ang="0">
                      <a:pos x="T10" y="0"/>
                    </a:cxn>
                    <a:cxn ang="0">
                      <a:pos x="T11" y="0"/>
                    </a:cxn>
                    <a:cxn ang="0">
                      <a:pos x="T12" y="0"/>
                    </a:cxn>
                    <a:cxn ang="0">
                      <a:pos x="T13" y="0"/>
                    </a:cxn>
                  </a:cxnLst>
                  <a:rect l="0" t="0" r="r" b="b"/>
                  <a:pathLst>
                    <a:path w="240">
                      <a:moveTo>
                        <a:pt x="0" y="0"/>
                      </a:moveTo>
                      <a:lnTo>
                        <a:pt x="41" y="0"/>
                      </a:lnTo>
                      <a:lnTo>
                        <a:pt x="42" y="0"/>
                      </a:lnTo>
                      <a:lnTo>
                        <a:pt x="0" y="0"/>
                      </a:lnTo>
                      <a:close/>
                      <a:moveTo>
                        <a:pt x="55" y="0"/>
                      </a:moveTo>
                      <a:lnTo>
                        <a:pt x="55" y="0"/>
                      </a:lnTo>
                      <a:lnTo>
                        <a:pt x="137" y="0"/>
                      </a:lnTo>
                      <a:lnTo>
                        <a:pt x="138" y="0"/>
                      </a:lnTo>
                      <a:lnTo>
                        <a:pt x="55" y="0"/>
                      </a:lnTo>
                      <a:close/>
                      <a:moveTo>
                        <a:pt x="149" y="0"/>
                      </a:moveTo>
                      <a:lnTo>
                        <a:pt x="149" y="0"/>
                      </a:lnTo>
                      <a:lnTo>
                        <a:pt x="240" y="0"/>
                      </a:lnTo>
                      <a:lnTo>
                        <a:pt x="240" y="0"/>
                      </a:lnTo>
                      <a:lnTo>
                        <a:pt x="149" y="0"/>
                      </a:lnTo>
                      <a:close/>
                    </a:path>
                  </a:pathLst>
                </a:custGeom>
                <a:solidFill>
                  <a:srgbClr val="F0F0D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4" name="Freeform 96"/>
                <p:cNvSpPr>
                  <a:spLocks/>
                </p:cNvSpPr>
                <p:nvPr/>
              </p:nvSpPr>
              <p:spPr bwMode="auto">
                <a:xfrm>
                  <a:off x="733" y="1589"/>
                  <a:ext cx="68" cy="1"/>
                </a:xfrm>
                <a:custGeom>
                  <a:avLst/>
                  <a:gdLst>
                    <a:gd name="T0" fmla="*/ 1 w 273"/>
                    <a:gd name="T1" fmla="*/ 0 h 4"/>
                    <a:gd name="T2" fmla="*/ 0 w 273"/>
                    <a:gd name="T3" fmla="*/ 2 h 4"/>
                    <a:gd name="T4" fmla="*/ 272 w 273"/>
                    <a:gd name="T5" fmla="*/ 4 h 4"/>
                    <a:gd name="T6" fmla="*/ 273 w 273"/>
                    <a:gd name="T7" fmla="*/ 0 h 4"/>
                    <a:gd name="T8" fmla="*/ 1 w 273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3" h="4">
                      <a:moveTo>
                        <a:pt x="1" y="0"/>
                      </a:moveTo>
                      <a:lnTo>
                        <a:pt x="0" y="2"/>
                      </a:lnTo>
                      <a:lnTo>
                        <a:pt x="272" y="4"/>
                      </a:lnTo>
                      <a:lnTo>
                        <a:pt x="273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8282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5" name="Freeform 97"/>
                <p:cNvSpPr>
                  <a:spLocks/>
                </p:cNvSpPr>
                <p:nvPr/>
              </p:nvSpPr>
              <p:spPr bwMode="auto">
                <a:xfrm>
                  <a:off x="733" y="1588"/>
                  <a:ext cx="68" cy="2"/>
                </a:xfrm>
                <a:custGeom>
                  <a:avLst/>
                  <a:gdLst>
                    <a:gd name="T0" fmla="*/ 1 w 273"/>
                    <a:gd name="T1" fmla="*/ 0 h 9"/>
                    <a:gd name="T2" fmla="*/ 0 w 273"/>
                    <a:gd name="T3" fmla="*/ 7 h 9"/>
                    <a:gd name="T4" fmla="*/ 272 w 273"/>
                    <a:gd name="T5" fmla="*/ 9 h 9"/>
                    <a:gd name="T6" fmla="*/ 273 w 273"/>
                    <a:gd name="T7" fmla="*/ 0 h 9"/>
                    <a:gd name="T8" fmla="*/ 1 w 273"/>
                    <a:gd name="T9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3" h="9">
                      <a:moveTo>
                        <a:pt x="1" y="0"/>
                      </a:moveTo>
                      <a:lnTo>
                        <a:pt x="0" y="7"/>
                      </a:lnTo>
                      <a:lnTo>
                        <a:pt x="272" y="9"/>
                      </a:lnTo>
                      <a:lnTo>
                        <a:pt x="273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8A8A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6" name="Rectangle 98"/>
                <p:cNvSpPr>
                  <a:spLocks noChangeArrowheads="1"/>
                </p:cNvSpPr>
                <p:nvPr/>
              </p:nvSpPr>
              <p:spPr bwMode="auto">
                <a:xfrm>
                  <a:off x="733" y="1587"/>
                  <a:ext cx="68" cy="2"/>
                </a:xfrm>
                <a:prstGeom prst="rect">
                  <a:avLst/>
                </a:prstGeom>
                <a:solidFill>
                  <a:srgbClr val="8F8F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7" name="Rectangle 99"/>
                <p:cNvSpPr>
                  <a:spLocks noChangeArrowheads="1"/>
                </p:cNvSpPr>
                <p:nvPr/>
              </p:nvSpPr>
              <p:spPr bwMode="auto">
                <a:xfrm>
                  <a:off x="733" y="1585"/>
                  <a:ext cx="68" cy="3"/>
                </a:xfrm>
                <a:prstGeom prst="rect">
                  <a:avLst/>
                </a:prstGeom>
                <a:solidFill>
                  <a:srgbClr val="96967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8" name="Freeform 100"/>
                <p:cNvSpPr>
                  <a:spLocks/>
                </p:cNvSpPr>
                <p:nvPr/>
              </p:nvSpPr>
              <p:spPr bwMode="auto">
                <a:xfrm>
                  <a:off x="733" y="1584"/>
                  <a:ext cx="68" cy="3"/>
                </a:xfrm>
                <a:custGeom>
                  <a:avLst/>
                  <a:gdLst>
                    <a:gd name="T0" fmla="*/ 2 w 272"/>
                    <a:gd name="T1" fmla="*/ 0 h 10"/>
                    <a:gd name="T2" fmla="*/ 0 w 272"/>
                    <a:gd name="T3" fmla="*/ 10 h 10"/>
                    <a:gd name="T4" fmla="*/ 272 w 272"/>
                    <a:gd name="T5" fmla="*/ 10 h 10"/>
                    <a:gd name="T6" fmla="*/ 272 w 272"/>
                    <a:gd name="T7" fmla="*/ 0 h 10"/>
                    <a:gd name="T8" fmla="*/ 2 w 272"/>
                    <a:gd name="T9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2" h="10">
                      <a:moveTo>
                        <a:pt x="2" y="0"/>
                      </a:moveTo>
                      <a:lnTo>
                        <a:pt x="0" y="10"/>
                      </a:lnTo>
                      <a:lnTo>
                        <a:pt x="272" y="10"/>
                      </a:lnTo>
                      <a:lnTo>
                        <a:pt x="27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9E9E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9" name="Freeform 101"/>
                <p:cNvSpPr>
                  <a:spLocks/>
                </p:cNvSpPr>
                <p:nvPr/>
              </p:nvSpPr>
              <p:spPr bwMode="auto">
                <a:xfrm>
                  <a:off x="733" y="1582"/>
                  <a:ext cx="68" cy="3"/>
                </a:xfrm>
                <a:custGeom>
                  <a:avLst/>
                  <a:gdLst>
                    <a:gd name="T0" fmla="*/ 2 w 272"/>
                    <a:gd name="T1" fmla="*/ 0 h 10"/>
                    <a:gd name="T2" fmla="*/ 0 w 272"/>
                    <a:gd name="T3" fmla="*/ 10 h 10"/>
                    <a:gd name="T4" fmla="*/ 272 w 272"/>
                    <a:gd name="T5" fmla="*/ 10 h 10"/>
                    <a:gd name="T6" fmla="*/ 272 w 272"/>
                    <a:gd name="T7" fmla="*/ 0 h 10"/>
                    <a:gd name="T8" fmla="*/ 93 w 272"/>
                    <a:gd name="T9" fmla="*/ 0 h 10"/>
                    <a:gd name="T10" fmla="*/ 2 w 272"/>
                    <a:gd name="T11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2" h="10">
                      <a:moveTo>
                        <a:pt x="2" y="0"/>
                      </a:moveTo>
                      <a:lnTo>
                        <a:pt x="0" y="10"/>
                      </a:lnTo>
                      <a:lnTo>
                        <a:pt x="272" y="10"/>
                      </a:lnTo>
                      <a:lnTo>
                        <a:pt x="272" y="0"/>
                      </a:lnTo>
                      <a:lnTo>
                        <a:pt x="93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A3A38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0" name="Freeform 102"/>
                <p:cNvSpPr>
                  <a:spLocks/>
                </p:cNvSpPr>
                <p:nvPr/>
              </p:nvSpPr>
              <p:spPr bwMode="auto">
                <a:xfrm>
                  <a:off x="733" y="1581"/>
                  <a:ext cx="68" cy="3"/>
                </a:xfrm>
                <a:custGeom>
                  <a:avLst/>
                  <a:gdLst>
                    <a:gd name="T0" fmla="*/ 0 w 270"/>
                    <a:gd name="T1" fmla="*/ 0 h 12"/>
                    <a:gd name="T2" fmla="*/ 0 w 270"/>
                    <a:gd name="T3" fmla="*/ 12 h 12"/>
                    <a:gd name="T4" fmla="*/ 270 w 270"/>
                    <a:gd name="T5" fmla="*/ 12 h 12"/>
                    <a:gd name="T6" fmla="*/ 270 w 270"/>
                    <a:gd name="T7" fmla="*/ 0 h 12"/>
                    <a:gd name="T8" fmla="*/ 92 w 270"/>
                    <a:gd name="T9" fmla="*/ 0 h 12"/>
                    <a:gd name="T10" fmla="*/ 91 w 270"/>
                    <a:gd name="T11" fmla="*/ 7 h 12"/>
                    <a:gd name="T12" fmla="*/ 91 w 270"/>
                    <a:gd name="T13" fmla="*/ 0 h 12"/>
                    <a:gd name="T14" fmla="*/ 0 w 270"/>
                    <a:gd name="T15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70" h="12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270" y="12"/>
                      </a:lnTo>
                      <a:lnTo>
                        <a:pt x="270" y="0"/>
                      </a:lnTo>
                      <a:lnTo>
                        <a:pt x="92" y="0"/>
                      </a:lnTo>
                      <a:lnTo>
                        <a:pt x="91" y="7"/>
                      </a:lnTo>
                      <a:lnTo>
                        <a:pt x="9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8A8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1" name="Freeform 103"/>
                <p:cNvSpPr>
                  <a:spLocks noEditPoints="1"/>
                </p:cNvSpPr>
                <p:nvPr/>
              </p:nvSpPr>
              <p:spPr bwMode="auto">
                <a:xfrm>
                  <a:off x="733" y="1580"/>
                  <a:ext cx="68" cy="3"/>
                </a:xfrm>
                <a:custGeom>
                  <a:avLst/>
                  <a:gdLst>
                    <a:gd name="T0" fmla="*/ 0 w 271"/>
                    <a:gd name="T1" fmla="*/ 0 h 13"/>
                    <a:gd name="T2" fmla="*/ 0 w 271"/>
                    <a:gd name="T3" fmla="*/ 12 h 13"/>
                    <a:gd name="T4" fmla="*/ 91 w 271"/>
                    <a:gd name="T5" fmla="*/ 13 h 13"/>
                    <a:gd name="T6" fmla="*/ 90 w 271"/>
                    <a:gd name="T7" fmla="*/ 0 h 13"/>
                    <a:gd name="T8" fmla="*/ 0 w 271"/>
                    <a:gd name="T9" fmla="*/ 0 h 13"/>
                    <a:gd name="T10" fmla="*/ 92 w 271"/>
                    <a:gd name="T11" fmla="*/ 0 h 13"/>
                    <a:gd name="T12" fmla="*/ 91 w 271"/>
                    <a:gd name="T13" fmla="*/ 12 h 13"/>
                    <a:gd name="T14" fmla="*/ 270 w 271"/>
                    <a:gd name="T15" fmla="*/ 12 h 13"/>
                    <a:gd name="T16" fmla="*/ 271 w 271"/>
                    <a:gd name="T17" fmla="*/ 0 h 13"/>
                    <a:gd name="T18" fmla="*/ 92 w 271"/>
                    <a:gd name="T19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71" h="13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91" y="13"/>
                      </a:lnTo>
                      <a:lnTo>
                        <a:pt x="90" y="0"/>
                      </a:lnTo>
                      <a:lnTo>
                        <a:pt x="0" y="0"/>
                      </a:lnTo>
                      <a:close/>
                      <a:moveTo>
                        <a:pt x="92" y="0"/>
                      </a:moveTo>
                      <a:lnTo>
                        <a:pt x="91" y="12"/>
                      </a:lnTo>
                      <a:lnTo>
                        <a:pt x="270" y="12"/>
                      </a:lnTo>
                      <a:lnTo>
                        <a:pt x="271" y="0"/>
                      </a:lnTo>
                      <a:lnTo>
                        <a:pt x="92" y="0"/>
                      </a:lnTo>
                      <a:close/>
                    </a:path>
                  </a:pathLst>
                </a:custGeom>
                <a:solidFill>
                  <a:srgbClr val="B0B09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2" name="Freeform 104"/>
                <p:cNvSpPr>
                  <a:spLocks noEditPoints="1"/>
                </p:cNvSpPr>
                <p:nvPr/>
              </p:nvSpPr>
              <p:spPr bwMode="auto">
                <a:xfrm>
                  <a:off x="733" y="1578"/>
                  <a:ext cx="68" cy="3"/>
                </a:xfrm>
                <a:custGeom>
                  <a:avLst/>
                  <a:gdLst>
                    <a:gd name="T0" fmla="*/ 1 w 271"/>
                    <a:gd name="T1" fmla="*/ 0 h 11"/>
                    <a:gd name="T2" fmla="*/ 0 w 271"/>
                    <a:gd name="T3" fmla="*/ 11 h 11"/>
                    <a:gd name="T4" fmla="*/ 91 w 271"/>
                    <a:gd name="T5" fmla="*/ 11 h 11"/>
                    <a:gd name="T6" fmla="*/ 89 w 271"/>
                    <a:gd name="T7" fmla="*/ 0 h 11"/>
                    <a:gd name="T8" fmla="*/ 1 w 271"/>
                    <a:gd name="T9" fmla="*/ 0 h 11"/>
                    <a:gd name="T10" fmla="*/ 92 w 271"/>
                    <a:gd name="T11" fmla="*/ 0 h 11"/>
                    <a:gd name="T12" fmla="*/ 92 w 271"/>
                    <a:gd name="T13" fmla="*/ 11 h 11"/>
                    <a:gd name="T14" fmla="*/ 270 w 271"/>
                    <a:gd name="T15" fmla="*/ 11 h 11"/>
                    <a:gd name="T16" fmla="*/ 271 w 271"/>
                    <a:gd name="T17" fmla="*/ 0 h 11"/>
                    <a:gd name="T18" fmla="*/ 181 w 271"/>
                    <a:gd name="T19" fmla="*/ 0 h 11"/>
                    <a:gd name="T20" fmla="*/ 180 w 271"/>
                    <a:gd name="T21" fmla="*/ 4 h 11"/>
                    <a:gd name="T22" fmla="*/ 180 w 271"/>
                    <a:gd name="T23" fmla="*/ 0 h 11"/>
                    <a:gd name="T24" fmla="*/ 92 w 271"/>
                    <a:gd name="T2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71" h="11">
                      <a:moveTo>
                        <a:pt x="1" y="0"/>
                      </a:moveTo>
                      <a:lnTo>
                        <a:pt x="0" y="11"/>
                      </a:lnTo>
                      <a:lnTo>
                        <a:pt x="91" y="11"/>
                      </a:lnTo>
                      <a:lnTo>
                        <a:pt x="89" y="0"/>
                      </a:lnTo>
                      <a:lnTo>
                        <a:pt x="1" y="0"/>
                      </a:lnTo>
                      <a:close/>
                      <a:moveTo>
                        <a:pt x="92" y="0"/>
                      </a:moveTo>
                      <a:lnTo>
                        <a:pt x="92" y="11"/>
                      </a:lnTo>
                      <a:lnTo>
                        <a:pt x="270" y="11"/>
                      </a:lnTo>
                      <a:lnTo>
                        <a:pt x="271" y="0"/>
                      </a:lnTo>
                      <a:lnTo>
                        <a:pt x="181" y="0"/>
                      </a:lnTo>
                      <a:lnTo>
                        <a:pt x="180" y="4"/>
                      </a:lnTo>
                      <a:lnTo>
                        <a:pt x="180" y="0"/>
                      </a:lnTo>
                      <a:lnTo>
                        <a:pt x="92" y="0"/>
                      </a:lnTo>
                      <a:close/>
                    </a:path>
                  </a:pathLst>
                </a:custGeom>
                <a:solidFill>
                  <a:srgbClr val="B5B5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3" name="Freeform 105"/>
                <p:cNvSpPr>
                  <a:spLocks noEditPoints="1"/>
                </p:cNvSpPr>
                <p:nvPr/>
              </p:nvSpPr>
              <p:spPr bwMode="auto">
                <a:xfrm>
                  <a:off x="733" y="1577"/>
                  <a:ext cx="68" cy="3"/>
                </a:xfrm>
                <a:custGeom>
                  <a:avLst/>
                  <a:gdLst>
                    <a:gd name="T0" fmla="*/ 1 w 271"/>
                    <a:gd name="T1" fmla="*/ 0 h 10"/>
                    <a:gd name="T2" fmla="*/ 0 w 271"/>
                    <a:gd name="T3" fmla="*/ 10 h 10"/>
                    <a:gd name="T4" fmla="*/ 90 w 271"/>
                    <a:gd name="T5" fmla="*/ 10 h 10"/>
                    <a:gd name="T6" fmla="*/ 87 w 271"/>
                    <a:gd name="T7" fmla="*/ 0 h 10"/>
                    <a:gd name="T8" fmla="*/ 1 w 271"/>
                    <a:gd name="T9" fmla="*/ 0 h 10"/>
                    <a:gd name="T10" fmla="*/ 92 w 271"/>
                    <a:gd name="T11" fmla="*/ 0 h 10"/>
                    <a:gd name="T12" fmla="*/ 92 w 271"/>
                    <a:gd name="T13" fmla="*/ 10 h 10"/>
                    <a:gd name="T14" fmla="*/ 271 w 271"/>
                    <a:gd name="T15" fmla="*/ 10 h 10"/>
                    <a:gd name="T16" fmla="*/ 271 w 271"/>
                    <a:gd name="T17" fmla="*/ 0 h 10"/>
                    <a:gd name="T18" fmla="*/ 182 w 271"/>
                    <a:gd name="T19" fmla="*/ 0 h 10"/>
                    <a:gd name="T20" fmla="*/ 180 w 271"/>
                    <a:gd name="T21" fmla="*/ 9 h 10"/>
                    <a:gd name="T22" fmla="*/ 179 w 271"/>
                    <a:gd name="T23" fmla="*/ 0 h 10"/>
                    <a:gd name="T24" fmla="*/ 92 w 271"/>
                    <a:gd name="T25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71" h="10">
                      <a:moveTo>
                        <a:pt x="1" y="0"/>
                      </a:moveTo>
                      <a:lnTo>
                        <a:pt x="0" y="10"/>
                      </a:lnTo>
                      <a:lnTo>
                        <a:pt x="90" y="10"/>
                      </a:lnTo>
                      <a:lnTo>
                        <a:pt x="87" y="0"/>
                      </a:lnTo>
                      <a:lnTo>
                        <a:pt x="1" y="0"/>
                      </a:lnTo>
                      <a:close/>
                      <a:moveTo>
                        <a:pt x="92" y="0"/>
                      </a:moveTo>
                      <a:lnTo>
                        <a:pt x="92" y="10"/>
                      </a:lnTo>
                      <a:lnTo>
                        <a:pt x="271" y="10"/>
                      </a:lnTo>
                      <a:lnTo>
                        <a:pt x="271" y="0"/>
                      </a:lnTo>
                      <a:lnTo>
                        <a:pt x="182" y="0"/>
                      </a:lnTo>
                      <a:lnTo>
                        <a:pt x="180" y="9"/>
                      </a:lnTo>
                      <a:lnTo>
                        <a:pt x="179" y="0"/>
                      </a:lnTo>
                      <a:lnTo>
                        <a:pt x="92" y="0"/>
                      </a:lnTo>
                      <a:close/>
                    </a:path>
                  </a:pathLst>
                </a:custGeom>
                <a:solidFill>
                  <a:srgbClr val="BDBD9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4" name="Freeform 106"/>
                <p:cNvSpPr>
                  <a:spLocks noEditPoints="1"/>
                </p:cNvSpPr>
                <p:nvPr/>
              </p:nvSpPr>
              <p:spPr bwMode="auto">
                <a:xfrm>
                  <a:off x="733" y="1575"/>
                  <a:ext cx="68" cy="3"/>
                </a:xfrm>
                <a:custGeom>
                  <a:avLst/>
                  <a:gdLst>
                    <a:gd name="T0" fmla="*/ 0 w 270"/>
                    <a:gd name="T1" fmla="*/ 0 h 11"/>
                    <a:gd name="T2" fmla="*/ 0 w 270"/>
                    <a:gd name="T3" fmla="*/ 11 h 11"/>
                    <a:gd name="T4" fmla="*/ 88 w 270"/>
                    <a:gd name="T5" fmla="*/ 11 h 11"/>
                    <a:gd name="T6" fmla="*/ 85 w 270"/>
                    <a:gd name="T7" fmla="*/ 0 h 11"/>
                    <a:gd name="T8" fmla="*/ 0 w 270"/>
                    <a:gd name="T9" fmla="*/ 0 h 11"/>
                    <a:gd name="T10" fmla="*/ 92 w 270"/>
                    <a:gd name="T11" fmla="*/ 0 h 11"/>
                    <a:gd name="T12" fmla="*/ 91 w 270"/>
                    <a:gd name="T13" fmla="*/ 11 h 11"/>
                    <a:gd name="T14" fmla="*/ 179 w 270"/>
                    <a:gd name="T15" fmla="*/ 11 h 11"/>
                    <a:gd name="T16" fmla="*/ 176 w 270"/>
                    <a:gd name="T17" fmla="*/ 0 h 11"/>
                    <a:gd name="T18" fmla="*/ 92 w 270"/>
                    <a:gd name="T19" fmla="*/ 0 h 11"/>
                    <a:gd name="T20" fmla="*/ 182 w 270"/>
                    <a:gd name="T21" fmla="*/ 0 h 11"/>
                    <a:gd name="T22" fmla="*/ 180 w 270"/>
                    <a:gd name="T23" fmla="*/ 11 h 11"/>
                    <a:gd name="T24" fmla="*/ 270 w 270"/>
                    <a:gd name="T25" fmla="*/ 11 h 11"/>
                    <a:gd name="T26" fmla="*/ 270 w 270"/>
                    <a:gd name="T27" fmla="*/ 0 h 11"/>
                    <a:gd name="T28" fmla="*/ 182 w 270"/>
                    <a:gd name="T2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70" h="11">
                      <a:moveTo>
                        <a:pt x="0" y="0"/>
                      </a:moveTo>
                      <a:lnTo>
                        <a:pt x="0" y="11"/>
                      </a:lnTo>
                      <a:lnTo>
                        <a:pt x="88" y="11"/>
                      </a:lnTo>
                      <a:lnTo>
                        <a:pt x="85" y="0"/>
                      </a:lnTo>
                      <a:lnTo>
                        <a:pt x="0" y="0"/>
                      </a:lnTo>
                      <a:close/>
                      <a:moveTo>
                        <a:pt x="92" y="0"/>
                      </a:moveTo>
                      <a:lnTo>
                        <a:pt x="91" y="11"/>
                      </a:lnTo>
                      <a:lnTo>
                        <a:pt x="179" y="11"/>
                      </a:lnTo>
                      <a:lnTo>
                        <a:pt x="176" y="0"/>
                      </a:lnTo>
                      <a:lnTo>
                        <a:pt x="92" y="0"/>
                      </a:lnTo>
                      <a:close/>
                      <a:moveTo>
                        <a:pt x="182" y="0"/>
                      </a:moveTo>
                      <a:lnTo>
                        <a:pt x="180" y="11"/>
                      </a:lnTo>
                      <a:lnTo>
                        <a:pt x="270" y="11"/>
                      </a:lnTo>
                      <a:lnTo>
                        <a:pt x="270" y="0"/>
                      </a:lnTo>
                      <a:lnTo>
                        <a:pt x="182" y="0"/>
                      </a:lnTo>
                      <a:close/>
                    </a:path>
                  </a:pathLst>
                </a:custGeom>
                <a:solidFill>
                  <a:srgbClr val="C2C2A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5" name="Freeform 107"/>
                <p:cNvSpPr>
                  <a:spLocks noEditPoints="1"/>
                </p:cNvSpPr>
                <p:nvPr/>
              </p:nvSpPr>
              <p:spPr bwMode="auto">
                <a:xfrm>
                  <a:off x="733" y="1574"/>
                  <a:ext cx="68" cy="3"/>
                </a:xfrm>
                <a:custGeom>
                  <a:avLst/>
                  <a:gdLst>
                    <a:gd name="T0" fmla="*/ 0 w 270"/>
                    <a:gd name="T1" fmla="*/ 0 h 11"/>
                    <a:gd name="T2" fmla="*/ 0 w 270"/>
                    <a:gd name="T3" fmla="*/ 11 h 11"/>
                    <a:gd name="T4" fmla="*/ 86 w 270"/>
                    <a:gd name="T5" fmla="*/ 11 h 11"/>
                    <a:gd name="T6" fmla="*/ 85 w 270"/>
                    <a:gd name="T7" fmla="*/ 0 h 11"/>
                    <a:gd name="T8" fmla="*/ 0 w 270"/>
                    <a:gd name="T9" fmla="*/ 0 h 11"/>
                    <a:gd name="T10" fmla="*/ 92 w 270"/>
                    <a:gd name="T11" fmla="*/ 0 h 11"/>
                    <a:gd name="T12" fmla="*/ 91 w 270"/>
                    <a:gd name="T13" fmla="*/ 11 h 11"/>
                    <a:gd name="T14" fmla="*/ 178 w 270"/>
                    <a:gd name="T15" fmla="*/ 11 h 11"/>
                    <a:gd name="T16" fmla="*/ 176 w 270"/>
                    <a:gd name="T17" fmla="*/ 0 h 11"/>
                    <a:gd name="T18" fmla="*/ 92 w 270"/>
                    <a:gd name="T19" fmla="*/ 0 h 11"/>
                    <a:gd name="T20" fmla="*/ 182 w 270"/>
                    <a:gd name="T21" fmla="*/ 0 h 11"/>
                    <a:gd name="T22" fmla="*/ 181 w 270"/>
                    <a:gd name="T23" fmla="*/ 11 h 11"/>
                    <a:gd name="T24" fmla="*/ 270 w 270"/>
                    <a:gd name="T25" fmla="*/ 11 h 11"/>
                    <a:gd name="T26" fmla="*/ 270 w 270"/>
                    <a:gd name="T27" fmla="*/ 0 h 11"/>
                    <a:gd name="T28" fmla="*/ 182 w 270"/>
                    <a:gd name="T2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70" h="11">
                      <a:moveTo>
                        <a:pt x="0" y="0"/>
                      </a:moveTo>
                      <a:lnTo>
                        <a:pt x="0" y="11"/>
                      </a:lnTo>
                      <a:lnTo>
                        <a:pt x="86" y="11"/>
                      </a:lnTo>
                      <a:lnTo>
                        <a:pt x="85" y="0"/>
                      </a:lnTo>
                      <a:lnTo>
                        <a:pt x="0" y="0"/>
                      </a:lnTo>
                      <a:close/>
                      <a:moveTo>
                        <a:pt x="92" y="0"/>
                      </a:moveTo>
                      <a:lnTo>
                        <a:pt x="91" y="11"/>
                      </a:lnTo>
                      <a:lnTo>
                        <a:pt x="178" y="11"/>
                      </a:lnTo>
                      <a:lnTo>
                        <a:pt x="176" y="0"/>
                      </a:lnTo>
                      <a:lnTo>
                        <a:pt x="92" y="0"/>
                      </a:lnTo>
                      <a:close/>
                      <a:moveTo>
                        <a:pt x="182" y="0"/>
                      </a:moveTo>
                      <a:lnTo>
                        <a:pt x="181" y="11"/>
                      </a:lnTo>
                      <a:lnTo>
                        <a:pt x="270" y="11"/>
                      </a:lnTo>
                      <a:lnTo>
                        <a:pt x="270" y="0"/>
                      </a:lnTo>
                      <a:lnTo>
                        <a:pt x="182" y="0"/>
                      </a:lnTo>
                      <a:close/>
                    </a:path>
                  </a:pathLst>
                </a:custGeom>
                <a:solidFill>
                  <a:srgbClr val="C9C9A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6" name="Freeform 108"/>
                <p:cNvSpPr>
                  <a:spLocks noEditPoints="1"/>
                </p:cNvSpPr>
                <p:nvPr/>
              </p:nvSpPr>
              <p:spPr bwMode="auto">
                <a:xfrm>
                  <a:off x="733" y="1573"/>
                  <a:ext cx="68" cy="2"/>
                </a:xfrm>
                <a:custGeom>
                  <a:avLst/>
                  <a:gdLst>
                    <a:gd name="T0" fmla="*/ 1 w 270"/>
                    <a:gd name="T1" fmla="*/ 0 h 11"/>
                    <a:gd name="T2" fmla="*/ 0 w 270"/>
                    <a:gd name="T3" fmla="*/ 11 h 11"/>
                    <a:gd name="T4" fmla="*/ 85 w 270"/>
                    <a:gd name="T5" fmla="*/ 11 h 11"/>
                    <a:gd name="T6" fmla="*/ 84 w 270"/>
                    <a:gd name="T7" fmla="*/ 0 h 11"/>
                    <a:gd name="T8" fmla="*/ 1 w 270"/>
                    <a:gd name="T9" fmla="*/ 0 h 11"/>
                    <a:gd name="T10" fmla="*/ 92 w 270"/>
                    <a:gd name="T11" fmla="*/ 0 h 11"/>
                    <a:gd name="T12" fmla="*/ 92 w 270"/>
                    <a:gd name="T13" fmla="*/ 11 h 11"/>
                    <a:gd name="T14" fmla="*/ 176 w 270"/>
                    <a:gd name="T15" fmla="*/ 11 h 11"/>
                    <a:gd name="T16" fmla="*/ 175 w 270"/>
                    <a:gd name="T17" fmla="*/ 0 h 11"/>
                    <a:gd name="T18" fmla="*/ 92 w 270"/>
                    <a:gd name="T19" fmla="*/ 0 h 11"/>
                    <a:gd name="T20" fmla="*/ 184 w 270"/>
                    <a:gd name="T21" fmla="*/ 0 h 11"/>
                    <a:gd name="T22" fmla="*/ 182 w 270"/>
                    <a:gd name="T23" fmla="*/ 11 h 11"/>
                    <a:gd name="T24" fmla="*/ 270 w 270"/>
                    <a:gd name="T25" fmla="*/ 11 h 11"/>
                    <a:gd name="T26" fmla="*/ 270 w 270"/>
                    <a:gd name="T27" fmla="*/ 0 h 11"/>
                    <a:gd name="T28" fmla="*/ 184 w 270"/>
                    <a:gd name="T2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70" h="11">
                      <a:moveTo>
                        <a:pt x="1" y="0"/>
                      </a:moveTo>
                      <a:lnTo>
                        <a:pt x="0" y="11"/>
                      </a:lnTo>
                      <a:lnTo>
                        <a:pt x="85" y="11"/>
                      </a:lnTo>
                      <a:lnTo>
                        <a:pt x="84" y="0"/>
                      </a:lnTo>
                      <a:lnTo>
                        <a:pt x="1" y="0"/>
                      </a:lnTo>
                      <a:close/>
                      <a:moveTo>
                        <a:pt x="92" y="0"/>
                      </a:moveTo>
                      <a:lnTo>
                        <a:pt x="92" y="11"/>
                      </a:lnTo>
                      <a:lnTo>
                        <a:pt x="176" y="11"/>
                      </a:lnTo>
                      <a:lnTo>
                        <a:pt x="175" y="0"/>
                      </a:lnTo>
                      <a:lnTo>
                        <a:pt x="92" y="0"/>
                      </a:lnTo>
                      <a:close/>
                      <a:moveTo>
                        <a:pt x="184" y="0"/>
                      </a:moveTo>
                      <a:lnTo>
                        <a:pt x="182" y="11"/>
                      </a:lnTo>
                      <a:lnTo>
                        <a:pt x="270" y="11"/>
                      </a:lnTo>
                      <a:lnTo>
                        <a:pt x="270" y="0"/>
                      </a:lnTo>
                      <a:lnTo>
                        <a:pt x="184" y="0"/>
                      </a:lnTo>
                      <a:close/>
                    </a:path>
                  </a:pathLst>
                </a:custGeom>
                <a:solidFill>
                  <a:srgbClr val="D1D1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7" name="Freeform 109"/>
                <p:cNvSpPr>
                  <a:spLocks noEditPoints="1"/>
                </p:cNvSpPr>
                <p:nvPr/>
              </p:nvSpPr>
              <p:spPr bwMode="auto">
                <a:xfrm>
                  <a:off x="733" y="1571"/>
                  <a:ext cx="68" cy="3"/>
                </a:xfrm>
                <a:custGeom>
                  <a:avLst/>
                  <a:gdLst>
                    <a:gd name="T0" fmla="*/ 1 w 270"/>
                    <a:gd name="T1" fmla="*/ 0 h 12"/>
                    <a:gd name="T2" fmla="*/ 0 w 270"/>
                    <a:gd name="T3" fmla="*/ 12 h 12"/>
                    <a:gd name="T4" fmla="*/ 85 w 270"/>
                    <a:gd name="T5" fmla="*/ 12 h 12"/>
                    <a:gd name="T6" fmla="*/ 83 w 270"/>
                    <a:gd name="T7" fmla="*/ 0 h 12"/>
                    <a:gd name="T8" fmla="*/ 1 w 270"/>
                    <a:gd name="T9" fmla="*/ 0 h 12"/>
                    <a:gd name="T10" fmla="*/ 92 w 270"/>
                    <a:gd name="T11" fmla="*/ 0 h 12"/>
                    <a:gd name="T12" fmla="*/ 92 w 270"/>
                    <a:gd name="T13" fmla="*/ 12 h 12"/>
                    <a:gd name="T14" fmla="*/ 176 w 270"/>
                    <a:gd name="T15" fmla="*/ 12 h 12"/>
                    <a:gd name="T16" fmla="*/ 174 w 270"/>
                    <a:gd name="T17" fmla="*/ 0 h 12"/>
                    <a:gd name="T18" fmla="*/ 92 w 270"/>
                    <a:gd name="T19" fmla="*/ 0 h 12"/>
                    <a:gd name="T20" fmla="*/ 185 w 270"/>
                    <a:gd name="T21" fmla="*/ 0 h 12"/>
                    <a:gd name="T22" fmla="*/ 182 w 270"/>
                    <a:gd name="T23" fmla="*/ 12 h 12"/>
                    <a:gd name="T24" fmla="*/ 270 w 270"/>
                    <a:gd name="T25" fmla="*/ 12 h 12"/>
                    <a:gd name="T26" fmla="*/ 270 w 270"/>
                    <a:gd name="T27" fmla="*/ 0 h 12"/>
                    <a:gd name="T28" fmla="*/ 185 w 270"/>
                    <a:gd name="T29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70" h="12">
                      <a:moveTo>
                        <a:pt x="1" y="0"/>
                      </a:moveTo>
                      <a:lnTo>
                        <a:pt x="0" y="12"/>
                      </a:lnTo>
                      <a:lnTo>
                        <a:pt x="85" y="12"/>
                      </a:lnTo>
                      <a:lnTo>
                        <a:pt x="83" y="0"/>
                      </a:lnTo>
                      <a:lnTo>
                        <a:pt x="1" y="0"/>
                      </a:lnTo>
                      <a:close/>
                      <a:moveTo>
                        <a:pt x="92" y="0"/>
                      </a:moveTo>
                      <a:lnTo>
                        <a:pt x="92" y="12"/>
                      </a:lnTo>
                      <a:lnTo>
                        <a:pt x="176" y="12"/>
                      </a:lnTo>
                      <a:lnTo>
                        <a:pt x="174" y="0"/>
                      </a:lnTo>
                      <a:lnTo>
                        <a:pt x="92" y="0"/>
                      </a:lnTo>
                      <a:close/>
                      <a:moveTo>
                        <a:pt x="185" y="0"/>
                      </a:moveTo>
                      <a:lnTo>
                        <a:pt x="182" y="12"/>
                      </a:lnTo>
                      <a:lnTo>
                        <a:pt x="270" y="12"/>
                      </a:lnTo>
                      <a:lnTo>
                        <a:pt x="270" y="0"/>
                      </a:lnTo>
                      <a:lnTo>
                        <a:pt x="185" y="0"/>
                      </a:lnTo>
                      <a:close/>
                    </a:path>
                  </a:pathLst>
                </a:custGeom>
                <a:solidFill>
                  <a:srgbClr val="D6D6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8" name="Freeform 110"/>
                <p:cNvSpPr>
                  <a:spLocks noEditPoints="1"/>
                </p:cNvSpPr>
                <p:nvPr/>
              </p:nvSpPr>
              <p:spPr bwMode="auto">
                <a:xfrm>
                  <a:off x="734" y="1570"/>
                  <a:ext cx="67" cy="3"/>
                </a:xfrm>
                <a:custGeom>
                  <a:avLst/>
                  <a:gdLst>
                    <a:gd name="T0" fmla="*/ 0 w 269"/>
                    <a:gd name="T1" fmla="*/ 0 h 10"/>
                    <a:gd name="T2" fmla="*/ 0 w 269"/>
                    <a:gd name="T3" fmla="*/ 10 h 10"/>
                    <a:gd name="T4" fmla="*/ 83 w 269"/>
                    <a:gd name="T5" fmla="*/ 10 h 10"/>
                    <a:gd name="T6" fmla="*/ 81 w 269"/>
                    <a:gd name="T7" fmla="*/ 0 h 10"/>
                    <a:gd name="T8" fmla="*/ 0 w 269"/>
                    <a:gd name="T9" fmla="*/ 0 h 10"/>
                    <a:gd name="T10" fmla="*/ 91 w 269"/>
                    <a:gd name="T11" fmla="*/ 0 h 10"/>
                    <a:gd name="T12" fmla="*/ 91 w 269"/>
                    <a:gd name="T13" fmla="*/ 10 h 10"/>
                    <a:gd name="T14" fmla="*/ 174 w 269"/>
                    <a:gd name="T15" fmla="*/ 10 h 10"/>
                    <a:gd name="T16" fmla="*/ 172 w 269"/>
                    <a:gd name="T17" fmla="*/ 0 h 10"/>
                    <a:gd name="T18" fmla="*/ 91 w 269"/>
                    <a:gd name="T19" fmla="*/ 0 h 10"/>
                    <a:gd name="T20" fmla="*/ 185 w 269"/>
                    <a:gd name="T21" fmla="*/ 0 h 10"/>
                    <a:gd name="T22" fmla="*/ 183 w 269"/>
                    <a:gd name="T23" fmla="*/ 10 h 10"/>
                    <a:gd name="T24" fmla="*/ 269 w 269"/>
                    <a:gd name="T25" fmla="*/ 10 h 10"/>
                    <a:gd name="T26" fmla="*/ 269 w 269"/>
                    <a:gd name="T27" fmla="*/ 0 h 10"/>
                    <a:gd name="T28" fmla="*/ 185 w 269"/>
                    <a:gd name="T29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69" h="10">
                      <a:moveTo>
                        <a:pt x="0" y="0"/>
                      </a:moveTo>
                      <a:lnTo>
                        <a:pt x="0" y="10"/>
                      </a:lnTo>
                      <a:lnTo>
                        <a:pt x="83" y="10"/>
                      </a:lnTo>
                      <a:lnTo>
                        <a:pt x="81" y="0"/>
                      </a:lnTo>
                      <a:lnTo>
                        <a:pt x="0" y="0"/>
                      </a:lnTo>
                      <a:close/>
                      <a:moveTo>
                        <a:pt x="91" y="0"/>
                      </a:moveTo>
                      <a:lnTo>
                        <a:pt x="91" y="10"/>
                      </a:lnTo>
                      <a:lnTo>
                        <a:pt x="174" y="10"/>
                      </a:lnTo>
                      <a:lnTo>
                        <a:pt x="172" y="0"/>
                      </a:lnTo>
                      <a:lnTo>
                        <a:pt x="91" y="0"/>
                      </a:lnTo>
                      <a:close/>
                      <a:moveTo>
                        <a:pt x="185" y="0"/>
                      </a:moveTo>
                      <a:lnTo>
                        <a:pt x="183" y="10"/>
                      </a:lnTo>
                      <a:lnTo>
                        <a:pt x="269" y="10"/>
                      </a:lnTo>
                      <a:lnTo>
                        <a:pt x="269" y="0"/>
                      </a:lnTo>
                      <a:lnTo>
                        <a:pt x="185" y="0"/>
                      </a:lnTo>
                      <a:close/>
                    </a:path>
                  </a:pathLst>
                </a:custGeom>
                <a:solidFill>
                  <a:srgbClr val="DEDE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9" name="Freeform 111"/>
                <p:cNvSpPr>
                  <a:spLocks noEditPoints="1"/>
                </p:cNvSpPr>
                <p:nvPr/>
              </p:nvSpPr>
              <p:spPr bwMode="auto">
                <a:xfrm>
                  <a:off x="734" y="1569"/>
                  <a:ext cx="67" cy="2"/>
                </a:xfrm>
                <a:custGeom>
                  <a:avLst/>
                  <a:gdLst>
                    <a:gd name="T0" fmla="*/ 0 w 269"/>
                    <a:gd name="T1" fmla="*/ 10 h 10"/>
                    <a:gd name="T2" fmla="*/ 0 w 269"/>
                    <a:gd name="T3" fmla="*/ 2 h 10"/>
                    <a:gd name="T4" fmla="*/ 80 w 269"/>
                    <a:gd name="T5" fmla="*/ 2 h 10"/>
                    <a:gd name="T6" fmla="*/ 82 w 269"/>
                    <a:gd name="T7" fmla="*/ 10 h 10"/>
                    <a:gd name="T8" fmla="*/ 0 w 269"/>
                    <a:gd name="T9" fmla="*/ 10 h 10"/>
                    <a:gd name="T10" fmla="*/ 91 w 269"/>
                    <a:gd name="T11" fmla="*/ 10 h 10"/>
                    <a:gd name="T12" fmla="*/ 91 w 269"/>
                    <a:gd name="T13" fmla="*/ 2 h 10"/>
                    <a:gd name="T14" fmla="*/ 171 w 269"/>
                    <a:gd name="T15" fmla="*/ 2 h 10"/>
                    <a:gd name="T16" fmla="*/ 173 w 269"/>
                    <a:gd name="T17" fmla="*/ 10 h 10"/>
                    <a:gd name="T18" fmla="*/ 91 w 269"/>
                    <a:gd name="T19" fmla="*/ 10 h 10"/>
                    <a:gd name="T20" fmla="*/ 185 w 269"/>
                    <a:gd name="T21" fmla="*/ 0 h 10"/>
                    <a:gd name="T22" fmla="*/ 184 w 269"/>
                    <a:gd name="T23" fmla="*/ 10 h 10"/>
                    <a:gd name="T24" fmla="*/ 269 w 269"/>
                    <a:gd name="T25" fmla="*/ 10 h 10"/>
                    <a:gd name="T26" fmla="*/ 269 w 269"/>
                    <a:gd name="T27" fmla="*/ 2 h 10"/>
                    <a:gd name="T28" fmla="*/ 227 w 269"/>
                    <a:gd name="T29" fmla="*/ 0 h 10"/>
                    <a:gd name="T30" fmla="*/ 185 w 269"/>
                    <a:gd name="T31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269" h="10">
                      <a:moveTo>
                        <a:pt x="0" y="10"/>
                      </a:moveTo>
                      <a:lnTo>
                        <a:pt x="0" y="2"/>
                      </a:lnTo>
                      <a:lnTo>
                        <a:pt x="80" y="2"/>
                      </a:lnTo>
                      <a:lnTo>
                        <a:pt x="82" y="10"/>
                      </a:lnTo>
                      <a:lnTo>
                        <a:pt x="0" y="10"/>
                      </a:lnTo>
                      <a:close/>
                      <a:moveTo>
                        <a:pt x="91" y="10"/>
                      </a:moveTo>
                      <a:lnTo>
                        <a:pt x="91" y="2"/>
                      </a:lnTo>
                      <a:lnTo>
                        <a:pt x="171" y="2"/>
                      </a:lnTo>
                      <a:lnTo>
                        <a:pt x="173" y="10"/>
                      </a:lnTo>
                      <a:lnTo>
                        <a:pt x="91" y="10"/>
                      </a:lnTo>
                      <a:close/>
                      <a:moveTo>
                        <a:pt x="185" y="0"/>
                      </a:moveTo>
                      <a:lnTo>
                        <a:pt x="184" y="10"/>
                      </a:lnTo>
                      <a:lnTo>
                        <a:pt x="269" y="10"/>
                      </a:lnTo>
                      <a:lnTo>
                        <a:pt x="269" y="2"/>
                      </a:lnTo>
                      <a:lnTo>
                        <a:pt x="227" y="0"/>
                      </a:lnTo>
                      <a:lnTo>
                        <a:pt x="185" y="0"/>
                      </a:lnTo>
                      <a:close/>
                    </a:path>
                  </a:pathLst>
                </a:custGeom>
                <a:solidFill>
                  <a:srgbClr val="E3E3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0" name="Freeform 112"/>
                <p:cNvSpPr>
                  <a:spLocks noEditPoints="1"/>
                </p:cNvSpPr>
                <p:nvPr/>
              </p:nvSpPr>
              <p:spPr bwMode="auto">
                <a:xfrm>
                  <a:off x="734" y="1569"/>
                  <a:ext cx="67" cy="1"/>
                </a:xfrm>
                <a:custGeom>
                  <a:avLst/>
                  <a:gdLst>
                    <a:gd name="T0" fmla="*/ 0 w 269"/>
                    <a:gd name="T1" fmla="*/ 6 h 6"/>
                    <a:gd name="T2" fmla="*/ 0 w 269"/>
                    <a:gd name="T3" fmla="*/ 2 h 6"/>
                    <a:gd name="T4" fmla="*/ 80 w 269"/>
                    <a:gd name="T5" fmla="*/ 2 h 6"/>
                    <a:gd name="T6" fmla="*/ 81 w 269"/>
                    <a:gd name="T7" fmla="*/ 6 h 6"/>
                    <a:gd name="T8" fmla="*/ 0 w 269"/>
                    <a:gd name="T9" fmla="*/ 6 h 6"/>
                    <a:gd name="T10" fmla="*/ 91 w 269"/>
                    <a:gd name="T11" fmla="*/ 6 h 6"/>
                    <a:gd name="T12" fmla="*/ 91 w 269"/>
                    <a:gd name="T13" fmla="*/ 2 h 6"/>
                    <a:gd name="T14" fmla="*/ 171 w 269"/>
                    <a:gd name="T15" fmla="*/ 2 h 6"/>
                    <a:gd name="T16" fmla="*/ 172 w 269"/>
                    <a:gd name="T17" fmla="*/ 6 h 6"/>
                    <a:gd name="T18" fmla="*/ 91 w 269"/>
                    <a:gd name="T19" fmla="*/ 6 h 6"/>
                    <a:gd name="T20" fmla="*/ 185 w 269"/>
                    <a:gd name="T21" fmla="*/ 6 h 6"/>
                    <a:gd name="T22" fmla="*/ 185 w 269"/>
                    <a:gd name="T23" fmla="*/ 0 h 6"/>
                    <a:gd name="T24" fmla="*/ 269 w 269"/>
                    <a:gd name="T25" fmla="*/ 2 h 6"/>
                    <a:gd name="T26" fmla="*/ 269 w 269"/>
                    <a:gd name="T27" fmla="*/ 6 h 6"/>
                    <a:gd name="T28" fmla="*/ 185 w 269"/>
                    <a:gd name="T2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69" h="6">
                      <a:moveTo>
                        <a:pt x="0" y="6"/>
                      </a:moveTo>
                      <a:lnTo>
                        <a:pt x="0" y="2"/>
                      </a:lnTo>
                      <a:lnTo>
                        <a:pt x="80" y="2"/>
                      </a:lnTo>
                      <a:lnTo>
                        <a:pt x="81" y="6"/>
                      </a:lnTo>
                      <a:lnTo>
                        <a:pt x="0" y="6"/>
                      </a:lnTo>
                      <a:close/>
                      <a:moveTo>
                        <a:pt x="91" y="6"/>
                      </a:moveTo>
                      <a:lnTo>
                        <a:pt x="91" y="2"/>
                      </a:lnTo>
                      <a:lnTo>
                        <a:pt x="171" y="2"/>
                      </a:lnTo>
                      <a:lnTo>
                        <a:pt x="172" y="6"/>
                      </a:lnTo>
                      <a:lnTo>
                        <a:pt x="91" y="6"/>
                      </a:lnTo>
                      <a:close/>
                      <a:moveTo>
                        <a:pt x="185" y="6"/>
                      </a:moveTo>
                      <a:lnTo>
                        <a:pt x="185" y="0"/>
                      </a:lnTo>
                      <a:lnTo>
                        <a:pt x="269" y="2"/>
                      </a:lnTo>
                      <a:lnTo>
                        <a:pt x="269" y="6"/>
                      </a:lnTo>
                      <a:lnTo>
                        <a:pt x="185" y="6"/>
                      </a:lnTo>
                      <a:close/>
                    </a:path>
                  </a:pathLst>
                </a:custGeom>
                <a:solidFill>
                  <a:srgbClr val="EBEB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1" name="Freeform 113"/>
                <p:cNvSpPr>
                  <a:spLocks/>
                </p:cNvSpPr>
                <p:nvPr/>
              </p:nvSpPr>
              <p:spPr bwMode="auto">
                <a:xfrm>
                  <a:off x="780" y="1569"/>
                  <a:ext cx="10" cy="1"/>
                </a:xfrm>
                <a:custGeom>
                  <a:avLst/>
                  <a:gdLst>
                    <a:gd name="T0" fmla="*/ 0 w 42"/>
                    <a:gd name="T1" fmla="*/ 0 w 42"/>
                    <a:gd name="T2" fmla="*/ 42 w 42"/>
                    <a:gd name="T3" fmla="*/ 0 w 4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4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0F0D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2" name="Freeform 114"/>
                <p:cNvSpPr>
                  <a:spLocks/>
                </p:cNvSpPr>
                <p:nvPr/>
              </p:nvSpPr>
              <p:spPr bwMode="auto">
                <a:xfrm>
                  <a:off x="821" y="1571"/>
                  <a:ext cx="47" cy="1"/>
                </a:xfrm>
                <a:custGeom>
                  <a:avLst/>
                  <a:gdLst>
                    <a:gd name="T0" fmla="*/ 0 w 187"/>
                    <a:gd name="T1" fmla="*/ 0 h 3"/>
                    <a:gd name="T2" fmla="*/ 0 w 187"/>
                    <a:gd name="T3" fmla="*/ 3 h 3"/>
                    <a:gd name="T4" fmla="*/ 187 w 187"/>
                    <a:gd name="T5" fmla="*/ 0 h 3"/>
                    <a:gd name="T6" fmla="*/ 0 w 187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7" h="3">
                      <a:moveTo>
                        <a:pt x="0" y="0"/>
                      </a:moveTo>
                      <a:lnTo>
                        <a:pt x="0" y="3"/>
                      </a:lnTo>
                      <a:lnTo>
                        <a:pt x="18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282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3" name="Freeform 115"/>
                <p:cNvSpPr>
                  <a:spLocks/>
                </p:cNvSpPr>
                <p:nvPr/>
              </p:nvSpPr>
              <p:spPr bwMode="auto">
                <a:xfrm>
                  <a:off x="821" y="1570"/>
                  <a:ext cx="94" cy="2"/>
                </a:xfrm>
                <a:custGeom>
                  <a:avLst/>
                  <a:gdLst>
                    <a:gd name="T0" fmla="*/ 0 w 372"/>
                    <a:gd name="T1" fmla="*/ 0 h 9"/>
                    <a:gd name="T2" fmla="*/ 0 w 372"/>
                    <a:gd name="T3" fmla="*/ 9 h 9"/>
                    <a:gd name="T4" fmla="*/ 372 w 372"/>
                    <a:gd name="T5" fmla="*/ 6 h 9"/>
                    <a:gd name="T6" fmla="*/ 372 w 372"/>
                    <a:gd name="T7" fmla="*/ 0 h 9"/>
                    <a:gd name="T8" fmla="*/ 0 w 372"/>
                    <a:gd name="T9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2" h="9">
                      <a:moveTo>
                        <a:pt x="0" y="0"/>
                      </a:moveTo>
                      <a:lnTo>
                        <a:pt x="0" y="9"/>
                      </a:lnTo>
                      <a:lnTo>
                        <a:pt x="372" y="6"/>
                      </a:lnTo>
                      <a:lnTo>
                        <a:pt x="37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A8A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4" name="Freeform 116"/>
                <p:cNvSpPr>
                  <a:spLocks/>
                </p:cNvSpPr>
                <p:nvPr/>
              </p:nvSpPr>
              <p:spPr bwMode="auto">
                <a:xfrm>
                  <a:off x="821" y="1568"/>
                  <a:ext cx="94" cy="3"/>
                </a:xfrm>
                <a:custGeom>
                  <a:avLst/>
                  <a:gdLst>
                    <a:gd name="T0" fmla="*/ 0 w 372"/>
                    <a:gd name="T1" fmla="*/ 0 h 11"/>
                    <a:gd name="T2" fmla="*/ 0 w 372"/>
                    <a:gd name="T3" fmla="*/ 11 h 11"/>
                    <a:gd name="T4" fmla="*/ 187 w 372"/>
                    <a:gd name="T5" fmla="*/ 11 h 11"/>
                    <a:gd name="T6" fmla="*/ 372 w 372"/>
                    <a:gd name="T7" fmla="*/ 11 h 11"/>
                    <a:gd name="T8" fmla="*/ 371 w 372"/>
                    <a:gd name="T9" fmla="*/ 0 h 11"/>
                    <a:gd name="T10" fmla="*/ 0 w 372"/>
                    <a:gd name="T11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72" h="11">
                      <a:moveTo>
                        <a:pt x="0" y="0"/>
                      </a:moveTo>
                      <a:lnTo>
                        <a:pt x="0" y="11"/>
                      </a:lnTo>
                      <a:lnTo>
                        <a:pt x="187" y="11"/>
                      </a:lnTo>
                      <a:lnTo>
                        <a:pt x="372" y="11"/>
                      </a:lnTo>
                      <a:lnTo>
                        <a:pt x="37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F8F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5" name="Freeform 117"/>
                <p:cNvSpPr>
                  <a:spLocks/>
                </p:cNvSpPr>
                <p:nvPr/>
              </p:nvSpPr>
              <p:spPr bwMode="auto">
                <a:xfrm>
                  <a:off x="821" y="1567"/>
                  <a:ext cx="94" cy="3"/>
                </a:xfrm>
                <a:custGeom>
                  <a:avLst/>
                  <a:gdLst>
                    <a:gd name="T0" fmla="*/ 0 w 372"/>
                    <a:gd name="T1" fmla="*/ 0 h 10"/>
                    <a:gd name="T2" fmla="*/ 0 w 372"/>
                    <a:gd name="T3" fmla="*/ 10 h 10"/>
                    <a:gd name="T4" fmla="*/ 372 w 372"/>
                    <a:gd name="T5" fmla="*/ 10 h 10"/>
                    <a:gd name="T6" fmla="*/ 371 w 372"/>
                    <a:gd name="T7" fmla="*/ 0 h 10"/>
                    <a:gd name="T8" fmla="*/ 0 w 372"/>
                    <a:gd name="T9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2" h="10">
                      <a:moveTo>
                        <a:pt x="0" y="0"/>
                      </a:moveTo>
                      <a:lnTo>
                        <a:pt x="0" y="10"/>
                      </a:lnTo>
                      <a:lnTo>
                        <a:pt x="372" y="10"/>
                      </a:lnTo>
                      <a:lnTo>
                        <a:pt x="37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6967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6" name="Freeform 118"/>
                <p:cNvSpPr>
                  <a:spLocks/>
                </p:cNvSpPr>
                <p:nvPr/>
              </p:nvSpPr>
              <p:spPr bwMode="auto">
                <a:xfrm>
                  <a:off x="821" y="1566"/>
                  <a:ext cx="93" cy="2"/>
                </a:xfrm>
                <a:custGeom>
                  <a:avLst/>
                  <a:gdLst>
                    <a:gd name="T0" fmla="*/ 0 w 371"/>
                    <a:gd name="T1" fmla="*/ 0 h 11"/>
                    <a:gd name="T2" fmla="*/ 0 w 371"/>
                    <a:gd name="T3" fmla="*/ 11 h 11"/>
                    <a:gd name="T4" fmla="*/ 371 w 371"/>
                    <a:gd name="T5" fmla="*/ 11 h 11"/>
                    <a:gd name="T6" fmla="*/ 370 w 371"/>
                    <a:gd name="T7" fmla="*/ 0 h 11"/>
                    <a:gd name="T8" fmla="*/ 0 w 371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1" h="11">
                      <a:moveTo>
                        <a:pt x="0" y="0"/>
                      </a:moveTo>
                      <a:lnTo>
                        <a:pt x="0" y="11"/>
                      </a:lnTo>
                      <a:lnTo>
                        <a:pt x="371" y="11"/>
                      </a:lnTo>
                      <a:lnTo>
                        <a:pt x="37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E9E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7" name="Freeform 119"/>
                <p:cNvSpPr>
                  <a:spLocks/>
                </p:cNvSpPr>
                <p:nvPr/>
              </p:nvSpPr>
              <p:spPr bwMode="auto">
                <a:xfrm>
                  <a:off x="821" y="1564"/>
                  <a:ext cx="93" cy="3"/>
                </a:xfrm>
                <a:custGeom>
                  <a:avLst/>
                  <a:gdLst>
                    <a:gd name="T0" fmla="*/ 0 w 371"/>
                    <a:gd name="T1" fmla="*/ 0 h 11"/>
                    <a:gd name="T2" fmla="*/ 0 w 371"/>
                    <a:gd name="T3" fmla="*/ 11 h 11"/>
                    <a:gd name="T4" fmla="*/ 371 w 371"/>
                    <a:gd name="T5" fmla="*/ 11 h 11"/>
                    <a:gd name="T6" fmla="*/ 369 w 371"/>
                    <a:gd name="T7" fmla="*/ 0 h 11"/>
                    <a:gd name="T8" fmla="*/ 92 w 371"/>
                    <a:gd name="T9" fmla="*/ 0 h 11"/>
                    <a:gd name="T10" fmla="*/ 91 w 371"/>
                    <a:gd name="T11" fmla="*/ 4 h 11"/>
                    <a:gd name="T12" fmla="*/ 91 w 371"/>
                    <a:gd name="T13" fmla="*/ 0 h 11"/>
                    <a:gd name="T14" fmla="*/ 0 w 371"/>
                    <a:gd name="T1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71" h="11">
                      <a:moveTo>
                        <a:pt x="0" y="0"/>
                      </a:moveTo>
                      <a:lnTo>
                        <a:pt x="0" y="11"/>
                      </a:lnTo>
                      <a:lnTo>
                        <a:pt x="371" y="11"/>
                      </a:lnTo>
                      <a:lnTo>
                        <a:pt x="369" y="0"/>
                      </a:lnTo>
                      <a:lnTo>
                        <a:pt x="92" y="0"/>
                      </a:lnTo>
                      <a:lnTo>
                        <a:pt x="91" y="4"/>
                      </a:lnTo>
                      <a:lnTo>
                        <a:pt x="9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3A38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8" name="Freeform 120"/>
                <p:cNvSpPr>
                  <a:spLocks/>
                </p:cNvSpPr>
                <p:nvPr/>
              </p:nvSpPr>
              <p:spPr bwMode="auto">
                <a:xfrm>
                  <a:off x="821" y="1563"/>
                  <a:ext cx="93" cy="3"/>
                </a:xfrm>
                <a:custGeom>
                  <a:avLst/>
                  <a:gdLst>
                    <a:gd name="T0" fmla="*/ 0 w 370"/>
                    <a:gd name="T1" fmla="*/ 0 h 10"/>
                    <a:gd name="T2" fmla="*/ 0 w 370"/>
                    <a:gd name="T3" fmla="*/ 10 h 10"/>
                    <a:gd name="T4" fmla="*/ 370 w 370"/>
                    <a:gd name="T5" fmla="*/ 10 h 10"/>
                    <a:gd name="T6" fmla="*/ 367 w 370"/>
                    <a:gd name="T7" fmla="*/ 0 h 10"/>
                    <a:gd name="T8" fmla="*/ 282 w 370"/>
                    <a:gd name="T9" fmla="*/ 0 h 10"/>
                    <a:gd name="T10" fmla="*/ 281 w 370"/>
                    <a:gd name="T11" fmla="*/ 2 h 10"/>
                    <a:gd name="T12" fmla="*/ 281 w 370"/>
                    <a:gd name="T13" fmla="*/ 0 h 10"/>
                    <a:gd name="T14" fmla="*/ 193 w 370"/>
                    <a:gd name="T15" fmla="*/ 0 h 10"/>
                    <a:gd name="T16" fmla="*/ 192 w 370"/>
                    <a:gd name="T17" fmla="*/ 2 h 10"/>
                    <a:gd name="T18" fmla="*/ 192 w 370"/>
                    <a:gd name="T19" fmla="*/ 0 h 10"/>
                    <a:gd name="T20" fmla="*/ 92 w 370"/>
                    <a:gd name="T21" fmla="*/ 0 h 10"/>
                    <a:gd name="T22" fmla="*/ 91 w 370"/>
                    <a:gd name="T23" fmla="*/ 9 h 10"/>
                    <a:gd name="T24" fmla="*/ 91 w 370"/>
                    <a:gd name="T25" fmla="*/ 0 h 10"/>
                    <a:gd name="T26" fmla="*/ 0 w 370"/>
                    <a:gd name="T27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70" h="10">
                      <a:moveTo>
                        <a:pt x="0" y="0"/>
                      </a:moveTo>
                      <a:lnTo>
                        <a:pt x="0" y="10"/>
                      </a:lnTo>
                      <a:lnTo>
                        <a:pt x="370" y="10"/>
                      </a:lnTo>
                      <a:lnTo>
                        <a:pt x="367" y="0"/>
                      </a:lnTo>
                      <a:lnTo>
                        <a:pt x="282" y="0"/>
                      </a:lnTo>
                      <a:lnTo>
                        <a:pt x="281" y="2"/>
                      </a:lnTo>
                      <a:lnTo>
                        <a:pt x="281" y="0"/>
                      </a:lnTo>
                      <a:lnTo>
                        <a:pt x="193" y="0"/>
                      </a:lnTo>
                      <a:lnTo>
                        <a:pt x="192" y="2"/>
                      </a:lnTo>
                      <a:lnTo>
                        <a:pt x="192" y="0"/>
                      </a:lnTo>
                      <a:lnTo>
                        <a:pt x="92" y="0"/>
                      </a:lnTo>
                      <a:lnTo>
                        <a:pt x="91" y="9"/>
                      </a:lnTo>
                      <a:lnTo>
                        <a:pt x="9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8A8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9" name="Freeform 121"/>
                <p:cNvSpPr>
                  <a:spLocks noEditPoints="1"/>
                </p:cNvSpPr>
                <p:nvPr/>
              </p:nvSpPr>
              <p:spPr bwMode="auto">
                <a:xfrm>
                  <a:off x="821" y="1561"/>
                  <a:ext cx="93" cy="3"/>
                </a:xfrm>
                <a:custGeom>
                  <a:avLst/>
                  <a:gdLst>
                    <a:gd name="T0" fmla="*/ 0 w 369"/>
                    <a:gd name="T1" fmla="*/ 0 h 11"/>
                    <a:gd name="T2" fmla="*/ 0 w 369"/>
                    <a:gd name="T3" fmla="*/ 11 h 11"/>
                    <a:gd name="T4" fmla="*/ 91 w 369"/>
                    <a:gd name="T5" fmla="*/ 11 h 11"/>
                    <a:gd name="T6" fmla="*/ 90 w 369"/>
                    <a:gd name="T7" fmla="*/ 0 h 11"/>
                    <a:gd name="T8" fmla="*/ 0 w 369"/>
                    <a:gd name="T9" fmla="*/ 0 h 11"/>
                    <a:gd name="T10" fmla="*/ 94 w 369"/>
                    <a:gd name="T11" fmla="*/ 0 h 11"/>
                    <a:gd name="T12" fmla="*/ 92 w 369"/>
                    <a:gd name="T13" fmla="*/ 11 h 11"/>
                    <a:gd name="T14" fmla="*/ 369 w 369"/>
                    <a:gd name="T15" fmla="*/ 11 h 11"/>
                    <a:gd name="T16" fmla="*/ 367 w 369"/>
                    <a:gd name="T17" fmla="*/ 0 h 11"/>
                    <a:gd name="T18" fmla="*/ 282 w 369"/>
                    <a:gd name="T19" fmla="*/ 0 h 11"/>
                    <a:gd name="T20" fmla="*/ 281 w 369"/>
                    <a:gd name="T21" fmla="*/ 8 h 11"/>
                    <a:gd name="T22" fmla="*/ 280 w 369"/>
                    <a:gd name="T23" fmla="*/ 0 h 11"/>
                    <a:gd name="T24" fmla="*/ 193 w 369"/>
                    <a:gd name="T25" fmla="*/ 0 h 11"/>
                    <a:gd name="T26" fmla="*/ 192 w 369"/>
                    <a:gd name="T27" fmla="*/ 8 h 11"/>
                    <a:gd name="T28" fmla="*/ 191 w 369"/>
                    <a:gd name="T29" fmla="*/ 0 h 11"/>
                    <a:gd name="T30" fmla="*/ 94 w 369"/>
                    <a:gd name="T31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369" h="11">
                      <a:moveTo>
                        <a:pt x="0" y="0"/>
                      </a:moveTo>
                      <a:lnTo>
                        <a:pt x="0" y="11"/>
                      </a:lnTo>
                      <a:lnTo>
                        <a:pt x="91" y="11"/>
                      </a:lnTo>
                      <a:lnTo>
                        <a:pt x="90" y="0"/>
                      </a:lnTo>
                      <a:lnTo>
                        <a:pt x="0" y="0"/>
                      </a:lnTo>
                      <a:close/>
                      <a:moveTo>
                        <a:pt x="94" y="0"/>
                      </a:moveTo>
                      <a:lnTo>
                        <a:pt x="92" y="11"/>
                      </a:lnTo>
                      <a:lnTo>
                        <a:pt x="369" y="11"/>
                      </a:lnTo>
                      <a:lnTo>
                        <a:pt x="367" y="0"/>
                      </a:lnTo>
                      <a:lnTo>
                        <a:pt x="282" y="0"/>
                      </a:lnTo>
                      <a:lnTo>
                        <a:pt x="281" y="8"/>
                      </a:lnTo>
                      <a:lnTo>
                        <a:pt x="280" y="0"/>
                      </a:lnTo>
                      <a:lnTo>
                        <a:pt x="193" y="0"/>
                      </a:lnTo>
                      <a:lnTo>
                        <a:pt x="192" y="8"/>
                      </a:lnTo>
                      <a:lnTo>
                        <a:pt x="191" y="0"/>
                      </a:lnTo>
                      <a:lnTo>
                        <a:pt x="94" y="0"/>
                      </a:lnTo>
                      <a:close/>
                    </a:path>
                  </a:pathLst>
                </a:custGeom>
                <a:solidFill>
                  <a:srgbClr val="B0B09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0" name="Freeform 122"/>
                <p:cNvSpPr>
                  <a:spLocks noEditPoints="1"/>
                </p:cNvSpPr>
                <p:nvPr/>
              </p:nvSpPr>
              <p:spPr bwMode="auto">
                <a:xfrm>
                  <a:off x="821" y="1560"/>
                  <a:ext cx="92" cy="3"/>
                </a:xfrm>
                <a:custGeom>
                  <a:avLst/>
                  <a:gdLst>
                    <a:gd name="T0" fmla="*/ 0 w 367"/>
                    <a:gd name="T1" fmla="*/ 0 h 11"/>
                    <a:gd name="T2" fmla="*/ 0 w 367"/>
                    <a:gd name="T3" fmla="*/ 11 h 11"/>
                    <a:gd name="T4" fmla="*/ 91 w 367"/>
                    <a:gd name="T5" fmla="*/ 11 h 11"/>
                    <a:gd name="T6" fmla="*/ 89 w 367"/>
                    <a:gd name="T7" fmla="*/ 0 h 11"/>
                    <a:gd name="T8" fmla="*/ 0 w 367"/>
                    <a:gd name="T9" fmla="*/ 0 h 11"/>
                    <a:gd name="T10" fmla="*/ 95 w 367"/>
                    <a:gd name="T11" fmla="*/ 0 h 11"/>
                    <a:gd name="T12" fmla="*/ 92 w 367"/>
                    <a:gd name="T13" fmla="*/ 11 h 11"/>
                    <a:gd name="T14" fmla="*/ 192 w 367"/>
                    <a:gd name="T15" fmla="*/ 11 h 11"/>
                    <a:gd name="T16" fmla="*/ 190 w 367"/>
                    <a:gd name="T17" fmla="*/ 0 h 11"/>
                    <a:gd name="T18" fmla="*/ 95 w 367"/>
                    <a:gd name="T19" fmla="*/ 0 h 11"/>
                    <a:gd name="T20" fmla="*/ 194 w 367"/>
                    <a:gd name="T21" fmla="*/ 0 h 11"/>
                    <a:gd name="T22" fmla="*/ 193 w 367"/>
                    <a:gd name="T23" fmla="*/ 11 h 11"/>
                    <a:gd name="T24" fmla="*/ 281 w 367"/>
                    <a:gd name="T25" fmla="*/ 11 h 11"/>
                    <a:gd name="T26" fmla="*/ 278 w 367"/>
                    <a:gd name="T27" fmla="*/ 0 h 11"/>
                    <a:gd name="T28" fmla="*/ 194 w 367"/>
                    <a:gd name="T29" fmla="*/ 0 h 11"/>
                    <a:gd name="T30" fmla="*/ 282 w 367"/>
                    <a:gd name="T31" fmla="*/ 0 h 11"/>
                    <a:gd name="T32" fmla="*/ 282 w 367"/>
                    <a:gd name="T33" fmla="*/ 11 h 11"/>
                    <a:gd name="T34" fmla="*/ 367 w 367"/>
                    <a:gd name="T35" fmla="*/ 11 h 11"/>
                    <a:gd name="T36" fmla="*/ 366 w 367"/>
                    <a:gd name="T37" fmla="*/ 0 h 11"/>
                    <a:gd name="T38" fmla="*/ 282 w 367"/>
                    <a:gd name="T3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67" h="11">
                      <a:moveTo>
                        <a:pt x="0" y="0"/>
                      </a:moveTo>
                      <a:lnTo>
                        <a:pt x="0" y="11"/>
                      </a:lnTo>
                      <a:lnTo>
                        <a:pt x="91" y="11"/>
                      </a:lnTo>
                      <a:lnTo>
                        <a:pt x="89" y="0"/>
                      </a:lnTo>
                      <a:lnTo>
                        <a:pt x="0" y="0"/>
                      </a:lnTo>
                      <a:close/>
                      <a:moveTo>
                        <a:pt x="95" y="0"/>
                      </a:moveTo>
                      <a:lnTo>
                        <a:pt x="92" y="11"/>
                      </a:lnTo>
                      <a:lnTo>
                        <a:pt x="192" y="11"/>
                      </a:lnTo>
                      <a:lnTo>
                        <a:pt x="190" y="0"/>
                      </a:lnTo>
                      <a:lnTo>
                        <a:pt x="95" y="0"/>
                      </a:lnTo>
                      <a:close/>
                      <a:moveTo>
                        <a:pt x="194" y="0"/>
                      </a:moveTo>
                      <a:lnTo>
                        <a:pt x="193" y="11"/>
                      </a:lnTo>
                      <a:lnTo>
                        <a:pt x="281" y="11"/>
                      </a:lnTo>
                      <a:lnTo>
                        <a:pt x="278" y="0"/>
                      </a:lnTo>
                      <a:lnTo>
                        <a:pt x="194" y="0"/>
                      </a:lnTo>
                      <a:close/>
                      <a:moveTo>
                        <a:pt x="282" y="0"/>
                      </a:moveTo>
                      <a:lnTo>
                        <a:pt x="282" y="11"/>
                      </a:lnTo>
                      <a:lnTo>
                        <a:pt x="367" y="11"/>
                      </a:lnTo>
                      <a:lnTo>
                        <a:pt x="366" y="0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solidFill>
                  <a:srgbClr val="B5B5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1" name="Freeform 123"/>
                <p:cNvSpPr>
                  <a:spLocks noEditPoints="1"/>
                </p:cNvSpPr>
                <p:nvPr/>
              </p:nvSpPr>
              <p:spPr bwMode="auto">
                <a:xfrm>
                  <a:off x="821" y="1559"/>
                  <a:ext cx="92" cy="2"/>
                </a:xfrm>
                <a:custGeom>
                  <a:avLst/>
                  <a:gdLst>
                    <a:gd name="T0" fmla="*/ 0 w 367"/>
                    <a:gd name="T1" fmla="*/ 0 h 11"/>
                    <a:gd name="T2" fmla="*/ 0 w 367"/>
                    <a:gd name="T3" fmla="*/ 11 h 11"/>
                    <a:gd name="T4" fmla="*/ 90 w 367"/>
                    <a:gd name="T5" fmla="*/ 11 h 11"/>
                    <a:gd name="T6" fmla="*/ 89 w 367"/>
                    <a:gd name="T7" fmla="*/ 0 h 11"/>
                    <a:gd name="T8" fmla="*/ 0 w 367"/>
                    <a:gd name="T9" fmla="*/ 0 h 11"/>
                    <a:gd name="T10" fmla="*/ 95 w 367"/>
                    <a:gd name="T11" fmla="*/ 0 h 11"/>
                    <a:gd name="T12" fmla="*/ 94 w 367"/>
                    <a:gd name="T13" fmla="*/ 11 h 11"/>
                    <a:gd name="T14" fmla="*/ 191 w 367"/>
                    <a:gd name="T15" fmla="*/ 11 h 11"/>
                    <a:gd name="T16" fmla="*/ 188 w 367"/>
                    <a:gd name="T17" fmla="*/ 0 h 11"/>
                    <a:gd name="T18" fmla="*/ 95 w 367"/>
                    <a:gd name="T19" fmla="*/ 0 h 11"/>
                    <a:gd name="T20" fmla="*/ 194 w 367"/>
                    <a:gd name="T21" fmla="*/ 0 h 11"/>
                    <a:gd name="T22" fmla="*/ 193 w 367"/>
                    <a:gd name="T23" fmla="*/ 11 h 11"/>
                    <a:gd name="T24" fmla="*/ 280 w 367"/>
                    <a:gd name="T25" fmla="*/ 11 h 11"/>
                    <a:gd name="T26" fmla="*/ 277 w 367"/>
                    <a:gd name="T27" fmla="*/ 0 h 11"/>
                    <a:gd name="T28" fmla="*/ 194 w 367"/>
                    <a:gd name="T29" fmla="*/ 0 h 11"/>
                    <a:gd name="T30" fmla="*/ 283 w 367"/>
                    <a:gd name="T31" fmla="*/ 0 h 11"/>
                    <a:gd name="T32" fmla="*/ 282 w 367"/>
                    <a:gd name="T33" fmla="*/ 11 h 11"/>
                    <a:gd name="T34" fmla="*/ 367 w 367"/>
                    <a:gd name="T35" fmla="*/ 11 h 11"/>
                    <a:gd name="T36" fmla="*/ 365 w 367"/>
                    <a:gd name="T37" fmla="*/ 0 h 11"/>
                    <a:gd name="T38" fmla="*/ 283 w 367"/>
                    <a:gd name="T3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67" h="11">
                      <a:moveTo>
                        <a:pt x="0" y="0"/>
                      </a:moveTo>
                      <a:lnTo>
                        <a:pt x="0" y="11"/>
                      </a:lnTo>
                      <a:lnTo>
                        <a:pt x="90" y="11"/>
                      </a:lnTo>
                      <a:lnTo>
                        <a:pt x="89" y="0"/>
                      </a:lnTo>
                      <a:lnTo>
                        <a:pt x="0" y="0"/>
                      </a:lnTo>
                      <a:close/>
                      <a:moveTo>
                        <a:pt x="95" y="0"/>
                      </a:moveTo>
                      <a:lnTo>
                        <a:pt x="94" y="11"/>
                      </a:lnTo>
                      <a:lnTo>
                        <a:pt x="191" y="11"/>
                      </a:lnTo>
                      <a:lnTo>
                        <a:pt x="188" y="0"/>
                      </a:lnTo>
                      <a:lnTo>
                        <a:pt x="95" y="0"/>
                      </a:lnTo>
                      <a:close/>
                      <a:moveTo>
                        <a:pt x="194" y="0"/>
                      </a:moveTo>
                      <a:lnTo>
                        <a:pt x="193" y="11"/>
                      </a:lnTo>
                      <a:lnTo>
                        <a:pt x="280" y="11"/>
                      </a:lnTo>
                      <a:lnTo>
                        <a:pt x="277" y="0"/>
                      </a:lnTo>
                      <a:lnTo>
                        <a:pt x="194" y="0"/>
                      </a:lnTo>
                      <a:close/>
                      <a:moveTo>
                        <a:pt x="283" y="0"/>
                      </a:moveTo>
                      <a:lnTo>
                        <a:pt x="282" y="11"/>
                      </a:lnTo>
                      <a:lnTo>
                        <a:pt x="367" y="11"/>
                      </a:lnTo>
                      <a:lnTo>
                        <a:pt x="365" y="0"/>
                      </a:lnTo>
                      <a:lnTo>
                        <a:pt x="283" y="0"/>
                      </a:lnTo>
                      <a:close/>
                    </a:path>
                  </a:pathLst>
                </a:custGeom>
                <a:solidFill>
                  <a:srgbClr val="BDBD9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2" name="Freeform 124"/>
                <p:cNvSpPr>
                  <a:spLocks noEditPoints="1"/>
                </p:cNvSpPr>
                <p:nvPr/>
              </p:nvSpPr>
              <p:spPr bwMode="auto">
                <a:xfrm>
                  <a:off x="821" y="1558"/>
                  <a:ext cx="92" cy="2"/>
                </a:xfrm>
                <a:custGeom>
                  <a:avLst/>
                  <a:gdLst>
                    <a:gd name="T0" fmla="*/ 0 w 366"/>
                    <a:gd name="T1" fmla="*/ 0 h 11"/>
                    <a:gd name="T2" fmla="*/ 0 w 366"/>
                    <a:gd name="T3" fmla="*/ 11 h 11"/>
                    <a:gd name="T4" fmla="*/ 89 w 366"/>
                    <a:gd name="T5" fmla="*/ 11 h 11"/>
                    <a:gd name="T6" fmla="*/ 88 w 366"/>
                    <a:gd name="T7" fmla="*/ 0 h 11"/>
                    <a:gd name="T8" fmla="*/ 0 w 366"/>
                    <a:gd name="T9" fmla="*/ 0 h 11"/>
                    <a:gd name="T10" fmla="*/ 96 w 366"/>
                    <a:gd name="T11" fmla="*/ 0 h 11"/>
                    <a:gd name="T12" fmla="*/ 95 w 366"/>
                    <a:gd name="T13" fmla="*/ 11 h 11"/>
                    <a:gd name="T14" fmla="*/ 190 w 366"/>
                    <a:gd name="T15" fmla="*/ 11 h 11"/>
                    <a:gd name="T16" fmla="*/ 187 w 366"/>
                    <a:gd name="T17" fmla="*/ 0 h 11"/>
                    <a:gd name="T18" fmla="*/ 96 w 366"/>
                    <a:gd name="T19" fmla="*/ 0 h 11"/>
                    <a:gd name="T20" fmla="*/ 194 w 366"/>
                    <a:gd name="T21" fmla="*/ 0 h 11"/>
                    <a:gd name="T22" fmla="*/ 194 w 366"/>
                    <a:gd name="T23" fmla="*/ 11 h 11"/>
                    <a:gd name="T24" fmla="*/ 278 w 366"/>
                    <a:gd name="T25" fmla="*/ 11 h 11"/>
                    <a:gd name="T26" fmla="*/ 276 w 366"/>
                    <a:gd name="T27" fmla="*/ 0 h 11"/>
                    <a:gd name="T28" fmla="*/ 194 w 366"/>
                    <a:gd name="T29" fmla="*/ 0 h 11"/>
                    <a:gd name="T30" fmla="*/ 283 w 366"/>
                    <a:gd name="T31" fmla="*/ 0 h 11"/>
                    <a:gd name="T32" fmla="*/ 282 w 366"/>
                    <a:gd name="T33" fmla="*/ 11 h 11"/>
                    <a:gd name="T34" fmla="*/ 366 w 366"/>
                    <a:gd name="T35" fmla="*/ 11 h 11"/>
                    <a:gd name="T36" fmla="*/ 365 w 366"/>
                    <a:gd name="T37" fmla="*/ 0 h 11"/>
                    <a:gd name="T38" fmla="*/ 283 w 366"/>
                    <a:gd name="T3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66" h="11">
                      <a:moveTo>
                        <a:pt x="0" y="0"/>
                      </a:moveTo>
                      <a:lnTo>
                        <a:pt x="0" y="11"/>
                      </a:lnTo>
                      <a:lnTo>
                        <a:pt x="89" y="11"/>
                      </a:lnTo>
                      <a:lnTo>
                        <a:pt x="88" y="0"/>
                      </a:lnTo>
                      <a:lnTo>
                        <a:pt x="0" y="0"/>
                      </a:lnTo>
                      <a:close/>
                      <a:moveTo>
                        <a:pt x="96" y="0"/>
                      </a:moveTo>
                      <a:lnTo>
                        <a:pt x="95" y="11"/>
                      </a:lnTo>
                      <a:lnTo>
                        <a:pt x="190" y="11"/>
                      </a:lnTo>
                      <a:lnTo>
                        <a:pt x="187" y="0"/>
                      </a:lnTo>
                      <a:lnTo>
                        <a:pt x="96" y="0"/>
                      </a:lnTo>
                      <a:close/>
                      <a:moveTo>
                        <a:pt x="194" y="0"/>
                      </a:moveTo>
                      <a:lnTo>
                        <a:pt x="194" y="11"/>
                      </a:lnTo>
                      <a:lnTo>
                        <a:pt x="278" y="11"/>
                      </a:lnTo>
                      <a:lnTo>
                        <a:pt x="276" y="0"/>
                      </a:lnTo>
                      <a:lnTo>
                        <a:pt x="194" y="0"/>
                      </a:lnTo>
                      <a:close/>
                      <a:moveTo>
                        <a:pt x="283" y="0"/>
                      </a:moveTo>
                      <a:lnTo>
                        <a:pt x="282" y="11"/>
                      </a:lnTo>
                      <a:lnTo>
                        <a:pt x="366" y="11"/>
                      </a:lnTo>
                      <a:lnTo>
                        <a:pt x="365" y="0"/>
                      </a:lnTo>
                      <a:lnTo>
                        <a:pt x="283" y="0"/>
                      </a:lnTo>
                      <a:close/>
                    </a:path>
                  </a:pathLst>
                </a:custGeom>
                <a:solidFill>
                  <a:srgbClr val="C2C2A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3" name="Freeform 125"/>
                <p:cNvSpPr>
                  <a:spLocks noEditPoints="1"/>
                </p:cNvSpPr>
                <p:nvPr/>
              </p:nvSpPr>
              <p:spPr bwMode="auto">
                <a:xfrm>
                  <a:off x="821" y="1556"/>
                  <a:ext cx="92" cy="3"/>
                </a:xfrm>
                <a:custGeom>
                  <a:avLst/>
                  <a:gdLst>
                    <a:gd name="T0" fmla="*/ 0 w 365"/>
                    <a:gd name="T1" fmla="*/ 0 h 10"/>
                    <a:gd name="T2" fmla="*/ 0 w 365"/>
                    <a:gd name="T3" fmla="*/ 10 h 10"/>
                    <a:gd name="T4" fmla="*/ 89 w 365"/>
                    <a:gd name="T5" fmla="*/ 10 h 10"/>
                    <a:gd name="T6" fmla="*/ 88 w 365"/>
                    <a:gd name="T7" fmla="*/ 0 h 10"/>
                    <a:gd name="T8" fmla="*/ 0 w 365"/>
                    <a:gd name="T9" fmla="*/ 0 h 10"/>
                    <a:gd name="T10" fmla="*/ 96 w 365"/>
                    <a:gd name="T11" fmla="*/ 0 h 10"/>
                    <a:gd name="T12" fmla="*/ 95 w 365"/>
                    <a:gd name="T13" fmla="*/ 10 h 10"/>
                    <a:gd name="T14" fmla="*/ 188 w 365"/>
                    <a:gd name="T15" fmla="*/ 10 h 10"/>
                    <a:gd name="T16" fmla="*/ 185 w 365"/>
                    <a:gd name="T17" fmla="*/ 0 h 10"/>
                    <a:gd name="T18" fmla="*/ 96 w 365"/>
                    <a:gd name="T19" fmla="*/ 0 h 10"/>
                    <a:gd name="T20" fmla="*/ 195 w 365"/>
                    <a:gd name="T21" fmla="*/ 0 h 10"/>
                    <a:gd name="T22" fmla="*/ 194 w 365"/>
                    <a:gd name="T23" fmla="*/ 10 h 10"/>
                    <a:gd name="T24" fmla="*/ 277 w 365"/>
                    <a:gd name="T25" fmla="*/ 10 h 10"/>
                    <a:gd name="T26" fmla="*/ 274 w 365"/>
                    <a:gd name="T27" fmla="*/ 0 h 10"/>
                    <a:gd name="T28" fmla="*/ 195 w 365"/>
                    <a:gd name="T29" fmla="*/ 0 h 10"/>
                    <a:gd name="T30" fmla="*/ 284 w 365"/>
                    <a:gd name="T31" fmla="*/ 0 h 10"/>
                    <a:gd name="T32" fmla="*/ 283 w 365"/>
                    <a:gd name="T33" fmla="*/ 10 h 10"/>
                    <a:gd name="T34" fmla="*/ 365 w 365"/>
                    <a:gd name="T35" fmla="*/ 10 h 10"/>
                    <a:gd name="T36" fmla="*/ 364 w 365"/>
                    <a:gd name="T37" fmla="*/ 0 h 10"/>
                    <a:gd name="T38" fmla="*/ 284 w 365"/>
                    <a:gd name="T39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65" h="10">
                      <a:moveTo>
                        <a:pt x="0" y="0"/>
                      </a:moveTo>
                      <a:lnTo>
                        <a:pt x="0" y="10"/>
                      </a:lnTo>
                      <a:lnTo>
                        <a:pt x="89" y="10"/>
                      </a:lnTo>
                      <a:lnTo>
                        <a:pt x="88" y="0"/>
                      </a:lnTo>
                      <a:lnTo>
                        <a:pt x="0" y="0"/>
                      </a:lnTo>
                      <a:close/>
                      <a:moveTo>
                        <a:pt x="96" y="0"/>
                      </a:moveTo>
                      <a:lnTo>
                        <a:pt x="95" y="10"/>
                      </a:lnTo>
                      <a:lnTo>
                        <a:pt x="188" y="10"/>
                      </a:lnTo>
                      <a:lnTo>
                        <a:pt x="185" y="0"/>
                      </a:lnTo>
                      <a:lnTo>
                        <a:pt x="96" y="0"/>
                      </a:lnTo>
                      <a:close/>
                      <a:moveTo>
                        <a:pt x="195" y="0"/>
                      </a:moveTo>
                      <a:lnTo>
                        <a:pt x="194" y="10"/>
                      </a:lnTo>
                      <a:lnTo>
                        <a:pt x="277" y="10"/>
                      </a:lnTo>
                      <a:lnTo>
                        <a:pt x="274" y="0"/>
                      </a:lnTo>
                      <a:lnTo>
                        <a:pt x="195" y="0"/>
                      </a:lnTo>
                      <a:close/>
                      <a:moveTo>
                        <a:pt x="284" y="0"/>
                      </a:moveTo>
                      <a:lnTo>
                        <a:pt x="283" y="10"/>
                      </a:lnTo>
                      <a:lnTo>
                        <a:pt x="365" y="10"/>
                      </a:lnTo>
                      <a:lnTo>
                        <a:pt x="364" y="0"/>
                      </a:lnTo>
                      <a:lnTo>
                        <a:pt x="284" y="0"/>
                      </a:lnTo>
                      <a:close/>
                    </a:path>
                  </a:pathLst>
                </a:custGeom>
                <a:solidFill>
                  <a:srgbClr val="C9C9A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4" name="Freeform 126"/>
                <p:cNvSpPr>
                  <a:spLocks noEditPoints="1"/>
                </p:cNvSpPr>
                <p:nvPr/>
              </p:nvSpPr>
              <p:spPr bwMode="auto">
                <a:xfrm>
                  <a:off x="821" y="1555"/>
                  <a:ext cx="92" cy="3"/>
                </a:xfrm>
                <a:custGeom>
                  <a:avLst/>
                  <a:gdLst>
                    <a:gd name="T0" fmla="*/ 0 w 365"/>
                    <a:gd name="T1" fmla="*/ 0 h 11"/>
                    <a:gd name="T2" fmla="*/ 0 w 365"/>
                    <a:gd name="T3" fmla="*/ 11 h 11"/>
                    <a:gd name="T4" fmla="*/ 88 w 365"/>
                    <a:gd name="T5" fmla="*/ 11 h 11"/>
                    <a:gd name="T6" fmla="*/ 87 w 365"/>
                    <a:gd name="T7" fmla="*/ 0 h 11"/>
                    <a:gd name="T8" fmla="*/ 0 w 365"/>
                    <a:gd name="T9" fmla="*/ 0 h 11"/>
                    <a:gd name="T10" fmla="*/ 97 w 365"/>
                    <a:gd name="T11" fmla="*/ 0 h 11"/>
                    <a:gd name="T12" fmla="*/ 96 w 365"/>
                    <a:gd name="T13" fmla="*/ 11 h 11"/>
                    <a:gd name="T14" fmla="*/ 187 w 365"/>
                    <a:gd name="T15" fmla="*/ 11 h 11"/>
                    <a:gd name="T16" fmla="*/ 184 w 365"/>
                    <a:gd name="T17" fmla="*/ 0 h 11"/>
                    <a:gd name="T18" fmla="*/ 97 w 365"/>
                    <a:gd name="T19" fmla="*/ 0 h 11"/>
                    <a:gd name="T20" fmla="*/ 195 w 365"/>
                    <a:gd name="T21" fmla="*/ 0 h 11"/>
                    <a:gd name="T22" fmla="*/ 194 w 365"/>
                    <a:gd name="T23" fmla="*/ 11 h 11"/>
                    <a:gd name="T24" fmla="*/ 276 w 365"/>
                    <a:gd name="T25" fmla="*/ 11 h 11"/>
                    <a:gd name="T26" fmla="*/ 273 w 365"/>
                    <a:gd name="T27" fmla="*/ 0 h 11"/>
                    <a:gd name="T28" fmla="*/ 195 w 365"/>
                    <a:gd name="T29" fmla="*/ 0 h 11"/>
                    <a:gd name="T30" fmla="*/ 284 w 365"/>
                    <a:gd name="T31" fmla="*/ 0 h 11"/>
                    <a:gd name="T32" fmla="*/ 283 w 365"/>
                    <a:gd name="T33" fmla="*/ 11 h 11"/>
                    <a:gd name="T34" fmla="*/ 365 w 365"/>
                    <a:gd name="T35" fmla="*/ 11 h 11"/>
                    <a:gd name="T36" fmla="*/ 363 w 365"/>
                    <a:gd name="T37" fmla="*/ 0 h 11"/>
                    <a:gd name="T38" fmla="*/ 284 w 365"/>
                    <a:gd name="T3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65" h="11">
                      <a:moveTo>
                        <a:pt x="0" y="0"/>
                      </a:moveTo>
                      <a:lnTo>
                        <a:pt x="0" y="11"/>
                      </a:lnTo>
                      <a:lnTo>
                        <a:pt x="88" y="11"/>
                      </a:lnTo>
                      <a:lnTo>
                        <a:pt x="87" y="0"/>
                      </a:lnTo>
                      <a:lnTo>
                        <a:pt x="0" y="0"/>
                      </a:lnTo>
                      <a:close/>
                      <a:moveTo>
                        <a:pt x="97" y="0"/>
                      </a:moveTo>
                      <a:lnTo>
                        <a:pt x="96" y="11"/>
                      </a:lnTo>
                      <a:lnTo>
                        <a:pt x="187" y="11"/>
                      </a:lnTo>
                      <a:lnTo>
                        <a:pt x="184" y="0"/>
                      </a:lnTo>
                      <a:lnTo>
                        <a:pt x="97" y="0"/>
                      </a:lnTo>
                      <a:close/>
                      <a:moveTo>
                        <a:pt x="195" y="0"/>
                      </a:moveTo>
                      <a:lnTo>
                        <a:pt x="194" y="11"/>
                      </a:lnTo>
                      <a:lnTo>
                        <a:pt x="276" y="11"/>
                      </a:lnTo>
                      <a:lnTo>
                        <a:pt x="273" y="0"/>
                      </a:lnTo>
                      <a:lnTo>
                        <a:pt x="195" y="0"/>
                      </a:lnTo>
                      <a:close/>
                      <a:moveTo>
                        <a:pt x="284" y="0"/>
                      </a:moveTo>
                      <a:lnTo>
                        <a:pt x="283" y="11"/>
                      </a:lnTo>
                      <a:lnTo>
                        <a:pt x="365" y="11"/>
                      </a:lnTo>
                      <a:lnTo>
                        <a:pt x="363" y="0"/>
                      </a:lnTo>
                      <a:lnTo>
                        <a:pt x="284" y="0"/>
                      </a:lnTo>
                      <a:close/>
                    </a:path>
                  </a:pathLst>
                </a:custGeom>
                <a:solidFill>
                  <a:srgbClr val="D1D1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5" name="Freeform 127"/>
                <p:cNvSpPr>
                  <a:spLocks noEditPoints="1"/>
                </p:cNvSpPr>
                <p:nvPr/>
              </p:nvSpPr>
              <p:spPr bwMode="auto">
                <a:xfrm>
                  <a:off x="821" y="1554"/>
                  <a:ext cx="91" cy="2"/>
                </a:xfrm>
                <a:custGeom>
                  <a:avLst/>
                  <a:gdLst>
                    <a:gd name="T0" fmla="*/ 0 w 364"/>
                    <a:gd name="T1" fmla="*/ 0 h 11"/>
                    <a:gd name="T2" fmla="*/ 0 w 364"/>
                    <a:gd name="T3" fmla="*/ 11 h 11"/>
                    <a:gd name="T4" fmla="*/ 88 w 364"/>
                    <a:gd name="T5" fmla="*/ 11 h 11"/>
                    <a:gd name="T6" fmla="*/ 85 w 364"/>
                    <a:gd name="T7" fmla="*/ 0 h 11"/>
                    <a:gd name="T8" fmla="*/ 0 w 364"/>
                    <a:gd name="T9" fmla="*/ 0 h 11"/>
                    <a:gd name="T10" fmla="*/ 98 w 364"/>
                    <a:gd name="T11" fmla="*/ 0 h 11"/>
                    <a:gd name="T12" fmla="*/ 96 w 364"/>
                    <a:gd name="T13" fmla="*/ 11 h 11"/>
                    <a:gd name="T14" fmla="*/ 185 w 364"/>
                    <a:gd name="T15" fmla="*/ 11 h 11"/>
                    <a:gd name="T16" fmla="*/ 182 w 364"/>
                    <a:gd name="T17" fmla="*/ 0 h 11"/>
                    <a:gd name="T18" fmla="*/ 98 w 364"/>
                    <a:gd name="T19" fmla="*/ 0 h 11"/>
                    <a:gd name="T20" fmla="*/ 197 w 364"/>
                    <a:gd name="T21" fmla="*/ 0 h 11"/>
                    <a:gd name="T22" fmla="*/ 195 w 364"/>
                    <a:gd name="T23" fmla="*/ 11 h 11"/>
                    <a:gd name="T24" fmla="*/ 274 w 364"/>
                    <a:gd name="T25" fmla="*/ 11 h 11"/>
                    <a:gd name="T26" fmla="*/ 271 w 364"/>
                    <a:gd name="T27" fmla="*/ 0 h 11"/>
                    <a:gd name="T28" fmla="*/ 197 w 364"/>
                    <a:gd name="T29" fmla="*/ 0 h 11"/>
                    <a:gd name="T30" fmla="*/ 285 w 364"/>
                    <a:gd name="T31" fmla="*/ 0 h 11"/>
                    <a:gd name="T32" fmla="*/ 284 w 364"/>
                    <a:gd name="T33" fmla="*/ 11 h 11"/>
                    <a:gd name="T34" fmla="*/ 364 w 364"/>
                    <a:gd name="T35" fmla="*/ 11 h 11"/>
                    <a:gd name="T36" fmla="*/ 363 w 364"/>
                    <a:gd name="T37" fmla="*/ 0 h 11"/>
                    <a:gd name="T38" fmla="*/ 285 w 364"/>
                    <a:gd name="T3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64" h="11">
                      <a:moveTo>
                        <a:pt x="0" y="0"/>
                      </a:moveTo>
                      <a:lnTo>
                        <a:pt x="0" y="11"/>
                      </a:lnTo>
                      <a:lnTo>
                        <a:pt x="88" y="11"/>
                      </a:lnTo>
                      <a:lnTo>
                        <a:pt x="85" y="0"/>
                      </a:lnTo>
                      <a:lnTo>
                        <a:pt x="0" y="0"/>
                      </a:lnTo>
                      <a:close/>
                      <a:moveTo>
                        <a:pt x="98" y="0"/>
                      </a:moveTo>
                      <a:lnTo>
                        <a:pt x="96" y="11"/>
                      </a:lnTo>
                      <a:lnTo>
                        <a:pt x="185" y="11"/>
                      </a:lnTo>
                      <a:lnTo>
                        <a:pt x="182" y="0"/>
                      </a:lnTo>
                      <a:lnTo>
                        <a:pt x="98" y="0"/>
                      </a:lnTo>
                      <a:close/>
                      <a:moveTo>
                        <a:pt x="197" y="0"/>
                      </a:moveTo>
                      <a:lnTo>
                        <a:pt x="195" y="11"/>
                      </a:lnTo>
                      <a:lnTo>
                        <a:pt x="274" y="11"/>
                      </a:lnTo>
                      <a:lnTo>
                        <a:pt x="271" y="0"/>
                      </a:lnTo>
                      <a:lnTo>
                        <a:pt x="197" y="0"/>
                      </a:lnTo>
                      <a:close/>
                      <a:moveTo>
                        <a:pt x="285" y="0"/>
                      </a:moveTo>
                      <a:lnTo>
                        <a:pt x="284" y="11"/>
                      </a:lnTo>
                      <a:lnTo>
                        <a:pt x="364" y="11"/>
                      </a:lnTo>
                      <a:lnTo>
                        <a:pt x="363" y="0"/>
                      </a:lnTo>
                      <a:lnTo>
                        <a:pt x="285" y="0"/>
                      </a:lnTo>
                      <a:close/>
                    </a:path>
                  </a:pathLst>
                </a:custGeom>
                <a:solidFill>
                  <a:srgbClr val="D6D6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6" name="Freeform 128"/>
                <p:cNvSpPr>
                  <a:spLocks noEditPoints="1"/>
                </p:cNvSpPr>
                <p:nvPr/>
              </p:nvSpPr>
              <p:spPr bwMode="auto">
                <a:xfrm>
                  <a:off x="821" y="1552"/>
                  <a:ext cx="91" cy="3"/>
                </a:xfrm>
                <a:custGeom>
                  <a:avLst/>
                  <a:gdLst>
                    <a:gd name="T0" fmla="*/ 0 w 363"/>
                    <a:gd name="T1" fmla="*/ 0 h 11"/>
                    <a:gd name="T2" fmla="*/ 0 w 363"/>
                    <a:gd name="T3" fmla="*/ 11 h 11"/>
                    <a:gd name="T4" fmla="*/ 87 w 363"/>
                    <a:gd name="T5" fmla="*/ 11 h 11"/>
                    <a:gd name="T6" fmla="*/ 85 w 363"/>
                    <a:gd name="T7" fmla="*/ 0 h 11"/>
                    <a:gd name="T8" fmla="*/ 0 w 363"/>
                    <a:gd name="T9" fmla="*/ 0 h 11"/>
                    <a:gd name="T10" fmla="*/ 98 w 363"/>
                    <a:gd name="T11" fmla="*/ 0 h 11"/>
                    <a:gd name="T12" fmla="*/ 97 w 363"/>
                    <a:gd name="T13" fmla="*/ 11 h 11"/>
                    <a:gd name="T14" fmla="*/ 184 w 363"/>
                    <a:gd name="T15" fmla="*/ 11 h 11"/>
                    <a:gd name="T16" fmla="*/ 181 w 363"/>
                    <a:gd name="T17" fmla="*/ 0 h 11"/>
                    <a:gd name="T18" fmla="*/ 98 w 363"/>
                    <a:gd name="T19" fmla="*/ 0 h 11"/>
                    <a:gd name="T20" fmla="*/ 197 w 363"/>
                    <a:gd name="T21" fmla="*/ 0 h 11"/>
                    <a:gd name="T22" fmla="*/ 195 w 363"/>
                    <a:gd name="T23" fmla="*/ 11 h 11"/>
                    <a:gd name="T24" fmla="*/ 273 w 363"/>
                    <a:gd name="T25" fmla="*/ 11 h 11"/>
                    <a:gd name="T26" fmla="*/ 270 w 363"/>
                    <a:gd name="T27" fmla="*/ 0 h 11"/>
                    <a:gd name="T28" fmla="*/ 197 w 363"/>
                    <a:gd name="T29" fmla="*/ 0 h 11"/>
                    <a:gd name="T30" fmla="*/ 285 w 363"/>
                    <a:gd name="T31" fmla="*/ 0 h 11"/>
                    <a:gd name="T32" fmla="*/ 284 w 363"/>
                    <a:gd name="T33" fmla="*/ 11 h 11"/>
                    <a:gd name="T34" fmla="*/ 363 w 363"/>
                    <a:gd name="T35" fmla="*/ 11 h 11"/>
                    <a:gd name="T36" fmla="*/ 361 w 363"/>
                    <a:gd name="T37" fmla="*/ 0 h 11"/>
                    <a:gd name="T38" fmla="*/ 285 w 363"/>
                    <a:gd name="T3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63" h="11">
                      <a:moveTo>
                        <a:pt x="0" y="0"/>
                      </a:moveTo>
                      <a:lnTo>
                        <a:pt x="0" y="11"/>
                      </a:lnTo>
                      <a:lnTo>
                        <a:pt x="87" y="11"/>
                      </a:lnTo>
                      <a:lnTo>
                        <a:pt x="85" y="0"/>
                      </a:lnTo>
                      <a:lnTo>
                        <a:pt x="0" y="0"/>
                      </a:lnTo>
                      <a:close/>
                      <a:moveTo>
                        <a:pt x="98" y="0"/>
                      </a:moveTo>
                      <a:lnTo>
                        <a:pt x="97" y="11"/>
                      </a:lnTo>
                      <a:lnTo>
                        <a:pt x="184" y="11"/>
                      </a:lnTo>
                      <a:lnTo>
                        <a:pt x="181" y="0"/>
                      </a:lnTo>
                      <a:lnTo>
                        <a:pt x="98" y="0"/>
                      </a:lnTo>
                      <a:close/>
                      <a:moveTo>
                        <a:pt x="197" y="0"/>
                      </a:moveTo>
                      <a:lnTo>
                        <a:pt x="195" y="11"/>
                      </a:lnTo>
                      <a:lnTo>
                        <a:pt x="273" y="11"/>
                      </a:lnTo>
                      <a:lnTo>
                        <a:pt x="270" y="0"/>
                      </a:lnTo>
                      <a:lnTo>
                        <a:pt x="197" y="0"/>
                      </a:lnTo>
                      <a:close/>
                      <a:moveTo>
                        <a:pt x="285" y="0"/>
                      </a:moveTo>
                      <a:lnTo>
                        <a:pt x="284" y="11"/>
                      </a:lnTo>
                      <a:lnTo>
                        <a:pt x="363" y="11"/>
                      </a:lnTo>
                      <a:lnTo>
                        <a:pt x="361" y="0"/>
                      </a:lnTo>
                      <a:lnTo>
                        <a:pt x="285" y="0"/>
                      </a:lnTo>
                      <a:close/>
                    </a:path>
                  </a:pathLst>
                </a:custGeom>
                <a:solidFill>
                  <a:srgbClr val="DEDE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7" name="Freeform 129"/>
                <p:cNvSpPr>
                  <a:spLocks noEditPoints="1"/>
                </p:cNvSpPr>
                <p:nvPr/>
              </p:nvSpPr>
              <p:spPr bwMode="auto">
                <a:xfrm>
                  <a:off x="821" y="1551"/>
                  <a:ext cx="91" cy="3"/>
                </a:xfrm>
                <a:custGeom>
                  <a:avLst/>
                  <a:gdLst>
                    <a:gd name="T0" fmla="*/ 0 w 363"/>
                    <a:gd name="T1" fmla="*/ 10 h 10"/>
                    <a:gd name="T2" fmla="*/ 0 w 363"/>
                    <a:gd name="T3" fmla="*/ 3 h 10"/>
                    <a:gd name="T4" fmla="*/ 84 w 363"/>
                    <a:gd name="T5" fmla="*/ 3 h 10"/>
                    <a:gd name="T6" fmla="*/ 85 w 363"/>
                    <a:gd name="T7" fmla="*/ 10 h 10"/>
                    <a:gd name="T8" fmla="*/ 0 w 363"/>
                    <a:gd name="T9" fmla="*/ 10 h 10"/>
                    <a:gd name="T10" fmla="*/ 98 w 363"/>
                    <a:gd name="T11" fmla="*/ 10 h 10"/>
                    <a:gd name="T12" fmla="*/ 98 w 363"/>
                    <a:gd name="T13" fmla="*/ 3 h 10"/>
                    <a:gd name="T14" fmla="*/ 180 w 363"/>
                    <a:gd name="T15" fmla="*/ 3 h 10"/>
                    <a:gd name="T16" fmla="*/ 182 w 363"/>
                    <a:gd name="T17" fmla="*/ 10 h 10"/>
                    <a:gd name="T18" fmla="*/ 98 w 363"/>
                    <a:gd name="T19" fmla="*/ 10 h 10"/>
                    <a:gd name="T20" fmla="*/ 197 w 363"/>
                    <a:gd name="T21" fmla="*/ 10 h 10"/>
                    <a:gd name="T22" fmla="*/ 197 w 363"/>
                    <a:gd name="T23" fmla="*/ 3 h 10"/>
                    <a:gd name="T24" fmla="*/ 269 w 363"/>
                    <a:gd name="T25" fmla="*/ 3 h 10"/>
                    <a:gd name="T26" fmla="*/ 271 w 363"/>
                    <a:gd name="T27" fmla="*/ 10 h 10"/>
                    <a:gd name="T28" fmla="*/ 197 w 363"/>
                    <a:gd name="T29" fmla="*/ 10 h 10"/>
                    <a:gd name="T30" fmla="*/ 285 w 363"/>
                    <a:gd name="T31" fmla="*/ 0 h 10"/>
                    <a:gd name="T32" fmla="*/ 285 w 363"/>
                    <a:gd name="T33" fmla="*/ 10 h 10"/>
                    <a:gd name="T34" fmla="*/ 363 w 363"/>
                    <a:gd name="T35" fmla="*/ 10 h 10"/>
                    <a:gd name="T36" fmla="*/ 360 w 363"/>
                    <a:gd name="T37" fmla="*/ 3 h 10"/>
                    <a:gd name="T38" fmla="*/ 323 w 363"/>
                    <a:gd name="T39" fmla="*/ 0 h 10"/>
                    <a:gd name="T40" fmla="*/ 285 w 363"/>
                    <a:gd name="T41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63" h="10">
                      <a:moveTo>
                        <a:pt x="0" y="10"/>
                      </a:moveTo>
                      <a:lnTo>
                        <a:pt x="0" y="3"/>
                      </a:lnTo>
                      <a:lnTo>
                        <a:pt x="84" y="3"/>
                      </a:lnTo>
                      <a:lnTo>
                        <a:pt x="85" y="10"/>
                      </a:lnTo>
                      <a:lnTo>
                        <a:pt x="0" y="10"/>
                      </a:lnTo>
                      <a:close/>
                      <a:moveTo>
                        <a:pt x="98" y="10"/>
                      </a:moveTo>
                      <a:lnTo>
                        <a:pt x="98" y="3"/>
                      </a:lnTo>
                      <a:lnTo>
                        <a:pt x="180" y="3"/>
                      </a:lnTo>
                      <a:lnTo>
                        <a:pt x="182" y="10"/>
                      </a:lnTo>
                      <a:lnTo>
                        <a:pt x="98" y="10"/>
                      </a:lnTo>
                      <a:close/>
                      <a:moveTo>
                        <a:pt x="197" y="10"/>
                      </a:moveTo>
                      <a:lnTo>
                        <a:pt x="197" y="3"/>
                      </a:lnTo>
                      <a:lnTo>
                        <a:pt x="269" y="3"/>
                      </a:lnTo>
                      <a:lnTo>
                        <a:pt x="271" y="10"/>
                      </a:lnTo>
                      <a:lnTo>
                        <a:pt x="197" y="10"/>
                      </a:lnTo>
                      <a:close/>
                      <a:moveTo>
                        <a:pt x="285" y="0"/>
                      </a:moveTo>
                      <a:lnTo>
                        <a:pt x="285" y="10"/>
                      </a:lnTo>
                      <a:lnTo>
                        <a:pt x="363" y="10"/>
                      </a:lnTo>
                      <a:lnTo>
                        <a:pt x="360" y="3"/>
                      </a:lnTo>
                      <a:lnTo>
                        <a:pt x="323" y="0"/>
                      </a:lnTo>
                      <a:lnTo>
                        <a:pt x="285" y="0"/>
                      </a:lnTo>
                      <a:close/>
                    </a:path>
                  </a:pathLst>
                </a:custGeom>
                <a:solidFill>
                  <a:srgbClr val="E3E3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8" name="Freeform 130"/>
                <p:cNvSpPr>
                  <a:spLocks noEditPoints="1"/>
                </p:cNvSpPr>
                <p:nvPr/>
              </p:nvSpPr>
              <p:spPr bwMode="auto">
                <a:xfrm>
                  <a:off x="821" y="1551"/>
                  <a:ext cx="91" cy="1"/>
                </a:xfrm>
                <a:custGeom>
                  <a:avLst/>
                  <a:gdLst>
                    <a:gd name="T0" fmla="*/ 0 w 361"/>
                    <a:gd name="T1" fmla="*/ 6 h 6"/>
                    <a:gd name="T2" fmla="*/ 0 w 361"/>
                    <a:gd name="T3" fmla="*/ 5 h 6"/>
                    <a:gd name="T4" fmla="*/ 84 w 361"/>
                    <a:gd name="T5" fmla="*/ 5 h 6"/>
                    <a:gd name="T6" fmla="*/ 85 w 361"/>
                    <a:gd name="T7" fmla="*/ 6 h 6"/>
                    <a:gd name="T8" fmla="*/ 0 w 361"/>
                    <a:gd name="T9" fmla="*/ 6 h 6"/>
                    <a:gd name="T10" fmla="*/ 98 w 361"/>
                    <a:gd name="T11" fmla="*/ 6 h 6"/>
                    <a:gd name="T12" fmla="*/ 98 w 361"/>
                    <a:gd name="T13" fmla="*/ 5 h 6"/>
                    <a:gd name="T14" fmla="*/ 180 w 361"/>
                    <a:gd name="T15" fmla="*/ 5 h 6"/>
                    <a:gd name="T16" fmla="*/ 181 w 361"/>
                    <a:gd name="T17" fmla="*/ 6 h 6"/>
                    <a:gd name="T18" fmla="*/ 98 w 361"/>
                    <a:gd name="T19" fmla="*/ 6 h 6"/>
                    <a:gd name="T20" fmla="*/ 197 w 361"/>
                    <a:gd name="T21" fmla="*/ 6 h 6"/>
                    <a:gd name="T22" fmla="*/ 197 w 361"/>
                    <a:gd name="T23" fmla="*/ 5 h 6"/>
                    <a:gd name="T24" fmla="*/ 269 w 361"/>
                    <a:gd name="T25" fmla="*/ 5 h 6"/>
                    <a:gd name="T26" fmla="*/ 270 w 361"/>
                    <a:gd name="T27" fmla="*/ 6 h 6"/>
                    <a:gd name="T28" fmla="*/ 197 w 361"/>
                    <a:gd name="T29" fmla="*/ 6 h 6"/>
                    <a:gd name="T30" fmla="*/ 285 w 361"/>
                    <a:gd name="T31" fmla="*/ 6 h 6"/>
                    <a:gd name="T32" fmla="*/ 285 w 361"/>
                    <a:gd name="T33" fmla="*/ 0 h 6"/>
                    <a:gd name="T34" fmla="*/ 360 w 361"/>
                    <a:gd name="T35" fmla="*/ 5 h 6"/>
                    <a:gd name="T36" fmla="*/ 361 w 361"/>
                    <a:gd name="T37" fmla="*/ 6 h 6"/>
                    <a:gd name="T38" fmla="*/ 285 w 361"/>
                    <a:gd name="T3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61" h="6">
                      <a:moveTo>
                        <a:pt x="0" y="6"/>
                      </a:moveTo>
                      <a:lnTo>
                        <a:pt x="0" y="5"/>
                      </a:lnTo>
                      <a:lnTo>
                        <a:pt x="84" y="5"/>
                      </a:lnTo>
                      <a:lnTo>
                        <a:pt x="85" y="6"/>
                      </a:lnTo>
                      <a:lnTo>
                        <a:pt x="0" y="6"/>
                      </a:lnTo>
                      <a:close/>
                      <a:moveTo>
                        <a:pt x="98" y="6"/>
                      </a:moveTo>
                      <a:lnTo>
                        <a:pt x="98" y="5"/>
                      </a:lnTo>
                      <a:lnTo>
                        <a:pt x="180" y="5"/>
                      </a:lnTo>
                      <a:lnTo>
                        <a:pt x="181" y="6"/>
                      </a:lnTo>
                      <a:lnTo>
                        <a:pt x="98" y="6"/>
                      </a:lnTo>
                      <a:close/>
                      <a:moveTo>
                        <a:pt x="197" y="6"/>
                      </a:moveTo>
                      <a:lnTo>
                        <a:pt x="197" y="5"/>
                      </a:lnTo>
                      <a:lnTo>
                        <a:pt x="269" y="5"/>
                      </a:lnTo>
                      <a:lnTo>
                        <a:pt x="270" y="6"/>
                      </a:lnTo>
                      <a:lnTo>
                        <a:pt x="197" y="6"/>
                      </a:lnTo>
                      <a:close/>
                      <a:moveTo>
                        <a:pt x="285" y="6"/>
                      </a:moveTo>
                      <a:lnTo>
                        <a:pt x="285" y="0"/>
                      </a:lnTo>
                      <a:lnTo>
                        <a:pt x="360" y="5"/>
                      </a:lnTo>
                      <a:lnTo>
                        <a:pt x="361" y="6"/>
                      </a:lnTo>
                      <a:lnTo>
                        <a:pt x="285" y="6"/>
                      </a:lnTo>
                      <a:close/>
                    </a:path>
                  </a:pathLst>
                </a:custGeom>
                <a:solidFill>
                  <a:srgbClr val="EBEB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9" name="Freeform 131"/>
                <p:cNvSpPr>
                  <a:spLocks/>
                </p:cNvSpPr>
                <p:nvPr/>
              </p:nvSpPr>
              <p:spPr bwMode="auto">
                <a:xfrm>
                  <a:off x="893" y="1551"/>
                  <a:ext cx="9" cy="1"/>
                </a:xfrm>
                <a:custGeom>
                  <a:avLst/>
                  <a:gdLst>
                    <a:gd name="T0" fmla="*/ 0 w 38"/>
                    <a:gd name="T1" fmla="*/ 2 h 2"/>
                    <a:gd name="T2" fmla="*/ 0 w 38"/>
                    <a:gd name="T3" fmla="*/ 0 h 2"/>
                    <a:gd name="T4" fmla="*/ 38 w 38"/>
                    <a:gd name="T5" fmla="*/ 2 h 2"/>
                    <a:gd name="T6" fmla="*/ 0 w 38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2">
                      <a:moveTo>
                        <a:pt x="0" y="2"/>
                      </a:moveTo>
                      <a:lnTo>
                        <a:pt x="0" y="0"/>
                      </a:lnTo>
                      <a:lnTo>
                        <a:pt x="38" y="2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rgbClr val="F0F0D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0" name="Freeform 132"/>
                <p:cNvSpPr>
                  <a:spLocks/>
                </p:cNvSpPr>
                <p:nvPr/>
              </p:nvSpPr>
              <p:spPr bwMode="auto">
                <a:xfrm>
                  <a:off x="826" y="1582"/>
                  <a:ext cx="48" cy="1"/>
                </a:xfrm>
                <a:custGeom>
                  <a:avLst/>
                  <a:gdLst>
                    <a:gd name="T0" fmla="*/ 0 w 192"/>
                    <a:gd name="T1" fmla="*/ 0 h 2"/>
                    <a:gd name="T2" fmla="*/ 0 w 192"/>
                    <a:gd name="T3" fmla="*/ 2 h 2"/>
                    <a:gd name="T4" fmla="*/ 192 w 192"/>
                    <a:gd name="T5" fmla="*/ 0 h 2"/>
                    <a:gd name="T6" fmla="*/ 0 w 19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2" h="2"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19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282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1" name="Freeform 133"/>
                <p:cNvSpPr>
                  <a:spLocks/>
                </p:cNvSpPr>
                <p:nvPr/>
              </p:nvSpPr>
              <p:spPr bwMode="auto">
                <a:xfrm>
                  <a:off x="826" y="1581"/>
                  <a:ext cx="96" cy="2"/>
                </a:xfrm>
                <a:custGeom>
                  <a:avLst/>
                  <a:gdLst>
                    <a:gd name="T0" fmla="*/ 0 w 381"/>
                    <a:gd name="T1" fmla="*/ 0 h 8"/>
                    <a:gd name="T2" fmla="*/ 0 w 381"/>
                    <a:gd name="T3" fmla="*/ 8 h 8"/>
                    <a:gd name="T4" fmla="*/ 381 w 381"/>
                    <a:gd name="T5" fmla="*/ 6 h 8"/>
                    <a:gd name="T6" fmla="*/ 381 w 381"/>
                    <a:gd name="T7" fmla="*/ 0 h 8"/>
                    <a:gd name="T8" fmla="*/ 0 w 381"/>
                    <a:gd name="T9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1" h="8">
                      <a:moveTo>
                        <a:pt x="0" y="0"/>
                      </a:moveTo>
                      <a:lnTo>
                        <a:pt x="0" y="8"/>
                      </a:lnTo>
                      <a:lnTo>
                        <a:pt x="381" y="6"/>
                      </a:lnTo>
                      <a:lnTo>
                        <a:pt x="38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A8A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2" name="Freeform 134"/>
                <p:cNvSpPr>
                  <a:spLocks/>
                </p:cNvSpPr>
                <p:nvPr/>
              </p:nvSpPr>
              <p:spPr bwMode="auto">
                <a:xfrm>
                  <a:off x="826" y="1579"/>
                  <a:ext cx="96" cy="3"/>
                </a:xfrm>
                <a:custGeom>
                  <a:avLst/>
                  <a:gdLst>
                    <a:gd name="T0" fmla="*/ 0 w 381"/>
                    <a:gd name="T1" fmla="*/ 0 h 12"/>
                    <a:gd name="T2" fmla="*/ 0 w 381"/>
                    <a:gd name="T3" fmla="*/ 12 h 12"/>
                    <a:gd name="T4" fmla="*/ 192 w 381"/>
                    <a:gd name="T5" fmla="*/ 12 h 12"/>
                    <a:gd name="T6" fmla="*/ 381 w 381"/>
                    <a:gd name="T7" fmla="*/ 12 h 12"/>
                    <a:gd name="T8" fmla="*/ 381 w 381"/>
                    <a:gd name="T9" fmla="*/ 0 h 12"/>
                    <a:gd name="T10" fmla="*/ 0 w 381"/>
                    <a:gd name="T11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81" h="12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192" y="12"/>
                      </a:lnTo>
                      <a:lnTo>
                        <a:pt x="381" y="12"/>
                      </a:lnTo>
                      <a:lnTo>
                        <a:pt x="38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F8F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3" name="Freeform 135"/>
                <p:cNvSpPr>
                  <a:spLocks/>
                </p:cNvSpPr>
                <p:nvPr/>
              </p:nvSpPr>
              <p:spPr bwMode="auto">
                <a:xfrm>
                  <a:off x="826" y="1578"/>
                  <a:ext cx="96" cy="3"/>
                </a:xfrm>
                <a:custGeom>
                  <a:avLst/>
                  <a:gdLst>
                    <a:gd name="T0" fmla="*/ 0 w 381"/>
                    <a:gd name="T1" fmla="*/ 0 h 11"/>
                    <a:gd name="T2" fmla="*/ 0 w 381"/>
                    <a:gd name="T3" fmla="*/ 11 h 11"/>
                    <a:gd name="T4" fmla="*/ 381 w 381"/>
                    <a:gd name="T5" fmla="*/ 11 h 11"/>
                    <a:gd name="T6" fmla="*/ 380 w 381"/>
                    <a:gd name="T7" fmla="*/ 0 h 11"/>
                    <a:gd name="T8" fmla="*/ 0 w 381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1" h="11">
                      <a:moveTo>
                        <a:pt x="0" y="0"/>
                      </a:moveTo>
                      <a:lnTo>
                        <a:pt x="0" y="11"/>
                      </a:lnTo>
                      <a:lnTo>
                        <a:pt x="381" y="11"/>
                      </a:lnTo>
                      <a:lnTo>
                        <a:pt x="38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6967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4" name="Freeform 136"/>
                <p:cNvSpPr>
                  <a:spLocks/>
                </p:cNvSpPr>
                <p:nvPr/>
              </p:nvSpPr>
              <p:spPr bwMode="auto">
                <a:xfrm>
                  <a:off x="826" y="1577"/>
                  <a:ext cx="96" cy="2"/>
                </a:xfrm>
                <a:custGeom>
                  <a:avLst/>
                  <a:gdLst>
                    <a:gd name="T0" fmla="*/ 0 w 381"/>
                    <a:gd name="T1" fmla="*/ 0 h 11"/>
                    <a:gd name="T2" fmla="*/ 0 w 381"/>
                    <a:gd name="T3" fmla="*/ 11 h 11"/>
                    <a:gd name="T4" fmla="*/ 381 w 381"/>
                    <a:gd name="T5" fmla="*/ 11 h 11"/>
                    <a:gd name="T6" fmla="*/ 380 w 381"/>
                    <a:gd name="T7" fmla="*/ 0 h 11"/>
                    <a:gd name="T8" fmla="*/ 0 w 381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1" h="11">
                      <a:moveTo>
                        <a:pt x="0" y="0"/>
                      </a:moveTo>
                      <a:lnTo>
                        <a:pt x="0" y="11"/>
                      </a:lnTo>
                      <a:lnTo>
                        <a:pt x="381" y="11"/>
                      </a:lnTo>
                      <a:lnTo>
                        <a:pt x="38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E9E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5" name="Freeform 137"/>
                <p:cNvSpPr>
                  <a:spLocks/>
                </p:cNvSpPr>
                <p:nvPr/>
              </p:nvSpPr>
              <p:spPr bwMode="auto">
                <a:xfrm>
                  <a:off x="826" y="1575"/>
                  <a:ext cx="95" cy="3"/>
                </a:xfrm>
                <a:custGeom>
                  <a:avLst/>
                  <a:gdLst>
                    <a:gd name="T0" fmla="*/ 0 w 380"/>
                    <a:gd name="T1" fmla="*/ 0 h 11"/>
                    <a:gd name="T2" fmla="*/ 0 w 380"/>
                    <a:gd name="T3" fmla="*/ 11 h 11"/>
                    <a:gd name="T4" fmla="*/ 380 w 380"/>
                    <a:gd name="T5" fmla="*/ 11 h 11"/>
                    <a:gd name="T6" fmla="*/ 379 w 380"/>
                    <a:gd name="T7" fmla="*/ 0 h 11"/>
                    <a:gd name="T8" fmla="*/ 94 w 380"/>
                    <a:gd name="T9" fmla="*/ 0 h 11"/>
                    <a:gd name="T10" fmla="*/ 93 w 380"/>
                    <a:gd name="T11" fmla="*/ 2 h 11"/>
                    <a:gd name="T12" fmla="*/ 93 w 380"/>
                    <a:gd name="T13" fmla="*/ 0 h 11"/>
                    <a:gd name="T14" fmla="*/ 0 w 380"/>
                    <a:gd name="T1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80" h="11">
                      <a:moveTo>
                        <a:pt x="0" y="0"/>
                      </a:moveTo>
                      <a:lnTo>
                        <a:pt x="0" y="11"/>
                      </a:lnTo>
                      <a:lnTo>
                        <a:pt x="380" y="11"/>
                      </a:lnTo>
                      <a:lnTo>
                        <a:pt x="379" y="0"/>
                      </a:lnTo>
                      <a:lnTo>
                        <a:pt x="94" y="0"/>
                      </a:lnTo>
                      <a:lnTo>
                        <a:pt x="93" y="2"/>
                      </a:lnTo>
                      <a:lnTo>
                        <a:pt x="9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3A38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6" name="Freeform 138"/>
                <p:cNvSpPr>
                  <a:spLocks/>
                </p:cNvSpPr>
                <p:nvPr/>
              </p:nvSpPr>
              <p:spPr bwMode="auto">
                <a:xfrm>
                  <a:off x="826" y="1574"/>
                  <a:ext cx="95" cy="3"/>
                </a:xfrm>
                <a:custGeom>
                  <a:avLst/>
                  <a:gdLst>
                    <a:gd name="T0" fmla="*/ 0 w 380"/>
                    <a:gd name="T1" fmla="*/ 0 h 10"/>
                    <a:gd name="T2" fmla="*/ 0 w 380"/>
                    <a:gd name="T3" fmla="*/ 10 h 10"/>
                    <a:gd name="T4" fmla="*/ 380 w 380"/>
                    <a:gd name="T5" fmla="*/ 10 h 10"/>
                    <a:gd name="T6" fmla="*/ 379 w 380"/>
                    <a:gd name="T7" fmla="*/ 0 h 10"/>
                    <a:gd name="T8" fmla="*/ 94 w 380"/>
                    <a:gd name="T9" fmla="*/ 0 h 10"/>
                    <a:gd name="T10" fmla="*/ 93 w 380"/>
                    <a:gd name="T11" fmla="*/ 7 h 10"/>
                    <a:gd name="T12" fmla="*/ 93 w 380"/>
                    <a:gd name="T13" fmla="*/ 0 h 10"/>
                    <a:gd name="T14" fmla="*/ 0 w 380"/>
                    <a:gd name="T15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80" h="10">
                      <a:moveTo>
                        <a:pt x="0" y="0"/>
                      </a:moveTo>
                      <a:lnTo>
                        <a:pt x="0" y="10"/>
                      </a:lnTo>
                      <a:lnTo>
                        <a:pt x="380" y="10"/>
                      </a:lnTo>
                      <a:lnTo>
                        <a:pt x="379" y="0"/>
                      </a:lnTo>
                      <a:lnTo>
                        <a:pt x="94" y="0"/>
                      </a:lnTo>
                      <a:lnTo>
                        <a:pt x="93" y="7"/>
                      </a:lnTo>
                      <a:lnTo>
                        <a:pt x="9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8A8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7" name="Freeform 139"/>
                <p:cNvSpPr>
                  <a:spLocks noEditPoints="1"/>
                </p:cNvSpPr>
                <p:nvPr/>
              </p:nvSpPr>
              <p:spPr bwMode="auto">
                <a:xfrm>
                  <a:off x="826" y="1573"/>
                  <a:ext cx="95" cy="2"/>
                </a:xfrm>
                <a:custGeom>
                  <a:avLst/>
                  <a:gdLst>
                    <a:gd name="T0" fmla="*/ 0 w 379"/>
                    <a:gd name="T1" fmla="*/ 0 h 11"/>
                    <a:gd name="T2" fmla="*/ 0 w 379"/>
                    <a:gd name="T3" fmla="*/ 11 h 11"/>
                    <a:gd name="T4" fmla="*/ 93 w 379"/>
                    <a:gd name="T5" fmla="*/ 11 h 11"/>
                    <a:gd name="T6" fmla="*/ 92 w 379"/>
                    <a:gd name="T7" fmla="*/ 0 h 11"/>
                    <a:gd name="T8" fmla="*/ 0 w 379"/>
                    <a:gd name="T9" fmla="*/ 0 h 11"/>
                    <a:gd name="T10" fmla="*/ 96 w 379"/>
                    <a:gd name="T11" fmla="*/ 0 h 11"/>
                    <a:gd name="T12" fmla="*/ 94 w 379"/>
                    <a:gd name="T13" fmla="*/ 11 h 11"/>
                    <a:gd name="T14" fmla="*/ 379 w 379"/>
                    <a:gd name="T15" fmla="*/ 11 h 11"/>
                    <a:gd name="T16" fmla="*/ 379 w 379"/>
                    <a:gd name="T17" fmla="*/ 0 h 11"/>
                    <a:gd name="T18" fmla="*/ 289 w 379"/>
                    <a:gd name="T19" fmla="*/ 0 h 11"/>
                    <a:gd name="T20" fmla="*/ 287 w 379"/>
                    <a:gd name="T21" fmla="*/ 6 h 11"/>
                    <a:gd name="T22" fmla="*/ 286 w 379"/>
                    <a:gd name="T23" fmla="*/ 0 h 11"/>
                    <a:gd name="T24" fmla="*/ 200 w 379"/>
                    <a:gd name="T25" fmla="*/ 0 h 11"/>
                    <a:gd name="T26" fmla="*/ 199 w 379"/>
                    <a:gd name="T27" fmla="*/ 6 h 11"/>
                    <a:gd name="T28" fmla="*/ 197 w 379"/>
                    <a:gd name="T29" fmla="*/ 0 h 11"/>
                    <a:gd name="T30" fmla="*/ 96 w 379"/>
                    <a:gd name="T31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379" h="11">
                      <a:moveTo>
                        <a:pt x="0" y="0"/>
                      </a:moveTo>
                      <a:lnTo>
                        <a:pt x="0" y="11"/>
                      </a:lnTo>
                      <a:lnTo>
                        <a:pt x="93" y="11"/>
                      </a:lnTo>
                      <a:lnTo>
                        <a:pt x="92" y="0"/>
                      </a:lnTo>
                      <a:lnTo>
                        <a:pt x="0" y="0"/>
                      </a:lnTo>
                      <a:close/>
                      <a:moveTo>
                        <a:pt x="96" y="0"/>
                      </a:moveTo>
                      <a:lnTo>
                        <a:pt x="94" y="11"/>
                      </a:lnTo>
                      <a:lnTo>
                        <a:pt x="379" y="11"/>
                      </a:lnTo>
                      <a:lnTo>
                        <a:pt x="379" y="0"/>
                      </a:lnTo>
                      <a:lnTo>
                        <a:pt x="289" y="0"/>
                      </a:lnTo>
                      <a:lnTo>
                        <a:pt x="287" y="6"/>
                      </a:lnTo>
                      <a:lnTo>
                        <a:pt x="286" y="0"/>
                      </a:lnTo>
                      <a:lnTo>
                        <a:pt x="200" y="0"/>
                      </a:lnTo>
                      <a:lnTo>
                        <a:pt x="199" y="6"/>
                      </a:lnTo>
                      <a:lnTo>
                        <a:pt x="197" y="0"/>
                      </a:lnTo>
                      <a:lnTo>
                        <a:pt x="96" y="0"/>
                      </a:lnTo>
                      <a:close/>
                    </a:path>
                  </a:pathLst>
                </a:custGeom>
                <a:solidFill>
                  <a:srgbClr val="B0B09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8" name="Freeform 140"/>
                <p:cNvSpPr>
                  <a:spLocks noEditPoints="1"/>
                </p:cNvSpPr>
                <p:nvPr/>
              </p:nvSpPr>
              <p:spPr bwMode="auto">
                <a:xfrm>
                  <a:off x="826" y="1571"/>
                  <a:ext cx="95" cy="3"/>
                </a:xfrm>
                <a:custGeom>
                  <a:avLst/>
                  <a:gdLst>
                    <a:gd name="T0" fmla="*/ 0 w 380"/>
                    <a:gd name="T1" fmla="*/ 0 h 12"/>
                    <a:gd name="T2" fmla="*/ 1 w 380"/>
                    <a:gd name="T3" fmla="*/ 12 h 12"/>
                    <a:gd name="T4" fmla="*/ 94 w 380"/>
                    <a:gd name="T5" fmla="*/ 12 h 12"/>
                    <a:gd name="T6" fmla="*/ 92 w 380"/>
                    <a:gd name="T7" fmla="*/ 0 h 12"/>
                    <a:gd name="T8" fmla="*/ 0 w 380"/>
                    <a:gd name="T9" fmla="*/ 0 h 12"/>
                    <a:gd name="T10" fmla="*/ 97 w 380"/>
                    <a:gd name="T11" fmla="*/ 0 h 12"/>
                    <a:gd name="T12" fmla="*/ 95 w 380"/>
                    <a:gd name="T13" fmla="*/ 12 h 12"/>
                    <a:gd name="T14" fmla="*/ 380 w 380"/>
                    <a:gd name="T15" fmla="*/ 12 h 12"/>
                    <a:gd name="T16" fmla="*/ 379 w 380"/>
                    <a:gd name="T17" fmla="*/ 0 h 12"/>
                    <a:gd name="T18" fmla="*/ 290 w 380"/>
                    <a:gd name="T19" fmla="*/ 0 h 12"/>
                    <a:gd name="T20" fmla="*/ 288 w 380"/>
                    <a:gd name="T21" fmla="*/ 12 h 12"/>
                    <a:gd name="T22" fmla="*/ 286 w 380"/>
                    <a:gd name="T23" fmla="*/ 0 h 12"/>
                    <a:gd name="T24" fmla="*/ 201 w 380"/>
                    <a:gd name="T25" fmla="*/ 0 h 12"/>
                    <a:gd name="T26" fmla="*/ 200 w 380"/>
                    <a:gd name="T27" fmla="*/ 12 h 12"/>
                    <a:gd name="T28" fmla="*/ 197 w 380"/>
                    <a:gd name="T29" fmla="*/ 0 h 12"/>
                    <a:gd name="T30" fmla="*/ 97 w 380"/>
                    <a:gd name="T31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380" h="12">
                      <a:moveTo>
                        <a:pt x="0" y="0"/>
                      </a:moveTo>
                      <a:lnTo>
                        <a:pt x="1" y="12"/>
                      </a:lnTo>
                      <a:lnTo>
                        <a:pt x="94" y="12"/>
                      </a:lnTo>
                      <a:lnTo>
                        <a:pt x="92" y="0"/>
                      </a:lnTo>
                      <a:lnTo>
                        <a:pt x="0" y="0"/>
                      </a:lnTo>
                      <a:close/>
                      <a:moveTo>
                        <a:pt x="97" y="0"/>
                      </a:moveTo>
                      <a:lnTo>
                        <a:pt x="95" y="12"/>
                      </a:lnTo>
                      <a:lnTo>
                        <a:pt x="380" y="12"/>
                      </a:lnTo>
                      <a:lnTo>
                        <a:pt x="379" y="0"/>
                      </a:lnTo>
                      <a:lnTo>
                        <a:pt x="290" y="0"/>
                      </a:lnTo>
                      <a:lnTo>
                        <a:pt x="288" y="12"/>
                      </a:lnTo>
                      <a:lnTo>
                        <a:pt x="286" y="0"/>
                      </a:lnTo>
                      <a:lnTo>
                        <a:pt x="201" y="0"/>
                      </a:lnTo>
                      <a:lnTo>
                        <a:pt x="200" y="12"/>
                      </a:lnTo>
                      <a:lnTo>
                        <a:pt x="197" y="0"/>
                      </a:lnTo>
                      <a:lnTo>
                        <a:pt x="97" y="0"/>
                      </a:lnTo>
                      <a:close/>
                    </a:path>
                  </a:pathLst>
                </a:custGeom>
                <a:solidFill>
                  <a:srgbClr val="B5B5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9" name="Freeform 141"/>
                <p:cNvSpPr>
                  <a:spLocks noEditPoints="1"/>
                </p:cNvSpPr>
                <p:nvPr/>
              </p:nvSpPr>
              <p:spPr bwMode="auto">
                <a:xfrm>
                  <a:off x="826" y="1570"/>
                  <a:ext cx="95" cy="3"/>
                </a:xfrm>
                <a:custGeom>
                  <a:avLst/>
                  <a:gdLst>
                    <a:gd name="T0" fmla="*/ 0 w 380"/>
                    <a:gd name="T1" fmla="*/ 0 h 10"/>
                    <a:gd name="T2" fmla="*/ 0 w 380"/>
                    <a:gd name="T3" fmla="*/ 10 h 10"/>
                    <a:gd name="T4" fmla="*/ 93 w 380"/>
                    <a:gd name="T5" fmla="*/ 10 h 10"/>
                    <a:gd name="T6" fmla="*/ 91 w 380"/>
                    <a:gd name="T7" fmla="*/ 0 h 10"/>
                    <a:gd name="T8" fmla="*/ 0 w 380"/>
                    <a:gd name="T9" fmla="*/ 0 h 10"/>
                    <a:gd name="T10" fmla="*/ 98 w 380"/>
                    <a:gd name="T11" fmla="*/ 0 h 10"/>
                    <a:gd name="T12" fmla="*/ 97 w 380"/>
                    <a:gd name="T13" fmla="*/ 10 h 10"/>
                    <a:gd name="T14" fmla="*/ 198 w 380"/>
                    <a:gd name="T15" fmla="*/ 10 h 10"/>
                    <a:gd name="T16" fmla="*/ 196 w 380"/>
                    <a:gd name="T17" fmla="*/ 0 h 10"/>
                    <a:gd name="T18" fmla="*/ 98 w 380"/>
                    <a:gd name="T19" fmla="*/ 0 h 10"/>
                    <a:gd name="T20" fmla="*/ 201 w 380"/>
                    <a:gd name="T21" fmla="*/ 0 h 10"/>
                    <a:gd name="T22" fmla="*/ 201 w 380"/>
                    <a:gd name="T23" fmla="*/ 10 h 10"/>
                    <a:gd name="T24" fmla="*/ 287 w 380"/>
                    <a:gd name="T25" fmla="*/ 10 h 10"/>
                    <a:gd name="T26" fmla="*/ 285 w 380"/>
                    <a:gd name="T27" fmla="*/ 0 h 10"/>
                    <a:gd name="T28" fmla="*/ 201 w 380"/>
                    <a:gd name="T29" fmla="*/ 0 h 10"/>
                    <a:gd name="T30" fmla="*/ 291 w 380"/>
                    <a:gd name="T31" fmla="*/ 0 h 10"/>
                    <a:gd name="T32" fmla="*/ 290 w 380"/>
                    <a:gd name="T33" fmla="*/ 10 h 10"/>
                    <a:gd name="T34" fmla="*/ 380 w 380"/>
                    <a:gd name="T35" fmla="*/ 10 h 10"/>
                    <a:gd name="T36" fmla="*/ 379 w 380"/>
                    <a:gd name="T37" fmla="*/ 0 h 10"/>
                    <a:gd name="T38" fmla="*/ 291 w 380"/>
                    <a:gd name="T39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80" h="10">
                      <a:moveTo>
                        <a:pt x="0" y="0"/>
                      </a:moveTo>
                      <a:lnTo>
                        <a:pt x="0" y="10"/>
                      </a:lnTo>
                      <a:lnTo>
                        <a:pt x="93" y="10"/>
                      </a:lnTo>
                      <a:lnTo>
                        <a:pt x="91" y="0"/>
                      </a:lnTo>
                      <a:lnTo>
                        <a:pt x="0" y="0"/>
                      </a:lnTo>
                      <a:close/>
                      <a:moveTo>
                        <a:pt x="98" y="0"/>
                      </a:moveTo>
                      <a:lnTo>
                        <a:pt x="97" y="10"/>
                      </a:lnTo>
                      <a:lnTo>
                        <a:pt x="198" y="10"/>
                      </a:lnTo>
                      <a:lnTo>
                        <a:pt x="196" y="0"/>
                      </a:lnTo>
                      <a:lnTo>
                        <a:pt x="98" y="0"/>
                      </a:lnTo>
                      <a:close/>
                      <a:moveTo>
                        <a:pt x="201" y="0"/>
                      </a:moveTo>
                      <a:lnTo>
                        <a:pt x="201" y="10"/>
                      </a:lnTo>
                      <a:lnTo>
                        <a:pt x="287" y="10"/>
                      </a:lnTo>
                      <a:lnTo>
                        <a:pt x="285" y="0"/>
                      </a:lnTo>
                      <a:lnTo>
                        <a:pt x="201" y="0"/>
                      </a:lnTo>
                      <a:close/>
                      <a:moveTo>
                        <a:pt x="291" y="0"/>
                      </a:moveTo>
                      <a:lnTo>
                        <a:pt x="290" y="10"/>
                      </a:lnTo>
                      <a:lnTo>
                        <a:pt x="380" y="10"/>
                      </a:lnTo>
                      <a:lnTo>
                        <a:pt x="379" y="0"/>
                      </a:lnTo>
                      <a:lnTo>
                        <a:pt x="291" y="0"/>
                      </a:lnTo>
                      <a:close/>
                    </a:path>
                  </a:pathLst>
                </a:custGeom>
                <a:solidFill>
                  <a:srgbClr val="BDBD9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0" name="Freeform 142"/>
                <p:cNvSpPr>
                  <a:spLocks noEditPoints="1"/>
                </p:cNvSpPr>
                <p:nvPr/>
              </p:nvSpPr>
              <p:spPr bwMode="auto">
                <a:xfrm>
                  <a:off x="826" y="1568"/>
                  <a:ext cx="95" cy="3"/>
                </a:xfrm>
                <a:custGeom>
                  <a:avLst/>
                  <a:gdLst>
                    <a:gd name="T0" fmla="*/ 0 w 379"/>
                    <a:gd name="T1" fmla="*/ 0 h 10"/>
                    <a:gd name="T2" fmla="*/ 0 w 379"/>
                    <a:gd name="T3" fmla="*/ 10 h 10"/>
                    <a:gd name="T4" fmla="*/ 92 w 379"/>
                    <a:gd name="T5" fmla="*/ 10 h 10"/>
                    <a:gd name="T6" fmla="*/ 90 w 379"/>
                    <a:gd name="T7" fmla="*/ 0 h 10"/>
                    <a:gd name="T8" fmla="*/ 0 w 379"/>
                    <a:gd name="T9" fmla="*/ 0 h 10"/>
                    <a:gd name="T10" fmla="*/ 99 w 379"/>
                    <a:gd name="T11" fmla="*/ 0 h 10"/>
                    <a:gd name="T12" fmla="*/ 97 w 379"/>
                    <a:gd name="T13" fmla="*/ 10 h 10"/>
                    <a:gd name="T14" fmla="*/ 197 w 379"/>
                    <a:gd name="T15" fmla="*/ 10 h 10"/>
                    <a:gd name="T16" fmla="*/ 194 w 379"/>
                    <a:gd name="T17" fmla="*/ 0 h 10"/>
                    <a:gd name="T18" fmla="*/ 99 w 379"/>
                    <a:gd name="T19" fmla="*/ 0 h 10"/>
                    <a:gd name="T20" fmla="*/ 201 w 379"/>
                    <a:gd name="T21" fmla="*/ 0 h 10"/>
                    <a:gd name="T22" fmla="*/ 201 w 379"/>
                    <a:gd name="T23" fmla="*/ 10 h 10"/>
                    <a:gd name="T24" fmla="*/ 286 w 379"/>
                    <a:gd name="T25" fmla="*/ 10 h 10"/>
                    <a:gd name="T26" fmla="*/ 284 w 379"/>
                    <a:gd name="T27" fmla="*/ 0 h 10"/>
                    <a:gd name="T28" fmla="*/ 201 w 379"/>
                    <a:gd name="T29" fmla="*/ 0 h 10"/>
                    <a:gd name="T30" fmla="*/ 291 w 379"/>
                    <a:gd name="T31" fmla="*/ 0 h 10"/>
                    <a:gd name="T32" fmla="*/ 290 w 379"/>
                    <a:gd name="T33" fmla="*/ 10 h 10"/>
                    <a:gd name="T34" fmla="*/ 379 w 379"/>
                    <a:gd name="T35" fmla="*/ 10 h 10"/>
                    <a:gd name="T36" fmla="*/ 377 w 379"/>
                    <a:gd name="T37" fmla="*/ 0 h 10"/>
                    <a:gd name="T38" fmla="*/ 291 w 379"/>
                    <a:gd name="T39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79" h="10">
                      <a:moveTo>
                        <a:pt x="0" y="0"/>
                      </a:moveTo>
                      <a:lnTo>
                        <a:pt x="0" y="10"/>
                      </a:lnTo>
                      <a:lnTo>
                        <a:pt x="92" y="10"/>
                      </a:lnTo>
                      <a:lnTo>
                        <a:pt x="90" y="0"/>
                      </a:lnTo>
                      <a:lnTo>
                        <a:pt x="0" y="0"/>
                      </a:lnTo>
                      <a:close/>
                      <a:moveTo>
                        <a:pt x="99" y="0"/>
                      </a:moveTo>
                      <a:lnTo>
                        <a:pt x="97" y="10"/>
                      </a:lnTo>
                      <a:lnTo>
                        <a:pt x="197" y="10"/>
                      </a:lnTo>
                      <a:lnTo>
                        <a:pt x="194" y="0"/>
                      </a:lnTo>
                      <a:lnTo>
                        <a:pt x="99" y="0"/>
                      </a:lnTo>
                      <a:close/>
                      <a:moveTo>
                        <a:pt x="201" y="0"/>
                      </a:moveTo>
                      <a:lnTo>
                        <a:pt x="201" y="10"/>
                      </a:lnTo>
                      <a:lnTo>
                        <a:pt x="286" y="10"/>
                      </a:lnTo>
                      <a:lnTo>
                        <a:pt x="284" y="0"/>
                      </a:lnTo>
                      <a:lnTo>
                        <a:pt x="201" y="0"/>
                      </a:lnTo>
                      <a:close/>
                      <a:moveTo>
                        <a:pt x="291" y="0"/>
                      </a:moveTo>
                      <a:lnTo>
                        <a:pt x="290" y="10"/>
                      </a:lnTo>
                      <a:lnTo>
                        <a:pt x="379" y="10"/>
                      </a:lnTo>
                      <a:lnTo>
                        <a:pt x="377" y="0"/>
                      </a:lnTo>
                      <a:lnTo>
                        <a:pt x="291" y="0"/>
                      </a:lnTo>
                      <a:close/>
                    </a:path>
                  </a:pathLst>
                </a:custGeom>
                <a:solidFill>
                  <a:srgbClr val="C2C2A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1" name="Freeform 143"/>
                <p:cNvSpPr>
                  <a:spLocks noEditPoints="1"/>
                </p:cNvSpPr>
                <p:nvPr/>
              </p:nvSpPr>
              <p:spPr bwMode="auto">
                <a:xfrm>
                  <a:off x="826" y="1567"/>
                  <a:ext cx="95" cy="3"/>
                </a:xfrm>
                <a:custGeom>
                  <a:avLst/>
                  <a:gdLst>
                    <a:gd name="T0" fmla="*/ 0 w 379"/>
                    <a:gd name="T1" fmla="*/ 0 h 12"/>
                    <a:gd name="T2" fmla="*/ 0 w 379"/>
                    <a:gd name="T3" fmla="*/ 12 h 12"/>
                    <a:gd name="T4" fmla="*/ 91 w 379"/>
                    <a:gd name="T5" fmla="*/ 12 h 12"/>
                    <a:gd name="T6" fmla="*/ 88 w 379"/>
                    <a:gd name="T7" fmla="*/ 0 h 12"/>
                    <a:gd name="T8" fmla="*/ 0 w 379"/>
                    <a:gd name="T9" fmla="*/ 0 h 12"/>
                    <a:gd name="T10" fmla="*/ 99 w 379"/>
                    <a:gd name="T11" fmla="*/ 0 h 12"/>
                    <a:gd name="T12" fmla="*/ 98 w 379"/>
                    <a:gd name="T13" fmla="*/ 12 h 12"/>
                    <a:gd name="T14" fmla="*/ 196 w 379"/>
                    <a:gd name="T15" fmla="*/ 12 h 12"/>
                    <a:gd name="T16" fmla="*/ 193 w 379"/>
                    <a:gd name="T17" fmla="*/ 0 h 12"/>
                    <a:gd name="T18" fmla="*/ 99 w 379"/>
                    <a:gd name="T19" fmla="*/ 0 h 12"/>
                    <a:gd name="T20" fmla="*/ 202 w 379"/>
                    <a:gd name="T21" fmla="*/ 0 h 12"/>
                    <a:gd name="T22" fmla="*/ 201 w 379"/>
                    <a:gd name="T23" fmla="*/ 12 h 12"/>
                    <a:gd name="T24" fmla="*/ 285 w 379"/>
                    <a:gd name="T25" fmla="*/ 12 h 12"/>
                    <a:gd name="T26" fmla="*/ 283 w 379"/>
                    <a:gd name="T27" fmla="*/ 0 h 12"/>
                    <a:gd name="T28" fmla="*/ 202 w 379"/>
                    <a:gd name="T29" fmla="*/ 0 h 12"/>
                    <a:gd name="T30" fmla="*/ 292 w 379"/>
                    <a:gd name="T31" fmla="*/ 0 h 12"/>
                    <a:gd name="T32" fmla="*/ 291 w 379"/>
                    <a:gd name="T33" fmla="*/ 12 h 12"/>
                    <a:gd name="T34" fmla="*/ 379 w 379"/>
                    <a:gd name="T35" fmla="*/ 12 h 12"/>
                    <a:gd name="T36" fmla="*/ 377 w 379"/>
                    <a:gd name="T37" fmla="*/ 0 h 12"/>
                    <a:gd name="T38" fmla="*/ 292 w 379"/>
                    <a:gd name="T39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79" h="12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91" y="12"/>
                      </a:lnTo>
                      <a:lnTo>
                        <a:pt x="88" y="0"/>
                      </a:lnTo>
                      <a:lnTo>
                        <a:pt x="0" y="0"/>
                      </a:lnTo>
                      <a:close/>
                      <a:moveTo>
                        <a:pt x="99" y="0"/>
                      </a:moveTo>
                      <a:lnTo>
                        <a:pt x="98" y="12"/>
                      </a:lnTo>
                      <a:lnTo>
                        <a:pt x="196" y="12"/>
                      </a:lnTo>
                      <a:lnTo>
                        <a:pt x="193" y="0"/>
                      </a:lnTo>
                      <a:lnTo>
                        <a:pt x="99" y="0"/>
                      </a:lnTo>
                      <a:close/>
                      <a:moveTo>
                        <a:pt x="202" y="0"/>
                      </a:moveTo>
                      <a:lnTo>
                        <a:pt x="201" y="12"/>
                      </a:lnTo>
                      <a:lnTo>
                        <a:pt x="285" y="12"/>
                      </a:lnTo>
                      <a:lnTo>
                        <a:pt x="283" y="0"/>
                      </a:lnTo>
                      <a:lnTo>
                        <a:pt x="202" y="0"/>
                      </a:lnTo>
                      <a:close/>
                      <a:moveTo>
                        <a:pt x="292" y="0"/>
                      </a:moveTo>
                      <a:lnTo>
                        <a:pt x="291" y="12"/>
                      </a:lnTo>
                      <a:lnTo>
                        <a:pt x="379" y="12"/>
                      </a:lnTo>
                      <a:lnTo>
                        <a:pt x="377" y="0"/>
                      </a:lnTo>
                      <a:lnTo>
                        <a:pt x="292" y="0"/>
                      </a:lnTo>
                      <a:close/>
                    </a:path>
                  </a:pathLst>
                </a:custGeom>
                <a:solidFill>
                  <a:srgbClr val="C9C9A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2" name="Freeform 144"/>
                <p:cNvSpPr>
                  <a:spLocks noEditPoints="1"/>
                </p:cNvSpPr>
                <p:nvPr/>
              </p:nvSpPr>
              <p:spPr bwMode="auto">
                <a:xfrm>
                  <a:off x="826" y="1566"/>
                  <a:ext cx="94" cy="2"/>
                </a:xfrm>
                <a:custGeom>
                  <a:avLst/>
                  <a:gdLst>
                    <a:gd name="T0" fmla="*/ 0 w 377"/>
                    <a:gd name="T1" fmla="*/ 0 h 11"/>
                    <a:gd name="T2" fmla="*/ 0 w 377"/>
                    <a:gd name="T3" fmla="*/ 11 h 11"/>
                    <a:gd name="T4" fmla="*/ 90 w 377"/>
                    <a:gd name="T5" fmla="*/ 11 h 11"/>
                    <a:gd name="T6" fmla="*/ 88 w 377"/>
                    <a:gd name="T7" fmla="*/ 0 h 11"/>
                    <a:gd name="T8" fmla="*/ 0 w 377"/>
                    <a:gd name="T9" fmla="*/ 0 h 11"/>
                    <a:gd name="T10" fmla="*/ 100 w 377"/>
                    <a:gd name="T11" fmla="*/ 0 h 11"/>
                    <a:gd name="T12" fmla="*/ 99 w 377"/>
                    <a:gd name="T13" fmla="*/ 11 h 11"/>
                    <a:gd name="T14" fmla="*/ 194 w 377"/>
                    <a:gd name="T15" fmla="*/ 11 h 11"/>
                    <a:gd name="T16" fmla="*/ 190 w 377"/>
                    <a:gd name="T17" fmla="*/ 0 h 11"/>
                    <a:gd name="T18" fmla="*/ 100 w 377"/>
                    <a:gd name="T19" fmla="*/ 0 h 11"/>
                    <a:gd name="T20" fmla="*/ 202 w 377"/>
                    <a:gd name="T21" fmla="*/ 0 h 11"/>
                    <a:gd name="T22" fmla="*/ 201 w 377"/>
                    <a:gd name="T23" fmla="*/ 11 h 11"/>
                    <a:gd name="T24" fmla="*/ 284 w 377"/>
                    <a:gd name="T25" fmla="*/ 11 h 11"/>
                    <a:gd name="T26" fmla="*/ 281 w 377"/>
                    <a:gd name="T27" fmla="*/ 0 h 11"/>
                    <a:gd name="T28" fmla="*/ 202 w 377"/>
                    <a:gd name="T29" fmla="*/ 0 h 11"/>
                    <a:gd name="T30" fmla="*/ 292 w 377"/>
                    <a:gd name="T31" fmla="*/ 0 h 11"/>
                    <a:gd name="T32" fmla="*/ 291 w 377"/>
                    <a:gd name="T33" fmla="*/ 11 h 11"/>
                    <a:gd name="T34" fmla="*/ 377 w 377"/>
                    <a:gd name="T35" fmla="*/ 11 h 11"/>
                    <a:gd name="T36" fmla="*/ 377 w 377"/>
                    <a:gd name="T37" fmla="*/ 0 h 11"/>
                    <a:gd name="T38" fmla="*/ 292 w 377"/>
                    <a:gd name="T3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77" h="11">
                      <a:moveTo>
                        <a:pt x="0" y="0"/>
                      </a:moveTo>
                      <a:lnTo>
                        <a:pt x="0" y="11"/>
                      </a:lnTo>
                      <a:lnTo>
                        <a:pt x="90" y="11"/>
                      </a:lnTo>
                      <a:lnTo>
                        <a:pt x="88" y="0"/>
                      </a:lnTo>
                      <a:lnTo>
                        <a:pt x="0" y="0"/>
                      </a:lnTo>
                      <a:close/>
                      <a:moveTo>
                        <a:pt x="100" y="0"/>
                      </a:moveTo>
                      <a:lnTo>
                        <a:pt x="99" y="11"/>
                      </a:lnTo>
                      <a:lnTo>
                        <a:pt x="194" y="11"/>
                      </a:lnTo>
                      <a:lnTo>
                        <a:pt x="190" y="0"/>
                      </a:lnTo>
                      <a:lnTo>
                        <a:pt x="100" y="0"/>
                      </a:lnTo>
                      <a:close/>
                      <a:moveTo>
                        <a:pt x="202" y="0"/>
                      </a:moveTo>
                      <a:lnTo>
                        <a:pt x="201" y="11"/>
                      </a:lnTo>
                      <a:lnTo>
                        <a:pt x="284" y="11"/>
                      </a:lnTo>
                      <a:lnTo>
                        <a:pt x="281" y="0"/>
                      </a:lnTo>
                      <a:lnTo>
                        <a:pt x="202" y="0"/>
                      </a:lnTo>
                      <a:close/>
                      <a:moveTo>
                        <a:pt x="292" y="0"/>
                      </a:moveTo>
                      <a:lnTo>
                        <a:pt x="291" y="11"/>
                      </a:lnTo>
                      <a:lnTo>
                        <a:pt x="377" y="11"/>
                      </a:lnTo>
                      <a:lnTo>
                        <a:pt x="377" y="0"/>
                      </a:lnTo>
                      <a:lnTo>
                        <a:pt x="292" y="0"/>
                      </a:lnTo>
                      <a:close/>
                    </a:path>
                  </a:pathLst>
                </a:custGeom>
                <a:solidFill>
                  <a:srgbClr val="D1D1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3" name="Freeform 145"/>
                <p:cNvSpPr>
                  <a:spLocks noEditPoints="1"/>
                </p:cNvSpPr>
                <p:nvPr/>
              </p:nvSpPr>
              <p:spPr bwMode="auto">
                <a:xfrm>
                  <a:off x="826" y="1564"/>
                  <a:ext cx="94" cy="3"/>
                </a:xfrm>
                <a:custGeom>
                  <a:avLst/>
                  <a:gdLst>
                    <a:gd name="T0" fmla="*/ 0 w 377"/>
                    <a:gd name="T1" fmla="*/ 0 h 11"/>
                    <a:gd name="T2" fmla="*/ 0 w 377"/>
                    <a:gd name="T3" fmla="*/ 11 h 11"/>
                    <a:gd name="T4" fmla="*/ 88 w 377"/>
                    <a:gd name="T5" fmla="*/ 11 h 11"/>
                    <a:gd name="T6" fmla="*/ 87 w 377"/>
                    <a:gd name="T7" fmla="*/ 0 h 11"/>
                    <a:gd name="T8" fmla="*/ 0 w 377"/>
                    <a:gd name="T9" fmla="*/ 0 h 11"/>
                    <a:gd name="T10" fmla="*/ 100 w 377"/>
                    <a:gd name="T11" fmla="*/ 0 h 11"/>
                    <a:gd name="T12" fmla="*/ 99 w 377"/>
                    <a:gd name="T13" fmla="*/ 11 h 11"/>
                    <a:gd name="T14" fmla="*/ 193 w 377"/>
                    <a:gd name="T15" fmla="*/ 11 h 11"/>
                    <a:gd name="T16" fmla="*/ 189 w 377"/>
                    <a:gd name="T17" fmla="*/ 0 h 11"/>
                    <a:gd name="T18" fmla="*/ 100 w 377"/>
                    <a:gd name="T19" fmla="*/ 0 h 11"/>
                    <a:gd name="T20" fmla="*/ 202 w 377"/>
                    <a:gd name="T21" fmla="*/ 0 h 11"/>
                    <a:gd name="T22" fmla="*/ 202 w 377"/>
                    <a:gd name="T23" fmla="*/ 11 h 11"/>
                    <a:gd name="T24" fmla="*/ 283 w 377"/>
                    <a:gd name="T25" fmla="*/ 11 h 11"/>
                    <a:gd name="T26" fmla="*/ 279 w 377"/>
                    <a:gd name="T27" fmla="*/ 0 h 11"/>
                    <a:gd name="T28" fmla="*/ 202 w 377"/>
                    <a:gd name="T29" fmla="*/ 0 h 11"/>
                    <a:gd name="T30" fmla="*/ 293 w 377"/>
                    <a:gd name="T31" fmla="*/ 0 h 11"/>
                    <a:gd name="T32" fmla="*/ 292 w 377"/>
                    <a:gd name="T33" fmla="*/ 11 h 11"/>
                    <a:gd name="T34" fmla="*/ 377 w 377"/>
                    <a:gd name="T35" fmla="*/ 11 h 11"/>
                    <a:gd name="T36" fmla="*/ 376 w 377"/>
                    <a:gd name="T37" fmla="*/ 0 h 11"/>
                    <a:gd name="T38" fmla="*/ 293 w 377"/>
                    <a:gd name="T3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77" h="11">
                      <a:moveTo>
                        <a:pt x="0" y="0"/>
                      </a:moveTo>
                      <a:lnTo>
                        <a:pt x="0" y="11"/>
                      </a:lnTo>
                      <a:lnTo>
                        <a:pt x="88" y="11"/>
                      </a:lnTo>
                      <a:lnTo>
                        <a:pt x="87" y="0"/>
                      </a:lnTo>
                      <a:lnTo>
                        <a:pt x="0" y="0"/>
                      </a:lnTo>
                      <a:close/>
                      <a:moveTo>
                        <a:pt x="100" y="0"/>
                      </a:moveTo>
                      <a:lnTo>
                        <a:pt x="99" y="11"/>
                      </a:lnTo>
                      <a:lnTo>
                        <a:pt x="193" y="11"/>
                      </a:lnTo>
                      <a:lnTo>
                        <a:pt x="189" y="0"/>
                      </a:lnTo>
                      <a:lnTo>
                        <a:pt x="100" y="0"/>
                      </a:lnTo>
                      <a:close/>
                      <a:moveTo>
                        <a:pt x="202" y="0"/>
                      </a:moveTo>
                      <a:lnTo>
                        <a:pt x="202" y="11"/>
                      </a:lnTo>
                      <a:lnTo>
                        <a:pt x="283" y="11"/>
                      </a:lnTo>
                      <a:lnTo>
                        <a:pt x="279" y="0"/>
                      </a:lnTo>
                      <a:lnTo>
                        <a:pt x="202" y="0"/>
                      </a:lnTo>
                      <a:close/>
                      <a:moveTo>
                        <a:pt x="293" y="0"/>
                      </a:moveTo>
                      <a:lnTo>
                        <a:pt x="292" y="11"/>
                      </a:lnTo>
                      <a:lnTo>
                        <a:pt x="377" y="11"/>
                      </a:lnTo>
                      <a:lnTo>
                        <a:pt x="376" y="0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D6D6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4" name="Freeform 146"/>
                <p:cNvSpPr>
                  <a:spLocks noEditPoints="1"/>
                </p:cNvSpPr>
                <p:nvPr/>
              </p:nvSpPr>
              <p:spPr bwMode="auto">
                <a:xfrm>
                  <a:off x="826" y="1563"/>
                  <a:ext cx="94" cy="3"/>
                </a:xfrm>
                <a:custGeom>
                  <a:avLst/>
                  <a:gdLst>
                    <a:gd name="T0" fmla="*/ 0 w 377"/>
                    <a:gd name="T1" fmla="*/ 0 h 11"/>
                    <a:gd name="T2" fmla="*/ 0 w 377"/>
                    <a:gd name="T3" fmla="*/ 11 h 11"/>
                    <a:gd name="T4" fmla="*/ 88 w 377"/>
                    <a:gd name="T5" fmla="*/ 11 h 11"/>
                    <a:gd name="T6" fmla="*/ 86 w 377"/>
                    <a:gd name="T7" fmla="*/ 0 h 11"/>
                    <a:gd name="T8" fmla="*/ 0 w 377"/>
                    <a:gd name="T9" fmla="*/ 0 h 11"/>
                    <a:gd name="T10" fmla="*/ 101 w 377"/>
                    <a:gd name="T11" fmla="*/ 0 h 11"/>
                    <a:gd name="T12" fmla="*/ 100 w 377"/>
                    <a:gd name="T13" fmla="*/ 11 h 11"/>
                    <a:gd name="T14" fmla="*/ 190 w 377"/>
                    <a:gd name="T15" fmla="*/ 11 h 11"/>
                    <a:gd name="T16" fmla="*/ 187 w 377"/>
                    <a:gd name="T17" fmla="*/ 0 h 11"/>
                    <a:gd name="T18" fmla="*/ 101 w 377"/>
                    <a:gd name="T19" fmla="*/ 0 h 11"/>
                    <a:gd name="T20" fmla="*/ 202 w 377"/>
                    <a:gd name="T21" fmla="*/ 0 h 11"/>
                    <a:gd name="T22" fmla="*/ 202 w 377"/>
                    <a:gd name="T23" fmla="*/ 11 h 11"/>
                    <a:gd name="T24" fmla="*/ 281 w 377"/>
                    <a:gd name="T25" fmla="*/ 11 h 11"/>
                    <a:gd name="T26" fmla="*/ 278 w 377"/>
                    <a:gd name="T27" fmla="*/ 0 h 11"/>
                    <a:gd name="T28" fmla="*/ 202 w 377"/>
                    <a:gd name="T29" fmla="*/ 0 h 11"/>
                    <a:gd name="T30" fmla="*/ 293 w 377"/>
                    <a:gd name="T31" fmla="*/ 0 h 11"/>
                    <a:gd name="T32" fmla="*/ 292 w 377"/>
                    <a:gd name="T33" fmla="*/ 11 h 11"/>
                    <a:gd name="T34" fmla="*/ 377 w 377"/>
                    <a:gd name="T35" fmla="*/ 11 h 11"/>
                    <a:gd name="T36" fmla="*/ 376 w 377"/>
                    <a:gd name="T37" fmla="*/ 0 h 11"/>
                    <a:gd name="T38" fmla="*/ 293 w 377"/>
                    <a:gd name="T3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77" h="11">
                      <a:moveTo>
                        <a:pt x="0" y="0"/>
                      </a:moveTo>
                      <a:lnTo>
                        <a:pt x="0" y="11"/>
                      </a:lnTo>
                      <a:lnTo>
                        <a:pt x="88" y="11"/>
                      </a:lnTo>
                      <a:lnTo>
                        <a:pt x="86" y="0"/>
                      </a:lnTo>
                      <a:lnTo>
                        <a:pt x="0" y="0"/>
                      </a:lnTo>
                      <a:close/>
                      <a:moveTo>
                        <a:pt x="101" y="0"/>
                      </a:moveTo>
                      <a:lnTo>
                        <a:pt x="100" y="11"/>
                      </a:lnTo>
                      <a:lnTo>
                        <a:pt x="190" y="11"/>
                      </a:lnTo>
                      <a:lnTo>
                        <a:pt x="187" y="0"/>
                      </a:lnTo>
                      <a:lnTo>
                        <a:pt x="101" y="0"/>
                      </a:lnTo>
                      <a:close/>
                      <a:moveTo>
                        <a:pt x="202" y="0"/>
                      </a:moveTo>
                      <a:lnTo>
                        <a:pt x="202" y="11"/>
                      </a:lnTo>
                      <a:lnTo>
                        <a:pt x="281" y="11"/>
                      </a:lnTo>
                      <a:lnTo>
                        <a:pt x="278" y="0"/>
                      </a:lnTo>
                      <a:lnTo>
                        <a:pt x="202" y="0"/>
                      </a:lnTo>
                      <a:close/>
                      <a:moveTo>
                        <a:pt x="293" y="0"/>
                      </a:moveTo>
                      <a:lnTo>
                        <a:pt x="292" y="11"/>
                      </a:lnTo>
                      <a:lnTo>
                        <a:pt x="377" y="11"/>
                      </a:lnTo>
                      <a:lnTo>
                        <a:pt x="376" y="0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DEDE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5" name="Freeform 147"/>
                <p:cNvSpPr>
                  <a:spLocks noEditPoints="1"/>
                </p:cNvSpPr>
                <p:nvPr/>
              </p:nvSpPr>
              <p:spPr bwMode="auto">
                <a:xfrm>
                  <a:off x="826" y="1562"/>
                  <a:ext cx="94" cy="2"/>
                </a:xfrm>
                <a:custGeom>
                  <a:avLst/>
                  <a:gdLst>
                    <a:gd name="T0" fmla="*/ 2 w 378"/>
                    <a:gd name="T1" fmla="*/ 10 h 10"/>
                    <a:gd name="T2" fmla="*/ 0 w 378"/>
                    <a:gd name="T3" fmla="*/ 5 h 10"/>
                    <a:gd name="T4" fmla="*/ 87 w 378"/>
                    <a:gd name="T5" fmla="*/ 2 h 10"/>
                    <a:gd name="T6" fmla="*/ 89 w 378"/>
                    <a:gd name="T7" fmla="*/ 10 h 10"/>
                    <a:gd name="T8" fmla="*/ 2 w 378"/>
                    <a:gd name="T9" fmla="*/ 10 h 10"/>
                    <a:gd name="T10" fmla="*/ 102 w 378"/>
                    <a:gd name="T11" fmla="*/ 10 h 10"/>
                    <a:gd name="T12" fmla="*/ 103 w 378"/>
                    <a:gd name="T13" fmla="*/ 2 h 10"/>
                    <a:gd name="T14" fmla="*/ 188 w 378"/>
                    <a:gd name="T15" fmla="*/ 2 h 10"/>
                    <a:gd name="T16" fmla="*/ 191 w 378"/>
                    <a:gd name="T17" fmla="*/ 10 h 10"/>
                    <a:gd name="T18" fmla="*/ 102 w 378"/>
                    <a:gd name="T19" fmla="*/ 10 h 10"/>
                    <a:gd name="T20" fmla="*/ 204 w 378"/>
                    <a:gd name="T21" fmla="*/ 10 h 10"/>
                    <a:gd name="T22" fmla="*/ 204 w 378"/>
                    <a:gd name="T23" fmla="*/ 2 h 10"/>
                    <a:gd name="T24" fmla="*/ 279 w 378"/>
                    <a:gd name="T25" fmla="*/ 2 h 10"/>
                    <a:gd name="T26" fmla="*/ 281 w 378"/>
                    <a:gd name="T27" fmla="*/ 10 h 10"/>
                    <a:gd name="T28" fmla="*/ 204 w 378"/>
                    <a:gd name="T29" fmla="*/ 10 h 10"/>
                    <a:gd name="T30" fmla="*/ 295 w 378"/>
                    <a:gd name="T31" fmla="*/ 0 h 10"/>
                    <a:gd name="T32" fmla="*/ 295 w 378"/>
                    <a:gd name="T33" fmla="*/ 10 h 10"/>
                    <a:gd name="T34" fmla="*/ 378 w 378"/>
                    <a:gd name="T35" fmla="*/ 10 h 10"/>
                    <a:gd name="T36" fmla="*/ 377 w 378"/>
                    <a:gd name="T37" fmla="*/ 2 h 10"/>
                    <a:gd name="T38" fmla="*/ 336 w 378"/>
                    <a:gd name="T39" fmla="*/ 0 h 10"/>
                    <a:gd name="T40" fmla="*/ 295 w 378"/>
                    <a:gd name="T41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78" h="10">
                      <a:moveTo>
                        <a:pt x="2" y="10"/>
                      </a:moveTo>
                      <a:lnTo>
                        <a:pt x="0" y="5"/>
                      </a:lnTo>
                      <a:lnTo>
                        <a:pt x="87" y="2"/>
                      </a:lnTo>
                      <a:lnTo>
                        <a:pt x="89" y="10"/>
                      </a:lnTo>
                      <a:lnTo>
                        <a:pt x="2" y="10"/>
                      </a:lnTo>
                      <a:close/>
                      <a:moveTo>
                        <a:pt x="102" y="10"/>
                      </a:moveTo>
                      <a:lnTo>
                        <a:pt x="103" y="2"/>
                      </a:lnTo>
                      <a:lnTo>
                        <a:pt x="188" y="2"/>
                      </a:lnTo>
                      <a:lnTo>
                        <a:pt x="191" y="10"/>
                      </a:lnTo>
                      <a:lnTo>
                        <a:pt x="102" y="10"/>
                      </a:lnTo>
                      <a:close/>
                      <a:moveTo>
                        <a:pt x="204" y="10"/>
                      </a:moveTo>
                      <a:lnTo>
                        <a:pt x="204" y="2"/>
                      </a:lnTo>
                      <a:lnTo>
                        <a:pt x="279" y="2"/>
                      </a:lnTo>
                      <a:lnTo>
                        <a:pt x="281" y="10"/>
                      </a:lnTo>
                      <a:lnTo>
                        <a:pt x="204" y="10"/>
                      </a:lnTo>
                      <a:close/>
                      <a:moveTo>
                        <a:pt x="295" y="0"/>
                      </a:moveTo>
                      <a:lnTo>
                        <a:pt x="295" y="10"/>
                      </a:lnTo>
                      <a:lnTo>
                        <a:pt x="378" y="10"/>
                      </a:lnTo>
                      <a:lnTo>
                        <a:pt x="377" y="2"/>
                      </a:lnTo>
                      <a:lnTo>
                        <a:pt x="336" y="0"/>
                      </a:lnTo>
                      <a:lnTo>
                        <a:pt x="295" y="0"/>
                      </a:lnTo>
                      <a:close/>
                    </a:path>
                  </a:pathLst>
                </a:custGeom>
                <a:solidFill>
                  <a:srgbClr val="E3E3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6" name="Freeform 148"/>
                <p:cNvSpPr>
                  <a:spLocks noEditPoints="1"/>
                </p:cNvSpPr>
                <p:nvPr/>
              </p:nvSpPr>
              <p:spPr bwMode="auto">
                <a:xfrm>
                  <a:off x="826" y="1562"/>
                  <a:ext cx="94" cy="1"/>
                </a:xfrm>
                <a:custGeom>
                  <a:avLst/>
                  <a:gdLst>
                    <a:gd name="T0" fmla="*/ 2 w 378"/>
                    <a:gd name="T1" fmla="*/ 5 h 5"/>
                    <a:gd name="T2" fmla="*/ 0 w 378"/>
                    <a:gd name="T3" fmla="*/ 5 h 5"/>
                    <a:gd name="T4" fmla="*/ 87 w 378"/>
                    <a:gd name="T5" fmla="*/ 2 h 5"/>
                    <a:gd name="T6" fmla="*/ 88 w 378"/>
                    <a:gd name="T7" fmla="*/ 5 h 5"/>
                    <a:gd name="T8" fmla="*/ 2 w 378"/>
                    <a:gd name="T9" fmla="*/ 5 h 5"/>
                    <a:gd name="T10" fmla="*/ 103 w 378"/>
                    <a:gd name="T11" fmla="*/ 5 h 5"/>
                    <a:gd name="T12" fmla="*/ 103 w 378"/>
                    <a:gd name="T13" fmla="*/ 2 h 5"/>
                    <a:gd name="T14" fmla="*/ 188 w 378"/>
                    <a:gd name="T15" fmla="*/ 2 h 5"/>
                    <a:gd name="T16" fmla="*/ 189 w 378"/>
                    <a:gd name="T17" fmla="*/ 5 h 5"/>
                    <a:gd name="T18" fmla="*/ 103 w 378"/>
                    <a:gd name="T19" fmla="*/ 5 h 5"/>
                    <a:gd name="T20" fmla="*/ 204 w 378"/>
                    <a:gd name="T21" fmla="*/ 5 h 5"/>
                    <a:gd name="T22" fmla="*/ 204 w 378"/>
                    <a:gd name="T23" fmla="*/ 2 h 5"/>
                    <a:gd name="T24" fmla="*/ 279 w 378"/>
                    <a:gd name="T25" fmla="*/ 2 h 5"/>
                    <a:gd name="T26" fmla="*/ 280 w 378"/>
                    <a:gd name="T27" fmla="*/ 5 h 5"/>
                    <a:gd name="T28" fmla="*/ 204 w 378"/>
                    <a:gd name="T29" fmla="*/ 5 h 5"/>
                    <a:gd name="T30" fmla="*/ 295 w 378"/>
                    <a:gd name="T31" fmla="*/ 5 h 5"/>
                    <a:gd name="T32" fmla="*/ 295 w 378"/>
                    <a:gd name="T33" fmla="*/ 0 h 5"/>
                    <a:gd name="T34" fmla="*/ 377 w 378"/>
                    <a:gd name="T35" fmla="*/ 2 h 5"/>
                    <a:gd name="T36" fmla="*/ 378 w 378"/>
                    <a:gd name="T37" fmla="*/ 5 h 5"/>
                    <a:gd name="T38" fmla="*/ 295 w 378"/>
                    <a:gd name="T3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78" h="5">
                      <a:moveTo>
                        <a:pt x="2" y="5"/>
                      </a:moveTo>
                      <a:lnTo>
                        <a:pt x="0" y="5"/>
                      </a:lnTo>
                      <a:lnTo>
                        <a:pt x="87" y="2"/>
                      </a:lnTo>
                      <a:lnTo>
                        <a:pt x="88" y="5"/>
                      </a:lnTo>
                      <a:lnTo>
                        <a:pt x="2" y="5"/>
                      </a:lnTo>
                      <a:close/>
                      <a:moveTo>
                        <a:pt x="103" y="5"/>
                      </a:moveTo>
                      <a:lnTo>
                        <a:pt x="103" y="2"/>
                      </a:lnTo>
                      <a:lnTo>
                        <a:pt x="188" y="2"/>
                      </a:lnTo>
                      <a:lnTo>
                        <a:pt x="189" y="5"/>
                      </a:lnTo>
                      <a:lnTo>
                        <a:pt x="103" y="5"/>
                      </a:lnTo>
                      <a:close/>
                      <a:moveTo>
                        <a:pt x="204" y="5"/>
                      </a:moveTo>
                      <a:lnTo>
                        <a:pt x="204" y="2"/>
                      </a:lnTo>
                      <a:lnTo>
                        <a:pt x="279" y="2"/>
                      </a:lnTo>
                      <a:lnTo>
                        <a:pt x="280" y="5"/>
                      </a:lnTo>
                      <a:lnTo>
                        <a:pt x="204" y="5"/>
                      </a:lnTo>
                      <a:close/>
                      <a:moveTo>
                        <a:pt x="295" y="5"/>
                      </a:moveTo>
                      <a:lnTo>
                        <a:pt x="295" y="0"/>
                      </a:lnTo>
                      <a:lnTo>
                        <a:pt x="377" y="2"/>
                      </a:lnTo>
                      <a:lnTo>
                        <a:pt x="378" y="5"/>
                      </a:lnTo>
                      <a:lnTo>
                        <a:pt x="295" y="5"/>
                      </a:lnTo>
                      <a:close/>
                    </a:path>
                  </a:pathLst>
                </a:custGeom>
                <a:solidFill>
                  <a:srgbClr val="EBEB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7" name="Freeform 149"/>
                <p:cNvSpPr>
                  <a:spLocks/>
                </p:cNvSpPr>
                <p:nvPr/>
              </p:nvSpPr>
              <p:spPr bwMode="auto">
                <a:xfrm>
                  <a:off x="899" y="1562"/>
                  <a:ext cx="11" cy="1"/>
                </a:xfrm>
                <a:custGeom>
                  <a:avLst/>
                  <a:gdLst>
                    <a:gd name="T0" fmla="*/ 0 w 41"/>
                    <a:gd name="T1" fmla="*/ 0 w 41"/>
                    <a:gd name="T2" fmla="*/ 41 w 41"/>
                    <a:gd name="T3" fmla="*/ 0 w 4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4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0F0D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8" name="Freeform 150"/>
                <p:cNvSpPr>
                  <a:spLocks/>
                </p:cNvSpPr>
                <p:nvPr/>
              </p:nvSpPr>
              <p:spPr bwMode="auto">
                <a:xfrm>
                  <a:off x="830" y="1595"/>
                  <a:ext cx="49" cy="1"/>
                </a:xfrm>
                <a:custGeom>
                  <a:avLst/>
                  <a:gdLst>
                    <a:gd name="T0" fmla="*/ 0 w 194"/>
                    <a:gd name="T1" fmla="*/ 0 h 3"/>
                    <a:gd name="T2" fmla="*/ 0 w 194"/>
                    <a:gd name="T3" fmla="*/ 3 h 3"/>
                    <a:gd name="T4" fmla="*/ 194 w 194"/>
                    <a:gd name="T5" fmla="*/ 0 h 3"/>
                    <a:gd name="T6" fmla="*/ 0 w 19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4" h="3">
                      <a:moveTo>
                        <a:pt x="0" y="0"/>
                      </a:moveTo>
                      <a:lnTo>
                        <a:pt x="0" y="3"/>
                      </a:lnTo>
                      <a:lnTo>
                        <a:pt x="19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282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9" name="Freeform 151"/>
                <p:cNvSpPr>
                  <a:spLocks/>
                </p:cNvSpPr>
                <p:nvPr/>
              </p:nvSpPr>
              <p:spPr bwMode="auto">
                <a:xfrm>
                  <a:off x="830" y="1593"/>
                  <a:ext cx="97" cy="3"/>
                </a:xfrm>
                <a:custGeom>
                  <a:avLst/>
                  <a:gdLst>
                    <a:gd name="T0" fmla="*/ 0 w 386"/>
                    <a:gd name="T1" fmla="*/ 0 h 9"/>
                    <a:gd name="T2" fmla="*/ 0 w 386"/>
                    <a:gd name="T3" fmla="*/ 9 h 9"/>
                    <a:gd name="T4" fmla="*/ 386 w 386"/>
                    <a:gd name="T5" fmla="*/ 5 h 9"/>
                    <a:gd name="T6" fmla="*/ 386 w 386"/>
                    <a:gd name="T7" fmla="*/ 0 h 9"/>
                    <a:gd name="T8" fmla="*/ 0 w 386"/>
                    <a:gd name="T9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6" h="9">
                      <a:moveTo>
                        <a:pt x="0" y="0"/>
                      </a:moveTo>
                      <a:lnTo>
                        <a:pt x="0" y="9"/>
                      </a:lnTo>
                      <a:lnTo>
                        <a:pt x="386" y="5"/>
                      </a:lnTo>
                      <a:lnTo>
                        <a:pt x="38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A8A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0" name="Freeform 152"/>
                <p:cNvSpPr>
                  <a:spLocks/>
                </p:cNvSpPr>
                <p:nvPr/>
              </p:nvSpPr>
              <p:spPr bwMode="auto">
                <a:xfrm>
                  <a:off x="830" y="1592"/>
                  <a:ext cx="97" cy="3"/>
                </a:xfrm>
                <a:custGeom>
                  <a:avLst/>
                  <a:gdLst>
                    <a:gd name="T0" fmla="*/ 0 w 386"/>
                    <a:gd name="T1" fmla="*/ 0 h 12"/>
                    <a:gd name="T2" fmla="*/ 0 w 386"/>
                    <a:gd name="T3" fmla="*/ 12 h 12"/>
                    <a:gd name="T4" fmla="*/ 194 w 386"/>
                    <a:gd name="T5" fmla="*/ 12 h 12"/>
                    <a:gd name="T6" fmla="*/ 386 w 386"/>
                    <a:gd name="T7" fmla="*/ 11 h 12"/>
                    <a:gd name="T8" fmla="*/ 386 w 386"/>
                    <a:gd name="T9" fmla="*/ 0 h 12"/>
                    <a:gd name="T10" fmla="*/ 0 w 386"/>
                    <a:gd name="T11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86" h="12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194" y="12"/>
                      </a:lnTo>
                      <a:lnTo>
                        <a:pt x="386" y="11"/>
                      </a:lnTo>
                      <a:lnTo>
                        <a:pt x="38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F8F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1" name="Freeform 153"/>
                <p:cNvSpPr>
                  <a:spLocks/>
                </p:cNvSpPr>
                <p:nvPr/>
              </p:nvSpPr>
              <p:spPr bwMode="auto">
                <a:xfrm>
                  <a:off x="830" y="1591"/>
                  <a:ext cx="97" cy="2"/>
                </a:xfrm>
                <a:custGeom>
                  <a:avLst/>
                  <a:gdLst>
                    <a:gd name="T0" fmla="*/ 0 w 386"/>
                    <a:gd name="T1" fmla="*/ 0 h 10"/>
                    <a:gd name="T2" fmla="*/ 0 w 386"/>
                    <a:gd name="T3" fmla="*/ 10 h 10"/>
                    <a:gd name="T4" fmla="*/ 386 w 386"/>
                    <a:gd name="T5" fmla="*/ 10 h 10"/>
                    <a:gd name="T6" fmla="*/ 385 w 386"/>
                    <a:gd name="T7" fmla="*/ 0 h 10"/>
                    <a:gd name="T8" fmla="*/ 0 w 386"/>
                    <a:gd name="T9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6" h="10">
                      <a:moveTo>
                        <a:pt x="0" y="0"/>
                      </a:moveTo>
                      <a:lnTo>
                        <a:pt x="0" y="10"/>
                      </a:lnTo>
                      <a:lnTo>
                        <a:pt x="386" y="10"/>
                      </a:lnTo>
                      <a:lnTo>
                        <a:pt x="38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6967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2" name="Freeform 154"/>
                <p:cNvSpPr>
                  <a:spLocks/>
                </p:cNvSpPr>
                <p:nvPr/>
              </p:nvSpPr>
              <p:spPr bwMode="auto">
                <a:xfrm>
                  <a:off x="830" y="1589"/>
                  <a:ext cx="97" cy="3"/>
                </a:xfrm>
                <a:custGeom>
                  <a:avLst/>
                  <a:gdLst>
                    <a:gd name="T0" fmla="*/ 0 w 386"/>
                    <a:gd name="T1" fmla="*/ 0 h 10"/>
                    <a:gd name="T2" fmla="*/ 0 w 386"/>
                    <a:gd name="T3" fmla="*/ 10 h 10"/>
                    <a:gd name="T4" fmla="*/ 386 w 386"/>
                    <a:gd name="T5" fmla="*/ 10 h 10"/>
                    <a:gd name="T6" fmla="*/ 384 w 386"/>
                    <a:gd name="T7" fmla="*/ 0 h 10"/>
                    <a:gd name="T8" fmla="*/ 0 w 386"/>
                    <a:gd name="T9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6" h="10">
                      <a:moveTo>
                        <a:pt x="0" y="0"/>
                      </a:moveTo>
                      <a:lnTo>
                        <a:pt x="0" y="10"/>
                      </a:lnTo>
                      <a:lnTo>
                        <a:pt x="386" y="10"/>
                      </a:lnTo>
                      <a:lnTo>
                        <a:pt x="38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E9E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3" name="Freeform 155"/>
                <p:cNvSpPr>
                  <a:spLocks/>
                </p:cNvSpPr>
                <p:nvPr/>
              </p:nvSpPr>
              <p:spPr bwMode="auto">
                <a:xfrm>
                  <a:off x="830" y="1588"/>
                  <a:ext cx="96" cy="3"/>
                </a:xfrm>
                <a:custGeom>
                  <a:avLst/>
                  <a:gdLst>
                    <a:gd name="T0" fmla="*/ 0 w 385"/>
                    <a:gd name="T1" fmla="*/ 0 h 12"/>
                    <a:gd name="T2" fmla="*/ 0 w 385"/>
                    <a:gd name="T3" fmla="*/ 12 h 12"/>
                    <a:gd name="T4" fmla="*/ 385 w 385"/>
                    <a:gd name="T5" fmla="*/ 12 h 12"/>
                    <a:gd name="T6" fmla="*/ 384 w 385"/>
                    <a:gd name="T7" fmla="*/ 0 h 12"/>
                    <a:gd name="T8" fmla="*/ 97 w 385"/>
                    <a:gd name="T9" fmla="*/ 0 h 12"/>
                    <a:gd name="T10" fmla="*/ 96 w 385"/>
                    <a:gd name="T11" fmla="*/ 3 h 12"/>
                    <a:gd name="T12" fmla="*/ 96 w 385"/>
                    <a:gd name="T13" fmla="*/ 0 h 12"/>
                    <a:gd name="T14" fmla="*/ 0 w 385"/>
                    <a:gd name="T15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85" h="12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385" y="12"/>
                      </a:lnTo>
                      <a:lnTo>
                        <a:pt x="384" y="0"/>
                      </a:lnTo>
                      <a:lnTo>
                        <a:pt x="97" y="0"/>
                      </a:lnTo>
                      <a:lnTo>
                        <a:pt x="96" y="3"/>
                      </a:lnTo>
                      <a:lnTo>
                        <a:pt x="9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3A38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4" name="Freeform 156"/>
                <p:cNvSpPr>
                  <a:spLocks/>
                </p:cNvSpPr>
                <p:nvPr/>
              </p:nvSpPr>
              <p:spPr bwMode="auto">
                <a:xfrm>
                  <a:off x="830" y="1587"/>
                  <a:ext cx="96" cy="2"/>
                </a:xfrm>
                <a:custGeom>
                  <a:avLst/>
                  <a:gdLst>
                    <a:gd name="T0" fmla="*/ 0 w 384"/>
                    <a:gd name="T1" fmla="*/ 0 h 11"/>
                    <a:gd name="T2" fmla="*/ 0 w 384"/>
                    <a:gd name="T3" fmla="*/ 11 h 11"/>
                    <a:gd name="T4" fmla="*/ 384 w 384"/>
                    <a:gd name="T5" fmla="*/ 11 h 11"/>
                    <a:gd name="T6" fmla="*/ 383 w 384"/>
                    <a:gd name="T7" fmla="*/ 0 h 11"/>
                    <a:gd name="T8" fmla="*/ 97 w 384"/>
                    <a:gd name="T9" fmla="*/ 0 h 11"/>
                    <a:gd name="T10" fmla="*/ 96 w 384"/>
                    <a:gd name="T11" fmla="*/ 8 h 11"/>
                    <a:gd name="T12" fmla="*/ 96 w 384"/>
                    <a:gd name="T13" fmla="*/ 0 h 11"/>
                    <a:gd name="T14" fmla="*/ 0 w 384"/>
                    <a:gd name="T1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84" h="11">
                      <a:moveTo>
                        <a:pt x="0" y="0"/>
                      </a:moveTo>
                      <a:lnTo>
                        <a:pt x="0" y="11"/>
                      </a:lnTo>
                      <a:lnTo>
                        <a:pt x="384" y="11"/>
                      </a:lnTo>
                      <a:lnTo>
                        <a:pt x="383" y="0"/>
                      </a:lnTo>
                      <a:lnTo>
                        <a:pt x="97" y="0"/>
                      </a:lnTo>
                      <a:lnTo>
                        <a:pt x="96" y="8"/>
                      </a:lnTo>
                      <a:lnTo>
                        <a:pt x="9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8A8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5" name="Freeform 157"/>
                <p:cNvSpPr>
                  <a:spLocks noEditPoints="1"/>
                </p:cNvSpPr>
                <p:nvPr/>
              </p:nvSpPr>
              <p:spPr bwMode="auto">
                <a:xfrm>
                  <a:off x="830" y="1585"/>
                  <a:ext cx="96" cy="3"/>
                </a:xfrm>
                <a:custGeom>
                  <a:avLst/>
                  <a:gdLst>
                    <a:gd name="T0" fmla="*/ 0 w 384"/>
                    <a:gd name="T1" fmla="*/ 0 h 11"/>
                    <a:gd name="T2" fmla="*/ 0 w 384"/>
                    <a:gd name="T3" fmla="*/ 11 h 11"/>
                    <a:gd name="T4" fmla="*/ 96 w 384"/>
                    <a:gd name="T5" fmla="*/ 11 h 11"/>
                    <a:gd name="T6" fmla="*/ 95 w 384"/>
                    <a:gd name="T7" fmla="*/ 0 h 11"/>
                    <a:gd name="T8" fmla="*/ 0 w 384"/>
                    <a:gd name="T9" fmla="*/ 0 h 11"/>
                    <a:gd name="T10" fmla="*/ 98 w 384"/>
                    <a:gd name="T11" fmla="*/ 0 h 11"/>
                    <a:gd name="T12" fmla="*/ 97 w 384"/>
                    <a:gd name="T13" fmla="*/ 11 h 11"/>
                    <a:gd name="T14" fmla="*/ 384 w 384"/>
                    <a:gd name="T15" fmla="*/ 11 h 11"/>
                    <a:gd name="T16" fmla="*/ 383 w 384"/>
                    <a:gd name="T17" fmla="*/ 0 h 11"/>
                    <a:gd name="T18" fmla="*/ 294 w 384"/>
                    <a:gd name="T19" fmla="*/ 0 h 11"/>
                    <a:gd name="T20" fmla="*/ 293 w 384"/>
                    <a:gd name="T21" fmla="*/ 5 h 11"/>
                    <a:gd name="T22" fmla="*/ 293 w 384"/>
                    <a:gd name="T23" fmla="*/ 0 h 11"/>
                    <a:gd name="T24" fmla="*/ 202 w 384"/>
                    <a:gd name="T25" fmla="*/ 0 h 11"/>
                    <a:gd name="T26" fmla="*/ 201 w 384"/>
                    <a:gd name="T27" fmla="*/ 5 h 11"/>
                    <a:gd name="T28" fmla="*/ 201 w 384"/>
                    <a:gd name="T29" fmla="*/ 0 h 11"/>
                    <a:gd name="T30" fmla="*/ 98 w 384"/>
                    <a:gd name="T31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384" h="11">
                      <a:moveTo>
                        <a:pt x="0" y="0"/>
                      </a:moveTo>
                      <a:lnTo>
                        <a:pt x="0" y="11"/>
                      </a:lnTo>
                      <a:lnTo>
                        <a:pt x="96" y="11"/>
                      </a:lnTo>
                      <a:lnTo>
                        <a:pt x="95" y="0"/>
                      </a:lnTo>
                      <a:lnTo>
                        <a:pt x="0" y="0"/>
                      </a:lnTo>
                      <a:close/>
                      <a:moveTo>
                        <a:pt x="98" y="0"/>
                      </a:moveTo>
                      <a:lnTo>
                        <a:pt x="97" y="11"/>
                      </a:lnTo>
                      <a:lnTo>
                        <a:pt x="384" y="11"/>
                      </a:lnTo>
                      <a:lnTo>
                        <a:pt x="383" y="0"/>
                      </a:lnTo>
                      <a:lnTo>
                        <a:pt x="294" y="0"/>
                      </a:lnTo>
                      <a:lnTo>
                        <a:pt x="293" y="5"/>
                      </a:lnTo>
                      <a:lnTo>
                        <a:pt x="293" y="0"/>
                      </a:lnTo>
                      <a:lnTo>
                        <a:pt x="202" y="0"/>
                      </a:lnTo>
                      <a:lnTo>
                        <a:pt x="201" y="5"/>
                      </a:lnTo>
                      <a:lnTo>
                        <a:pt x="201" y="0"/>
                      </a:lnTo>
                      <a:lnTo>
                        <a:pt x="98" y="0"/>
                      </a:lnTo>
                      <a:close/>
                    </a:path>
                  </a:pathLst>
                </a:custGeom>
                <a:solidFill>
                  <a:srgbClr val="B0B09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6" name="Freeform 158"/>
                <p:cNvSpPr>
                  <a:spLocks noEditPoints="1"/>
                </p:cNvSpPr>
                <p:nvPr/>
              </p:nvSpPr>
              <p:spPr bwMode="auto">
                <a:xfrm>
                  <a:off x="830" y="1584"/>
                  <a:ext cx="96" cy="3"/>
                </a:xfrm>
                <a:custGeom>
                  <a:avLst/>
                  <a:gdLst>
                    <a:gd name="T0" fmla="*/ 0 w 383"/>
                    <a:gd name="T1" fmla="*/ 0 h 11"/>
                    <a:gd name="T2" fmla="*/ 0 w 383"/>
                    <a:gd name="T3" fmla="*/ 11 h 11"/>
                    <a:gd name="T4" fmla="*/ 96 w 383"/>
                    <a:gd name="T5" fmla="*/ 11 h 11"/>
                    <a:gd name="T6" fmla="*/ 94 w 383"/>
                    <a:gd name="T7" fmla="*/ 0 h 11"/>
                    <a:gd name="T8" fmla="*/ 0 w 383"/>
                    <a:gd name="T9" fmla="*/ 0 h 11"/>
                    <a:gd name="T10" fmla="*/ 100 w 383"/>
                    <a:gd name="T11" fmla="*/ 0 h 11"/>
                    <a:gd name="T12" fmla="*/ 97 w 383"/>
                    <a:gd name="T13" fmla="*/ 11 h 11"/>
                    <a:gd name="T14" fmla="*/ 383 w 383"/>
                    <a:gd name="T15" fmla="*/ 11 h 11"/>
                    <a:gd name="T16" fmla="*/ 381 w 383"/>
                    <a:gd name="T17" fmla="*/ 0 h 11"/>
                    <a:gd name="T18" fmla="*/ 295 w 383"/>
                    <a:gd name="T19" fmla="*/ 0 h 11"/>
                    <a:gd name="T20" fmla="*/ 293 w 383"/>
                    <a:gd name="T21" fmla="*/ 10 h 11"/>
                    <a:gd name="T22" fmla="*/ 290 w 383"/>
                    <a:gd name="T23" fmla="*/ 0 h 11"/>
                    <a:gd name="T24" fmla="*/ 202 w 383"/>
                    <a:gd name="T25" fmla="*/ 0 h 11"/>
                    <a:gd name="T26" fmla="*/ 201 w 383"/>
                    <a:gd name="T27" fmla="*/ 10 h 11"/>
                    <a:gd name="T28" fmla="*/ 199 w 383"/>
                    <a:gd name="T29" fmla="*/ 0 h 11"/>
                    <a:gd name="T30" fmla="*/ 100 w 383"/>
                    <a:gd name="T31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383" h="11">
                      <a:moveTo>
                        <a:pt x="0" y="0"/>
                      </a:moveTo>
                      <a:lnTo>
                        <a:pt x="0" y="11"/>
                      </a:lnTo>
                      <a:lnTo>
                        <a:pt x="96" y="11"/>
                      </a:lnTo>
                      <a:lnTo>
                        <a:pt x="94" y="0"/>
                      </a:lnTo>
                      <a:lnTo>
                        <a:pt x="0" y="0"/>
                      </a:lnTo>
                      <a:close/>
                      <a:moveTo>
                        <a:pt x="100" y="0"/>
                      </a:moveTo>
                      <a:lnTo>
                        <a:pt x="97" y="11"/>
                      </a:lnTo>
                      <a:lnTo>
                        <a:pt x="383" y="11"/>
                      </a:lnTo>
                      <a:lnTo>
                        <a:pt x="381" y="0"/>
                      </a:lnTo>
                      <a:lnTo>
                        <a:pt x="295" y="0"/>
                      </a:lnTo>
                      <a:lnTo>
                        <a:pt x="293" y="10"/>
                      </a:lnTo>
                      <a:lnTo>
                        <a:pt x="290" y="0"/>
                      </a:lnTo>
                      <a:lnTo>
                        <a:pt x="202" y="0"/>
                      </a:lnTo>
                      <a:lnTo>
                        <a:pt x="201" y="10"/>
                      </a:lnTo>
                      <a:lnTo>
                        <a:pt x="199" y="0"/>
                      </a:lnTo>
                      <a:lnTo>
                        <a:pt x="100" y="0"/>
                      </a:lnTo>
                      <a:close/>
                    </a:path>
                  </a:pathLst>
                </a:custGeom>
                <a:solidFill>
                  <a:srgbClr val="B5B5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7" name="Freeform 159"/>
                <p:cNvSpPr>
                  <a:spLocks noEditPoints="1"/>
                </p:cNvSpPr>
                <p:nvPr/>
              </p:nvSpPr>
              <p:spPr bwMode="auto">
                <a:xfrm>
                  <a:off x="830" y="1582"/>
                  <a:ext cx="96" cy="3"/>
                </a:xfrm>
                <a:custGeom>
                  <a:avLst/>
                  <a:gdLst>
                    <a:gd name="T0" fmla="*/ 0 w 383"/>
                    <a:gd name="T1" fmla="*/ 0 h 10"/>
                    <a:gd name="T2" fmla="*/ 0 w 383"/>
                    <a:gd name="T3" fmla="*/ 10 h 10"/>
                    <a:gd name="T4" fmla="*/ 95 w 383"/>
                    <a:gd name="T5" fmla="*/ 10 h 10"/>
                    <a:gd name="T6" fmla="*/ 94 w 383"/>
                    <a:gd name="T7" fmla="*/ 0 h 10"/>
                    <a:gd name="T8" fmla="*/ 0 w 383"/>
                    <a:gd name="T9" fmla="*/ 0 h 10"/>
                    <a:gd name="T10" fmla="*/ 100 w 383"/>
                    <a:gd name="T11" fmla="*/ 0 h 10"/>
                    <a:gd name="T12" fmla="*/ 98 w 383"/>
                    <a:gd name="T13" fmla="*/ 10 h 10"/>
                    <a:gd name="T14" fmla="*/ 201 w 383"/>
                    <a:gd name="T15" fmla="*/ 10 h 10"/>
                    <a:gd name="T16" fmla="*/ 198 w 383"/>
                    <a:gd name="T17" fmla="*/ 0 h 10"/>
                    <a:gd name="T18" fmla="*/ 100 w 383"/>
                    <a:gd name="T19" fmla="*/ 0 h 10"/>
                    <a:gd name="T20" fmla="*/ 202 w 383"/>
                    <a:gd name="T21" fmla="*/ 0 h 10"/>
                    <a:gd name="T22" fmla="*/ 202 w 383"/>
                    <a:gd name="T23" fmla="*/ 10 h 10"/>
                    <a:gd name="T24" fmla="*/ 293 w 383"/>
                    <a:gd name="T25" fmla="*/ 10 h 10"/>
                    <a:gd name="T26" fmla="*/ 289 w 383"/>
                    <a:gd name="T27" fmla="*/ 0 h 10"/>
                    <a:gd name="T28" fmla="*/ 202 w 383"/>
                    <a:gd name="T29" fmla="*/ 0 h 10"/>
                    <a:gd name="T30" fmla="*/ 295 w 383"/>
                    <a:gd name="T31" fmla="*/ 0 h 10"/>
                    <a:gd name="T32" fmla="*/ 294 w 383"/>
                    <a:gd name="T33" fmla="*/ 10 h 10"/>
                    <a:gd name="T34" fmla="*/ 383 w 383"/>
                    <a:gd name="T35" fmla="*/ 10 h 10"/>
                    <a:gd name="T36" fmla="*/ 381 w 383"/>
                    <a:gd name="T37" fmla="*/ 0 h 10"/>
                    <a:gd name="T38" fmla="*/ 295 w 383"/>
                    <a:gd name="T39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83" h="10">
                      <a:moveTo>
                        <a:pt x="0" y="0"/>
                      </a:moveTo>
                      <a:lnTo>
                        <a:pt x="0" y="10"/>
                      </a:lnTo>
                      <a:lnTo>
                        <a:pt x="95" y="10"/>
                      </a:lnTo>
                      <a:lnTo>
                        <a:pt x="94" y="0"/>
                      </a:lnTo>
                      <a:lnTo>
                        <a:pt x="0" y="0"/>
                      </a:lnTo>
                      <a:close/>
                      <a:moveTo>
                        <a:pt x="100" y="0"/>
                      </a:moveTo>
                      <a:lnTo>
                        <a:pt x="98" y="10"/>
                      </a:lnTo>
                      <a:lnTo>
                        <a:pt x="201" y="10"/>
                      </a:lnTo>
                      <a:lnTo>
                        <a:pt x="198" y="0"/>
                      </a:lnTo>
                      <a:lnTo>
                        <a:pt x="100" y="0"/>
                      </a:lnTo>
                      <a:close/>
                      <a:moveTo>
                        <a:pt x="202" y="0"/>
                      </a:moveTo>
                      <a:lnTo>
                        <a:pt x="202" y="10"/>
                      </a:lnTo>
                      <a:lnTo>
                        <a:pt x="293" y="10"/>
                      </a:lnTo>
                      <a:lnTo>
                        <a:pt x="289" y="0"/>
                      </a:lnTo>
                      <a:lnTo>
                        <a:pt x="202" y="0"/>
                      </a:lnTo>
                      <a:close/>
                      <a:moveTo>
                        <a:pt x="295" y="0"/>
                      </a:moveTo>
                      <a:lnTo>
                        <a:pt x="294" y="10"/>
                      </a:lnTo>
                      <a:lnTo>
                        <a:pt x="383" y="10"/>
                      </a:lnTo>
                      <a:lnTo>
                        <a:pt x="381" y="0"/>
                      </a:lnTo>
                      <a:lnTo>
                        <a:pt x="295" y="0"/>
                      </a:lnTo>
                      <a:close/>
                    </a:path>
                  </a:pathLst>
                </a:custGeom>
                <a:solidFill>
                  <a:srgbClr val="BDBD9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8" name="Freeform 160"/>
                <p:cNvSpPr>
                  <a:spLocks noEditPoints="1"/>
                </p:cNvSpPr>
                <p:nvPr/>
              </p:nvSpPr>
              <p:spPr bwMode="auto">
                <a:xfrm>
                  <a:off x="830" y="1581"/>
                  <a:ext cx="96" cy="3"/>
                </a:xfrm>
                <a:custGeom>
                  <a:avLst/>
                  <a:gdLst>
                    <a:gd name="T0" fmla="*/ 0 w 381"/>
                    <a:gd name="T1" fmla="*/ 0 h 11"/>
                    <a:gd name="T2" fmla="*/ 0 w 381"/>
                    <a:gd name="T3" fmla="*/ 11 h 11"/>
                    <a:gd name="T4" fmla="*/ 94 w 381"/>
                    <a:gd name="T5" fmla="*/ 11 h 11"/>
                    <a:gd name="T6" fmla="*/ 92 w 381"/>
                    <a:gd name="T7" fmla="*/ 0 h 11"/>
                    <a:gd name="T8" fmla="*/ 0 w 381"/>
                    <a:gd name="T9" fmla="*/ 0 h 11"/>
                    <a:gd name="T10" fmla="*/ 101 w 381"/>
                    <a:gd name="T11" fmla="*/ 0 h 11"/>
                    <a:gd name="T12" fmla="*/ 100 w 381"/>
                    <a:gd name="T13" fmla="*/ 11 h 11"/>
                    <a:gd name="T14" fmla="*/ 199 w 381"/>
                    <a:gd name="T15" fmla="*/ 11 h 11"/>
                    <a:gd name="T16" fmla="*/ 195 w 381"/>
                    <a:gd name="T17" fmla="*/ 0 h 11"/>
                    <a:gd name="T18" fmla="*/ 101 w 381"/>
                    <a:gd name="T19" fmla="*/ 0 h 11"/>
                    <a:gd name="T20" fmla="*/ 202 w 381"/>
                    <a:gd name="T21" fmla="*/ 0 h 11"/>
                    <a:gd name="T22" fmla="*/ 202 w 381"/>
                    <a:gd name="T23" fmla="*/ 11 h 11"/>
                    <a:gd name="T24" fmla="*/ 290 w 381"/>
                    <a:gd name="T25" fmla="*/ 11 h 11"/>
                    <a:gd name="T26" fmla="*/ 287 w 381"/>
                    <a:gd name="T27" fmla="*/ 0 h 11"/>
                    <a:gd name="T28" fmla="*/ 202 w 381"/>
                    <a:gd name="T29" fmla="*/ 0 h 11"/>
                    <a:gd name="T30" fmla="*/ 296 w 381"/>
                    <a:gd name="T31" fmla="*/ 0 h 11"/>
                    <a:gd name="T32" fmla="*/ 295 w 381"/>
                    <a:gd name="T33" fmla="*/ 11 h 11"/>
                    <a:gd name="T34" fmla="*/ 381 w 381"/>
                    <a:gd name="T35" fmla="*/ 11 h 11"/>
                    <a:gd name="T36" fmla="*/ 380 w 381"/>
                    <a:gd name="T37" fmla="*/ 0 h 11"/>
                    <a:gd name="T38" fmla="*/ 296 w 381"/>
                    <a:gd name="T3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81" h="11">
                      <a:moveTo>
                        <a:pt x="0" y="0"/>
                      </a:moveTo>
                      <a:lnTo>
                        <a:pt x="0" y="11"/>
                      </a:lnTo>
                      <a:lnTo>
                        <a:pt x="94" y="11"/>
                      </a:lnTo>
                      <a:lnTo>
                        <a:pt x="92" y="0"/>
                      </a:lnTo>
                      <a:lnTo>
                        <a:pt x="0" y="0"/>
                      </a:lnTo>
                      <a:close/>
                      <a:moveTo>
                        <a:pt x="101" y="0"/>
                      </a:moveTo>
                      <a:lnTo>
                        <a:pt x="100" y="11"/>
                      </a:lnTo>
                      <a:lnTo>
                        <a:pt x="199" y="11"/>
                      </a:lnTo>
                      <a:lnTo>
                        <a:pt x="195" y="0"/>
                      </a:lnTo>
                      <a:lnTo>
                        <a:pt x="101" y="0"/>
                      </a:lnTo>
                      <a:close/>
                      <a:moveTo>
                        <a:pt x="202" y="0"/>
                      </a:moveTo>
                      <a:lnTo>
                        <a:pt x="202" y="11"/>
                      </a:lnTo>
                      <a:lnTo>
                        <a:pt x="290" y="11"/>
                      </a:lnTo>
                      <a:lnTo>
                        <a:pt x="287" y="0"/>
                      </a:lnTo>
                      <a:lnTo>
                        <a:pt x="202" y="0"/>
                      </a:lnTo>
                      <a:close/>
                      <a:moveTo>
                        <a:pt x="296" y="0"/>
                      </a:moveTo>
                      <a:lnTo>
                        <a:pt x="295" y="11"/>
                      </a:lnTo>
                      <a:lnTo>
                        <a:pt x="381" y="11"/>
                      </a:lnTo>
                      <a:lnTo>
                        <a:pt x="380" y="0"/>
                      </a:lnTo>
                      <a:lnTo>
                        <a:pt x="296" y="0"/>
                      </a:lnTo>
                      <a:close/>
                    </a:path>
                  </a:pathLst>
                </a:custGeom>
                <a:solidFill>
                  <a:srgbClr val="C2C2A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9" name="Freeform 161"/>
                <p:cNvSpPr>
                  <a:spLocks noEditPoints="1"/>
                </p:cNvSpPr>
                <p:nvPr/>
              </p:nvSpPr>
              <p:spPr bwMode="auto">
                <a:xfrm>
                  <a:off x="830" y="1580"/>
                  <a:ext cx="96" cy="2"/>
                </a:xfrm>
                <a:custGeom>
                  <a:avLst/>
                  <a:gdLst>
                    <a:gd name="T0" fmla="*/ 0 w 381"/>
                    <a:gd name="T1" fmla="*/ 0 h 12"/>
                    <a:gd name="T2" fmla="*/ 0 w 381"/>
                    <a:gd name="T3" fmla="*/ 12 h 12"/>
                    <a:gd name="T4" fmla="*/ 94 w 381"/>
                    <a:gd name="T5" fmla="*/ 12 h 12"/>
                    <a:gd name="T6" fmla="*/ 92 w 381"/>
                    <a:gd name="T7" fmla="*/ 0 h 12"/>
                    <a:gd name="T8" fmla="*/ 0 w 381"/>
                    <a:gd name="T9" fmla="*/ 0 h 12"/>
                    <a:gd name="T10" fmla="*/ 101 w 381"/>
                    <a:gd name="T11" fmla="*/ 0 h 12"/>
                    <a:gd name="T12" fmla="*/ 100 w 381"/>
                    <a:gd name="T13" fmla="*/ 12 h 12"/>
                    <a:gd name="T14" fmla="*/ 198 w 381"/>
                    <a:gd name="T15" fmla="*/ 12 h 12"/>
                    <a:gd name="T16" fmla="*/ 194 w 381"/>
                    <a:gd name="T17" fmla="*/ 0 h 12"/>
                    <a:gd name="T18" fmla="*/ 101 w 381"/>
                    <a:gd name="T19" fmla="*/ 0 h 12"/>
                    <a:gd name="T20" fmla="*/ 204 w 381"/>
                    <a:gd name="T21" fmla="*/ 0 h 12"/>
                    <a:gd name="T22" fmla="*/ 202 w 381"/>
                    <a:gd name="T23" fmla="*/ 12 h 12"/>
                    <a:gd name="T24" fmla="*/ 289 w 381"/>
                    <a:gd name="T25" fmla="*/ 12 h 12"/>
                    <a:gd name="T26" fmla="*/ 286 w 381"/>
                    <a:gd name="T27" fmla="*/ 0 h 12"/>
                    <a:gd name="T28" fmla="*/ 204 w 381"/>
                    <a:gd name="T29" fmla="*/ 0 h 12"/>
                    <a:gd name="T30" fmla="*/ 297 w 381"/>
                    <a:gd name="T31" fmla="*/ 0 h 12"/>
                    <a:gd name="T32" fmla="*/ 295 w 381"/>
                    <a:gd name="T33" fmla="*/ 12 h 12"/>
                    <a:gd name="T34" fmla="*/ 381 w 381"/>
                    <a:gd name="T35" fmla="*/ 12 h 12"/>
                    <a:gd name="T36" fmla="*/ 380 w 381"/>
                    <a:gd name="T37" fmla="*/ 0 h 12"/>
                    <a:gd name="T38" fmla="*/ 297 w 381"/>
                    <a:gd name="T39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81" h="12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94" y="12"/>
                      </a:lnTo>
                      <a:lnTo>
                        <a:pt x="92" y="0"/>
                      </a:lnTo>
                      <a:lnTo>
                        <a:pt x="0" y="0"/>
                      </a:lnTo>
                      <a:close/>
                      <a:moveTo>
                        <a:pt x="101" y="0"/>
                      </a:moveTo>
                      <a:lnTo>
                        <a:pt x="100" y="12"/>
                      </a:lnTo>
                      <a:lnTo>
                        <a:pt x="198" y="12"/>
                      </a:lnTo>
                      <a:lnTo>
                        <a:pt x="194" y="0"/>
                      </a:lnTo>
                      <a:lnTo>
                        <a:pt x="101" y="0"/>
                      </a:lnTo>
                      <a:close/>
                      <a:moveTo>
                        <a:pt x="204" y="0"/>
                      </a:moveTo>
                      <a:lnTo>
                        <a:pt x="202" y="12"/>
                      </a:lnTo>
                      <a:lnTo>
                        <a:pt x="289" y="12"/>
                      </a:lnTo>
                      <a:lnTo>
                        <a:pt x="286" y="0"/>
                      </a:lnTo>
                      <a:lnTo>
                        <a:pt x="204" y="0"/>
                      </a:lnTo>
                      <a:close/>
                      <a:moveTo>
                        <a:pt x="297" y="0"/>
                      </a:moveTo>
                      <a:lnTo>
                        <a:pt x="295" y="12"/>
                      </a:lnTo>
                      <a:lnTo>
                        <a:pt x="381" y="12"/>
                      </a:lnTo>
                      <a:lnTo>
                        <a:pt x="380" y="0"/>
                      </a:lnTo>
                      <a:lnTo>
                        <a:pt x="297" y="0"/>
                      </a:lnTo>
                      <a:close/>
                    </a:path>
                  </a:pathLst>
                </a:custGeom>
                <a:solidFill>
                  <a:srgbClr val="C9C9A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0" name="Freeform 162"/>
                <p:cNvSpPr>
                  <a:spLocks noEditPoints="1"/>
                </p:cNvSpPr>
                <p:nvPr/>
              </p:nvSpPr>
              <p:spPr bwMode="auto">
                <a:xfrm>
                  <a:off x="830" y="1578"/>
                  <a:ext cx="95" cy="3"/>
                </a:xfrm>
                <a:custGeom>
                  <a:avLst/>
                  <a:gdLst>
                    <a:gd name="T0" fmla="*/ 0 w 380"/>
                    <a:gd name="T1" fmla="*/ 0 h 11"/>
                    <a:gd name="T2" fmla="*/ 0 w 380"/>
                    <a:gd name="T3" fmla="*/ 11 h 11"/>
                    <a:gd name="T4" fmla="*/ 92 w 380"/>
                    <a:gd name="T5" fmla="*/ 11 h 11"/>
                    <a:gd name="T6" fmla="*/ 91 w 380"/>
                    <a:gd name="T7" fmla="*/ 0 h 11"/>
                    <a:gd name="T8" fmla="*/ 0 w 380"/>
                    <a:gd name="T9" fmla="*/ 0 h 11"/>
                    <a:gd name="T10" fmla="*/ 102 w 380"/>
                    <a:gd name="T11" fmla="*/ 0 h 11"/>
                    <a:gd name="T12" fmla="*/ 101 w 380"/>
                    <a:gd name="T13" fmla="*/ 11 h 11"/>
                    <a:gd name="T14" fmla="*/ 195 w 380"/>
                    <a:gd name="T15" fmla="*/ 11 h 11"/>
                    <a:gd name="T16" fmla="*/ 193 w 380"/>
                    <a:gd name="T17" fmla="*/ 0 h 11"/>
                    <a:gd name="T18" fmla="*/ 102 w 380"/>
                    <a:gd name="T19" fmla="*/ 0 h 11"/>
                    <a:gd name="T20" fmla="*/ 204 w 380"/>
                    <a:gd name="T21" fmla="*/ 0 h 11"/>
                    <a:gd name="T22" fmla="*/ 202 w 380"/>
                    <a:gd name="T23" fmla="*/ 11 h 11"/>
                    <a:gd name="T24" fmla="*/ 287 w 380"/>
                    <a:gd name="T25" fmla="*/ 11 h 11"/>
                    <a:gd name="T26" fmla="*/ 284 w 380"/>
                    <a:gd name="T27" fmla="*/ 0 h 11"/>
                    <a:gd name="T28" fmla="*/ 204 w 380"/>
                    <a:gd name="T29" fmla="*/ 0 h 11"/>
                    <a:gd name="T30" fmla="*/ 297 w 380"/>
                    <a:gd name="T31" fmla="*/ 0 h 11"/>
                    <a:gd name="T32" fmla="*/ 296 w 380"/>
                    <a:gd name="T33" fmla="*/ 11 h 11"/>
                    <a:gd name="T34" fmla="*/ 380 w 380"/>
                    <a:gd name="T35" fmla="*/ 11 h 11"/>
                    <a:gd name="T36" fmla="*/ 379 w 380"/>
                    <a:gd name="T37" fmla="*/ 0 h 11"/>
                    <a:gd name="T38" fmla="*/ 297 w 380"/>
                    <a:gd name="T3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80" h="11">
                      <a:moveTo>
                        <a:pt x="0" y="0"/>
                      </a:moveTo>
                      <a:lnTo>
                        <a:pt x="0" y="11"/>
                      </a:lnTo>
                      <a:lnTo>
                        <a:pt x="92" y="11"/>
                      </a:lnTo>
                      <a:lnTo>
                        <a:pt x="91" y="0"/>
                      </a:lnTo>
                      <a:lnTo>
                        <a:pt x="0" y="0"/>
                      </a:lnTo>
                      <a:close/>
                      <a:moveTo>
                        <a:pt x="102" y="0"/>
                      </a:moveTo>
                      <a:lnTo>
                        <a:pt x="101" y="11"/>
                      </a:lnTo>
                      <a:lnTo>
                        <a:pt x="195" y="11"/>
                      </a:lnTo>
                      <a:lnTo>
                        <a:pt x="193" y="0"/>
                      </a:lnTo>
                      <a:lnTo>
                        <a:pt x="102" y="0"/>
                      </a:lnTo>
                      <a:close/>
                      <a:moveTo>
                        <a:pt x="204" y="0"/>
                      </a:moveTo>
                      <a:lnTo>
                        <a:pt x="202" y="11"/>
                      </a:lnTo>
                      <a:lnTo>
                        <a:pt x="287" y="11"/>
                      </a:lnTo>
                      <a:lnTo>
                        <a:pt x="284" y="0"/>
                      </a:lnTo>
                      <a:lnTo>
                        <a:pt x="204" y="0"/>
                      </a:lnTo>
                      <a:close/>
                      <a:moveTo>
                        <a:pt x="297" y="0"/>
                      </a:moveTo>
                      <a:lnTo>
                        <a:pt x="296" y="11"/>
                      </a:lnTo>
                      <a:lnTo>
                        <a:pt x="380" y="11"/>
                      </a:lnTo>
                      <a:lnTo>
                        <a:pt x="379" y="0"/>
                      </a:lnTo>
                      <a:lnTo>
                        <a:pt x="297" y="0"/>
                      </a:lnTo>
                      <a:close/>
                    </a:path>
                  </a:pathLst>
                </a:custGeom>
                <a:solidFill>
                  <a:srgbClr val="D1D1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1" name="Freeform 163"/>
                <p:cNvSpPr>
                  <a:spLocks noEditPoints="1"/>
                </p:cNvSpPr>
                <p:nvPr/>
              </p:nvSpPr>
              <p:spPr bwMode="auto">
                <a:xfrm>
                  <a:off x="830" y="1577"/>
                  <a:ext cx="95" cy="3"/>
                </a:xfrm>
                <a:custGeom>
                  <a:avLst/>
                  <a:gdLst>
                    <a:gd name="T0" fmla="*/ 0 w 380"/>
                    <a:gd name="T1" fmla="*/ 0 h 10"/>
                    <a:gd name="T2" fmla="*/ 0 w 380"/>
                    <a:gd name="T3" fmla="*/ 10 h 10"/>
                    <a:gd name="T4" fmla="*/ 92 w 380"/>
                    <a:gd name="T5" fmla="*/ 10 h 10"/>
                    <a:gd name="T6" fmla="*/ 91 w 380"/>
                    <a:gd name="T7" fmla="*/ 0 h 10"/>
                    <a:gd name="T8" fmla="*/ 0 w 380"/>
                    <a:gd name="T9" fmla="*/ 0 h 10"/>
                    <a:gd name="T10" fmla="*/ 102 w 380"/>
                    <a:gd name="T11" fmla="*/ 0 h 10"/>
                    <a:gd name="T12" fmla="*/ 101 w 380"/>
                    <a:gd name="T13" fmla="*/ 10 h 10"/>
                    <a:gd name="T14" fmla="*/ 194 w 380"/>
                    <a:gd name="T15" fmla="*/ 10 h 10"/>
                    <a:gd name="T16" fmla="*/ 191 w 380"/>
                    <a:gd name="T17" fmla="*/ 0 h 10"/>
                    <a:gd name="T18" fmla="*/ 102 w 380"/>
                    <a:gd name="T19" fmla="*/ 0 h 10"/>
                    <a:gd name="T20" fmla="*/ 204 w 380"/>
                    <a:gd name="T21" fmla="*/ 0 h 10"/>
                    <a:gd name="T22" fmla="*/ 204 w 380"/>
                    <a:gd name="T23" fmla="*/ 10 h 10"/>
                    <a:gd name="T24" fmla="*/ 286 w 380"/>
                    <a:gd name="T25" fmla="*/ 10 h 10"/>
                    <a:gd name="T26" fmla="*/ 282 w 380"/>
                    <a:gd name="T27" fmla="*/ 0 h 10"/>
                    <a:gd name="T28" fmla="*/ 204 w 380"/>
                    <a:gd name="T29" fmla="*/ 0 h 10"/>
                    <a:gd name="T30" fmla="*/ 298 w 380"/>
                    <a:gd name="T31" fmla="*/ 0 h 10"/>
                    <a:gd name="T32" fmla="*/ 297 w 380"/>
                    <a:gd name="T33" fmla="*/ 10 h 10"/>
                    <a:gd name="T34" fmla="*/ 380 w 380"/>
                    <a:gd name="T35" fmla="*/ 10 h 10"/>
                    <a:gd name="T36" fmla="*/ 379 w 380"/>
                    <a:gd name="T37" fmla="*/ 0 h 10"/>
                    <a:gd name="T38" fmla="*/ 298 w 380"/>
                    <a:gd name="T39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80" h="10">
                      <a:moveTo>
                        <a:pt x="0" y="0"/>
                      </a:moveTo>
                      <a:lnTo>
                        <a:pt x="0" y="10"/>
                      </a:lnTo>
                      <a:lnTo>
                        <a:pt x="92" y="10"/>
                      </a:lnTo>
                      <a:lnTo>
                        <a:pt x="91" y="0"/>
                      </a:lnTo>
                      <a:lnTo>
                        <a:pt x="0" y="0"/>
                      </a:lnTo>
                      <a:close/>
                      <a:moveTo>
                        <a:pt x="102" y="0"/>
                      </a:moveTo>
                      <a:lnTo>
                        <a:pt x="101" y="10"/>
                      </a:lnTo>
                      <a:lnTo>
                        <a:pt x="194" y="10"/>
                      </a:lnTo>
                      <a:lnTo>
                        <a:pt x="191" y="0"/>
                      </a:lnTo>
                      <a:lnTo>
                        <a:pt x="102" y="0"/>
                      </a:lnTo>
                      <a:close/>
                      <a:moveTo>
                        <a:pt x="204" y="0"/>
                      </a:moveTo>
                      <a:lnTo>
                        <a:pt x="204" y="10"/>
                      </a:lnTo>
                      <a:lnTo>
                        <a:pt x="286" y="10"/>
                      </a:lnTo>
                      <a:lnTo>
                        <a:pt x="282" y="0"/>
                      </a:lnTo>
                      <a:lnTo>
                        <a:pt x="204" y="0"/>
                      </a:lnTo>
                      <a:close/>
                      <a:moveTo>
                        <a:pt x="298" y="0"/>
                      </a:moveTo>
                      <a:lnTo>
                        <a:pt x="297" y="10"/>
                      </a:lnTo>
                      <a:lnTo>
                        <a:pt x="380" y="10"/>
                      </a:lnTo>
                      <a:lnTo>
                        <a:pt x="379" y="0"/>
                      </a:lnTo>
                      <a:lnTo>
                        <a:pt x="298" y="0"/>
                      </a:lnTo>
                      <a:close/>
                    </a:path>
                  </a:pathLst>
                </a:custGeom>
                <a:solidFill>
                  <a:srgbClr val="D6D6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2" name="Freeform 164"/>
                <p:cNvSpPr>
                  <a:spLocks noEditPoints="1"/>
                </p:cNvSpPr>
                <p:nvPr/>
              </p:nvSpPr>
              <p:spPr bwMode="auto">
                <a:xfrm>
                  <a:off x="830" y="1575"/>
                  <a:ext cx="95" cy="3"/>
                </a:xfrm>
                <a:custGeom>
                  <a:avLst/>
                  <a:gdLst>
                    <a:gd name="T0" fmla="*/ 0 w 379"/>
                    <a:gd name="T1" fmla="*/ 0 h 11"/>
                    <a:gd name="T2" fmla="*/ 0 w 379"/>
                    <a:gd name="T3" fmla="*/ 11 h 11"/>
                    <a:gd name="T4" fmla="*/ 91 w 379"/>
                    <a:gd name="T5" fmla="*/ 11 h 11"/>
                    <a:gd name="T6" fmla="*/ 90 w 379"/>
                    <a:gd name="T7" fmla="*/ 0 h 11"/>
                    <a:gd name="T8" fmla="*/ 0 w 379"/>
                    <a:gd name="T9" fmla="*/ 0 h 11"/>
                    <a:gd name="T10" fmla="*/ 103 w 379"/>
                    <a:gd name="T11" fmla="*/ 0 h 11"/>
                    <a:gd name="T12" fmla="*/ 102 w 379"/>
                    <a:gd name="T13" fmla="*/ 11 h 11"/>
                    <a:gd name="T14" fmla="*/ 193 w 379"/>
                    <a:gd name="T15" fmla="*/ 11 h 11"/>
                    <a:gd name="T16" fmla="*/ 190 w 379"/>
                    <a:gd name="T17" fmla="*/ 0 h 11"/>
                    <a:gd name="T18" fmla="*/ 103 w 379"/>
                    <a:gd name="T19" fmla="*/ 0 h 11"/>
                    <a:gd name="T20" fmla="*/ 204 w 379"/>
                    <a:gd name="T21" fmla="*/ 0 h 11"/>
                    <a:gd name="T22" fmla="*/ 204 w 379"/>
                    <a:gd name="T23" fmla="*/ 11 h 11"/>
                    <a:gd name="T24" fmla="*/ 284 w 379"/>
                    <a:gd name="T25" fmla="*/ 11 h 11"/>
                    <a:gd name="T26" fmla="*/ 281 w 379"/>
                    <a:gd name="T27" fmla="*/ 0 h 11"/>
                    <a:gd name="T28" fmla="*/ 204 w 379"/>
                    <a:gd name="T29" fmla="*/ 0 h 11"/>
                    <a:gd name="T30" fmla="*/ 300 w 379"/>
                    <a:gd name="T31" fmla="*/ 0 h 11"/>
                    <a:gd name="T32" fmla="*/ 297 w 379"/>
                    <a:gd name="T33" fmla="*/ 11 h 11"/>
                    <a:gd name="T34" fmla="*/ 379 w 379"/>
                    <a:gd name="T35" fmla="*/ 11 h 11"/>
                    <a:gd name="T36" fmla="*/ 378 w 379"/>
                    <a:gd name="T37" fmla="*/ 0 h 11"/>
                    <a:gd name="T38" fmla="*/ 300 w 379"/>
                    <a:gd name="T3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79" h="11">
                      <a:moveTo>
                        <a:pt x="0" y="0"/>
                      </a:moveTo>
                      <a:lnTo>
                        <a:pt x="0" y="11"/>
                      </a:lnTo>
                      <a:lnTo>
                        <a:pt x="91" y="11"/>
                      </a:lnTo>
                      <a:lnTo>
                        <a:pt x="90" y="0"/>
                      </a:lnTo>
                      <a:lnTo>
                        <a:pt x="0" y="0"/>
                      </a:lnTo>
                      <a:close/>
                      <a:moveTo>
                        <a:pt x="103" y="0"/>
                      </a:moveTo>
                      <a:lnTo>
                        <a:pt x="102" y="11"/>
                      </a:lnTo>
                      <a:lnTo>
                        <a:pt x="193" y="11"/>
                      </a:lnTo>
                      <a:lnTo>
                        <a:pt x="190" y="0"/>
                      </a:lnTo>
                      <a:lnTo>
                        <a:pt x="103" y="0"/>
                      </a:lnTo>
                      <a:close/>
                      <a:moveTo>
                        <a:pt x="204" y="0"/>
                      </a:moveTo>
                      <a:lnTo>
                        <a:pt x="204" y="11"/>
                      </a:lnTo>
                      <a:lnTo>
                        <a:pt x="284" y="11"/>
                      </a:lnTo>
                      <a:lnTo>
                        <a:pt x="281" y="0"/>
                      </a:lnTo>
                      <a:lnTo>
                        <a:pt x="204" y="0"/>
                      </a:lnTo>
                      <a:close/>
                      <a:moveTo>
                        <a:pt x="300" y="0"/>
                      </a:moveTo>
                      <a:lnTo>
                        <a:pt x="297" y="11"/>
                      </a:lnTo>
                      <a:lnTo>
                        <a:pt x="379" y="11"/>
                      </a:lnTo>
                      <a:lnTo>
                        <a:pt x="378" y="0"/>
                      </a:lnTo>
                      <a:lnTo>
                        <a:pt x="300" y="0"/>
                      </a:lnTo>
                      <a:close/>
                    </a:path>
                  </a:pathLst>
                </a:custGeom>
                <a:solidFill>
                  <a:srgbClr val="DEDE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3" name="Freeform 165"/>
                <p:cNvSpPr>
                  <a:spLocks noEditPoints="1"/>
                </p:cNvSpPr>
                <p:nvPr/>
              </p:nvSpPr>
              <p:spPr bwMode="auto">
                <a:xfrm>
                  <a:off x="830" y="1574"/>
                  <a:ext cx="95" cy="3"/>
                </a:xfrm>
                <a:custGeom>
                  <a:avLst/>
                  <a:gdLst>
                    <a:gd name="T0" fmla="*/ 0 w 379"/>
                    <a:gd name="T1" fmla="*/ 11 h 11"/>
                    <a:gd name="T2" fmla="*/ 0 w 379"/>
                    <a:gd name="T3" fmla="*/ 4 h 11"/>
                    <a:gd name="T4" fmla="*/ 89 w 379"/>
                    <a:gd name="T5" fmla="*/ 1 h 11"/>
                    <a:gd name="T6" fmla="*/ 91 w 379"/>
                    <a:gd name="T7" fmla="*/ 11 h 11"/>
                    <a:gd name="T8" fmla="*/ 0 w 379"/>
                    <a:gd name="T9" fmla="*/ 11 h 11"/>
                    <a:gd name="T10" fmla="*/ 102 w 379"/>
                    <a:gd name="T11" fmla="*/ 11 h 11"/>
                    <a:gd name="T12" fmla="*/ 103 w 379"/>
                    <a:gd name="T13" fmla="*/ 1 h 11"/>
                    <a:gd name="T14" fmla="*/ 187 w 379"/>
                    <a:gd name="T15" fmla="*/ 1 h 11"/>
                    <a:gd name="T16" fmla="*/ 191 w 379"/>
                    <a:gd name="T17" fmla="*/ 11 h 11"/>
                    <a:gd name="T18" fmla="*/ 102 w 379"/>
                    <a:gd name="T19" fmla="*/ 11 h 11"/>
                    <a:gd name="T20" fmla="*/ 204 w 379"/>
                    <a:gd name="T21" fmla="*/ 11 h 11"/>
                    <a:gd name="T22" fmla="*/ 204 w 379"/>
                    <a:gd name="T23" fmla="*/ 1 h 11"/>
                    <a:gd name="T24" fmla="*/ 279 w 379"/>
                    <a:gd name="T25" fmla="*/ 1 h 11"/>
                    <a:gd name="T26" fmla="*/ 282 w 379"/>
                    <a:gd name="T27" fmla="*/ 11 h 11"/>
                    <a:gd name="T28" fmla="*/ 204 w 379"/>
                    <a:gd name="T29" fmla="*/ 11 h 11"/>
                    <a:gd name="T30" fmla="*/ 300 w 379"/>
                    <a:gd name="T31" fmla="*/ 0 h 11"/>
                    <a:gd name="T32" fmla="*/ 298 w 379"/>
                    <a:gd name="T33" fmla="*/ 11 h 11"/>
                    <a:gd name="T34" fmla="*/ 379 w 379"/>
                    <a:gd name="T35" fmla="*/ 11 h 11"/>
                    <a:gd name="T36" fmla="*/ 377 w 379"/>
                    <a:gd name="T37" fmla="*/ 1 h 11"/>
                    <a:gd name="T38" fmla="*/ 377 w 379"/>
                    <a:gd name="T39" fmla="*/ 0 h 11"/>
                    <a:gd name="T40" fmla="*/ 300 w 379"/>
                    <a:gd name="T41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79" h="11">
                      <a:moveTo>
                        <a:pt x="0" y="11"/>
                      </a:moveTo>
                      <a:lnTo>
                        <a:pt x="0" y="4"/>
                      </a:lnTo>
                      <a:lnTo>
                        <a:pt x="89" y="1"/>
                      </a:lnTo>
                      <a:lnTo>
                        <a:pt x="91" y="11"/>
                      </a:lnTo>
                      <a:lnTo>
                        <a:pt x="0" y="11"/>
                      </a:lnTo>
                      <a:close/>
                      <a:moveTo>
                        <a:pt x="102" y="11"/>
                      </a:moveTo>
                      <a:lnTo>
                        <a:pt x="103" y="1"/>
                      </a:lnTo>
                      <a:lnTo>
                        <a:pt x="187" y="1"/>
                      </a:lnTo>
                      <a:lnTo>
                        <a:pt x="191" y="11"/>
                      </a:lnTo>
                      <a:lnTo>
                        <a:pt x="102" y="11"/>
                      </a:lnTo>
                      <a:close/>
                      <a:moveTo>
                        <a:pt x="204" y="11"/>
                      </a:moveTo>
                      <a:lnTo>
                        <a:pt x="204" y="1"/>
                      </a:lnTo>
                      <a:lnTo>
                        <a:pt x="279" y="1"/>
                      </a:lnTo>
                      <a:lnTo>
                        <a:pt x="282" y="11"/>
                      </a:lnTo>
                      <a:lnTo>
                        <a:pt x="204" y="11"/>
                      </a:lnTo>
                      <a:close/>
                      <a:moveTo>
                        <a:pt x="300" y="0"/>
                      </a:moveTo>
                      <a:lnTo>
                        <a:pt x="298" y="11"/>
                      </a:lnTo>
                      <a:lnTo>
                        <a:pt x="379" y="11"/>
                      </a:lnTo>
                      <a:lnTo>
                        <a:pt x="377" y="1"/>
                      </a:lnTo>
                      <a:lnTo>
                        <a:pt x="377" y="0"/>
                      </a:lnTo>
                      <a:lnTo>
                        <a:pt x="300" y="0"/>
                      </a:lnTo>
                      <a:close/>
                    </a:path>
                  </a:pathLst>
                </a:custGeom>
                <a:solidFill>
                  <a:srgbClr val="E3E3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4" name="Freeform 166"/>
                <p:cNvSpPr>
                  <a:spLocks noEditPoints="1"/>
                </p:cNvSpPr>
                <p:nvPr/>
              </p:nvSpPr>
              <p:spPr bwMode="auto">
                <a:xfrm>
                  <a:off x="830" y="1574"/>
                  <a:ext cx="95" cy="1"/>
                </a:xfrm>
                <a:custGeom>
                  <a:avLst/>
                  <a:gdLst>
                    <a:gd name="T0" fmla="*/ 0 w 378"/>
                    <a:gd name="T1" fmla="*/ 6 h 6"/>
                    <a:gd name="T2" fmla="*/ 0 w 378"/>
                    <a:gd name="T3" fmla="*/ 5 h 6"/>
                    <a:gd name="T4" fmla="*/ 89 w 378"/>
                    <a:gd name="T5" fmla="*/ 2 h 6"/>
                    <a:gd name="T6" fmla="*/ 90 w 378"/>
                    <a:gd name="T7" fmla="*/ 6 h 6"/>
                    <a:gd name="T8" fmla="*/ 0 w 378"/>
                    <a:gd name="T9" fmla="*/ 6 h 6"/>
                    <a:gd name="T10" fmla="*/ 103 w 378"/>
                    <a:gd name="T11" fmla="*/ 6 h 6"/>
                    <a:gd name="T12" fmla="*/ 103 w 378"/>
                    <a:gd name="T13" fmla="*/ 2 h 6"/>
                    <a:gd name="T14" fmla="*/ 187 w 378"/>
                    <a:gd name="T15" fmla="*/ 2 h 6"/>
                    <a:gd name="T16" fmla="*/ 190 w 378"/>
                    <a:gd name="T17" fmla="*/ 6 h 6"/>
                    <a:gd name="T18" fmla="*/ 103 w 378"/>
                    <a:gd name="T19" fmla="*/ 6 h 6"/>
                    <a:gd name="T20" fmla="*/ 204 w 378"/>
                    <a:gd name="T21" fmla="*/ 6 h 6"/>
                    <a:gd name="T22" fmla="*/ 204 w 378"/>
                    <a:gd name="T23" fmla="*/ 2 h 6"/>
                    <a:gd name="T24" fmla="*/ 279 w 378"/>
                    <a:gd name="T25" fmla="*/ 2 h 6"/>
                    <a:gd name="T26" fmla="*/ 281 w 378"/>
                    <a:gd name="T27" fmla="*/ 6 h 6"/>
                    <a:gd name="T28" fmla="*/ 204 w 378"/>
                    <a:gd name="T29" fmla="*/ 6 h 6"/>
                    <a:gd name="T30" fmla="*/ 300 w 378"/>
                    <a:gd name="T31" fmla="*/ 6 h 6"/>
                    <a:gd name="T32" fmla="*/ 300 w 378"/>
                    <a:gd name="T33" fmla="*/ 0 h 6"/>
                    <a:gd name="T34" fmla="*/ 377 w 378"/>
                    <a:gd name="T35" fmla="*/ 2 h 6"/>
                    <a:gd name="T36" fmla="*/ 378 w 378"/>
                    <a:gd name="T37" fmla="*/ 6 h 6"/>
                    <a:gd name="T38" fmla="*/ 300 w 378"/>
                    <a:gd name="T3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78" h="6">
                      <a:moveTo>
                        <a:pt x="0" y="6"/>
                      </a:moveTo>
                      <a:lnTo>
                        <a:pt x="0" y="5"/>
                      </a:lnTo>
                      <a:lnTo>
                        <a:pt x="89" y="2"/>
                      </a:lnTo>
                      <a:lnTo>
                        <a:pt x="90" y="6"/>
                      </a:lnTo>
                      <a:lnTo>
                        <a:pt x="0" y="6"/>
                      </a:lnTo>
                      <a:close/>
                      <a:moveTo>
                        <a:pt x="103" y="6"/>
                      </a:moveTo>
                      <a:lnTo>
                        <a:pt x="103" y="2"/>
                      </a:lnTo>
                      <a:lnTo>
                        <a:pt x="187" y="2"/>
                      </a:lnTo>
                      <a:lnTo>
                        <a:pt x="190" y="6"/>
                      </a:lnTo>
                      <a:lnTo>
                        <a:pt x="103" y="6"/>
                      </a:lnTo>
                      <a:close/>
                      <a:moveTo>
                        <a:pt x="204" y="6"/>
                      </a:moveTo>
                      <a:lnTo>
                        <a:pt x="204" y="2"/>
                      </a:lnTo>
                      <a:lnTo>
                        <a:pt x="279" y="2"/>
                      </a:lnTo>
                      <a:lnTo>
                        <a:pt x="281" y="6"/>
                      </a:lnTo>
                      <a:lnTo>
                        <a:pt x="204" y="6"/>
                      </a:lnTo>
                      <a:close/>
                      <a:moveTo>
                        <a:pt x="300" y="6"/>
                      </a:moveTo>
                      <a:lnTo>
                        <a:pt x="300" y="0"/>
                      </a:lnTo>
                      <a:lnTo>
                        <a:pt x="377" y="2"/>
                      </a:lnTo>
                      <a:lnTo>
                        <a:pt x="378" y="6"/>
                      </a:lnTo>
                      <a:lnTo>
                        <a:pt x="300" y="6"/>
                      </a:lnTo>
                      <a:close/>
                    </a:path>
                  </a:pathLst>
                </a:custGeom>
                <a:solidFill>
                  <a:srgbClr val="EBEB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5" name="Freeform 167"/>
                <p:cNvSpPr>
                  <a:spLocks/>
                </p:cNvSpPr>
                <p:nvPr/>
              </p:nvSpPr>
              <p:spPr bwMode="auto">
                <a:xfrm>
                  <a:off x="905" y="1574"/>
                  <a:ext cx="19" cy="1"/>
                </a:xfrm>
                <a:custGeom>
                  <a:avLst/>
                  <a:gdLst>
                    <a:gd name="T0" fmla="*/ 0 w 77"/>
                    <a:gd name="T1" fmla="*/ 1 h 1"/>
                    <a:gd name="T2" fmla="*/ 0 w 77"/>
                    <a:gd name="T3" fmla="*/ 0 h 1"/>
                    <a:gd name="T4" fmla="*/ 77 w 77"/>
                    <a:gd name="T5" fmla="*/ 1 h 1"/>
                    <a:gd name="T6" fmla="*/ 0 w 77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7" h="1">
                      <a:moveTo>
                        <a:pt x="0" y="1"/>
                      </a:moveTo>
                      <a:lnTo>
                        <a:pt x="0" y="0"/>
                      </a:lnTo>
                      <a:lnTo>
                        <a:pt x="77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0F0D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6" name="Freeform 168"/>
                <p:cNvSpPr>
                  <a:spLocks/>
                </p:cNvSpPr>
                <p:nvPr/>
              </p:nvSpPr>
              <p:spPr bwMode="auto">
                <a:xfrm>
                  <a:off x="837" y="1608"/>
                  <a:ext cx="49" cy="1"/>
                </a:xfrm>
                <a:custGeom>
                  <a:avLst/>
                  <a:gdLst>
                    <a:gd name="T0" fmla="*/ 0 w 193"/>
                    <a:gd name="T1" fmla="*/ 0 h 2"/>
                    <a:gd name="T2" fmla="*/ 0 w 193"/>
                    <a:gd name="T3" fmla="*/ 2 h 2"/>
                    <a:gd name="T4" fmla="*/ 193 w 193"/>
                    <a:gd name="T5" fmla="*/ 0 h 2"/>
                    <a:gd name="T6" fmla="*/ 0 w 19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3" h="2"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19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282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7" name="Freeform 169"/>
                <p:cNvSpPr>
                  <a:spLocks/>
                </p:cNvSpPr>
                <p:nvPr/>
              </p:nvSpPr>
              <p:spPr bwMode="auto">
                <a:xfrm>
                  <a:off x="837" y="1606"/>
                  <a:ext cx="96" cy="2"/>
                </a:xfrm>
                <a:custGeom>
                  <a:avLst/>
                  <a:gdLst>
                    <a:gd name="T0" fmla="*/ 0 w 384"/>
                    <a:gd name="T1" fmla="*/ 0 h 8"/>
                    <a:gd name="T2" fmla="*/ 0 w 384"/>
                    <a:gd name="T3" fmla="*/ 8 h 8"/>
                    <a:gd name="T4" fmla="*/ 384 w 384"/>
                    <a:gd name="T5" fmla="*/ 6 h 8"/>
                    <a:gd name="T6" fmla="*/ 384 w 384"/>
                    <a:gd name="T7" fmla="*/ 0 h 8"/>
                    <a:gd name="T8" fmla="*/ 0 w 384"/>
                    <a:gd name="T9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4" h="8">
                      <a:moveTo>
                        <a:pt x="0" y="0"/>
                      </a:moveTo>
                      <a:lnTo>
                        <a:pt x="0" y="8"/>
                      </a:lnTo>
                      <a:lnTo>
                        <a:pt x="384" y="6"/>
                      </a:lnTo>
                      <a:lnTo>
                        <a:pt x="38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A8A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8" name="Freeform 170"/>
                <p:cNvSpPr>
                  <a:spLocks/>
                </p:cNvSpPr>
                <p:nvPr/>
              </p:nvSpPr>
              <p:spPr bwMode="auto">
                <a:xfrm>
                  <a:off x="837" y="1605"/>
                  <a:ext cx="96" cy="3"/>
                </a:xfrm>
                <a:custGeom>
                  <a:avLst/>
                  <a:gdLst>
                    <a:gd name="T0" fmla="*/ 0 w 384"/>
                    <a:gd name="T1" fmla="*/ 0 h 12"/>
                    <a:gd name="T2" fmla="*/ 0 w 384"/>
                    <a:gd name="T3" fmla="*/ 12 h 12"/>
                    <a:gd name="T4" fmla="*/ 193 w 384"/>
                    <a:gd name="T5" fmla="*/ 12 h 12"/>
                    <a:gd name="T6" fmla="*/ 384 w 384"/>
                    <a:gd name="T7" fmla="*/ 12 h 12"/>
                    <a:gd name="T8" fmla="*/ 383 w 384"/>
                    <a:gd name="T9" fmla="*/ 0 h 12"/>
                    <a:gd name="T10" fmla="*/ 0 w 384"/>
                    <a:gd name="T11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84" h="12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193" y="12"/>
                      </a:lnTo>
                      <a:lnTo>
                        <a:pt x="384" y="12"/>
                      </a:lnTo>
                      <a:lnTo>
                        <a:pt x="38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F8F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9" name="Freeform 171"/>
                <p:cNvSpPr>
                  <a:spLocks/>
                </p:cNvSpPr>
                <p:nvPr/>
              </p:nvSpPr>
              <p:spPr bwMode="auto">
                <a:xfrm>
                  <a:off x="837" y="1604"/>
                  <a:ext cx="96" cy="2"/>
                </a:xfrm>
                <a:custGeom>
                  <a:avLst/>
                  <a:gdLst>
                    <a:gd name="T0" fmla="*/ 0 w 384"/>
                    <a:gd name="T1" fmla="*/ 0 h 11"/>
                    <a:gd name="T2" fmla="*/ 0 w 384"/>
                    <a:gd name="T3" fmla="*/ 11 h 11"/>
                    <a:gd name="T4" fmla="*/ 384 w 384"/>
                    <a:gd name="T5" fmla="*/ 11 h 11"/>
                    <a:gd name="T6" fmla="*/ 383 w 384"/>
                    <a:gd name="T7" fmla="*/ 0 h 11"/>
                    <a:gd name="T8" fmla="*/ 0 w 384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4" h="11">
                      <a:moveTo>
                        <a:pt x="0" y="0"/>
                      </a:moveTo>
                      <a:lnTo>
                        <a:pt x="0" y="11"/>
                      </a:lnTo>
                      <a:lnTo>
                        <a:pt x="384" y="11"/>
                      </a:lnTo>
                      <a:lnTo>
                        <a:pt x="38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6967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0" name="Freeform 172"/>
                <p:cNvSpPr>
                  <a:spLocks/>
                </p:cNvSpPr>
                <p:nvPr/>
              </p:nvSpPr>
              <p:spPr bwMode="auto">
                <a:xfrm>
                  <a:off x="837" y="1602"/>
                  <a:ext cx="96" cy="3"/>
                </a:xfrm>
                <a:custGeom>
                  <a:avLst/>
                  <a:gdLst>
                    <a:gd name="T0" fmla="*/ 0 w 383"/>
                    <a:gd name="T1" fmla="*/ 0 h 11"/>
                    <a:gd name="T2" fmla="*/ 0 w 383"/>
                    <a:gd name="T3" fmla="*/ 11 h 11"/>
                    <a:gd name="T4" fmla="*/ 383 w 383"/>
                    <a:gd name="T5" fmla="*/ 11 h 11"/>
                    <a:gd name="T6" fmla="*/ 382 w 383"/>
                    <a:gd name="T7" fmla="*/ 0 h 11"/>
                    <a:gd name="T8" fmla="*/ 0 w 383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3" h="11">
                      <a:moveTo>
                        <a:pt x="0" y="0"/>
                      </a:moveTo>
                      <a:lnTo>
                        <a:pt x="0" y="11"/>
                      </a:lnTo>
                      <a:lnTo>
                        <a:pt x="383" y="11"/>
                      </a:lnTo>
                      <a:lnTo>
                        <a:pt x="38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E9E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1" name="Freeform 173"/>
                <p:cNvSpPr>
                  <a:spLocks/>
                </p:cNvSpPr>
                <p:nvPr/>
              </p:nvSpPr>
              <p:spPr bwMode="auto">
                <a:xfrm>
                  <a:off x="837" y="1601"/>
                  <a:ext cx="96" cy="3"/>
                </a:xfrm>
                <a:custGeom>
                  <a:avLst/>
                  <a:gdLst>
                    <a:gd name="T0" fmla="*/ 0 w 383"/>
                    <a:gd name="T1" fmla="*/ 0 h 10"/>
                    <a:gd name="T2" fmla="*/ 0 w 383"/>
                    <a:gd name="T3" fmla="*/ 10 h 10"/>
                    <a:gd name="T4" fmla="*/ 383 w 383"/>
                    <a:gd name="T5" fmla="*/ 10 h 10"/>
                    <a:gd name="T6" fmla="*/ 382 w 383"/>
                    <a:gd name="T7" fmla="*/ 0 h 10"/>
                    <a:gd name="T8" fmla="*/ 0 w 383"/>
                    <a:gd name="T9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3" h="10">
                      <a:moveTo>
                        <a:pt x="0" y="0"/>
                      </a:moveTo>
                      <a:lnTo>
                        <a:pt x="0" y="10"/>
                      </a:lnTo>
                      <a:lnTo>
                        <a:pt x="383" y="10"/>
                      </a:lnTo>
                      <a:lnTo>
                        <a:pt x="38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3A38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2" name="Freeform 174"/>
                <p:cNvSpPr>
                  <a:spLocks/>
                </p:cNvSpPr>
                <p:nvPr/>
              </p:nvSpPr>
              <p:spPr bwMode="auto">
                <a:xfrm>
                  <a:off x="837" y="1600"/>
                  <a:ext cx="96" cy="2"/>
                </a:xfrm>
                <a:custGeom>
                  <a:avLst/>
                  <a:gdLst>
                    <a:gd name="T0" fmla="*/ 0 w 382"/>
                    <a:gd name="T1" fmla="*/ 0 h 10"/>
                    <a:gd name="T2" fmla="*/ 0 w 382"/>
                    <a:gd name="T3" fmla="*/ 10 h 10"/>
                    <a:gd name="T4" fmla="*/ 382 w 382"/>
                    <a:gd name="T5" fmla="*/ 10 h 10"/>
                    <a:gd name="T6" fmla="*/ 380 w 382"/>
                    <a:gd name="T7" fmla="*/ 0 h 10"/>
                    <a:gd name="T8" fmla="*/ 0 w 382"/>
                    <a:gd name="T9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2" h="10">
                      <a:moveTo>
                        <a:pt x="0" y="0"/>
                      </a:moveTo>
                      <a:lnTo>
                        <a:pt x="0" y="10"/>
                      </a:lnTo>
                      <a:lnTo>
                        <a:pt x="382" y="10"/>
                      </a:lnTo>
                      <a:lnTo>
                        <a:pt x="38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8A8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3" name="Freeform 175"/>
                <p:cNvSpPr>
                  <a:spLocks/>
                </p:cNvSpPr>
                <p:nvPr/>
              </p:nvSpPr>
              <p:spPr bwMode="auto">
                <a:xfrm>
                  <a:off x="837" y="1598"/>
                  <a:ext cx="96" cy="3"/>
                </a:xfrm>
                <a:custGeom>
                  <a:avLst/>
                  <a:gdLst>
                    <a:gd name="T0" fmla="*/ 0 w 382"/>
                    <a:gd name="T1" fmla="*/ 0 h 12"/>
                    <a:gd name="T2" fmla="*/ 0 w 382"/>
                    <a:gd name="T3" fmla="*/ 12 h 12"/>
                    <a:gd name="T4" fmla="*/ 382 w 382"/>
                    <a:gd name="T5" fmla="*/ 12 h 12"/>
                    <a:gd name="T6" fmla="*/ 380 w 382"/>
                    <a:gd name="T7" fmla="*/ 0 h 12"/>
                    <a:gd name="T8" fmla="*/ 291 w 382"/>
                    <a:gd name="T9" fmla="*/ 0 h 12"/>
                    <a:gd name="T10" fmla="*/ 290 w 382"/>
                    <a:gd name="T11" fmla="*/ 6 h 12"/>
                    <a:gd name="T12" fmla="*/ 289 w 382"/>
                    <a:gd name="T13" fmla="*/ 0 h 12"/>
                    <a:gd name="T14" fmla="*/ 200 w 382"/>
                    <a:gd name="T15" fmla="*/ 0 h 12"/>
                    <a:gd name="T16" fmla="*/ 199 w 382"/>
                    <a:gd name="T17" fmla="*/ 6 h 12"/>
                    <a:gd name="T18" fmla="*/ 198 w 382"/>
                    <a:gd name="T19" fmla="*/ 0 h 12"/>
                    <a:gd name="T20" fmla="*/ 0 w 382"/>
                    <a:gd name="T21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82" h="12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382" y="12"/>
                      </a:lnTo>
                      <a:lnTo>
                        <a:pt x="380" y="0"/>
                      </a:lnTo>
                      <a:lnTo>
                        <a:pt x="291" y="0"/>
                      </a:lnTo>
                      <a:lnTo>
                        <a:pt x="290" y="6"/>
                      </a:lnTo>
                      <a:lnTo>
                        <a:pt x="289" y="0"/>
                      </a:lnTo>
                      <a:lnTo>
                        <a:pt x="200" y="0"/>
                      </a:lnTo>
                      <a:lnTo>
                        <a:pt x="199" y="6"/>
                      </a:lnTo>
                      <a:lnTo>
                        <a:pt x="19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0B09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4" name="Freeform 176"/>
                <p:cNvSpPr>
                  <a:spLocks/>
                </p:cNvSpPr>
                <p:nvPr/>
              </p:nvSpPr>
              <p:spPr bwMode="auto">
                <a:xfrm>
                  <a:off x="837" y="1597"/>
                  <a:ext cx="95" cy="3"/>
                </a:xfrm>
                <a:custGeom>
                  <a:avLst/>
                  <a:gdLst>
                    <a:gd name="T0" fmla="*/ 0 w 380"/>
                    <a:gd name="T1" fmla="*/ 0 h 11"/>
                    <a:gd name="T2" fmla="*/ 0 w 380"/>
                    <a:gd name="T3" fmla="*/ 11 h 11"/>
                    <a:gd name="T4" fmla="*/ 380 w 380"/>
                    <a:gd name="T5" fmla="*/ 11 h 11"/>
                    <a:gd name="T6" fmla="*/ 379 w 380"/>
                    <a:gd name="T7" fmla="*/ 0 h 11"/>
                    <a:gd name="T8" fmla="*/ 291 w 380"/>
                    <a:gd name="T9" fmla="*/ 0 h 11"/>
                    <a:gd name="T10" fmla="*/ 290 w 380"/>
                    <a:gd name="T11" fmla="*/ 11 h 11"/>
                    <a:gd name="T12" fmla="*/ 288 w 380"/>
                    <a:gd name="T13" fmla="*/ 0 h 11"/>
                    <a:gd name="T14" fmla="*/ 200 w 380"/>
                    <a:gd name="T15" fmla="*/ 0 h 11"/>
                    <a:gd name="T16" fmla="*/ 199 w 380"/>
                    <a:gd name="T17" fmla="*/ 11 h 11"/>
                    <a:gd name="T18" fmla="*/ 197 w 380"/>
                    <a:gd name="T19" fmla="*/ 0 h 11"/>
                    <a:gd name="T20" fmla="*/ 0 w 380"/>
                    <a:gd name="T21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80" h="11">
                      <a:moveTo>
                        <a:pt x="0" y="0"/>
                      </a:moveTo>
                      <a:lnTo>
                        <a:pt x="0" y="11"/>
                      </a:lnTo>
                      <a:lnTo>
                        <a:pt x="380" y="11"/>
                      </a:lnTo>
                      <a:lnTo>
                        <a:pt x="379" y="0"/>
                      </a:lnTo>
                      <a:lnTo>
                        <a:pt x="291" y="0"/>
                      </a:lnTo>
                      <a:lnTo>
                        <a:pt x="290" y="11"/>
                      </a:lnTo>
                      <a:lnTo>
                        <a:pt x="288" y="0"/>
                      </a:lnTo>
                      <a:lnTo>
                        <a:pt x="200" y="0"/>
                      </a:lnTo>
                      <a:lnTo>
                        <a:pt x="199" y="11"/>
                      </a:lnTo>
                      <a:lnTo>
                        <a:pt x="19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5B5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5" name="Freeform 177"/>
                <p:cNvSpPr>
                  <a:spLocks noEditPoints="1"/>
                </p:cNvSpPr>
                <p:nvPr/>
              </p:nvSpPr>
              <p:spPr bwMode="auto">
                <a:xfrm>
                  <a:off x="837" y="1596"/>
                  <a:ext cx="95" cy="2"/>
                </a:xfrm>
                <a:custGeom>
                  <a:avLst/>
                  <a:gdLst>
                    <a:gd name="T0" fmla="*/ 0 w 380"/>
                    <a:gd name="T1" fmla="*/ 0 h 11"/>
                    <a:gd name="T2" fmla="*/ 0 w 380"/>
                    <a:gd name="T3" fmla="*/ 11 h 11"/>
                    <a:gd name="T4" fmla="*/ 198 w 380"/>
                    <a:gd name="T5" fmla="*/ 11 h 11"/>
                    <a:gd name="T6" fmla="*/ 196 w 380"/>
                    <a:gd name="T7" fmla="*/ 0 h 11"/>
                    <a:gd name="T8" fmla="*/ 0 w 380"/>
                    <a:gd name="T9" fmla="*/ 0 h 11"/>
                    <a:gd name="T10" fmla="*/ 200 w 380"/>
                    <a:gd name="T11" fmla="*/ 0 h 11"/>
                    <a:gd name="T12" fmla="*/ 200 w 380"/>
                    <a:gd name="T13" fmla="*/ 11 h 11"/>
                    <a:gd name="T14" fmla="*/ 289 w 380"/>
                    <a:gd name="T15" fmla="*/ 11 h 11"/>
                    <a:gd name="T16" fmla="*/ 287 w 380"/>
                    <a:gd name="T17" fmla="*/ 0 h 11"/>
                    <a:gd name="T18" fmla="*/ 200 w 380"/>
                    <a:gd name="T19" fmla="*/ 0 h 11"/>
                    <a:gd name="T20" fmla="*/ 293 w 380"/>
                    <a:gd name="T21" fmla="*/ 0 h 11"/>
                    <a:gd name="T22" fmla="*/ 291 w 380"/>
                    <a:gd name="T23" fmla="*/ 11 h 11"/>
                    <a:gd name="T24" fmla="*/ 380 w 380"/>
                    <a:gd name="T25" fmla="*/ 11 h 11"/>
                    <a:gd name="T26" fmla="*/ 379 w 380"/>
                    <a:gd name="T27" fmla="*/ 0 h 11"/>
                    <a:gd name="T28" fmla="*/ 293 w 380"/>
                    <a:gd name="T2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80" h="11">
                      <a:moveTo>
                        <a:pt x="0" y="0"/>
                      </a:moveTo>
                      <a:lnTo>
                        <a:pt x="0" y="11"/>
                      </a:lnTo>
                      <a:lnTo>
                        <a:pt x="198" y="11"/>
                      </a:lnTo>
                      <a:lnTo>
                        <a:pt x="196" y="0"/>
                      </a:lnTo>
                      <a:lnTo>
                        <a:pt x="0" y="0"/>
                      </a:lnTo>
                      <a:close/>
                      <a:moveTo>
                        <a:pt x="200" y="0"/>
                      </a:moveTo>
                      <a:lnTo>
                        <a:pt x="200" y="11"/>
                      </a:lnTo>
                      <a:lnTo>
                        <a:pt x="289" y="11"/>
                      </a:lnTo>
                      <a:lnTo>
                        <a:pt x="287" y="0"/>
                      </a:lnTo>
                      <a:lnTo>
                        <a:pt x="200" y="0"/>
                      </a:lnTo>
                      <a:close/>
                      <a:moveTo>
                        <a:pt x="293" y="0"/>
                      </a:moveTo>
                      <a:lnTo>
                        <a:pt x="291" y="11"/>
                      </a:lnTo>
                      <a:lnTo>
                        <a:pt x="380" y="11"/>
                      </a:lnTo>
                      <a:lnTo>
                        <a:pt x="379" y="0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BDBD9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6" name="Freeform 178"/>
                <p:cNvSpPr>
                  <a:spLocks noEditPoints="1"/>
                </p:cNvSpPr>
                <p:nvPr/>
              </p:nvSpPr>
              <p:spPr bwMode="auto">
                <a:xfrm>
                  <a:off x="837" y="1594"/>
                  <a:ext cx="95" cy="3"/>
                </a:xfrm>
                <a:custGeom>
                  <a:avLst/>
                  <a:gdLst>
                    <a:gd name="T0" fmla="*/ 0 w 379"/>
                    <a:gd name="T1" fmla="*/ 0 h 10"/>
                    <a:gd name="T2" fmla="*/ 0 w 379"/>
                    <a:gd name="T3" fmla="*/ 10 h 10"/>
                    <a:gd name="T4" fmla="*/ 197 w 379"/>
                    <a:gd name="T5" fmla="*/ 10 h 10"/>
                    <a:gd name="T6" fmla="*/ 194 w 379"/>
                    <a:gd name="T7" fmla="*/ 0 h 10"/>
                    <a:gd name="T8" fmla="*/ 0 w 379"/>
                    <a:gd name="T9" fmla="*/ 0 h 10"/>
                    <a:gd name="T10" fmla="*/ 200 w 379"/>
                    <a:gd name="T11" fmla="*/ 0 h 10"/>
                    <a:gd name="T12" fmla="*/ 200 w 379"/>
                    <a:gd name="T13" fmla="*/ 10 h 10"/>
                    <a:gd name="T14" fmla="*/ 288 w 379"/>
                    <a:gd name="T15" fmla="*/ 10 h 10"/>
                    <a:gd name="T16" fmla="*/ 286 w 379"/>
                    <a:gd name="T17" fmla="*/ 0 h 10"/>
                    <a:gd name="T18" fmla="*/ 200 w 379"/>
                    <a:gd name="T19" fmla="*/ 0 h 10"/>
                    <a:gd name="T20" fmla="*/ 293 w 379"/>
                    <a:gd name="T21" fmla="*/ 0 h 10"/>
                    <a:gd name="T22" fmla="*/ 291 w 379"/>
                    <a:gd name="T23" fmla="*/ 10 h 10"/>
                    <a:gd name="T24" fmla="*/ 379 w 379"/>
                    <a:gd name="T25" fmla="*/ 10 h 10"/>
                    <a:gd name="T26" fmla="*/ 378 w 379"/>
                    <a:gd name="T27" fmla="*/ 0 h 10"/>
                    <a:gd name="T28" fmla="*/ 293 w 379"/>
                    <a:gd name="T29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79" h="10">
                      <a:moveTo>
                        <a:pt x="0" y="0"/>
                      </a:moveTo>
                      <a:lnTo>
                        <a:pt x="0" y="10"/>
                      </a:lnTo>
                      <a:lnTo>
                        <a:pt x="197" y="10"/>
                      </a:lnTo>
                      <a:lnTo>
                        <a:pt x="194" y="0"/>
                      </a:lnTo>
                      <a:lnTo>
                        <a:pt x="0" y="0"/>
                      </a:lnTo>
                      <a:close/>
                      <a:moveTo>
                        <a:pt x="200" y="0"/>
                      </a:moveTo>
                      <a:lnTo>
                        <a:pt x="200" y="10"/>
                      </a:lnTo>
                      <a:lnTo>
                        <a:pt x="288" y="10"/>
                      </a:lnTo>
                      <a:lnTo>
                        <a:pt x="286" y="0"/>
                      </a:lnTo>
                      <a:lnTo>
                        <a:pt x="200" y="0"/>
                      </a:lnTo>
                      <a:close/>
                      <a:moveTo>
                        <a:pt x="293" y="0"/>
                      </a:moveTo>
                      <a:lnTo>
                        <a:pt x="291" y="10"/>
                      </a:lnTo>
                      <a:lnTo>
                        <a:pt x="379" y="10"/>
                      </a:lnTo>
                      <a:lnTo>
                        <a:pt x="378" y="0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C2C2A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7" name="Freeform 179"/>
                <p:cNvSpPr>
                  <a:spLocks noEditPoints="1"/>
                </p:cNvSpPr>
                <p:nvPr/>
              </p:nvSpPr>
              <p:spPr bwMode="auto">
                <a:xfrm>
                  <a:off x="837" y="1593"/>
                  <a:ext cx="95" cy="3"/>
                </a:xfrm>
                <a:custGeom>
                  <a:avLst/>
                  <a:gdLst>
                    <a:gd name="T0" fmla="*/ 0 w 379"/>
                    <a:gd name="T1" fmla="*/ 0 h 10"/>
                    <a:gd name="T2" fmla="*/ 0 w 379"/>
                    <a:gd name="T3" fmla="*/ 10 h 10"/>
                    <a:gd name="T4" fmla="*/ 196 w 379"/>
                    <a:gd name="T5" fmla="*/ 10 h 10"/>
                    <a:gd name="T6" fmla="*/ 193 w 379"/>
                    <a:gd name="T7" fmla="*/ 0 h 10"/>
                    <a:gd name="T8" fmla="*/ 0 w 379"/>
                    <a:gd name="T9" fmla="*/ 0 h 10"/>
                    <a:gd name="T10" fmla="*/ 201 w 379"/>
                    <a:gd name="T11" fmla="*/ 0 h 10"/>
                    <a:gd name="T12" fmla="*/ 200 w 379"/>
                    <a:gd name="T13" fmla="*/ 10 h 10"/>
                    <a:gd name="T14" fmla="*/ 287 w 379"/>
                    <a:gd name="T15" fmla="*/ 10 h 10"/>
                    <a:gd name="T16" fmla="*/ 284 w 379"/>
                    <a:gd name="T17" fmla="*/ 0 h 10"/>
                    <a:gd name="T18" fmla="*/ 201 w 379"/>
                    <a:gd name="T19" fmla="*/ 0 h 10"/>
                    <a:gd name="T20" fmla="*/ 294 w 379"/>
                    <a:gd name="T21" fmla="*/ 0 h 10"/>
                    <a:gd name="T22" fmla="*/ 293 w 379"/>
                    <a:gd name="T23" fmla="*/ 10 h 10"/>
                    <a:gd name="T24" fmla="*/ 379 w 379"/>
                    <a:gd name="T25" fmla="*/ 10 h 10"/>
                    <a:gd name="T26" fmla="*/ 377 w 379"/>
                    <a:gd name="T27" fmla="*/ 0 h 10"/>
                    <a:gd name="T28" fmla="*/ 294 w 379"/>
                    <a:gd name="T29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79" h="10">
                      <a:moveTo>
                        <a:pt x="0" y="0"/>
                      </a:moveTo>
                      <a:lnTo>
                        <a:pt x="0" y="10"/>
                      </a:lnTo>
                      <a:lnTo>
                        <a:pt x="196" y="10"/>
                      </a:lnTo>
                      <a:lnTo>
                        <a:pt x="193" y="0"/>
                      </a:lnTo>
                      <a:lnTo>
                        <a:pt x="0" y="0"/>
                      </a:lnTo>
                      <a:close/>
                      <a:moveTo>
                        <a:pt x="201" y="0"/>
                      </a:moveTo>
                      <a:lnTo>
                        <a:pt x="200" y="10"/>
                      </a:lnTo>
                      <a:lnTo>
                        <a:pt x="287" y="10"/>
                      </a:lnTo>
                      <a:lnTo>
                        <a:pt x="284" y="0"/>
                      </a:lnTo>
                      <a:lnTo>
                        <a:pt x="201" y="0"/>
                      </a:lnTo>
                      <a:close/>
                      <a:moveTo>
                        <a:pt x="294" y="0"/>
                      </a:moveTo>
                      <a:lnTo>
                        <a:pt x="293" y="10"/>
                      </a:lnTo>
                      <a:lnTo>
                        <a:pt x="379" y="10"/>
                      </a:lnTo>
                      <a:lnTo>
                        <a:pt x="377" y="0"/>
                      </a:lnTo>
                      <a:lnTo>
                        <a:pt x="294" y="0"/>
                      </a:lnTo>
                      <a:close/>
                    </a:path>
                  </a:pathLst>
                </a:custGeom>
                <a:solidFill>
                  <a:srgbClr val="C9C9A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8" name="Freeform 180"/>
                <p:cNvSpPr>
                  <a:spLocks noEditPoints="1"/>
                </p:cNvSpPr>
                <p:nvPr/>
              </p:nvSpPr>
              <p:spPr bwMode="auto">
                <a:xfrm>
                  <a:off x="837" y="1592"/>
                  <a:ext cx="95" cy="2"/>
                </a:xfrm>
                <a:custGeom>
                  <a:avLst/>
                  <a:gdLst>
                    <a:gd name="T0" fmla="*/ 0 w 378"/>
                    <a:gd name="T1" fmla="*/ 0 h 12"/>
                    <a:gd name="T2" fmla="*/ 0 w 378"/>
                    <a:gd name="T3" fmla="*/ 12 h 12"/>
                    <a:gd name="T4" fmla="*/ 194 w 378"/>
                    <a:gd name="T5" fmla="*/ 12 h 12"/>
                    <a:gd name="T6" fmla="*/ 191 w 378"/>
                    <a:gd name="T7" fmla="*/ 0 h 12"/>
                    <a:gd name="T8" fmla="*/ 0 w 378"/>
                    <a:gd name="T9" fmla="*/ 0 h 12"/>
                    <a:gd name="T10" fmla="*/ 201 w 378"/>
                    <a:gd name="T11" fmla="*/ 0 h 12"/>
                    <a:gd name="T12" fmla="*/ 200 w 378"/>
                    <a:gd name="T13" fmla="*/ 12 h 12"/>
                    <a:gd name="T14" fmla="*/ 286 w 378"/>
                    <a:gd name="T15" fmla="*/ 12 h 12"/>
                    <a:gd name="T16" fmla="*/ 282 w 378"/>
                    <a:gd name="T17" fmla="*/ 0 h 12"/>
                    <a:gd name="T18" fmla="*/ 201 w 378"/>
                    <a:gd name="T19" fmla="*/ 0 h 12"/>
                    <a:gd name="T20" fmla="*/ 294 w 378"/>
                    <a:gd name="T21" fmla="*/ 0 h 12"/>
                    <a:gd name="T22" fmla="*/ 293 w 378"/>
                    <a:gd name="T23" fmla="*/ 12 h 12"/>
                    <a:gd name="T24" fmla="*/ 378 w 378"/>
                    <a:gd name="T25" fmla="*/ 12 h 12"/>
                    <a:gd name="T26" fmla="*/ 377 w 378"/>
                    <a:gd name="T27" fmla="*/ 0 h 12"/>
                    <a:gd name="T28" fmla="*/ 294 w 378"/>
                    <a:gd name="T29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78" h="12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194" y="12"/>
                      </a:lnTo>
                      <a:lnTo>
                        <a:pt x="191" y="0"/>
                      </a:lnTo>
                      <a:lnTo>
                        <a:pt x="0" y="0"/>
                      </a:lnTo>
                      <a:close/>
                      <a:moveTo>
                        <a:pt x="201" y="0"/>
                      </a:moveTo>
                      <a:lnTo>
                        <a:pt x="200" y="12"/>
                      </a:lnTo>
                      <a:lnTo>
                        <a:pt x="286" y="12"/>
                      </a:lnTo>
                      <a:lnTo>
                        <a:pt x="282" y="0"/>
                      </a:lnTo>
                      <a:lnTo>
                        <a:pt x="201" y="0"/>
                      </a:lnTo>
                      <a:close/>
                      <a:moveTo>
                        <a:pt x="294" y="0"/>
                      </a:moveTo>
                      <a:lnTo>
                        <a:pt x="293" y="12"/>
                      </a:lnTo>
                      <a:lnTo>
                        <a:pt x="378" y="12"/>
                      </a:lnTo>
                      <a:lnTo>
                        <a:pt x="377" y="0"/>
                      </a:lnTo>
                      <a:lnTo>
                        <a:pt x="294" y="0"/>
                      </a:lnTo>
                      <a:close/>
                    </a:path>
                  </a:pathLst>
                </a:custGeom>
                <a:solidFill>
                  <a:srgbClr val="D1D1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9" name="Freeform 181"/>
                <p:cNvSpPr>
                  <a:spLocks noEditPoints="1"/>
                </p:cNvSpPr>
                <p:nvPr/>
              </p:nvSpPr>
              <p:spPr bwMode="auto">
                <a:xfrm>
                  <a:off x="837" y="1590"/>
                  <a:ext cx="94" cy="3"/>
                </a:xfrm>
                <a:custGeom>
                  <a:avLst/>
                  <a:gdLst>
                    <a:gd name="T0" fmla="*/ 0 w 377"/>
                    <a:gd name="T1" fmla="*/ 0 h 11"/>
                    <a:gd name="T2" fmla="*/ 0 w 377"/>
                    <a:gd name="T3" fmla="*/ 11 h 11"/>
                    <a:gd name="T4" fmla="*/ 193 w 377"/>
                    <a:gd name="T5" fmla="*/ 11 h 11"/>
                    <a:gd name="T6" fmla="*/ 190 w 377"/>
                    <a:gd name="T7" fmla="*/ 0 h 11"/>
                    <a:gd name="T8" fmla="*/ 0 w 377"/>
                    <a:gd name="T9" fmla="*/ 0 h 11"/>
                    <a:gd name="T10" fmla="*/ 201 w 377"/>
                    <a:gd name="T11" fmla="*/ 0 h 11"/>
                    <a:gd name="T12" fmla="*/ 201 w 377"/>
                    <a:gd name="T13" fmla="*/ 11 h 11"/>
                    <a:gd name="T14" fmla="*/ 284 w 377"/>
                    <a:gd name="T15" fmla="*/ 11 h 11"/>
                    <a:gd name="T16" fmla="*/ 281 w 377"/>
                    <a:gd name="T17" fmla="*/ 0 h 11"/>
                    <a:gd name="T18" fmla="*/ 201 w 377"/>
                    <a:gd name="T19" fmla="*/ 0 h 11"/>
                    <a:gd name="T20" fmla="*/ 294 w 377"/>
                    <a:gd name="T21" fmla="*/ 0 h 11"/>
                    <a:gd name="T22" fmla="*/ 294 w 377"/>
                    <a:gd name="T23" fmla="*/ 11 h 11"/>
                    <a:gd name="T24" fmla="*/ 377 w 377"/>
                    <a:gd name="T25" fmla="*/ 11 h 11"/>
                    <a:gd name="T26" fmla="*/ 376 w 377"/>
                    <a:gd name="T27" fmla="*/ 0 h 11"/>
                    <a:gd name="T28" fmla="*/ 294 w 377"/>
                    <a:gd name="T2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77" h="11">
                      <a:moveTo>
                        <a:pt x="0" y="0"/>
                      </a:moveTo>
                      <a:lnTo>
                        <a:pt x="0" y="11"/>
                      </a:lnTo>
                      <a:lnTo>
                        <a:pt x="193" y="11"/>
                      </a:lnTo>
                      <a:lnTo>
                        <a:pt x="190" y="0"/>
                      </a:lnTo>
                      <a:lnTo>
                        <a:pt x="0" y="0"/>
                      </a:lnTo>
                      <a:close/>
                      <a:moveTo>
                        <a:pt x="201" y="0"/>
                      </a:moveTo>
                      <a:lnTo>
                        <a:pt x="201" y="11"/>
                      </a:lnTo>
                      <a:lnTo>
                        <a:pt x="284" y="11"/>
                      </a:lnTo>
                      <a:lnTo>
                        <a:pt x="281" y="0"/>
                      </a:lnTo>
                      <a:lnTo>
                        <a:pt x="201" y="0"/>
                      </a:lnTo>
                      <a:close/>
                      <a:moveTo>
                        <a:pt x="294" y="0"/>
                      </a:moveTo>
                      <a:lnTo>
                        <a:pt x="294" y="11"/>
                      </a:lnTo>
                      <a:lnTo>
                        <a:pt x="377" y="11"/>
                      </a:lnTo>
                      <a:lnTo>
                        <a:pt x="376" y="0"/>
                      </a:lnTo>
                      <a:lnTo>
                        <a:pt x="294" y="0"/>
                      </a:lnTo>
                      <a:close/>
                    </a:path>
                  </a:pathLst>
                </a:custGeom>
                <a:solidFill>
                  <a:srgbClr val="D6D6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70" name="Freeform 182"/>
                <p:cNvSpPr>
                  <a:spLocks noEditPoints="1"/>
                </p:cNvSpPr>
                <p:nvPr/>
              </p:nvSpPr>
              <p:spPr bwMode="auto">
                <a:xfrm>
                  <a:off x="837" y="1589"/>
                  <a:ext cx="94" cy="3"/>
                </a:xfrm>
                <a:custGeom>
                  <a:avLst/>
                  <a:gdLst>
                    <a:gd name="T0" fmla="*/ 0 w 377"/>
                    <a:gd name="T1" fmla="*/ 0 h 10"/>
                    <a:gd name="T2" fmla="*/ 0 w 377"/>
                    <a:gd name="T3" fmla="*/ 10 h 10"/>
                    <a:gd name="T4" fmla="*/ 191 w 377"/>
                    <a:gd name="T5" fmla="*/ 10 h 10"/>
                    <a:gd name="T6" fmla="*/ 189 w 377"/>
                    <a:gd name="T7" fmla="*/ 0 h 10"/>
                    <a:gd name="T8" fmla="*/ 0 w 377"/>
                    <a:gd name="T9" fmla="*/ 0 h 10"/>
                    <a:gd name="T10" fmla="*/ 201 w 377"/>
                    <a:gd name="T11" fmla="*/ 0 h 10"/>
                    <a:gd name="T12" fmla="*/ 201 w 377"/>
                    <a:gd name="T13" fmla="*/ 10 h 10"/>
                    <a:gd name="T14" fmla="*/ 282 w 377"/>
                    <a:gd name="T15" fmla="*/ 10 h 10"/>
                    <a:gd name="T16" fmla="*/ 280 w 377"/>
                    <a:gd name="T17" fmla="*/ 0 h 10"/>
                    <a:gd name="T18" fmla="*/ 201 w 377"/>
                    <a:gd name="T19" fmla="*/ 0 h 10"/>
                    <a:gd name="T20" fmla="*/ 295 w 377"/>
                    <a:gd name="T21" fmla="*/ 0 h 10"/>
                    <a:gd name="T22" fmla="*/ 294 w 377"/>
                    <a:gd name="T23" fmla="*/ 10 h 10"/>
                    <a:gd name="T24" fmla="*/ 377 w 377"/>
                    <a:gd name="T25" fmla="*/ 10 h 10"/>
                    <a:gd name="T26" fmla="*/ 376 w 377"/>
                    <a:gd name="T27" fmla="*/ 0 h 10"/>
                    <a:gd name="T28" fmla="*/ 295 w 377"/>
                    <a:gd name="T29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77" h="10">
                      <a:moveTo>
                        <a:pt x="0" y="0"/>
                      </a:moveTo>
                      <a:lnTo>
                        <a:pt x="0" y="10"/>
                      </a:lnTo>
                      <a:lnTo>
                        <a:pt x="191" y="10"/>
                      </a:lnTo>
                      <a:lnTo>
                        <a:pt x="189" y="0"/>
                      </a:lnTo>
                      <a:lnTo>
                        <a:pt x="0" y="0"/>
                      </a:lnTo>
                      <a:close/>
                      <a:moveTo>
                        <a:pt x="201" y="0"/>
                      </a:moveTo>
                      <a:lnTo>
                        <a:pt x="201" y="10"/>
                      </a:lnTo>
                      <a:lnTo>
                        <a:pt x="282" y="10"/>
                      </a:lnTo>
                      <a:lnTo>
                        <a:pt x="280" y="0"/>
                      </a:lnTo>
                      <a:lnTo>
                        <a:pt x="201" y="0"/>
                      </a:lnTo>
                      <a:close/>
                      <a:moveTo>
                        <a:pt x="295" y="0"/>
                      </a:moveTo>
                      <a:lnTo>
                        <a:pt x="294" y="10"/>
                      </a:lnTo>
                      <a:lnTo>
                        <a:pt x="377" y="10"/>
                      </a:lnTo>
                      <a:lnTo>
                        <a:pt x="376" y="0"/>
                      </a:lnTo>
                      <a:lnTo>
                        <a:pt x="295" y="0"/>
                      </a:lnTo>
                      <a:close/>
                    </a:path>
                  </a:pathLst>
                </a:custGeom>
                <a:solidFill>
                  <a:srgbClr val="DEDE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71" name="Freeform 183"/>
                <p:cNvSpPr>
                  <a:spLocks noEditPoints="1"/>
                </p:cNvSpPr>
                <p:nvPr/>
              </p:nvSpPr>
              <p:spPr bwMode="auto">
                <a:xfrm>
                  <a:off x="837" y="1588"/>
                  <a:ext cx="94" cy="2"/>
                </a:xfrm>
                <a:custGeom>
                  <a:avLst/>
                  <a:gdLst>
                    <a:gd name="T0" fmla="*/ 0 w 376"/>
                    <a:gd name="T1" fmla="*/ 10 h 10"/>
                    <a:gd name="T2" fmla="*/ 0 w 376"/>
                    <a:gd name="T3" fmla="*/ 3 h 10"/>
                    <a:gd name="T4" fmla="*/ 20 w 376"/>
                    <a:gd name="T5" fmla="*/ 3 h 10"/>
                    <a:gd name="T6" fmla="*/ 36 w 376"/>
                    <a:gd name="T7" fmla="*/ 3 h 10"/>
                    <a:gd name="T8" fmla="*/ 50 w 376"/>
                    <a:gd name="T9" fmla="*/ 3 h 10"/>
                    <a:gd name="T10" fmla="*/ 62 w 376"/>
                    <a:gd name="T11" fmla="*/ 3 h 10"/>
                    <a:gd name="T12" fmla="*/ 72 w 376"/>
                    <a:gd name="T13" fmla="*/ 3 h 10"/>
                    <a:gd name="T14" fmla="*/ 80 w 376"/>
                    <a:gd name="T15" fmla="*/ 3 h 10"/>
                    <a:gd name="T16" fmla="*/ 87 w 376"/>
                    <a:gd name="T17" fmla="*/ 3 h 10"/>
                    <a:gd name="T18" fmla="*/ 94 w 376"/>
                    <a:gd name="T19" fmla="*/ 3 h 10"/>
                    <a:gd name="T20" fmla="*/ 101 w 376"/>
                    <a:gd name="T21" fmla="*/ 3 h 10"/>
                    <a:gd name="T22" fmla="*/ 108 w 376"/>
                    <a:gd name="T23" fmla="*/ 3 h 10"/>
                    <a:gd name="T24" fmla="*/ 116 w 376"/>
                    <a:gd name="T25" fmla="*/ 3 h 10"/>
                    <a:gd name="T26" fmla="*/ 125 w 376"/>
                    <a:gd name="T27" fmla="*/ 3 h 10"/>
                    <a:gd name="T28" fmla="*/ 137 w 376"/>
                    <a:gd name="T29" fmla="*/ 3 h 10"/>
                    <a:gd name="T30" fmla="*/ 151 w 376"/>
                    <a:gd name="T31" fmla="*/ 3 h 10"/>
                    <a:gd name="T32" fmla="*/ 167 w 376"/>
                    <a:gd name="T33" fmla="*/ 3 h 10"/>
                    <a:gd name="T34" fmla="*/ 187 w 376"/>
                    <a:gd name="T35" fmla="*/ 3 h 10"/>
                    <a:gd name="T36" fmla="*/ 190 w 376"/>
                    <a:gd name="T37" fmla="*/ 10 h 10"/>
                    <a:gd name="T38" fmla="*/ 0 w 376"/>
                    <a:gd name="T39" fmla="*/ 10 h 10"/>
                    <a:gd name="T40" fmla="*/ 201 w 376"/>
                    <a:gd name="T41" fmla="*/ 10 h 10"/>
                    <a:gd name="T42" fmla="*/ 201 w 376"/>
                    <a:gd name="T43" fmla="*/ 3 h 10"/>
                    <a:gd name="T44" fmla="*/ 279 w 376"/>
                    <a:gd name="T45" fmla="*/ 3 h 10"/>
                    <a:gd name="T46" fmla="*/ 281 w 376"/>
                    <a:gd name="T47" fmla="*/ 10 h 10"/>
                    <a:gd name="T48" fmla="*/ 201 w 376"/>
                    <a:gd name="T49" fmla="*/ 10 h 10"/>
                    <a:gd name="T50" fmla="*/ 295 w 376"/>
                    <a:gd name="T51" fmla="*/ 0 h 10"/>
                    <a:gd name="T52" fmla="*/ 294 w 376"/>
                    <a:gd name="T53" fmla="*/ 10 h 10"/>
                    <a:gd name="T54" fmla="*/ 376 w 376"/>
                    <a:gd name="T55" fmla="*/ 10 h 10"/>
                    <a:gd name="T56" fmla="*/ 375 w 376"/>
                    <a:gd name="T57" fmla="*/ 3 h 10"/>
                    <a:gd name="T58" fmla="*/ 335 w 376"/>
                    <a:gd name="T59" fmla="*/ 0 h 10"/>
                    <a:gd name="T60" fmla="*/ 295 w 376"/>
                    <a:gd name="T61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376" h="10">
                      <a:moveTo>
                        <a:pt x="0" y="10"/>
                      </a:moveTo>
                      <a:lnTo>
                        <a:pt x="0" y="3"/>
                      </a:lnTo>
                      <a:lnTo>
                        <a:pt x="20" y="3"/>
                      </a:lnTo>
                      <a:lnTo>
                        <a:pt x="36" y="3"/>
                      </a:lnTo>
                      <a:lnTo>
                        <a:pt x="50" y="3"/>
                      </a:lnTo>
                      <a:lnTo>
                        <a:pt x="62" y="3"/>
                      </a:lnTo>
                      <a:lnTo>
                        <a:pt x="72" y="3"/>
                      </a:lnTo>
                      <a:lnTo>
                        <a:pt x="80" y="3"/>
                      </a:lnTo>
                      <a:lnTo>
                        <a:pt x="87" y="3"/>
                      </a:lnTo>
                      <a:lnTo>
                        <a:pt x="94" y="3"/>
                      </a:lnTo>
                      <a:lnTo>
                        <a:pt x="101" y="3"/>
                      </a:lnTo>
                      <a:lnTo>
                        <a:pt x="108" y="3"/>
                      </a:lnTo>
                      <a:lnTo>
                        <a:pt x="116" y="3"/>
                      </a:lnTo>
                      <a:lnTo>
                        <a:pt x="125" y="3"/>
                      </a:lnTo>
                      <a:lnTo>
                        <a:pt x="137" y="3"/>
                      </a:lnTo>
                      <a:lnTo>
                        <a:pt x="151" y="3"/>
                      </a:lnTo>
                      <a:lnTo>
                        <a:pt x="167" y="3"/>
                      </a:lnTo>
                      <a:lnTo>
                        <a:pt x="187" y="3"/>
                      </a:lnTo>
                      <a:lnTo>
                        <a:pt x="190" y="10"/>
                      </a:lnTo>
                      <a:lnTo>
                        <a:pt x="0" y="10"/>
                      </a:lnTo>
                      <a:close/>
                      <a:moveTo>
                        <a:pt x="201" y="10"/>
                      </a:moveTo>
                      <a:lnTo>
                        <a:pt x="201" y="3"/>
                      </a:lnTo>
                      <a:lnTo>
                        <a:pt x="279" y="3"/>
                      </a:lnTo>
                      <a:lnTo>
                        <a:pt x="281" y="10"/>
                      </a:lnTo>
                      <a:lnTo>
                        <a:pt x="201" y="10"/>
                      </a:lnTo>
                      <a:close/>
                      <a:moveTo>
                        <a:pt x="295" y="0"/>
                      </a:moveTo>
                      <a:lnTo>
                        <a:pt x="294" y="10"/>
                      </a:lnTo>
                      <a:lnTo>
                        <a:pt x="376" y="10"/>
                      </a:lnTo>
                      <a:lnTo>
                        <a:pt x="375" y="3"/>
                      </a:lnTo>
                      <a:lnTo>
                        <a:pt x="335" y="0"/>
                      </a:lnTo>
                      <a:lnTo>
                        <a:pt x="295" y="0"/>
                      </a:lnTo>
                      <a:close/>
                    </a:path>
                  </a:pathLst>
                </a:custGeom>
                <a:solidFill>
                  <a:srgbClr val="E3E3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72" name="Freeform 184"/>
                <p:cNvSpPr>
                  <a:spLocks noEditPoints="1"/>
                </p:cNvSpPr>
                <p:nvPr/>
              </p:nvSpPr>
              <p:spPr bwMode="auto">
                <a:xfrm>
                  <a:off x="837" y="1587"/>
                  <a:ext cx="94" cy="2"/>
                </a:xfrm>
                <a:custGeom>
                  <a:avLst/>
                  <a:gdLst>
                    <a:gd name="T0" fmla="*/ 0 w 376"/>
                    <a:gd name="T1" fmla="*/ 6 h 6"/>
                    <a:gd name="T2" fmla="*/ 0 w 376"/>
                    <a:gd name="T3" fmla="*/ 4 h 6"/>
                    <a:gd name="T4" fmla="*/ 20 w 376"/>
                    <a:gd name="T5" fmla="*/ 4 h 6"/>
                    <a:gd name="T6" fmla="*/ 36 w 376"/>
                    <a:gd name="T7" fmla="*/ 4 h 6"/>
                    <a:gd name="T8" fmla="*/ 50 w 376"/>
                    <a:gd name="T9" fmla="*/ 4 h 6"/>
                    <a:gd name="T10" fmla="*/ 62 w 376"/>
                    <a:gd name="T11" fmla="*/ 4 h 6"/>
                    <a:gd name="T12" fmla="*/ 72 w 376"/>
                    <a:gd name="T13" fmla="*/ 4 h 6"/>
                    <a:gd name="T14" fmla="*/ 80 w 376"/>
                    <a:gd name="T15" fmla="*/ 4 h 6"/>
                    <a:gd name="T16" fmla="*/ 87 w 376"/>
                    <a:gd name="T17" fmla="*/ 4 h 6"/>
                    <a:gd name="T18" fmla="*/ 94 w 376"/>
                    <a:gd name="T19" fmla="*/ 4 h 6"/>
                    <a:gd name="T20" fmla="*/ 101 w 376"/>
                    <a:gd name="T21" fmla="*/ 4 h 6"/>
                    <a:gd name="T22" fmla="*/ 108 w 376"/>
                    <a:gd name="T23" fmla="*/ 4 h 6"/>
                    <a:gd name="T24" fmla="*/ 116 w 376"/>
                    <a:gd name="T25" fmla="*/ 4 h 6"/>
                    <a:gd name="T26" fmla="*/ 125 w 376"/>
                    <a:gd name="T27" fmla="*/ 4 h 6"/>
                    <a:gd name="T28" fmla="*/ 137 w 376"/>
                    <a:gd name="T29" fmla="*/ 4 h 6"/>
                    <a:gd name="T30" fmla="*/ 151 w 376"/>
                    <a:gd name="T31" fmla="*/ 4 h 6"/>
                    <a:gd name="T32" fmla="*/ 167 w 376"/>
                    <a:gd name="T33" fmla="*/ 4 h 6"/>
                    <a:gd name="T34" fmla="*/ 187 w 376"/>
                    <a:gd name="T35" fmla="*/ 4 h 6"/>
                    <a:gd name="T36" fmla="*/ 189 w 376"/>
                    <a:gd name="T37" fmla="*/ 6 h 6"/>
                    <a:gd name="T38" fmla="*/ 0 w 376"/>
                    <a:gd name="T39" fmla="*/ 6 h 6"/>
                    <a:gd name="T40" fmla="*/ 201 w 376"/>
                    <a:gd name="T41" fmla="*/ 6 h 6"/>
                    <a:gd name="T42" fmla="*/ 201 w 376"/>
                    <a:gd name="T43" fmla="*/ 4 h 6"/>
                    <a:gd name="T44" fmla="*/ 279 w 376"/>
                    <a:gd name="T45" fmla="*/ 4 h 6"/>
                    <a:gd name="T46" fmla="*/ 280 w 376"/>
                    <a:gd name="T47" fmla="*/ 6 h 6"/>
                    <a:gd name="T48" fmla="*/ 201 w 376"/>
                    <a:gd name="T49" fmla="*/ 6 h 6"/>
                    <a:gd name="T50" fmla="*/ 295 w 376"/>
                    <a:gd name="T51" fmla="*/ 6 h 6"/>
                    <a:gd name="T52" fmla="*/ 295 w 376"/>
                    <a:gd name="T53" fmla="*/ 0 h 6"/>
                    <a:gd name="T54" fmla="*/ 375 w 376"/>
                    <a:gd name="T55" fmla="*/ 4 h 6"/>
                    <a:gd name="T56" fmla="*/ 376 w 376"/>
                    <a:gd name="T57" fmla="*/ 6 h 6"/>
                    <a:gd name="T58" fmla="*/ 295 w 376"/>
                    <a:gd name="T5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76" h="6">
                      <a:moveTo>
                        <a:pt x="0" y="6"/>
                      </a:moveTo>
                      <a:lnTo>
                        <a:pt x="0" y="4"/>
                      </a:lnTo>
                      <a:lnTo>
                        <a:pt x="20" y="4"/>
                      </a:lnTo>
                      <a:lnTo>
                        <a:pt x="36" y="4"/>
                      </a:lnTo>
                      <a:lnTo>
                        <a:pt x="50" y="4"/>
                      </a:lnTo>
                      <a:lnTo>
                        <a:pt x="62" y="4"/>
                      </a:lnTo>
                      <a:lnTo>
                        <a:pt x="72" y="4"/>
                      </a:lnTo>
                      <a:lnTo>
                        <a:pt x="80" y="4"/>
                      </a:lnTo>
                      <a:lnTo>
                        <a:pt x="87" y="4"/>
                      </a:lnTo>
                      <a:lnTo>
                        <a:pt x="94" y="4"/>
                      </a:lnTo>
                      <a:lnTo>
                        <a:pt x="101" y="4"/>
                      </a:lnTo>
                      <a:lnTo>
                        <a:pt x="108" y="4"/>
                      </a:lnTo>
                      <a:lnTo>
                        <a:pt x="116" y="4"/>
                      </a:lnTo>
                      <a:lnTo>
                        <a:pt x="125" y="4"/>
                      </a:lnTo>
                      <a:lnTo>
                        <a:pt x="137" y="4"/>
                      </a:lnTo>
                      <a:lnTo>
                        <a:pt x="151" y="4"/>
                      </a:lnTo>
                      <a:lnTo>
                        <a:pt x="167" y="4"/>
                      </a:lnTo>
                      <a:lnTo>
                        <a:pt x="187" y="4"/>
                      </a:lnTo>
                      <a:lnTo>
                        <a:pt x="189" y="6"/>
                      </a:lnTo>
                      <a:lnTo>
                        <a:pt x="0" y="6"/>
                      </a:lnTo>
                      <a:close/>
                      <a:moveTo>
                        <a:pt x="201" y="6"/>
                      </a:moveTo>
                      <a:lnTo>
                        <a:pt x="201" y="4"/>
                      </a:lnTo>
                      <a:lnTo>
                        <a:pt x="279" y="4"/>
                      </a:lnTo>
                      <a:lnTo>
                        <a:pt x="280" y="6"/>
                      </a:lnTo>
                      <a:lnTo>
                        <a:pt x="201" y="6"/>
                      </a:lnTo>
                      <a:close/>
                      <a:moveTo>
                        <a:pt x="295" y="6"/>
                      </a:moveTo>
                      <a:lnTo>
                        <a:pt x="295" y="0"/>
                      </a:lnTo>
                      <a:lnTo>
                        <a:pt x="375" y="4"/>
                      </a:lnTo>
                      <a:lnTo>
                        <a:pt x="376" y="6"/>
                      </a:lnTo>
                      <a:lnTo>
                        <a:pt x="295" y="6"/>
                      </a:lnTo>
                      <a:close/>
                    </a:path>
                  </a:pathLst>
                </a:custGeom>
                <a:solidFill>
                  <a:srgbClr val="EBEB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73" name="Freeform 185"/>
                <p:cNvSpPr>
                  <a:spLocks/>
                </p:cNvSpPr>
                <p:nvPr/>
              </p:nvSpPr>
              <p:spPr bwMode="auto">
                <a:xfrm>
                  <a:off x="911" y="1587"/>
                  <a:ext cx="10" cy="1"/>
                </a:xfrm>
                <a:custGeom>
                  <a:avLst/>
                  <a:gdLst>
                    <a:gd name="T0" fmla="*/ 0 w 40"/>
                    <a:gd name="T1" fmla="*/ 1 h 1"/>
                    <a:gd name="T2" fmla="*/ 0 w 40"/>
                    <a:gd name="T3" fmla="*/ 0 h 1"/>
                    <a:gd name="T4" fmla="*/ 40 w 40"/>
                    <a:gd name="T5" fmla="*/ 1 h 1"/>
                    <a:gd name="T6" fmla="*/ 0 w 4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1">
                      <a:moveTo>
                        <a:pt x="0" y="1"/>
                      </a:moveTo>
                      <a:lnTo>
                        <a:pt x="0" y="0"/>
                      </a:lnTo>
                      <a:lnTo>
                        <a:pt x="4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0F0D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74" name="Freeform 186"/>
                <p:cNvSpPr>
                  <a:spLocks/>
                </p:cNvSpPr>
                <p:nvPr/>
              </p:nvSpPr>
              <p:spPr bwMode="auto">
                <a:xfrm>
                  <a:off x="756" y="1599"/>
                  <a:ext cx="26" cy="1"/>
                </a:xfrm>
                <a:custGeom>
                  <a:avLst/>
                  <a:gdLst>
                    <a:gd name="T0" fmla="*/ 1 w 103"/>
                    <a:gd name="T1" fmla="*/ 0 h 5"/>
                    <a:gd name="T2" fmla="*/ 0 w 103"/>
                    <a:gd name="T3" fmla="*/ 5 h 5"/>
                    <a:gd name="T4" fmla="*/ 103 w 103"/>
                    <a:gd name="T5" fmla="*/ 5 h 5"/>
                    <a:gd name="T6" fmla="*/ 103 w 103"/>
                    <a:gd name="T7" fmla="*/ 0 h 5"/>
                    <a:gd name="T8" fmla="*/ 1 w 103"/>
                    <a:gd name="T9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" h="5">
                      <a:moveTo>
                        <a:pt x="1" y="0"/>
                      </a:moveTo>
                      <a:lnTo>
                        <a:pt x="0" y="5"/>
                      </a:lnTo>
                      <a:lnTo>
                        <a:pt x="103" y="5"/>
                      </a:lnTo>
                      <a:lnTo>
                        <a:pt x="103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8282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75" name="Freeform 187"/>
                <p:cNvSpPr>
                  <a:spLocks/>
                </p:cNvSpPr>
                <p:nvPr/>
              </p:nvSpPr>
              <p:spPr bwMode="auto">
                <a:xfrm>
                  <a:off x="756" y="1598"/>
                  <a:ext cx="26" cy="2"/>
                </a:xfrm>
                <a:custGeom>
                  <a:avLst/>
                  <a:gdLst>
                    <a:gd name="T0" fmla="*/ 1 w 103"/>
                    <a:gd name="T1" fmla="*/ 0 h 9"/>
                    <a:gd name="T2" fmla="*/ 0 w 103"/>
                    <a:gd name="T3" fmla="*/ 9 h 9"/>
                    <a:gd name="T4" fmla="*/ 103 w 103"/>
                    <a:gd name="T5" fmla="*/ 9 h 9"/>
                    <a:gd name="T6" fmla="*/ 103 w 103"/>
                    <a:gd name="T7" fmla="*/ 0 h 9"/>
                    <a:gd name="T8" fmla="*/ 1 w 103"/>
                    <a:gd name="T9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" h="9">
                      <a:moveTo>
                        <a:pt x="1" y="0"/>
                      </a:moveTo>
                      <a:lnTo>
                        <a:pt x="0" y="9"/>
                      </a:lnTo>
                      <a:lnTo>
                        <a:pt x="103" y="9"/>
                      </a:lnTo>
                      <a:lnTo>
                        <a:pt x="103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8A8A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76" name="Freeform 188"/>
                <p:cNvSpPr>
                  <a:spLocks/>
                </p:cNvSpPr>
                <p:nvPr/>
              </p:nvSpPr>
              <p:spPr bwMode="auto">
                <a:xfrm>
                  <a:off x="756" y="1596"/>
                  <a:ext cx="26" cy="3"/>
                </a:xfrm>
                <a:custGeom>
                  <a:avLst/>
                  <a:gdLst>
                    <a:gd name="T0" fmla="*/ 0 w 102"/>
                    <a:gd name="T1" fmla="*/ 0 h 10"/>
                    <a:gd name="T2" fmla="*/ 0 w 102"/>
                    <a:gd name="T3" fmla="*/ 10 h 10"/>
                    <a:gd name="T4" fmla="*/ 102 w 102"/>
                    <a:gd name="T5" fmla="*/ 10 h 10"/>
                    <a:gd name="T6" fmla="*/ 101 w 102"/>
                    <a:gd name="T7" fmla="*/ 0 h 10"/>
                    <a:gd name="T8" fmla="*/ 0 w 102"/>
                    <a:gd name="T9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2" h="10">
                      <a:moveTo>
                        <a:pt x="0" y="0"/>
                      </a:moveTo>
                      <a:lnTo>
                        <a:pt x="0" y="10"/>
                      </a:lnTo>
                      <a:lnTo>
                        <a:pt x="102" y="10"/>
                      </a:lnTo>
                      <a:lnTo>
                        <a:pt x="10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F8F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77" name="Freeform 189"/>
                <p:cNvSpPr>
                  <a:spLocks/>
                </p:cNvSpPr>
                <p:nvPr/>
              </p:nvSpPr>
              <p:spPr bwMode="auto">
                <a:xfrm>
                  <a:off x="756" y="1595"/>
                  <a:ext cx="26" cy="3"/>
                </a:xfrm>
                <a:custGeom>
                  <a:avLst/>
                  <a:gdLst>
                    <a:gd name="T0" fmla="*/ 0 w 102"/>
                    <a:gd name="T1" fmla="*/ 0 h 12"/>
                    <a:gd name="T2" fmla="*/ 0 w 102"/>
                    <a:gd name="T3" fmla="*/ 12 h 12"/>
                    <a:gd name="T4" fmla="*/ 102 w 102"/>
                    <a:gd name="T5" fmla="*/ 12 h 12"/>
                    <a:gd name="T6" fmla="*/ 100 w 102"/>
                    <a:gd name="T7" fmla="*/ 0 h 12"/>
                    <a:gd name="T8" fmla="*/ 0 w 102"/>
                    <a:gd name="T9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2" h="12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102" y="12"/>
                      </a:lnTo>
                      <a:lnTo>
                        <a:pt x="1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6967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78" name="Freeform 190"/>
                <p:cNvSpPr>
                  <a:spLocks/>
                </p:cNvSpPr>
                <p:nvPr/>
              </p:nvSpPr>
              <p:spPr bwMode="auto">
                <a:xfrm>
                  <a:off x="756" y="1594"/>
                  <a:ext cx="25" cy="2"/>
                </a:xfrm>
                <a:custGeom>
                  <a:avLst/>
                  <a:gdLst>
                    <a:gd name="T0" fmla="*/ 1 w 101"/>
                    <a:gd name="T1" fmla="*/ 0 h 11"/>
                    <a:gd name="T2" fmla="*/ 0 w 101"/>
                    <a:gd name="T3" fmla="*/ 11 h 11"/>
                    <a:gd name="T4" fmla="*/ 101 w 101"/>
                    <a:gd name="T5" fmla="*/ 11 h 11"/>
                    <a:gd name="T6" fmla="*/ 100 w 101"/>
                    <a:gd name="T7" fmla="*/ 0 h 11"/>
                    <a:gd name="T8" fmla="*/ 1 w 101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1">
                      <a:moveTo>
                        <a:pt x="1" y="0"/>
                      </a:moveTo>
                      <a:lnTo>
                        <a:pt x="0" y="11"/>
                      </a:lnTo>
                      <a:lnTo>
                        <a:pt x="101" y="11"/>
                      </a:lnTo>
                      <a:lnTo>
                        <a:pt x="100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9E9E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79" name="Freeform 191"/>
                <p:cNvSpPr>
                  <a:spLocks/>
                </p:cNvSpPr>
                <p:nvPr/>
              </p:nvSpPr>
              <p:spPr bwMode="auto">
                <a:xfrm>
                  <a:off x="756" y="1592"/>
                  <a:ext cx="25" cy="3"/>
                </a:xfrm>
                <a:custGeom>
                  <a:avLst/>
                  <a:gdLst>
                    <a:gd name="T0" fmla="*/ 1 w 100"/>
                    <a:gd name="T1" fmla="*/ 0 h 10"/>
                    <a:gd name="T2" fmla="*/ 0 w 100"/>
                    <a:gd name="T3" fmla="*/ 10 h 10"/>
                    <a:gd name="T4" fmla="*/ 100 w 100"/>
                    <a:gd name="T5" fmla="*/ 10 h 10"/>
                    <a:gd name="T6" fmla="*/ 98 w 100"/>
                    <a:gd name="T7" fmla="*/ 0 h 10"/>
                    <a:gd name="T8" fmla="*/ 1 w 100"/>
                    <a:gd name="T9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0" h="10">
                      <a:moveTo>
                        <a:pt x="1" y="0"/>
                      </a:moveTo>
                      <a:lnTo>
                        <a:pt x="0" y="10"/>
                      </a:lnTo>
                      <a:lnTo>
                        <a:pt x="100" y="10"/>
                      </a:lnTo>
                      <a:lnTo>
                        <a:pt x="98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A3A38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0" name="Freeform 192"/>
                <p:cNvSpPr>
                  <a:spLocks/>
                </p:cNvSpPr>
                <p:nvPr/>
              </p:nvSpPr>
              <p:spPr bwMode="auto">
                <a:xfrm>
                  <a:off x="757" y="1591"/>
                  <a:ext cx="24" cy="3"/>
                </a:xfrm>
                <a:custGeom>
                  <a:avLst/>
                  <a:gdLst>
                    <a:gd name="T0" fmla="*/ 0 w 99"/>
                    <a:gd name="T1" fmla="*/ 0 h 11"/>
                    <a:gd name="T2" fmla="*/ 0 w 99"/>
                    <a:gd name="T3" fmla="*/ 11 h 11"/>
                    <a:gd name="T4" fmla="*/ 99 w 99"/>
                    <a:gd name="T5" fmla="*/ 11 h 11"/>
                    <a:gd name="T6" fmla="*/ 96 w 99"/>
                    <a:gd name="T7" fmla="*/ 0 h 11"/>
                    <a:gd name="T8" fmla="*/ 0 w 99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9" h="11">
                      <a:moveTo>
                        <a:pt x="0" y="0"/>
                      </a:moveTo>
                      <a:lnTo>
                        <a:pt x="0" y="11"/>
                      </a:lnTo>
                      <a:lnTo>
                        <a:pt x="99" y="11"/>
                      </a:lnTo>
                      <a:lnTo>
                        <a:pt x="9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8A8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1" name="Freeform 193"/>
                <p:cNvSpPr>
                  <a:spLocks/>
                </p:cNvSpPr>
                <p:nvPr/>
              </p:nvSpPr>
              <p:spPr bwMode="auto">
                <a:xfrm>
                  <a:off x="757" y="1589"/>
                  <a:ext cx="24" cy="3"/>
                </a:xfrm>
                <a:custGeom>
                  <a:avLst/>
                  <a:gdLst>
                    <a:gd name="T0" fmla="*/ 1 w 97"/>
                    <a:gd name="T1" fmla="*/ 0 h 12"/>
                    <a:gd name="T2" fmla="*/ 0 w 97"/>
                    <a:gd name="T3" fmla="*/ 12 h 12"/>
                    <a:gd name="T4" fmla="*/ 97 w 97"/>
                    <a:gd name="T5" fmla="*/ 12 h 12"/>
                    <a:gd name="T6" fmla="*/ 96 w 97"/>
                    <a:gd name="T7" fmla="*/ 0 h 12"/>
                    <a:gd name="T8" fmla="*/ 1 w 97"/>
                    <a:gd name="T9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7" h="12">
                      <a:moveTo>
                        <a:pt x="1" y="0"/>
                      </a:moveTo>
                      <a:lnTo>
                        <a:pt x="0" y="12"/>
                      </a:lnTo>
                      <a:lnTo>
                        <a:pt x="97" y="12"/>
                      </a:lnTo>
                      <a:lnTo>
                        <a:pt x="96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B0B09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2" name="Freeform 194"/>
                <p:cNvSpPr>
                  <a:spLocks/>
                </p:cNvSpPr>
                <p:nvPr/>
              </p:nvSpPr>
              <p:spPr bwMode="auto">
                <a:xfrm>
                  <a:off x="757" y="1588"/>
                  <a:ext cx="24" cy="3"/>
                </a:xfrm>
                <a:custGeom>
                  <a:avLst/>
                  <a:gdLst>
                    <a:gd name="T0" fmla="*/ 1 w 96"/>
                    <a:gd name="T1" fmla="*/ 0 h 11"/>
                    <a:gd name="T2" fmla="*/ 0 w 96"/>
                    <a:gd name="T3" fmla="*/ 11 h 11"/>
                    <a:gd name="T4" fmla="*/ 96 w 96"/>
                    <a:gd name="T5" fmla="*/ 11 h 11"/>
                    <a:gd name="T6" fmla="*/ 95 w 96"/>
                    <a:gd name="T7" fmla="*/ 0 h 11"/>
                    <a:gd name="T8" fmla="*/ 1 w 96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6" h="11">
                      <a:moveTo>
                        <a:pt x="1" y="0"/>
                      </a:moveTo>
                      <a:lnTo>
                        <a:pt x="0" y="11"/>
                      </a:lnTo>
                      <a:lnTo>
                        <a:pt x="96" y="11"/>
                      </a:lnTo>
                      <a:lnTo>
                        <a:pt x="95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B5B5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3" name="Freeform 195"/>
                <p:cNvSpPr>
                  <a:spLocks/>
                </p:cNvSpPr>
                <p:nvPr/>
              </p:nvSpPr>
              <p:spPr bwMode="auto">
                <a:xfrm>
                  <a:off x="757" y="1587"/>
                  <a:ext cx="24" cy="2"/>
                </a:xfrm>
                <a:custGeom>
                  <a:avLst/>
                  <a:gdLst>
                    <a:gd name="T0" fmla="*/ 0 w 95"/>
                    <a:gd name="T1" fmla="*/ 0 h 11"/>
                    <a:gd name="T2" fmla="*/ 0 w 95"/>
                    <a:gd name="T3" fmla="*/ 11 h 11"/>
                    <a:gd name="T4" fmla="*/ 95 w 95"/>
                    <a:gd name="T5" fmla="*/ 11 h 11"/>
                    <a:gd name="T6" fmla="*/ 93 w 95"/>
                    <a:gd name="T7" fmla="*/ 0 h 11"/>
                    <a:gd name="T8" fmla="*/ 0 w 95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5" h="11">
                      <a:moveTo>
                        <a:pt x="0" y="0"/>
                      </a:moveTo>
                      <a:lnTo>
                        <a:pt x="0" y="11"/>
                      </a:lnTo>
                      <a:lnTo>
                        <a:pt x="95" y="11"/>
                      </a:lnTo>
                      <a:lnTo>
                        <a:pt x="9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DBD9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4" name="Freeform 196"/>
                <p:cNvSpPr>
                  <a:spLocks/>
                </p:cNvSpPr>
                <p:nvPr/>
              </p:nvSpPr>
              <p:spPr bwMode="auto">
                <a:xfrm>
                  <a:off x="757" y="1585"/>
                  <a:ext cx="23" cy="3"/>
                </a:xfrm>
                <a:custGeom>
                  <a:avLst/>
                  <a:gdLst>
                    <a:gd name="T0" fmla="*/ 0 w 94"/>
                    <a:gd name="T1" fmla="*/ 0 h 11"/>
                    <a:gd name="T2" fmla="*/ 0 w 94"/>
                    <a:gd name="T3" fmla="*/ 11 h 11"/>
                    <a:gd name="T4" fmla="*/ 94 w 94"/>
                    <a:gd name="T5" fmla="*/ 11 h 11"/>
                    <a:gd name="T6" fmla="*/ 93 w 94"/>
                    <a:gd name="T7" fmla="*/ 0 h 11"/>
                    <a:gd name="T8" fmla="*/ 0 w 94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4" h="11">
                      <a:moveTo>
                        <a:pt x="0" y="0"/>
                      </a:moveTo>
                      <a:lnTo>
                        <a:pt x="0" y="11"/>
                      </a:lnTo>
                      <a:lnTo>
                        <a:pt x="94" y="11"/>
                      </a:lnTo>
                      <a:lnTo>
                        <a:pt x="9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2C2A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5" name="Freeform 197"/>
                <p:cNvSpPr>
                  <a:spLocks/>
                </p:cNvSpPr>
                <p:nvPr/>
              </p:nvSpPr>
              <p:spPr bwMode="auto">
                <a:xfrm>
                  <a:off x="757" y="1584"/>
                  <a:ext cx="23" cy="3"/>
                </a:xfrm>
                <a:custGeom>
                  <a:avLst/>
                  <a:gdLst>
                    <a:gd name="T0" fmla="*/ 2 w 93"/>
                    <a:gd name="T1" fmla="*/ 0 h 10"/>
                    <a:gd name="T2" fmla="*/ 0 w 93"/>
                    <a:gd name="T3" fmla="*/ 10 h 10"/>
                    <a:gd name="T4" fmla="*/ 93 w 93"/>
                    <a:gd name="T5" fmla="*/ 10 h 10"/>
                    <a:gd name="T6" fmla="*/ 92 w 93"/>
                    <a:gd name="T7" fmla="*/ 0 h 10"/>
                    <a:gd name="T8" fmla="*/ 2 w 93"/>
                    <a:gd name="T9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3" h="10">
                      <a:moveTo>
                        <a:pt x="2" y="0"/>
                      </a:moveTo>
                      <a:lnTo>
                        <a:pt x="0" y="10"/>
                      </a:lnTo>
                      <a:lnTo>
                        <a:pt x="93" y="10"/>
                      </a:lnTo>
                      <a:lnTo>
                        <a:pt x="9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C9C9A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6" name="Freeform 198"/>
                <p:cNvSpPr>
                  <a:spLocks/>
                </p:cNvSpPr>
                <p:nvPr/>
              </p:nvSpPr>
              <p:spPr bwMode="auto">
                <a:xfrm>
                  <a:off x="757" y="1583"/>
                  <a:ext cx="23" cy="2"/>
                </a:xfrm>
                <a:custGeom>
                  <a:avLst/>
                  <a:gdLst>
                    <a:gd name="T0" fmla="*/ 2 w 93"/>
                    <a:gd name="T1" fmla="*/ 0 h 11"/>
                    <a:gd name="T2" fmla="*/ 0 w 93"/>
                    <a:gd name="T3" fmla="*/ 11 h 11"/>
                    <a:gd name="T4" fmla="*/ 93 w 93"/>
                    <a:gd name="T5" fmla="*/ 11 h 11"/>
                    <a:gd name="T6" fmla="*/ 92 w 93"/>
                    <a:gd name="T7" fmla="*/ 0 h 11"/>
                    <a:gd name="T8" fmla="*/ 2 w 93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3" h="11">
                      <a:moveTo>
                        <a:pt x="2" y="0"/>
                      </a:moveTo>
                      <a:lnTo>
                        <a:pt x="0" y="11"/>
                      </a:lnTo>
                      <a:lnTo>
                        <a:pt x="93" y="11"/>
                      </a:lnTo>
                      <a:lnTo>
                        <a:pt x="9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D1D1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7" name="Freeform 199"/>
                <p:cNvSpPr>
                  <a:spLocks/>
                </p:cNvSpPr>
                <p:nvPr/>
              </p:nvSpPr>
              <p:spPr bwMode="auto">
                <a:xfrm>
                  <a:off x="757" y="1581"/>
                  <a:ext cx="23" cy="3"/>
                </a:xfrm>
                <a:custGeom>
                  <a:avLst/>
                  <a:gdLst>
                    <a:gd name="T0" fmla="*/ 0 w 90"/>
                    <a:gd name="T1" fmla="*/ 0 h 12"/>
                    <a:gd name="T2" fmla="*/ 0 w 90"/>
                    <a:gd name="T3" fmla="*/ 12 h 12"/>
                    <a:gd name="T4" fmla="*/ 90 w 90"/>
                    <a:gd name="T5" fmla="*/ 12 h 12"/>
                    <a:gd name="T6" fmla="*/ 89 w 90"/>
                    <a:gd name="T7" fmla="*/ 0 h 12"/>
                    <a:gd name="T8" fmla="*/ 0 w 90"/>
                    <a:gd name="T9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12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90" y="12"/>
                      </a:lnTo>
                      <a:lnTo>
                        <a:pt x="8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6D6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8" name="Freeform 200"/>
                <p:cNvSpPr>
                  <a:spLocks/>
                </p:cNvSpPr>
                <p:nvPr/>
              </p:nvSpPr>
              <p:spPr bwMode="auto">
                <a:xfrm>
                  <a:off x="757" y="1580"/>
                  <a:ext cx="23" cy="3"/>
                </a:xfrm>
                <a:custGeom>
                  <a:avLst/>
                  <a:gdLst>
                    <a:gd name="T0" fmla="*/ 0 w 90"/>
                    <a:gd name="T1" fmla="*/ 0 h 11"/>
                    <a:gd name="T2" fmla="*/ 0 w 90"/>
                    <a:gd name="T3" fmla="*/ 11 h 11"/>
                    <a:gd name="T4" fmla="*/ 90 w 90"/>
                    <a:gd name="T5" fmla="*/ 11 h 11"/>
                    <a:gd name="T6" fmla="*/ 87 w 90"/>
                    <a:gd name="T7" fmla="*/ 0 h 11"/>
                    <a:gd name="T8" fmla="*/ 0 w 90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11">
                      <a:moveTo>
                        <a:pt x="0" y="0"/>
                      </a:moveTo>
                      <a:lnTo>
                        <a:pt x="0" y="11"/>
                      </a:lnTo>
                      <a:lnTo>
                        <a:pt x="90" y="11"/>
                      </a:lnTo>
                      <a:lnTo>
                        <a:pt x="8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EDE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9" name="Freeform 201"/>
                <p:cNvSpPr>
                  <a:spLocks/>
                </p:cNvSpPr>
                <p:nvPr/>
              </p:nvSpPr>
              <p:spPr bwMode="auto">
                <a:xfrm>
                  <a:off x="757" y="1579"/>
                  <a:ext cx="22" cy="2"/>
                </a:xfrm>
                <a:custGeom>
                  <a:avLst/>
                  <a:gdLst>
                    <a:gd name="T0" fmla="*/ 0 w 89"/>
                    <a:gd name="T1" fmla="*/ 10 h 10"/>
                    <a:gd name="T2" fmla="*/ 0 w 89"/>
                    <a:gd name="T3" fmla="*/ 2 h 10"/>
                    <a:gd name="T4" fmla="*/ 44 w 89"/>
                    <a:gd name="T5" fmla="*/ 0 h 10"/>
                    <a:gd name="T6" fmla="*/ 87 w 89"/>
                    <a:gd name="T7" fmla="*/ 0 h 10"/>
                    <a:gd name="T8" fmla="*/ 89 w 89"/>
                    <a:gd name="T9" fmla="*/ 10 h 10"/>
                    <a:gd name="T10" fmla="*/ 0 w 89"/>
                    <a:gd name="T11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9" h="10">
                      <a:moveTo>
                        <a:pt x="0" y="10"/>
                      </a:moveTo>
                      <a:lnTo>
                        <a:pt x="0" y="2"/>
                      </a:lnTo>
                      <a:lnTo>
                        <a:pt x="44" y="0"/>
                      </a:lnTo>
                      <a:lnTo>
                        <a:pt x="87" y="0"/>
                      </a:lnTo>
                      <a:lnTo>
                        <a:pt x="89" y="1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E3E3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0" name="Freeform 202"/>
                <p:cNvSpPr>
                  <a:spLocks/>
                </p:cNvSpPr>
                <p:nvPr/>
              </p:nvSpPr>
              <p:spPr bwMode="auto">
                <a:xfrm>
                  <a:off x="757" y="1579"/>
                  <a:ext cx="22" cy="1"/>
                </a:xfrm>
                <a:custGeom>
                  <a:avLst/>
                  <a:gdLst>
                    <a:gd name="T0" fmla="*/ 0 w 87"/>
                    <a:gd name="T1" fmla="*/ 5 h 5"/>
                    <a:gd name="T2" fmla="*/ 0 w 87"/>
                    <a:gd name="T3" fmla="*/ 2 h 5"/>
                    <a:gd name="T4" fmla="*/ 86 w 87"/>
                    <a:gd name="T5" fmla="*/ 0 h 5"/>
                    <a:gd name="T6" fmla="*/ 87 w 87"/>
                    <a:gd name="T7" fmla="*/ 5 h 5"/>
                    <a:gd name="T8" fmla="*/ 0 w 8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7" h="5">
                      <a:moveTo>
                        <a:pt x="0" y="5"/>
                      </a:moveTo>
                      <a:lnTo>
                        <a:pt x="0" y="2"/>
                      </a:lnTo>
                      <a:lnTo>
                        <a:pt x="86" y="0"/>
                      </a:lnTo>
                      <a:lnTo>
                        <a:pt x="87" y="5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solidFill>
                  <a:srgbClr val="EBEB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1" name="Freeform 203"/>
                <p:cNvSpPr>
                  <a:spLocks/>
                </p:cNvSpPr>
                <p:nvPr/>
              </p:nvSpPr>
              <p:spPr bwMode="auto">
                <a:xfrm>
                  <a:off x="768" y="1579"/>
                  <a:ext cx="11" cy="1"/>
                </a:xfrm>
                <a:custGeom>
                  <a:avLst/>
                  <a:gdLst>
                    <a:gd name="T0" fmla="*/ 0 w 43"/>
                    <a:gd name="T1" fmla="*/ 42 w 43"/>
                    <a:gd name="T2" fmla="*/ 43 w 43"/>
                    <a:gd name="T3" fmla="*/ 0 w 43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43">
                      <a:moveTo>
                        <a:pt x="0" y="0"/>
                      </a:moveTo>
                      <a:lnTo>
                        <a:pt x="42" y="0"/>
                      </a:lnTo>
                      <a:lnTo>
                        <a:pt x="4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0F0D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2" name="Freeform 204"/>
                <p:cNvSpPr>
                  <a:spLocks/>
                </p:cNvSpPr>
                <p:nvPr/>
              </p:nvSpPr>
              <p:spPr bwMode="auto">
                <a:xfrm>
                  <a:off x="740" y="1608"/>
                  <a:ext cx="67" cy="1"/>
                </a:xfrm>
                <a:custGeom>
                  <a:avLst/>
                  <a:gdLst>
                    <a:gd name="T0" fmla="*/ 269 w 269"/>
                    <a:gd name="T1" fmla="*/ 0 h 3"/>
                    <a:gd name="T2" fmla="*/ 267 w 269"/>
                    <a:gd name="T3" fmla="*/ 3 h 3"/>
                    <a:gd name="T4" fmla="*/ 0 w 269"/>
                    <a:gd name="T5" fmla="*/ 0 h 3"/>
                    <a:gd name="T6" fmla="*/ 269 w 269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69" h="3">
                      <a:moveTo>
                        <a:pt x="269" y="0"/>
                      </a:moveTo>
                      <a:lnTo>
                        <a:pt x="267" y="3"/>
                      </a:lnTo>
                      <a:lnTo>
                        <a:pt x="0" y="0"/>
                      </a:lnTo>
                      <a:lnTo>
                        <a:pt x="269" y="0"/>
                      </a:lnTo>
                      <a:close/>
                    </a:path>
                  </a:pathLst>
                </a:custGeom>
                <a:solidFill>
                  <a:srgbClr val="8282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3" name="Freeform 205"/>
                <p:cNvSpPr>
                  <a:spLocks/>
                </p:cNvSpPr>
                <p:nvPr/>
              </p:nvSpPr>
              <p:spPr bwMode="auto">
                <a:xfrm>
                  <a:off x="740" y="1607"/>
                  <a:ext cx="67" cy="2"/>
                </a:xfrm>
                <a:custGeom>
                  <a:avLst/>
                  <a:gdLst>
                    <a:gd name="T0" fmla="*/ 2 w 271"/>
                    <a:gd name="T1" fmla="*/ 0 h 9"/>
                    <a:gd name="T2" fmla="*/ 0 w 271"/>
                    <a:gd name="T3" fmla="*/ 7 h 9"/>
                    <a:gd name="T4" fmla="*/ 269 w 271"/>
                    <a:gd name="T5" fmla="*/ 9 h 9"/>
                    <a:gd name="T6" fmla="*/ 271 w 271"/>
                    <a:gd name="T7" fmla="*/ 0 h 9"/>
                    <a:gd name="T8" fmla="*/ 2 w 271"/>
                    <a:gd name="T9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1" h="9">
                      <a:moveTo>
                        <a:pt x="2" y="0"/>
                      </a:moveTo>
                      <a:lnTo>
                        <a:pt x="0" y="7"/>
                      </a:lnTo>
                      <a:lnTo>
                        <a:pt x="269" y="9"/>
                      </a:lnTo>
                      <a:lnTo>
                        <a:pt x="271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8A8A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4" name="Rectangle 206"/>
                <p:cNvSpPr>
                  <a:spLocks noChangeArrowheads="1"/>
                </p:cNvSpPr>
                <p:nvPr/>
              </p:nvSpPr>
              <p:spPr bwMode="auto">
                <a:xfrm>
                  <a:off x="740" y="1605"/>
                  <a:ext cx="67" cy="3"/>
                </a:xfrm>
                <a:prstGeom prst="rect">
                  <a:avLst/>
                </a:prstGeom>
                <a:solidFill>
                  <a:srgbClr val="8F8F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5" name="Rectangle 207"/>
                <p:cNvSpPr>
                  <a:spLocks noChangeArrowheads="1"/>
                </p:cNvSpPr>
                <p:nvPr/>
              </p:nvSpPr>
              <p:spPr bwMode="auto">
                <a:xfrm>
                  <a:off x="740" y="1604"/>
                  <a:ext cx="67" cy="3"/>
                </a:xfrm>
                <a:prstGeom prst="rect">
                  <a:avLst/>
                </a:prstGeom>
                <a:solidFill>
                  <a:srgbClr val="96967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21" name="Freeform 208"/>
              <p:cNvSpPr>
                <a:spLocks/>
              </p:cNvSpPr>
              <p:nvPr/>
            </p:nvSpPr>
            <p:spPr bwMode="auto">
              <a:xfrm>
                <a:off x="740" y="1603"/>
                <a:ext cx="67" cy="2"/>
              </a:xfrm>
              <a:custGeom>
                <a:avLst/>
                <a:gdLst>
                  <a:gd name="T0" fmla="*/ 1 w 269"/>
                  <a:gd name="T1" fmla="*/ 0 h 11"/>
                  <a:gd name="T2" fmla="*/ 0 w 269"/>
                  <a:gd name="T3" fmla="*/ 11 h 11"/>
                  <a:gd name="T4" fmla="*/ 269 w 269"/>
                  <a:gd name="T5" fmla="*/ 11 h 11"/>
                  <a:gd name="T6" fmla="*/ 269 w 269"/>
                  <a:gd name="T7" fmla="*/ 0 h 11"/>
                  <a:gd name="T8" fmla="*/ 1 w 269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9" h="11">
                    <a:moveTo>
                      <a:pt x="1" y="0"/>
                    </a:moveTo>
                    <a:lnTo>
                      <a:pt x="0" y="11"/>
                    </a:lnTo>
                    <a:lnTo>
                      <a:pt x="269" y="11"/>
                    </a:lnTo>
                    <a:lnTo>
                      <a:pt x="269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2" name="Freeform 209"/>
              <p:cNvSpPr>
                <a:spLocks/>
              </p:cNvSpPr>
              <p:nvPr/>
            </p:nvSpPr>
            <p:spPr bwMode="auto">
              <a:xfrm>
                <a:off x="740" y="1601"/>
                <a:ext cx="67" cy="3"/>
              </a:xfrm>
              <a:custGeom>
                <a:avLst/>
                <a:gdLst>
                  <a:gd name="T0" fmla="*/ 1 w 269"/>
                  <a:gd name="T1" fmla="*/ 0 h 11"/>
                  <a:gd name="T2" fmla="*/ 0 w 269"/>
                  <a:gd name="T3" fmla="*/ 11 h 11"/>
                  <a:gd name="T4" fmla="*/ 269 w 269"/>
                  <a:gd name="T5" fmla="*/ 11 h 11"/>
                  <a:gd name="T6" fmla="*/ 269 w 269"/>
                  <a:gd name="T7" fmla="*/ 0 h 11"/>
                  <a:gd name="T8" fmla="*/ 92 w 269"/>
                  <a:gd name="T9" fmla="*/ 0 h 11"/>
                  <a:gd name="T10" fmla="*/ 1 w 269"/>
                  <a:gd name="T1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9" h="11">
                    <a:moveTo>
                      <a:pt x="1" y="0"/>
                    </a:moveTo>
                    <a:lnTo>
                      <a:pt x="0" y="11"/>
                    </a:lnTo>
                    <a:lnTo>
                      <a:pt x="269" y="11"/>
                    </a:lnTo>
                    <a:lnTo>
                      <a:pt x="269" y="0"/>
                    </a:lnTo>
                    <a:lnTo>
                      <a:pt x="92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A3A3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3" name="Freeform 210"/>
              <p:cNvSpPr>
                <a:spLocks/>
              </p:cNvSpPr>
              <p:nvPr/>
            </p:nvSpPr>
            <p:spPr bwMode="auto">
              <a:xfrm>
                <a:off x="740" y="1600"/>
                <a:ext cx="67" cy="3"/>
              </a:xfrm>
              <a:custGeom>
                <a:avLst/>
                <a:gdLst>
                  <a:gd name="T0" fmla="*/ 0 w 268"/>
                  <a:gd name="T1" fmla="*/ 0 h 10"/>
                  <a:gd name="T2" fmla="*/ 0 w 268"/>
                  <a:gd name="T3" fmla="*/ 10 h 10"/>
                  <a:gd name="T4" fmla="*/ 268 w 268"/>
                  <a:gd name="T5" fmla="*/ 10 h 10"/>
                  <a:gd name="T6" fmla="*/ 268 w 268"/>
                  <a:gd name="T7" fmla="*/ 0 h 10"/>
                  <a:gd name="T8" fmla="*/ 91 w 268"/>
                  <a:gd name="T9" fmla="*/ 0 h 10"/>
                  <a:gd name="T10" fmla="*/ 91 w 268"/>
                  <a:gd name="T11" fmla="*/ 6 h 10"/>
                  <a:gd name="T12" fmla="*/ 91 w 268"/>
                  <a:gd name="T13" fmla="*/ 0 h 10"/>
                  <a:gd name="T14" fmla="*/ 0 w 268"/>
                  <a:gd name="T15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8" h="10">
                    <a:moveTo>
                      <a:pt x="0" y="0"/>
                    </a:moveTo>
                    <a:lnTo>
                      <a:pt x="0" y="10"/>
                    </a:lnTo>
                    <a:lnTo>
                      <a:pt x="268" y="10"/>
                    </a:lnTo>
                    <a:lnTo>
                      <a:pt x="268" y="0"/>
                    </a:lnTo>
                    <a:lnTo>
                      <a:pt x="91" y="0"/>
                    </a:lnTo>
                    <a:lnTo>
                      <a:pt x="91" y="6"/>
                    </a:lnTo>
                    <a:lnTo>
                      <a:pt x="9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8A8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4" name="Freeform 211"/>
              <p:cNvSpPr>
                <a:spLocks noEditPoints="1"/>
              </p:cNvSpPr>
              <p:nvPr/>
            </p:nvSpPr>
            <p:spPr bwMode="auto">
              <a:xfrm>
                <a:off x="740" y="1599"/>
                <a:ext cx="67" cy="2"/>
              </a:xfrm>
              <a:custGeom>
                <a:avLst/>
                <a:gdLst>
                  <a:gd name="T0" fmla="*/ 0 w 269"/>
                  <a:gd name="T1" fmla="*/ 0 h 12"/>
                  <a:gd name="T2" fmla="*/ 0 w 269"/>
                  <a:gd name="T3" fmla="*/ 11 h 12"/>
                  <a:gd name="T4" fmla="*/ 91 w 269"/>
                  <a:gd name="T5" fmla="*/ 12 h 12"/>
                  <a:gd name="T6" fmla="*/ 89 w 269"/>
                  <a:gd name="T7" fmla="*/ 0 h 12"/>
                  <a:gd name="T8" fmla="*/ 0 w 269"/>
                  <a:gd name="T9" fmla="*/ 0 h 12"/>
                  <a:gd name="T10" fmla="*/ 91 w 269"/>
                  <a:gd name="T11" fmla="*/ 0 h 12"/>
                  <a:gd name="T12" fmla="*/ 91 w 269"/>
                  <a:gd name="T13" fmla="*/ 11 h 12"/>
                  <a:gd name="T14" fmla="*/ 268 w 269"/>
                  <a:gd name="T15" fmla="*/ 11 h 12"/>
                  <a:gd name="T16" fmla="*/ 269 w 269"/>
                  <a:gd name="T17" fmla="*/ 0 h 12"/>
                  <a:gd name="T18" fmla="*/ 91 w 269"/>
                  <a:gd name="T1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9" h="12">
                    <a:moveTo>
                      <a:pt x="0" y="0"/>
                    </a:moveTo>
                    <a:lnTo>
                      <a:pt x="0" y="11"/>
                    </a:lnTo>
                    <a:lnTo>
                      <a:pt x="91" y="12"/>
                    </a:lnTo>
                    <a:lnTo>
                      <a:pt x="89" y="0"/>
                    </a:lnTo>
                    <a:lnTo>
                      <a:pt x="0" y="0"/>
                    </a:lnTo>
                    <a:close/>
                    <a:moveTo>
                      <a:pt x="91" y="0"/>
                    </a:moveTo>
                    <a:lnTo>
                      <a:pt x="91" y="11"/>
                    </a:lnTo>
                    <a:lnTo>
                      <a:pt x="268" y="11"/>
                    </a:lnTo>
                    <a:lnTo>
                      <a:pt x="269" y="0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B0B0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5" name="Freeform 212"/>
              <p:cNvSpPr>
                <a:spLocks noEditPoints="1"/>
              </p:cNvSpPr>
              <p:nvPr/>
            </p:nvSpPr>
            <p:spPr bwMode="auto">
              <a:xfrm>
                <a:off x="740" y="1597"/>
                <a:ext cx="67" cy="3"/>
              </a:xfrm>
              <a:custGeom>
                <a:avLst/>
                <a:gdLst>
                  <a:gd name="T0" fmla="*/ 1 w 269"/>
                  <a:gd name="T1" fmla="*/ 0 h 12"/>
                  <a:gd name="T2" fmla="*/ 0 w 269"/>
                  <a:gd name="T3" fmla="*/ 12 h 12"/>
                  <a:gd name="T4" fmla="*/ 91 w 269"/>
                  <a:gd name="T5" fmla="*/ 12 h 12"/>
                  <a:gd name="T6" fmla="*/ 87 w 269"/>
                  <a:gd name="T7" fmla="*/ 0 h 12"/>
                  <a:gd name="T8" fmla="*/ 1 w 269"/>
                  <a:gd name="T9" fmla="*/ 0 h 12"/>
                  <a:gd name="T10" fmla="*/ 91 w 269"/>
                  <a:gd name="T11" fmla="*/ 0 h 12"/>
                  <a:gd name="T12" fmla="*/ 91 w 269"/>
                  <a:gd name="T13" fmla="*/ 12 h 12"/>
                  <a:gd name="T14" fmla="*/ 268 w 269"/>
                  <a:gd name="T15" fmla="*/ 12 h 12"/>
                  <a:gd name="T16" fmla="*/ 269 w 269"/>
                  <a:gd name="T17" fmla="*/ 0 h 12"/>
                  <a:gd name="T18" fmla="*/ 179 w 269"/>
                  <a:gd name="T19" fmla="*/ 0 h 12"/>
                  <a:gd name="T20" fmla="*/ 178 w 269"/>
                  <a:gd name="T21" fmla="*/ 4 h 12"/>
                  <a:gd name="T22" fmla="*/ 178 w 269"/>
                  <a:gd name="T23" fmla="*/ 0 h 12"/>
                  <a:gd name="T24" fmla="*/ 91 w 269"/>
                  <a:gd name="T25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69" h="12">
                    <a:moveTo>
                      <a:pt x="1" y="0"/>
                    </a:moveTo>
                    <a:lnTo>
                      <a:pt x="0" y="12"/>
                    </a:lnTo>
                    <a:lnTo>
                      <a:pt x="91" y="12"/>
                    </a:lnTo>
                    <a:lnTo>
                      <a:pt x="87" y="0"/>
                    </a:lnTo>
                    <a:lnTo>
                      <a:pt x="1" y="0"/>
                    </a:lnTo>
                    <a:close/>
                    <a:moveTo>
                      <a:pt x="91" y="0"/>
                    </a:moveTo>
                    <a:lnTo>
                      <a:pt x="91" y="12"/>
                    </a:lnTo>
                    <a:lnTo>
                      <a:pt x="268" y="12"/>
                    </a:lnTo>
                    <a:lnTo>
                      <a:pt x="269" y="0"/>
                    </a:lnTo>
                    <a:lnTo>
                      <a:pt x="179" y="0"/>
                    </a:lnTo>
                    <a:lnTo>
                      <a:pt x="178" y="4"/>
                    </a:lnTo>
                    <a:lnTo>
                      <a:pt x="178" y="0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B5B5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6" name="Freeform 213"/>
              <p:cNvSpPr>
                <a:spLocks noEditPoints="1"/>
              </p:cNvSpPr>
              <p:nvPr/>
            </p:nvSpPr>
            <p:spPr bwMode="auto">
              <a:xfrm>
                <a:off x="740" y="1596"/>
                <a:ext cx="67" cy="3"/>
              </a:xfrm>
              <a:custGeom>
                <a:avLst/>
                <a:gdLst>
                  <a:gd name="T0" fmla="*/ 1 w 269"/>
                  <a:gd name="T1" fmla="*/ 0 h 10"/>
                  <a:gd name="T2" fmla="*/ 0 w 269"/>
                  <a:gd name="T3" fmla="*/ 10 h 10"/>
                  <a:gd name="T4" fmla="*/ 89 w 269"/>
                  <a:gd name="T5" fmla="*/ 10 h 10"/>
                  <a:gd name="T6" fmla="*/ 86 w 269"/>
                  <a:gd name="T7" fmla="*/ 0 h 10"/>
                  <a:gd name="T8" fmla="*/ 1 w 269"/>
                  <a:gd name="T9" fmla="*/ 0 h 10"/>
                  <a:gd name="T10" fmla="*/ 91 w 269"/>
                  <a:gd name="T11" fmla="*/ 0 h 10"/>
                  <a:gd name="T12" fmla="*/ 91 w 269"/>
                  <a:gd name="T13" fmla="*/ 10 h 10"/>
                  <a:gd name="T14" fmla="*/ 269 w 269"/>
                  <a:gd name="T15" fmla="*/ 10 h 10"/>
                  <a:gd name="T16" fmla="*/ 269 w 269"/>
                  <a:gd name="T17" fmla="*/ 0 h 10"/>
                  <a:gd name="T18" fmla="*/ 180 w 269"/>
                  <a:gd name="T19" fmla="*/ 0 h 10"/>
                  <a:gd name="T20" fmla="*/ 178 w 269"/>
                  <a:gd name="T21" fmla="*/ 8 h 10"/>
                  <a:gd name="T22" fmla="*/ 176 w 269"/>
                  <a:gd name="T23" fmla="*/ 0 h 10"/>
                  <a:gd name="T24" fmla="*/ 91 w 269"/>
                  <a:gd name="T25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69" h="10">
                    <a:moveTo>
                      <a:pt x="1" y="0"/>
                    </a:moveTo>
                    <a:lnTo>
                      <a:pt x="0" y="10"/>
                    </a:lnTo>
                    <a:lnTo>
                      <a:pt x="89" y="10"/>
                    </a:lnTo>
                    <a:lnTo>
                      <a:pt x="86" y="0"/>
                    </a:lnTo>
                    <a:lnTo>
                      <a:pt x="1" y="0"/>
                    </a:lnTo>
                    <a:close/>
                    <a:moveTo>
                      <a:pt x="91" y="0"/>
                    </a:moveTo>
                    <a:lnTo>
                      <a:pt x="91" y="10"/>
                    </a:lnTo>
                    <a:lnTo>
                      <a:pt x="269" y="10"/>
                    </a:lnTo>
                    <a:lnTo>
                      <a:pt x="269" y="0"/>
                    </a:lnTo>
                    <a:lnTo>
                      <a:pt x="180" y="0"/>
                    </a:lnTo>
                    <a:lnTo>
                      <a:pt x="178" y="8"/>
                    </a:lnTo>
                    <a:lnTo>
                      <a:pt x="176" y="0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BDBD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7" name="Freeform 214"/>
              <p:cNvSpPr>
                <a:spLocks noEditPoints="1"/>
              </p:cNvSpPr>
              <p:nvPr/>
            </p:nvSpPr>
            <p:spPr bwMode="auto">
              <a:xfrm>
                <a:off x="740" y="1594"/>
                <a:ext cx="67" cy="3"/>
              </a:xfrm>
              <a:custGeom>
                <a:avLst/>
                <a:gdLst>
                  <a:gd name="T0" fmla="*/ 0 w 268"/>
                  <a:gd name="T1" fmla="*/ 0 h 10"/>
                  <a:gd name="T2" fmla="*/ 0 w 268"/>
                  <a:gd name="T3" fmla="*/ 10 h 10"/>
                  <a:gd name="T4" fmla="*/ 86 w 268"/>
                  <a:gd name="T5" fmla="*/ 10 h 10"/>
                  <a:gd name="T6" fmla="*/ 84 w 268"/>
                  <a:gd name="T7" fmla="*/ 0 h 10"/>
                  <a:gd name="T8" fmla="*/ 0 w 268"/>
                  <a:gd name="T9" fmla="*/ 0 h 10"/>
                  <a:gd name="T10" fmla="*/ 90 w 268"/>
                  <a:gd name="T11" fmla="*/ 0 h 10"/>
                  <a:gd name="T12" fmla="*/ 90 w 268"/>
                  <a:gd name="T13" fmla="*/ 10 h 10"/>
                  <a:gd name="T14" fmla="*/ 177 w 268"/>
                  <a:gd name="T15" fmla="*/ 10 h 10"/>
                  <a:gd name="T16" fmla="*/ 174 w 268"/>
                  <a:gd name="T17" fmla="*/ 0 h 10"/>
                  <a:gd name="T18" fmla="*/ 90 w 268"/>
                  <a:gd name="T19" fmla="*/ 0 h 10"/>
                  <a:gd name="T20" fmla="*/ 179 w 268"/>
                  <a:gd name="T21" fmla="*/ 0 h 10"/>
                  <a:gd name="T22" fmla="*/ 178 w 268"/>
                  <a:gd name="T23" fmla="*/ 10 h 10"/>
                  <a:gd name="T24" fmla="*/ 268 w 268"/>
                  <a:gd name="T25" fmla="*/ 10 h 10"/>
                  <a:gd name="T26" fmla="*/ 268 w 268"/>
                  <a:gd name="T27" fmla="*/ 0 h 10"/>
                  <a:gd name="T28" fmla="*/ 179 w 268"/>
                  <a:gd name="T2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8" h="10">
                    <a:moveTo>
                      <a:pt x="0" y="0"/>
                    </a:moveTo>
                    <a:lnTo>
                      <a:pt x="0" y="10"/>
                    </a:lnTo>
                    <a:lnTo>
                      <a:pt x="86" y="10"/>
                    </a:lnTo>
                    <a:lnTo>
                      <a:pt x="84" y="0"/>
                    </a:lnTo>
                    <a:lnTo>
                      <a:pt x="0" y="0"/>
                    </a:lnTo>
                    <a:close/>
                    <a:moveTo>
                      <a:pt x="90" y="0"/>
                    </a:moveTo>
                    <a:lnTo>
                      <a:pt x="90" y="10"/>
                    </a:lnTo>
                    <a:lnTo>
                      <a:pt x="177" y="10"/>
                    </a:lnTo>
                    <a:lnTo>
                      <a:pt x="174" y="0"/>
                    </a:lnTo>
                    <a:lnTo>
                      <a:pt x="90" y="0"/>
                    </a:lnTo>
                    <a:close/>
                    <a:moveTo>
                      <a:pt x="179" y="0"/>
                    </a:moveTo>
                    <a:lnTo>
                      <a:pt x="178" y="10"/>
                    </a:lnTo>
                    <a:lnTo>
                      <a:pt x="268" y="10"/>
                    </a:lnTo>
                    <a:lnTo>
                      <a:pt x="268" y="0"/>
                    </a:lnTo>
                    <a:lnTo>
                      <a:pt x="179" y="0"/>
                    </a:lnTo>
                    <a:close/>
                  </a:path>
                </a:pathLst>
              </a:custGeom>
              <a:solidFill>
                <a:srgbClr val="C2C2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8" name="Freeform 215"/>
              <p:cNvSpPr>
                <a:spLocks noEditPoints="1"/>
              </p:cNvSpPr>
              <p:nvPr/>
            </p:nvSpPr>
            <p:spPr bwMode="auto">
              <a:xfrm>
                <a:off x="740" y="1593"/>
                <a:ext cx="67" cy="3"/>
              </a:xfrm>
              <a:custGeom>
                <a:avLst/>
                <a:gdLst>
                  <a:gd name="T0" fmla="*/ 1 w 268"/>
                  <a:gd name="T1" fmla="*/ 0 h 12"/>
                  <a:gd name="T2" fmla="*/ 0 w 268"/>
                  <a:gd name="T3" fmla="*/ 12 h 12"/>
                  <a:gd name="T4" fmla="*/ 85 w 268"/>
                  <a:gd name="T5" fmla="*/ 12 h 12"/>
                  <a:gd name="T6" fmla="*/ 83 w 268"/>
                  <a:gd name="T7" fmla="*/ 0 h 12"/>
                  <a:gd name="T8" fmla="*/ 1 w 268"/>
                  <a:gd name="T9" fmla="*/ 0 h 12"/>
                  <a:gd name="T10" fmla="*/ 90 w 268"/>
                  <a:gd name="T11" fmla="*/ 0 h 12"/>
                  <a:gd name="T12" fmla="*/ 90 w 268"/>
                  <a:gd name="T13" fmla="*/ 12 h 12"/>
                  <a:gd name="T14" fmla="*/ 175 w 268"/>
                  <a:gd name="T15" fmla="*/ 12 h 12"/>
                  <a:gd name="T16" fmla="*/ 173 w 268"/>
                  <a:gd name="T17" fmla="*/ 0 h 12"/>
                  <a:gd name="T18" fmla="*/ 90 w 268"/>
                  <a:gd name="T19" fmla="*/ 0 h 12"/>
                  <a:gd name="T20" fmla="*/ 180 w 268"/>
                  <a:gd name="T21" fmla="*/ 0 h 12"/>
                  <a:gd name="T22" fmla="*/ 179 w 268"/>
                  <a:gd name="T23" fmla="*/ 12 h 12"/>
                  <a:gd name="T24" fmla="*/ 268 w 268"/>
                  <a:gd name="T25" fmla="*/ 12 h 12"/>
                  <a:gd name="T26" fmla="*/ 268 w 268"/>
                  <a:gd name="T27" fmla="*/ 0 h 12"/>
                  <a:gd name="T28" fmla="*/ 180 w 268"/>
                  <a:gd name="T2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8" h="12">
                    <a:moveTo>
                      <a:pt x="1" y="0"/>
                    </a:moveTo>
                    <a:lnTo>
                      <a:pt x="0" y="12"/>
                    </a:lnTo>
                    <a:lnTo>
                      <a:pt x="85" y="12"/>
                    </a:lnTo>
                    <a:lnTo>
                      <a:pt x="83" y="0"/>
                    </a:lnTo>
                    <a:lnTo>
                      <a:pt x="1" y="0"/>
                    </a:lnTo>
                    <a:close/>
                    <a:moveTo>
                      <a:pt x="90" y="0"/>
                    </a:moveTo>
                    <a:lnTo>
                      <a:pt x="90" y="12"/>
                    </a:lnTo>
                    <a:lnTo>
                      <a:pt x="175" y="12"/>
                    </a:lnTo>
                    <a:lnTo>
                      <a:pt x="173" y="0"/>
                    </a:lnTo>
                    <a:lnTo>
                      <a:pt x="90" y="0"/>
                    </a:lnTo>
                    <a:close/>
                    <a:moveTo>
                      <a:pt x="180" y="0"/>
                    </a:moveTo>
                    <a:lnTo>
                      <a:pt x="179" y="12"/>
                    </a:lnTo>
                    <a:lnTo>
                      <a:pt x="268" y="12"/>
                    </a:lnTo>
                    <a:lnTo>
                      <a:pt x="268" y="0"/>
                    </a:lnTo>
                    <a:lnTo>
                      <a:pt x="180" y="0"/>
                    </a:lnTo>
                    <a:close/>
                  </a:path>
                </a:pathLst>
              </a:custGeom>
              <a:solidFill>
                <a:srgbClr val="C9C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9" name="Freeform 216"/>
              <p:cNvSpPr>
                <a:spLocks noEditPoints="1"/>
              </p:cNvSpPr>
              <p:nvPr/>
            </p:nvSpPr>
            <p:spPr bwMode="auto">
              <a:xfrm>
                <a:off x="740" y="1592"/>
                <a:ext cx="67" cy="2"/>
              </a:xfrm>
              <a:custGeom>
                <a:avLst/>
                <a:gdLst>
                  <a:gd name="T0" fmla="*/ 1 w 268"/>
                  <a:gd name="T1" fmla="*/ 0 h 11"/>
                  <a:gd name="T2" fmla="*/ 0 w 268"/>
                  <a:gd name="T3" fmla="*/ 11 h 11"/>
                  <a:gd name="T4" fmla="*/ 84 w 268"/>
                  <a:gd name="T5" fmla="*/ 11 h 11"/>
                  <a:gd name="T6" fmla="*/ 82 w 268"/>
                  <a:gd name="T7" fmla="*/ 0 h 11"/>
                  <a:gd name="T8" fmla="*/ 1 w 268"/>
                  <a:gd name="T9" fmla="*/ 0 h 11"/>
                  <a:gd name="T10" fmla="*/ 90 w 268"/>
                  <a:gd name="T11" fmla="*/ 0 h 11"/>
                  <a:gd name="T12" fmla="*/ 90 w 268"/>
                  <a:gd name="T13" fmla="*/ 11 h 11"/>
                  <a:gd name="T14" fmla="*/ 174 w 268"/>
                  <a:gd name="T15" fmla="*/ 11 h 11"/>
                  <a:gd name="T16" fmla="*/ 173 w 268"/>
                  <a:gd name="T17" fmla="*/ 0 h 11"/>
                  <a:gd name="T18" fmla="*/ 90 w 268"/>
                  <a:gd name="T19" fmla="*/ 0 h 11"/>
                  <a:gd name="T20" fmla="*/ 181 w 268"/>
                  <a:gd name="T21" fmla="*/ 0 h 11"/>
                  <a:gd name="T22" fmla="*/ 179 w 268"/>
                  <a:gd name="T23" fmla="*/ 11 h 11"/>
                  <a:gd name="T24" fmla="*/ 268 w 268"/>
                  <a:gd name="T25" fmla="*/ 11 h 11"/>
                  <a:gd name="T26" fmla="*/ 268 w 268"/>
                  <a:gd name="T27" fmla="*/ 0 h 11"/>
                  <a:gd name="T28" fmla="*/ 181 w 268"/>
                  <a:gd name="T2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8" h="11">
                    <a:moveTo>
                      <a:pt x="1" y="0"/>
                    </a:moveTo>
                    <a:lnTo>
                      <a:pt x="0" y="11"/>
                    </a:lnTo>
                    <a:lnTo>
                      <a:pt x="84" y="11"/>
                    </a:lnTo>
                    <a:lnTo>
                      <a:pt x="82" y="0"/>
                    </a:lnTo>
                    <a:lnTo>
                      <a:pt x="1" y="0"/>
                    </a:lnTo>
                    <a:close/>
                    <a:moveTo>
                      <a:pt x="90" y="0"/>
                    </a:moveTo>
                    <a:lnTo>
                      <a:pt x="90" y="11"/>
                    </a:lnTo>
                    <a:lnTo>
                      <a:pt x="174" y="11"/>
                    </a:lnTo>
                    <a:lnTo>
                      <a:pt x="173" y="0"/>
                    </a:lnTo>
                    <a:lnTo>
                      <a:pt x="90" y="0"/>
                    </a:lnTo>
                    <a:close/>
                    <a:moveTo>
                      <a:pt x="181" y="0"/>
                    </a:moveTo>
                    <a:lnTo>
                      <a:pt x="179" y="11"/>
                    </a:lnTo>
                    <a:lnTo>
                      <a:pt x="268" y="11"/>
                    </a:lnTo>
                    <a:lnTo>
                      <a:pt x="268" y="0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D1D1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0" name="Freeform 217"/>
              <p:cNvSpPr>
                <a:spLocks noEditPoints="1"/>
              </p:cNvSpPr>
              <p:nvPr/>
            </p:nvSpPr>
            <p:spPr bwMode="auto">
              <a:xfrm>
                <a:off x="741" y="1590"/>
                <a:ext cx="66" cy="3"/>
              </a:xfrm>
              <a:custGeom>
                <a:avLst/>
                <a:gdLst>
                  <a:gd name="T0" fmla="*/ 0 w 267"/>
                  <a:gd name="T1" fmla="*/ 0 h 11"/>
                  <a:gd name="T2" fmla="*/ 0 w 267"/>
                  <a:gd name="T3" fmla="*/ 11 h 11"/>
                  <a:gd name="T4" fmla="*/ 82 w 267"/>
                  <a:gd name="T5" fmla="*/ 11 h 11"/>
                  <a:gd name="T6" fmla="*/ 80 w 267"/>
                  <a:gd name="T7" fmla="*/ 0 h 11"/>
                  <a:gd name="T8" fmla="*/ 0 w 267"/>
                  <a:gd name="T9" fmla="*/ 0 h 11"/>
                  <a:gd name="T10" fmla="*/ 89 w 267"/>
                  <a:gd name="T11" fmla="*/ 0 h 11"/>
                  <a:gd name="T12" fmla="*/ 89 w 267"/>
                  <a:gd name="T13" fmla="*/ 11 h 11"/>
                  <a:gd name="T14" fmla="*/ 172 w 267"/>
                  <a:gd name="T15" fmla="*/ 11 h 11"/>
                  <a:gd name="T16" fmla="*/ 171 w 267"/>
                  <a:gd name="T17" fmla="*/ 0 h 11"/>
                  <a:gd name="T18" fmla="*/ 89 w 267"/>
                  <a:gd name="T19" fmla="*/ 0 h 11"/>
                  <a:gd name="T20" fmla="*/ 181 w 267"/>
                  <a:gd name="T21" fmla="*/ 0 h 11"/>
                  <a:gd name="T22" fmla="*/ 179 w 267"/>
                  <a:gd name="T23" fmla="*/ 11 h 11"/>
                  <a:gd name="T24" fmla="*/ 267 w 267"/>
                  <a:gd name="T25" fmla="*/ 11 h 11"/>
                  <a:gd name="T26" fmla="*/ 267 w 267"/>
                  <a:gd name="T27" fmla="*/ 0 h 11"/>
                  <a:gd name="T28" fmla="*/ 181 w 267"/>
                  <a:gd name="T2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7" h="11">
                    <a:moveTo>
                      <a:pt x="0" y="0"/>
                    </a:moveTo>
                    <a:lnTo>
                      <a:pt x="0" y="11"/>
                    </a:lnTo>
                    <a:lnTo>
                      <a:pt x="82" y="11"/>
                    </a:lnTo>
                    <a:lnTo>
                      <a:pt x="80" y="0"/>
                    </a:lnTo>
                    <a:lnTo>
                      <a:pt x="0" y="0"/>
                    </a:lnTo>
                    <a:close/>
                    <a:moveTo>
                      <a:pt x="89" y="0"/>
                    </a:moveTo>
                    <a:lnTo>
                      <a:pt x="89" y="11"/>
                    </a:lnTo>
                    <a:lnTo>
                      <a:pt x="172" y="11"/>
                    </a:lnTo>
                    <a:lnTo>
                      <a:pt x="171" y="0"/>
                    </a:lnTo>
                    <a:lnTo>
                      <a:pt x="89" y="0"/>
                    </a:lnTo>
                    <a:close/>
                    <a:moveTo>
                      <a:pt x="181" y="0"/>
                    </a:moveTo>
                    <a:lnTo>
                      <a:pt x="179" y="11"/>
                    </a:lnTo>
                    <a:lnTo>
                      <a:pt x="267" y="11"/>
                    </a:lnTo>
                    <a:lnTo>
                      <a:pt x="267" y="0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D6D6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1" name="Freeform 218"/>
              <p:cNvSpPr>
                <a:spLocks noEditPoints="1"/>
              </p:cNvSpPr>
              <p:nvPr/>
            </p:nvSpPr>
            <p:spPr bwMode="auto">
              <a:xfrm>
                <a:off x="741" y="1589"/>
                <a:ext cx="66" cy="3"/>
              </a:xfrm>
              <a:custGeom>
                <a:avLst/>
                <a:gdLst>
                  <a:gd name="T0" fmla="*/ 0 w 267"/>
                  <a:gd name="T1" fmla="*/ 0 h 11"/>
                  <a:gd name="T2" fmla="*/ 0 w 267"/>
                  <a:gd name="T3" fmla="*/ 11 h 11"/>
                  <a:gd name="T4" fmla="*/ 81 w 267"/>
                  <a:gd name="T5" fmla="*/ 11 h 11"/>
                  <a:gd name="T6" fmla="*/ 78 w 267"/>
                  <a:gd name="T7" fmla="*/ 0 h 11"/>
                  <a:gd name="T8" fmla="*/ 0 w 267"/>
                  <a:gd name="T9" fmla="*/ 0 h 11"/>
                  <a:gd name="T10" fmla="*/ 89 w 267"/>
                  <a:gd name="T11" fmla="*/ 0 h 11"/>
                  <a:gd name="T12" fmla="*/ 89 w 267"/>
                  <a:gd name="T13" fmla="*/ 11 h 11"/>
                  <a:gd name="T14" fmla="*/ 172 w 267"/>
                  <a:gd name="T15" fmla="*/ 11 h 11"/>
                  <a:gd name="T16" fmla="*/ 170 w 267"/>
                  <a:gd name="T17" fmla="*/ 0 h 11"/>
                  <a:gd name="T18" fmla="*/ 89 w 267"/>
                  <a:gd name="T19" fmla="*/ 0 h 11"/>
                  <a:gd name="T20" fmla="*/ 183 w 267"/>
                  <a:gd name="T21" fmla="*/ 0 h 11"/>
                  <a:gd name="T22" fmla="*/ 180 w 267"/>
                  <a:gd name="T23" fmla="*/ 11 h 11"/>
                  <a:gd name="T24" fmla="*/ 267 w 267"/>
                  <a:gd name="T25" fmla="*/ 11 h 11"/>
                  <a:gd name="T26" fmla="*/ 267 w 267"/>
                  <a:gd name="T27" fmla="*/ 0 h 11"/>
                  <a:gd name="T28" fmla="*/ 183 w 267"/>
                  <a:gd name="T2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7" h="11">
                    <a:moveTo>
                      <a:pt x="0" y="0"/>
                    </a:moveTo>
                    <a:lnTo>
                      <a:pt x="0" y="11"/>
                    </a:lnTo>
                    <a:lnTo>
                      <a:pt x="81" y="11"/>
                    </a:lnTo>
                    <a:lnTo>
                      <a:pt x="78" y="0"/>
                    </a:lnTo>
                    <a:lnTo>
                      <a:pt x="0" y="0"/>
                    </a:lnTo>
                    <a:close/>
                    <a:moveTo>
                      <a:pt x="89" y="0"/>
                    </a:moveTo>
                    <a:lnTo>
                      <a:pt x="89" y="11"/>
                    </a:lnTo>
                    <a:lnTo>
                      <a:pt x="172" y="11"/>
                    </a:lnTo>
                    <a:lnTo>
                      <a:pt x="170" y="0"/>
                    </a:lnTo>
                    <a:lnTo>
                      <a:pt x="89" y="0"/>
                    </a:lnTo>
                    <a:close/>
                    <a:moveTo>
                      <a:pt x="183" y="0"/>
                    </a:moveTo>
                    <a:lnTo>
                      <a:pt x="180" y="11"/>
                    </a:lnTo>
                    <a:lnTo>
                      <a:pt x="267" y="11"/>
                    </a:lnTo>
                    <a:lnTo>
                      <a:pt x="267" y="0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DEDE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2" name="Freeform 219"/>
              <p:cNvSpPr>
                <a:spLocks noEditPoints="1"/>
              </p:cNvSpPr>
              <p:nvPr/>
            </p:nvSpPr>
            <p:spPr bwMode="auto">
              <a:xfrm>
                <a:off x="741" y="1588"/>
                <a:ext cx="66" cy="2"/>
              </a:xfrm>
              <a:custGeom>
                <a:avLst/>
                <a:gdLst>
                  <a:gd name="T0" fmla="*/ 0 w 267"/>
                  <a:gd name="T1" fmla="*/ 10 h 10"/>
                  <a:gd name="T2" fmla="*/ 0 w 267"/>
                  <a:gd name="T3" fmla="*/ 3 h 10"/>
                  <a:gd name="T4" fmla="*/ 77 w 267"/>
                  <a:gd name="T5" fmla="*/ 3 h 10"/>
                  <a:gd name="T6" fmla="*/ 80 w 267"/>
                  <a:gd name="T7" fmla="*/ 10 h 10"/>
                  <a:gd name="T8" fmla="*/ 0 w 267"/>
                  <a:gd name="T9" fmla="*/ 10 h 10"/>
                  <a:gd name="T10" fmla="*/ 89 w 267"/>
                  <a:gd name="T11" fmla="*/ 10 h 10"/>
                  <a:gd name="T12" fmla="*/ 89 w 267"/>
                  <a:gd name="T13" fmla="*/ 3 h 10"/>
                  <a:gd name="T14" fmla="*/ 169 w 267"/>
                  <a:gd name="T15" fmla="*/ 3 h 10"/>
                  <a:gd name="T16" fmla="*/ 171 w 267"/>
                  <a:gd name="T17" fmla="*/ 10 h 10"/>
                  <a:gd name="T18" fmla="*/ 89 w 267"/>
                  <a:gd name="T19" fmla="*/ 10 h 10"/>
                  <a:gd name="T20" fmla="*/ 183 w 267"/>
                  <a:gd name="T21" fmla="*/ 0 h 10"/>
                  <a:gd name="T22" fmla="*/ 181 w 267"/>
                  <a:gd name="T23" fmla="*/ 10 h 10"/>
                  <a:gd name="T24" fmla="*/ 267 w 267"/>
                  <a:gd name="T25" fmla="*/ 10 h 10"/>
                  <a:gd name="T26" fmla="*/ 267 w 267"/>
                  <a:gd name="T27" fmla="*/ 3 h 10"/>
                  <a:gd name="T28" fmla="*/ 225 w 267"/>
                  <a:gd name="T29" fmla="*/ 0 h 10"/>
                  <a:gd name="T30" fmla="*/ 183 w 267"/>
                  <a:gd name="T31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67" h="10">
                    <a:moveTo>
                      <a:pt x="0" y="10"/>
                    </a:moveTo>
                    <a:lnTo>
                      <a:pt x="0" y="3"/>
                    </a:lnTo>
                    <a:lnTo>
                      <a:pt x="77" y="3"/>
                    </a:lnTo>
                    <a:lnTo>
                      <a:pt x="80" y="10"/>
                    </a:lnTo>
                    <a:lnTo>
                      <a:pt x="0" y="10"/>
                    </a:lnTo>
                    <a:close/>
                    <a:moveTo>
                      <a:pt x="89" y="10"/>
                    </a:moveTo>
                    <a:lnTo>
                      <a:pt x="89" y="3"/>
                    </a:lnTo>
                    <a:lnTo>
                      <a:pt x="169" y="3"/>
                    </a:lnTo>
                    <a:lnTo>
                      <a:pt x="171" y="10"/>
                    </a:lnTo>
                    <a:lnTo>
                      <a:pt x="89" y="10"/>
                    </a:lnTo>
                    <a:close/>
                    <a:moveTo>
                      <a:pt x="183" y="0"/>
                    </a:moveTo>
                    <a:lnTo>
                      <a:pt x="181" y="10"/>
                    </a:lnTo>
                    <a:lnTo>
                      <a:pt x="267" y="10"/>
                    </a:lnTo>
                    <a:lnTo>
                      <a:pt x="267" y="3"/>
                    </a:lnTo>
                    <a:lnTo>
                      <a:pt x="225" y="0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E3E3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3" name="Freeform 220"/>
              <p:cNvSpPr>
                <a:spLocks noEditPoints="1"/>
              </p:cNvSpPr>
              <p:nvPr/>
            </p:nvSpPr>
            <p:spPr bwMode="auto">
              <a:xfrm>
                <a:off x="741" y="1587"/>
                <a:ext cx="66" cy="2"/>
              </a:xfrm>
              <a:custGeom>
                <a:avLst/>
                <a:gdLst>
                  <a:gd name="T0" fmla="*/ 0 w 267"/>
                  <a:gd name="T1" fmla="*/ 6 h 6"/>
                  <a:gd name="T2" fmla="*/ 0 w 267"/>
                  <a:gd name="T3" fmla="*/ 4 h 6"/>
                  <a:gd name="T4" fmla="*/ 77 w 267"/>
                  <a:gd name="T5" fmla="*/ 4 h 6"/>
                  <a:gd name="T6" fmla="*/ 78 w 267"/>
                  <a:gd name="T7" fmla="*/ 6 h 6"/>
                  <a:gd name="T8" fmla="*/ 0 w 267"/>
                  <a:gd name="T9" fmla="*/ 6 h 6"/>
                  <a:gd name="T10" fmla="*/ 89 w 267"/>
                  <a:gd name="T11" fmla="*/ 6 h 6"/>
                  <a:gd name="T12" fmla="*/ 89 w 267"/>
                  <a:gd name="T13" fmla="*/ 4 h 6"/>
                  <a:gd name="T14" fmla="*/ 169 w 267"/>
                  <a:gd name="T15" fmla="*/ 4 h 6"/>
                  <a:gd name="T16" fmla="*/ 170 w 267"/>
                  <a:gd name="T17" fmla="*/ 6 h 6"/>
                  <a:gd name="T18" fmla="*/ 89 w 267"/>
                  <a:gd name="T19" fmla="*/ 6 h 6"/>
                  <a:gd name="T20" fmla="*/ 183 w 267"/>
                  <a:gd name="T21" fmla="*/ 6 h 6"/>
                  <a:gd name="T22" fmla="*/ 183 w 267"/>
                  <a:gd name="T23" fmla="*/ 0 h 6"/>
                  <a:gd name="T24" fmla="*/ 267 w 267"/>
                  <a:gd name="T25" fmla="*/ 4 h 6"/>
                  <a:gd name="T26" fmla="*/ 267 w 267"/>
                  <a:gd name="T27" fmla="*/ 6 h 6"/>
                  <a:gd name="T28" fmla="*/ 183 w 267"/>
                  <a:gd name="T2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7" h="6">
                    <a:moveTo>
                      <a:pt x="0" y="6"/>
                    </a:moveTo>
                    <a:lnTo>
                      <a:pt x="0" y="4"/>
                    </a:lnTo>
                    <a:lnTo>
                      <a:pt x="77" y="4"/>
                    </a:lnTo>
                    <a:lnTo>
                      <a:pt x="78" y="6"/>
                    </a:lnTo>
                    <a:lnTo>
                      <a:pt x="0" y="6"/>
                    </a:lnTo>
                    <a:close/>
                    <a:moveTo>
                      <a:pt x="89" y="6"/>
                    </a:moveTo>
                    <a:lnTo>
                      <a:pt x="89" y="4"/>
                    </a:lnTo>
                    <a:lnTo>
                      <a:pt x="169" y="4"/>
                    </a:lnTo>
                    <a:lnTo>
                      <a:pt x="170" y="6"/>
                    </a:lnTo>
                    <a:lnTo>
                      <a:pt x="89" y="6"/>
                    </a:lnTo>
                    <a:close/>
                    <a:moveTo>
                      <a:pt x="183" y="6"/>
                    </a:moveTo>
                    <a:lnTo>
                      <a:pt x="183" y="0"/>
                    </a:lnTo>
                    <a:lnTo>
                      <a:pt x="267" y="4"/>
                    </a:lnTo>
                    <a:lnTo>
                      <a:pt x="267" y="6"/>
                    </a:lnTo>
                    <a:lnTo>
                      <a:pt x="183" y="6"/>
                    </a:lnTo>
                    <a:close/>
                  </a:path>
                </a:pathLst>
              </a:custGeom>
              <a:solidFill>
                <a:srgbClr val="EBEB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4" name="Freeform 221"/>
              <p:cNvSpPr>
                <a:spLocks/>
              </p:cNvSpPr>
              <p:nvPr/>
            </p:nvSpPr>
            <p:spPr bwMode="auto">
              <a:xfrm>
                <a:off x="786" y="1587"/>
                <a:ext cx="11" cy="1"/>
              </a:xfrm>
              <a:custGeom>
                <a:avLst/>
                <a:gdLst>
                  <a:gd name="T0" fmla="*/ 0 w 42"/>
                  <a:gd name="T1" fmla="*/ 1 h 1"/>
                  <a:gd name="T2" fmla="*/ 0 w 42"/>
                  <a:gd name="T3" fmla="*/ 0 h 1"/>
                  <a:gd name="T4" fmla="*/ 42 w 42"/>
                  <a:gd name="T5" fmla="*/ 1 h 1"/>
                  <a:gd name="T6" fmla="*/ 0 w 4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" h="1">
                    <a:moveTo>
                      <a:pt x="0" y="1"/>
                    </a:moveTo>
                    <a:lnTo>
                      <a:pt x="0" y="0"/>
                    </a:lnTo>
                    <a:lnTo>
                      <a:pt x="42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0F0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5" name="Freeform 222"/>
              <p:cNvSpPr>
                <a:spLocks/>
              </p:cNvSpPr>
              <p:nvPr/>
            </p:nvSpPr>
            <p:spPr bwMode="auto">
              <a:xfrm>
                <a:off x="402" y="1602"/>
                <a:ext cx="311" cy="1"/>
              </a:xfrm>
              <a:custGeom>
                <a:avLst/>
                <a:gdLst>
                  <a:gd name="T0" fmla="*/ 0 w 1243"/>
                  <a:gd name="T1" fmla="*/ 4 h 4"/>
                  <a:gd name="T2" fmla="*/ 1243 w 1243"/>
                  <a:gd name="T3" fmla="*/ 4 h 4"/>
                  <a:gd name="T4" fmla="*/ 1243 w 1243"/>
                  <a:gd name="T5" fmla="*/ 0 h 4"/>
                  <a:gd name="T6" fmla="*/ 1 w 1243"/>
                  <a:gd name="T7" fmla="*/ 0 h 4"/>
                  <a:gd name="T8" fmla="*/ 0 w 1243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3" h="4">
                    <a:moveTo>
                      <a:pt x="0" y="4"/>
                    </a:moveTo>
                    <a:lnTo>
                      <a:pt x="1243" y="4"/>
                    </a:lnTo>
                    <a:lnTo>
                      <a:pt x="1243" y="0"/>
                    </a:lnTo>
                    <a:lnTo>
                      <a:pt x="1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8282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6" name="Freeform 223"/>
              <p:cNvSpPr>
                <a:spLocks/>
              </p:cNvSpPr>
              <p:nvPr/>
            </p:nvSpPr>
            <p:spPr bwMode="auto">
              <a:xfrm>
                <a:off x="402" y="1601"/>
                <a:ext cx="311" cy="2"/>
              </a:xfrm>
              <a:custGeom>
                <a:avLst/>
                <a:gdLst>
                  <a:gd name="T0" fmla="*/ 0 w 1243"/>
                  <a:gd name="T1" fmla="*/ 8 h 8"/>
                  <a:gd name="T2" fmla="*/ 1243 w 1243"/>
                  <a:gd name="T3" fmla="*/ 8 h 8"/>
                  <a:gd name="T4" fmla="*/ 1243 w 1243"/>
                  <a:gd name="T5" fmla="*/ 0 h 8"/>
                  <a:gd name="T6" fmla="*/ 1 w 1243"/>
                  <a:gd name="T7" fmla="*/ 0 h 8"/>
                  <a:gd name="T8" fmla="*/ 0 w 1243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3" h="8">
                    <a:moveTo>
                      <a:pt x="0" y="8"/>
                    </a:moveTo>
                    <a:lnTo>
                      <a:pt x="1243" y="8"/>
                    </a:lnTo>
                    <a:lnTo>
                      <a:pt x="1243" y="0"/>
                    </a:lnTo>
                    <a:lnTo>
                      <a:pt x="1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A8A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7" name="Freeform 224"/>
              <p:cNvSpPr>
                <a:spLocks/>
              </p:cNvSpPr>
              <p:nvPr/>
            </p:nvSpPr>
            <p:spPr bwMode="auto">
              <a:xfrm>
                <a:off x="402" y="1600"/>
                <a:ext cx="311" cy="2"/>
              </a:xfrm>
              <a:custGeom>
                <a:avLst/>
                <a:gdLst>
                  <a:gd name="T0" fmla="*/ 1241 w 1242"/>
                  <a:gd name="T1" fmla="*/ 0 h 9"/>
                  <a:gd name="T2" fmla="*/ 1242 w 1242"/>
                  <a:gd name="T3" fmla="*/ 9 h 9"/>
                  <a:gd name="T4" fmla="*/ 0 w 1242"/>
                  <a:gd name="T5" fmla="*/ 9 h 9"/>
                  <a:gd name="T6" fmla="*/ 2 w 1242"/>
                  <a:gd name="T7" fmla="*/ 0 h 9"/>
                  <a:gd name="T8" fmla="*/ 1241 w 124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2" h="9">
                    <a:moveTo>
                      <a:pt x="1241" y="0"/>
                    </a:moveTo>
                    <a:lnTo>
                      <a:pt x="1242" y="9"/>
                    </a:lnTo>
                    <a:lnTo>
                      <a:pt x="0" y="9"/>
                    </a:lnTo>
                    <a:lnTo>
                      <a:pt x="2" y="0"/>
                    </a:lnTo>
                    <a:lnTo>
                      <a:pt x="1241" y="0"/>
                    </a:lnTo>
                    <a:close/>
                  </a:path>
                </a:pathLst>
              </a:custGeom>
              <a:solidFill>
                <a:srgbClr val="8F8F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8" name="Freeform 225"/>
              <p:cNvSpPr>
                <a:spLocks/>
              </p:cNvSpPr>
              <p:nvPr/>
            </p:nvSpPr>
            <p:spPr bwMode="auto">
              <a:xfrm>
                <a:off x="402" y="1599"/>
                <a:ext cx="311" cy="2"/>
              </a:xfrm>
              <a:custGeom>
                <a:avLst/>
                <a:gdLst>
                  <a:gd name="T0" fmla="*/ 1241 w 1242"/>
                  <a:gd name="T1" fmla="*/ 0 h 11"/>
                  <a:gd name="T2" fmla="*/ 1242 w 1242"/>
                  <a:gd name="T3" fmla="*/ 11 h 11"/>
                  <a:gd name="T4" fmla="*/ 0 w 1242"/>
                  <a:gd name="T5" fmla="*/ 11 h 11"/>
                  <a:gd name="T6" fmla="*/ 2 w 1242"/>
                  <a:gd name="T7" fmla="*/ 0 h 11"/>
                  <a:gd name="T8" fmla="*/ 1241 w 1242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2" h="11">
                    <a:moveTo>
                      <a:pt x="1241" y="0"/>
                    </a:moveTo>
                    <a:lnTo>
                      <a:pt x="1242" y="11"/>
                    </a:lnTo>
                    <a:lnTo>
                      <a:pt x="0" y="11"/>
                    </a:lnTo>
                    <a:lnTo>
                      <a:pt x="2" y="0"/>
                    </a:lnTo>
                    <a:lnTo>
                      <a:pt x="1241" y="0"/>
                    </a:lnTo>
                    <a:close/>
                  </a:path>
                </a:pathLst>
              </a:custGeom>
              <a:solidFill>
                <a:srgbClr val="9696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9" name="Freeform 226"/>
              <p:cNvSpPr>
                <a:spLocks/>
              </p:cNvSpPr>
              <p:nvPr/>
            </p:nvSpPr>
            <p:spPr bwMode="auto">
              <a:xfrm>
                <a:off x="403" y="1597"/>
                <a:ext cx="309" cy="3"/>
              </a:xfrm>
              <a:custGeom>
                <a:avLst/>
                <a:gdLst>
                  <a:gd name="T0" fmla="*/ 1237 w 1239"/>
                  <a:gd name="T1" fmla="*/ 0 h 11"/>
                  <a:gd name="T2" fmla="*/ 1239 w 1239"/>
                  <a:gd name="T3" fmla="*/ 11 h 11"/>
                  <a:gd name="T4" fmla="*/ 0 w 1239"/>
                  <a:gd name="T5" fmla="*/ 11 h 11"/>
                  <a:gd name="T6" fmla="*/ 1 w 1239"/>
                  <a:gd name="T7" fmla="*/ 0 h 11"/>
                  <a:gd name="T8" fmla="*/ 1237 w 1239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39" h="11">
                    <a:moveTo>
                      <a:pt x="1237" y="0"/>
                    </a:moveTo>
                    <a:lnTo>
                      <a:pt x="1239" y="11"/>
                    </a:lnTo>
                    <a:lnTo>
                      <a:pt x="0" y="11"/>
                    </a:lnTo>
                    <a:lnTo>
                      <a:pt x="1" y="0"/>
                    </a:lnTo>
                    <a:lnTo>
                      <a:pt x="1237" y="0"/>
                    </a:lnTo>
                    <a:close/>
                  </a:path>
                </a:pathLst>
              </a:custGeom>
              <a:solidFill>
                <a:srgbClr val="9E9E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0" name="Freeform 227"/>
              <p:cNvSpPr>
                <a:spLocks/>
              </p:cNvSpPr>
              <p:nvPr/>
            </p:nvSpPr>
            <p:spPr bwMode="auto">
              <a:xfrm>
                <a:off x="403" y="1596"/>
                <a:ext cx="309" cy="3"/>
              </a:xfrm>
              <a:custGeom>
                <a:avLst/>
                <a:gdLst>
                  <a:gd name="T0" fmla="*/ 1237 w 1239"/>
                  <a:gd name="T1" fmla="*/ 0 h 9"/>
                  <a:gd name="T2" fmla="*/ 1239 w 1239"/>
                  <a:gd name="T3" fmla="*/ 9 h 9"/>
                  <a:gd name="T4" fmla="*/ 0 w 1239"/>
                  <a:gd name="T5" fmla="*/ 9 h 9"/>
                  <a:gd name="T6" fmla="*/ 1 w 1239"/>
                  <a:gd name="T7" fmla="*/ 0 h 9"/>
                  <a:gd name="T8" fmla="*/ 173 w 1239"/>
                  <a:gd name="T9" fmla="*/ 0 h 9"/>
                  <a:gd name="T10" fmla="*/ 173 w 1239"/>
                  <a:gd name="T11" fmla="*/ 4 h 9"/>
                  <a:gd name="T12" fmla="*/ 174 w 1239"/>
                  <a:gd name="T13" fmla="*/ 0 h 9"/>
                  <a:gd name="T14" fmla="*/ 421 w 1239"/>
                  <a:gd name="T15" fmla="*/ 0 h 9"/>
                  <a:gd name="T16" fmla="*/ 421 w 1239"/>
                  <a:gd name="T17" fmla="*/ 4 h 9"/>
                  <a:gd name="T18" fmla="*/ 422 w 1239"/>
                  <a:gd name="T19" fmla="*/ 0 h 9"/>
                  <a:gd name="T20" fmla="*/ 676 w 1239"/>
                  <a:gd name="T21" fmla="*/ 0 h 9"/>
                  <a:gd name="T22" fmla="*/ 676 w 1239"/>
                  <a:gd name="T23" fmla="*/ 4 h 9"/>
                  <a:gd name="T24" fmla="*/ 677 w 1239"/>
                  <a:gd name="T25" fmla="*/ 0 h 9"/>
                  <a:gd name="T26" fmla="*/ 762 w 1239"/>
                  <a:gd name="T27" fmla="*/ 0 h 9"/>
                  <a:gd name="T28" fmla="*/ 762 w 1239"/>
                  <a:gd name="T29" fmla="*/ 4 h 9"/>
                  <a:gd name="T30" fmla="*/ 764 w 1239"/>
                  <a:gd name="T31" fmla="*/ 0 h 9"/>
                  <a:gd name="T32" fmla="*/ 1237 w 1239"/>
                  <a:gd name="T3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39" h="9">
                    <a:moveTo>
                      <a:pt x="1237" y="0"/>
                    </a:moveTo>
                    <a:lnTo>
                      <a:pt x="1239" y="9"/>
                    </a:lnTo>
                    <a:lnTo>
                      <a:pt x="0" y="9"/>
                    </a:lnTo>
                    <a:lnTo>
                      <a:pt x="1" y="0"/>
                    </a:lnTo>
                    <a:lnTo>
                      <a:pt x="173" y="0"/>
                    </a:lnTo>
                    <a:lnTo>
                      <a:pt x="173" y="4"/>
                    </a:lnTo>
                    <a:lnTo>
                      <a:pt x="174" y="0"/>
                    </a:lnTo>
                    <a:lnTo>
                      <a:pt x="421" y="0"/>
                    </a:lnTo>
                    <a:lnTo>
                      <a:pt x="421" y="4"/>
                    </a:lnTo>
                    <a:lnTo>
                      <a:pt x="422" y="0"/>
                    </a:lnTo>
                    <a:lnTo>
                      <a:pt x="676" y="0"/>
                    </a:lnTo>
                    <a:lnTo>
                      <a:pt x="676" y="4"/>
                    </a:lnTo>
                    <a:lnTo>
                      <a:pt x="677" y="0"/>
                    </a:lnTo>
                    <a:lnTo>
                      <a:pt x="762" y="0"/>
                    </a:lnTo>
                    <a:lnTo>
                      <a:pt x="762" y="4"/>
                    </a:lnTo>
                    <a:lnTo>
                      <a:pt x="764" y="0"/>
                    </a:lnTo>
                    <a:lnTo>
                      <a:pt x="1237" y="0"/>
                    </a:lnTo>
                    <a:close/>
                  </a:path>
                </a:pathLst>
              </a:custGeom>
              <a:solidFill>
                <a:srgbClr val="A3A3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1" name="Freeform 228"/>
              <p:cNvSpPr>
                <a:spLocks/>
              </p:cNvSpPr>
              <p:nvPr/>
            </p:nvSpPr>
            <p:spPr bwMode="auto">
              <a:xfrm>
                <a:off x="403" y="1595"/>
                <a:ext cx="309" cy="2"/>
              </a:xfrm>
              <a:custGeom>
                <a:avLst/>
                <a:gdLst>
                  <a:gd name="T0" fmla="*/ 1235 w 1236"/>
                  <a:gd name="T1" fmla="*/ 0 h 10"/>
                  <a:gd name="T2" fmla="*/ 1236 w 1236"/>
                  <a:gd name="T3" fmla="*/ 10 h 10"/>
                  <a:gd name="T4" fmla="*/ 0 w 1236"/>
                  <a:gd name="T5" fmla="*/ 10 h 10"/>
                  <a:gd name="T6" fmla="*/ 1 w 1236"/>
                  <a:gd name="T7" fmla="*/ 0 h 10"/>
                  <a:gd name="T8" fmla="*/ 171 w 1236"/>
                  <a:gd name="T9" fmla="*/ 0 h 10"/>
                  <a:gd name="T10" fmla="*/ 172 w 1236"/>
                  <a:gd name="T11" fmla="*/ 10 h 10"/>
                  <a:gd name="T12" fmla="*/ 174 w 1236"/>
                  <a:gd name="T13" fmla="*/ 0 h 10"/>
                  <a:gd name="T14" fmla="*/ 256 w 1236"/>
                  <a:gd name="T15" fmla="*/ 0 h 10"/>
                  <a:gd name="T16" fmla="*/ 256 w 1236"/>
                  <a:gd name="T17" fmla="*/ 6 h 10"/>
                  <a:gd name="T18" fmla="*/ 257 w 1236"/>
                  <a:gd name="T19" fmla="*/ 0 h 10"/>
                  <a:gd name="T20" fmla="*/ 326 w 1236"/>
                  <a:gd name="T21" fmla="*/ 0 h 10"/>
                  <a:gd name="T22" fmla="*/ 326 w 1236"/>
                  <a:gd name="T23" fmla="*/ 6 h 10"/>
                  <a:gd name="T24" fmla="*/ 329 w 1236"/>
                  <a:gd name="T25" fmla="*/ 0 h 10"/>
                  <a:gd name="T26" fmla="*/ 419 w 1236"/>
                  <a:gd name="T27" fmla="*/ 0 h 10"/>
                  <a:gd name="T28" fmla="*/ 420 w 1236"/>
                  <a:gd name="T29" fmla="*/ 10 h 10"/>
                  <a:gd name="T30" fmla="*/ 423 w 1236"/>
                  <a:gd name="T31" fmla="*/ 0 h 10"/>
                  <a:gd name="T32" fmla="*/ 504 w 1236"/>
                  <a:gd name="T33" fmla="*/ 0 h 10"/>
                  <a:gd name="T34" fmla="*/ 504 w 1236"/>
                  <a:gd name="T35" fmla="*/ 3 h 10"/>
                  <a:gd name="T36" fmla="*/ 505 w 1236"/>
                  <a:gd name="T37" fmla="*/ 0 h 10"/>
                  <a:gd name="T38" fmla="*/ 675 w 1236"/>
                  <a:gd name="T39" fmla="*/ 0 h 10"/>
                  <a:gd name="T40" fmla="*/ 675 w 1236"/>
                  <a:gd name="T41" fmla="*/ 10 h 10"/>
                  <a:gd name="T42" fmla="*/ 677 w 1236"/>
                  <a:gd name="T43" fmla="*/ 0 h 10"/>
                  <a:gd name="T44" fmla="*/ 761 w 1236"/>
                  <a:gd name="T45" fmla="*/ 0 h 10"/>
                  <a:gd name="T46" fmla="*/ 761 w 1236"/>
                  <a:gd name="T47" fmla="*/ 10 h 10"/>
                  <a:gd name="T48" fmla="*/ 764 w 1236"/>
                  <a:gd name="T49" fmla="*/ 0 h 10"/>
                  <a:gd name="T50" fmla="*/ 848 w 1236"/>
                  <a:gd name="T51" fmla="*/ 0 h 10"/>
                  <a:gd name="T52" fmla="*/ 848 w 1236"/>
                  <a:gd name="T53" fmla="*/ 3 h 10"/>
                  <a:gd name="T54" fmla="*/ 849 w 1236"/>
                  <a:gd name="T55" fmla="*/ 0 h 10"/>
                  <a:gd name="T56" fmla="*/ 1000 w 1236"/>
                  <a:gd name="T57" fmla="*/ 0 h 10"/>
                  <a:gd name="T58" fmla="*/ 1000 w 1236"/>
                  <a:gd name="T59" fmla="*/ 3 h 10"/>
                  <a:gd name="T60" fmla="*/ 1001 w 1236"/>
                  <a:gd name="T61" fmla="*/ 0 h 10"/>
                  <a:gd name="T62" fmla="*/ 1235 w 1236"/>
                  <a:gd name="T6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236" h="10">
                    <a:moveTo>
                      <a:pt x="1235" y="0"/>
                    </a:moveTo>
                    <a:lnTo>
                      <a:pt x="1236" y="10"/>
                    </a:lnTo>
                    <a:lnTo>
                      <a:pt x="0" y="10"/>
                    </a:lnTo>
                    <a:lnTo>
                      <a:pt x="1" y="0"/>
                    </a:lnTo>
                    <a:lnTo>
                      <a:pt x="171" y="0"/>
                    </a:lnTo>
                    <a:lnTo>
                      <a:pt x="172" y="10"/>
                    </a:lnTo>
                    <a:lnTo>
                      <a:pt x="174" y="0"/>
                    </a:lnTo>
                    <a:lnTo>
                      <a:pt x="256" y="0"/>
                    </a:lnTo>
                    <a:lnTo>
                      <a:pt x="256" y="6"/>
                    </a:lnTo>
                    <a:lnTo>
                      <a:pt x="257" y="0"/>
                    </a:lnTo>
                    <a:lnTo>
                      <a:pt x="326" y="0"/>
                    </a:lnTo>
                    <a:lnTo>
                      <a:pt x="326" y="6"/>
                    </a:lnTo>
                    <a:lnTo>
                      <a:pt x="329" y="0"/>
                    </a:lnTo>
                    <a:lnTo>
                      <a:pt x="419" y="0"/>
                    </a:lnTo>
                    <a:lnTo>
                      <a:pt x="420" y="10"/>
                    </a:lnTo>
                    <a:lnTo>
                      <a:pt x="423" y="0"/>
                    </a:lnTo>
                    <a:lnTo>
                      <a:pt x="504" y="0"/>
                    </a:lnTo>
                    <a:lnTo>
                      <a:pt x="504" y="3"/>
                    </a:lnTo>
                    <a:lnTo>
                      <a:pt x="505" y="0"/>
                    </a:lnTo>
                    <a:lnTo>
                      <a:pt x="675" y="0"/>
                    </a:lnTo>
                    <a:lnTo>
                      <a:pt x="675" y="10"/>
                    </a:lnTo>
                    <a:lnTo>
                      <a:pt x="677" y="0"/>
                    </a:lnTo>
                    <a:lnTo>
                      <a:pt x="761" y="0"/>
                    </a:lnTo>
                    <a:lnTo>
                      <a:pt x="761" y="10"/>
                    </a:lnTo>
                    <a:lnTo>
                      <a:pt x="764" y="0"/>
                    </a:lnTo>
                    <a:lnTo>
                      <a:pt x="848" y="0"/>
                    </a:lnTo>
                    <a:lnTo>
                      <a:pt x="848" y="3"/>
                    </a:lnTo>
                    <a:lnTo>
                      <a:pt x="849" y="0"/>
                    </a:lnTo>
                    <a:lnTo>
                      <a:pt x="1000" y="0"/>
                    </a:lnTo>
                    <a:lnTo>
                      <a:pt x="1000" y="3"/>
                    </a:lnTo>
                    <a:lnTo>
                      <a:pt x="1001" y="0"/>
                    </a:lnTo>
                    <a:lnTo>
                      <a:pt x="1235" y="0"/>
                    </a:lnTo>
                    <a:close/>
                  </a:path>
                </a:pathLst>
              </a:custGeom>
              <a:solidFill>
                <a:srgbClr val="A8A8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2" name="Freeform 229"/>
              <p:cNvSpPr>
                <a:spLocks noEditPoints="1"/>
              </p:cNvSpPr>
              <p:nvPr/>
            </p:nvSpPr>
            <p:spPr bwMode="auto">
              <a:xfrm>
                <a:off x="403" y="1594"/>
                <a:ext cx="309" cy="2"/>
              </a:xfrm>
              <a:custGeom>
                <a:avLst/>
                <a:gdLst>
                  <a:gd name="T0" fmla="*/ 1234 w 1236"/>
                  <a:gd name="T1" fmla="*/ 0 h 11"/>
                  <a:gd name="T2" fmla="*/ 1236 w 1236"/>
                  <a:gd name="T3" fmla="*/ 11 h 11"/>
                  <a:gd name="T4" fmla="*/ 763 w 1236"/>
                  <a:gd name="T5" fmla="*/ 11 h 11"/>
                  <a:gd name="T6" fmla="*/ 765 w 1236"/>
                  <a:gd name="T7" fmla="*/ 0 h 11"/>
                  <a:gd name="T8" fmla="*/ 847 w 1236"/>
                  <a:gd name="T9" fmla="*/ 0 h 11"/>
                  <a:gd name="T10" fmla="*/ 848 w 1236"/>
                  <a:gd name="T11" fmla="*/ 8 h 11"/>
                  <a:gd name="T12" fmla="*/ 849 w 1236"/>
                  <a:gd name="T13" fmla="*/ 0 h 11"/>
                  <a:gd name="T14" fmla="*/ 925 w 1236"/>
                  <a:gd name="T15" fmla="*/ 0 h 11"/>
                  <a:gd name="T16" fmla="*/ 925 w 1236"/>
                  <a:gd name="T17" fmla="*/ 4 h 11"/>
                  <a:gd name="T18" fmla="*/ 926 w 1236"/>
                  <a:gd name="T19" fmla="*/ 0 h 11"/>
                  <a:gd name="T20" fmla="*/ 999 w 1236"/>
                  <a:gd name="T21" fmla="*/ 0 h 11"/>
                  <a:gd name="T22" fmla="*/ 1000 w 1236"/>
                  <a:gd name="T23" fmla="*/ 8 h 11"/>
                  <a:gd name="T24" fmla="*/ 1001 w 1236"/>
                  <a:gd name="T25" fmla="*/ 0 h 11"/>
                  <a:gd name="T26" fmla="*/ 1234 w 1236"/>
                  <a:gd name="T27" fmla="*/ 0 h 11"/>
                  <a:gd name="T28" fmla="*/ 761 w 1236"/>
                  <a:gd name="T29" fmla="*/ 0 h 11"/>
                  <a:gd name="T30" fmla="*/ 761 w 1236"/>
                  <a:gd name="T31" fmla="*/ 11 h 11"/>
                  <a:gd name="T32" fmla="*/ 676 w 1236"/>
                  <a:gd name="T33" fmla="*/ 11 h 11"/>
                  <a:gd name="T34" fmla="*/ 678 w 1236"/>
                  <a:gd name="T35" fmla="*/ 0 h 11"/>
                  <a:gd name="T36" fmla="*/ 761 w 1236"/>
                  <a:gd name="T37" fmla="*/ 0 h 11"/>
                  <a:gd name="T38" fmla="*/ 674 w 1236"/>
                  <a:gd name="T39" fmla="*/ 0 h 11"/>
                  <a:gd name="T40" fmla="*/ 675 w 1236"/>
                  <a:gd name="T41" fmla="*/ 11 h 11"/>
                  <a:gd name="T42" fmla="*/ 421 w 1236"/>
                  <a:gd name="T43" fmla="*/ 11 h 11"/>
                  <a:gd name="T44" fmla="*/ 424 w 1236"/>
                  <a:gd name="T45" fmla="*/ 0 h 11"/>
                  <a:gd name="T46" fmla="*/ 504 w 1236"/>
                  <a:gd name="T47" fmla="*/ 0 h 11"/>
                  <a:gd name="T48" fmla="*/ 504 w 1236"/>
                  <a:gd name="T49" fmla="*/ 8 h 11"/>
                  <a:gd name="T50" fmla="*/ 505 w 1236"/>
                  <a:gd name="T51" fmla="*/ 0 h 11"/>
                  <a:gd name="T52" fmla="*/ 595 w 1236"/>
                  <a:gd name="T53" fmla="*/ 0 h 11"/>
                  <a:gd name="T54" fmla="*/ 595 w 1236"/>
                  <a:gd name="T55" fmla="*/ 4 h 11"/>
                  <a:gd name="T56" fmla="*/ 596 w 1236"/>
                  <a:gd name="T57" fmla="*/ 0 h 11"/>
                  <a:gd name="T58" fmla="*/ 674 w 1236"/>
                  <a:gd name="T59" fmla="*/ 0 h 11"/>
                  <a:gd name="T60" fmla="*/ 417 w 1236"/>
                  <a:gd name="T61" fmla="*/ 0 h 11"/>
                  <a:gd name="T62" fmla="*/ 420 w 1236"/>
                  <a:gd name="T63" fmla="*/ 11 h 11"/>
                  <a:gd name="T64" fmla="*/ 173 w 1236"/>
                  <a:gd name="T65" fmla="*/ 11 h 11"/>
                  <a:gd name="T66" fmla="*/ 175 w 1236"/>
                  <a:gd name="T67" fmla="*/ 0 h 11"/>
                  <a:gd name="T68" fmla="*/ 255 w 1236"/>
                  <a:gd name="T69" fmla="*/ 0 h 11"/>
                  <a:gd name="T70" fmla="*/ 256 w 1236"/>
                  <a:gd name="T71" fmla="*/ 11 h 11"/>
                  <a:gd name="T72" fmla="*/ 258 w 1236"/>
                  <a:gd name="T73" fmla="*/ 0 h 11"/>
                  <a:gd name="T74" fmla="*/ 326 w 1236"/>
                  <a:gd name="T75" fmla="*/ 0 h 11"/>
                  <a:gd name="T76" fmla="*/ 326 w 1236"/>
                  <a:gd name="T77" fmla="*/ 11 h 11"/>
                  <a:gd name="T78" fmla="*/ 330 w 1236"/>
                  <a:gd name="T79" fmla="*/ 0 h 11"/>
                  <a:gd name="T80" fmla="*/ 417 w 1236"/>
                  <a:gd name="T81" fmla="*/ 0 h 11"/>
                  <a:gd name="T82" fmla="*/ 171 w 1236"/>
                  <a:gd name="T83" fmla="*/ 0 h 11"/>
                  <a:gd name="T84" fmla="*/ 172 w 1236"/>
                  <a:gd name="T85" fmla="*/ 11 h 11"/>
                  <a:gd name="T86" fmla="*/ 0 w 1236"/>
                  <a:gd name="T87" fmla="*/ 11 h 11"/>
                  <a:gd name="T88" fmla="*/ 1 w 1236"/>
                  <a:gd name="T89" fmla="*/ 0 h 11"/>
                  <a:gd name="T90" fmla="*/ 171 w 1236"/>
                  <a:gd name="T9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236" h="11">
                    <a:moveTo>
                      <a:pt x="1234" y="0"/>
                    </a:moveTo>
                    <a:lnTo>
                      <a:pt x="1236" y="11"/>
                    </a:lnTo>
                    <a:lnTo>
                      <a:pt x="763" y="11"/>
                    </a:lnTo>
                    <a:lnTo>
                      <a:pt x="765" y="0"/>
                    </a:lnTo>
                    <a:lnTo>
                      <a:pt x="847" y="0"/>
                    </a:lnTo>
                    <a:lnTo>
                      <a:pt x="848" y="8"/>
                    </a:lnTo>
                    <a:lnTo>
                      <a:pt x="849" y="0"/>
                    </a:lnTo>
                    <a:lnTo>
                      <a:pt x="925" y="0"/>
                    </a:lnTo>
                    <a:lnTo>
                      <a:pt x="925" y="4"/>
                    </a:lnTo>
                    <a:lnTo>
                      <a:pt x="926" y="0"/>
                    </a:lnTo>
                    <a:lnTo>
                      <a:pt x="999" y="0"/>
                    </a:lnTo>
                    <a:lnTo>
                      <a:pt x="1000" y="8"/>
                    </a:lnTo>
                    <a:lnTo>
                      <a:pt x="1001" y="0"/>
                    </a:lnTo>
                    <a:lnTo>
                      <a:pt x="1234" y="0"/>
                    </a:lnTo>
                    <a:close/>
                    <a:moveTo>
                      <a:pt x="761" y="0"/>
                    </a:moveTo>
                    <a:lnTo>
                      <a:pt x="761" y="11"/>
                    </a:lnTo>
                    <a:lnTo>
                      <a:pt x="676" y="11"/>
                    </a:lnTo>
                    <a:lnTo>
                      <a:pt x="678" y="0"/>
                    </a:lnTo>
                    <a:lnTo>
                      <a:pt x="761" y="0"/>
                    </a:lnTo>
                    <a:close/>
                    <a:moveTo>
                      <a:pt x="674" y="0"/>
                    </a:moveTo>
                    <a:lnTo>
                      <a:pt x="675" y="11"/>
                    </a:lnTo>
                    <a:lnTo>
                      <a:pt x="421" y="11"/>
                    </a:lnTo>
                    <a:lnTo>
                      <a:pt x="424" y="0"/>
                    </a:lnTo>
                    <a:lnTo>
                      <a:pt x="504" y="0"/>
                    </a:lnTo>
                    <a:lnTo>
                      <a:pt x="504" y="8"/>
                    </a:lnTo>
                    <a:lnTo>
                      <a:pt x="505" y="0"/>
                    </a:lnTo>
                    <a:lnTo>
                      <a:pt x="595" y="0"/>
                    </a:lnTo>
                    <a:lnTo>
                      <a:pt x="595" y="4"/>
                    </a:lnTo>
                    <a:lnTo>
                      <a:pt x="596" y="0"/>
                    </a:lnTo>
                    <a:lnTo>
                      <a:pt x="674" y="0"/>
                    </a:lnTo>
                    <a:close/>
                    <a:moveTo>
                      <a:pt x="417" y="0"/>
                    </a:moveTo>
                    <a:lnTo>
                      <a:pt x="420" y="11"/>
                    </a:lnTo>
                    <a:lnTo>
                      <a:pt x="173" y="11"/>
                    </a:lnTo>
                    <a:lnTo>
                      <a:pt x="175" y="0"/>
                    </a:lnTo>
                    <a:lnTo>
                      <a:pt x="255" y="0"/>
                    </a:lnTo>
                    <a:lnTo>
                      <a:pt x="256" y="11"/>
                    </a:lnTo>
                    <a:lnTo>
                      <a:pt x="258" y="0"/>
                    </a:lnTo>
                    <a:lnTo>
                      <a:pt x="326" y="0"/>
                    </a:lnTo>
                    <a:lnTo>
                      <a:pt x="326" y="11"/>
                    </a:lnTo>
                    <a:lnTo>
                      <a:pt x="330" y="0"/>
                    </a:lnTo>
                    <a:lnTo>
                      <a:pt x="417" y="0"/>
                    </a:lnTo>
                    <a:close/>
                    <a:moveTo>
                      <a:pt x="171" y="0"/>
                    </a:moveTo>
                    <a:lnTo>
                      <a:pt x="172" y="11"/>
                    </a:lnTo>
                    <a:lnTo>
                      <a:pt x="0" y="11"/>
                    </a:lnTo>
                    <a:lnTo>
                      <a:pt x="1" y="0"/>
                    </a:lnTo>
                    <a:lnTo>
                      <a:pt x="171" y="0"/>
                    </a:lnTo>
                    <a:close/>
                  </a:path>
                </a:pathLst>
              </a:custGeom>
              <a:solidFill>
                <a:srgbClr val="B0B0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3" name="Freeform 230"/>
              <p:cNvSpPr>
                <a:spLocks noEditPoints="1"/>
              </p:cNvSpPr>
              <p:nvPr/>
            </p:nvSpPr>
            <p:spPr bwMode="auto">
              <a:xfrm>
                <a:off x="403" y="1592"/>
                <a:ext cx="309" cy="3"/>
              </a:xfrm>
              <a:custGeom>
                <a:avLst/>
                <a:gdLst>
                  <a:gd name="T0" fmla="*/ 1233 w 1234"/>
                  <a:gd name="T1" fmla="*/ 0 h 9"/>
                  <a:gd name="T2" fmla="*/ 1234 w 1234"/>
                  <a:gd name="T3" fmla="*/ 9 h 9"/>
                  <a:gd name="T4" fmla="*/ 1000 w 1234"/>
                  <a:gd name="T5" fmla="*/ 9 h 9"/>
                  <a:gd name="T6" fmla="*/ 1001 w 1234"/>
                  <a:gd name="T7" fmla="*/ 0 h 9"/>
                  <a:gd name="T8" fmla="*/ 1233 w 1234"/>
                  <a:gd name="T9" fmla="*/ 0 h 9"/>
                  <a:gd name="T10" fmla="*/ 996 w 1234"/>
                  <a:gd name="T11" fmla="*/ 0 h 9"/>
                  <a:gd name="T12" fmla="*/ 999 w 1234"/>
                  <a:gd name="T13" fmla="*/ 9 h 9"/>
                  <a:gd name="T14" fmla="*/ 848 w 1234"/>
                  <a:gd name="T15" fmla="*/ 9 h 9"/>
                  <a:gd name="T16" fmla="*/ 849 w 1234"/>
                  <a:gd name="T17" fmla="*/ 0 h 9"/>
                  <a:gd name="T18" fmla="*/ 924 w 1234"/>
                  <a:gd name="T19" fmla="*/ 0 h 9"/>
                  <a:gd name="T20" fmla="*/ 924 w 1234"/>
                  <a:gd name="T21" fmla="*/ 8 h 9"/>
                  <a:gd name="T22" fmla="*/ 927 w 1234"/>
                  <a:gd name="T23" fmla="*/ 0 h 9"/>
                  <a:gd name="T24" fmla="*/ 996 w 1234"/>
                  <a:gd name="T25" fmla="*/ 0 h 9"/>
                  <a:gd name="T26" fmla="*/ 845 w 1234"/>
                  <a:gd name="T27" fmla="*/ 0 h 9"/>
                  <a:gd name="T28" fmla="*/ 847 w 1234"/>
                  <a:gd name="T29" fmla="*/ 9 h 9"/>
                  <a:gd name="T30" fmla="*/ 763 w 1234"/>
                  <a:gd name="T31" fmla="*/ 9 h 9"/>
                  <a:gd name="T32" fmla="*/ 764 w 1234"/>
                  <a:gd name="T33" fmla="*/ 0 h 9"/>
                  <a:gd name="T34" fmla="*/ 845 w 1234"/>
                  <a:gd name="T35" fmla="*/ 0 h 9"/>
                  <a:gd name="T36" fmla="*/ 760 w 1234"/>
                  <a:gd name="T37" fmla="*/ 0 h 9"/>
                  <a:gd name="T38" fmla="*/ 760 w 1234"/>
                  <a:gd name="T39" fmla="*/ 9 h 9"/>
                  <a:gd name="T40" fmla="*/ 676 w 1234"/>
                  <a:gd name="T41" fmla="*/ 9 h 9"/>
                  <a:gd name="T42" fmla="*/ 677 w 1234"/>
                  <a:gd name="T43" fmla="*/ 0 h 9"/>
                  <a:gd name="T44" fmla="*/ 760 w 1234"/>
                  <a:gd name="T45" fmla="*/ 0 h 9"/>
                  <a:gd name="T46" fmla="*/ 673 w 1234"/>
                  <a:gd name="T47" fmla="*/ 0 h 9"/>
                  <a:gd name="T48" fmla="*/ 674 w 1234"/>
                  <a:gd name="T49" fmla="*/ 9 h 9"/>
                  <a:gd name="T50" fmla="*/ 504 w 1234"/>
                  <a:gd name="T51" fmla="*/ 9 h 9"/>
                  <a:gd name="T52" fmla="*/ 505 w 1234"/>
                  <a:gd name="T53" fmla="*/ 0 h 9"/>
                  <a:gd name="T54" fmla="*/ 593 w 1234"/>
                  <a:gd name="T55" fmla="*/ 0 h 9"/>
                  <a:gd name="T56" fmla="*/ 594 w 1234"/>
                  <a:gd name="T57" fmla="*/ 8 h 9"/>
                  <a:gd name="T58" fmla="*/ 595 w 1234"/>
                  <a:gd name="T59" fmla="*/ 0 h 9"/>
                  <a:gd name="T60" fmla="*/ 673 w 1234"/>
                  <a:gd name="T61" fmla="*/ 0 h 9"/>
                  <a:gd name="T62" fmla="*/ 502 w 1234"/>
                  <a:gd name="T63" fmla="*/ 0 h 9"/>
                  <a:gd name="T64" fmla="*/ 503 w 1234"/>
                  <a:gd name="T65" fmla="*/ 9 h 9"/>
                  <a:gd name="T66" fmla="*/ 422 w 1234"/>
                  <a:gd name="T67" fmla="*/ 9 h 9"/>
                  <a:gd name="T68" fmla="*/ 425 w 1234"/>
                  <a:gd name="T69" fmla="*/ 0 h 9"/>
                  <a:gd name="T70" fmla="*/ 502 w 1234"/>
                  <a:gd name="T71" fmla="*/ 0 h 9"/>
                  <a:gd name="T72" fmla="*/ 415 w 1234"/>
                  <a:gd name="T73" fmla="*/ 0 h 9"/>
                  <a:gd name="T74" fmla="*/ 418 w 1234"/>
                  <a:gd name="T75" fmla="*/ 9 h 9"/>
                  <a:gd name="T76" fmla="*/ 328 w 1234"/>
                  <a:gd name="T77" fmla="*/ 9 h 9"/>
                  <a:gd name="T78" fmla="*/ 330 w 1234"/>
                  <a:gd name="T79" fmla="*/ 0 h 9"/>
                  <a:gd name="T80" fmla="*/ 415 w 1234"/>
                  <a:gd name="T81" fmla="*/ 0 h 9"/>
                  <a:gd name="T82" fmla="*/ 325 w 1234"/>
                  <a:gd name="T83" fmla="*/ 0 h 9"/>
                  <a:gd name="T84" fmla="*/ 325 w 1234"/>
                  <a:gd name="T85" fmla="*/ 9 h 9"/>
                  <a:gd name="T86" fmla="*/ 256 w 1234"/>
                  <a:gd name="T87" fmla="*/ 9 h 9"/>
                  <a:gd name="T88" fmla="*/ 257 w 1234"/>
                  <a:gd name="T89" fmla="*/ 0 h 9"/>
                  <a:gd name="T90" fmla="*/ 325 w 1234"/>
                  <a:gd name="T91" fmla="*/ 0 h 9"/>
                  <a:gd name="T92" fmla="*/ 253 w 1234"/>
                  <a:gd name="T93" fmla="*/ 0 h 9"/>
                  <a:gd name="T94" fmla="*/ 255 w 1234"/>
                  <a:gd name="T95" fmla="*/ 9 h 9"/>
                  <a:gd name="T96" fmla="*/ 173 w 1234"/>
                  <a:gd name="T97" fmla="*/ 9 h 9"/>
                  <a:gd name="T98" fmla="*/ 174 w 1234"/>
                  <a:gd name="T99" fmla="*/ 0 h 9"/>
                  <a:gd name="T100" fmla="*/ 253 w 1234"/>
                  <a:gd name="T101" fmla="*/ 0 h 9"/>
                  <a:gd name="T102" fmla="*/ 168 w 1234"/>
                  <a:gd name="T103" fmla="*/ 0 h 9"/>
                  <a:gd name="T104" fmla="*/ 170 w 1234"/>
                  <a:gd name="T105" fmla="*/ 9 h 9"/>
                  <a:gd name="T106" fmla="*/ 0 w 1234"/>
                  <a:gd name="T107" fmla="*/ 9 h 9"/>
                  <a:gd name="T108" fmla="*/ 1 w 1234"/>
                  <a:gd name="T109" fmla="*/ 0 h 9"/>
                  <a:gd name="T110" fmla="*/ 168 w 1234"/>
                  <a:gd name="T111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234" h="9">
                    <a:moveTo>
                      <a:pt x="1233" y="0"/>
                    </a:moveTo>
                    <a:lnTo>
                      <a:pt x="1234" y="9"/>
                    </a:lnTo>
                    <a:lnTo>
                      <a:pt x="1000" y="9"/>
                    </a:lnTo>
                    <a:lnTo>
                      <a:pt x="1001" y="0"/>
                    </a:lnTo>
                    <a:lnTo>
                      <a:pt x="1233" y="0"/>
                    </a:lnTo>
                    <a:close/>
                    <a:moveTo>
                      <a:pt x="996" y="0"/>
                    </a:moveTo>
                    <a:lnTo>
                      <a:pt x="999" y="9"/>
                    </a:lnTo>
                    <a:lnTo>
                      <a:pt x="848" y="9"/>
                    </a:lnTo>
                    <a:lnTo>
                      <a:pt x="849" y="0"/>
                    </a:lnTo>
                    <a:lnTo>
                      <a:pt x="924" y="0"/>
                    </a:lnTo>
                    <a:lnTo>
                      <a:pt x="924" y="8"/>
                    </a:lnTo>
                    <a:lnTo>
                      <a:pt x="927" y="0"/>
                    </a:lnTo>
                    <a:lnTo>
                      <a:pt x="996" y="0"/>
                    </a:lnTo>
                    <a:close/>
                    <a:moveTo>
                      <a:pt x="845" y="0"/>
                    </a:moveTo>
                    <a:lnTo>
                      <a:pt x="847" y="9"/>
                    </a:lnTo>
                    <a:lnTo>
                      <a:pt x="763" y="9"/>
                    </a:lnTo>
                    <a:lnTo>
                      <a:pt x="764" y="0"/>
                    </a:lnTo>
                    <a:lnTo>
                      <a:pt x="845" y="0"/>
                    </a:lnTo>
                    <a:close/>
                    <a:moveTo>
                      <a:pt x="760" y="0"/>
                    </a:moveTo>
                    <a:lnTo>
                      <a:pt x="760" y="9"/>
                    </a:lnTo>
                    <a:lnTo>
                      <a:pt x="676" y="9"/>
                    </a:lnTo>
                    <a:lnTo>
                      <a:pt x="677" y="0"/>
                    </a:lnTo>
                    <a:lnTo>
                      <a:pt x="760" y="0"/>
                    </a:lnTo>
                    <a:close/>
                    <a:moveTo>
                      <a:pt x="673" y="0"/>
                    </a:moveTo>
                    <a:lnTo>
                      <a:pt x="674" y="9"/>
                    </a:lnTo>
                    <a:lnTo>
                      <a:pt x="504" y="9"/>
                    </a:lnTo>
                    <a:lnTo>
                      <a:pt x="505" y="0"/>
                    </a:lnTo>
                    <a:lnTo>
                      <a:pt x="593" y="0"/>
                    </a:lnTo>
                    <a:lnTo>
                      <a:pt x="594" y="8"/>
                    </a:lnTo>
                    <a:lnTo>
                      <a:pt x="595" y="0"/>
                    </a:lnTo>
                    <a:lnTo>
                      <a:pt x="673" y="0"/>
                    </a:lnTo>
                    <a:close/>
                    <a:moveTo>
                      <a:pt x="502" y="0"/>
                    </a:moveTo>
                    <a:lnTo>
                      <a:pt x="503" y="9"/>
                    </a:lnTo>
                    <a:lnTo>
                      <a:pt x="422" y="9"/>
                    </a:lnTo>
                    <a:lnTo>
                      <a:pt x="425" y="0"/>
                    </a:lnTo>
                    <a:lnTo>
                      <a:pt x="502" y="0"/>
                    </a:lnTo>
                    <a:close/>
                    <a:moveTo>
                      <a:pt x="415" y="0"/>
                    </a:moveTo>
                    <a:lnTo>
                      <a:pt x="418" y="9"/>
                    </a:lnTo>
                    <a:lnTo>
                      <a:pt x="328" y="9"/>
                    </a:lnTo>
                    <a:lnTo>
                      <a:pt x="330" y="0"/>
                    </a:lnTo>
                    <a:lnTo>
                      <a:pt x="415" y="0"/>
                    </a:lnTo>
                    <a:close/>
                    <a:moveTo>
                      <a:pt x="325" y="0"/>
                    </a:moveTo>
                    <a:lnTo>
                      <a:pt x="325" y="9"/>
                    </a:lnTo>
                    <a:lnTo>
                      <a:pt x="256" y="9"/>
                    </a:lnTo>
                    <a:lnTo>
                      <a:pt x="257" y="0"/>
                    </a:lnTo>
                    <a:lnTo>
                      <a:pt x="325" y="0"/>
                    </a:lnTo>
                    <a:close/>
                    <a:moveTo>
                      <a:pt x="253" y="0"/>
                    </a:moveTo>
                    <a:lnTo>
                      <a:pt x="255" y="9"/>
                    </a:lnTo>
                    <a:lnTo>
                      <a:pt x="173" y="9"/>
                    </a:lnTo>
                    <a:lnTo>
                      <a:pt x="174" y="0"/>
                    </a:lnTo>
                    <a:lnTo>
                      <a:pt x="253" y="0"/>
                    </a:lnTo>
                    <a:close/>
                    <a:moveTo>
                      <a:pt x="168" y="0"/>
                    </a:moveTo>
                    <a:lnTo>
                      <a:pt x="170" y="9"/>
                    </a:lnTo>
                    <a:lnTo>
                      <a:pt x="0" y="9"/>
                    </a:lnTo>
                    <a:lnTo>
                      <a:pt x="1" y="0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rgbClr val="B5B5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4" name="Freeform 231"/>
              <p:cNvSpPr>
                <a:spLocks noEditPoints="1"/>
              </p:cNvSpPr>
              <p:nvPr/>
            </p:nvSpPr>
            <p:spPr bwMode="auto">
              <a:xfrm>
                <a:off x="403" y="1591"/>
                <a:ext cx="309" cy="3"/>
              </a:xfrm>
              <a:custGeom>
                <a:avLst/>
                <a:gdLst>
                  <a:gd name="T0" fmla="*/ 1232 w 1233"/>
                  <a:gd name="T1" fmla="*/ 0 h 10"/>
                  <a:gd name="T2" fmla="*/ 1233 w 1233"/>
                  <a:gd name="T3" fmla="*/ 10 h 10"/>
                  <a:gd name="T4" fmla="*/ 1000 w 1233"/>
                  <a:gd name="T5" fmla="*/ 10 h 10"/>
                  <a:gd name="T6" fmla="*/ 1001 w 1233"/>
                  <a:gd name="T7" fmla="*/ 0 h 10"/>
                  <a:gd name="T8" fmla="*/ 1232 w 1233"/>
                  <a:gd name="T9" fmla="*/ 0 h 10"/>
                  <a:gd name="T10" fmla="*/ 994 w 1233"/>
                  <a:gd name="T11" fmla="*/ 0 h 10"/>
                  <a:gd name="T12" fmla="*/ 998 w 1233"/>
                  <a:gd name="T13" fmla="*/ 10 h 10"/>
                  <a:gd name="T14" fmla="*/ 925 w 1233"/>
                  <a:gd name="T15" fmla="*/ 10 h 10"/>
                  <a:gd name="T16" fmla="*/ 927 w 1233"/>
                  <a:gd name="T17" fmla="*/ 0 h 10"/>
                  <a:gd name="T18" fmla="*/ 994 w 1233"/>
                  <a:gd name="T19" fmla="*/ 0 h 10"/>
                  <a:gd name="T20" fmla="*/ 924 w 1233"/>
                  <a:gd name="T21" fmla="*/ 0 h 10"/>
                  <a:gd name="T22" fmla="*/ 924 w 1233"/>
                  <a:gd name="T23" fmla="*/ 10 h 10"/>
                  <a:gd name="T24" fmla="*/ 848 w 1233"/>
                  <a:gd name="T25" fmla="*/ 10 h 10"/>
                  <a:gd name="T26" fmla="*/ 851 w 1233"/>
                  <a:gd name="T27" fmla="*/ 0 h 10"/>
                  <a:gd name="T28" fmla="*/ 924 w 1233"/>
                  <a:gd name="T29" fmla="*/ 0 h 10"/>
                  <a:gd name="T30" fmla="*/ 843 w 1233"/>
                  <a:gd name="T31" fmla="*/ 0 h 10"/>
                  <a:gd name="T32" fmla="*/ 846 w 1233"/>
                  <a:gd name="T33" fmla="*/ 10 h 10"/>
                  <a:gd name="T34" fmla="*/ 764 w 1233"/>
                  <a:gd name="T35" fmla="*/ 10 h 10"/>
                  <a:gd name="T36" fmla="*/ 765 w 1233"/>
                  <a:gd name="T37" fmla="*/ 0 h 10"/>
                  <a:gd name="T38" fmla="*/ 843 w 1233"/>
                  <a:gd name="T39" fmla="*/ 0 h 10"/>
                  <a:gd name="T40" fmla="*/ 760 w 1233"/>
                  <a:gd name="T41" fmla="*/ 0 h 10"/>
                  <a:gd name="T42" fmla="*/ 760 w 1233"/>
                  <a:gd name="T43" fmla="*/ 10 h 10"/>
                  <a:gd name="T44" fmla="*/ 677 w 1233"/>
                  <a:gd name="T45" fmla="*/ 10 h 10"/>
                  <a:gd name="T46" fmla="*/ 679 w 1233"/>
                  <a:gd name="T47" fmla="*/ 0 h 10"/>
                  <a:gd name="T48" fmla="*/ 760 w 1233"/>
                  <a:gd name="T49" fmla="*/ 0 h 10"/>
                  <a:gd name="T50" fmla="*/ 673 w 1233"/>
                  <a:gd name="T51" fmla="*/ 0 h 10"/>
                  <a:gd name="T52" fmla="*/ 673 w 1233"/>
                  <a:gd name="T53" fmla="*/ 10 h 10"/>
                  <a:gd name="T54" fmla="*/ 595 w 1233"/>
                  <a:gd name="T55" fmla="*/ 10 h 10"/>
                  <a:gd name="T56" fmla="*/ 597 w 1233"/>
                  <a:gd name="T57" fmla="*/ 0 h 10"/>
                  <a:gd name="T58" fmla="*/ 673 w 1233"/>
                  <a:gd name="T59" fmla="*/ 0 h 10"/>
                  <a:gd name="T60" fmla="*/ 593 w 1233"/>
                  <a:gd name="T61" fmla="*/ 0 h 10"/>
                  <a:gd name="T62" fmla="*/ 594 w 1233"/>
                  <a:gd name="T63" fmla="*/ 10 h 10"/>
                  <a:gd name="T64" fmla="*/ 504 w 1233"/>
                  <a:gd name="T65" fmla="*/ 10 h 10"/>
                  <a:gd name="T66" fmla="*/ 507 w 1233"/>
                  <a:gd name="T67" fmla="*/ 0 h 10"/>
                  <a:gd name="T68" fmla="*/ 593 w 1233"/>
                  <a:gd name="T69" fmla="*/ 0 h 10"/>
                  <a:gd name="T70" fmla="*/ 501 w 1233"/>
                  <a:gd name="T71" fmla="*/ 0 h 10"/>
                  <a:gd name="T72" fmla="*/ 503 w 1233"/>
                  <a:gd name="T73" fmla="*/ 10 h 10"/>
                  <a:gd name="T74" fmla="*/ 423 w 1233"/>
                  <a:gd name="T75" fmla="*/ 10 h 10"/>
                  <a:gd name="T76" fmla="*/ 426 w 1233"/>
                  <a:gd name="T77" fmla="*/ 0 h 10"/>
                  <a:gd name="T78" fmla="*/ 501 w 1233"/>
                  <a:gd name="T79" fmla="*/ 0 h 10"/>
                  <a:gd name="T80" fmla="*/ 414 w 1233"/>
                  <a:gd name="T81" fmla="*/ 0 h 10"/>
                  <a:gd name="T82" fmla="*/ 416 w 1233"/>
                  <a:gd name="T83" fmla="*/ 10 h 10"/>
                  <a:gd name="T84" fmla="*/ 329 w 1233"/>
                  <a:gd name="T85" fmla="*/ 10 h 10"/>
                  <a:gd name="T86" fmla="*/ 331 w 1233"/>
                  <a:gd name="T87" fmla="*/ 0 h 10"/>
                  <a:gd name="T88" fmla="*/ 414 w 1233"/>
                  <a:gd name="T89" fmla="*/ 0 h 10"/>
                  <a:gd name="T90" fmla="*/ 325 w 1233"/>
                  <a:gd name="T91" fmla="*/ 0 h 10"/>
                  <a:gd name="T92" fmla="*/ 325 w 1233"/>
                  <a:gd name="T93" fmla="*/ 10 h 10"/>
                  <a:gd name="T94" fmla="*/ 257 w 1233"/>
                  <a:gd name="T95" fmla="*/ 10 h 10"/>
                  <a:gd name="T96" fmla="*/ 259 w 1233"/>
                  <a:gd name="T97" fmla="*/ 0 h 10"/>
                  <a:gd name="T98" fmla="*/ 325 w 1233"/>
                  <a:gd name="T99" fmla="*/ 0 h 10"/>
                  <a:gd name="T100" fmla="*/ 251 w 1233"/>
                  <a:gd name="T101" fmla="*/ 0 h 10"/>
                  <a:gd name="T102" fmla="*/ 254 w 1233"/>
                  <a:gd name="T103" fmla="*/ 10 h 10"/>
                  <a:gd name="T104" fmla="*/ 174 w 1233"/>
                  <a:gd name="T105" fmla="*/ 10 h 10"/>
                  <a:gd name="T106" fmla="*/ 175 w 1233"/>
                  <a:gd name="T107" fmla="*/ 0 h 10"/>
                  <a:gd name="T108" fmla="*/ 251 w 1233"/>
                  <a:gd name="T109" fmla="*/ 0 h 10"/>
                  <a:gd name="T110" fmla="*/ 168 w 1233"/>
                  <a:gd name="T111" fmla="*/ 0 h 10"/>
                  <a:gd name="T112" fmla="*/ 170 w 1233"/>
                  <a:gd name="T113" fmla="*/ 10 h 10"/>
                  <a:gd name="T114" fmla="*/ 0 w 1233"/>
                  <a:gd name="T115" fmla="*/ 10 h 10"/>
                  <a:gd name="T116" fmla="*/ 1 w 1233"/>
                  <a:gd name="T117" fmla="*/ 0 h 10"/>
                  <a:gd name="T118" fmla="*/ 168 w 1233"/>
                  <a:gd name="T11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33" h="10">
                    <a:moveTo>
                      <a:pt x="1232" y="0"/>
                    </a:moveTo>
                    <a:lnTo>
                      <a:pt x="1233" y="10"/>
                    </a:lnTo>
                    <a:lnTo>
                      <a:pt x="1000" y="10"/>
                    </a:lnTo>
                    <a:lnTo>
                      <a:pt x="1001" y="0"/>
                    </a:lnTo>
                    <a:lnTo>
                      <a:pt x="1232" y="0"/>
                    </a:lnTo>
                    <a:close/>
                    <a:moveTo>
                      <a:pt x="994" y="0"/>
                    </a:moveTo>
                    <a:lnTo>
                      <a:pt x="998" y="10"/>
                    </a:lnTo>
                    <a:lnTo>
                      <a:pt x="925" y="10"/>
                    </a:lnTo>
                    <a:lnTo>
                      <a:pt x="927" y="0"/>
                    </a:lnTo>
                    <a:lnTo>
                      <a:pt x="994" y="0"/>
                    </a:lnTo>
                    <a:close/>
                    <a:moveTo>
                      <a:pt x="924" y="0"/>
                    </a:moveTo>
                    <a:lnTo>
                      <a:pt x="924" y="10"/>
                    </a:lnTo>
                    <a:lnTo>
                      <a:pt x="848" y="10"/>
                    </a:lnTo>
                    <a:lnTo>
                      <a:pt x="851" y="0"/>
                    </a:lnTo>
                    <a:lnTo>
                      <a:pt x="924" y="0"/>
                    </a:lnTo>
                    <a:close/>
                    <a:moveTo>
                      <a:pt x="843" y="0"/>
                    </a:moveTo>
                    <a:lnTo>
                      <a:pt x="846" y="10"/>
                    </a:lnTo>
                    <a:lnTo>
                      <a:pt x="764" y="10"/>
                    </a:lnTo>
                    <a:lnTo>
                      <a:pt x="765" y="0"/>
                    </a:lnTo>
                    <a:lnTo>
                      <a:pt x="843" y="0"/>
                    </a:lnTo>
                    <a:close/>
                    <a:moveTo>
                      <a:pt x="760" y="0"/>
                    </a:moveTo>
                    <a:lnTo>
                      <a:pt x="760" y="10"/>
                    </a:lnTo>
                    <a:lnTo>
                      <a:pt x="677" y="10"/>
                    </a:lnTo>
                    <a:lnTo>
                      <a:pt x="679" y="0"/>
                    </a:lnTo>
                    <a:lnTo>
                      <a:pt x="760" y="0"/>
                    </a:lnTo>
                    <a:close/>
                    <a:moveTo>
                      <a:pt x="673" y="0"/>
                    </a:moveTo>
                    <a:lnTo>
                      <a:pt x="673" y="10"/>
                    </a:lnTo>
                    <a:lnTo>
                      <a:pt x="595" y="10"/>
                    </a:lnTo>
                    <a:lnTo>
                      <a:pt x="597" y="0"/>
                    </a:lnTo>
                    <a:lnTo>
                      <a:pt x="673" y="0"/>
                    </a:lnTo>
                    <a:close/>
                    <a:moveTo>
                      <a:pt x="593" y="0"/>
                    </a:moveTo>
                    <a:lnTo>
                      <a:pt x="594" y="10"/>
                    </a:lnTo>
                    <a:lnTo>
                      <a:pt x="504" y="10"/>
                    </a:lnTo>
                    <a:lnTo>
                      <a:pt x="507" y="0"/>
                    </a:lnTo>
                    <a:lnTo>
                      <a:pt x="593" y="0"/>
                    </a:lnTo>
                    <a:close/>
                    <a:moveTo>
                      <a:pt x="501" y="0"/>
                    </a:moveTo>
                    <a:lnTo>
                      <a:pt x="503" y="10"/>
                    </a:lnTo>
                    <a:lnTo>
                      <a:pt x="423" y="10"/>
                    </a:lnTo>
                    <a:lnTo>
                      <a:pt x="426" y="0"/>
                    </a:lnTo>
                    <a:lnTo>
                      <a:pt x="501" y="0"/>
                    </a:lnTo>
                    <a:close/>
                    <a:moveTo>
                      <a:pt x="414" y="0"/>
                    </a:moveTo>
                    <a:lnTo>
                      <a:pt x="416" y="10"/>
                    </a:lnTo>
                    <a:lnTo>
                      <a:pt x="329" y="10"/>
                    </a:lnTo>
                    <a:lnTo>
                      <a:pt x="331" y="0"/>
                    </a:lnTo>
                    <a:lnTo>
                      <a:pt x="414" y="0"/>
                    </a:lnTo>
                    <a:close/>
                    <a:moveTo>
                      <a:pt x="325" y="0"/>
                    </a:moveTo>
                    <a:lnTo>
                      <a:pt x="325" y="10"/>
                    </a:lnTo>
                    <a:lnTo>
                      <a:pt x="257" y="10"/>
                    </a:lnTo>
                    <a:lnTo>
                      <a:pt x="259" y="0"/>
                    </a:lnTo>
                    <a:lnTo>
                      <a:pt x="325" y="0"/>
                    </a:lnTo>
                    <a:close/>
                    <a:moveTo>
                      <a:pt x="251" y="0"/>
                    </a:moveTo>
                    <a:lnTo>
                      <a:pt x="254" y="10"/>
                    </a:lnTo>
                    <a:lnTo>
                      <a:pt x="174" y="10"/>
                    </a:lnTo>
                    <a:lnTo>
                      <a:pt x="175" y="0"/>
                    </a:lnTo>
                    <a:lnTo>
                      <a:pt x="251" y="0"/>
                    </a:lnTo>
                    <a:close/>
                    <a:moveTo>
                      <a:pt x="168" y="0"/>
                    </a:moveTo>
                    <a:lnTo>
                      <a:pt x="170" y="10"/>
                    </a:lnTo>
                    <a:lnTo>
                      <a:pt x="0" y="10"/>
                    </a:lnTo>
                    <a:lnTo>
                      <a:pt x="1" y="0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rgbClr val="BDBD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5" name="Freeform 232"/>
              <p:cNvSpPr>
                <a:spLocks noEditPoints="1"/>
              </p:cNvSpPr>
              <p:nvPr/>
            </p:nvSpPr>
            <p:spPr bwMode="auto">
              <a:xfrm>
                <a:off x="404" y="1590"/>
                <a:ext cx="308" cy="2"/>
              </a:xfrm>
              <a:custGeom>
                <a:avLst/>
                <a:gdLst>
                  <a:gd name="T0" fmla="*/ 1231 w 1232"/>
                  <a:gd name="T1" fmla="*/ 0 h 11"/>
                  <a:gd name="T2" fmla="*/ 1232 w 1232"/>
                  <a:gd name="T3" fmla="*/ 11 h 11"/>
                  <a:gd name="T4" fmla="*/ 1000 w 1232"/>
                  <a:gd name="T5" fmla="*/ 11 h 11"/>
                  <a:gd name="T6" fmla="*/ 1002 w 1232"/>
                  <a:gd name="T7" fmla="*/ 0 h 11"/>
                  <a:gd name="T8" fmla="*/ 1231 w 1232"/>
                  <a:gd name="T9" fmla="*/ 0 h 11"/>
                  <a:gd name="T10" fmla="*/ 991 w 1232"/>
                  <a:gd name="T11" fmla="*/ 0 h 11"/>
                  <a:gd name="T12" fmla="*/ 995 w 1232"/>
                  <a:gd name="T13" fmla="*/ 11 h 11"/>
                  <a:gd name="T14" fmla="*/ 926 w 1232"/>
                  <a:gd name="T15" fmla="*/ 11 h 11"/>
                  <a:gd name="T16" fmla="*/ 927 w 1232"/>
                  <a:gd name="T17" fmla="*/ 0 h 11"/>
                  <a:gd name="T18" fmla="*/ 991 w 1232"/>
                  <a:gd name="T19" fmla="*/ 0 h 11"/>
                  <a:gd name="T20" fmla="*/ 923 w 1232"/>
                  <a:gd name="T21" fmla="*/ 0 h 11"/>
                  <a:gd name="T22" fmla="*/ 923 w 1232"/>
                  <a:gd name="T23" fmla="*/ 11 h 11"/>
                  <a:gd name="T24" fmla="*/ 848 w 1232"/>
                  <a:gd name="T25" fmla="*/ 11 h 11"/>
                  <a:gd name="T26" fmla="*/ 851 w 1232"/>
                  <a:gd name="T27" fmla="*/ 0 h 11"/>
                  <a:gd name="T28" fmla="*/ 923 w 1232"/>
                  <a:gd name="T29" fmla="*/ 0 h 11"/>
                  <a:gd name="T30" fmla="*/ 841 w 1232"/>
                  <a:gd name="T31" fmla="*/ 0 h 11"/>
                  <a:gd name="T32" fmla="*/ 844 w 1232"/>
                  <a:gd name="T33" fmla="*/ 11 h 11"/>
                  <a:gd name="T34" fmla="*/ 763 w 1232"/>
                  <a:gd name="T35" fmla="*/ 11 h 11"/>
                  <a:gd name="T36" fmla="*/ 765 w 1232"/>
                  <a:gd name="T37" fmla="*/ 0 h 11"/>
                  <a:gd name="T38" fmla="*/ 841 w 1232"/>
                  <a:gd name="T39" fmla="*/ 0 h 11"/>
                  <a:gd name="T40" fmla="*/ 758 w 1232"/>
                  <a:gd name="T41" fmla="*/ 0 h 11"/>
                  <a:gd name="T42" fmla="*/ 759 w 1232"/>
                  <a:gd name="T43" fmla="*/ 11 h 11"/>
                  <a:gd name="T44" fmla="*/ 676 w 1232"/>
                  <a:gd name="T45" fmla="*/ 11 h 11"/>
                  <a:gd name="T46" fmla="*/ 679 w 1232"/>
                  <a:gd name="T47" fmla="*/ 0 h 11"/>
                  <a:gd name="T48" fmla="*/ 758 w 1232"/>
                  <a:gd name="T49" fmla="*/ 0 h 11"/>
                  <a:gd name="T50" fmla="*/ 671 w 1232"/>
                  <a:gd name="T51" fmla="*/ 0 h 11"/>
                  <a:gd name="T52" fmla="*/ 672 w 1232"/>
                  <a:gd name="T53" fmla="*/ 11 h 11"/>
                  <a:gd name="T54" fmla="*/ 594 w 1232"/>
                  <a:gd name="T55" fmla="*/ 11 h 11"/>
                  <a:gd name="T56" fmla="*/ 596 w 1232"/>
                  <a:gd name="T57" fmla="*/ 0 h 11"/>
                  <a:gd name="T58" fmla="*/ 671 w 1232"/>
                  <a:gd name="T59" fmla="*/ 0 h 11"/>
                  <a:gd name="T60" fmla="*/ 591 w 1232"/>
                  <a:gd name="T61" fmla="*/ 0 h 11"/>
                  <a:gd name="T62" fmla="*/ 592 w 1232"/>
                  <a:gd name="T63" fmla="*/ 11 h 11"/>
                  <a:gd name="T64" fmla="*/ 504 w 1232"/>
                  <a:gd name="T65" fmla="*/ 11 h 11"/>
                  <a:gd name="T66" fmla="*/ 507 w 1232"/>
                  <a:gd name="T67" fmla="*/ 0 h 11"/>
                  <a:gd name="T68" fmla="*/ 591 w 1232"/>
                  <a:gd name="T69" fmla="*/ 0 h 11"/>
                  <a:gd name="T70" fmla="*/ 499 w 1232"/>
                  <a:gd name="T71" fmla="*/ 0 h 11"/>
                  <a:gd name="T72" fmla="*/ 501 w 1232"/>
                  <a:gd name="T73" fmla="*/ 11 h 11"/>
                  <a:gd name="T74" fmla="*/ 424 w 1232"/>
                  <a:gd name="T75" fmla="*/ 11 h 11"/>
                  <a:gd name="T76" fmla="*/ 426 w 1232"/>
                  <a:gd name="T77" fmla="*/ 0 h 11"/>
                  <a:gd name="T78" fmla="*/ 499 w 1232"/>
                  <a:gd name="T79" fmla="*/ 0 h 11"/>
                  <a:gd name="T80" fmla="*/ 412 w 1232"/>
                  <a:gd name="T81" fmla="*/ 0 h 11"/>
                  <a:gd name="T82" fmla="*/ 414 w 1232"/>
                  <a:gd name="T83" fmla="*/ 11 h 11"/>
                  <a:gd name="T84" fmla="*/ 329 w 1232"/>
                  <a:gd name="T85" fmla="*/ 11 h 11"/>
                  <a:gd name="T86" fmla="*/ 331 w 1232"/>
                  <a:gd name="T87" fmla="*/ 0 h 11"/>
                  <a:gd name="T88" fmla="*/ 412 w 1232"/>
                  <a:gd name="T89" fmla="*/ 0 h 11"/>
                  <a:gd name="T90" fmla="*/ 323 w 1232"/>
                  <a:gd name="T91" fmla="*/ 0 h 11"/>
                  <a:gd name="T92" fmla="*/ 324 w 1232"/>
                  <a:gd name="T93" fmla="*/ 11 h 11"/>
                  <a:gd name="T94" fmla="*/ 256 w 1232"/>
                  <a:gd name="T95" fmla="*/ 11 h 11"/>
                  <a:gd name="T96" fmla="*/ 259 w 1232"/>
                  <a:gd name="T97" fmla="*/ 0 h 11"/>
                  <a:gd name="T98" fmla="*/ 323 w 1232"/>
                  <a:gd name="T99" fmla="*/ 0 h 11"/>
                  <a:gd name="T100" fmla="*/ 249 w 1232"/>
                  <a:gd name="T101" fmla="*/ 0 h 11"/>
                  <a:gd name="T102" fmla="*/ 252 w 1232"/>
                  <a:gd name="T103" fmla="*/ 11 h 11"/>
                  <a:gd name="T104" fmla="*/ 173 w 1232"/>
                  <a:gd name="T105" fmla="*/ 11 h 11"/>
                  <a:gd name="T106" fmla="*/ 176 w 1232"/>
                  <a:gd name="T107" fmla="*/ 0 h 11"/>
                  <a:gd name="T108" fmla="*/ 249 w 1232"/>
                  <a:gd name="T109" fmla="*/ 0 h 11"/>
                  <a:gd name="T110" fmla="*/ 166 w 1232"/>
                  <a:gd name="T111" fmla="*/ 0 h 11"/>
                  <a:gd name="T112" fmla="*/ 167 w 1232"/>
                  <a:gd name="T113" fmla="*/ 11 h 11"/>
                  <a:gd name="T114" fmla="*/ 0 w 1232"/>
                  <a:gd name="T115" fmla="*/ 11 h 11"/>
                  <a:gd name="T116" fmla="*/ 1 w 1232"/>
                  <a:gd name="T117" fmla="*/ 0 h 11"/>
                  <a:gd name="T118" fmla="*/ 166 w 1232"/>
                  <a:gd name="T11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32" h="11">
                    <a:moveTo>
                      <a:pt x="1231" y="0"/>
                    </a:moveTo>
                    <a:lnTo>
                      <a:pt x="1232" y="11"/>
                    </a:lnTo>
                    <a:lnTo>
                      <a:pt x="1000" y="11"/>
                    </a:lnTo>
                    <a:lnTo>
                      <a:pt x="1002" y="0"/>
                    </a:lnTo>
                    <a:lnTo>
                      <a:pt x="1231" y="0"/>
                    </a:lnTo>
                    <a:close/>
                    <a:moveTo>
                      <a:pt x="991" y="0"/>
                    </a:moveTo>
                    <a:lnTo>
                      <a:pt x="995" y="11"/>
                    </a:lnTo>
                    <a:lnTo>
                      <a:pt x="926" y="11"/>
                    </a:lnTo>
                    <a:lnTo>
                      <a:pt x="927" y="0"/>
                    </a:lnTo>
                    <a:lnTo>
                      <a:pt x="991" y="0"/>
                    </a:lnTo>
                    <a:close/>
                    <a:moveTo>
                      <a:pt x="923" y="0"/>
                    </a:moveTo>
                    <a:lnTo>
                      <a:pt x="923" y="11"/>
                    </a:lnTo>
                    <a:lnTo>
                      <a:pt x="848" y="11"/>
                    </a:lnTo>
                    <a:lnTo>
                      <a:pt x="851" y="0"/>
                    </a:lnTo>
                    <a:lnTo>
                      <a:pt x="923" y="0"/>
                    </a:lnTo>
                    <a:close/>
                    <a:moveTo>
                      <a:pt x="841" y="0"/>
                    </a:moveTo>
                    <a:lnTo>
                      <a:pt x="844" y="11"/>
                    </a:lnTo>
                    <a:lnTo>
                      <a:pt x="763" y="11"/>
                    </a:lnTo>
                    <a:lnTo>
                      <a:pt x="765" y="0"/>
                    </a:lnTo>
                    <a:lnTo>
                      <a:pt x="841" y="0"/>
                    </a:lnTo>
                    <a:close/>
                    <a:moveTo>
                      <a:pt x="758" y="0"/>
                    </a:moveTo>
                    <a:lnTo>
                      <a:pt x="759" y="11"/>
                    </a:lnTo>
                    <a:lnTo>
                      <a:pt x="676" y="11"/>
                    </a:lnTo>
                    <a:lnTo>
                      <a:pt x="679" y="0"/>
                    </a:lnTo>
                    <a:lnTo>
                      <a:pt x="758" y="0"/>
                    </a:lnTo>
                    <a:close/>
                    <a:moveTo>
                      <a:pt x="671" y="0"/>
                    </a:moveTo>
                    <a:lnTo>
                      <a:pt x="672" y="11"/>
                    </a:lnTo>
                    <a:lnTo>
                      <a:pt x="594" y="11"/>
                    </a:lnTo>
                    <a:lnTo>
                      <a:pt x="596" y="0"/>
                    </a:lnTo>
                    <a:lnTo>
                      <a:pt x="671" y="0"/>
                    </a:lnTo>
                    <a:close/>
                    <a:moveTo>
                      <a:pt x="591" y="0"/>
                    </a:moveTo>
                    <a:lnTo>
                      <a:pt x="592" y="11"/>
                    </a:lnTo>
                    <a:lnTo>
                      <a:pt x="504" y="11"/>
                    </a:lnTo>
                    <a:lnTo>
                      <a:pt x="507" y="0"/>
                    </a:lnTo>
                    <a:lnTo>
                      <a:pt x="591" y="0"/>
                    </a:lnTo>
                    <a:close/>
                    <a:moveTo>
                      <a:pt x="499" y="0"/>
                    </a:moveTo>
                    <a:lnTo>
                      <a:pt x="501" y="11"/>
                    </a:lnTo>
                    <a:lnTo>
                      <a:pt x="424" y="11"/>
                    </a:lnTo>
                    <a:lnTo>
                      <a:pt x="426" y="0"/>
                    </a:lnTo>
                    <a:lnTo>
                      <a:pt x="499" y="0"/>
                    </a:lnTo>
                    <a:close/>
                    <a:moveTo>
                      <a:pt x="412" y="0"/>
                    </a:moveTo>
                    <a:lnTo>
                      <a:pt x="414" y="11"/>
                    </a:lnTo>
                    <a:lnTo>
                      <a:pt x="329" y="11"/>
                    </a:lnTo>
                    <a:lnTo>
                      <a:pt x="331" y="0"/>
                    </a:lnTo>
                    <a:lnTo>
                      <a:pt x="412" y="0"/>
                    </a:lnTo>
                    <a:close/>
                    <a:moveTo>
                      <a:pt x="323" y="0"/>
                    </a:moveTo>
                    <a:lnTo>
                      <a:pt x="324" y="11"/>
                    </a:lnTo>
                    <a:lnTo>
                      <a:pt x="256" y="11"/>
                    </a:lnTo>
                    <a:lnTo>
                      <a:pt x="259" y="0"/>
                    </a:lnTo>
                    <a:lnTo>
                      <a:pt x="323" y="0"/>
                    </a:lnTo>
                    <a:close/>
                    <a:moveTo>
                      <a:pt x="249" y="0"/>
                    </a:moveTo>
                    <a:lnTo>
                      <a:pt x="252" y="11"/>
                    </a:lnTo>
                    <a:lnTo>
                      <a:pt x="173" y="11"/>
                    </a:lnTo>
                    <a:lnTo>
                      <a:pt x="176" y="0"/>
                    </a:lnTo>
                    <a:lnTo>
                      <a:pt x="249" y="0"/>
                    </a:lnTo>
                    <a:close/>
                    <a:moveTo>
                      <a:pt x="166" y="0"/>
                    </a:moveTo>
                    <a:lnTo>
                      <a:pt x="167" y="11"/>
                    </a:lnTo>
                    <a:lnTo>
                      <a:pt x="0" y="11"/>
                    </a:lnTo>
                    <a:lnTo>
                      <a:pt x="1" y="0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rgbClr val="C2C2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6" name="Freeform 233"/>
              <p:cNvSpPr>
                <a:spLocks noEditPoints="1"/>
              </p:cNvSpPr>
              <p:nvPr/>
            </p:nvSpPr>
            <p:spPr bwMode="auto">
              <a:xfrm>
                <a:off x="404" y="1589"/>
                <a:ext cx="307" cy="2"/>
              </a:xfrm>
              <a:custGeom>
                <a:avLst/>
                <a:gdLst>
                  <a:gd name="T0" fmla="*/ 1230 w 1231"/>
                  <a:gd name="T1" fmla="*/ 0 h 10"/>
                  <a:gd name="T2" fmla="*/ 1231 w 1231"/>
                  <a:gd name="T3" fmla="*/ 10 h 10"/>
                  <a:gd name="T4" fmla="*/ 1000 w 1231"/>
                  <a:gd name="T5" fmla="*/ 10 h 10"/>
                  <a:gd name="T6" fmla="*/ 1002 w 1231"/>
                  <a:gd name="T7" fmla="*/ 0 h 10"/>
                  <a:gd name="T8" fmla="*/ 1230 w 1231"/>
                  <a:gd name="T9" fmla="*/ 0 h 10"/>
                  <a:gd name="T10" fmla="*/ 990 w 1231"/>
                  <a:gd name="T11" fmla="*/ 0 h 10"/>
                  <a:gd name="T12" fmla="*/ 993 w 1231"/>
                  <a:gd name="T13" fmla="*/ 10 h 10"/>
                  <a:gd name="T14" fmla="*/ 926 w 1231"/>
                  <a:gd name="T15" fmla="*/ 10 h 10"/>
                  <a:gd name="T16" fmla="*/ 928 w 1231"/>
                  <a:gd name="T17" fmla="*/ 0 h 10"/>
                  <a:gd name="T18" fmla="*/ 990 w 1231"/>
                  <a:gd name="T19" fmla="*/ 0 h 10"/>
                  <a:gd name="T20" fmla="*/ 922 w 1231"/>
                  <a:gd name="T21" fmla="*/ 0 h 10"/>
                  <a:gd name="T22" fmla="*/ 923 w 1231"/>
                  <a:gd name="T23" fmla="*/ 10 h 10"/>
                  <a:gd name="T24" fmla="*/ 850 w 1231"/>
                  <a:gd name="T25" fmla="*/ 10 h 10"/>
                  <a:gd name="T26" fmla="*/ 851 w 1231"/>
                  <a:gd name="T27" fmla="*/ 0 h 10"/>
                  <a:gd name="T28" fmla="*/ 922 w 1231"/>
                  <a:gd name="T29" fmla="*/ 0 h 10"/>
                  <a:gd name="T30" fmla="*/ 839 w 1231"/>
                  <a:gd name="T31" fmla="*/ 0 h 10"/>
                  <a:gd name="T32" fmla="*/ 842 w 1231"/>
                  <a:gd name="T33" fmla="*/ 10 h 10"/>
                  <a:gd name="T34" fmla="*/ 764 w 1231"/>
                  <a:gd name="T35" fmla="*/ 10 h 10"/>
                  <a:gd name="T36" fmla="*/ 765 w 1231"/>
                  <a:gd name="T37" fmla="*/ 0 h 10"/>
                  <a:gd name="T38" fmla="*/ 839 w 1231"/>
                  <a:gd name="T39" fmla="*/ 0 h 10"/>
                  <a:gd name="T40" fmla="*/ 758 w 1231"/>
                  <a:gd name="T41" fmla="*/ 0 h 10"/>
                  <a:gd name="T42" fmla="*/ 759 w 1231"/>
                  <a:gd name="T43" fmla="*/ 10 h 10"/>
                  <a:gd name="T44" fmla="*/ 678 w 1231"/>
                  <a:gd name="T45" fmla="*/ 10 h 10"/>
                  <a:gd name="T46" fmla="*/ 680 w 1231"/>
                  <a:gd name="T47" fmla="*/ 0 h 10"/>
                  <a:gd name="T48" fmla="*/ 758 w 1231"/>
                  <a:gd name="T49" fmla="*/ 0 h 10"/>
                  <a:gd name="T50" fmla="*/ 671 w 1231"/>
                  <a:gd name="T51" fmla="*/ 0 h 10"/>
                  <a:gd name="T52" fmla="*/ 672 w 1231"/>
                  <a:gd name="T53" fmla="*/ 10 h 10"/>
                  <a:gd name="T54" fmla="*/ 596 w 1231"/>
                  <a:gd name="T55" fmla="*/ 10 h 10"/>
                  <a:gd name="T56" fmla="*/ 597 w 1231"/>
                  <a:gd name="T57" fmla="*/ 0 h 10"/>
                  <a:gd name="T58" fmla="*/ 671 w 1231"/>
                  <a:gd name="T59" fmla="*/ 0 h 10"/>
                  <a:gd name="T60" fmla="*/ 590 w 1231"/>
                  <a:gd name="T61" fmla="*/ 0 h 10"/>
                  <a:gd name="T62" fmla="*/ 592 w 1231"/>
                  <a:gd name="T63" fmla="*/ 10 h 10"/>
                  <a:gd name="T64" fmla="*/ 506 w 1231"/>
                  <a:gd name="T65" fmla="*/ 10 h 10"/>
                  <a:gd name="T66" fmla="*/ 507 w 1231"/>
                  <a:gd name="T67" fmla="*/ 0 h 10"/>
                  <a:gd name="T68" fmla="*/ 590 w 1231"/>
                  <a:gd name="T69" fmla="*/ 0 h 10"/>
                  <a:gd name="T70" fmla="*/ 499 w 1231"/>
                  <a:gd name="T71" fmla="*/ 0 h 10"/>
                  <a:gd name="T72" fmla="*/ 500 w 1231"/>
                  <a:gd name="T73" fmla="*/ 10 h 10"/>
                  <a:gd name="T74" fmla="*/ 425 w 1231"/>
                  <a:gd name="T75" fmla="*/ 10 h 10"/>
                  <a:gd name="T76" fmla="*/ 427 w 1231"/>
                  <a:gd name="T77" fmla="*/ 0 h 10"/>
                  <a:gd name="T78" fmla="*/ 499 w 1231"/>
                  <a:gd name="T79" fmla="*/ 0 h 10"/>
                  <a:gd name="T80" fmla="*/ 411 w 1231"/>
                  <a:gd name="T81" fmla="*/ 0 h 10"/>
                  <a:gd name="T82" fmla="*/ 413 w 1231"/>
                  <a:gd name="T83" fmla="*/ 10 h 10"/>
                  <a:gd name="T84" fmla="*/ 330 w 1231"/>
                  <a:gd name="T85" fmla="*/ 10 h 10"/>
                  <a:gd name="T86" fmla="*/ 332 w 1231"/>
                  <a:gd name="T87" fmla="*/ 0 h 10"/>
                  <a:gd name="T88" fmla="*/ 411 w 1231"/>
                  <a:gd name="T89" fmla="*/ 0 h 10"/>
                  <a:gd name="T90" fmla="*/ 323 w 1231"/>
                  <a:gd name="T91" fmla="*/ 0 h 10"/>
                  <a:gd name="T92" fmla="*/ 324 w 1231"/>
                  <a:gd name="T93" fmla="*/ 10 h 10"/>
                  <a:gd name="T94" fmla="*/ 258 w 1231"/>
                  <a:gd name="T95" fmla="*/ 10 h 10"/>
                  <a:gd name="T96" fmla="*/ 259 w 1231"/>
                  <a:gd name="T97" fmla="*/ 0 h 10"/>
                  <a:gd name="T98" fmla="*/ 323 w 1231"/>
                  <a:gd name="T99" fmla="*/ 0 h 10"/>
                  <a:gd name="T100" fmla="*/ 249 w 1231"/>
                  <a:gd name="T101" fmla="*/ 0 h 10"/>
                  <a:gd name="T102" fmla="*/ 250 w 1231"/>
                  <a:gd name="T103" fmla="*/ 10 h 10"/>
                  <a:gd name="T104" fmla="*/ 174 w 1231"/>
                  <a:gd name="T105" fmla="*/ 10 h 10"/>
                  <a:gd name="T106" fmla="*/ 177 w 1231"/>
                  <a:gd name="T107" fmla="*/ 0 h 10"/>
                  <a:gd name="T108" fmla="*/ 249 w 1231"/>
                  <a:gd name="T109" fmla="*/ 0 h 10"/>
                  <a:gd name="T110" fmla="*/ 166 w 1231"/>
                  <a:gd name="T111" fmla="*/ 0 h 10"/>
                  <a:gd name="T112" fmla="*/ 167 w 1231"/>
                  <a:gd name="T113" fmla="*/ 10 h 10"/>
                  <a:gd name="T114" fmla="*/ 0 w 1231"/>
                  <a:gd name="T115" fmla="*/ 10 h 10"/>
                  <a:gd name="T116" fmla="*/ 1 w 1231"/>
                  <a:gd name="T117" fmla="*/ 0 h 10"/>
                  <a:gd name="T118" fmla="*/ 166 w 1231"/>
                  <a:gd name="T11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31" h="10">
                    <a:moveTo>
                      <a:pt x="1230" y="0"/>
                    </a:moveTo>
                    <a:lnTo>
                      <a:pt x="1231" y="10"/>
                    </a:lnTo>
                    <a:lnTo>
                      <a:pt x="1000" y="10"/>
                    </a:lnTo>
                    <a:lnTo>
                      <a:pt x="1002" y="0"/>
                    </a:lnTo>
                    <a:lnTo>
                      <a:pt x="1230" y="0"/>
                    </a:lnTo>
                    <a:close/>
                    <a:moveTo>
                      <a:pt x="990" y="0"/>
                    </a:moveTo>
                    <a:lnTo>
                      <a:pt x="993" y="10"/>
                    </a:lnTo>
                    <a:lnTo>
                      <a:pt x="926" y="10"/>
                    </a:lnTo>
                    <a:lnTo>
                      <a:pt x="928" y="0"/>
                    </a:lnTo>
                    <a:lnTo>
                      <a:pt x="990" y="0"/>
                    </a:lnTo>
                    <a:close/>
                    <a:moveTo>
                      <a:pt x="922" y="0"/>
                    </a:moveTo>
                    <a:lnTo>
                      <a:pt x="923" y="10"/>
                    </a:lnTo>
                    <a:lnTo>
                      <a:pt x="850" y="10"/>
                    </a:lnTo>
                    <a:lnTo>
                      <a:pt x="851" y="0"/>
                    </a:lnTo>
                    <a:lnTo>
                      <a:pt x="922" y="0"/>
                    </a:lnTo>
                    <a:close/>
                    <a:moveTo>
                      <a:pt x="839" y="0"/>
                    </a:moveTo>
                    <a:lnTo>
                      <a:pt x="842" y="10"/>
                    </a:lnTo>
                    <a:lnTo>
                      <a:pt x="764" y="10"/>
                    </a:lnTo>
                    <a:lnTo>
                      <a:pt x="765" y="0"/>
                    </a:lnTo>
                    <a:lnTo>
                      <a:pt x="839" y="0"/>
                    </a:lnTo>
                    <a:close/>
                    <a:moveTo>
                      <a:pt x="758" y="0"/>
                    </a:moveTo>
                    <a:lnTo>
                      <a:pt x="759" y="10"/>
                    </a:lnTo>
                    <a:lnTo>
                      <a:pt x="678" y="10"/>
                    </a:lnTo>
                    <a:lnTo>
                      <a:pt x="680" y="0"/>
                    </a:lnTo>
                    <a:lnTo>
                      <a:pt x="758" y="0"/>
                    </a:lnTo>
                    <a:close/>
                    <a:moveTo>
                      <a:pt x="671" y="0"/>
                    </a:moveTo>
                    <a:lnTo>
                      <a:pt x="672" y="10"/>
                    </a:lnTo>
                    <a:lnTo>
                      <a:pt x="596" y="10"/>
                    </a:lnTo>
                    <a:lnTo>
                      <a:pt x="597" y="0"/>
                    </a:lnTo>
                    <a:lnTo>
                      <a:pt x="671" y="0"/>
                    </a:lnTo>
                    <a:close/>
                    <a:moveTo>
                      <a:pt x="590" y="0"/>
                    </a:moveTo>
                    <a:lnTo>
                      <a:pt x="592" y="10"/>
                    </a:lnTo>
                    <a:lnTo>
                      <a:pt x="506" y="10"/>
                    </a:lnTo>
                    <a:lnTo>
                      <a:pt x="507" y="0"/>
                    </a:lnTo>
                    <a:lnTo>
                      <a:pt x="590" y="0"/>
                    </a:lnTo>
                    <a:close/>
                    <a:moveTo>
                      <a:pt x="499" y="0"/>
                    </a:moveTo>
                    <a:lnTo>
                      <a:pt x="500" y="10"/>
                    </a:lnTo>
                    <a:lnTo>
                      <a:pt x="425" y="10"/>
                    </a:lnTo>
                    <a:lnTo>
                      <a:pt x="427" y="0"/>
                    </a:lnTo>
                    <a:lnTo>
                      <a:pt x="499" y="0"/>
                    </a:lnTo>
                    <a:close/>
                    <a:moveTo>
                      <a:pt x="411" y="0"/>
                    </a:moveTo>
                    <a:lnTo>
                      <a:pt x="413" y="10"/>
                    </a:lnTo>
                    <a:lnTo>
                      <a:pt x="330" y="10"/>
                    </a:lnTo>
                    <a:lnTo>
                      <a:pt x="332" y="0"/>
                    </a:lnTo>
                    <a:lnTo>
                      <a:pt x="411" y="0"/>
                    </a:lnTo>
                    <a:close/>
                    <a:moveTo>
                      <a:pt x="323" y="0"/>
                    </a:moveTo>
                    <a:lnTo>
                      <a:pt x="324" y="10"/>
                    </a:lnTo>
                    <a:lnTo>
                      <a:pt x="258" y="10"/>
                    </a:lnTo>
                    <a:lnTo>
                      <a:pt x="259" y="0"/>
                    </a:lnTo>
                    <a:lnTo>
                      <a:pt x="323" y="0"/>
                    </a:lnTo>
                    <a:close/>
                    <a:moveTo>
                      <a:pt x="249" y="0"/>
                    </a:moveTo>
                    <a:lnTo>
                      <a:pt x="250" y="10"/>
                    </a:lnTo>
                    <a:lnTo>
                      <a:pt x="174" y="10"/>
                    </a:lnTo>
                    <a:lnTo>
                      <a:pt x="177" y="0"/>
                    </a:lnTo>
                    <a:lnTo>
                      <a:pt x="249" y="0"/>
                    </a:lnTo>
                    <a:close/>
                    <a:moveTo>
                      <a:pt x="166" y="0"/>
                    </a:moveTo>
                    <a:lnTo>
                      <a:pt x="167" y="10"/>
                    </a:lnTo>
                    <a:lnTo>
                      <a:pt x="0" y="10"/>
                    </a:lnTo>
                    <a:lnTo>
                      <a:pt x="1" y="0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rgbClr val="C9C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7" name="Freeform 234"/>
              <p:cNvSpPr>
                <a:spLocks noEditPoints="1"/>
              </p:cNvSpPr>
              <p:nvPr/>
            </p:nvSpPr>
            <p:spPr bwMode="auto">
              <a:xfrm>
                <a:off x="404" y="1587"/>
                <a:ext cx="307" cy="3"/>
              </a:xfrm>
              <a:custGeom>
                <a:avLst/>
                <a:gdLst>
                  <a:gd name="T0" fmla="*/ 1229 w 1230"/>
                  <a:gd name="T1" fmla="*/ 0 h 10"/>
                  <a:gd name="T2" fmla="*/ 1230 w 1230"/>
                  <a:gd name="T3" fmla="*/ 10 h 10"/>
                  <a:gd name="T4" fmla="*/ 1001 w 1230"/>
                  <a:gd name="T5" fmla="*/ 10 h 10"/>
                  <a:gd name="T6" fmla="*/ 1001 w 1230"/>
                  <a:gd name="T7" fmla="*/ 0 h 10"/>
                  <a:gd name="T8" fmla="*/ 1229 w 1230"/>
                  <a:gd name="T9" fmla="*/ 0 h 10"/>
                  <a:gd name="T10" fmla="*/ 988 w 1230"/>
                  <a:gd name="T11" fmla="*/ 0 h 10"/>
                  <a:gd name="T12" fmla="*/ 990 w 1230"/>
                  <a:gd name="T13" fmla="*/ 10 h 10"/>
                  <a:gd name="T14" fmla="*/ 926 w 1230"/>
                  <a:gd name="T15" fmla="*/ 10 h 10"/>
                  <a:gd name="T16" fmla="*/ 928 w 1230"/>
                  <a:gd name="T17" fmla="*/ 0 h 10"/>
                  <a:gd name="T18" fmla="*/ 988 w 1230"/>
                  <a:gd name="T19" fmla="*/ 0 h 10"/>
                  <a:gd name="T20" fmla="*/ 921 w 1230"/>
                  <a:gd name="T21" fmla="*/ 0 h 10"/>
                  <a:gd name="T22" fmla="*/ 922 w 1230"/>
                  <a:gd name="T23" fmla="*/ 10 h 10"/>
                  <a:gd name="T24" fmla="*/ 850 w 1230"/>
                  <a:gd name="T25" fmla="*/ 10 h 10"/>
                  <a:gd name="T26" fmla="*/ 851 w 1230"/>
                  <a:gd name="T27" fmla="*/ 0 h 10"/>
                  <a:gd name="T28" fmla="*/ 921 w 1230"/>
                  <a:gd name="T29" fmla="*/ 0 h 10"/>
                  <a:gd name="T30" fmla="*/ 837 w 1230"/>
                  <a:gd name="T31" fmla="*/ 0 h 10"/>
                  <a:gd name="T32" fmla="*/ 839 w 1230"/>
                  <a:gd name="T33" fmla="*/ 10 h 10"/>
                  <a:gd name="T34" fmla="*/ 764 w 1230"/>
                  <a:gd name="T35" fmla="*/ 10 h 10"/>
                  <a:gd name="T36" fmla="*/ 765 w 1230"/>
                  <a:gd name="T37" fmla="*/ 0 h 10"/>
                  <a:gd name="T38" fmla="*/ 837 w 1230"/>
                  <a:gd name="T39" fmla="*/ 0 h 10"/>
                  <a:gd name="T40" fmla="*/ 757 w 1230"/>
                  <a:gd name="T41" fmla="*/ 0 h 10"/>
                  <a:gd name="T42" fmla="*/ 757 w 1230"/>
                  <a:gd name="T43" fmla="*/ 10 h 10"/>
                  <a:gd name="T44" fmla="*/ 678 w 1230"/>
                  <a:gd name="T45" fmla="*/ 10 h 10"/>
                  <a:gd name="T46" fmla="*/ 680 w 1230"/>
                  <a:gd name="T47" fmla="*/ 0 h 10"/>
                  <a:gd name="T48" fmla="*/ 757 w 1230"/>
                  <a:gd name="T49" fmla="*/ 0 h 10"/>
                  <a:gd name="T50" fmla="*/ 668 w 1230"/>
                  <a:gd name="T51" fmla="*/ 0 h 10"/>
                  <a:gd name="T52" fmla="*/ 670 w 1230"/>
                  <a:gd name="T53" fmla="*/ 10 h 10"/>
                  <a:gd name="T54" fmla="*/ 595 w 1230"/>
                  <a:gd name="T55" fmla="*/ 10 h 10"/>
                  <a:gd name="T56" fmla="*/ 596 w 1230"/>
                  <a:gd name="T57" fmla="*/ 0 h 10"/>
                  <a:gd name="T58" fmla="*/ 668 w 1230"/>
                  <a:gd name="T59" fmla="*/ 0 h 10"/>
                  <a:gd name="T60" fmla="*/ 588 w 1230"/>
                  <a:gd name="T61" fmla="*/ 0 h 10"/>
                  <a:gd name="T62" fmla="*/ 590 w 1230"/>
                  <a:gd name="T63" fmla="*/ 10 h 10"/>
                  <a:gd name="T64" fmla="*/ 506 w 1230"/>
                  <a:gd name="T65" fmla="*/ 10 h 10"/>
                  <a:gd name="T66" fmla="*/ 507 w 1230"/>
                  <a:gd name="T67" fmla="*/ 0 h 10"/>
                  <a:gd name="T68" fmla="*/ 588 w 1230"/>
                  <a:gd name="T69" fmla="*/ 0 h 10"/>
                  <a:gd name="T70" fmla="*/ 496 w 1230"/>
                  <a:gd name="T71" fmla="*/ 0 h 10"/>
                  <a:gd name="T72" fmla="*/ 498 w 1230"/>
                  <a:gd name="T73" fmla="*/ 10 h 10"/>
                  <a:gd name="T74" fmla="*/ 425 w 1230"/>
                  <a:gd name="T75" fmla="*/ 10 h 10"/>
                  <a:gd name="T76" fmla="*/ 428 w 1230"/>
                  <a:gd name="T77" fmla="*/ 0 h 10"/>
                  <a:gd name="T78" fmla="*/ 496 w 1230"/>
                  <a:gd name="T79" fmla="*/ 0 h 10"/>
                  <a:gd name="T80" fmla="*/ 409 w 1230"/>
                  <a:gd name="T81" fmla="*/ 0 h 10"/>
                  <a:gd name="T82" fmla="*/ 411 w 1230"/>
                  <a:gd name="T83" fmla="*/ 10 h 10"/>
                  <a:gd name="T84" fmla="*/ 330 w 1230"/>
                  <a:gd name="T85" fmla="*/ 10 h 10"/>
                  <a:gd name="T86" fmla="*/ 333 w 1230"/>
                  <a:gd name="T87" fmla="*/ 0 h 10"/>
                  <a:gd name="T88" fmla="*/ 409 w 1230"/>
                  <a:gd name="T89" fmla="*/ 0 h 10"/>
                  <a:gd name="T90" fmla="*/ 322 w 1230"/>
                  <a:gd name="T91" fmla="*/ 0 h 10"/>
                  <a:gd name="T92" fmla="*/ 322 w 1230"/>
                  <a:gd name="T93" fmla="*/ 10 h 10"/>
                  <a:gd name="T94" fmla="*/ 258 w 1230"/>
                  <a:gd name="T95" fmla="*/ 10 h 10"/>
                  <a:gd name="T96" fmla="*/ 259 w 1230"/>
                  <a:gd name="T97" fmla="*/ 0 h 10"/>
                  <a:gd name="T98" fmla="*/ 322 w 1230"/>
                  <a:gd name="T99" fmla="*/ 0 h 10"/>
                  <a:gd name="T100" fmla="*/ 247 w 1230"/>
                  <a:gd name="T101" fmla="*/ 0 h 10"/>
                  <a:gd name="T102" fmla="*/ 248 w 1230"/>
                  <a:gd name="T103" fmla="*/ 10 h 10"/>
                  <a:gd name="T104" fmla="*/ 175 w 1230"/>
                  <a:gd name="T105" fmla="*/ 10 h 10"/>
                  <a:gd name="T106" fmla="*/ 177 w 1230"/>
                  <a:gd name="T107" fmla="*/ 0 h 10"/>
                  <a:gd name="T108" fmla="*/ 247 w 1230"/>
                  <a:gd name="T109" fmla="*/ 0 h 10"/>
                  <a:gd name="T110" fmla="*/ 164 w 1230"/>
                  <a:gd name="T111" fmla="*/ 0 h 10"/>
                  <a:gd name="T112" fmla="*/ 165 w 1230"/>
                  <a:gd name="T113" fmla="*/ 10 h 10"/>
                  <a:gd name="T114" fmla="*/ 0 w 1230"/>
                  <a:gd name="T115" fmla="*/ 10 h 10"/>
                  <a:gd name="T116" fmla="*/ 1 w 1230"/>
                  <a:gd name="T117" fmla="*/ 0 h 10"/>
                  <a:gd name="T118" fmla="*/ 164 w 1230"/>
                  <a:gd name="T11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30" h="10">
                    <a:moveTo>
                      <a:pt x="1229" y="0"/>
                    </a:moveTo>
                    <a:lnTo>
                      <a:pt x="1230" y="10"/>
                    </a:lnTo>
                    <a:lnTo>
                      <a:pt x="1001" y="10"/>
                    </a:lnTo>
                    <a:lnTo>
                      <a:pt x="1001" y="0"/>
                    </a:lnTo>
                    <a:lnTo>
                      <a:pt x="1229" y="0"/>
                    </a:lnTo>
                    <a:close/>
                    <a:moveTo>
                      <a:pt x="988" y="0"/>
                    </a:moveTo>
                    <a:lnTo>
                      <a:pt x="990" y="10"/>
                    </a:lnTo>
                    <a:lnTo>
                      <a:pt x="926" y="10"/>
                    </a:lnTo>
                    <a:lnTo>
                      <a:pt x="928" y="0"/>
                    </a:lnTo>
                    <a:lnTo>
                      <a:pt x="988" y="0"/>
                    </a:lnTo>
                    <a:close/>
                    <a:moveTo>
                      <a:pt x="921" y="0"/>
                    </a:moveTo>
                    <a:lnTo>
                      <a:pt x="922" y="10"/>
                    </a:lnTo>
                    <a:lnTo>
                      <a:pt x="850" y="10"/>
                    </a:lnTo>
                    <a:lnTo>
                      <a:pt x="851" y="0"/>
                    </a:lnTo>
                    <a:lnTo>
                      <a:pt x="921" y="0"/>
                    </a:lnTo>
                    <a:close/>
                    <a:moveTo>
                      <a:pt x="837" y="0"/>
                    </a:moveTo>
                    <a:lnTo>
                      <a:pt x="839" y="10"/>
                    </a:lnTo>
                    <a:lnTo>
                      <a:pt x="764" y="10"/>
                    </a:lnTo>
                    <a:lnTo>
                      <a:pt x="765" y="0"/>
                    </a:lnTo>
                    <a:lnTo>
                      <a:pt x="837" y="0"/>
                    </a:lnTo>
                    <a:close/>
                    <a:moveTo>
                      <a:pt x="757" y="0"/>
                    </a:moveTo>
                    <a:lnTo>
                      <a:pt x="757" y="10"/>
                    </a:lnTo>
                    <a:lnTo>
                      <a:pt x="678" y="10"/>
                    </a:lnTo>
                    <a:lnTo>
                      <a:pt x="680" y="0"/>
                    </a:lnTo>
                    <a:lnTo>
                      <a:pt x="757" y="0"/>
                    </a:lnTo>
                    <a:close/>
                    <a:moveTo>
                      <a:pt x="668" y="0"/>
                    </a:moveTo>
                    <a:lnTo>
                      <a:pt x="670" y="10"/>
                    </a:lnTo>
                    <a:lnTo>
                      <a:pt x="595" y="10"/>
                    </a:lnTo>
                    <a:lnTo>
                      <a:pt x="596" y="0"/>
                    </a:lnTo>
                    <a:lnTo>
                      <a:pt x="668" y="0"/>
                    </a:lnTo>
                    <a:close/>
                    <a:moveTo>
                      <a:pt x="588" y="0"/>
                    </a:moveTo>
                    <a:lnTo>
                      <a:pt x="590" y="10"/>
                    </a:lnTo>
                    <a:lnTo>
                      <a:pt x="506" y="10"/>
                    </a:lnTo>
                    <a:lnTo>
                      <a:pt x="507" y="0"/>
                    </a:lnTo>
                    <a:lnTo>
                      <a:pt x="588" y="0"/>
                    </a:lnTo>
                    <a:close/>
                    <a:moveTo>
                      <a:pt x="496" y="0"/>
                    </a:moveTo>
                    <a:lnTo>
                      <a:pt x="498" y="10"/>
                    </a:lnTo>
                    <a:lnTo>
                      <a:pt x="425" y="10"/>
                    </a:lnTo>
                    <a:lnTo>
                      <a:pt x="428" y="0"/>
                    </a:lnTo>
                    <a:lnTo>
                      <a:pt x="496" y="0"/>
                    </a:lnTo>
                    <a:close/>
                    <a:moveTo>
                      <a:pt x="409" y="0"/>
                    </a:moveTo>
                    <a:lnTo>
                      <a:pt x="411" y="10"/>
                    </a:lnTo>
                    <a:lnTo>
                      <a:pt x="330" y="10"/>
                    </a:lnTo>
                    <a:lnTo>
                      <a:pt x="333" y="0"/>
                    </a:lnTo>
                    <a:lnTo>
                      <a:pt x="409" y="0"/>
                    </a:lnTo>
                    <a:close/>
                    <a:moveTo>
                      <a:pt x="322" y="0"/>
                    </a:moveTo>
                    <a:lnTo>
                      <a:pt x="322" y="10"/>
                    </a:lnTo>
                    <a:lnTo>
                      <a:pt x="258" y="10"/>
                    </a:lnTo>
                    <a:lnTo>
                      <a:pt x="259" y="0"/>
                    </a:lnTo>
                    <a:lnTo>
                      <a:pt x="322" y="0"/>
                    </a:lnTo>
                    <a:close/>
                    <a:moveTo>
                      <a:pt x="247" y="0"/>
                    </a:moveTo>
                    <a:lnTo>
                      <a:pt x="248" y="10"/>
                    </a:lnTo>
                    <a:lnTo>
                      <a:pt x="175" y="10"/>
                    </a:lnTo>
                    <a:lnTo>
                      <a:pt x="177" y="0"/>
                    </a:lnTo>
                    <a:lnTo>
                      <a:pt x="247" y="0"/>
                    </a:lnTo>
                    <a:close/>
                    <a:moveTo>
                      <a:pt x="164" y="0"/>
                    </a:moveTo>
                    <a:lnTo>
                      <a:pt x="165" y="10"/>
                    </a:lnTo>
                    <a:lnTo>
                      <a:pt x="0" y="10"/>
                    </a:lnTo>
                    <a:lnTo>
                      <a:pt x="1" y="0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D1D1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8" name="Freeform 235"/>
              <p:cNvSpPr>
                <a:spLocks noEditPoints="1"/>
              </p:cNvSpPr>
              <p:nvPr/>
            </p:nvSpPr>
            <p:spPr bwMode="auto">
              <a:xfrm>
                <a:off x="404" y="1586"/>
                <a:ext cx="307" cy="3"/>
              </a:xfrm>
              <a:custGeom>
                <a:avLst/>
                <a:gdLst>
                  <a:gd name="T0" fmla="*/ 1228 w 1229"/>
                  <a:gd name="T1" fmla="*/ 0 h 10"/>
                  <a:gd name="T2" fmla="*/ 1229 w 1229"/>
                  <a:gd name="T3" fmla="*/ 10 h 10"/>
                  <a:gd name="T4" fmla="*/ 1001 w 1229"/>
                  <a:gd name="T5" fmla="*/ 10 h 10"/>
                  <a:gd name="T6" fmla="*/ 1002 w 1229"/>
                  <a:gd name="T7" fmla="*/ 0 h 10"/>
                  <a:gd name="T8" fmla="*/ 1228 w 1229"/>
                  <a:gd name="T9" fmla="*/ 0 h 10"/>
                  <a:gd name="T10" fmla="*/ 985 w 1229"/>
                  <a:gd name="T11" fmla="*/ 0 h 10"/>
                  <a:gd name="T12" fmla="*/ 989 w 1229"/>
                  <a:gd name="T13" fmla="*/ 10 h 10"/>
                  <a:gd name="T14" fmla="*/ 927 w 1229"/>
                  <a:gd name="T15" fmla="*/ 10 h 10"/>
                  <a:gd name="T16" fmla="*/ 928 w 1229"/>
                  <a:gd name="T17" fmla="*/ 0 h 10"/>
                  <a:gd name="T18" fmla="*/ 985 w 1229"/>
                  <a:gd name="T19" fmla="*/ 0 h 10"/>
                  <a:gd name="T20" fmla="*/ 921 w 1229"/>
                  <a:gd name="T21" fmla="*/ 0 h 10"/>
                  <a:gd name="T22" fmla="*/ 921 w 1229"/>
                  <a:gd name="T23" fmla="*/ 10 h 10"/>
                  <a:gd name="T24" fmla="*/ 850 w 1229"/>
                  <a:gd name="T25" fmla="*/ 10 h 10"/>
                  <a:gd name="T26" fmla="*/ 852 w 1229"/>
                  <a:gd name="T27" fmla="*/ 0 h 10"/>
                  <a:gd name="T28" fmla="*/ 921 w 1229"/>
                  <a:gd name="T29" fmla="*/ 0 h 10"/>
                  <a:gd name="T30" fmla="*/ 836 w 1229"/>
                  <a:gd name="T31" fmla="*/ 0 h 10"/>
                  <a:gd name="T32" fmla="*/ 838 w 1229"/>
                  <a:gd name="T33" fmla="*/ 10 h 10"/>
                  <a:gd name="T34" fmla="*/ 764 w 1229"/>
                  <a:gd name="T35" fmla="*/ 10 h 10"/>
                  <a:gd name="T36" fmla="*/ 767 w 1229"/>
                  <a:gd name="T37" fmla="*/ 0 h 10"/>
                  <a:gd name="T38" fmla="*/ 836 w 1229"/>
                  <a:gd name="T39" fmla="*/ 0 h 10"/>
                  <a:gd name="T40" fmla="*/ 757 w 1229"/>
                  <a:gd name="T41" fmla="*/ 0 h 10"/>
                  <a:gd name="T42" fmla="*/ 757 w 1229"/>
                  <a:gd name="T43" fmla="*/ 10 h 10"/>
                  <a:gd name="T44" fmla="*/ 679 w 1229"/>
                  <a:gd name="T45" fmla="*/ 10 h 10"/>
                  <a:gd name="T46" fmla="*/ 680 w 1229"/>
                  <a:gd name="T47" fmla="*/ 0 h 10"/>
                  <a:gd name="T48" fmla="*/ 757 w 1229"/>
                  <a:gd name="T49" fmla="*/ 0 h 10"/>
                  <a:gd name="T50" fmla="*/ 668 w 1229"/>
                  <a:gd name="T51" fmla="*/ 0 h 10"/>
                  <a:gd name="T52" fmla="*/ 670 w 1229"/>
                  <a:gd name="T53" fmla="*/ 10 h 10"/>
                  <a:gd name="T54" fmla="*/ 596 w 1229"/>
                  <a:gd name="T55" fmla="*/ 10 h 10"/>
                  <a:gd name="T56" fmla="*/ 597 w 1229"/>
                  <a:gd name="T57" fmla="*/ 0 h 10"/>
                  <a:gd name="T58" fmla="*/ 668 w 1229"/>
                  <a:gd name="T59" fmla="*/ 0 h 10"/>
                  <a:gd name="T60" fmla="*/ 588 w 1229"/>
                  <a:gd name="T61" fmla="*/ 0 h 10"/>
                  <a:gd name="T62" fmla="*/ 589 w 1229"/>
                  <a:gd name="T63" fmla="*/ 10 h 10"/>
                  <a:gd name="T64" fmla="*/ 506 w 1229"/>
                  <a:gd name="T65" fmla="*/ 10 h 10"/>
                  <a:gd name="T66" fmla="*/ 508 w 1229"/>
                  <a:gd name="T67" fmla="*/ 0 h 10"/>
                  <a:gd name="T68" fmla="*/ 588 w 1229"/>
                  <a:gd name="T69" fmla="*/ 0 h 10"/>
                  <a:gd name="T70" fmla="*/ 495 w 1229"/>
                  <a:gd name="T71" fmla="*/ 0 h 10"/>
                  <a:gd name="T72" fmla="*/ 498 w 1229"/>
                  <a:gd name="T73" fmla="*/ 10 h 10"/>
                  <a:gd name="T74" fmla="*/ 426 w 1229"/>
                  <a:gd name="T75" fmla="*/ 10 h 10"/>
                  <a:gd name="T76" fmla="*/ 430 w 1229"/>
                  <a:gd name="T77" fmla="*/ 0 h 10"/>
                  <a:gd name="T78" fmla="*/ 495 w 1229"/>
                  <a:gd name="T79" fmla="*/ 0 h 10"/>
                  <a:gd name="T80" fmla="*/ 407 w 1229"/>
                  <a:gd name="T81" fmla="*/ 0 h 10"/>
                  <a:gd name="T82" fmla="*/ 410 w 1229"/>
                  <a:gd name="T83" fmla="*/ 10 h 10"/>
                  <a:gd name="T84" fmla="*/ 331 w 1229"/>
                  <a:gd name="T85" fmla="*/ 10 h 10"/>
                  <a:gd name="T86" fmla="*/ 334 w 1229"/>
                  <a:gd name="T87" fmla="*/ 0 h 10"/>
                  <a:gd name="T88" fmla="*/ 407 w 1229"/>
                  <a:gd name="T89" fmla="*/ 0 h 10"/>
                  <a:gd name="T90" fmla="*/ 322 w 1229"/>
                  <a:gd name="T91" fmla="*/ 0 h 10"/>
                  <a:gd name="T92" fmla="*/ 322 w 1229"/>
                  <a:gd name="T93" fmla="*/ 10 h 10"/>
                  <a:gd name="T94" fmla="*/ 258 w 1229"/>
                  <a:gd name="T95" fmla="*/ 10 h 10"/>
                  <a:gd name="T96" fmla="*/ 260 w 1229"/>
                  <a:gd name="T97" fmla="*/ 0 h 10"/>
                  <a:gd name="T98" fmla="*/ 322 w 1229"/>
                  <a:gd name="T99" fmla="*/ 0 h 10"/>
                  <a:gd name="T100" fmla="*/ 246 w 1229"/>
                  <a:gd name="T101" fmla="*/ 0 h 10"/>
                  <a:gd name="T102" fmla="*/ 247 w 1229"/>
                  <a:gd name="T103" fmla="*/ 10 h 10"/>
                  <a:gd name="T104" fmla="*/ 176 w 1229"/>
                  <a:gd name="T105" fmla="*/ 10 h 10"/>
                  <a:gd name="T106" fmla="*/ 177 w 1229"/>
                  <a:gd name="T107" fmla="*/ 0 h 10"/>
                  <a:gd name="T108" fmla="*/ 246 w 1229"/>
                  <a:gd name="T109" fmla="*/ 0 h 10"/>
                  <a:gd name="T110" fmla="*/ 163 w 1229"/>
                  <a:gd name="T111" fmla="*/ 0 h 10"/>
                  <a:gd name="T112" fmla="*/ 165 w 1229"/>
                  <a:gd name="T113" fmla="*/ 10 h 10"/>
                  <a:gd name="T114" fmla="*/ 0 w 1229"/>
                  <a:gd name="T115" fmla="*/ 10 h 10"/>
                  <a:gd name="T116" fmla="*/ 1 w 1229"/>
                  <a:gd name="T117" fmla="*/ 0 h 10"/>
                  <a:gd name="T118" fmla="*/ 163 w 1229"/>
                  <a:gd name="T11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29" h="10">
                    <a:moveTo>
                      <a:pt x="1228" y="0"/>
                    </a:moveTo>
                    <a:lnTo>
                      <a:pt x="1229" y="10"/>
                    </a:lnTo>
                    <a:lnTo>
                      <a:pt x="1001" y="10"/>
                    </a:lnTo>
                    <a:lnTo>
                      <a:pt x="1002" y="0"/>
                    </a:lnTo>
                    <a:lnTo>
                      <a:pt x="1228" y="0"/>
                    </a:lnTo>
                    <a:close/>
                    <a:moveTo>
                      <a:pt x="985" y="0"/>
                    </a:moveTo>
                    <a:lnTo>
                      <a:pt x="989" y="10"/>
                    </a:lnTo>
                    <a:lnTo>
                      <a:pt x="927" y="10"/>
                    </a:lnTo>
                    <a:lnTo>
                      <a:pt x="928" y="0"/>
                    </a:lnTo>
                    <a:lnTo>
                      <a:pt x="985" y="0"/>
                    </a:lnTo>
                    <a:close/>
                    <a:moveTo>
                      <a:pt x="921" y="0"/>
                    </a:moveTo>
                    <a:lnTo>
                      <a:pt x="921" y="10"/>
                    </a:lnTo>
                    <a:lnTo>
                      <a:pt x="850" y="10"/>
                    </a:lnTo>
                    <a:lnTo>
                      <a:pt x="852" y="0"/>
                    </a:lnTo>
                    <a:lnTo>
                      <a:pt x="921" y="0"/>
                    </a:lnTo>
                    <a:close/>
                    <a:moveTo>
                      <a:pt x="836" y="0"/>
                    </a:moveTo>
                    <a:lnTo>
                      <a:pt x="838" y="10"/>
                    </a:lnTo>
                    <a:lnTo>
                      <a:pt x="764" y="10"/>
                    </a:lnTo>
                    <a:lnTo>
                      <a:pt x="767" y="0"/>
                    </a:lnTo>
                    <a:lnTo>
                      <a:pt x="836" y="0"/>
                    </a:lnTo>
                    <a:close/>
                    <a:moveTo>
                      <a:pt x="757" y="0"/>
                    </a:moveTo>
                    <a:lnTo>
                      <a:pt x="757" y="10"/>
                    </a:lnTo>
                    <a:lnTo>
                      <a:pt x="679" y="10"/>
                    </a:lnTo>
                    <a:lnTo>
                      <a:pt x="680" y="0"/>
                    </a:lnTo>
                    <a:lnTo>
                      <a:pt x="757" y="0"/>
                    </a:lnTo>
                    <a:close/>
                    <a:moveTo>
                      <a:pt x="668" y="0"/>
                    </a:moveTo>
                    <a:lnTo>
                      <a:pt x="670" y="10"/>
                    </a:lnTo>
                    <a:lnTo>
                      <a:pt x="596" y="10"/>
                    </a:lnTo>
                    <a:lnTo>
                      <a:pt x="597" y="0"/>
                    </a:lnTo>
                    <a:lnTo>
                      <a:pt x="668" y="0"/>
                    </a:lnTo>
                    <a:close/>
                    <a:moveTo>
                      <a:pt x="588" y="0"/>
                    </a:moveTo>
                    <a:lnTo>
                      <a:pt x="589" y="10"/>
                    </a:lnTo>
                    <a:lnTo>
                      <a:pt x="506" y="10"/>
                    </a:lnTo>
                    <a:lnTo>
                      <a:pt x="508" y="0"/>
                    </a:lnTo>
                    <a:lnTo>
                      <a:pt x="588" y="0"/>
                    </a:lnTo>
                    <a:close/>
                    <a:moveTo>
                      <a:pt x="495" y="0"/>
                    </a:moveTo>
                    <a:lnTo>
                      <a:pt x="498" y="10"/>
                    </a:lnTo>
                    <a:lnTo>
                      <a:pt x="426" y="10"/>
                    </a:lnTo>
                    <a:lnTo>
                      <a:pt x="430" y="0"/>
                    </a:lnTo>
                    <a:lnTo>
                      <a:pt x="495" y="0"/>
                    </a:lnTo>
                    <a:close/>
                    <a:moveTo>
                      <a:pt x="407" y="0"/>
                    </a:moveTo>
                    <a:lnTo>
                      <a:pt x="410" y="10"/>
                    </a:lnTo>
                    <a:lnTo>
                      <a:pt x="331" y="10"/>
                    </a:lnTo>
                    <a:lnTo>
                      <a:pt x="334" y="0"/>
                    </a:lnTo>
                    <a:lnTo>
                      <a:pt x="407" y="0"/>
                    </a:lnTo>
                    <a:close/>
                    <a:moveTo>
                      <a:pt x="322" y="0"/>
                    </a:moveTo>
                    <a:lnTo>
                      <a:pt x="322" y="10"/>
                    </a:lnTo>
                    <a:lnTo>
                      <a:pt x="258" y="10"/>
                    </a:lnTo>
                    <a:lnTo>
                      <a:pt x="260" y="0"/>
                    </a:lnTo>
                    <a:lnTo>
                      <a:pt x="322" y="0"/>
                    </a:lnTo>
                    <a:close/>
                    <a:moveTo>
                      <a:pt x="246" y="0"/>
                    </a:moveTo>
                    <a:lnTo>
                      <a:pt x="247" y="10"/>
                    </a:lnTo>
                    <a:lnTo>
                      <a:pt x="176" y="10"/>
                    </a:lnTo>
                    <a:lnTo>
                      <a:pt x="177" y="0"/>
                    </a:lnTo>
                    <a:lnTo>
                      <a:pt x="246" y="0"/>
                    </a:lnTo>
                    <a:close/>
                    <a:moveTo>
                      <a:pt x="163" y="0"/>
                    </a:moveTo>
                    <a:lnTo>
                      <a:pt x="165" y="10"/>
                    </a:lnTo>
                    <a:lnTo>
                      <a:pt x="0" y="10"/>
                    </a:lnTo>
                    <a:lnTo>
                      <a:pt x="1" y="0"/>
                    </a:lnTo>
                    <a:lnTo>
                      <a:pt x="163" y="0"/>
                    </a:lnTo>
                    <a:close/>
                  </a:path>
                </a:pathLst>
              </a:custGeom>
              <a:solidFill>
                <a:srgbClr val="D6D6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9" name="Freeform 236"/>
              <p:cNvSpPr>
                <a:spLocks noEditPoints="1"/>
              </p:cNvSpPr>
              <p:nvPr/>
            </p:nvSpPr>
            <p:spPr bwMode="auto">
              <a:xfrm>
                <a:off x="404" y="1585"/>
                <a:ext cx="307" cy="2"/>
              </a:xfrm>
              <a:custGeom>
                <a:avLst/>
                <a:gdLst>
                  <a:gd name="T0" fmla="*/ 1227 w 1228"/>
                  <a:gd name="T1" fmla="*/ 0 h 10"/>
                  <a:gd name="T2" fmla="*/ 1228 w 1228"/>
                  <a:gd name="T3" fmla="*/ 10 h 10"/>
                  <a:gd name="T4" fmla="*/ 1000 w 1228"/>
                  <a:gd name="T5" fmla="*/ 10 h 10"/>
                  <a:gd name="T6" fmla="*/ 1001 w 1228"/>
                  <a:gd name="T7" fmla="*/ 0 h 10"/>
                  <a:gd name="T8" fmla="*/ 1227 w 1228"/>
                  <a:gd name="T9" fmla="*/ 0 h 10"/>
                  <a:gd name="T10" fmla="*/ 983 w 1228"/>
                  <a:gd name="T11" fmla="*/ 0 h 10"/>
                  <a:gd name="T12" fmla="*/ 987 w 1228"/>
                  <a:gd name="T13" fmla="*/ 10 h 10"/>
                  <a:gd name="T14" fmla="*/ 927 w 1228"/>
                  <a:gd name="T15" fmla="*/ 10 h 10"/>
                  <a:gd name="T16" fmla="*/ 928 w 1228"/>
                  <a:gd name="T17" fmla="*/ 0 h 10"/>
                  <a:gd name="T18" fmla="*/ 983 w 1228"/>
                  <a:gd name="T19" fmla="*/ 0 h 10"/>
                  <a:gd name="T20" fmla="*/ 920 w 1228"/>
                  <a:gd name="T21" fmla="*/ 0 h 10"/>
                  <a:gd name="T22" fmla="*/ 920 w 1228"/>
                  <a:gd name="T23" fmla="*/ 10 h 10"/>
                  <a:gd name="T24" fmla="*/ 850 w 1228"/>
                  <a:gd name="T25" fmla="*/ 10 h 10"/>
                  <a:gd name="T26" fmla="*/ 851 w 1228"/>
                  <a:gd name="T27" fmla="*/ 0 h 10"/>
                  <a:gd name="T28" fmla="*/ 920 w 1228"/>
                  <a:gd name="T29" fmla="*/ 0 h 10"/>
                  <a:gd name="T30" fmla="*/ 833 w 1228"/>
                  <a:gd name="T31" fmla="*/ 0 h 10"/>
                  <a:gd name="T32" fmla="*/ 836 w 1228"/>
                  <a:gd name="T33" fmla="*/ 10 h 10"/>
                  <a:gd name="T34" fmla="*/ 764 w 1228"/>
                  <a:gd name="T35" fmla="*/ 10 h 10"/>
                  <a:gd name="T36" fmla="*/ 767 w 1228"/>
                  <a:gd name="T37" fmla="*/ 0 h 10"/>
                  <a:gd name="T38" fmla="*/ 833 w 1228"/>
                  <a:gd name="T39" fmla="*/ 0 h 10"/>
                  <a:gd name="T40" fmla="*/ 756 w 1228"/>
                  <a:gd name="T41" fmla="*/ 0 h 10"/>
                  <a:gd name="T42" fmla="*/ 756 w 1228"/>
                  <a:gd name="T43" fmla="*/ 10 h 10"/>
                  <a:gd name="T44" fmla="*/ 679 w 1228"/>
                  <a:gd name="T45" fmla="*/ 10 h 10"/>
                  <a:gd name="T46" fmla="*/ 680 w 1228"/>
                  <a:gd name="T47" fmla="*/ 0 h 10"/>
                  <a:gd name="T48" fmla="*/ 756 w 1228"/>
                  <a:gd name="T49" fmla="*/ 0 h 10"/>
                  <a:gd name="T50" fmla="*/ 667 w 1228"/>
                  <a:gd name="T51" fmla="*/ 0 h 10"/>
                  <a:gd name="T52" fmla="*/ 667 w 1228"/>
                  <a:gd name="T53" fmla="*/ 10 h 10"/>
                  <a:gd name="T54" fmla="*/ 595 w 1228"/>
                  <a:gd name="T55" fmla="*/ 10 h 10"/>
                  <a:gd name="T56" fmla="*/ 596 w 1228"/>
                  <a:gd name="T57" fmla="*/ 0 h 10"/>
                  <a:gd name="T58" fmla="*/ 667 w 1228"/>
                  <a:gd name="T59" fmla="*/ 0 h 10"/>
                  <a:gd name="T60" fmla="*/ 585 w 1228"/>
                  <a:gd name="T61" fmla="*/ 0 h 10"/>
                  <a:gd name="T62" fmla="*/ 587 w 1228"/>
                  <a:gd name="T63" fmla="*/ 10 h 10"/>
                  <a:gd name="T64" fmla="*/ 506 w 1228"/>
                  <a:gd name="T65" fmla="*/ 10 h 10"/>
                  <a:gd name="T66" fmla="*/ 507 w 1228"/>
                  <a:gd name="T67" fmla="*/ 0 h 10"/>
                  <a:gd name="T68" fmla="*/ 585 w 1228"/>
                  <a:gd name="T69" fmla="*/ 0 h 10"/>
                  <a:gd name="T70" fmla="*/ 494 w 1228"/>
                  <a:gd name="T71" fmla="*/ 0 h 10"/>
                  <a:gd name="T72" fmla="*/ 495 w 1228"/>
                  <a:gd name="T73" fmla="*/ 10 h 10"/>
                  <a:gd name="T74" fmla="*/ 427 w 1228"/>
                  <a:gd name="T75" fmla="*/ 10 h 10"/>
                  <a:gd name="T76" fmla="*/ 430 w 1228"/>
                  <a:gd name="T77" fmla="*/ 0 h 10"/>
                  <a:gd name="T78" fmla="*/ 494 w 1228"/>
                  <a:gd name="T79" fmla="*/ 0 h 10"/>
                  <a:gd name="T80" fmla="*/ 405 w 1228"/>
                  <a:gd name="T81" fmla="*/ 0 h 10"/>
                  <a:gd name="T82" fmla="*/ 408 w 1228"/>
                  <a:gd name="T83" fmla="*/ 10 h 10"/>
                  <a:gd name="T84" fmla="*/ 332 w 1228"/>
                  <a:gd name="T85" fmla="*/ 10 h 10"/>
                  <a:gd name="T86" fmla="*/ 334 w 1228"/>
                  <a:gd name="T87" fmla="*/ 0 h 10"/>
                  <a:gd name="T88" fmla="*/ 405 w 1228"/>
                  <a:gd name="T89" fmla="*/ 0 h 10"/>
                  <a:gd name="T90" fmla="*/ 321 w 1228"/>
                  <a:gd name="T91" fmla="*/ 0 h 10"/>
                  <a:gd name="T92" fmla="*/ 321 w 1228"/>
                  <a:gd name="T93" fmla="*/ 10 h 10"/>
                  <a:gd name="T94" fmla="*/ 258 w 1228"/>
                  <a:gd name="T95" fmla="*/ 10 h 10"/>
                  <a:gd name="T96" fmla="*/ 259 w 1228"/>
                  <a:gd name="T97" fmla="*/ 0 h 10"/>
                  <a:gd name="T98" fmla="*/ 321 w 1228"/>
                  <a:gd name="T99" fmla="*/ 0 h 10"/>
                  <a:gd name="T100" fmla="*/ 244 w 1228"/>
                  <a:gd name="T101" fmla="*/ 0 h 10"/>
                  <a:gd name="T102" fmla="*/ 245 w 1228"/>
                  <a:gd name="T103" fmla="*/ 10 h 10"/>
                  <a:gd name="T104" fmla="*/ 176 w 1228"/>
                  <a:gd name="T105" fmla="*/ 10 h 10"/>
                  <a:gd name="T106" fmla="*/ 177 w 1228"/>
                  <a:gd name="T107" fmla="*/ 0 h 10"/>
                  <a:gd name="T108" fmla="*/ 244 w 1228"/>
                  <a:gd name="T109" fmla="*/ 0 h 10"/>
                  <a:gd name="T110" fmla="*/ 162 w 1228"/>
                  <a:gd name="T111" fmla="*/ 0 h 10"/>
                  <a:gd name="T112" fmla="*/ 163 w 1228"/>
                  <a:gd name="T113" fmla="*/ 10 h 10"/>
                  <a:gd name="T114" fmla="*/ 0 w 1228"/>
                  <a:gd name="T115" fmla="*/ 10 h 10"/>
                  <a:gd name="T116" fmla="*/ 2 w 1228"/>
                  <a:gd name="T117" fmla="*/ 0 h 10"/>
                  <a:gd name="T118" fmla="*/ 162 w 1228"/>
                  <a:gd name="T11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28" h="10">
                    <a:moveTo>
                      <a:pt x="1227" y="0"/>
                    </a:moveTo>
                    <a:lnTo>
                      <a:pt x="1228" y="10"/>
                    </a:lnTo>
                    <a:lnTo>
                      <a:pt x="1000" y="10"/>
                    </a:lnTo>
                    <a:lnTo>
                      <a:pt x="1001" y="0"/>
                    </a:lnTo>
                    <a:lnTo>
                      <a:pt x="1227" y="0"/>
                    </a:lnTo>
                    <a:close/>
                    <a:moveTo>
                      <a:pt x="983" y="0"/>
                    </a:moveTo>
                    <a:lnTo>
                      <a:pt x="987" y="10"/>
                    </a:lnTo>
                    <a:lnTo>
                      <a:pt x="927" y="10"/>
                    </a:lnTo>
                    <a:lnTo>
                      <a:pt x="928" y="0"/>
                    </a:lnTo>
                    <a:lnTo>
                      <a:pt x="983" y="0"/>
                    </a:lnTo>
                    <a:close/>
                    <a:moveTo>
                      <a:pt x="920" y="0"/>
                    </a:moveTo>
                    <a:lnTo>
                      <a:pt x="920" y="10"/>
                    </a:lnTo>
                    <a:lnTo>
                      <a:pt x="850" y="10"/>
                    </a:lnTo>
                    <a:lnTo>
                      <a:pt x="851" y="0"/>
                    </a:lnTo>
                    <a:lnTo>
                      <a:pt x="920" y="0"/>
                    </a:lnTo>
                    <a:close/>
                    <a:moveTo>
                      <a:pt x="833" y="0"/>
                    </a:moveTo>
                    <a:lnTo>
                      <a:pt x="836" y="10"/>
                    </a:lnTo>
                    <a:lnTo>
                      <a:pt x="764" y="10"/>
                    </a:lnTo>
                    <a:lnTo>
                      <a:pt x="767" y="0"/>
                    </a:lnTo>
                    <a:lnTo>
                      <a:pt x="833" y="0"/>
                    </a:lnTo>
                    <a:close/>
                    <a:moveTo>
                      <a:pt x="756" y="0"/>
                    </a:moveTo>
                    <a:lnTo>
                      <a:pt x="756" y="10"/>
                    </a:lnTo>
                    <a:lnTo>
                      <a:pt x="679" y="10"/>
                    </a:lnTo>
                    <a:lnTo>
                      <a:pt x="680" y="0"/>
                    </a:lnTo>
                    <a:lnTo>
                      <a:pt x="756" y="0"/>
                    </a:lnTo>
                    <a:close/>
                    <a:moveTo>
                      <a:pt x="667" y="0"/>
                    </a:moveTo>
                    <a:lnTo>
                      <a:pt x="667" y="10"/>
                    </a:lnTo>
                    <a:lnTo>
                      <a:pt x="595" y="10"/>
                    </a:lnTo>
                    <a:lnTo>
                      <a:pt x="596" y="0"/>
                    </a:lnTo>
                    <a:lnTo>
                      <a:pt x="667" y="0"/>
                    </a:lnTo>
                    <a:close/>
                    <a:moveTo>
                      <a:pt x="585" y="0"/>
                    </a:moveTo>
                    <a:lnTo>
                      <a:pt x="587" y="10"/>
                    </a:lnTo>
                    <a:lnTo>
                      <a:pt x="506" y="10"/>
                    </a:lnTo>
                    <a:lnTo>
                      <a:pt x="507" y="0"/>
                    </a:lnTo>
                    <a:lnTo>
                      <a:pt x="585" y="0"/>
                    </a:lnTo>
                    <a:close/>
                    <a:moveTo>
                      <a:pt x="494" y="0"/>
                    </a:moveTo>
                    <a:lnTo>
                      <a:pt x="495" y="10"/>
                    </a:lnTo>
                    <a:lnTo>
                      <a:pt x="427" y="10"/>
                    </a:lnTo>
                    <a:lnTo>
                      <a:pt x="430" y="0"/>
                    </a:lnTo>
                    <a:lnTo>
                      <a:pt x="494" y="0"/>
                    </a:lnTo>
                    <a:close/>
                    <a:moveTo>
                      <a:pt x="405" y="0"/>
                    </a:moveTo>
                    <a:lnTo>
                      <a:pt x="408" y="10"/>
                    </a:lnTo>
                    <a:lnTo>
                      <a:pt x="332" y="10"/>
                    </a:lnTo>
                    <a:lnTo>
                      <a:pt x="334" y="0"/>
                    </a:lnTo>
                    <a:lnTo>
                      <a:pt x="405" y="0"/>
                    </a:lnTo>
                    <a:close/>
                    <a:moveTo>
                      <a:pt x="321" y="0"/>
                    </a:moveTo>
                    <a:lnTo>
                      <a:pt x="321" y="10"/>
                    </a:lnTo>
                    <a:lnTo>
                      <a:pt x="258" y="10"/>
                    </a:lnTo>
                    <a:lnTo>
                      <a:pt x="259" y="0"/>
                    </a:lnTo>
                    <a:lnTo>
                      <a:pt x="321" y="0"/>
                    </a:lnTo>
                    <a:close/>
                    <a:moveTo>
                      <a:pt x="244" y="0"/>
                    </a:moveTo>
                    <a:lnTo>
                      <a:pt x="245" y="10"/>
                    </a:lnTo>
                    <a:lnTo>
                      <a:pt x="176" y="10"/>
                    </a:lnTo>
                    <a:lnTo>
                      <a:pt x="177" y="0"/>
                    </a:lnTo>
                    <a:lnTo>
                      <a:pt x="244" y="0"/>
                    </a:lnTo>
                    <a:close/>
                    <a:moveTo>
                      <a:pt x="162" y="0"/>
                    </a:moveTo>
                    <a:lnTo>
                      <a:pt x="163" y="10"/>
                    </a:lnTo>
                    <a:lnTo>
                      <a:pt x="0" y="10"/>
                    </a:lnTo>
                    <a:lnTo>
                      <a:pt x="2" y="0"/>
                    </a:lnTo>
                    <a:lnTo>
                      <a:pt x="162" y="0"/>
                    </a:lnTo>
                    <a:close/>
                  </a:path>
                </a:pathLst>
              </a:custGeom>
              <a:solidFill>
                <a:srgbClr val="DEDE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0" name="Freeform 237"/>
              <p:cNvSpPr>
                <a:spLocks noEditPoints="1"/>
              </p:cNvSpPr>
              <p:nvPr/>
            </p:nvSpPr>
            <p:spPr bwMode="auto">
              <a:xfrm>
                <a:off x="404" y="1583"/>
                <a:ext cx="307" cy="3"/>
              </a:xfrm>
              <a:custGeom>
                <a:avLst/>
                <a:gdLst>
                  <a:gd name="T0" fmla="*/ 1225 w 1227"/>
                  <a:gd name="T1" fmla="*/ 5 h 11"/>
                  <a:gd name="T2" fmla="*/ 1187 w 1227"/>
                  <a:gd name="T3" fmla="*/ 5 h 11"/>
                  <a:gd name="T4" fmla="*/ 1154 w 1227"/>
                  <a:gd name="T5" fmla="*/ 5 h 11"/>
                  <a:gd name="T6" fmla="*/ 1127 w 1227"/>
                  <a:gd name="T7" fmla="*/ 5 h 11"/>
                  <a:gd name="T8" fmla="*/ 1103 w 1227"/>
                  <a:gd name="T9" fmla="*/ 5 h 11"/>
                  <a:gd name="T10" fmla="*/ 1079 w 1227"/>
                  <a:gd name="T11" fmla="*/ 5 h 11"/>
                  <a:gd name="T12" fmla="*/ 1056 w 1227"/>
                  <a:gd name="T13" fmla="*/ 5 h 11"/>
                  <a:gd name="T14" fmla="*/ 1030 w 1227"/>
                  <a:gd name="T15" fmla="*/ 5 h 11"/>
                  <a:gd name="T16" fmla="*/ 1001 w 1227"/>
                  <a:gd name="T17" fmla="*/ 5 h 11"/>
                  <a:gd name="T18" fmla="*/ 1227 w 1227"/>
                  <a:gd name="T19" fmla="*/ 11 h 11"/>
                  <a:gd name="T20" fmla="*/ 982 w 1227"/>
                  <a:gd name="T21" fmla="*/ 5 h 11"/>
                  <a:gd name="T22" fmla="*/ 927 w 1227"/>
                  <a:gd name="T23" fmla="*/ 11 h 11"/>
                  <a:gd name="T24" fmla="*/ 920 w 1227"/>
                  <a:gd name="T25" fmla="*/ 11 h 11"/>
                  <a:gd name="T26" fmla="*/ 851 w 1227"/>
                  <a:gd name="T27" fmla="*/ 5 h 11"/>
                  <a:gd name="T28" fmla="*/ 920 w 1227"/>
                  <a:gd name="T29" fmla="*/ 11 h 11"/>
                  <a:gd name="T30" fmla="*/ 832 w 1227"/>
                  <a:gd name="T31" fmla="*/ 5 h 11"/>
                  <a:gd name="T32" fmla="*/ 767 w 1227"/>
                  <a:gd name="T33" fmla="*/ 0 h 11"/>
                  <a:gd name="T34" fmla="*/ 835 w 1227"/>
                  <a:gd name="T35" fmla="*/ 11 h 11"/>
                  <a:gd name="T36" fmla="*/ 755 w 1227"/>
                  <a:gd name="T37" fmla="*/ 5 h 11"/>
                  <a:gd name="T38" fmla="*/ 679 w 1227"/>
                  <a:gd name="T39" fmla="*/ 11 h 11"/>
                  <a:gd name="T40" fmla="*/ 667 w 1227"/>
                  <a:gd name="T41" fmla="*/ 11 h 11"/>
                  <a:gd name="T42" fmla="*/ 596 w 1227"/>
                  <a:gd name="T43" fmla="*/ 5 h 11"/>
                  <a:gd name="T44" fmla="*/ 667 w 1227"/>
                  <a:gd name="T45" fmla="*/ 11 h 11"/>
                  <a:gd name="T46" fmla="*/ 584 w 1227"/>
                  <a:gd name="T47" fmla="*/ 5 h 11"/>
                  <a:gd name="T48" fmla="*/ 507 w 1227"/>
                  <a:gd name="T49" fmla="*/ 11 h 11"/>
                  <a:gd name="T50" fmla="*/ 494 w 1227"/>
                  <a:gd name="T51" fmla="*/ 11 h 11"/>
                  <a:gd name="T52" fmla="*/ 430 w 1227"/>
                  <a:gd name="T53" fmla="*/ 5 h 11"/>
                  <a:gd name="T54" fmla="*/ 494 w 1227"/>
                  <a:gd name="T55" fmla="*/ 11 h 11"/>
                  <a:gd name="T56" fmla="*/ 404 w 1227"/>
                  <a:gd name="T57" fmla="*/ 5 h 11"/>
                  <a:gd name="T58" fmla="*/ 333 w 1227"/>
                  <a:gd name="T59" fmla="*/ 11 h 11"/>
                  <a:gd name="T60" fmla="*/ 321 w 1227"/>
                  <a:gd name="T61" fmla="*/ 11 h 11"/>
                  <a:gd name="T62" fmla="*/ 259 w 1227"/>
                  <a:gd name="T63" fmla="*/ 5 h 11"/>
                  <a:gd name="T64" fmla="*/ 321 w 1227"/>
                  <a:gd name="T65" fmla="*/ 11 h 11"/>
                  <a:gd name="T66" fmla="*/ 243 w 1227"/>
                  <a:gd name="T67" fmla="*/ 5 h 11"/>
                  <a:gd name="T68" fmla="*/ 176 w 1227"/>
                  <a:gd name="T69" fmla="*/ 11 h 11"/>
                  <a:gd name="T70" fmla="*/ 162 w 1227"/>
                  <a:gd name="T71" fmla="*/ 11 h 11"/>
                  <a:gd name="T72" fmla="*/ 41 w 1227"/>
                  <a:gd name="T73" fmla="*/ 0 h 11"/>
                  <a:gd name="T74" fmla="*/ 0 w 1227"/>
                  <a:gd name="T7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227" h="11">
                    <a:moveTo>
                      <a:pt x="1227" y="11"/>
                    </a:moveTo>
                    <a:lnTo>
                      <a:pt x="1225" y="5"/>
                    </a:lnTo>
                    <a:lnTo>
                      <a:pt x="1206" y="5"/>
                    </a:lnTo>
                    <a:lnTo>
                      <a:pt x="1187" y="5"/>
                    </a:lnTo>
                    <a:lnTo>
                      <a:pt x="1169" y="5"/>
                    </a:lnTo>
                    <a:lnTo>
                      <a:pt x="1154" y="5"/>
                    </a:lnTo>
                    <a:lnTo>
                      <a:pt x="1140" y="5"/>
                    </a:lnTo>
                    <a:lnTo>
                      <a:pt x="1127" y="5"/>
                    </a:lnTo>
                    <a:lnTo>
                      <a:pt x="1114" y="5"/>
                    </a:lnTo>
                    <a:lnTo>
                      <a:pt x="1103" y="5"/>
                    </a:lnTo>
                    <a:lnTo>
                      <a:pt x="1091" y="5"/>
                    </a:lnTo>
                    <a:lnTo>
                      <a:pt x="1079" y="5"/>
                    </a:lnTo>
                    <a:lnTo>
                      <a:pt x="1069" y="5"/>
                    </a:lnTo>
                    <a:lnTo>
                      <a:pt x="1056" y="5"/>
                    </a:lnTo>
                    <a:lnTo>
                      <a:pt x="1044" y="5"/>
                    </a:lnTo>
                    <a:lnTo>
                      <a:pt x="1030" y="5"/>
                    </a:lnTo>
                    <a:lnTo>
                      <a:pt x="1016" y="5"/>
                    </a:lnTo>
                    <a:lnTo>
                      <a:pt x="1001" y="5"/>
                    </a:lnTo>
                    <a:lnTo>
                      <a:pt x="1001" y="11"/>
                    </a:lnTo>
                    <a:lnTo>
                      <a:pt x="1227" y="11"/>
                    </a:lnTo>
                    <a:close/>
                    <a:moveTo>
                      <a:pt x="984" y="11"/>
                    </a:moveTo>
                    <a:lnTo>
                      <a:pt x="982" y="5"/>
                    </a:lnTo>
                    <a:lnTo>
                      <a:pt x="928" y="5"/>
                    </a:lnTo>
                    <a:lnTo>
                      <a:pt x="927" y="11"/>
                    </a:lnTo>
                    <a:lnTo>
                      <a:pt x="984" y="11"/>
                    </a:lnTo>
                    <a:close/>
                    <a:moveTo>
                      <a:pt x="920" y="11"/>
                    </a:moveTo>
                    <a:lnTo>
                      <a:pt x="919" y="5"/>
                    </a:lnTo>
                    <a:lnTo>
                      <a:pt x="851" y="5"/>
                    </a:lnTo>
                    <a:lnTo>
                      <a:pt x="851" y="11"/>
                    </a:lnTo>
                    <a:lnTo>
                      <a:pt x="920" y="11"/>
                    </a:lnTo>
                    <a:close/>
                    <a:moveTo>
                      <a:pt x="835" y="11"/>
                    </a:moveTo>
                    <a:lnTo>
                      <a:pt x="832" y="5"/>
                    </a:lnTo>
                    <a:lnTo>
                      <a:pt x="783" y="0"/>
                    </a:lnTo>
                    <a:lnTo>
                      <a:pt x="767" y="0"/>
                    </a:lnTo>
                    <a:lnTo>
                      <a:pt x="766" y="11"/>
                    </a:lnTo>
                    <a:lnTo>
                      <a:pt x="835" y="11"/>
                    </a:lnTo>
                    <a:close/>
                    <a:moveTo>
                      <a:pt x="756" y="11"/>
                    </a:moveTo>
                    <a:lnTo>
                      <a:pt x="755" y="5"/>
                    </a:lnTo>
                    <a:lnTo>
                      <a:pt x="680" y="5"/>
                    </a:lnTo>
                    <a:lnTo>
                      <a:pt x="679" y="11"/>
                    </a:lnTo>
                    <a:lnTo>
                      <a:pt x="756" y="11"/>
                    </a:lnTo>
                    <a:close/>
                    <a:moveTo>
                      <a:pt x="667" y="11"/>
                    </a:moveTo>
                    <a:lnTo>
                      <a:pt x="666" y="5"/>
                    </a:lnTo>
                    <a:lnTo>
                      <a:pt x="596" y="5"/>
                    </a:lnTo>
                    <a:lnTo>
                      <a:pt x="596" y="11"/>
                    </a:lnTo>
                    <a:lnTo>
                      <a:pt x="667" y="11"/>
                    </a:lnTo>
                    <a:close/>
                    <a:moveTo>
                      <a:pt x="587" y="11"/>
                    </a:moveTo>
                    <a:lnTo>
                      <a:pt x="584" y="5"/>
                    </a:lnTo>
                    <a:lnTo>
                      <a:pt x="507" y="5"/>
                    </a:lnTo>
                    <a:lnTo>
                      <a:pt x="507" y="11"/>
                    </a:lnTo>
                    <a:lnTo>
                      <a:pt x="587" y="11"/>
                    </a:lnTo>
                    <a:close/>
                    <a:moveTo>
                      <a:pt x="494" y="11"/>
                    </a:moveTo>
                    <a:lnTo>
                      <a:pt x="493" y="5"/>
                    </a:lnTo>
                    <a:lnTo>
                      <a:pt x="430" y="5"/>
                    </a:lnTo>
                    <a:lnTo>
                      <a:pt x="429" y="11"/>
                    </a:lnTo>
                    <a:lnTo>
                      <a:pt x="494" y="11"/>
                    </a:lnTo>
                    <a:close/>
                    <a:moveTo>
                      <a:pt x="406" y="11"/>
                    </a:moveTo>
                    <a:lnTo>
                      <a:pt x="404" y="5"/>
                    </a:lnTo>
                    <a:lnTo>
                      <a:pt x="334" y="5"/>
                    </a:lnTo>
                    <a:lnTo>
                      <a:pt x="333" y="11"/>
                    </a:lnTo>
                    <a:lnTo>
                      <a:pt x="406" y="11"/>
                    </a:lnTo>
                    <a:close/>
                    <a:moveTo>
                      <a:pt x="321" y="11"/>
                    </a:moveTo>
                    <a:lnTo>
                      <a:pt x="320" y="5"/>
                    </a:lnTo>
                    <a:lnTo>
                      <a:pt x="259" y="5"/>
                    </a:lnTo>
                    <a:lnTo>
                      <a:pt x="259" y="11"/>
                    </a:lnTo>
                    <a:lnTo>
                      <a:pt x="321" y="11"/>
                    </a:lnTo>
                    <a:close/>
                    <a:moveTo>
                      <a:pt x="245" y="11"/>
                    </a:moveTo>
                    <a:lnTo>
                      <a:pt x="243" y="5"/>
                    </a:lnTo>
                    <a:lnTo>
                      <a:pt x="177" y="5"/>
                    </a:lnTo>
                    <a:lnTo>
                      <a:pt x="176" y="11"/>
                    </a:lnTo>
                    <a:lnTo>
                      <a:pt x="245" y="11"/>
                    </a:lnTo>
                    <a:close/>
                    <a:moveTo>
                      <a:pt x="162" y="11"/>
                    </a:moveTo>
                    <a:lnTo>
                      <a:pt x="161" y="5"/>
                    </a:lnTo>
                    <a:lnTo>
                      <a:pt x="41" y="0"/>
                    </a:lnTo>
                    <a:lnTo>
                      <a:pt x="2" y="0"/>
                    </a:lnTo>
                    <a:lnTo>
                      <a:pt x="0" y="11"/>
                    </a:lnTo>
                    <a:lnTo>
                      <a:pt x="162" y="11"/>
                    </a:lnTo>
                    <a:close/>
                  </a:path>
                </a:pathLst>
              </a:custGeom>
              <a:solidFill>
                <a:srgbClr val="E3E3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1" name="Freeform 238"/>
              <p:cNvSpPr>
                <a:spLocks noEditPoints="1"/>
              </p:cNvSpPr>
              <p:nvPr/>
            </p:nvSpPr>
            <p:spPr bwMode="auto">
              <a:xfrm>
                <a:off x="404" y="1583"/>
                <a:ext cx="307" cy="2"/>
              </a:xfrm>
              <a:custGeom>
                <a:avLst/>
                <a:gdLst>
                  <a:gd name="T0" fmla="*/ 1223 w 1225"/>
                  <a:gd name="T1" fmla="*/ 5 h 6"/>
                  <a:gd name="T2" fmla="*/ 1185 w 1225"/>
                  <a:gd name="T3" fmla="*/ 5 h 6"/>
                  <a:gd name="T4" fmla="*/ 1152 w 1225"/>
                  <a:gd name="T5" fmla="*/ 5 h 6"/>
                  <a:gd name="T6" fmla="*/ 1125 w 1225"/>
                  <a:gd name="T7" fmla="*/ 5 h 6"/>
                  <a:gd name="T8" fmla="*/ 1101 w 1225"/>
                  <a:gd name="T9" fmla="*/ 5 h 6"/>
                  <a:gd name="T10" fmla="*/ 1077 w 1225"/>
                  <a:gd name="T11" fmla="*/ 5 h 6"/>
                  <a:gd name="T12" fmla="*/ 1054 w 1225"/>
                  <a:gd name="T13" fmla="*/ 5 h 6"/>
                  <a:gd name="T14" fmla="*/ 1028 w 1225"/>
                  <a:gd name="T15" fmla="*/ 5 h 6"/>
                  <a:gd name="T16" fmla="*/ 999 w 1225"/>
                  <a:gd name="T17" fmla="*/ 5 h 6"/>
                  <a:gd name="T18" fmla="*/ 1225 w 1225"/>
                  <a:gd name="T19" fmla="*/ 6 h 6"/>
                  <a:gd name="T20" fmla="*/ 980 w 1225"/>
                  <a:gd name="T21" fmla="*/ 5 h 6"/>
                  <a:gd name="T22" fmla="*/ 926 w 1225"/>
                  <a:gd name="T23" fmla="*/ 6 h 6"/>
                  <a:gd name="T24" fmla="*/ 918 w 1225"/>
                  <a:gd name="T25" fmla="*/ 6 h 6"/>
                  <a:gd name="T26" fmla="*/ 849 w 1225"/>
                  <a:gd name="T27" fmla="*/ 5 h 6"/>
                  <a:gd name="T28" fmla="*/ 918 w 1225"/>
                  <a:gd name="T29" fmla="*/ 6 h 6"/>
                  <a:gd name="T30" fmla="*/ 830 w 1225"/>
                  <a:gd name="T31" fmla="*/ 5 h 6"/>
                  <a:gd name="T32" fmla="*/ 765 w 1225"/>
                  <a:gd name="T33" fmla="*/ 6 h 6"/>
                  <a:gd name="T34" fmla="*/ 754 w 1225"/>
                  <a:gd name="T35" fmla="*/ 6 h 6"/>
                  <a:gd name="T36" fmla="*/ 678 w 1225"/>
                  <a:gd name="T37" fmla="*/ 5 h 6"/>
                  <a:gd name="T38" fmla="*/ 754 w 1225"/>
                  <a:gd name="T39" fmla="*/ 6 h 6"/>
                  <a:gd name="T40" fmla="*/ 664 w 1225"/>
                  <a:gd name="T41" fmla="*/ 5 h 6"/>
                  <a:gd name="T42" fmla="*/ 594 w 1225"/>
                  <a:gd name="T43" fmla="*/ 6 h 6"/>
                  <a:gd name="T44" fmla="*/ 583 w 1225"/>
                  <a:gd name="T45" fmla="*/ 6 h 6"/>
                  <a:gd name="T46" fmla="*/ 505 w 1225"/>
                  <a:gd name="T47" fmla="*/ 5 h 6"/>
                  <a:gd name="T48" fmla="*/ 583 w 1225"/>
                  <a:gd name="T49" fmla="*/ 6 h 6"/>
                  <a:gd name="T50" fmla="*/ 491 w 1225"/>
                  <a:gd name="T51" fmla="*/ 5 h 6"/>
                  <a:gd name="T52" fmla="*/ 428 w 1225"/>
                  <a:gd name="T53" fmla="*/ 6 h 6"/>
                  <a:gd name="T54" fmla="*/ 403 w 1225"/>
                  <a:gd name="T55" fmla="*/ 6 h 6"/>
                  <a:gd name="T56" fmla="*/ 332 w 1225"/>
                  <a:gd name="T57" fmla="*/ 5 h 6"/>
                  <a:gd name="T58" fmla="*/ 403 w 1225"/>
                  <a:gd name="T59" fmla="*/ 6 h 6"/>
                  <a:gd name="T60" fmla="*/ 318 w 1225"/>
                  <a:gd name="T61" fmla="*/ 5 h 6"/>
                  <a:gd name="T62" fmla="*/ 257 w 1225"/>
                  <a:gd name="T63" fmla="*/ 6 h 6"/>
                  <a:gd name="T64" fmla="*/ 242 w 1225"/>
                  <a:gd name="T65" fmla="*/ 6 h 6"/>
                  <a:gd name="T66" fmla="*/ 175 w 1225"/>
                  <a:gd name="T67" fmla="*/ 5 h 6"/>
                  <a:gd name="T68" fmla="*/ 242 w 1225"/>
                  <a:gd name="T69" fmla="*/ 6 h 6"/>
                  <a:gd name="T70" fmla="*/ 159 w 1225"/>
                  <a:gd name="T71" fmla="*/ 5 h 6"/>
                  <a:gd name="T72" fmla="*/ 0 w 1225"/>
                  <a:gd name="T7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225" h="6">
                    <a:moveTo>
                      <a:pt x="1225" y="6"/>
                    </a:moveTo>
                    <a:lnTo>
                      <a:pt x="1223" y="5"/>
                    </a:lnTo>
                    <a:lnTo>
                      <a:pt x="1204" y="5"/>
                    </a:lnTo>
                    <a:lnTo>
                      <a:pt x="1185" y="5"/>
                    </a:lnTo>
                    <a:lnTo>
                      <a:pt x="1167" y="5"/>
                    </a:lnTo>
                    <a:lnTo>
                      <a:pt x="1152" y="5"/>
                    </a:lnTo>
                    <a:lnTo>
                      <a:pt x="1138" y="5"/>
                    </a:lnTo>
                    <a:lnTo>
                      <a:pt x="1125" y="5"/>
                    </a:lnTo>
                    <a:lnTo>
                      <a:pt x="1112" y="5"/>
                    </a:lnTo>
                    <a:lnTo>
                      <a:pt x="1101" y="5"/>
                    </a:lnTo>
                    <a:lnTo>
                      <a:pt x="1089" y="5"/>
                    </a:lnTo>
                    <a:lnTo>
                      <a:pt x="1077" y="5"/>
                    </a:lnTo>
                    <a:lnTo>
                      <a:pt x="1067" y="5"/>
                    </a:lnTo>
                    <a:lnTo>
                      <a:pt x="1054" y="5"/>
                    </a:lnTo>
                    <a:lnTo>
                      <a:pt x="1042" y="5"/>
                    </a:lnTo>
                    <a:lnTo>
                      <a:pt x="1028" y="5"/>
                    </a:lnTo>
                    <a:lnTo>
                      <a:pt x="1014" y="5"/>
                    </a:lnTo>
                    <a:lnTo>
                      <a:pt x="999" y="5"/>
                    </a:lnTo>
                    <a:lnTo>
                      <a:pt x="999" y="6"/>
                    </a:lnTo>
                    <a:lnTo>
                      <a:pt x="1225" y="6"/>
                    </a:lnTo>
                    <a:close/>
                    <a:moveTo>
                      <a:pt x="981" y="6"/>
                    </a:moveTo>
                    <a:lnTo>
                      <a:pt x="980" y="5"/>
                    </a:lnTo>
                    <a:lnTo>
                      <a:pt x="926" y="5"/>
                    </a:lnTo>
                    <a:lnTo>
                      <a:pt x="926" y="6"/>
                    </a:lnTo>
                    <a:lnTo>
                      <a:pt x="981" y="6"/>
                    </a:lnTo>
                    <a:close/>
                    <a:moveTo>
                      <a:pt x="918" y="6"/>
                    </a:moveTo>
                    <a:lnTo>
                      <a:pt x="917" y="5"/>
                    </a:lnTo>
                    <a:lnTo>
                      <a:pt x="849" y="5"/>
                    </a:lnTo>
                    <a:lnTo>
                      <a:pt x="849" y="6"/>
                    </a:lnTo>
                    <a:lnTo>
                      <a:pt x="918" y="6"/>
                    </a:lnTo>
                    <a:close/>
                    <a:moveTo>
                      <a:pt x="831" y="6"/>
                    </a:moveTo>
                    <a:lnTo>
                      <a:pt x="830" y="5"/>
                    </a:lnTo>
                    <a:lnTo>
                      <a:pt x="765" y="0"/>
                    </a:lnTo>
                    <a:lnTo>
                      <a:pt x="765" y="6"/>
                    </a:lnTo>
                    <a:lnTo>
                      <a:pt x="831" y="6"/>
                    </a:lnTo>
                    <a:close/>
                    <a:moveTo>
                      <a:pt x="754" y="6"/>
                    </a:moveTo>
                    <a:lnTo>
                      <a:pt x="753" y="5"/>
                    </a:lnTo>
                    <a:lnTo>
                      <a:pt x="678" y="5"/>
                    </a:lnTo>
                    <a:lnTo>
                      <a:pt x="678" y="6"/>
                    </a:lnTo>
                    <a:lnTo>
                      <a:pt x="754" y="6"/>
                    </a:lnTo>
                    <a:close/>
                    <a:moveTo>
                      <a:pt x="665" y="6"/>
                    </a:moveTo>
                    <a:lnTo>
                      <a:pt x="664" y="5"/>
                    </a:lnTo>
                    <a:lnTo>
                      <a:pt x="594" y="5"/>
                    </a:lnTo>
                    <a:lnTo>
                      <a:pt x="594" y="6"/>
                    </a:lnTo>
                    <a:lnTo>
                      <a:pt x="665" y="6"/>
                    </a:lnTo>
                    <a:close/>
                    <a:moveTo>
                      <a:pt x="583" y="6"/>
                    </a:moveTo>
                    <a:lnTo>
                      <a:pt x="582" y="5"/>
                    </a:lnTo>
                    <a:lnTo>
                      <a:pt x="505" y="5"/>
                    </a:lnTo>
                    <a:lnTo>
                      <a:pt x="505" y="6"/>
                    </a:lnTo>
                    <a:lnTo>
                      <a:pt x="583" y="6"/>
                    </a:lnTo>
                    <a:close/>
                    <a:moveTo>
                      <a:pt x="492" y="6"/>
                    </a:moveTo>
                    <a:lnTo>
                      <a:pt x="491" y="5"/>
                    </a:lnTo>
                    <a:lnTo>
                      <a:pt x="428" y="5"/>
                    </a:lnTo>
                    <a:lnTo>
                      <a:pt x="428" y="6"/>
                    </a:lnTo>
                    <a:lnTo>
                      <a:pt x="492" y="6"/>
                    </a:lnTo>
                    <a:close/>
                    <a:moveTo>
                      <a:pt x="403" y="6"/>
                    </a:moveTo>
                    <a:lnTo>
                      <a:pt x="402" y="5"/>
                    </a:lnTo>
                    <a:lnTo>
                      <a:pt x="332" y="5"/>
                    </a:lnTo>
                    <a:lnTo>
                      <a:pt x="332" y="6"/>
                    </a:lnTo>
                    <a:lnTo>
                      <a:pt x="403" y="6"/>
                    </a:lnTo>
                    <a:close/>
                    <a:moveTo>
                      <a:pt x="319" y="6"/>
                    </a:moveTo>
                    <a:lnTo>
                      <a:pt x="318" y="5"/>
                    </a:lnTo>
                    <a:lnTo>
                      <a:pt x="257" y="5"/>
                    </a:lnTo>
                    <a:lnTo>
                      <a:pt x="257" y="6"/>
                    </a:lnTo>
                    <a:lnTo>
                      <a:pt x="319" y="6"/>
                    </a:lnTo>
                    <a:close/>
                    <a:moveTo>
                      <a:pt x="242" y="6"/>
                    </a:moveTo>
                    <a:lnTo>
                      <a:pt x="241" y="5"/>
                    </a:lnTo>
                    <a:lnTo>
                      <a:pt x="175" y="5"/>
                    </a:lnTo>
                    <a:lnTo>
                      <a:pt x="175" y="6"/>
                    </a:lnTo>
                    <a:lnTo>
                      <a:pt x="242" y="6"/>
                    </a:lnTo>
                    <a:close/>
                    <a:moveTo>
                      <a:pt x="160" y="6"/>
                    </a:moveTo>
                    <a:lnTo>
                      <a:pt x="159" y="5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160" y="6"/>
                    </a:lnTo>
                    <a:close/>
                  </a:path>
                </a:pathLst>
              </a:custGeom>
              <a:solidFill>
                <a:srgbClr val="EBEB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2" name="Freeform 239"/>
              <p:cNvSpPr>
                <a:spLocks noEditPoints="1"/>
              </p:cNvSpPr>
              <p:nvPr/>
            </p:nvSpPr>
            <p:spPr bwMode="auto">
              <a:xfrm>
                <a:off x="404" y="1583"/>
                <a:ext cx="196" cy="1"/>
              </a:xfrm>
              <a:custGeom>
                <a:avLst/>
                <a:gdLst>
                  <a:gd name="T0" fmla="*/ 781 w 781"/>
                  <a:gd name="T1" fmla="*/ 765 w 781"/>
                  <a:gd name="T2" fmla="*/ 765 w 781"/>
                  <a:gd name="T3" fmla="*/ 781 w 781"/>
                  <a:gd name="T4" fmla="*/ 39 w 781"/>
                  <a:gd name="T5" fmla="*/ 0 w 781"/>
                  <a:gd name="T6" fmla="*/ 0 w 781"/>
                  <a:gd name="T7" fmla="*/ 39 w 78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</a:cxnLst>
                <a:rect l="0" t="0" r="r" b="b"/>
                <a:pathLst>
                  <a:path w="781">
                    <a:moveTo>
                      <a:pt x="781" y="0"/>
                    </a:moveTo>
                    <a:lnTo>
                      <a:pt x="765" y="0"/>
                    </a:lnTo>
                    <a:lnTo>
                      <a:pt x="765" y="0"/>
                    </a:lnTo>
                    <a:lnTo>
                      <a:pt x="781" y="0"/>
                    </a:lnTo>
                    <a:close/>
                    <a:moveTo>
                      <a:pt x="39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F0F0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3" name="Freeform 240"/>
              <p:cNvSpPr>
                <a:spLocks/>
              </p:cNvSpPr>
              <p:nvPr/>
            </p:nvSpPr>
            <p:spPr bwMode="auto">
              <a:xfrm>
                <a:off x="399" y="1611"/>
                <a:ext cx="316" cy="1"/>
              </a:xfrm>
              <a:custGeom>
                <a:avLst/>
                <a:gdLst>
                  <a:gd name="T0" fmla="*/ 0 w 1263"/>
                  <a:gd name="T1" fmla="*/ 1 h 1"/>
                  <a:gd name="T2" fmla="*/ 1263 w 1263"/>
                  <a:gd name="T3" fmla="*/ 0 h 1"/>
                  <a:gd name="T4" fmla="*/ 1 w 1263"/>
                  <a:gd name="T5" fmla="*/ 0 h 1"/>
                  <a:gd name="T6" fmla="*/ 0 w 1263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63" h="1">
                    <a:moveTo>
                      <a:pt x="0" y="1"/>
                    </a:moveTo>
                    <a:lnTo>
                      <a:pt x="1263" y="0"/>
                    </a:lnTo>
                    <a:lnTo>
                      <a:pt x="1" y="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8282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4" name="Freeform 241"/>
              <p:cNvSpPr>
                <a:spLocks/>
              </p:cNvSpPr>
              <p:nvPr/>
            </p:nvSpPr>
            <p:spPr bwMode="auto">
              <a:xfrm>
                <a:off x="399" y="1609"/>
                <a:ext cx="316" cy="2"/>
              </a:xfrm>
              <a:custGeom>
                <a:avLst/>
                <a:gdLst>
                  <a:gd name="T0" fmla="*/ 1263 w 1263"/>
                  <a:gd name="T1" fmla="*/ 6 h 6"/>
                  <a:gd name="T2" fmla="*/ 0 w 1263"/>
                  <a:gd name="T3" fmla="*/ 6 h 6"/>
                  <a:gd name="T4" fmla="*/ 1 w 1263"/>
                  <a:gd name="T5" fmla="*/ 0 h 6"/>
                  <a:gd name="T6" fmla="*/ 1263 w 1263"/>
                  <a:gd name="T7" fmla="*/ 0 h 6"/>
                  <a:gd name="T8" fmla="*/ 1263 w 1263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3" h="6">
                    <a:moveTo>
                      <a:pt x="1263" y="6"/>
                    </a:moveTo>
                    <a:lnTo>
                      <a:pt x="0" y="6"/>
                    </a:lnTo>
                    <a:lnTo>
                      <a:pt x="1" y="0"/>
                    </a:lnTo>
                    <a:lnTo>
                      <a:pt x="1263" y="0"/>
                    </a:lnTo>
                    <a:lnTo>
                      <a:pt x="1263" y="6"/>
                    </a:lnTo>
                    <a:close/>
                  </a:path>
                </a:pathLst>
              </a:custGeom>
              <a:solidFill>
                <a:srgbClr val="8A8A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5" name="Freeform 242"/>
              <p:cNvSpPr>
                <a:spLocks/>
              </p:cNvSpPr>
              <p:nvPr/>
            </p:nvSpPr>
            <p:spPr bwMode="auto">
              <a:xfrm>
                <a:off x="399" y="1608"/>
                <a:ext cx="316" cy="3"/>
              </a:xfrm>
              <a:custGeom>
                <a:avLst/>
                <a:gdLst>
                  <a:gd name="T0" fmla="*/ 1 w 1262"/>
                  <a:gd name="T1" fmla="*/ 0 h 10"/>
                  <a:gd name="T2" fmla="*/ 0 w 1262"/>
                  <a:gd name="T3" fmla="*/ 9 h 10"/>
                  <a:gd name="T4" fmla="*/ 1262 w 1262"/>
                  <a:gd name="T5" fmla="*/ 10 h 10"/>
                  <a:gd name="T6" fmla="*/ 1261 w 1262"/>
                  <a:gd name="T7" fmla="*/ 0 h 10"/>
                  <a:gd name="T8" fmla="*/ 1 w 1262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2" h="10">
                    <a:moveTo>
                      <a:pt x="1" y="0"/>
                    </a:moveTo>
                    <a:lnTo>
                      <a:pt x="0" y="9"/>
                    </a:lnTo>
                    <a:lnTo>
                      <a:pt x="1262" y="10"/>
                    </a:lnTo>
                    <a:lnTo>
                      <a:pt x="126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8F8F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6" name="Freeform 243"/>
              <p:cNvSpPr>
                <a:spLocks/>
              </p:cNvSpPr>
              <p:nvPr/>
            </p:nvSpPr>
            <p:spPr bwMode="auto">
              <a:xfrm>
                <a:off x="399" y="1607"/>
                <a:ext cx="316" cy="2"/>
              </a:xfrm>
              <a:custGeom>
                <a:avLst/>
                <a:gdLst>
                  <a:gd name="T0" fmla="*/ 2 w 1262"/>
                  <a:gd name="T1" fmla="*/ 0 h 9"/>
                  <a:gd name="T2" fmla="*/ 0 w 1262"/>
                  <a:gd name="T3" fmla="*/ 9 h 9"/>
                  <a:gd name="T4" fmla="*/ 1262 w 1262"/>
                  <a:gd name="T5" fmla="*/ 9 h 9"/>
                  <a:gd name="T6" fmla="*/ 1260 w 1262"/>
                  <a:gd name="T7" fmla="*/ 0 h 9"/>
                  <a:gd name="T8" fmla="*/ 2 w 126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2" h="9">
                    <a:moveTo>
                      <a:pt x="2" y="0"/>
                    </a:moveTo>
                    <a:lnTo>
                      <a:pt x="0" y="9"/>
                    </a:lnTo>
                    <a:lnTo>
                      <a:pt x="1262" y="9"/>
                    </a:lnTo>
                    <a:lnTo>
                      <a:pt x="126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9696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7" name="Freeform 244"/>
              <p:cNvSpPr>
                <a:spLocks/>
              </p:cNvSpPr>
              <p:nvPr/>
            </p:nvSpPr>
            <p:spPr bwMode="auto">
              <a:xfrm>
                <a:off x="400" y="1606"/>
                <a:ext cx="315" cy="2"/>
              </a:xfrm>
              <a:custGeom>
                <a:avLst/>
                <a:gdLst>
                  <a:gd name="T0" fmla="*/ 2 w 1260"/>
                  <a:gd name="T1" fmla="*/ 0 h 10"/>
                  <a:gd name="T2" fmla="*/ 0 w 1260"/>
                  <a:gd name="T3" fmla="*/ 10 h 10"/>
                  <a:gd name="T4" fmla="*/ 1260 w 1260"/>
                  <a:gd name="T5" fmla="*/ 10 h 10"/>
                  <a:gd name="T6" fmla="*/ 1259 w 1260"/>
                  <a:gd name="T7" fmla="*/ 0 h 10"/>
                  <a:gd name="T8" fmla="*/ 1083 w 1260"/>
                  <a:gd name="T9" fmla="*/ 0 h 10"/>
                  <a:gd name="T10" fmla="*/ 2 w 1260"/>
                  <a:gd name="T11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60" h="10">
                    <a:moveTo>
                      <a:pt x="2" y="0"/>
                    </a:moveTo>
                    <a:lnTo>
                      <a:pt x="0" y="10"/>
                    </a:lnTo>
                    <a:lnTo>
                      <a:pt x="1260" y="10"/>
                    </a:lnTo>
                    <a:lnTo>
                      <a:pt x="1259" y="0"/>
                    </a:lnTo>
                    <a:lnTo>
                      <a:pt x="1083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9E9E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8" name="Freeform 245"/>
              <p:cNvSpPr>
                <a:spLocks/>
              </p:cNvSpPr>
              <p:nvPr/>
            </p:nvSpPr>
            <p:spPr bwMode="auto">
              <a:xfrm>
                <a:off x="400" y="1605"/>
                <a:ext cx="314" cy="2"/>
              </a:xfrm>
              <a:custGeom>
                <a:avLst/>
                <a:gdLst>
                  <a:gd name="T0" fmla="*/ 1 w 1258"/>
                  <a:gd name="T1" fmla="*/ 0 h 9"/>
                  <a:gd name="T2" fmla="*/ 0 w 1258"/>
                  <a:gd name="T3" fmla="*/ 9 h 9"/>
                  <a:gd name="T4" fmla="*/ 1258 w 1258"/>
                  <a:gd name="T5" fmla="*/ 9 h 9"/>
                  <a:gd name="T6" fmla="*/ 1257 w 1258"/>
                  <a:gd name="T7" fmla="*/ 0 h 9"/>
                  <a:gd name="T8" fmla="*/ 1169 w 1258"/>
                  <a:gd name="T9" fmla="*/ 0 h 9"/>
                  <a:gd name="T10" fmla="*/ 1083 w 1258"/>
                  <a:gd name="T11" fmla="*/ 0 h 9"/>
                  <a:gd name="T12" fmla="*/ 1082 w 1258"/>
                  <a:gd name="T13" fmla="*/ 6 h 9"/>
                  <a:gd name="T14" fmla="*/ 1081 w 1258"/>
                  <a:gd name="T15" fmla="*/ 0 h 9"/>
                  <a:gd name="T16" fmla="*/ 999 w 1258"/>
                  <a:gd name="T17" fmla="*/ 0 h 9"/>
                  <a:gd name="T18" fmla="*/ 998 w 1258"/>
                  <a:gd name="T19" fmla="*/ 3 h 9"/>
                  <a:gd name="T20" fmla="*/ 998 w 1258"/>
                  <a:gd name="T21" fmla="*/ 0 h 9"/>
                  <a:gd name="T22" fmla="*/ 1 w 1258"/>
                  <a:gd name="T2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58" h="9">
                    <a:moveTo>
                      <a:pt x="1" y="0"/>
                    </a:moveTo>
                    <a:lnTo>
                      <a:pt x="0" y="9"/>
                    </a:lnTo>
                    <a:lnTo>
                      <a:pt x="1258" y="9"/>
                    </a:lnTo>
                    <a:lnTo>
                      <a:pt x="1257" y="0"/>
                    </a:lnTo>
                    <a:lnTo>
                      <a:pt x="1169" y="0"/>
                    </a:lnTo>
                    <a:lnTo>
                      <a:pt x="1083" y="0"/>
                    </a:lnTo>
                    <a:lnTo>
                      <a:pt x="1082" y="6"/>
                    </a:lnTo>
                    <a:lnTo>
                      <a:pt x="1081" y="0"/>
                    </a:lnTo>
                    <a:lnTo>
                      <a:pt x="999" y="0"/>
                    </a:lnTo>
                    <a:lnTo>
                      <a:pt x="998" y="3"/>
                    </a:lnTo>
                    <a:lnTo>
                      <a:pt x="998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A3A3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9" name="Freeform 246"/>
              <p:cNvSpPr>
                <a:spLocks noEditPoints="1"/>
              </p:cNvSpPr>
              <p:nvPr/>
            </p:nvSpPr>
            <p:spPr bwMode="auto">
              <a:xfrm>
                <a:off x="400" y="1603"/>
                <a:ext cx="314" cy="3"/>
              </a:xfrm>
              <a:custGeom>
                <a:avLst/>
                <a:gdLst>
                  <a:gd name="T0" fmla="*/ 1 w 1257"/>
                  <a:gd name="T1" fmla="*/ 0 h 11"/>
                  <a:gd name="T2" fmla="*/ 0 w 1257"/>
                  <a:gd name="T3" fmla="*/ 9 h 11"/>
                  <a:gd name="T4" fmla="*/ 1081 w 1257"/>
                  <a:gd name="T5" fmla="*/ 11 h 11"/>
                  <a:gd name="T6" fmla="*/ 1079 w 1257"/>
                  <a:gd name="T7" fmla="*/ 0 h 11"/>
                  <a:gd name="T8" fmla="*/ 998 w 1257"/>
                  <a:gd name="T9" fmla="*/ 0 h 11"/>
                  <a:gd name="T10" fmla="*/ 997 w 1257"/>
                  <a:gd name="T11" fmla="*/ 8 h 11"/>
                  <a:gd name="T12" fmla="*/ 996 w 1257"/>
                  <a:gd name="T13" fmla="*/ 0 h 11"/>
                  <a:gd name="T14" fmla="*/ 314 w 1257"/>
                  <a:gd name="T15" fmla="*/ 0 h 11"/>
                  <a:gd name="T16" fmla="*/ 240 w 1257"/>
                  <a:gd name="T17" fmla="*/ 0 h 11"/>
                  <a:gd name="T18" fmla="*/ 239 w 1257"/>
                  <a:gd name="T19" fmla="*/ 4 h 11"/>
                  <a:gd name="T20" fmla="*/ 239 w 1257"/>
                  <a:gd name="T21" fmla="*/ 0 h 11"/>
                  <a:gd name="T22" fmla="*/ 150 w 1257"/>
                  <a:gd name="T23" fmla="*/ 0 h 11"/>
                  <a:gd name="T24" fmla="*/ 1 w 1257"/>
                  <a:gd name="T25" fmla="*/ 0 h 11"/>
                  <a:gd name="T26" fmla="*/ 1082 w 1257"/>
                  <a:gd name="T27" fmla="*/ 0 h 11"/>
                  <a:gd name="T28" fmla="*/ 1081 w 1257"/>
                  <a:gd name="T29" fmla="*/ 9 h 11"/>
                  <a:gd name="T30" fmla="*/ 1257 w 1257"/>
                  <a:gd name="T31" fmla="*/ 9 h 11"/>
                  <a:gd name="T32" fmla="*/ 1254 w 1257"/>
                  <a:gd name="T33" fmla="*/ 0 h 11"/>
                  <a:gd name="T34" fmla="*/ 1169 w 1257"/>
                  <a:gd name="T35" fmla="*/ 0 h 11"/>
                  <a:gd name="T36" fmla="*/ 1168 w 1257"/>
                  <a:gd name="T37" fmla="*/ 6 h 11"/>
                  <a:gd name="T38" fmla="*/ 1167 w 1257"/>
                  <a:gd name="T39" fmla="*/ 0 h 11"/>
                  <a:gd name="T40" fmla="*/ 1082 w 1257"/>
                  <a:gd name="T4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57" h="11">
                    <a:moveTo>
                      <a:pt x="1" y="0"/>
                    </a:moveTo>
                    <a:lnTo>
                      <a:pt x="0" y="9"/>
                    </a:lnTo>
                    <a:lnTo>
                      <a:pt x="1081" y="11"/>
                    </a:lnTo>
                    <a:lnTo>
                      <a:pt x="1079" y="0"/>
                    </a:lnTo>
                    <a:lnTo>
                      <a:pt x="998" y="0"/>
                    </a:lnTo>
                    <a:lnTo>
                      <a:pt x="997" y="8"/>
                    </a:lnTo>
                    <a:lnTo>
                      <a:pt x="996" y="0"/>
                    </a:lnTo>
                    <a:lnTo>
                      <a:pt x="314" y="0"/>
                    </a:lnTo>
                    <a:lnTo>
                      <a:pt x="240" y="0"/>
                    </a:lnTo>
                    <a:lnTo>
                      <a:pt x="239" y="4"/>
                    </a:lnTo>
                    <a:lnTo>
                      <a:pt x="239" y="0"/>
                    </a:lnTo>
                    <a:lnTo>
                      <a:pt x="150" y="0"/>
                    </a:lnTo>
                    <a:lnTo>
                      <a:pt x="1" y="0"/>
                    </a:lnTo>
                    <a:close/>
                    <a:moveTo>
                      <a:pt x="1082" y="0"/>
                    </a:moveTo>
                    <a:lnTo>
                      <a:pt x="1081" y="9"/>
                    </a:lnTo>
                    <a:lnTo>
                      <a:pt x="1257" y="9"/>
                    </a:lnTo>
                    <a:lnTo>
                      <a:pt x="1254" y="0"/>
                    </a:lnTo>
                    <a:lnTo>
                      <a:pt x="1169" y="0"/>
                    </a:lnTo>
                    <a:lnTo>
                      <a:pt x="1168" y="6"/>
                    </a:lnTo>
                    <a:lnTo>
                      <a:pt x="1167" y="0"/>
                    </a:lnTo>
                    <a:lnTo>
                      <a:pt x="1082" y="0"/>
                    </a:lnTo>
                    <a:close/>
                  </a:path>
                </a:pathLst>
              </a:custGeom>
              <a:solidFill>
                <a:srgbClr val="A8A8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0" name="Freeform 247"/>
              <p:cNvSpPr>
                <a:spLocks noEditPoints="1"/>
              </p:cNvSpPr>
              <p:nvPr/>
            </p:nvSpPr>
            <p:spPr bwMode="auto">
              <a:xfrm>
                <a:off x="400" y="1602"/>
                <a:ext cx="314" cy="3"/>
              </a:xfrm>
              <a:custGeom>
                <a:avLst/>
                <a:gdLst>
                  <a:gd name="T0" fmla="*/ 3 w 1256"/>
                  <a:gd name="T1" fmla="*/ 0 h 11"/>
                  <a:gd name="T2" fmla="*/ 0 w 1256"/>
                  <a:gd name="T3" fmla="*/ 10 h 11"/>
                  <a:gd name="T4" fmla="*/ 997 w 1256"/>
                  <a:gd name="T5" fmla="*/ 10 h 11"/>
                  <a:gd name="T6" fmla="*/ 995 w 1256"/>
                  <a:gd name="T7" fmla="*/ 0 h 11"/>
                  <a:gd name="T8" fmla="*/ 315 w 1256"/>
                  <a:gd name="T9" fmla="*/ 0 h 11"/>
                  <a:gd name="T10" fmla="*/ 314 w 1256"/>
                  <a:gd name="T11" fmla="*/ 6 h 11"/>
                  <a:gd name="T12" fmla="*/ 313 w 1256"/>
                  <a:gd name="T13" fmla="*/ 0 h 11"/>
                  <a:gd name="T14" fmla="*/ 240 w 1256"/>
                  <a:gd name="T15" fmla="*/ 0 h 11"/>
                  <a:gd name="T16" fmla="*/ 239 w 1256"/>
                  <a:gd name="T17" fmla="*/ 9 h 11"/>
                  <a:gd name="T18" fmla="*/ 238 w 1256"/>
                  <a:gd name="T19" fmla="*/ 0 h 11"/>
                  <a:gd name="T20" fmla="*/ 151 w 1256"/>
                  <a:gd name="T21" fmla="*/ 0 h 11"/>
                  <a:gd name="T22" fmla="*/ 150 w 1256"/>
                  <a:gd name="T23" fmla="*/ 6 h 11"/>
                  <a:gd name="T24" fmla="*/ 149 w 1256"/>
                  <a:gd name="T25" fmla="*/ 0 h 11"/>
                  <a:gd name="T26" fmla="*/ 3 w 1256"/>
                  <a:gd name="T27" fmla="*/ 0 h 11"/>
                  <a:gd name="T28" fmla="*/ 999 w 1256"/>
                  <a:gd name="T29" fmla="*/ 0 h 11"/>
                  <a:gd name="T30" fmla="*/ 998 w 1256"/>
                  <a:gd name="T31" fmla="*/ 10 h 11"/>
                  <a:gd name="T32" fmla="*/ 1080 w 1256"/>
                  <a:gd name="T33" fmla="*/ 10 h 11"/>
                  <a:gd name="T34" fmla="*/ 1078 w 1256"/>
                  <a:gd name="T35" fmla="*/ 0 h 11"/>
                  <a:gd name="T36" fmla="*/ 999 w 1256"/>
                  <a:gd name="T37" fmla="*/ 0 h 11"/>
                  <a:gd name="T38" fmla="*/ 1084 w 1256"/>
                  <a:gd name="T39" fmla="*/ 0 h 11"/>
                  <a:gd name="T40" fmla="*/ 1082 w 1256"/>
                  <a:gd name="T41" fmla="*/ 10 h 11"/>
                  <a:gd name="T42" fmla="*/ 1168 w 1256"/>
                  <a:gd name="T43" fmla="*/ 11 h 11"/>
                  <a:gd name="T44" fmla="*/ 1166 w 1256"/>
                  <a:gd name="T45" fmla="*/ 0 h 11"/>
                  <a:gd name="T46" fmla="*/ 1084 w 1256"/>
                  <a:gd name="T47" fmla="*/ 0 h 11"/>
                  <a:gd name="T48" fmla="*/ 1170 w 1256"/>
                  <a:gd name="T49" fmla="*/ 0 h 11"/>
                  <a:gd name="T50" fmla="*/ 1168 w 1256"/>
                  <a:gd name="T51" fmla="*/ 10 h 11"/>
                  <a:gd name="T52" fmla="*/ 1256 w 1256"/>
                  <a:gd name="T53" fmla="*/ 10 h 11"/>
                  <a:gd name="T54" fmla="*/ 1254 w 1256"/>
                  <a:gd name="T55" fmla="*/ 0 h 11"/>
                  <a:gd name="T56" fmla="*/ 1170 w 1256"/>
                  <a:gd name="T57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256" h="11">
                    <a:moveTo>
                      <a:pt x="3" y="0"/>
                    </a:moveTo>
                    <a:lnTo>
                      <a:pt x="0" y="10"/>
                    </a:lnTo>
                    <a:lnTo>
                      <a:pt x="997" y="10"/>
                    </a:lnTo>
                    <a:lnTo>
                      <a:pt x="995" y="0"/>
                    </a:lnTo>
                    <a:lnTo>
                      <a:pt x="315" y="0"/>
                    </a:lnTo>
                    <a:lnTo>
                      <a:pt x="314" y="6"/>
                    </a:lnTo>
                    <a:lnTo>
                      <a:pt x="313" y="0"/>
                    </a:lnTo>
                    <a:lnTo>
                      <a:pt x="240" y="0"/>
                    </a:lnTo>
                    <a:lnTo>
                      <a:pt x="239" y="9"/>
                    </a:lnTo>
                    <a:lnTo>
                      <a:pt x="238" y="0"/>
                    </a:lnTo>
                    <a:lnTo>
                      <a:pt x="151" y="0"/>
                    </a:lnTo>
                    <a:lnTo>
                      <a:pt x="150" y="6"/>
                    </a:lnTo>
                    <a:lnTo>
                      <a:pt x="149" y="0"/>
                    </a:lnTo>
                    <a:lnTo>
                      <a:pt x="3" y="0"/>
                    </a:lnTo>
                    <a:close/>
                    <a:moveTo>
                      <a:pt x="999" y="0"/>
                    </a:moveTo>
                    <a:lnTo>
                      <a:pt x="998" y="10"/>
                    </a:lnTo>
                    <a:lnTo>
                      <a:pt x="1080" y="10"/>
                    </a:lnTo>
                    <a:lnTo>
                      <a:pt x="1078" y="0"/>
                    </a:lnTo>
                    <a:lnTo>
                      <a:pt x="999" y="0"/>
                    </a:lnTo>
                    <a:close/>
                    <a:moveTo>
                      <a:pt x="1084" y="0"/>
                    </a:moveTo>
                    <a:lnTo>
                      <a:pt x="1082" y="10"/>
                    </a:lnTo>
                    <a:lnTo>
                      <a:pt x="1168" y="11"/>
                    </a:lnTo>
                    <a:lnTo>
                      <a:pt x="1166" y="0"/>
                    </a:lnTo>
                    <a:lnTo>
                      <a:pt x="1084" y="0"/>
                    </a:lnTo>
                    <a:close/>
                    <a:moveTo>
                      <a:pt x="1170" y="0"/>
                    </a:moveTo>
                    <a:lnTo>
                      <a:pt x="1168" y="10"/>
                    </a:lnTo>
                    <a:lnTo>
                      <a:pt x="1256" y="10"/>
                    </a:lnTo>
                    <a:lnTo>
                      <a:pt x="1254" y="0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B0B0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1" name="Freeform 248"/>
              <p:cNvSpPr>
                <a:spLocks noEditPoints="1"/>
              </p:cNvSpPr>
              <p:nvPr/>
            </p:nvSpPr>
            <p:spPr bwMode="auto">
              <a:xfrm>
                <a:off x="401" y="1601"/>
                <a:ext cx="313" cy="3"/>
              </a:xfrm>
              <a:custGeom>
                <a:avLst/>
                <a:gdLst>
                  <a:gd name="T0" fmla="*/ 2 w 1253"/>
                  <a:gd name="T1" fmla="*/ 0 h 9"/>
                  <a:gd name="T2" fmla="*/ 0 w 1253"/>
                  <a:gd name="T3" fmla="*/ 8 h 9"/>
                  <a:gd name="T4" fmla="*/ 149 w 1253"/>
                  <a:gd name="T5" fmla="*/ 9 h 9"/>
                  <a:gd name="T6" fmla="*/ 148 w 1253"/>
                  <a:gd name="T7" fmla="*/ 0 h 9"/>
                  <a:gd name="T8" fmla="*/ 2 w 1253"/>
                  <a:gd name="T9" fmla="*/ 0 h 9"/>
                  <a:gd name="T10" fmla="*/ 151 w 1253"/>
                  <a:gd name="T11" fmla="*/ 0 h 9"/>
                  <a:gd name="T12" fmla="*/ 149 w 1253"/>
                  <a:gd name="T13" fmla="*/ 8 h 9"/>
                  <a:gd name="T14" fmla="*/ 238 w 1253"/>
                  <a:gd name="T15" fmla="*/ 8 h 9"/>
                  <a:gd name="T16" fmla="*/ 237 w 1253"/>
                  <a:gd name="T17" fmla="*/ 0 h 9"/>
                  <a:gd name="T18" fmla="*/ 151 w 1253"/>
                  <a:gd name="T19" fmla="*/ 0 h 9"/>
                  <a:gd name="T20" fmla="*/ 239 w 1253"/>
                  <a:gd name="T21" fmla="*/ 0 h 9"/>
                  <a:gd name="T22" fmla="*/ 239 w 1253"/>
                  <a:gd name="T23" fmla="*/ 8 h 9"/>
                  <a:gd name="T24" fmla="*/ 313 w 1253"/>
                  <a:gd name="T25" fmla="*/ 9 h 9"/>
                  <a:gd name="T26" fmla="*/ 310 w 1253"/>
                  <a:gd name="T27" fmla="*/ 0 h 9"/>
                  <a:gd name="T28" fmla="*/ 239 w 1253"/>
                  <a:gd name="T29" fmla="*/ 0 h 9"/>
                  <a:gd name="T30" fmla="*/ 314 w 1253"/>
                  <a:gd name="T31" fmla="*/ 0 h 9"/>
                  <a:gd name="T32" fmla="*/ 313 w 1253"/>
                  <a:gd name="T33" fmla="*/ 8 h 9"/>
                  <a:gd name="T34" fmla="*/ 995 w 1253"/>
                  <a:gd name="T35" fmla="*/ 8 h 9"/>
                  <a:gd name="T36" fmla="*/ 994 w 1253"/>
                  <a:gd name="T37" fmla="*/ 0 h 9"/>
                  <a:gd name="T38" fmla="*/ 314 w 1253"/>
                  <a:gd name="T39" fmla="*/ 0 h 9"/>
                  <a:gd name="T40" fmla="*/ 1000 w 1253"/>
                  <a:gd name="T41" fmla="*/ 0 h 9"/>
                  <a:gd name="T42" fmla="*/ 997 w 1253"/>
                  <a:gd name="T43" fmla="*/ 8 h 9"/>
                  <a:gd name="T44" fmla="*/ 1078 w 1253"/>
                  <a:gd name="T45" fmla="*/ 8 h 9"/>
                  <a:gd name="T46" fmla="*/ 1076 w 1253"/>
                  <a:gd name="T47" fmla="*/ 0 h 9"/>
                  <a:gd name="T48" fmla="*/ 1000 w 1253"/>
                  <a:gd name="T49" fmla="*/ 0 h 9"/>
                  <a:gd name="T50" fmla="*/ 1083 w 1253"/>
                  <a:gd name="T51" fmla="*/ 0 h 9"/>
                  <a:gd name="T52" fmla="*/ 1081 w 1253"/>
                  <a:gd name="T53" fmla="*/ 8 h 9"/>
                  <a:gd name="T54" fmla="*/ 1166 w 1253"/>
                  <a:gd name="T55" fmla="*/ 8 h 9"/>
                  <a:gd name="T56" fmla="*/ 1165 w 1253"/>
                  <a:gd name="T57" fmla="*/ 0 h 9"/>
                  <a:gd name="T58" fmla="*/ 1083 w 1253"/>
                  <a:gd name="T59" fmla="*/ 0 h 9"/>
                  <a:gd name="T60" fmla="*/ 1170 w 1253"/>
                  <a:gd name="T61" fmla="*/ 0 h 9"/>
                  <a:gd name="T62" fmla="*/ 1168 w 1253"/>
                  <a:gd name="T63" fmla="*/ 8 h 9"/>
                  <a:gd name="T64" fmla="*/ 1253 w 1253"/>
                  <a:gd name="T65" fmla="*/ 8 h 9"/>
                  <a:gd name="T66" fmla="*/ 1252 w 1253"/>
                  <a:gd name="T67" fmla="*/ 0 h 9"/>
                  <a:gd name="T68" fmla="*/ 1170 w 1253"/>
                  <a:gd name="T6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253" h="9">
                    <a:moveTo>
                      <a:pt x="2" y="0"/>
                    </a:moveTo>
                    <a:lnTo>
                      <a:pt x="0" y="8"/>
                    </a:lnTo>
                    <a:lnTo>
                      <a:pt x="149" y="9"/>
                    </a:lnTo>
                    <a:lnTo>
                      <a:pt x="148" y="0"/>
                    </a:lnTo>
                    <a:lnTo>
                      <a:pt x="2" y="0"/>
                    </a:lnTo>
                    <a:close/>
                    <a:moveTo>
                      <a:pt x="151" y="0"/>
                    </a:moveTo>
                    <a:lnTo>
                      <a:pt x="149" y="8"/>
                    </a:lnTo>
                    <a:lnTo>
                      <a:pt x="238" y="8"/>
                    </a:lnTo>
                    <a:lnTo>
                      <a:pt x="237" y="0"/>
                    </a:lnTo>
                    <a:lnTo>
                      <a:pt x="151" y="0"/>
                    </a:lnTo>
                    <a:close/>
                    <a:moveTo>
                      <a:pt x="239" y="0"/>
                    </a:moveTo>
                    <a:lnTo>
                      <a:pt x="239" y="8"/>
                    </a:lnTo>
                    <a:lnTo>
                      <a:pt x="313" y="9"/>
                    </a:lnTo>
                    <a:lnTo>
                      <a:pt x="310" y="0"/>
                    </a:lnTo>
                    <a:lnTo>
                      <a:pt x="239" y="0"/>
                    </a:lnTo>
                    <a:close/>
                    <a:moveTo>
                      <a:pt x="314" y="0"/>
                    </a:moveTo>
                    <a:lnTo>
                      <a:pt x="313" y="8"/>
                    </a:lnTo>
                    <a:lnTo>
                      <a:pt x="995" y="8"/>
                    </a:lnTo>
                    <a:lnTo>
                      <a:pt x="994" y="0"/>
                    </a:lnTo>
                    <a:lnTo>
                      <a:pt x="314" y="0"/>
                    </a:lnTo>
                    <a:close/>
                    <a:moveTo>
                      <a:pt x="1000" y="0"/>
                    </a:moveTo>
                    <a:lnTo>
                      <a:pt x="997" y="8"/>
                    </a:lnTo>
                    <a:lnTo>
                      <a:pt x="1078" y="8"/>
                    </a:lnTo>
                    <a:lnTo>
                      <a:pt x="1076" y="0"/>
                    </a:lnTo>
                    <a:lnTo>
                      <a:pt x="1000" y="0"/>
                    </a:lnTo>
                    <a:close/>
                    <a:moveTo>
                      <a:pt x="1083" y="0"/>
                    </a:moveTo>
                    <a:lnTo>
                      <a:pt x="1081" y="8"/>
                    </a:lnTo>
                    <a:lnTo>
                      <a:pt x="1166" y="8"/>
                    </a:lnTo>
                    <a:lnTo>
                      <a:pt x="1165" y="0"/>
                    </a:lnTo>
                    <a:lnTo>
                      <a:pt x="1083" y="0"/>
                    </a:lnTo>
                    <a:close/>
                    <a:moveTo>
                      <a:pt x="1170" y="0"/>
                    </a:moveTo>
                    <a:lnTo>
                      <a:pt x="1168" y="8"/>
                    </a:lnTo>
                    <a:lnTo>
                      <a:pt x="1253" y="8"/>
                    </a:lnTo>
                    <a:lnTo>
                      <a:pt x="1252" y="0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B5B5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2" name="Freeform 249"/>
              <p:cNvSpPr>
                <a:spLocks noEditPoints="1"/>
              </p:cNvSpPr>
              <p:nvPr/>
            </p:nvSpPr>
            <p:spPr bwMode="auto">
              <a:xfrm>
                <a:off x="401" y="1600"/>
                <a:ext cx="313" cy="2"/>
              </a:xfrm>
              <a:custGeom>
                <a:avLst/>
                <a:gdLst>
                  <a:gd name="T0" fmla="*/ 1 w 1250"/>
                  <a:gd name="T1" fmla="*/ 0 h 8"/>
                  <a:gd name="T2" fmla="*/ 0 w 1250"/>
                  <a:gd name="T3" fmla="*/ 8 h 8"/>
                  <a:gd name="T4" fmla="*/ 146 w 1250"/>
                  <a:gd name="T5" fmla="*/ 8 h 8"/>
                  <a:gd name="T6" fmla="*/ 145 w 1250"/>
                  <a:gd name="T7" fmla="*/ 0 h 8"/>
                  <a:gd name="T8" fmla="*/ 1 w 1250"/>
                  <a:gd name="T9" fmla="*/ 0 h 8"/>
                  <a:gd name="T10" fmla="*/ 151 w 1250"/>
                  <a:gd name="T11" fmla="*/ 0 h 8"/>
                  <a:gd name="T12" fmla="*/ 148 w 1250"/>
                  <a:gd name="T13" fmla="*/ 8 h 8"/>
                  <a:gd name="T14" fmla="*/ 235 w 1250"/>
                  <a:gd name="T15" fmla="*/ 8 h 8"/>
                  <a:gd name="T16" fmla="*/ 234 w 1250"/>
                  <a:gd name="T17" fmla="*/ 0 h 8"/>
                  <a:gd name="T18" fmla="*/ 151 w 1250"/>
                  <a:gd name="T19" fmla="*/ 0 h 8"/>
                  <a:gd name="T20" fmla="*/ 237 w 1250"/>
                  <a:gd name="T21" fmla="*/ 0 h 8"/>
                  <a:gd name="T22" fmla="*/ 237 w 1250"/>
                  <a:gd name="T23" fmla="*/ 8 h 8"/>
                  <a:gd name="T24" fmla="*/ 310 w 1250"/>
                  <a:gd name="T25" fmla="*/ 8 h 8"/>
                  <a:gd name="T26" fmla="*/ 307 w 1250"/>
                  <a:gd name="T27" fmla="*/ 0 h 8"/>
                  <a:gd name="T28" fmla="*/ 237 w 1250"/>
                  <a:gd name="T29" fmla="*/ 0 h 8"/>
                  <a:gd name="T30" fmla="*/ 313 w 1250"/>
                  <a:gd name="T31" fmla="*/ 0 h 8"/>
                  <a:gd name="T32" fmla="*/ 312 w 1250"/>
                  <a:gd name="T33" fmla="*/ 8 h 8"/>
                  <a:gd name="T34" fmla="*/ 992 w 1250"/>
                  <a:gd name="T35" fmla="*/ 8 h 8"/>
                  <a:gd name="T36" fmla="*/ 991 w 1250"/>
                  <a:gd name="T37" fmla="*/ 0 h 8"/>
                  <a:gd name="T38" fmla="*/ 313 w 1250"/>
                  <a:gd name="T39" fmla="*/ 0 h 8"/>
                  <a:gd name="T40" fmla="*/ 998 w 1250"/>
                  <a:gd name="T41" fmla="*/ 0 h 8"/>
                  <a:gd name="T42" fmla="*/ 996 w 1250"/>
                  <a:gd name="T43" fmla="*/ 8 h 8"/>
                  <a:gd name="T44" fmla="*/ 1075 w 1250"/>
                  <a:gd name="T45" fmla="*/ 8 h 8"/>
                  <a:gd name="T46" fmla="*/ 1072 w 1250"/>
                  <a:gd name="T47" fmla="*/ 0 h 8"/>
                  <a:gd name="T48" fmla="*/ 998 w 1250"/>
                  <a:gd name="T49" fmla="*/ 0 h 8"/>
                  <a:gd name="T50" fmla="*/ 1082 w 1250"/>
                  <a:gd name="T51" fmla="*/ 0 h 8"/>
                  <a:gd name="T52" fmla="*/ 1081 w 1250"/>
                  <a:gd name="T53" fmla="*/ 8 h 8"/>
                  <a:gd name="T54" fmla="*/ 1163 w 1250"/>
                  <a:gd name="T55" fmla="*/ 8 h 8"/>
                  <a:gd name="T56" fmla="*/ 1161 w 1250"/>
                  <a:gd name="T57" fmla="*/ 0 h 8"/>
                  <a:gd name="T58" fmla="*/ 1082 w 1250"/>
                  <a:gd name="T59" fmla="*/ 0 h 8"/>
                  <a:gd name="T60" fmla="*/ 1170 w 1250"/>
                  <a:gd name="T61" fmla="*/ 0 h 8"/>
                  <a:gd name="T62" fmla="*/ 1167 w 1250"/>
                  <a:gd name="T63" fmla="*/ 8 h 8"/>
                  <a:gd name="T64" fmla="*/ 1250 w 1250"/>
                  <a:gd name="T65" fmla="*/ 8 h 8"/>
                  <a:gd name="T66" fmla="*/ 1249 w 1250"/>
                  <a:gd name="T67" fmla="*/ 0 h 8"/>
                  <a:gd name="T68" fmla="*/ 1170 w 1250"/>
                  <a:gd name="T6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250" h="8">
                    <a:moveTo>
                      <a:pt x="1" y="0"/>
                    </a:moveTo>
                    <a:lnTo>
                      <a:pt x="0" y="8"/>
                    </a:lnTo>
                    <a:lnTo>
                      <a:pt x="146" y="8"/>
                    </a:lnTo>
                    <a:lnTo>
                      <a:pt x="145" y="0"/>
                    </a:lnTo>
                    <a:lnTo>
                      <a:pt x="1" y="0"/>
                    </a:lnTo>
                    <a:close/>
                    <a:moveTo>
                      <a:pt x="151" y="0"/>
                    </a:moveTo>
                    <a:lnTo>
                      <a:pt x="148" y="8"/>
                    </a:lnTo>
                    <a:lnTo>
                      <a:pt x="235" y="8"/>
                    </a:lnTo>
                    <a:lnTo>
                      <a:pt x="234" y="0"/>
                    </a:lnTo>
                    <a:lnTo>
                      <a:pt x="151" y="0"/>
                    </a:lnTo>
                    <a:close/>
                    <a:moveTo>
                      <a:pt x="237" y="0"/>
                    </a:moveTo>
                    <a:lnTo>
                      <a:pt x="237" y="8"/>
                    </a:lnTo>
                    <a:lnTo>
                      <a:pt x="310" y="8"/>
                    </a:lnTo>
                    <a:lnTo>
                      <a:pt x="307" y="0"/>
                    </a:lnTo>
                    <a:lnTo>
                      <a:pt x="237" y="0"/>
                    </a:lnTo>
                    <a:close/>
                    <a:moveTo>
                      <a:pt x="313" y="0"/>
                    </a:moveTo>
                    <a:lnTo>
                      <a:pt x="312" y="8"/>
                    </a:lnTo>
                    <a:lnTo>
                      <a:pt x="992" y="8"/>
                    </a:lnTo>
                    <a:lnTo>
                      <a:pt x="991" y="0"/>
                    </a:lnTo>
                    <a:lnTo>
                      <a:pt x="313" y="0"/>
                    </a:lnTo>
                    <a:close/>
                    <a:moveTo>
                      <a:pt x="998" y="0"/>
                    </a:moveTo>
                    <a:lnTo>
                      <a:pt x="996" y="8"/>
                    </a:lnTo>
                    <a:lnTo>
                      <a:pt x="1075" y="8"/>
                    </a:lnTo>
                    <a:lnTo>
                      <a:pt x="1072" y="0"/>
                    </a:lnTo>
                    <a:lnTo>
                      <a:pt x="998" y="0"/>
                    </a:lnTo>
                    <a:close/>
                    <a:moveTo>
                      <a:pt x="1082" y="0"/>
                    </a:moveTo>
                    <a:lnTo>
                      <a:pt x="1081" y="8"/>
                    </a:lnTo>
                    <a:lnTo>
                      <a:pt x="1163" y="8"/>
                    </a:lnTo>
                    <a:lnTo>
                      <a:pt x="1161" y="0"/>
                    </a:lnTo>
                    <a:lnTo>
                      <a:pt x="1082" y="0"/>
                    </a:lnTo>
                    <a:close/>
                    <a:moveTo>
                      <a:pt x="1170" y="0"/>
                    </a:moveTo>
                    <a:lnTo>
                      <a:pt x="1167" y="8"/>
                    </a:lnTo>
                    <a:lnTo>
                      <a:pt x="1250" y="8"/>
                    </a:lnTo>
                    <a:lnTo>
                      <a:pt x="1249" y="0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BDBD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3" name="Freeform 250"/>
              <p:cNvSpPr>
                <a:spLocks noEditPoints="1"/>
              </p:cNvSpPr>
              <p:nvPr/>
            </p:nvSpPr>
            <p:spPr bwMode="auto">
              <a:xfrm>
                <a:off x="401" y="1599"/>
                <a:ext cx="313" cy="2"/>
              </a:xfrm>
              <a:custGeom>
                <a:avLst/>
                <a:gdLst>
                  <a:gd name="T0" fmla="*/ 2 w 1250"/>
                  <a:gd name="T1" fmla="*/ 0 h 10"/>
                  <a:gd name="T2" fmla="*/ 0 w 1250"/>
                  <a:gd name="T3" fmla="*/ 10 h 10"/>
                  <a:gd name="T4" fmla="*/ 146 w 1250"/>
                  <a:gd name="T5" fmla="*/ 10 h 10"/>
                  <a:gd name="T6" fmla="*/ 144 w 1250"/>
                  <a:gd name="T7" fmla="*/ 0 h 10"/>
                  <a:gd name="T8" fmla="*/ 2 w 1250"/>
                  <a:gd name="T9" fmla="*/ 0 h 10"/>
                  <a:gd name="T10" fmla="*/ 152 w 1250"/>
                  <a:gd name="T11" fmla="*/ 0 h 10"/>
                  <a:gd name="T12" fmla="*/ 149 w 1250"/>
                  <a:gd name="T13" fmla="*/ 10 h 10"/>
                  <a:gd name="T14" fmla="*/ 235 w 1250"/>
                  <a:gd name="T15" fmla="*/ 10 h 10"/>
                  <a:gd name="T16" fmla="*/ 232 w 1250"/>
                  <a:gd name="T17" fmla="*/ 0 h 10"/>
                  <a:gd name="T18" fmla="*/ 152 w 1250"/>
                  <a:gd name="T19" fmla="*/ 0 h 10"/>
                  <a:gd name="T20" fmla="*/ 238 w 1250"/>
                  <a:gd name="T21" fmla="*/ 0 h 10"/>
                  <a:gd name="T22" fmla="*/ 237 w 1250"/>
                  <a:gd name="T23" fmla="*/ 10 h 10"/>
                  <a:gd name="T24" fmla="*/ 308 w 1250"/>
                  <a:gd name="T25" fmla="*/ 10 h 10"/>
                  <a:gd name="T26" fmla="*/ 306 w 1250"/>
                  <a:gd name="T27" fmla="*/ 0 h 10"/>
                  <a:gd name="T28" fmla="*/ 238 w 1250"/>
                  <a:gd name="T29" fmla="*/ 0 h 10"/>
                  <a:gd name="T30" fmla="*/ 313 w 1250"/>
                  <a:gd name="T31" fmla="*/ 0 h 10"/>
                  <a:gd name="T32" fmla="*/ 312 w 1250"/>
                  <a:gd name="T33" fmla="*/ 10 h 10"/>
                  <a:gd name="T34" fmla="*/ 992 w 1250"/>
                  <a:gd name="T35" fmla="*/ 10 h 10"/>
                  <a:gd name="T36" fmla="*/ 989 w 1250"/>
                  <a:gd name="T37" fmla="*/ 0 h 10"/>
                  <a:gd name="T38" fmla="*/ 313 w 1250"/>
                  <a:gd name="T39" fmla="*/ 0 h 10"/>
                  <a:gd name="T40" fmla="*/ 999 w 1250"/>
                  <a:gd name="T41" fmla="*/ 0 h 10"/>
                  <a:gd name="T42" fmla="*/ 998 w 1250"/>
                  <a:gd name="T43" fmla="*/ 10 h 10"/>
                  <a:gd name="T44" fmla="*/ 1074 w 1250"/>
                  <a:gd name="T45" fmla="*/ 10 h 10"/>
                  <a:gd name="T46" fmla="*/ 1071 w 1250"/>
                  <a:gd name="T47" fmla="*/ 0 h 10"/>
                  <a:gd name="T48" fmla="*/ 999 w 1250"/>
                  <a:gd name="T49" fmla="*/ 0 h 10"/>
                  <a:gd name="T50" fmla="*/ 1082 w 1250"/>
                  <a:gd name="T51" fmla="*/ 0 h 10"/>
                  <a:gd name="T52" fmla="*/ 1081 w 1250"/>
                  <a:gd name="T53" fmla="*/ 10 h 10"/>
                  <a:gd name="T54" fmla="*/ 1163 w 1250"/>
                  <a:gd name="T55" fmla="*/ 10 h 10"/>
                  <a:gd name="T56" fmla="*/ 1160 w 1250"/>
                  <a:gd name="T57" fmla="*/ 0 h 10"/>
                  <a:gd name="T58" fmla="*/ 1082 w 1250"/>
                  <a:gd name="T59" fmla="*/ 0 h 10"/>
                  <a:gd name="T60" fmla="*/ 1171 w 1250"/>
                  <a:gd name="T61" fmla="*/ 0 h 10"/>
                  <a:gd name="T62" fmla="*/ 1168 w 1250"/>
                  <a:gd name="T63" fmla="*/ 10 h 10"/>
                  <a:gd name="T64" fmla="*/ 1250 w 1250"/>
                  <a:gd name="T65" fmla="*/ 10 h 10"/>
                  <a:gd name="T66" fmla="*/ 1249 w 1250"/>
                  <a:gd name="T67" fmla="*/ 0 h 10"/>
                  <a:gd name="T68" fmla="*/ 1171 w 1250"/>
                  <a:gd name="T6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250" h="10">
                    <a:moveTo>
                      <a:pt x="2" y="0"/>
                    </a:moveTo>
                    <a:lnTo>
                      <a:pt x="0" y="10"/>
                    </a:lnTo>
                    <a:lnTo>
                      <a:pt x="146" y="10"/>
                    </a:lnTo>
                    <a:lnTo>
                      <a:pt x="144" y="0"/>
                    </a:lnTo>
                    <a:lnTo>
                      <a:pt x="2" y="0"/>
                    </a:lnTo>
                    <a:close/>
                    <a:moveTo>
                      <a:pt x="152" y="0"/>
                    </a:moveTo>
                    <a:lnTo>
                      <a:pt x="149" y="10"/>
                    </a:lnTo>
                    <a:lnTo>
                      <a:pt x="235" y="10"/>
                    </a:lnTo>
                    <a:lnTo>
                      <a:pt x="232" y="0"/>
                    </a:lnTo>
                    <a:lnTo>
                      <a:pt x="152" y="0"/>
                    </a:lnTo>
                    <a:close/>
                    <a:moveTo>
                      <a:pt x="238" y="0"/>
                    </a:moveTo>
                    <a:lnTo>
                      <a:pt x="237" y="10"/>
                    </a:lnTo>
                    <a:lnTo>
                      <a:pt x="308" y="10"/>
                    </a:lnTo>
                    <a:lnTo>
                      <a:pt x="306" y="0"/>
                    </a:lnTo>
                    <a:lnTo>
                      <a:pt x="238" y="0"/>
                    </a:lnTo>
                    <a:close/>
                    <a:moveTo>
                      <a:pt x="313" y="0"/>
                    </a:moveTo>
                    <a:lnTo>
                      <a:pt x="312" y="10"/>
                    </a:lnTo>
                    <a:lnTo>
                      <a:pt x="992" y="10"/>
                    </a:lnTo>
                    <a:lnTo>
                      <a:pt x="989" y="0"/>
                    </a:lnTo>
                    <a:lnTo>
                      <a:pt x="313" y="0"/>
                    </a:lnTo>
                    <a:close/>
                    <a:moveTo>
                      <a:pt x="999" y="0"/>
                    </a:moveTo>
                    <a:lnTo>
                      <a:pt x="998" y="10"/>
                    </a:lnTo>
                    <a:lnTo>
                      <a:pt x="1074" y="10"/>
                    </a:lnTo>
                    <a:lnTo>
                      <a:pt x="1071" y="0"/>
                    </a:lnTo>
                    <a:lnTo>
                      <a:pt x="999" y="0"/>
                    </a:lnTo>
                    <a:close/>
                    <a:moveTo>
                      <a:pt x="1082" y="0"/>
                    </a:moveTo>
                    <a:lnTo>
                      <a:pt x="1081" y="10"/>
                    </a:lnTo>
                    <a:lnTo>
                      <a:pt x="1163" y="10"/>
                    </a:lnTo>
                    <a:lnTo>
                      <a:pt x="1160" y="0"/>
                    </a:lnTo>
                    <a:lnTo>
                      <a:pt x="1082" y="0"/>
                    </a:lnTo>
                    <a:close/>
                    <a:moveTo>
                      <a:pt x="1171" y="0"/>
                    </a:moveTo>
                    <a:lnTo>
                      <a:pt x="1168" y="10"/>
                    </a:lnTo>
                    <a:lnTo>
                      <a:pt x="1250" y="10"/>
                    </a:lnTo>
                    <a:lnTo>
                      <a:pt x="1249" y="0"/>
                    </a:lnTo>
                    <a:lnTo>
                      <a:pt x="1171" y="0"/>
                    </a:lnTo>
                    <a:close/>
                  </a:path>
                </a:pathLst>
              </a:custGeom>
              <a:solidFill>
                <a:srgbClr val="C2C2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4" name="Freeform 251"/>
              <p:cNvSpPr>
                <a:spLocks noEditPoints="1"/>
              </p:cNvSpPr>
              <p:nvPr/>
            </p:nvSpPr>
            <p:spPr bwMode="auto">
              <a:xfrm>
                <a:off x="401" y="1598"/>
                <a:ext cx="312" cy="2"/>
              </a:xfrm>
              <a:custGeom>
                <a:avLst/>
                <a:gdLst>
                  <a:gd name="T0" fmla="*/ 2 w 1248"/>
                  <a:gd name="T1" fmla="*/ 0 h 9"/>
                  <a:gd name="T2" fmla="*/ 0 w 1248"/>
                  <a:gd name="T3" fmla="*/ 9 h 9"/>
                  <a:gd name="T4" fmla="*/ 144 w 1248"/>
                  <a:gd name="T5" fmla="*/ 9 h 9"/>
                  <a:gd name="T6" fmla="*/ 141 w 1248"/>
                  <a:gd name="T7" fmla="*/ 0 h 9"/>
                  <a:gd name="T8" fmla="*/ 2 w 1248"/>
                  <a:gd name="T9" fmla="*/ 0 h 9"/>
                  <a:gd name="T10" fmla="*/ 152 w 1248"/>
                  <a:gd name="T11" fmla="*/ 0 h 9"/>
                  <a:gd name="T12" fmla="*/ 150 w 1248"/>
                  <a:gd name="T13" fmla="*/ 9 h 9"/>
                  <a:gd name="T14" fmla="*/ 233 w 1248"/>
                  <a:gd name="T15" fmla="*/ 9 h 9"/>
                  <a:gd name="T16" fmla="*/ 230 w 1248"/>
                  <a:gd name="T17" fmla="*/ 0 h 9"/>
                  <a:gd name="T18" fmla="*/ 152 w 1248"/>
                  <a:gd name="T19" fmla="*/ 0 h 9"/>
                  <a:gd name="T20" fmla="*/ 237 w 1248"/>
                  <a:gd name="T21" fmla="*/ 0 h 9"/>
                  <a:gd name="T22" fmla="*/ 236 w 1248"/>
                  <a:gd name="T23" fmla="*/ 9 h 9"/>
                  <a:gd name="T24" fmla="*/ 306 w 1248"/>
                  <a:gd name="T25" fmla="*/ 9 h 9"/>
                  <a:gd name="T26" fmla="*/ 304 w 1248"/>
                  <a:gd name="T27" fmla="*/ 0 h 9"/>
                  <a:gd name="T28" fmla="*/ 237 w 1248"/>
                  <a:gd name="T29" fmla="*/ 0 h 9"/>
                  <a:gd name="T30" fmla="*/ 313 w 1248"/>
                  <a:gd name="T31" fmla="*/ 0 h 9"/>
                  <a:gd name="T32" fmla="*/ 312 w 1248"/>
                  <a:gd name="T33" fmla="*/ 9 h 9"/>
                  <a:gd name="T34" fmla="*/ 990 w 1248"/>
                  <a:gd name="T35" fmla="*/ 9 h 9"/>
                  <a:gd name="T36" fmla="*/ 987 w 1248"/>
                  <a:gd name="T37" fmla="*/ 0 h 9"/>
                  <a:gd name="T38" fmla="*/ 313 w 1248"/>
                  <a:gd name="T39" fmla="*/ 0 h 9"/>
                  <a:gd name="T40" fmla="*/ 998 w 1248"/>
                  <a:gd name="T41" fmla="*/ 0 h 9"/>
                  <a:gd name="T42" fmla="*/ 997 w 1248"/>
                  <a:gd name="T43" fmla="*/ 9 h 9"/>
                  <a:gd name="T44" fmla="*/ 1071 w 1248"/>
                  <a:gd name="T45" fmla="*/ 9 h 9"/>
                  <a:gd name="T46" fmla="*/ 1069 w 1248"/>
                  <a:gd name="T47" fmla="*/ 0 h 9"/>
                  <a:gd name="T48" fmla="*/ 998 w 1248"/>
                  <a:gd name="T49" fmla="*/ 0 h 9"/>
                  <a:gd name="T50" fmla="*/ 1082 w 1248"/>
                  <a:gd name="T51" fmla="*/ 0 h 9"/>
                  <a:gd name="T52" fmla="*/ 1081 w 1248"/>
                  <a:gd name="T53" fmla="*/ 9 h 9"/>
                  <a:gd name="T54" fmla="*/ 1160 w 1248"/>
                  <a:gd name="T55" fmla="*/ 9 h 9"/>
                  <a:gd name="T56" fmla="*/ 1158 w 1248"/>
                  <a:gd name="T57" fmla="*/ 0 h 9"/>
                  <a:gd name="T58" fmla="*/ 1082 w 1248"/>
                  <a:gd name="T59" fmla="*/ 0 h 9"/>
                  <a:gd name="T60" fmla="*/ 1171 w 1248"/>
                  <a:gd name="T61" fmla="*/ 0 h 9"/>
                  <a:gd name="T62" fmla="*/ 1169 w 1248"/>
                  <a:gd name="T63" fmla="*/ 9 h 9"/>
                  <a:gd name="T64" fmla="*/ 1248 w 1248"/>
                  <a:gd name="T65" fmla="*/ 9 h 9"/>
                  <a:gd name="T66" fmla="*/ 1247 w 1248"/>
                  <a:gd name="T67" fmla="*/ 0 h 9"/>
                  <a:gd name="T68" fmla="*/ 1171 w 1248"/>
                  <a:gd name="T6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248" h="9">
                    <a:moveTo>
                      <a:pt x="2" y="0"/>
                    </a:moveTo>
                    <a:lnTo>
                      <a:pt x="0" y="9"/>
                    </a:lnTo>
                    <a:lnTo>
                      <a:pt x="144" y="9"/>
                    </a:lnTo>
                    <a:lnTo>
                      <a:pt x="141" y="0"/>
                    </a:lnTo>
                    <a:lnTo>
                      <a:pt x="2" y="0"/>
                    </a:lnTo>
                    <a:close/>
                    <a:moveTo>
                      <a:pt x="152" y="0"/>
                    </a:moveTo>
                    <a:lnTo>
                      <a:pt x="150" y="9"/>
                    </a:lnTo>
                    <a:lnTo>
                      <a:pt x="233" y="9"/>
                    </a:lnTo>
                    <a:lnTo>
                      <a:pt x="230" y="0"/>
                    </a:lnTo>
                    <a:lnTo>
                      <a:pt x="152" y="0"/>
                    </a:lnTo>
                    <a:close/>
                    <a:moveTo>
                      <a:pt x="237" y="0"/>
                    </a:moveTo>
                    <a:lnTo>
                      <a:pt x="236" y="9"/>
                    </a:lnTo>
                    <a:lnTo>
                      <a:pt x="306" y="9"/>
                    </a:lnTo>
                    <a:lnTo>
                      <a:pt x="304" y="0"/>
                    </a:lnTo>
                    <a:lnTo>
                      <a:pt x="237" y="0"/>
                    </a:lnTo>
                    <a:close/>
                    <a:moveTo>
                      <a:pt x="313" y="0"/>
                    </a:moveTo>
                    <a:lnTo>
                      <a:pt x="312" y="9"/>
                    </a:lnTo>
                    <a:lnTo>
                      <a:pt x="990" y="9"/>
                    </a:lnTo>
                    <a:lnTo>
                      <a:pt x="987" y="0"/>
                    </a:lnTo>
                    <a:lnTo>
                      <a:pt x="313" y="0"/>
                    </a:lnTo>
                    <a:close/>
                    <a:moveTo>
                      <a:pt x="998" y="0"/>
                    </a:moveTo>
                    <a:lnTo>
                      <a:pt x="997" y="9"/>
                    </a:lnTo>
                    <a:lnTo>
                      <a:pt x="1071" y="9"/>
                    </a:lnTo>
                    <a:lnTo>
                      <a:pt x="1069" y="0"/>
                    </a:lnTo>
                    <a:lnTo>
                      <a:pt x="998" y="0"/>
                    </a:lnTo>
                    <a:close/>
                    <a:moveTo>
                      <a:pt x="1082" y="0"/>
                    </a:moveTo>
                    <a:lnTo>
                      <a:pt x="1081" y="9"/>
                    </a:lnTo>
                    <a:lnTo>
                      <a:pt x="1160" y="9"/>
                    </a:lnTo>
                    <a:lnTo>
                      <a:pt x="1158" y="0"/>
                    </a:lnTo>
                    <a:lnTo>
                      <a:pt x="1082" y="0"/>
                    </a:lnTo>
                    <a:close/>
                    <a:moveTo>
                      <a:pt x="1171" y="0"/>
                    </a:moveTo>
                    <a:lnTo>
                      <a:pt x="1169" y="9"/>
                    </a:lnTo>
                    <a:lnTo>
                      <a:pt x="1248" y="9"/>
                    </a:lnTo>
                    <a:lnTo>
                      <a:pt x="1247" y="0"/>
                    </a:lnTo>
                    <a:lnTo>
                      <a:pt x="1171" y="0"/>
                    </a:lnTo>
                    <a:close/>
                  </a:path>
                </a:pathLst>
              </a:custGeom>
              <a:solidFill>
                <a:srgbClr val="C9C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5" name="Freeform 252"/>
              <p:cNvSpPr>
                <a:spLocks noEditPoints="1"/>
              </p:cNvSpPr>
              <p:nvPr/>
            </p:nvSpPr>
            <p:spPr bwMode="auto">
              <a:xfrm>
                <a:off x="401" y="1597"/>
                <a:ext cx="312" cy="2"/>
              </a:xfrm>
              <a:custGeom>
                <a:avLst/>
                <a:gdLst>
                  <a:gd name="T0" fmla="*/ 2 w 1247"/>
                  <a:gd name="T1" fmla="*/ 0 h 9"/>
                  <a:gd name="T2" fmla="*/ 0 w 1247"/>
                  <a:gd name="T3" fmla="*/ 9 h 9"/>
                  <a:gd name="T4" fmla="*/ 142 w 1247"/>
                  <a:gd name="T5" fmla="*/ 9 h 9"/>
                  <a:gd name="T6" fmla="*/ 139 w 1247"/>
                  <a:gd name="T7" fmla="*/ 0 h 9"/>
                  <a:gd name="T8" fmla="*/ 2 w 1247"/>
                  <a:gd name="T9" fmla="*/ 0 h 9"/>
                  <a:gd name="T10" fmla="*/ 151 w 1247"/>
                  <a:gd name="T11" fmla="*/ 0 h 9"/>
                  <a:gd name="T12" fmla="*/ 150 w 1247"/>
                  <a:gd name="T13" fmla="*/ 9 h 9"/>
                  <a:gd name="T14" fmla="*/ 230 w 1247"/>
                  <a:gd name="T15" fmla="*/ 9 h 9"/>
                  <a:gd name="T16" fmla="*/ 229 w 1247"/>
                  <a:gd name="T17" fmla="*/ 0 h 9"/>
                  <a:gd name="T18" fmla="*/ 151 w 1247"/>
                  <a:gd name="T19" fmla="*/ 0 h 9"/>
                  <a:gd name="T20" fmla="*/ 236 w 1247"/>
                  <a:gd name="T21" fmla="*/ 0 h 9"/>
                  <a:gd name="T22" fmla="*/ 236 w 1247"/>
                  <a:gd name="T23" fmla="*/ 9 h 9"/>
                  <a:gd name="T24" fmla="*/ 304 w 1247"/>
                  <a:gd name="T25" fmla="*/ 9 h 9"/>
                  <a:gd name="T26" fmla="*/ 302 w 1247"/>
                  <a:gd name="T27" fmla="*/ 0 h 9"/>
                  <a:gd name="T28" fmla="*/ 236 w 1247"/>
                  <a:gd name="T29" fmla="*/ 0 h 9"/>
                  <a:gd name="T30" fmla="*/ 312 w 1247"/>
                  <a:gd name="T31" fmla="*/ 0 h 9"/>
                  <a:gd name="T32" fmla="*/ 311 w 1247"/>
                  <a:gd name="T33" fmla="*/ 9 h 9"/>
                  <a:gd name="T34" fmla="*/ 987 w 1247"/>
                  <a:gd name="T35" fmla="*/ 9 h 9"/>
                  <a:gd name="T36" fmla="*/ 985 w 1247"/>
                  <a:gd name="T37" fmla="*/ 0 h 9"/>
                  <a:gd name="T38" fmla="*/ 312 w 1247"/>
                  <a:gd name="T39" fmla="*/ 0 h 9"/>
                  <a:gd name="T40" fmla="*/ 998 w 1247"/>
                  <a:gd name="T41" fmla="*/ 0 h 9"/>
                  <a:gd name="T42" fmla="*/ 997 w 1247"/>
                  <a:gd name="T43" fmla="*/ 9 h 9"/>
                  <a:gd name="T44" fmla="*/ 1069 w 1247"/>
                  <a:gd name="T45" fmla="*/ 9 h 9"/>
                  <a:gd name="T46" fmla="*/ 1067 w 1247"/>
                  <a:gd name="T47" fmla="*/ 0 h 9"/>
                  <a:gd name="T48" fmla="*/ 998 w 1247"/>
                  <a:gd name="T49" fmla="*/ 0 h 9"/>
                  <a:gd name="T50" fmla="*/ 1081 w 1247"/>
                  <a:gd name="T51" fmla="*/ 0 h 9"/>
                  <a:gd name="T52" fmla="*/ 1080 w 1247"/>
                  <a:gd name="T53" fmla="*/ 9 h 9"/>
                  <a:gd name="T54" fmla="*/ 1158 w 1247"/>
                  <a:gd name="T55" fmla="*/ 9 h 9"/>
                  <a:gd name="T56" fmla="*/ 1156 w 1247"/>
                  <a:gd name="T57" fmla="*/ 0 h 9"/>
                  <a:gd name="T58" fmla="*/ 1081 w 1247"/>
                  <a:gd name="T59" fmla="*/ 0 h 9"/>
                  <a:gd name="T60" fmla="*/ 1171 w 1247"/>
                  <a:gd name="T61" fmla="*/ 0 h 9"/>
                  <a:gd name="T62" fmla="*/ 1169 w 1247"/>
                  <a:gd name="T63" fmla="*/ 9 h 9"/>
                  <a:gd name="T64" fmla="*/ 1247 w 1247"/>
                  <a:gd name="T65" fmla="*/ 9 h 9"/>
                  <a:gd name="T66" fmla="*/ 1245 w 1247"/>
                  <a:gd name="T67" fmla="*/ 0 h 9"/>
                  <a:gd name="T68" fmla="*/ 1171 w 1247"/>
                  <a:gd name="T6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247" h="9">
                    <a:moveTo>
                      <a:pt x="2" y="0"/>
                    </a:moveTo>
                    <a:lnTo>
                      <a:pt x="0" y="9"/>
                    </a:lnTo>
                    <a:lnTo>
                      <a:pt x="142" y="9"/>
                    </a:lnTo>
                    <a:lnTo>
                      <a:pt x="139" y="0"/>
                    </a:lnTo>
                    <a:lnTo>
                      <a:pt x="2" y="0"/>
                    </a:lnTo>
                    <a:close/>
                    <a:moveTo>
                      <a:pt x="151" y="0"/>
                    </a:moveTo>
                    <a:lnTo>
                      <a:pt x="150" y="9"/>
                    </a:lnTo>
                    <a:lnTo>
                      <a:pt x="230" y="9"/>
                    </a:lnTo>
                    <a:lnTo>
                      <a:pt x="229" y="0"/>
                    </a:lnTo>
                    <a:lnTo>
                      <a:pt x="151" y="0"/>
                    </a:lnTo>
                    <a:close/>
                    <a:moveTo>
                      <a:pt x="236" y="0"/>
                    </a:moveTo>
                    <a:lnTo>
                      <a:pt x="236" y="9"/>
                    </a:lnTo>
                    <a:lnTo>
                      <a:pt x="304" y="9"/>
                    </a:lnTo>
                    <a:lnTo>
                      <a:pt x="302" y="0"/>
                    </a:lnTo>
                    <a:lnTo>
                      <a:pt x="236" y="0"/>
                    </a:lnTo>
                    <a:close/>
                    <a:moveTo>
                      <a:pt x="312" y="0"/>
                    </a:moveTo>
                    <a:lnTo>
                      <a:pt x="311" y="9"/>
                    </a:lnTo>
                    <a:lnTo>
                      <a:pt x="987" y="9"/>
                    </a:lnTo>
                    <a:lnTo>
                      <a:pt x="985" y="0"/>
                    </a:lnTo>
                    <a:lnTo>
                      <a:pt x="312" y="0"/>
                    </a:lnTo>
                    <a:close/>
                    <a:moveTo>
                      <a:pt x="998" y="0"/>
                    </a:moveTo>
                    <a:lnTo>
                      <a:pt x="997" y="9"/>
                    </a:lnTo>
                    <a:lnTo>
                      <a:pt x="1069" y="9"/>
                    </a:lnTo>
                    <a:lnTo>
                      <a:pt x="1067" y="0"/>
                    </a:lnTo>
                    <a:lnTo>
                      <a:pt x="998" y="0"/>
                    </a:lnTo>
                    <a:close/>
                    <a:moveTo>
                      <a:pt x="1081" y="0"/>
                    </a:moveTo>
                    <a:lnTo>
                      <a:pt x="1080" y="9"/>
                    </a:lnTo>
                    <a:lnTo>
                      <a:pt x="1158" y="9"/>
                    </a:lnTo>
                    <a:lnTo>
                      <a:pt x="1156" y="0"/>
                    </a:lnTo>
                    <a:lnTo>
                      <a:pt x="1081" y="0"/>
                    </a:lnTo>
                    <a:close/>
                    <a:moveTo>
                      <a:pt x="1171" y="0"/>
                    </a:moveTo>
                    <a:lnTo>
                      <a:pt x="1169" y="9"/>
                    </a:lnTo>
                    <a:lnTo>
                      <a:pt x="1247" y="9"/>
                    </a:lnTo>
                    <a:lnTo>
                      <a:pt x="1245" y="0"/>
                    </a:lnTo>
                    <a:lnTo>
                      <a:pt x="1171" y="0"/>
                    </a:lnTo>
                    <a:close/>
                  </a:path>
                </a:pathLst>
              </a:custGeom>
              <a:solidFill>
                <a:srgbClr val="D1D1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6" name="Freeform 253"/>
              <p:cNvSpPr>
                <a:spLocks noEditPoints="1"/>
              </p:cNvSpPr>
              <p:nvPr/>
            </p:nvSpPr>
            <p:spPr bwMode="auto">
              <a:xfrm>
                <a:off x="402" y="1596"/>
                <a:ext cx="311" cy="2"/>
              </a:xfrm>
              <a:custGeom>
                <a:avLst/>
                <a:gdLst>
                  <a:gd name="T0" fmla="*/ 1 w 1245"/>
                  <a:gd name="T1" fmla="*/ 0 h 10"/>
                  <a:gd name="T2" fmla="*/ 0 w 1245"/>
                  <a:gd name="T3" fmla="*/ 10 h 10"/>
                  <a:gd name="T4" fmla="*/ 139 w 1245"/>
                  <a:gd name="T5" fmla="*/ 10 h 10"/>
                  <a:gd name="T6" fmla="*/ 137 w 1245"/>
                  <a:gd name="T7" fmla="*/ 0 h 10"/>
                  <a:gd name="T8" fmla="*/ 1 w 1245"/>
                  <a:gd name="T9" fmla="*/ 0 h 10"/>
                  <a:gd name="T10" fmla="*/ 151 w 1245"/>
                  <a:gd name="T11" fmla="*/ 0 h 10"/>
                  <a:gd name="T12" fmla="*/ 150 w 1245"/>
                  <a:gd name="T13" fmla="*/ 10 h 10"/>
                  <a:gd name="T14" fmla="*/ 228 w 1245"/>
                  <a:gd name="T15" fmla="*/ 10 h 10"/>
                  <a:gd name="T16" fmla="*/ 227 w 1245"/>
                  <a:gd name="T17" fmla="*/ 0 h 10"/>
                  <a:gd name="T18" fmla="*/ 151 w 1245"/>
                  <a:gd name="T19" fmla="*/ 0 h 10"/>
                  <a:gd name="T20" fmla="*/ 235 w 1245"/>
                  <a:gd name="T21" fmla="*/ 0 h 10"/>
                  <a:gd name="T22" fmla="*/ 235 w 1245"/>
                  <a:gd name="T23" fmla="*/ 10 h 10"/>
                  <a:gd name="T24" fmla="*/ 302 w 1245"/>
                  <a:gd name="T25" fmla="*/ 10 h 10"/>
                  <a:gd name="T26" fmla="*/ 300 w 1245"/>
                  <a:gd name="T27" fmla="*/ 0 h 10"/>
                  <a:gd name="T28" fmla="*/ 235 w 1245"/>
                  <a:gd name="T29" fmla="*/ 0 h 10"/>
                  <a:gd name="T30" fmla="*/ 312 w 1245"/>
                  <a:gd name="T31" fmla="*/ 0 h 10"/>
                  <a:gd name="T32" fmla="*/ 311 w 1245"/>
                  <a:gd name="T33" fmla="*/ 10 h 10"/>
                  <a:gd name="T34" fmla="*/ 985 w 1245"/>
                  <a:gd name="T35" fmla="*/ 10 h 10"/>
                  <a:gd name="T36" fmla="*/ 984 w 1245"/>
                  <a:gd name="T37" fmla="*/ 0 h 10"/>
                  <a:gd name="T38" fmla="*/ 312 w 1245"/>
                  <a:gd name="T39" fmla="*/ 0 h 10"/>
                  <a:gd name="T40" fmla="*/ 998 w 1245"/>
                  <a:gd name="T41" fmla="*/ 0 h 10"/>
                  <a:gd name="T42" fmla="*/ 996 w 1245"/>
                  <a:gd name="T43" fmla="*/ 10 h 10"/>
                  <a:gd name="T44" fmla="*/ 1067 w 1245"/>
                  <a:gd name="T45" fmla="*/ 10 h 10"/>
                  <a:gd name="T46" fmla="*/ 1065 w 1245"/>
                  <a:gd name="T47" fmla="*/ 0 h 10"/>
                  <a:gd name="T48" fmla="*/ 998 w 1245"/>
                  <a:gd name="T49" fmla="*/ 0 h 10"/>
                  <a:gd name="T50" fmla="*/ 1080 w 1245"/>
                  <a:gd name="T51" fmla="*/ 0 h 10"/>
                  <a:gd name="T52" fmla="*/ 1080 w 1245"/>
                  <a:gd name="T53" fmla="*/ 10 h 10"/>
                  <a:gd name="T54" fmla="*/ 1156 w 1245"/>
                  <a:gd name="T55" fmla="*/ 10 h 10"/>
                  <a:gd name="T56" fmla="*/ 1154 w 1245"/>
                  <a:gd name="T57" fmla="*/ 0 h 10"/>
                  <a:gd name="T58" fmla="*/ 1080 w 1245"/>
                  <a:gd name="T59" fmla="*/ 0 h 10"/>
                  <a:gd name="T60" fmla="*/ 1170 w 1245"/>
                  <a:gd name="T61" fmla="*/ 0 h 10"/>
                  <a:gd name="T62" fmla="*/ 1169 w 1245"/>
                  <a:gd name="T63" fmla="*/ 10 h 10"/>
                  <a:gd name="T64" fmla="*/ 1245 w 1245"/>
                  <a:gd name="T65" fmla="*/ 10 h 10"/>
                  <a:gd name="T66" fmla="*/ 1243 w 1245"/>
                  <a:gd name="T67" fmla="*/ 0 h 10"/>
                  <a:gd name="T68" fmla="*/ 1170 w 1245"/>
                  <a:gd name="T6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245" h="10">
                    <a:moveTo>
                      <a:pt x="1" y="0"/>
                    </a:moveTo>
                    <a:lnTo>
                      <a:pt x="0" y="10"/>
                    </a:lnTo>
                    <a:lnTo>
                      <a:pt x="139" y="10"/>
                    </a:lnTo>
                    <a:lnTo>
                      <a:pt x="137" y="0"/>
                    </a:lnTo>
                    <a:lnTo>
                      <a:pt x="1" y="0"/>
                    </a:lnTo>
                    <a:close/>
                    <a:moveTo>
                      <a:pt x="151" y="0"/>
                    </a:moveTo>
                    <a:lnTo>
                      <a:pt x="150" y="10"/>
                    </a:lnTo>
                    <a:lnTo>
                      <a:pt x="228" y="10"/>
                    </a:lnTo>
                    <a:lnTo>
                      <a:pt x="227" y="0"/>
                    </a:lnTo>
                    <a:lnTo>
                      <a:pt x="151" y="0"/>
                    </a:lnTo>
                    <a:close/>
                    <a:moveTo>
                      <a:pt x="235" y="0"/>
                    </a:moveTo>
                    <a:lnTo>
                      <a:pt x="235" y="10"/>
                    </a:lnTo>
                    <a:lnTo>
                      <a:pt x="302" y="10"/>
                    </a:lnTo>
                    <a:lnTo>
                      <a:pt x="300" y="0"/>
                    </a:lnTo>
                    <a:lnTo>
                      <a:pt x="235" y="0"/>
                    </a:lnTo>
                    <a:close/>
                    <a:moveTo>
                      <a:pt x="312" y="0"/>
                    </a:moveTo>
                    <a:lnTo>
                      <a:pt x="311" y="10"/>
                    </a:lnTo>
                    <a:lnTo>
                      <a:pt x="985" y="10"/>
                    </a:lnTo>
                    <a:lnTo>
                      <a:pt x="984" y="0"/>
                    </a:lnTo>
                    <a:lnTo>
                      <a:pt x="312" y="0"/>
                    </a:lnTo>
                    <a:close/>
                    <a:moveTo>
                      <a:pt x="998" y="0"/>
                    </a:moveTo>
                    <a:lnTo>
                      <a:pt x="996" y="10"/>
                    </a:lnTo>
                    <a:lnTo>
                      <a:pt x="1067" y="10"/>
                    </a:lnTo>
                    <a:lnTo>
                      <a:pt x="1065" y="0"/>
                    </a:lnTo>
                    <a:lnTo>
                      <a:pt x="998" y="0"/>
                    </a:lnTo>
                    <a:close/>
                    <a:moveTo>
                      <a:pt x="1080" y="0"/>
                    </a:moveTo>
                    <a:lnTo>
                      <a:pt x="1080" y="10"/>
                    </a:lnTo>
                    <a:lnTo>
                      <a:pt x="1156" y="10"/>
                    </a:lnTo>
                    <a:lnTo>
                      <a:pt x="1154" y="0"/>
                    </a:lnTo>
                    <a:lnTo>
                      <a:pt x="1080" y="0"/>
                    </a:lnTo>
                    <a:close/>
                    <a:moveTo>
                      <a:pt x="1170" y="0"/>
                    </a:moveTo>
                    <a:lnTo>
                      <a:pt x="1169" y="10"/>
                    </a:lnTo>
                    <a:lnTo>
                      <a:pt x="1245" y="10"/>
                    </a:lnTo>
                    <a:lnTo>
                      <a:pt x="1243" y="0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D6D6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7" name="Freeform 254"/>
              <p:cNvSpPr>
                <a:spLocks noEditPoints="1"/>
              </p:cNvSpPr>
              <p:nvPr/>
            </p:nvSpPr>
            <p:spPr bwMode="auto">
              <a:xfrm>
                <a:off x="402" y="1594"/>
                <a:ext cx="311" cy="3"/>
              </a:xfrm>
              <a:custGeom>
                <a:avLst/>
                <a:gdLst>
                  <a:gd name="T0" fmla="*/ 0 w 1243"/>
                  <a:gd name="T1" fmla="*/ 9 h 9"/>
                  <a:gd name="T2" fmla="*/ 0 w 1243"/>
                  <a:gd name="T3" fmla="*/ 4 h 9"/>
                  <a:gd name="T4" fmla="*/ 19 w 1243"/>
                  <a:gd name="T5" fmla="*/ 2 h 9"/>
                  <a:gd name="T6" fmla="*/ 34 w 1243"/>
                  <a:gd name="T7" fmla="*/ 1 h 9"/>
                  <a:gd name="T8" fmla="*/ 47 w 1243"/>
                  <a:gd name="T9" fmla="*/ 1 h 9"/>
                  <a:gd name="T10" fmla="*/ 59 w 1243"/>
                  <a:gd name="T11" fmla="*/ 0 h 9"/>
                  <a:gd name="T12" fmla="*/ 70 w 1243"/>
                  <a:gd name="T13" fmla="*/ 1 h 9"/>
                  <a:gd name="T14" fmla="*/ 83 w 1243"/>
                  <a:gd name="T15" fmla="*/ 1 h 9"/>
                  <a:gd name="T16" fmla="*/ 97 w 1243"/>
                  <a:gd name="T17" fmla="*/ 0 h 9"/>
                  <a:gd name="T18" fmla="*/ 114 w 1243"/>
                  <a:gd name="T19" fmla="*/ 0 h 9"/>
                  <a:gd name="T20" fmla="*/ 135 w 1243"/>
                  <a:gd name="T21" fmla="*/ 0 h 9"/>
                  <a:gd name="T22" fmla="*/ 137 w 1243"/>
                  <a:gd name="T23" fmla="*/ 9 h 9"/>
                  <a:gd name="T24" fmla="*/ 0 w 1243"/>
                  <a:gd name="T25" fmla="*/ 9 h 9"/>
                  <a:gd name="T26" fmla="*/ 149 w 1243"/>
                  <a:gd name="T27" fmla="*/ 9 h 9"/>
                  <a:gd name="T28" fmla="*/ 150 w 1243"/>
                  <a:gd name="T29" fmla="*/ 4 h 9"/>
                  <a:gd name="T30" fmla="*/ 225 w 1243"/>
                  <a:gd name="T31" fmla="*/ 4 h 9"/>
                  <a:gd name="T32" fmla="*/ 226 w 1243"/>
                  <a:gd name="T33" fmla="*/ 9 h 9"/>
                  <a:gd name="T34" fmla="*/ 149 w 1243"/>
                  <a:gd name="T35" fmla="*/ 9 h 9"/>
                  <a:gd name="T36" fmla="*/ 234 w 1243"/>
                  <a:gd name="T37" fmla="*/ 0 h 9"/>
                  <a:gd name="T38" fmla="*/ 234 w 1243"/>
                  <a:gd name="T39" fmla="*/ 9 h 9"/>
                  <a:gd name="T40" fmla="*/ 300 w 1243"/>
                  <a:gd name="T41" fmla="*/ 9 h 9"/>
                  <a:gd name="T42" fmla="*/ 297 w 1243"/>
                  <a:gd name="T43" fmla="*/ 4 h 9"/>
                  <a:gd name="T44" fmla="*/ 251 w 1243"/>
                  <a:gd name="T45" fmla="*/ 0 h 9"/>
                  <a:gd name="T46" fmla="*/ 234 w 1243"/>
                  <a:gd name="T47" fmla="*/ 0 h 9"/>
                  <a:gd name="T48" fmla="*/ 311 w 1243"/>
                  <a:gd name="T49" fmla="*/ 0 h 9"/>
                  <a:gd name="T50" fmla="*/ 310 w 1243"/>
                  <a:gd name="T51" fmla="*/ 9 h 9"/>
                  <a:gd name="T52" fmla="*/ 983 w 1243"/>
                  <a:gd name="T53" fmla="*/ 9 h 9"/>
                  <a:gd name="T54" fmla="*/ 982 w 1243"/>
                  <a:gd name="T55" fmla="*/ 0 h 9"/>
                  <a:gd name="T56" fmla="*/ 311 w 1243"/>
                  <a:gd name="T57" fmla="*/ 0 h 9"/>
                  <a:gd name="T58" fmla="*/ 997 w 1243"/>
                  <a:gd name="T59" fmla="*/ 0 h 9"/>
                  <a:gd name="T60" fmla="*/ 996 w 1243"/>
                  <a:gd name="T61" fmla="*/ 9 h 9"/>
                  <a:gd name="T62" fmla="*/ 1065 w 1243"/>
                  <a:gd name="T63" fmla="*/ 9 h 9"/>
                  <a:gd name="T64" fmla="*/ 1063 w 1243"/>
                  <a:gd name="T65" fmla="*/ 4 h 9"/>
                  <a:gd name="T66" fmla="*/ 1013 w 1243"/>
                  <a:gd name="T67" fmla="*/ 0 h 9"/>
                  <a:gd name="T68" fmla="*/ 997 w 1243"/>
                  <a:gd name="T69" fmla="*/ 0 h 9"/>
                  <a:gd name="T70" fmla="*/ 1079 w 1243"/>
                  <a:gd name="T71" fmla="*/ 9 h 9"/>
                  <a:gd name="T72" fmla="*/ 1079 w 1243"/>
                  <a:gd name="T73" fmla="*/ 4 h 9"/>
                  <a:gd name="T74" fmla="*/ 1152 w 1243"/>
                  <a:gd name="T75" fmla="*/ 4 h 9"/>
                  <a:gd name="T76" fmla="*/ 1154 w 1243"/>
                  <a:gd name="T77" fmla="*/ 9 h 9"/>
                  <a:gd name="T78" fmla="*/ 1079 w 1243"/>
                  <a:gd name="T79" fmla="*/ 9 h 9"/>
                  <a:gd name="T80" fmla="*/ 1170 w 1243"/>
                  <a:gd name="T81" fmla="*/ 0 h 9"/>
                  <a:gd name="T82" fmla="*/ 1169 w 1243"/>
                  <a:gd name="T83" fmla="*/ 9 h 9"/>
                  <a:gd name="T84" fmla="*/ 1243 w 1243"/>
                  <a:gd name="T85" fmla="*/ 9 h 9"/>
                  <a:gd name="T86" fmla="*/ 1242 w 1243"/>
                  <a:gd name="T87" fmla="*/ 0 h 9"/>
                  <a:gd name="T88" fmla="*/ 1170 w 1243"/>
                  <a:gd name="T8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43" h="9">
                    <a:moveTo>
                      <a:pt x="0" y="9"/>
                    </a:moveTo>
                    <a:lnTo>
                      <a:pt x="0" y="4"/>
                    </a:lnTo>
                    <a:lnTo>
                      <a:pt x="19" y="2"/>
                    </a:lnTo>
                    <a:lnTo>
                      <a:pt x="34" y="1"/>
                    </a:lnTo>
                    <a:lnTo>
                      <a:pt x="47" y="1"/>
                    </a:lnTo>
                    <a:lnTo>
                      <a:pt x="59" y="0"/>
                    </a:lnTo>
                    <a:lnTo>
                      <a:pt x="70" y="1"/>
                    </a:lnTo>
                    <a:lnTo>
                      <a:pt x="83" y="1"/>
                    </a:lnTo>
                    <a:lnTo>
                      <a:pt x="97" y="0"/>
                    </a:lnTo>
                    <a:lnTo>
                      <a:pt x="114" y="0"/>
                    </a:lnTo>
                    <a:lnTo>
                      <a:pt x="135" y="0"/>
                    </a:lnTo>
                    <a:lnTo>
                      <a:pt x="137" y="9"/>
                    </a:lnTo>
                    <a:lnTo>
                      <a:pt x="0" y="9"/>
                    </a:lnTo>
                    <a:close/>
                    <a:moveTo>
                      <a:pt x="149" y="9"/>
                    </a:moveTo>
                    <a:lnTo>
                      <a:pt x="150" y="4"/>
                    </a:lnTo>
                    <a:lnTo>
                      <a:pt x="225" y="4"/>
                    </a:lnTo>
                    <a:lnTo>
                      <a:pt x="226" y="9"/>
                    </a:lnTo>
                    <a:lnTo>
                      <a:pt x="149" y="9"/>
                    </a:lnTo>
                    <a:close/>
                    <a:moveTo>
                      <a:pt x="234" y="0"/>
                    </a:moveTo>
                    <a:lnTo>
                      <a:pt x="234" y="9"/>
                    </a:lnTo>
                    <a:lnTo>
                      <a:pt x="300" y="9"/>
                    </a:lnTo>
                    <a:lnTo>
                      <a:pt x="297" y="4"/>
                    </a:lnTo>
                    <a:lnTo>
                      <a:pt x="251" y="0"/>
                    </a:lnTo>
                    <a:lnTo>
                      <a:pt x="234" y="0"/>
                    </a:lnTo>
                    <a:close/>
                    <a:moveTo>
                      <a:pt x="311" y="0"/>
                    </a:moveTo>
                    <a:lnTo>
                      <a:pt x="310" y="9"/>
                    </a:lnTo>
                    <a:lnTo>
                      <a:pt x="983" y="9"/>
                    </a:lnTo>
                    <a:lnTo>
                      <a:pt x="982" y="0"/>
                    </a:lnTo>
                    <a:lnTo>
                      <a:pt x="311" y="0"/>
                    </a:lnTo>
                    <a:close/>
                    <a:moveTo>
                      <a:pt x="997" y="0"/>
                    </a:moveTo>
                    <a:lnTo>
                      <a:pt x="996" y="9"/>
                    </a:lnTo>
                    <a:lnTo>
                      <a:pt x="1065" y="9"/>
                    </a:lnTo>
                    <a:lnTo>
                      <a:pt x="1063" y="4"/>
                    </a:lnTo>
                    <a:lnTo>
                      <a:pt x="1013" y="0"/>
                    </a:lnTo>
                    <a:lnTo>
                      <a:pt x="997" y="0"/>
                    </a:lnTo>
                    <a:close/>
                    <a:moveTo>
                      <a:pt x="1079" y="9"/>
                    </a:moveTo>
                    <a:lnTo>
                      <a:pt x="1079" y="4"/>
                    </a:lnTo>
                    <a:lnTo>
                      <a:pt x="1152" y="4"/>
                    </a:lnTo>
                    <a:lnTo>
                      <a:pt x="1154" y="9"/>
                    </a:lnTo>
                    <a:lnTo>
                      <a:pt x="1079" y="9"/>
                    </a:lnTo>
                    <a:close/>
                    <a:moveTo>
                      <a:pt x="1170" y="0"/>
                    </a:moveTo>
                    <a:lnTo>
                      <a:pt x="1169" y="9"/>
                    </a:lnTo>
                    <a:lnTo>
                      <a:pt x="1243" y="9"/>
                    </a:lnTo>
                    <a:lnTo>
                      <a:pt x="1242" y="0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DEDE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" name="Freeform 255"/>
              <p:cNvSpPr>
                <a:spLocks noEditPoints="1"/>
              </p:cNvSpPr>
              <p:nvPr/>
            </p:nvSpPr>
            <p:spPr bwMode="auto">
              <a:xfrm>
                <a:off x="402" y="1594"/>
                <a:ext cx="310" cy="2"/>
              </a:xfrm>
              <a:custGeom>
                <a:avLst/>
                <a:gdLst>
                  <a:gd name="T0" fmla="*/ 0 w 1242"/>
                  <a:gd name="T1" fmla="*/ 4 h 4"/>
                  <a:gd name="T2" fmla="*/ 0 w 1242"/>
                  <a:gd name="T3" fmla="*/ 4 h 4"/>
                  <a:gd name="T4" fmla="*/ 20 w 1242"/>
                  <a:gd name="T5" fmla="*/ 2 h 4"/>
                  <a:gd name="T6" fmla="*/ 38 w 1242"/>
                  <a:gd name="T7" fmla="*/ 1 h 4"/>
                  <a:gd name="T8" fmla="*/ 52 w 1242"/>
                  <a:gd name="T9" fmla="*/ 1 h 4"/>
                  <a:gd name="T10" fmla="*/ 65 w 1242"/>
                  <a:gd name="T11" fmla="*/ 1 h 4"/>
                  <a:gd name="T12" fmla="*/ 77 w 1242"/>
                  <a:gd name="T13" fmla="*/ 1 h 4"/>
                  <a:gd name="T14" fmla="*/ 93 w 1242"/>
                  <a:gd name="T15" fmla="*/ 1 h 4"/>
                  <a:gd name="T16" fmla="*/ 111 w 1242"/>
                  <a:gd name="T17" fmla="*/ 1 h 4"/>
                  <a:gd name="T18" fmla="*/ 134 w 1242"/>
                  <a:gd name="T19" fmla="*/ 0 h 4"/>
                  <a:gd name="T20" fmla="*/ 136 w 1242"/>
                  <a:gd name="T21" fmla="*/ 4 h 4"/>
                  <a:gd name="T22" fmla="*/ 0 w 1242"/>
                  <a:gd name="T23" fmla="*/ 4 h 4"/>
                  <a:gd name="T24" fmla="*/ 150 w 1242"/>
                  <a:gd name="T25" fmla="*/ 4 h 4"/>
                  <a:gd name="T26" fmla="*/ 150 w 1242"/>
                  <a:gd name="T27" fmla="*/ 4 h 4"/>
                  <a:gd name="T28" fmla="*/ 225 w 1242"/>
                  <a:gd name="T29" fmla="*/ 4 h 4"/>
                  <a:gd name="T30" fmla="*/ 226 w 1242"/>
                  <a:gd name="T31" fmla="*/ 4 h 4"/>
                  <a:gd name="T32" fmla="*/ 150 w 1242"/>
                  <a:gd name="T33" fmla="*/ 4 h 4"/>
                  <a:gd name="T34" fmla="*/ 234 w 1242"/>
                  <a:gd name="T35" fmla="*/ 4 h 4"/>
                  <a:gd name="T36" fmla="*/ 234 w 1242"/>
                  <a:gd name="T37" fmla="*/ 0 h 4"/>
                  <a:gd name="T38" fmla="*/ 297 w 1242"/>
                  <a:gd name="T39" fmla="*/ 4 h 4"/>
                  <a:gd name="T40" fmla="*/ 299 w 1242"/>
                  <a:gd name="T41" fmla="*/ 4 h 4"/>
                  <a:gd name="T42" fmla="*/ 234 w 1242"/>
                  <a:gd name="T43" fmla="*/ 4 h 4"/>
                  <a:gd name="T44" fmla="*/ 311 w 1242"/>
                  <a:gd name="T45" fmla="*/ 4 h 4"/>
                  <a:gd name="T46" fmla="*/ 311 w 1242"/>
                  <a:gd name="T47" fmla="*/ 0 h 4"/>
                  <a:gd name="T48" fmla="*/ 981 w 1242"/>
                  <a:gd name="T49" fmla="*/ 0 h 4"/>
                  <a:gd name="T50" fmla="*/ 983 w 1242"/>
                  <a:gd name="T51" fmla="*/ 4 h 4"/>
                  <a:gd name="T52" fmla="*/ 311 w 1242"/>
                  <a:gd name="T53" fmla="*/ 4 h 4"/>
                  <a:gd name="T54" fmla="*/ 997 w 1242"/>
                  <a:gd name="T55" fmla="*/ 4 h 4"/>
                  <a:gd name="T56" fmla="*/ 997 w 1242"/>
                  <a:gd name="T57" fmla="*/ 0 h 4"/>
                  <a:gd name="T58" fmla="*/ 1063 w 1242"/>
                  <a:gd name="T59" fmla="*/ 4 h 4"/>
                  <a:gd name="T60" fmla="*/ 1064 w 1242"/>
                  <a:gd name="T61" fmla="*/ 4 h 4"/>
                  <a:gd name="T62" fmla="*/ 997 w 1242"/>
                  <a:gd name="T63" fmla="*/ 4 h 4"/>
                  <a:gd name="T64" fmla="*/ 1079 w 1242"/>
                  <a:gd name="T65" fmla="*/ 4 h 4"/>
                  <a:gd name="T66" fmla="*/ 1079 w 1242"/>
                  <a:gd name="T67" fmla="*/ 4 h 4"/>
                  <a:gd name="T68" fmla="*/ 1152 w 1242"/>
                  <a:gd name="T69" fmla="*/ 4 h 4"/>
                  <a:gd name="T70" fmla="*/ 1153 w 1242"/>
                  <a:gd name="T71" fmla="*/ 4 h 4"/>
                  <a:gd name="T72" fmla="*/ 1079 w 1242"/>
                  <a:gd name="T73" fmla="*/ 4 h 4"/>
                  <a:gd name="T74" fmla="*/ 1169 w 1242"/>
                  <a:gd name="T75" fmla="*/ 4 h 4"/>
                  <a:gd name="T76" fmla="*/ 1170 w 1242"/>
                  <a:gd name="T77" fmla="*/ 0 h 4"/>
                  <a:gd name="T78" fmla="*/ 1240 w 1242"/>
                  <a:gd name="T79" fmla="*/ 0 h 4"/>
                  <a:gd name="T80" fmla="*/ 1242 w 1242"/>
                  <a:gd name="T81" fmla="*/ 4 h 4"/>
                  <a:gd name="T82" fmla="*/ 1169 w 1242"/>
                  <a:gd name="T8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242" h="4">
                    <a:moveTo>
                      <a:pt x="0" y="4"/>
                    </a:moveTo>
                    <a:lnTo>
                      <a:pt x="0" y="4"/>
                    </a:lnTo>
                    <a:lnTo>
                      <a:pt x="20" y="2"/>
                    </a:lnTo>
                    <a:lnTo>
                      <a:pt x="38" y="1"/>
                    </a:lnTo>
                    <a:lnTo>
                      <a:pt x="52" y="1"/>
                    </a:lnTo>
                    <a:lnTo>
                      <a:pt x="65" y="1"/>
                    </a:lnTo>
                    <a:lnTo>
                      <a:pt x="77" y="1"/>
                    </a:lnTo>
                    <a:lnTo>
                      <a:pt x="93" y="1"/>
                    </a:lnTo>
                    <a:lnTo>
                      <a:pt x="111" y="1"/>
                    </a:lnTo>
                    <a:lnTo>
                      <a:pt x="134" y="0"/>
                    </a:lnTo>
                    <a:lnTo>
                      <a:pt x="136" y="4"/>
                    </a:lnTo>
                    <a:lnTo>
                      <a:pt x="0" y="4"/>
                    </a:lnTo>
                    <a:close/>
                    <a:moveTo>
                      <a:pt x="150" y="4"/>
                    </a:moveTo>
                    <a:lnTo>
                      <a:pt x="150" y="4"/>
                    </a:lnTo>
                    <a:lnTo>
                      <a:pt x="225" y="4"/>
                    </a:lnTo>
                    <a:lnTo>
                      <a:pt x="226" y="4"/>
                    </a:lnTo>
                    <a:lnTo>
                      <a:pt x="150" y="4"/>
                    </a:lnTo>
                    <a:close/>
                    <a:moveTo>
                      <a:pt x="234" y="4"/>
                    </a:moveTo>
                    <a:lnTo>
                      <a:pt x="234" y="0"/>
                    </a:lnTo>
                    <a:lnTo>
                      <a:pt x="297" y="4"/>
                    </a:lnTo>
                    <a:lnTo>
                      <a:pt x="299" y="4"/>
                    </a:lnTo>
                    <a:lnTo>
                      <a:pt x="234" y="4"/>
                    </a:lnTo>
                    <a:close/>
                    <a:moveTo>
                      <a:pt x="311" y="4"/>
                    </a:moveTo>
                    <a:lnTo>
                      <a:pt x="311" y="0"/>
                    </a:lnTo>
                    <a:lnTo>
                      <a:pt x="981" y="0"/>
                    </a:lnTo>
                    <a:lnTo>
                      <a:pt x="983" y="4"/>
                    </a:lnTo>
                    <a:lnTo>
                      <a:pt x="311" y="4"/>
                    </a:lnTo>
                    <a:close/>
                    <a:moveTo>
                      <a:pt x="997" y="4"/>
                    </a:moveTo>
                    <a:lnTo>
                      <a:pt x="997" y="0"/>
                    </a:lnTo>
                    <a:lnTo>
                      <a:pt x="1063" y="4"/>
                    </a:lnTo>
                    <a:lnTo>
                      <a:pt x="1064" y="4"/>
                    </a:lnTo>
                    <a:lnTo>
                      <a:pt x="997" y="4"/>
                    </a:lnTo>
                    <a:close/>
                    <a:moveTo>
                      <a:pt x="1079" y="4"/>
                    </a:moveTo>
                    <a:lnTo>
                      <a:pt x="1079" y="4"/>
                    </a:lnTo>
                    <a:lnTo>
                      <a:pt x="1152" y="4"/>
                    </a:lnTo>
                    <a:lnTo>
                      <a:pt x="1153" y="4"/>
                    </a:lnTo>
                    <a:lnTo>
                      <a:pt x="1079" y="4"/>
                    </a:lnTo>
                    <a:close/>
                    <a:moveTo>
                      <a:pt x="1169" y="4"/>
                    </a:moveTo>
                    <a:lnTo>
                      <a:pt x="1170" y="0"/>
                    </a:lnTo>
                    <a:lnTo>
                      <a:pt x="1240" y="0"/>
                    </a:lnTo>
                    <a:lnTo>
                      <a:pt x="1242" y="4"/>
                    </a:lnTo>
                    <a:lnTo>
                      <a:pt x="1169" y="4"/>
                    </a:lnTo>
                    <a:close/>
                  </a:path>
                </a:pathLst>
              </a:custGeom>
              <a:solidFill>
                <a:srgbClr val="E3E3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9" name="Freeform 256"/>
              <p:cNvSpPr>
                <a:spLocks noEditPoints="1"/>
              </p:cNvSpPr>
              <p:nvPr/>
            </p:nvSpPr>
            <p:spPr bwMode="auto">
              <a:xfrm>
                <a:off x="430" y="1594"/>
                <a:ext cx="282" cy="1"/>
              </a:xfrm>
              <a:custGeom>
                <a:avLst/>
                <a:gdLst>
                  <a:gd name="T0" fmla="*/ 0 w 1128"/>
                  <a:gd name="T1" fmla="*/ 4 w 1128"/>
                  <a:gd name="T2" fmla="*/ 9 w 1128"/>
                  <a:gd name="T3" fmla="*/ 15 w 1128"/>
                  <a:gd name="T4" fmla="*/ 20 w 1128"/>
                  <a:gd name="T5" fmla="*/ 21 w 1128"/>
                  <a:gd name="T6" fmla="*/ 0 w 1128"/>
                  <a:gd name="T7" fmla="*/ 120 w 1128"/>
                  <a:gd name="T8" fmla="*/ 120 w 1128"/>
                  <a:gd name="T9" fmla="*/ 137 w 1128"/>
                  <a:gd name="T10" fmla="*/ 120 w 1128"/>
                  <a:gd name="T11" fmla="*/ 197 w 1128"/>
                  <a:gd name="T12" fmla="*/ 197 w 1128"/>
                  <a:gd name="T13" fmla="*/ 867 w 1128"/>
                  <a:gd name="T14" fmla="*/ 868 w 1128"/>
                  <a:gd name="T15" fmla="*/ 197 w 1128"/>
                  <a:gd name="T16" fmla="*/ 883 w 1128"/>
                  <a:gd name="T17" fmla="*/ 883 w 1128"/>
                  <a:gd name="T18" fmla="*/ 899 w 1128"/>
                  <a:gd name="T19" fmla="*/ 883 w 1128"/>
                  <a:gd name="T20" fmla="*/ 1056 w 1128"/>
                  <a:gd name="T21" fmla="*/ 1056 w 1128"/>
                  <a:gd name="T22" fmla="*/ 1126 w 1128"/>
                  <a:gd name="T23" fmla="*/ 1128 w 1128"/>
                  <a:gd name="T24" fmla="*/ 1056 w 1128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  <a:cxn ang="0">
                    <a:pos x="T11" y="0"/>
                  </a:cxn>
                  <a:cxn ang="0">
                    <a:pos x="T12" y="0"/>
                  </a:cxn>
                  <a:cxn ang="0">
                    <a:pos x="T13" y="0"/>
                  </a:cxn>
                  <a:cxn ang="0">
                    <a:pos x="T14" y="0"/>
                  </a:cxn>
                  <a:cxn ang="0">
                    <a:pos x="T15" y="0"/>
                  </a:cxn>
                  <a:cxn ang="0">
                    <a:pos x="T16" y="0"/>
                  </a:cxn>
                  <a:cxn ang="0">
                    <a:pos x="T17" y="0"/>
                  </a:cxn>
                  <a:cxn ang="0">
                    <a:pos x="T18" y="0"/>
                  </a:cxn>
                  <a:cxn ang="0">
                    <a:pos x="T19" y="0"/>
                  </a:cxn>
                  <a:cxn ang="0">
                    <a:pos x="T20" y="0"/>
                  </a:cxn>
                  <a:cxn ang="0">
                    <a:pos x="T21" y="0"/>
                  </a:cxn>
                  <a:cxn ang="0">
                    <a:pos x="T22" y="0"/>
                  </a:cxn>
                  <a:cxn ang="0">
                    <a:pos x="T23" y="0"/>
                  </a:cxn>
                  <a:cxn ang="0">
                    <a:pos x="T24" y="0"/>
                  </a:cxn>
                </a:cxnLst>
                <a:rect l="0" t="0" r="r" b="b"/>
                <a:pathLst>
                  <a:path w="1128">
                    <a:moveTo>
                      <a:pt x="0" y="0"/>
                    </a:moveTo>
                    <a:lnTo>
                      <a:pt x="4" y="0"/>
                    </a:lnTo>
                    <a:lnTo>
                      <a:pt x="9" y="0"/>
                    </a:lnTo>
                    <a:lnTo>
                      <a:pt x="15" y="0"/>
                    </a:lnTo>
                    <a:lnTo>
                      <a:pt x="20" y="0"/>
                    </a:lnTo>
                    <a:lnTo>
                      <a:pt x="21" y="0"/>
                    </a:lnTo>
                    <a:lnTo>
                      <a:pt x="0" y="0"/>
                    </a:lnTo>
                    <a:close/>
                    <a:moveTo>
                      <a:pt x="120" y="0"/>
                    </a:moveTo>
                    <a:lnTo>
                      <a:pt x="120" y="0"/>
                    </a:lnTo>
                    <a:lnTo>
                      <a:pt x="137" y="0"/>
                    </a:lnTo>
                    <a:lnTo>
                      <a:pt x="120" y="0"/>
                    </a:lnTo>
                    <a:close/>
                    <a:moveTo>
                      <a:pt x="197" y="0"/>
                    </a:moveTo>
                    <a:lnTo>
                      <a:pt x="197" y="0"/>
                    </a:lnTo>
                    <a:lnTo>
                      <a:pt x="867" y="0"/>
                    </a:lnTo>
                    <a:lnTo>
                      <a:pt x="868" y="0"/>
                    </a:lnTo>
                    <a:lnTo>
                      <a:pt x="197" y="0"/>
                    </a:lnTo>
                    <a:close/>
                    <a:moveTo>
                      <a:pt x="883" y="0"/>
                    </a:moveTo>
                    <a:lnTo>
                      <a:pt x="883" y="0"/>
                    </a:lnTo>
                    <a:lnTo>
                      <a:pt x="899" y="0"/>
                    </a:lnTo>
                    <a:lnTo>
                      <a:pt x="883" y="0"/>
                    </a:lnTo>
                    <a:close/>
                    <a:moveTo>
                      <a:pt x="1056" y="0"/>
                    </a:moveTo>
                    <a:lnTo>
                      <a:pt x="1056" y="0"/>
                    </a:lnTo>
                    <a:lnTo>
                      <a:pt x="1126" y="0"/>
                    </a:lnTo>
                    <a:lnTo>
                      <a:pt x="1128" y="0"/>
                    </a:lnTo>
                    <a:lnTo>
                      <a:pt x="1056" y="0"/>
                    </a:lnTo>
                    <a:close/>
                  </a:path>
                </a:pathLst>
              </a:custGeom>
              <a:solidFill>
                <a:srgbClr val="EBEB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0" name="Freeform 257"/>
              <p:cNvSpPr>
                <a:spLocks noEditPoints="1"/>
              </p:cNvSpPr>
              <p:nvPr/>
            </p:nvSpPr>
            <p:spPr bwMode="auto">
              <a:xfrm>
                <a:off x="483" y="1090"/>
                <a:ext cx="355" cy="276"/>
              </a:xfrm>
              <a:custGeom>
                <a:avLst/>
                <a:gdLst>
                  <a:gd name="T0" fmla="*/ 0 w 1423"/>
                  <a:gd name="T1" fmla="*/ 0 h 1104"/>
                  <a:gd name="T2" fmla="*/ 0 w 1423"/>
                  <a:gd name="T3" fmla="*/ 1104 h 1104"/>
                  <a:gd name="T4" fmla="*/ 1423 w 1423"/>
                  <a:gd name="T5" fmla="*/ 1104 h 1104"/>
                  <a:gd name="T6" fmla="*/ 1423 w 1423"/>
                  <a:gd name="T7" fmla="*/ 0 h 1104"/>
                  <a:gd name="T8" fmla="*/ 0 w 1423"/>
                  <a:gd name="T9" fmla="*/ 0 h 1104"/>
                  <a:gd name="T10" fmla="*/ 119 w 1423"/>
                  <a:gd name="T11" fmla="*/ 117 h 1104"/>
                  <a:gd name="T12" fmla="*/ 119 w 1423"/>
                  <a:gd name="T13" fmla="*/ 983 h 1104"/>
                  <a:gd name="T14" fmla="*/ 1293 w 1423"/>
                  <a:gd name="T15" fmla="*/ 983 h 1104"/>
                  <a:gd name="T16" fmla="*/ 1293 w 1423"/>
                  <a:gd name="T17" fmla="*/ 117 h 1104"/>
                  <a:gd name="T18" fmla="*/ 119 w 1423"/>
                  <a:gd name="T19" fmla="*/ 117 h 1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23" h="1104">
                    <a:moveTo>
                      <a:pt x="0" y="0"/>
                    </a:moveTo>
                    <a:lnTo>
                      <a:pt x="0" y="1104"/>
                    </a:lnTo>
                    <a:lnTo>
                      <a:pt x="1423" y="1104"/>
                    </a:lnTo>
                    <a:lnTo>
                      <a:pt x="1423" y="0"/>
                    </a:lnTo>
                    <a:lnTo>
                      <a:pt x="0" y="0"/>
                    </a:lnTo>
                    <a:close/>
                    <a:moveTo>
                      <a:pt x="119" y="117"/>
                    </a:moveTo>
                    <a:lnTo>
                      <a:pt x="119" y="983"/>
                    </a:lnTo>
                    <a:lnTo>
                      <a:pt x="1293" y="983"/>
                    </a:lnTo>
                    <a:lnTo>
                      <a:pt x="1293" y="117"/>
                    </a:lnTo>
                    <a:lnTo>
                      <a:pt x="119" y="117"/>
                    </a:lnTo>
                    <a:close/>
                  </a:path>
                </a:pathLst>
              </a:custGeom>
              <a:solidFill>
                <a:srgbClr val="B2B2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1" name="Rectangle 258"/>
              <p:cNvSpPr>
                <a:spLocks noChangeArrowheads="1"/>
              </p:cNvSpPr>
              <p:nvPr/>
            </p:nvSpPr>
            <p:spPr bwMode="auto">
              <a:xfrm>
                <a:off x="483" y="1090"/>
                <a:ext cx="355" cy="276"/>
              </a:xfrm>
              <a:prstGeom prst="rect">
                <a:avLst/>
              </a:prstGeom>
              <a:noFill/>
              <a:ln w="0">
                <a:solidFill>
                  <a:srgbClr val="A6A687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2" name="Rectangle 259"/>
              <p:cNvSpPr>
                <a:spLocks noChangeArrowheads="1"/>
              </p:cNvSpPr>
              <p:nvPr/>
            </p:nvSpPr>
            <p:spPr bwMode="auto">
              <a:xfrm>
                <a:off x="512" y="1119"/>
                <a:ext cx="294" cy="217"/>
              </a:xfrm>
              <a:prstGeom prst="rect">
                <a:avLst/>
              </a:prstGeom>
              <a:noFill/>
              <a:ln w="0">
                <a:solidFill>
                  <a:srgbClr val="A6A687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3" name="Rectangle 260"/>
              <p:cNvSpPr>
                <a:spLocks noChangeArrowheads="1"/>
              </p:cNvSpPr>
              <p:nvPr/>
            </p:nvSpPr>
            <p:spPr bwMode="auto">
              <a:xfrm>
                <a:off x="652" y="1444"/>
                <a:ext cx="181" cy="29"/>
              </a:xfrm>
              <a:prstGeom prst="rect">
                <a:avLst/>
              </a:prstGeom>
              <a:solidFill>
                <a:srgbClr val="9C9C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4" name="Rectangle 261"/>
              <p:cNvSpPr>
                <a:spLocks noChangeArrowheads="1"/>
              </p:cNvSpPr>
              <p:nvPr/>
            </p:nvSpPr>
            <p:spPr bwMode="auto">
              <a:xfrm>
                <a:off x="656" y="1448"/>
                <a:ext cx="175" cy="14"/>
              </a:xfrm>
              <a:prstGeom prst="rect">
                <a:avLst/>
              </a:prstGeom>
              <a:solidFill>
                <a:srgbClr val="8585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" name="Rectangle 262"/>
              <p:cNvSpPr>
                <a:spLocks noChangeArrowheads="1"/>
              </p:cNvSpPr>
              <p:nvPr/>
            </p:nvSpPr>
            <p:spPr bwMode="auto">
              <a:xfrm>
                <a:off x="807" y="1462"/>
                <a:ext cx="22" cy="7"/>
              </a:xfrm>
              <a:prstGeom prst="rect">
                <a:avLst/>
              </a:prstGeom>
              <a:solidFill>
                <a:srgbClr val="8585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" name="Rectangle 263"/>
              <p:cNvSpPr>
                <a:spLocks noChangeArrowheads="1"/>
              </p:cNvSpPr>
              <p:nvPr/>
            </p:nvSpPr>
            <p:spPr bwMode="auto">
              <a:xfrm>
                <a:off x="738" y="1482"/>
                <a:ext cx="92" cy="23"/>
              </a:xfrm>
              <a:prstGeom prst="rect">
                <a:avLst/>
              </a:prstGeom>
              <a:solidFill>
                <a:srgbClr val="8F8F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" name="Rectangle 264"/>
              <p:cNvSpPr>
                <a:spLocks noChangeArrowheads="1"/>
              </p:cNvSpPr>
              <p:nvPr/>
            </p:nvSpPr>
            <p:spPr bwMode="auto">
              <a:xfrm>
                <a:off x="740" y="1486"/>
                <a:ext cx="89" cy="6"/>
              </a:xfrm>
              <a:prstGeom prst="rect">
                <a:avLst/>
              </a:prstGeom>
              <a:solidFill>
                <a:srgbClr val="7373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8" name="Rectangle 265"/>
              <p:cNvSpPr>
                <a:spLocks noChangeArrowheads="1"/>
              </p:cNvSpPr>
              <p:nvPr/>
            </p:nvSpPr>
            <p:spPr bwMode="auto">
              <a:xfrm>
                <a:off x="817" y="1497"/>
                <a:ext cx="11" cy="6"/>
              </a:xfrm>
              <a:prstGeom prst="rect">
                <a:avLst/>
              </a:prstGeom>
              <a:solidFill>
                <a:srgbClr val="7373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9" name="Rectangle 266"/>
              <p:cNvSpPr>
                <a:spLocks noChangeArrowheads="1"/>
              </p:cNvSpPr>
              <p:nvPr/>
            </p:nvSpPr>
            <p:spPr bwMode="auto">
              <a:xfrm>
                <a:off x="641" y="1343"/>
                <a:ext cx="46" cy="16"/>
              </a:xfrm>
              <a:prstGeom prst="rect">
                <a:avLst/>
              </a:prstGeom>
              <a:solidFill>
                <a:srgbClr val="3BA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0" name="Rectangle 267"/>
              <p:cNvSpPr>
                <a:spLocks noChangeArrowheads="1"/>
              </p:cNvSpPr>
              <p:nvPr/>
            </p:nvSpPr>
            <p:spPr bwMode="auto">
              <a:xfrm>
                <a:off x="641" y="1343"/>
                <a:ext cx="46" cy="16"/>
              </a:xfrm>
              <a:prstGeom prst="rect">
                <a:avLst/>
              </a:prstGeom>
              <a:noFill/>
              <a:ln w="0">
                <a:solidFill>
                  <a:srgbClr val="3366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1" name="Rectangle 268"/>
              <p:cNvSpPr>
                <a:spLocks noChangeArrowheads="1"/>
              </p:cNvSpPr>
              <p:nvPr/>
            </p:nvSpPr>
            <p:spPr bwMode="auto">
              <a:xfrm>
                <a:off x="649" y="1344"/>
                <a:ext cx="5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de-DE" altLang="en-US" sz="100">
                    <a:solidFill>
                      <a:srgbClr val="FFFFFF"/>
                    </a:solidFill>
                    <a:latin typeface="Arial" panose="020B0604020202020204" pitchFamily="34" charset="0"/>
                  </a:rPr>
                  <a:t>S</a:t>
                </a:r>
                <a:endParaRPr lang="de-DE" altLang="en-US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782" name="Rectangle 269"/>
              <p:cNvSpPr>
                <a:spLocks noChangeArrowheads="1"/>
              </p:cNvSpPr>
              <p:nvPr/>
            </p:nvSpPr>
            <p:spPr bwMode="auto">
              <a:xfrm>
                <a:off x="654" y="1344"/>
                <a:ext cx="2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de-DE" altLang="en-US" sz="100">
                    <a:solidFill>
                      <a:srgbClr val="FFFFFF"/>
                    </a:solidFill>
                    <a:latin typeface="Arial" panose="020B0604020202020204" pitchFamily="34" charset="0"/>
                  </a:rPr>
                  <a:t>I</a:t>
                </a:r>
                <a:endParaRPr lang="de-DE" altLang="en-US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783" name="Rectangle 270"/>
              <p:cNvSpPr>
                <a:spLocks noChangeArrowheads="1"/>
              </p:cNvSpPr>
              <p:nvPr/>
            </p:nvSpPr>
            <p:spPr bwMode="auto">
              <a:xfrm>
                <a:off x="655" y="1344"/>
                <a:ext cx="5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de-DE" altLang="en-US" sz="100">
                    <a:solidFill>
                      <a:srgbClr val="FFFFFF"/>
                    </a:solidFill>
                    <a:latin typeface="Arial" panose="020B0604020202020204" pitchFamily="34" charset="0"/>
                  </a:rPr>
                  <a:t>E</a:t>
                </a:r>
                <a:endParaRPr lang="de-DE" altLang="en-US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784" name="Rectangle 271"/>
              <p:cNvSpPr>
                <a:spLocks noChangeArrowheads="1"/>
              </p:cNvSpPr>
              <p:nvPr/>
            </p:nvSpPr>
            <p:spPr bwMode="auto">
              <a:xfrm>
                <a:off x="660" y="1344"/>
                <a:ext cx="7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de-DE" altLang="en-US" sz="100">
                    <a:solidFill>
                      <a:srgbClr val="FFFFFF"/>
                    </a:solidFill>
                    <a:latin typeface="Arial" panose="020B0604020202020204" pitchFamily="34" charset="0"/>
                  </a:rPr>
                  <a:t>M</a:t>
                </a:r>
                <a:endParaRPr lang="de-DE" altLang="en-US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785" name="Rectangle 272"/>
              <p:cNvSpPr>
                <a:spLocks noChangeArrowheads="1"/>
              </p:cNvSpPr>
              <p:nvPr/>
            </p:nvSpPr>
            <p:spPr bwMode="auto">
              <a:xfrm>
                <a:off x="665" y="1344"/>
                <a:ext cx="5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de-DE" altLang="en-US" sz="100">
                    <a:solidFill>
                      <a:srgbClr val="FFFFFF"/>
                    </a:solidFill>
                    <a:latin typeface="Arial" panose="020B0604020202020204" pitchFamily="34" charset="0"/>
                  </a:rPr>
                  <a:t>E</a:t>
                </a:r>
                <a:endParaRPr lang="de-DE" altLang="en-US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786" name="Rectangle 273"/>
              <p:cNvSpPr>
                <a:spLocks noChangeArrowheads="1"/>
              </p:cNvSpPr>
              <p:nvPr/>
            </p:nvSpPr>
            <p:spPr bwMode="auto">
              <a:xfrm>
                <a:off x="670" y="1344"/>
                <a:ext cx="6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de-DE" altLang="en-US" sz="100">
                    <a:solidFill>
                      <a:srgbClr val="FFFFFF"/>
                    </a:solidFill>
                    <a:latin typeface="Arial" panose="020B0604020202020204" pitchFamily="34" charset="0"/>
                  </a:rPr>
                  <a:t>N</a:t>
                </a:r>
                <a:endParaRPr lang="de-DE" altLang="en-US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787" name="Rectangle 274"/>
              <p:cNvSpPr>
                <a:spLocks noChangeArrowheads="1"/>
              </p:cNvSpPr>
              <p:nvPr/>
            </p:nvSpPr>
            <p:spPr bwMode="auto">
              <a:xfrm>
                <a:off x="674" y="1344"/>
                <a:ext cx="5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de-DE" altLang="en-US" sz="100">
                    <a:solidFill>
                      <a:srgbClr val="FFFFFF"/>
                    </a:solidFill>
                    <a:latin typeface="Arial" panose="020B0604020202020204" pitchFamily="34" charset="0"/>
                  </a:rPr>
                  <a:t>S</a:t>
                </a:r>
                <a:endParaRPr lang="de-DE" altLang="en-US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788" name="Rectangle 275"/>
              <p:cNvSpPr>
                <a:spLocks noChangeArrowheads="1"/>
              </p:cNvSpPr>
              <p:nvPr/>
            </p:nvSpPr>
            <p:spPr bwMode="auto">
              <a:xfrm>
                <a:off x="649" y="1351"/>
                <a:ext cx="6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de-DE" altLang="en-US" sz="100">
                    <a:solidFill>
                      <a:srgbClr val="FFFFFF"/>
                    </a:solidFill>
                    <a:latin typeface="Arial" panose="020B0604020202020204" pitchFamily="34" charset="0"/>
                  </a:rPr>
                  <a:t>N</a:t>
                </a:r>
                <a:endParaRPr lang="de-DE" altLang="en-US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789" name="Rectangle 276"/>
              <p:cNvSpPr>
                <a:spLocks noChangeArrowheads="1"/>
              </p:cNvSpPr>
              <p:nvPr/>
            </p:nvSpPr>
            <p:spPr bwMode="auto">
              <a:xfrm>
                <a:off x="654" y="1351"/>
                <a:ext cx="2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de-DE" altLang="en-US" sz="100">
                    <a:solidFill>
                      <a:srgbClr val="FFFFFF"/>
                    </a:solidFill>
                    <a:latin typeface="Arial" panose="020B0604020202020204" pitchFamily="34" charset="0"/>
                  </a:rPr>
                  <a:t>I</a:t>
                </a:r>
                <a:endParaRPr lang="de-DE" altLang="en-US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790" name="Rectangle 277"/>
              <p:cNvSpPr>
                <a:spLocks noChangeArrowheads="1"/>
              </p:cNvSpPr>
              <p:nvPr/>
            </p:nvSpPr>
            <p:spPr bwMode="auto">
              <a:xfrm>
                <a:off x="656" y="1351"/>
                <a:ext cx="5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de-DE" altLang="en-US" sz="100">
                    <a:solidFill>
                      <a:srgbClr val="FFFFFF"/>
                    </a:solidFill>
                    <a:latin typeface="Arial" panose="020B0604020202020204" pitchFamily="34" charset="0"/>
                  </a:rPr>
                  <a:t>X</a:t>
                </a:r>
                <a:endParaRPr lang="de-DE" altLang="en-US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791" name="Rectangle 278"/>
              <p:cNvSpPr>
                <a:spLocks noChangeArrowheads="1"/>
              </p:cNvSpPr>
              <p:nvPr/>
            </p:nvSpPr>
            <p:spPr bwMode="auto">
              <a:xfrm>
                <a:off x="660" y="1351"/>
                <a:ext cx="6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de-DE" altLang="en-US" sz="100">
                    <a:solidFill>
                      <a:srgbClr val="FFFFFF"/>
                    </a:solidFill>
                    <a:latin typeface="Arial" panose="020B0604020202020204" pitchFamily="34" charset="0"/>
                  </a:rPr>
                  <a:t>D</a:t>
                </a:r>
                <a:endParaRPr lang="de-DE" altLang="en-US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792" name="Rectangle 279"/>
              <p:cNvSpPr>
                <a:spLocks noChangeArrowheads="1"/>
              </p:cNvSpPr>
              <p:nvPr/>
            </p:nvSpPr>
            <p:spPr bwMode="auto">
              <a:xfrm>
                <a:off x="665" y="1351"/>
                <a:ext cx="6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de-DE" altLang="en-US" sz="100">
                    <a:solidFill>
                      <a:srgbClr val="FFFFFF"/>
                    </a:solidFill>
                    <a:latin typeface="Arial" panose="020B0604020202020204" pitchFamily="34" charset="0"/>
                  </a:rPr>
                  <a:t>O</a:t>
                </a:r>
                <a:endParaRPr lang="de-DE" altLang="en-US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793" name="Rectangle 280"/>
              <p:cNvSpPr>
                <a:spLocks noChangeArrowheads="1"/>
              </p:cNvSpPr>
              <p:nvPr/>
            </p:nvSpPr>
            <p:spPr bwMode="auto">
              <a:xfrm>
                <a:off x="670" y="1351"/>
                <a:ext cx="6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de-DE" altLang="en-US" sz="100">
                    <a:solidFill>
                      <a:srgbClr val="FFFFFF"/>
                    </a:solidFill>
                    <a:latin typeface="Arial" panose="020B0604020202020204" pitchFamily="34" charset="0"/>
                  </a:rPr>
                  <a:t>R</a:t>
                </a:r>
                <a:endParaRPr lang="de-DE" altLang="en-US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794" name="Rectangle 281"/>
              <p:cNvSpPr>
                <a:spLocks noChangeArrowheads="1"/>
              </p:cNvSpPr>
              <p:nvPr/>
            </p:nvSpPr>
            <p:spPr bwMode="auto">
              <a:xfrm>
                <a:off x="675" y="1351"/>
                <a:ext cx="5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de-DE" altLang="en-US" sz="100">
                    <a:solidFill>
                      <a:srgbClr val="FFFFFF"/>
                    </a:solidFill>
                    <a:latin typeface="Arial" panose="020B0604020202020204" pitchFamily="34" charset="0"/>
                  </a:rPr>
                  <a:t>F</a:t>
                </a:r>
                <a:endParaRPr lang="de-DE" altLang="en-US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795" name="Line 282"/>
              <p:cNvSpPr>
                <a:spLocks noChangeShapeType="1"/>
              </p:cNvSpPr>
              <p:nvPr/>
            </p:nvSpPr>
            <p:spPr bwMode="auto">
              <a:xfrm>
                <a:off x="650" y="1350"/>
                <a:ext cx="28" cy="1"/>
              </a:xfrm>
              <a:prstGeom prst="line">
                <a:avLst/>
              </a:prstGeom>
              <a:noFill/>
              <a:ln w="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" name="Group 283"/>
            <p:cNvGrpSpPr>
              <a:grpSpLocks/>
            </p:cNvGrpSpPr>
            <p:nvPr/>
          </p:nvGrpSpPr>
          <p:grpSpPr bwMode="auto">
            <a:xfrm>
              <a:off x="2527" y="2360"/>
              <a:ext cx="623" cy="568"/>
              <a:chOff x="2527" y="2360"/>
              <a:chExt cx="623" cy="568"/>
            </a:xfrm>
          </p:grpSpPr>
          <p:grpSp>
            <p:nvGrpSpPr>
              <p:cNvPr id="444" name="Group 284"/>
              <p:cNvGrpSpPr>
                <a:grpSpLocks/>
              </p:cNvGrpSpPr>
              <p:nvPr/>
            </p:nvGrpSpPr>
            <p:grpSpPr bwMode="auto">
              <a:xfrm>
                <a:off x="2527" y="2386"/>
                <a:ext cx="623" cy="542"/>
                <a:chOff x="2527" y="2386"/>
                <a:chExt cx="623" cy="542"/>
              </a:xfrm>
            </p:grpSpPr>
            <p:sp>
              <p:nvSpPr>
                <p:cNvPr id="520" name="Freeform 285"/>
                <p:cNvSpPr>
                  <a:spLocks/>
                </p:cNvSpPr>
                <p:nvPr/>
              </p:nvSpPr>
              <p:spPr bwMode="auto">
                <a:xfrm>
                  <a:off x="2999" y="2786"/>
                  <a:ext cx="68" cy="56"/>
                </a:xfrm>
                <a:custGeom>
                  <a:avLst/>
                  <a:gdLst>
                    <a:gd name="T0" fmla="*/ 64 w 272"/>
                    <a:gd name="T1" fmla="*/ 2 h 227"/>
                    <a:gd name="T2" fmla="*/ 84 w 272"/>
                    <a:gd name="T3" fmla="*/ 7 h 227"/>
                    <a:gd name="T4" fmla="*/ 103 w 272"/>
                    <a:gd name="T5" fmla="*/ 13 h 227"/>
                    <a:gd name="T6" fmla="*/ 121 w 272"/>
                    <a:gd name="T7" fmla="*/ 17 h 227"/>
                    <a:gd name="T8" fmla="*/ 138 w 272"/>
                    <a:gd name="T9" fmla="*/ 25 h 227"/>
                    <a:gd name="T10" fmla="*/ 152 w 272"/>
                    <a:gd name="T11" fmla="*/ 31 h 227"/>
                    <a:gd name="T12" fmla="*/ 165 w 272"/>
                    <a:gd name="T13" fmla="*/ 38 h 227"/>
                    <a:gd name="T14" fmla="*/ 179 w 272"/>
                    <a:gd name="T15" fmla="*/ 46 h 227"/>
                    <a:gd name="T16" fmla="*/ 190 w 272"/>
                    <a:gd name="T17" fmla="*/ 56 h 227"/>
                    <a:gd name="T18" fmla="*/ 201 w 272"/>
                    <a:gd name="T19" fmla="*/ 65 h 227"/>
                    <a:gd name="T20" fmla="*/ 211 w 272"/>
                    <a:gd name="T21" fmla="*/ 76 h 227"/>
                    <a:gd name="T22" fmla="*/ 220 w 272"/>
                    <a:gd name="T23" fmla="*/ 89 h 227"/>
                    <a:gd name="T24" fmla="*/ 230 w 272"/>
                    <a:gd name="T25" fmla="*/ 102 h 227"/>
                    <a:gd name="T26" fmla="*/ 239 w 272"/>
                    <a:gd name="T27" fmla="*/ 117 h 227"/>
                    <a:gd name="T28" fmla="*/ 249 w 272"/>
                    <a:gd name="T29" fmla="*/ 132 h 227"/>
                    <a:gd name="T30" fmla="*/ 257 w 272"/>
                    <a:gd name="T31" fmla="*/ 150 h 227"/>
                    <a:gd name="T32" fmla="*/ 267 w 272"/>
                    <a:gd name="T33" fmla="*/ 169 h 227"/>
                    <a:gd name="T34" fmla="*/ 272 w 272"/>
                    <a:gd name="T35" fmla="*/ 189 h 227"/>
                    <a:gd name="T36" fmla="*/ 268 w 272"/>
                    <a:gd name="T37" fmla="*/ 204 h 227"/>
                    <a:gd name="T38" fmla="*/ 256 w 272"/>
                    <a:gd name="T39" fmla="*/ 215 h 227"/>
                    <a:gd name="T40" fmla="*/ 241 w 272"/>
                    <a:gd name="T41" fmla="*/ 222 h 227"/>
                    <a:gd name="T42" fmla="*/ 220 w 272"/>
                    <a:gd name="T43" fmla="*/ 226 h 227"/>
                    <a:gd name="T44" fmla="*/ 201 w 272"/>
                    <a:gd name="T45" fmla="*/ 227 h 227"/>
                    <a:gd name="T46" fmla="*/ 182 w 272"/>
                    <a:gd name="T47" fmla="*/ 227 h 227"/>
                    <a:gd name="T48" fmla="*/ 167 w 272"/>
                    <a:gd name="T49" fmla="*/ 224 h 227"/>
                    <a:gd name="T50" fmla="*/ 155 w 272"/>
                    <a:gd name="T51" fmla="*/ 216 h 227"/>
                    <a:gd name="T52" fmla="*/ 150 w 272"/>
                    <a:gd name="T53" fmla="*/ 201 h 227"/>
                    <a:gd name="T54" fmla="*/ 147 w 272"/>
                    <a:gd name="T55" fmla="*/ 180 h 227"/>
                    <a:gd name="T56" fmla="*/ 144 w 272"/>
                    <a:gd name="T57" fmla="*/ 156 h 227"/>
                    <a:gd name="T58" fmla="*/ 136 w 272"/>
                    <a:gd name="T59" fmla="*/ 132 h 227"/>
                    <a:gd name="T60" fmla="*/ 118 w 272"/>
                    <a:gd name="T61" fmla="*/ 112 h 227"/>
                    <a:gd name="T62" fmla="*/ 85 w 272"/>
                    <a:gd name="T63" fmla="*/ 95 h 227"/>
                    <a:gd name="T64" fmla="*/ 35 w 272"/>
                    <a:gd name="T65" fmla="*/ 87 h 227"/>
                    <a:gd name="T66" fmla="*/ 26 w 272"/>
                    <a:gd name="T67" fmla="*/ 82 h 227"/>
                    <a:gd name="T68" fmla="*/ 15 w 272"/>
                    <a:gd name="T69" fmla="*/ 70 h 227"/>
                    <a:gd name="T70" fmla="*/ 6 w 272"/>
                    <a:gd name="T71" fmla="*/ 55 h 227"/>
                    <a:gd name="T72" fmla="*/ 0 w 272"/>
                    <a:gd name="T73" fmla="*/ 37 h 227"/>
                    <a:gd name="T74" fmla="*/ 0 w 272"/>
                    <a:gd name="T75" fmla="*/ 20 h 227"/>
                    <a:gd name="T76" fmla="*/ 9 w 272"/>
                    <a:gd name="T77" fmla="*/ 5 h 227"/>
                    <a:gd name="T78" fmla="*/ 29 w 272"/>
                    <a:gd name="T79" fmla="*/ 0 h 227"/>
                    <a:gd name="T80" fmla="*/ 64 w 272"/>
                    <a:gd name="T81" fmla="*/ 2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272" h="227">
                      <a:moveTo>
                        <a:pt x="64" y="2"/>
                      </a:moveTo>
                      <a:lnTo>
                        <a:pt x="84" y="7"/>
                      </a:lnTo>
                      <a:lnTo>
                        <a:pt x="103" y="13"/>
                      </a:lnTo>
                      <a:lnTo>
                        <a:pt x="121" y="17"/>
                      </a:lnTo>
                      <a:lnTo>
                        <a:pt x="138" y="25"/>
                      </a:lnTo>
                      <a:lnTo>
                        <a:pt x="152" y="31"/>
                      </a:lnTo>
                      <a:lnTo>
                        <a:pt x="165" y="38"/>
                      </a:lnTo>
                      <a:lnTo>
                        <a:pt x="179" y="46"/>
                      </a:lnTo>
                      <a:lnTo>
                        <a:pt x="190" y="56"/>
                      </a:lnTo>
                      <a:lnTo>
                        <a:pt x="201" y="65"/>
                      </a:lnTo>
                      <a:lnTo>
                        <a:pt x="211" y="76"/>
                      </a:lnTo>
                      <a:lnTo>
                        <a:pt x="220" y="89"/>
                      </a:lnTo>
                      <a:lnTo>
                        <a:pt x="230" y="102"/>
                      </a:lnTo>
                      <a:lnTo>
                        <a:pt x="239" y="117"/>
                      </a:lnTo>
                      <a:lnTo>
                        <a:pt x="249" y="132"/>
                      </a:lnTo>
                      <a:lnTo>
                        <a:pt x="257" y="150"/>
                      </a:lnTo>
                      <a:lnTo>
                        <a:pt x="267" y="169"/>
                      </a:lnTo>
                      <a:lnTo>
                        <a:pt x="272" y="189"/>
                      </a:lnTo>
                      <a:lnTo>
                        <a:pt x="268" y="204"/>
                      </a:lnTo>
                      <a:lnTo>
                        <a:pt x="256" y="215"/>
                      </a:lnTo>
                      <a:lnTo>
                        <a:pt x="241" y="222"/>
                      </a:lnTo>
                      <a:lnTo>
                        <a:pt x="220" y="226"/>
                      </a:lnTo>
                      <a:lnTo>
                        <a:pt x="201" y="227"/>
                      </a:lnTo>
                      <a:lnTo>
                        <a:pt x="182" y="227"/>
                      </a:lnTo>
                      <a:lnTo>
                        <a:pt x="167" y="224"/>
                      </a:lnTo>
                      <a:lnTo>
                        <a:pt x="155" y="216"/>
                      </a:lnTo>
                      <a:lnTo>
                        <a:pt x="150" y="201"/>
                      </a:lnTo>
                      <a:lnTo>
                        <a:pt x="147" y="180"/>
                      </a:lnTo>
                      <a:lnTo>
                        <a:pt x="144" y="156"/>
                      </a:lnTo>
                      <a:lnTo>
                        <a:pt x="136" y="132"/>
                      </a:lnTo>
                      <a:lnTo>
                        <a:pt x="118" y="112"/>
                      </a:lnTo>
                      <a:lnTo>
                        <a:pt x="85" y="95"/>
                      </a:lnTo>
                      <a:lnTo>
                        <a:pt x="35" y="87"/>
                      </a:lnTo>
                      <a:lnTo>
                        <a:pt x="26" y="82"/>
                      </a:lnTo>
                      <a:lnTo>
                        <a:pt x="15" y="70"/>
                      </a:lnTo>
                      <a:lnTo>
                        <a:pt x="6" y="55"/>
                      </a:lnTo>
                      <a:lnTo>
                        <a:pt x="0" y="37"/>
                      </a:lnTo>
                      <a:lnTo>
                        <a:pt x="0" y="20"/>
                      </a:lnTo>
                      <a:lnTo>
                        <a:pt x="9" y="5"/>
                      </a:lnTo>
                      <a:lnTo>
                        <a:pt x="29" y="0"/>
                      </a:lnTo>
                      <a:lnTo>
                        <a:pt x="64" y="2"/>
                      </a:lnTo>
                      <a:close/>
                    </a:path>
                  </a:pathLst>
                </a:custGeom>
                <a:solidFill>
                  <a:srgbClr val="5E5E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1" name="Freeform 286"/>
                <p:cNvSpPr>
                  <a:spLocks/>
                </p:cNvSpPr>
                <p:nvPr/>
              </p:nvSpPr>
              <p:spPr bwMode="auto">
                <a:xfrm>
                  <a:off x="2632" y="2677"/>
                  <a:ext cx="391" cy="26"/>
                </a:xfrm>
                <a:custGeom>
                  <a:avLst/>
                  <a:gdLst>
                    <a:gd name="T0" fmla="*/ 0 w 1564"/>
                    <a:gd name="T1" fmla="*/ 106 h 106"/>
                    <a:gd name="T2" fmla="*/ 171 w 1564"/>
                    <a:gd name="T3" fmla="*/ 12 h 106"/>
                    <a:gd name="T4" fmla="*/ 1362 w 1564"/>
                    <a:gd name="T5" fmla="*/ 0 h 106"/>
                    <a:gd name="T6" fmla="*/ 1564 w 1564"/>
                    <a:gd name="T7" fmla="*/ 106 h 106"/>
                    <a:gd name="T8" fmla="*/ 0 w 1564"/>
                    <a:gd name="T9" fmla="*/ 106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64" h="106">
                      <a:moveTo>
                        <a:pt x="0" y="106"/>
                      </a:moveTo>
                      <a:lnTo>
                        <a:pt x="171" y="12"/>
                      </a:lnTo>
                      <a:lnTo>
                        <a:pt x="1362" y="0"/>
                      </a:lnTo>
                      <a:lnTo>
                        <a:pt x="1564" y="106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7575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2" name="Freeform 287"/>
                <p:cNvSpPr>
                  <a:spLocks/>
                </p:cNvSpPr>
                <p:nvPr/>
              </p:nvSpPr>
              <p:spPr bwMode="auto">
                <a:xfrm>
                  <a:off x="2710" y="2668"/>
                  <a:ext cx="236" cy="39"/>
                </a:xfrm>
                <a:custGeom>
                  <a:avLst/>
                  <a:gdLst>
                    <a:gd name="T0" fmla="*/ 82 w 943"/>
                    <a:gd name="T1" fmla="*/ 10 h 154"/>
                    <a:gd name="T2" fmla="*/ 862 w 943"/>
                    <a:gd name="T3" fmla="*/ 0 h 154"/>
                    <a:gd name="T4" fmla="*/ 943 w 943"/>
                    <a:gd name="T5" fmla="*/ 93 h 154"/>
                    <a:gd name="T6" fmla="*/ 943 w 943"/>
                    <a:gd name="T7" fmla="*/ 154 h 154"/>
                    <a:gd name="T8" fmla="*/ 13 w 943"/>
                    <a:gd name="T9" fmla="*/ 154 h 154"/>
                    <a:gd name="T10" fmla="*/ 0 w 943"/>
                    <a:gd name="T11" fmla="*/ 93 h 154"/>
                    <a:gd name="T12" fmla="*/ 82 w 943"/>
                    <a:gd name="T13" fmla="*/ 10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43" h="154">
                      <a:moveTo>
                        <a:pt x="82" y="10"/>
                      </a:moveTo>
                      <a:lnTo>
                        <a:pt x="862" y="0"/>
                      </a:lnTo>
                      <a:lnTo>
                        <a:pt x="943" y="93"/>
                      </a:lnTo>
                      <a:lnTo>
                        <a:pt x="943" y="154"/>
                      </a:lnTo>
                      <a:lnTo>
                        <a:pt x="13" y="154"/>
                      </a:lnTo>
                      <a:lnTo>
                        <a:pt x="0" y="93"/>
                      </a:lnTo>
                      <a:lnTo>
                        <a:pt x="82" y="10"/>
                      </a:lnTo>
                      <a:close/>
                    </a:path>
                  </a:pathLst>
                </a:custGeom>
                <a:solidFill>
                  <a:srgbClr val="6161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3" name="Freeform 288"/>
                <p:cNvSpPr>
                  <a:spLocks/>
                </p:cNvSpPr>
                <p:nvPr/>
              </p:nvSpPr>
              <p:spPr bwMode="auto">
                <a:xfrm>
                  <a:off x="2676" y="2386"/>
                  <a:ext cx="312" cy="231"/>
                </a:xfrm>
                <a:custGeom>
                  <a:avLst/>
                  <a:gdLst>
                    <a:gd name="T0" fmla="*/ 0 w 1250"/>
                    <a:gd name="T1" fmla="*/ 0 h 925"/>
                    <a:gd name="T2" fmla="*/ 0 w 1250"/>
                    <a:gd name="T3" fmla="*/ 921 h 925"/>
                    <a:gd name="T4" fmla="*/ 1250 w 1250"/>
                    <a:gd name="T5" fmla="*/ 925 h 925"/>
                    <a:gd name="T6" fmla="*/ 1237 w 1250"/>
                    <a:gd name="T7" fmla="*/ 0 h 925"/>
                    <a:gd name="T8" fmla="*/ 0 w 1250"/>
                    <a:gd name="T9" fmla="*/ 0 h 9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50" h="925">
                      <a:moveTo>
                        <a:pt x="0" y="0"/>
                      </a:moveTo>
                      <a:lnTo>
                        <a:pt x="0" y="921"/>
                      </a:lnTo>
                      <a:lnTo>
                        <a:pt x="1250" y="925"/>
                      </a:lnTo>
                      <a:lnTo>
                        <a:pt x="123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4FA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4" name="Rectangle 289"/>
                <p:cNvSpPr>
                  <a:spLocks noChangeArrowheads="1"/>
                </p:cNvSpPr>
                <p:nvPr/>
              </p:nvSpPr>
              <p:spPr bwMode="auto">
                <a:xfrm>
                  <a:off x="2676" y="2641"/>
                  <a:ext cx="300" cy="24"/>
                </a:xfrm>
                <a:prstGeom prst="rect">
                  <a:avLst/>
                </a:prstGeom>
                <a:solidFill>
                  <a:srgbClr val="CCCC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5" name="Rectangle 290"/>
                <p:cNvSpPr>
                  <a:spLocks noChangeArrowheads="1"/>
                </p:cNvSpPr>
                <p:nvPr/>
              </p:nvSpPr>
              <p:spPr bwMode="auto">
                <a:xfrm>
                  <a:off x="2920" y="2646"/>
                  <a:ext cx="27" cy="10"/>
                </a:xfrm>
                <a:prstGeom prst="rect">
                  <a:avLst/>
                </a:prstGeom>
                <a:solidFill>
                  <a:srgbClr val="99997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6" name="Rectangle 291"/>
                <p:cNvSpPr>
                  <a:spLocks noChangeArrowheads="1"/>
                </p:cNvSpPr>
                <p:nvPr/>
              </p:nvSpPr>
              <p:spPr bwMode="auto">
                <a:xfrm>
                  <a:off x="2634" y="2813"/>
                  <a:ext cx="390" cy="10"/>
                </a:xfrm>
                <a:prstGeom prst="rect">
                  <a:avLst/>
                </a:prstGeom>
                <a:solidFill>
                  <a:srgbClr val="7D7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7" name="Rectangle 292"/>
                <p:cNvSpPr>
                  <a:spLocks noChangeArrowheads="1"/>
                </p:cNvSpPr>
                <p:nvPr/>
              </p:nvSpPr>
              <p:spPr bwMode="auto">
                <a:xfrm>
                  <a:off x="2634" y="2807"/>
                  <a:ext cx="390" cy="13"/>
                </a:xfrm>
                <a:prstGeom prst="rect">
                  <a:avLst/>
                </a:prstGeom>
                <a:solidFill>
                  <a:srgbClr val="8282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8" name="Rectangle 293"/>
                <p:cNvSpPr>
                  <a:spLocks noChangeArrowheads="1"/>
                </p:cNvSpPr>
                <p:nvPr/>
              </p:nvSpPr>
              <p:spPr bwMode="auto">
                <a:xfrm>
                  <a:off x="2634" y="2801"/>
                  <a:ext cx="390" cy="12"/>
                </a:xfrm>
                <a:prstGeom prst="rect">
                  <a:avLst/>
                </a:prstGeom>
                <a:solidFill>
                  <a:srgbClr val="87876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9" name="Rectangle 294"/>
                <p:cNvSpPr>
                  <a:spLocks noChangeArrowheads="1"/>
                </p:cNvSpPr>
                <p:nvPr/>
              </p:nvSpPr>
              <p:spPr bwMode="auto">
                <a:xfrm>
                  <a:off x="2634" y="2794"/>
                  <a:ext cx="390" cy="13"/>
                </a:xfrm>
                <a:prstGeom prst="rect">
                  <a:avLst/>
                </a:prstGeom>
                <a:solidFill>
                  <a:srgbClr val="8C8C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0" name="Rectangle 295"/>
                <p:cNvSpPr>
                  <a:spLocks noChangeArrowheads="1"/>
                </p:cNvSpPr>
                <p:nvPr/>
              </p:nvSpPr>
              <p:spPr bwMode="auto">
                <a:xfrm>
                  <a:off x="2634" y="2788"/>
                  <a:ext cx="390" cy="13"/>
                </a:xfrm>
                <a:prstGeom prst="rect">
                  <a:avLst/>
                </a:prstGeom>
                <a:solidFill>
                  <a:srgbClr val="91917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1" name="Rectangle 296"/>
                <p:cNvSpPr>
                  <a:spLocks noChangeArrowheads="1"/>
                </p:cNvSpPr>
                <p:nvPr/>
              </p:nvSpPr>
              <p:spPr bwMode="auto">
                <a:xfrm>
                  <a:off x="2634" y="2781"/>
                  <a:ext cx="390" cy="13"/>
                </a:xfrm>
                <a:prstGeom prst="rect">
                  <a:avLst/>
                </a:prstGeom>
                <a:solidFill>
                  <a:srgbClr val="96967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2" name="Rectangle 297"/>
                <p:cNvSpPr>
                  <a:spLocks noChangeArrowheads="1"/>
                </p:cNvSpPr>
                <p:nvPr/>
              </p:nvSpPr>
              <p:spPr bwMode="auto">
                <a:xfrm>
                  <a:off x="2634" y="2775"/>
                  <a:ext cx="390" cy="13"/>
                </a:xfrm>
                <a:prstGeom prst="rect">
                  <a:avLst/>
                </a:prstGeom>
                <a:solidFill>
                  <a:srgbClr val="9C9C7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" name="Rectangle 298"/>
                <p:cNvSpPr>
                  <a:spLocks noChangeArrowheads="1"/>
                </p:cNvSpPr>
                <p:nvPr/>
              </p:nvSpPr>
              <p:spPr bwMode="auto">
                <a:xfrm>
                  <a:off x="2634" y="2769"/>
                  <a:ext cx="390" cy="12"/>
                </a:xfrm>
                <a:prstGeom prst="rect">
                  <a:avLst/>
                </a:prstGeom>
                <a:solidFill>
                  <a:srgbClr val="A1A18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4" name="Rectangle 299"/>
                <p:cNvSpPr>
                  <a:spLocks noChangeArrowheads="1"/>
                </p:cNvSpPr>
                <p:nvPr/>
              </p:nvSpPr>
              <p:spPr bwMode="auto">
                <a:xfrm>
                  <a:off x="2634" y="2762"/>
                  <a:ext cx="390" cy="13"/>
                </a:xfrm>
                <a:prstGeom prst="rect">
                  <a:avLst/>
                </a:prstGeom>
                <a:solidFill>
                  <a:srgbClr val="A6A68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5" name="Rectangle 300"/>
                <p:cNvSpPr>
                  <a:spLocks noChangeArrowheads="1"/>
                </p:cNvSpPr>
                <p:nvPr/>
              </p:nvSpPr>
              <p:spPr bwMode="auto">
                <a:xfrm>
                  <a:off x="2634" y="2756"/>
                  <a:ext cx="390" cy="13"/>
                </a:xfrm>
                <a:prstGeom prst="rect">
                  <a:avLst/>
                </a:prstGeom>
                <a:solidFill>
                  <a:srgbClr val="ABAB8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6" name="Rectangle 301"/>
                <p:cNvSpPr>
                  <a:spLocks noChangeArrowheads="1"/>
                </p:cNvSpPr>
                <p:nvPr/>
              </p:nvSpPr>
              <p:spPr bwMode="auto">
                <a:xfrm>
                  <a:off x="2634" y="2749"/>
                  <a:ext cx="390" cy="13"/>
                </a:xfrm>
                <a:prstGeom prst="rect">
                  <a:avLst/>
                </a:prstGeom>
                <a:solidFill>
                  <a:srgbClr val="B0B09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7" name="Rectangle 302"/>
                <p:cNvSpPr>
                  <a:spLocks noChangeArrowheads="1"/>
                </p:cNvSpPr>
                <p:nvPr/>
              </p:nvSpPr>
              <p:spPr bwMode="auto">
                <a:xfrm>
                  <a:off x="2634" y="2743"/>
                  <a:ext cx="390" cy="13"/>
                </a:xfrm>
                <a:prstGeom prst="rect">
                  <a:avLst/>
                </a:prstGeom>
                <a:solidFill>
                  <a:srgbClr val="B5B5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8" name="Rectangle 303"/>
                <p:cNvSpPr>
                  <a:spLocks noChangeArrowheads="1"/>
                </p:cNvSpPr>
                <p:nvPr/>
              </p:nvSpPr>
              <p:spPr bwMode="auto">
                <a:xfrm>
                  <a:off x="2634" y="2737"/>
                  <a:ext cx="390" cy="12"/>
                </a:xfrm>
                <a:prstGeom prst="rect">
                  <a:avLst/>
                </a:prstGeom>
                <a:solidFill>
                  <a:srgbClr val="BABA9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9" name="Rectangle 304"/>
                <p:cNvSpPr>
                  <a:spLocks noChangeArrowheads="1"/>
                </p:cNvSpPr>
                <p:nvPr/>
              </p:nvSpPr>
              <p:spPr bwMode="auto">
                <a:xfrm>
                  <a:off x="2634" y="2730"/>
                  <a:ext cx="390" cy="13"/>
                </a:xfrm>
                <a:prstGeom prst="rect">
                  <a:avLst/>
                </a:prstGeom>
                <a:solidFill>
                  <a:srgbClr val="BFBF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0" name="Rectangle 305"/>
                <p:cNvSpPr>
                  <a:spLocks noChangeArrowheads="1"/>
                </p:cNvSpPr>
                <p:nvPr/>
              </p:nvSpPr>
              <p:spPr bwMode="auto">
                <a:xfrm>
                  <a:off x="2634" y="2724"/>
                  <a:ext cx="390" cy="13"/>
                </a:xfrm>
                <a:prstGeom prst="rect">
                  <a:avLst/>
                </a:prstGeom>
                <a:solidFill>
                  <a:srgbClr val="C4C4A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1" name="Rectangle 306"/>
                <p:cNvSpPr>
                  <a:spLocks noChangeArrowheads="1"/>
                </p:cNvSpPr>
                <p:nvPr/>
              </p:nvSpPr>
              <p:spPr bwMode="auto">
                <a:xfrm>
                  <a:off x="2634" y="2718"/>
                  <a:ext cx="390" cy="12"/>
                </a:xfrm>
                <a:prstGeom prst="rect">
                  <a:avLst/>
                </a:prstGeom>
                <a:solidFill>
                  <a:srgbClr val="C9C9A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2" name="Rectangle 307"/>
                <p:cNvSpPr>
                  <a:spLocks noChangeArrowheads="1"/>
                </p:cNvSpPr>
                <p:nvPr/>
              </p:nvSpPr>
              <p:spPr bwMode="auto">
                <a:xfrm>
                  <a:off x="2634" y="2711"/>
                  <a:ext cx="390" cy="13"/>
                </a:xfrm>
                <a:prstGeom prst="rect">
                  <a:avLst/>
                </a:prstGeom>
                <a:solidFill>
                  <a:srgbClr val="CFCFB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3" name="Rectangle 308"/>
                <p:cNvSpPr>
                  <a:spLocks noChangeArrowheads="1"/>
                </p:cNvSpPr>
                <p:nvPr/>
              </p:nvSpPr>
              <p:spPr bwMode="auto">
                <a:xfrm>
                  <a:off x="2634" y="2705"/>
                  <a:ext cx="390" cy="13"/>
                </a:xfrm>
                <a:prstGeom prst="rect">
                  <a:avLst/>
                </a:prstGeom>
                <a:solidFill>
                  <a:srgbClr val="D4D4B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4" name="Rectangle 309"/>
                <p:cNvSpPr>
                  <a:spLocks noChangeArrowheads="1"/>
                </p:cNvSpPr>
                <p:nvPr/>
              </p:nvSpPr>
              <p:spPr bwMode="auto">
                <a:xfrm>
                  <a:off x="2634" y="2701"/>
                  <a:ext cx="390" cy="10"/>
                </a:xfrm>
                <a:prstGeom prst="rect">
                  <a:avLst/>
                </a:prstGeom>
                <a:solidFill>
                  <a:srgbClr val="D9D9B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5" name="Rectangle 310"/>
                <p:cNvSpPr>
                  <a:spLocks noChangeArrowheads="1"/>
                </p:cNvSpPr>
                <p:nvPr/>
              </p:nvSpPr>
              <p:spPr bwMode="auto">
                <a:xfrm>
                  <a:off x="2634" y="2701"/>
                  <a:ext cx="390" cy="4"/>
                </a:xfrm>
                <a:prstGeom prst="rect">
                  <a:avLst/>
                </a:prstGeom>
                <a:solidFill>
                  <a:srgbClr val="DEDE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6" name="Rectangle 311"/>
                <p:cNvSpPr>
                  <a:spLocks noChangeArrowheads="1"/>
                </p:cNvSpPr>
                <p:nvPr/>
              </p:nvSpPr>
              <p:spPr bwMode="auto">
                <a:xfrm>
                  <a:off x="2528" y="2907"/>
                  <a:ext cx="622" cy="21"/>
                </a:xfrm>
                <a:prstGeom prst="rect">
                  <a:avLst/>
                </a:prstGeom>
                <a:solidFill>
                  <a:srgbClr val="87876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7" name="Freeform 312"/>
                <p:cNvSpPr>
                  <a:spLocks/>
                </p:cNvSpPr>
                <p:nvPr/>
              </p:nvSpPr>
              <p:spPr bwMode="auto">
                <a:xfrm>
                  <a:off x="2527" y="2822"/>
                  <a:ext cx="622" cy="88"/>
                </a:xfrm>
                <a:custGeom>
                  <a:avLst/>
                  <a:gdLst>
                    <a:gd name="T0" fmla="*/ 0 w 2490"/>
                    <a:gd name="T1" fmla="*/ 351 h 351"/>
                    <a:gd name="T2" fmla="*/ 154 w 2490"/>
                    <a:gd name="T3" fmla="*/ 5 h 351"/>
                    <a:gd name="T4" fmla="*/ 2294 w 2490"/>
                    <a:gd name="T5" fmla="*/ 0 h 351"/>
                    <a:gd name="T6" fmla="*/ 2490 w 2490"/>
                    <a:gd name="T7" fmla="*/ 345 h 351"/>
                    <a:gd name="T8" fmla="*/ 0 w 2490"/>
                    <a:gd name="T9" fmla="*/ 351 h 3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90" h="351">
                      <a:moveTo>
                        <a:pt x="0" y="351"/>
                      </a:moveTo>
                      <a:lnTo>
                        <a:pt x="154" y="5"/>
                      </a:lnTo>
                      <a:lnTo>
                        <a:pt x="2294" y="0"/>
                      </a:lnTo>
                      <a:lnTo>
                        <a:pt x="2490" y="345"/>
                      </a:lnTo>
                      <a:lnTo>
                        <a:pt x="0" y="351"/>
                      </a:lnTo>
                      <a:close/>
                    </a:path>
                  </a:pathLst>
                </a:custGeom>
                <a:solidFill>
                  <a:srgbClr val="B0B09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8" name="Rectangle 313"/>
                <p:cNvSpPr>
                  <a:spLocks noChangeArrowheads="1"/>
                </p:cNvSpPr>
                <p:nvPr/>
              </p:nvSpPr>
              <p:spPr bwMode="auto">
                <a:xfrm>
                  <a:off x="3010" y="2892"/>
                  <a:ext cx="107" cy="8"/>
                </a:xfrm>
                <a:prstGeom prst="rect">
                  <a:avLst/>
                </a:prstGeom>
                <a:solidFill>
                  <a:srgbClr val="7A7A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9" name="Freeform 314"/>
                <p:cNvSpPr>
                  <a:spLocks/>
                </p:cNvSpPr>
                <p:nvPr/>
              </p:nvSpPr>
              <p:spPr bwMode="auto">
                <a:xfrm>
                  <a:off x="2564" y="2838"/>
                  <a:ext cx="324" cy="53"/>
                </a:xfrm>
                <a:custGeom>
                  <a:avLst/>
                  <a:gdLst>
                    <a:gd name="T0" fmla="*/ 0 w 1298"/>
                    <a:gd name="T1" fmla="*/ 213 h 213"/>
                    <a:gd name="T2" fmla="*/ 1298 w 1298"/>
                    <a:gd name="T3" fmla="*/ 212 h 213"/>
                    <a:gd name="T4" fmla="*/ 1272 w 1298"/>
                    <a:gd name="T5" fmla="*/ 2 h 213"/>
                    <a:gd name="T6" fmla="*/ 92 w 1298"/>
                    <a:gd name="T7" fmla="*/ 0 h 213"/>
                    <a:gd name="T8" fmla="*/ 0 w 1298"/>
                    <a:gd name="T9" fmla="*/ 213 h 2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98" h="213">
                      <a:moveTo>
                        <a:pt x="0" y="213"/>
                      </a:moveTo>
                      <a:lnTo>
                        <a:pt x="1298" y="212"/>
                      </a:lnTo>
                      <a:lnTo>
                        <a:pt x="1272" y="2"/>
                      </a:lnTo>
                      <a:lnTo>
                        <a:pt x="92" y="0"/>
                      </a:lnTo>
                      <a:lnTo>
                        <a:pt x="0" y="213"/>
                      </a:lnTo>
                      <a:close/>
                    </a:path>
                  </a:pathLst>
                </a:custGeom>
                <a:solidFill>
                  <a:srgbClr val="D1D1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0" name="Freeform 315"/>
                <p:cNvSpPr>
                  <a:spLocks/>
                </p:cNvSpPr>
                <p:nvPr/>
              </p:nvSpPr>
              <p:spPr bwMode="auto">
                <a:xfrm>
                  <a:off x="2899" y="2840"/>
                  <a:ext cx="91" cy="53"/>
                </a:xfrm>
                <a:custGeom>
                  <a:avLst/>
                  <a:gdLst>
                    <a:gd name="T0" fmla="*/ 36 w 360"/>
                    <a:gd name="T1" fmla="*/ 213 h 213"/>
                    <a:gd name="T2" fmla="*/ 360 w 360"/>
                    <a:gd name="T3" fmla="*/ 208 h 213"/>
                    <a:gd name="T4" fmla="*/ 293 w 360"/>
                    <a:gd name="T5" fmla="*/ 4 h 213"/>
                    <a:gd name="T6" fmla="*/ 0 w 360"/>
                    <a:gd name="T7" fmla="*/ 0 h 213"/>
                    <a:gd name="T8" fmla="*/ 36 w 360"/>
                    <a:gd name="T9" fmla="*/ 213 h 2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0" h="213">
                      <a:moveTo>
                        <a:pt x="36" y="213"/>
                      </a:moveTo>
                      <a:lnTo>
                        <a:pt x="360" y="208"/>
                      </a:lnTo>
                      <a:lnTo>
                        <a:pt x="293" y="4"/>
                      </a:lnTo>
                      <a:lnTo>
                        <a:pt x="0" y="0"/>
                      </a:lnTo>
                      <a:lnTo>
                        <a:pt x="36" y="213"/>
                      </a:lnTo>
                      <a:close/>
                    </a:path>
                  </a:pathLst>
                </a:custGeom>
                <a:solidFill>
                  <a:srgbClr val="D1D1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1" name="Freeform 316"/>
                <p:cNvSpPr>
                  <a:spLocks/>
                </p:cNvSpPr>
                <p:nvPr/>
              </p:nvSpPr>
              <p:spPr bwMode="auto">
                <a:xfrm>
                  <a:off x="2989" y="2839"/>
                  <a:ext cx="128" cy="52"/>
                </a:xfrm>
                <a:custGeom>
                  <a:avLst/>
                  <a:gdLst>
                    <a:gd name="T0" fmla="*/ 80 w 515"/>
                    <a:gd name="T1" fmla="*/ 210 h 211"/>
                    <a:gd name="T2" fmla="*/ 515 w 515"/>
                    <a:gd name="T3" fmla="*/ 211 h 211"/>
                    <a:gd name="T4" fmla="*/ 402 w 515"/>
                    <a:gd name="T5" fmla="*/ 3 h 211"/>
                    <a:gd name="T6" fmla="*/ 0 w 515"/>
                    <a:gd name="T7" fmla="*/ 0 h 211"/>
                    <a:gd name="T8" fmla="*/ 80 w 515"/>
                    <a:gd name="T9" fmla="*/ 210 h 2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5" h="211">
                      <a:moveTo>
                        <a:pt x="80" y="210"/>
                      </a:moveTo>
                      <a:lnTo>
                        <a:pt x="515" y="211"/>
                      </a:lnTo>
                      <a:lnTo>
                        <a:pt x="402" y="3"/>
                      </a:lnTo>
                      <a:lnTo>
                        <a:pt x="0" y="0"/>
                      </a:lnTo>
                      <a:lnTo>
                        <a:pt x="80" y="210"/>
                      </a:lnTo>
                      <a:close/>
                    </a:path>
                  </a:pathLst>
                </a:custGeom>
                <a:solidFill>
                  <a:srgbClr val="D1D1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2" name="Rectangle 317"/>
                <p:cNvSpPr>
                  <a:spLocks noChangeArrowheads="1"/>
                </p:cNvSpPr>
                <p:nvPr/>
              </p:nvSpPr>
              <p:spPr bwMode="auto">
                <a:xfrm>
                  <a:off x="2566" y="2892"/>
                  <a:ext cx="322" cy="8"/>
                </a:xfrm>
                <a:prstGeom prst="rect">
                  <a:avLst/>
                </a:prstGeom>
                <a:solidFill>
                  <a:srgbClr val="7A7A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3" name="Rectangle 318"/>
                <p:cNvSpPr>
                  <a:spLocks noChangeArrowheads="1"/>
                </p:cNvSpPr>
                <p:nvPr/>
              </p:nvSpPr>
              <p:spPr bwMode="auto">
                <a:xfrm>
                  <a:off x="2910" y="2892"/>
                  <a:ext cx="80" cy="8"/>
                </a:xfrm>
                <a:prstGeom prst="rect">
                  <a:avLst/>
                </a:prstGeom>
                <a:solidFill>
                  <a:srgbClr val="7A7A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4" name="Freeform 319"/>
                <p:cNvSpPr>
                  <a:spLocks/>
                </p:cNvSpPr>
                <p:nvPr/>
              </p:nvSpPr>
              <p:spPr bwMode="auto">
                <a:xfrm>
                  <a:off x="2770" y="2661"/>
                  <a:ext cx="124" cy="19"/>
                </a:xfrm>
                <a:custGeom>
                  <a:avLst/>
                  <a:gdLst>
                    <a:gd name="T0" fmla="*/ 0 w 496"/>
                    <a:gd name="T1" fmla="*/ 4 h 77"/>
                    <a:gd name="T2" fmla="*/ 64 w 496"/>
                    <a:gd name="T3" fmla="*/ 77 h 77"/>
                    <a:gd name="T4" fmla="*/ 407 w 496"/>
                    <a:gd name="T5" fmla="*/ 77 h 77"/>
                    <a:gd name="T6" fmla="*/ 496 w 496"/>
                    <a:gd name="T7" fmla="*/ 0 h 77"/>
                    <a:gd name="T8" fmla="*/ 0 w 496"/>
                    <a:gd name="T9" fmla="*/ 4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6" h="77">
                      <a:moveTo>
                        <a:pt x="0" y="4"/>
                      </a:moveTo>
                      <a:lnTo>
                        <a:pt x="64" y="77"/>
                      </a:lnTo>
                      <a:lnTo>
                        <a:pt x="407" y="77"/>
                      </a:lnTo>
                      <a:lnTo>
                        <a:pt x="496" y="0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solidFill>
                  <a:srgbClr val="87876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5" name="Freeform 320"/>
                <p:cNvSpPr>
                  <a:spLocks/>
                </p:cNvSpPr>
                <p:nvPr/>
              </p:nvSpPr>
              <p:spPr bwMode="auto">
                <a:xfrm>
                  <a:off x="2579" y="2856"/>
                  <a:ext cx="303" cy="1"/>
                </a:xfrm>
                <a:custGeom>
                  <a:avLst/>
                  <a:gdLst>
                    <a:gd name="T0" fmla="*/ 1215 w 1215"/>
                    <a:gd name="T1" fmla="*/ 2 h 2"/>
                    <a:gd name="T2" fmla="*/ 0 w 1215"/>
                    <a:gd name="T3" fmla="*/ 2 h 2"/>
                    <a:gd name="T4" fmla="*/ 2 w 1215"/>
                    <a:gd name="T5" fmla="*/ 0 h 2"/>
                    <a:gd name="T6" fmla="*/ 1215 w 1215"/>
                    <a:gd name="T7" fmla="*/ 0 h 2"/>
                    <a:gd name="T8" fmla="*/ 1215 w 1215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15" h="2">
                      <a:moveTo>
                        <a:pt x="1215" y="2"/>
                      </a:moveTo>
                      <a:lnTo>
                        <a:pt x="0" y="2"/>
                      </a:lnTo>
                      <a:lnTo>
                        <a:pt x="2" y="0"/>
                      </a:lnTo>
                      <a:lnTo>
                        <a:pt x="1215" y="0"/>
                      </a:lnTo>
                      <a:lnTo>
                        <a:pt x="1215" y="2"/>
                      </a:lnTo>
                      <a:close/>
                    </a:path>
                  </a:pathLst>
                </a:custGeom>
                <a:solidFill>
                  <a:srgbClr val="8282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6" name="Freeform 321"/>
                <p:cNvSpPr>
                  <a:spLocks/>
                </p:cNvSpPr>
                <p:nvPr/>
              </p:nvSpPr>
              <p:spPr bwMode="auto">
                <a:xfrm>
                  <a:off x="2579" y="2854"/>
                  <a:ext cx="303" cy="3"/>
                </a:xfrm>
                <a:custGeom>
                  <a:avLst/>
                  <a:gdLst>
                    <a:gd name="T0" fmla="*/ 1215 w 1215"/>
                    <a:gd name="T1" fmla="*/ 8 h 8"/>
                    <a:gd name="T2" fmla="*/ 0 w 1215"/>
                    <a:gd name="T3" fmla="*/ 8 h 8"/>
                    <a:gd name="T4" fmla="*/ 2 w 1215"/>
                    <a:gd name="T5" fmla="*/ 0 h 8"/>
                    <a:gd name="T6" fmla="*/ 1215 w 1215"/>
                    <a:gd name="T7" fmla="*/ 0 h 8"/>
                    <a:gd name="T8" fmla="*/ 1215 w 1215"/>
                    <a:gd name="T9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15" h="8">
                      <a:moveTo>
                        <a:pt x="1215" y="8"/>
                      </a:moveTo>
                      <a:lnTo>
                        <a:pt x="0" y="8"/>
                      </a:lnTo>
                      <a:lnTo>
                        <a:pt x="2" y="0"/>
                      </a:lnTo>
                      <a:lnTo>
                        <a:pt x="1215" y="0"/>
                      </a:lnTo>
                      <a:lnTo>
                        <a:pt x="1215" y="8"/>
                      </a:lnTo>
                      <a:close/>
                    </a:path>
                  </a:pathLst>
                </a:custGeom>
                <a:solidFill>
                  <a:srgbClr val="8A8A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7" name="Freeform 322"/>
                <p:cNvSpPr>
                  <a:spLocks/>
                </p:cNvSpPr>
                <p:nvPr/>
              </p:nvSpPr>
              <p:spPr bwMode="auto">
                <a:xfrm>
                  <a:off x="2579" y="2853"/>
                  <a:ext cx="303" cy="3"/>
                </a:xfrm>
                <a:custGeom>
                  <a:avLst/>
                  <a:gdLst>
                    <a:gd name="T0" fmla="*/ 1 w 1213"/>
                    <a:gd name="T1" fmla="*/ 0 h 11"/>
                    <a:gd name="T2" fmla="*/ 0 w 1213"/>
                    <a:gd name="T3" fmla="*/ 11 h 11"/>
                    <a:gd name="T4" fmla="*/ 1213 w 1213"/>
                    <a:gd name="T5" fmla="*/ 11 h 11"/>
                    <a:gd name="T6" fmla="*/ 1212 w 1213"/>
                    <a:gd name="T7" fmla="*/ 0 h 11"/>
                    <a:gd name="T8" fmla="*/ 1 w 1213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13" h="11">
                      <a:moveTo>
                        <a:pt x="1" y="0"/>
                      </a:moveTo>
                      <a:lnTo>
                        <a:pt x="0" y="11"/>
                      </a:lnTo>
                      <a:lnTo>
                        <a:pt x="1213" y="11"/>
                      </a:lnTo>
                      <a:lnTo>
                        <a:pt x="1212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8F8F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8" name="Freeform 323"/>
                <p:cNvSpPr>
                  <a:spLocks/>
                </p:cNvSpPr>
                <p:nvPr/>
              </p:nvSpPr>
              <p:spPr bwMode="auto">
                <a:xfrm>
                  <a:off x="2579" y="2852"/>
                  <a:ext cx="303" cy="2"/>
                </a:xfrm>
                <a:custGeom>
                  <a:avLst/>
                  <a:gdLst>
                    <a:gd name="T0" fmla="*/ 1 w 1213"/>
                    <a:gd name="T1" fmla="*/ 0 h 10"/>
                    <a:gd name="T2" fmla="*/ 0 w 1213"/>
                    <a:gd name="T3" fmla="*/ 10 h 10"/>
                    <a:gd name="T4" fmla="*/ 1213 w 1213"/>
                    <a:gd name="T5" fmla="*/ 10 h 10"/>
                    <a:gd name="T6" fmla="*/ 1210 w 1213"/>
                    <a:gd name="T7" fmla="*/ 0 h 10"/>
                    <a:gd name="T8" fmla="*/ 1 w 1213"/>
                    <a:gd name="T9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13" h="10">
                      <a:moveTo>
                        <a:pt x="1" y="0"/>
                      </a:moveTo>
                      <a:lnTo>
                        <a:pt x="0" y="10"/>
                      </a:lnTo>
                      <a:lnTo>
                        <a:pt x="1213" y="10"/>
                      </a:lnTo>
                      <a:lnTo>
                        <a:pt x="1210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96967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9" name="Freeform 324"/>
                <p:cNvSpPr>
                  <a:spLocks/>
                </p:cNvSpPr>
                <p:nvPr/>
              </p:nvSpPr>
              <p:spPr bwMode="auto">
                <a:xfrm>
                  <a:off x="2579" y="2851"/>
                  <a:ext cx="303" cy="2"/>
                </a:xfrm>
                <a:custGeom>
                  <a:avLst/>
                  <a:gdLst>
                    <a:gd name="T0" fmla="*/ 1 w 1211"/>
                    <a:gd name="T1" fmla="*/ 0 h 10"/>
                    <a:gd name="T2" fmla="*/ 0 w 1211"/>
                    <a:gd name="T3" fmla="*/ 10 h 10"/>
                    <a:gd name="T4" fmla="*/ 1211 w 1211"/>
                    <a:gd name="T5" fmla="*/ 10 h 10"/>
                    <a:gd name="T6" fmla="*/ 1209 w 1211"/>
                    <a:gd name="T7" fmla="*/ 0 h 10"/>
                    <a:gd name="T8" fmla="*/ 1038 w 1211"/>
                    <a:gd name="T9" fmla="*/ 0 h 10"/>
                    <a:gd name="T10" fmla="*/ 799 w 1211"/>
                    <a:gd name="T11" fmla="*/ 0 h 10"/>
                    <a:gd name="T12" fmla="*/ 549 w 1211"/>
                    <a:gd name="T13" fmla="*/ 0 h 10"/>
                    <a:gd name="T14" fmla="*/ 463 w 1211"/>
                    <a:gd name="T15" fmla="*/ 0 h 10"/>
                    <a:gd name="T16" fmla="*/ 1 w 1211"/>
                    <a:gd name="T17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11" h="10">
                      <a:moveTo>
                        <a:pt x="1" y="0"/>
                      </a:moveTo>
                      <a:lnTo>
                        <a:pt x="0" y="10"/>
                      </a:lnTo>
                      <a:lnTo>
                        <a:pt x="1211" y="10"/>
                      </a:lnTo>
                      <a:lnTo>
                        <a:pt x="1209" y="0"/>
                      </a:lnTo>
                      <a:lnTo>
                        <a:pt x="1038" y="0"/>
                      </a:lnTo>
                      <a:lnTo>
                        <a:pt x="799" y="0"/>
                      </a:lnTo>
                      <a:lnTo>
                        <a:pt x="549" y="0"/>
                      </a:lnTo>
                      <a:lnTo>
                        <a:pt x="463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9E9E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0" name="Freeform 325"/>
                <p:cNvSpPr>
                  <a:spLocks/>
                </p:cNvSpPr>
                <p:nvPr/>
              </p:nvSpPr>
              <p:spPr bwMode="auto">
                <a:xfrm>
                  <a:off x="2579" y="2849"/>
                  <a:ext cx="303" cy="3"/>
                </a:xfrm>
                <a:custGeom>
                  <a:avLst/>
                  <a:gdLst>
                    <a:gd name="T0" fmla="*/ 1 w 1209"/>
                    <a:gd name="T1" fmla="*/ 0 h 11"/>
                    <a:gd name="T2" fmla="*/ 0 w 1209"/>
                    <a:gd name="T3" fmla="*/ 11 h 11"/>
                    <a:gd name="T4" fmla="*/ 1209 w 1209"/>
                    <a:gd name="T5" fmla="*/ 11 h 11"/>
                    <a:gd name="T6" fmla="*/ 1208 w 1209"/>
                    <a:gd name="T7" fmla="*/ 0 h 11"/>
                    <a:gd name="T8" fmla="*/ 1039 w 1209"/>
                    <a:gd name="T9" fmla="*/ 0 h 11"/>
                    <a:gd name="T10" fmla="*/ 1038 w 1209"/>
                    <a:gd name="T11" fmla="*/ 8 h 11"/>
                    <a:gd name="T12" fmla="*/ 1036 w 1209"/>
                    <a:gd name="T13" fmla="*/ 0 h 11"/>
                    <a:gd name="T14" fmla="*/ 960 w 1209"/>
                    <a:gd name="T15" fmla="*/ 0 h 11"/>
                    <a:gd name="T16" fmla="*/ 959 w 1209"/>
                    <a:gd name="T17" fmla="*/ 3 h 11"/>
                    <a:gd name="T18" fmla="*/ 959 w 1209"/>
                    <a:gd name="T19" fmla="*/ 0 h 11"/>
                    <a:gd name="T20" fmla="*/ 888 w 1209"/>
                    <a:gd name="T21" fmla="*/ 0 h 11"/>
                    <a:gd name="T22" fmla="*/ 887 w 1209"/>
                    <a:gd name="T23" fmla="*/ 3 h 11"/>
                    <a:gd name="T24" fmla="*/ 887 w 1209"/>
                    <a:gd name="T25" fmla="*/ 0 h 11"/>
                    <a:gd name="T26" fmla="*/ 800 w 1209"/>
                    <a:gd name="T27" fmla="*/ 0 h 11"/>
                    <a:gd name="T28" fmla="*/ 799 w 1209"/>
                    <a:gd name="T29" fmla="*/ 8 h 11"/>
                    <a:gd name="T30" fmla="*/ 798 w 1209"/>
                    <a:gd name="T31" fmla="*/ 0 h 11"/>
                    <a:gd name="T32" fmla="*/ 550 w 1209"/>
                    <a:gd name="T33" fmla="*/ 0 h 11"/>
                    <a:gd name="T34" fmla="*/ 549 w 1209"/>
                    <a:gd name="T35" fmla="*/ 8 h 11"/>
                    <a:gd name="T36" fmla="*/ 549 w 1209"/>
                    <a:gd name="T37" fmla="*/ 0 h 11"/>
                    <a:gd name="T38" fmla="*/ 464 w 1209"/>
                    <a:gd name="T39" fmla="*/ 0 h 11"/>
                    <a:gd name="T40" fmla="*/ 463 w 1209"/>
                    <a:gd name="T41" fmla="*/ 8 h 11"/>
                    <a:gd name="T42" fmla="*/ 463 w 1209"/>
                    <a:gd name="T43" fmla="*/ 0 h 11"/>
                    <a:gd name="T44" fmla="*/ 1 w 1209"/>
                    <a:gd name="T4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209" h="11">
                      <a:moveTo>
                        <a:pt x="1" y="0"/>
                      </a:moveTo>
                      <a:lnTo>
                        <a:pt x="0" y="11"/>
                      </a:lnTo>
                      <a:lnTo>
                        <a:pt x="1209" y="11"/>
                      </a:lnTo>
                      <a:lnTo>
                        <a:pt x="1208" y="0"/>
                      </a:lnTo>
                      <a:lnTo>
                        <a:pt x="1039" y="0"/>
                      </a:lnTo>
                      <a:lnTo>
                        <a:pt x="1038" y="8"/>
                      </a:lnTo>
                      <a:lnTo>
                        <a:pt x="1036" y="0"/>
                      </a:lnTo>
                      <a:lnTo>
                        <a:pt x="960" y="0"/>
                      </a:lnTo>
                      <a:lnTo>
                        <a:pt x="959" y="3"/>
                      </a:lnTo>
                      <a:lnTo>
                        <a:pt x="959" y="0"/>
                      </a:lnTo>
                      <a:lnTo>
                        <a:pt x="888" y="0"/>
                      </a:lnTo>
                      <a:lnTo>
                        <a:pt x="887" y="3"/>
                      </a:lnTo>
                      <a:lnTo>
                        <a:pt x="887" y="0"/>
                      </a:lnTo>
                      <a:lnTo>
                        <a:pt x="800" y="0"/>
                      </a:lnTo>
                      <a:lnTo>
                        <a:pt x="799" y="8"/>
                      </a:lnTo>
                      <a:lnTo>
                        <a:pt x="798" y="0"/>
                      </a:lnTo>
                      <a:lnTo>
                        <a:pt x="550" y="0"/>
                      </a:lnTo>
                      <a:lnTo>
                        <a:pt x="549" y="8"/>
                      </a:lnTo>
                      <a:lnTo>
                        <a:pt x="549" y="0"/>
                      </a:lnTo>
                      <a:lnTo>
                        <a:pt x="464" y="0"/>
                      </a:lnTo>
                      <a:lnTo>
                        <a:pt x="463" y="8"/>
                      </a:lnTo>
                      <a:lnTo>
                        <a:pt x="463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A3A38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1" name="Freeform 326"/>
                <p:cNvSpPr>
                  <a:spLocks noEditPoints="1"/>
                </p:cNvSpPr>
                <p:nvPr/>
              </p:nvSpPr>
              <p:spPr bwMode="auto">
                <a:xfrm>
                  <a:off x="2579" y="2848"/>
                  <a:ext cx="303" cy="3"/>
                </a:xfrm>
                <a:custGeom>
                  <a:avLst/>
                  <a:gdLst>
                    <a:gd name="T0" fmla="*/ 1 w 1208"/>
                    <a:gd name="T1" fmla="*/ 0 h 12"/>
                    <a:gd name="T2" fmla="*/ 0 w 1208"/>
                    <a:gd name="T3" fmla="*/ 10 h 12"/>
                    <a:gd name="T4" fmla="*/ 462 w 1208"/>
                    <a:gd name="T5" fmla="*/ 12 h 12"/>
                    <a:gd name="T6" fmla="*/ 460 w 1208"/>
                    <a:gd name="T7" fmla="*/ 0 h 12"/>
                    <a:gd name="T8" fmla="*/ 379 w 1208"/>
                    <a:gd name="T9" fmla="*/ 0 h 12"/>
                    <a:gd name="T10" fmla="*/ 378 w 1208"/>
                    <a:gd name="T11" fmla="*/ 2 h 12"/>
                    <a:gd name="T12" fmla="*/ 378 w 1208"/>
                    <a:gd name="T13" fmla="*/ 0 h 12"/>
                    <a:gd name="T14" fmla="*/ 231 w 1208"/>
                    <a:gd name="T15" fmla="*/ 0 h 12"/>
                    <a:gd name="T16" fmla="*/ 230 w 1208"/>
                    <a:gd name="T17" fmla="*/ 2 h 12"/>
                    <a:gd name="T18" fmla="*/ 230 w 1208"/>
                    <a:gd name="T19" fmla="*/ 0 h 12"/>
                    <a:gd name="T20" fmla="*/ 1 w 1208"/>
                    <a:gd name="T21" fmla="*/ 0 h 12"/>
                    <a:gd name="T22" fmla="*/ 463 w 1208"/>
                    <a:gd name="T23" fmla="*/ 0 h 12"/>
                    <a:gd name="T24" fmla="*/ 462 w 1208"/>
                    <a:gd name="T25" fmla="*/ 10 h 12"/>
                    <a:gd name="T26" fmla="*/ 548 w 1208"/>
                    <a:gd name="T27" fmla="*/ 12 h 12"/>
                    <a:gd name="T28" fmla="*/ 546 w 1208"/>
                    <a:gd name="T29" fmla="*/ 0 h 12"/>
                    <a:gd name="T30" fmla="*/ 463 w 1208"/>
                    <a:gd name="T31" fmla="*/ 0 h 12"/>
                    <a:gd name="T32" fmla="*/ 549 w 1208"/>
                    <a:gd name="T33" fmla="*/ 0 h 12"/>
                    <a:gd name="T34" fmla="*/ 548 w 1208"/>
                    <a:gd name="T35" fmla="*/ 10 h 12"/>
                    <a:gd name="T36" fmla="*/ 798 w 1208"/>
                    <a:gd name="T37" fmla="*/ 12 h 12"/>
                    <a:gd name="T38" fmla="*/ 796 w 1208"/>
                    <a:gd name="T39" fmla="*/ 0 h 12"/>
                    <a:gd name="T40" fmla="*/ 716 w 1208"/>
                    <a:gd name="T41" fmla="*/ 0 h 12"/>
                    <a:gd name="T42" fmla="*/ 715 w 1208"/>
                    <a:gd name="T43" fmla="*/ 2 h 12"/>
                    <a:gd name="T44" fmla="*/ 715 w 1208"/>
                    <a:gd name="T45" fmla="*/ 0 h 12"/>
                    <a:gd name="T46" fmla="*/ 549 w 1208"/>
                    <a:gd name="T47" fmla="*/ 0 h 12"/>
                    <a:gd name="T48" fmla="*/ 800 w 1208"/>
                    <a:gd name="T49" fmla="*/ 0 h 12"/>
                    <a:gd name="T50" fmla="*/ 798 w 1208"/>
                    <a:gd name="T51" fmla="*/ 10 h 12"/>
                    <a:gd name="T52" fmla="*/ 1037 w 1208"/>
                    <a:gd name="T53" fmla="*/ 12 h 12"/>
                    <a:gd name="T54" fmla="*/ 1034 w 1208"/>
                    <a:gd name="T55" fmla="*/ 0 h 12"/>
                    <a:gd name="T56" fmla="*/ 959 w 1208"/>
                    <a:gd name="T57" fmla="*/ 0 h 12"/>
                    <a:gd name="T58" fmla="*/ 958 w 1208"/>
                    <a:gd name="T59" fmla="*/ 7 h 12"/>
                    <a:gd name="T60" fmla="*/ 957 w 1208"/>
                    <a:gd name="T61" fmla="*/ 0 h 12"/>
                    <a:gd name="T62" fmla="*/ 887 w 1208"/>
                    <a:gd name="T63" fmla="*/ 0 h 12"/>
                    <a:gd name="T64" fmla="*/ 886 w 1208"/>
                    <a:gd name="T65" fmla="*/ 7 h 12"/>
                    <a:gd name="T66" fmla="*/ 885 w 1208"/>
                    <a:gd name="T67" fmla="*/ 0 h 12"/>
                    <a:gd name="T68" fmla="*/ 800 w 1208"/>
                    <a:gd name="T69" fmla="*/ 0 h 12"/>
                    <a:gd name="T70" fmla="*/ 1039 w 1208"/>
                    <a:gd name="T71" fmla="*/ 0 h 12"/>
                    <a:gd name="T72" fmla="*/ 1037 w 1208"/>
                    <a:gd name="T73" fmla="*/ 10 h 12"/>
                    <a:gd name="T74" fmla="*/ 1208 w 1208"/>
                    <a:gd name="T75" fmla="*/ 10 h 12"/>
                    <a:gd name="T76" fmla="*/ 1206 w 1208"/>
                    <a:gd name="T77" fmla="*/ 0 h 12"/>
                    <a:gd name="T78" fmla="*/ 1039 w 1208"/>
                    <a:gd name="T79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1208" h="12">
                      <a:moveTo>
                        <a:pt x="1" y="0"/>
                      </a:moveTo>
                      <a:lnTo>
                        <a:pt x="0" y="10"/>
                      </a:lnTo>
                      <a:lnTo>
                        <a:pt x="462" y="12"/>
                      </a:lnTo>
                      <a:lnTo>
                        <a:pt x="460" y="0"/>
                      </a:lnTo>
                      <a:lnTo>
                        <a:pt x="379" y="0"/>
                      </a:lnTo>
                      <a:lnTo>
                        <a:pt x="378" y="2"/>
                      </a:lnTo>
                      <a:lnTo>
                        <a:pt x="378" y="0"/>
                      </a:lnTo>
                      <a:lnTo>
                        <a:pt x="231" y="0"/>
                      </a:lnTo>
                      <a:lnTo>
                        <a:pt x="230" y="2"/>
                      </a:lnTo>
                      <a:lnTo>
                        <a:pt x="230" y="0"/>
                      </a:lnTo>
                      <a:lnTo>
                        <a:pt x="1" y="0"/>
                      </a:lnTo>
                      <a:close/>
                      <a:moveTo>
                        <a:pt x="463" y="0"/>
                      </a:moveTo>
                      <a:lnTo>
                        <a:pt x="462" y="10"/>
                      </a:lnTo>
                      <a:lnTo>
                        <a:pt x="548" y="12"/>
                      </a:lnTo>
                      <a:lnTo>
                        <a:pt x="546" y="0"/>
                      </a:lnTo>
                      <a:lnTo>
                        <a:pt x="463" y="0"/>
                      </a:lnTo>
                      <a:close/>
                      <a:moveTo>
                        <a:pt x="549" y="0"/>
                      </a:moveTo>
                      <a:lnTo>
                        <a:pt x="548" y="10"/>
                      </a:lnTo>
                      <a:lnTo>
                        <a:pt x="798" y="12"/>
                      </a:lnTo>
                      <a:lnTo>
                        <a:pt x="796" y="0"/>
                      </a:lnTo>
                      <a:lnTo>
                        <a:pt x="716" y="0"/>
                      </a:lnTo>
                      <a:lnTo>
                        <a:pt x="715" y="2"/>
                      </a:lnTo>
                      <a:lnTo>
                        <a:pt x="715" y="0"/>
                      </a:lnTo>
                      <a:lnTo>
                        <a:pt x="549" y="0"/>
                      </a:lnTo>
                      <a:close/>
                      <a:moveTo>
                        <a:pt x="800" y="0"/>
                      </a:moveTo>
                      <a:lnTo>
                        <a:pt x="798" y="10"/>
                      </a:lnTo>
                      <a:lnTo>
                        <a:pt x="1037" y="12"/>
                      </a:lnTo>
                      <a:lnTo>
                        <a:pt x="1034" y="0"/>
                      </a:lnTo>
                      <a:lnTo>
                        <a:pt x="959" y="0"/>
                      </a:lnTo>
                      <a:lnTo>
                        <a:pt x="958" y="7"/>
                      </a:lnTo>
                      <a:lnTo>
                        <a:pt x="957" y="0"/>
                      </a:lnTo>
                      <a:lnTo>
                        <a:pt x="887" y="0"/>
                      </a:lnTo>
                      <a:lnTo>
                        <a:pt x="886" y="7"/>
                      </a:lnTo>
                      <a:lnTo>
                        <a:pt x="885" y="0"/>
                      </a:lnTo>
                      <a:lnTo>
                        <a:pt x="800" y="0"/>
                      </a:lnTo>
                      <a:close/>
                      <a:moveTo>
                        <a:pt x="1039" y="0"/>
                      </a:moveTo>
                      <a:lnTo>
                        <a:pt x="1037" y="10"/>
                      </a:lnTo>
                      <a:lnTo>
                        <a:pt x="1208" y="10"/>
                      </a:lnTo>
                      <a:lnTo>
                        <a:pt x="1206" y="0"/>
                      </a:lnTo>
                      <a:lnTo>
                        <a:pt x="1039" y="0"/>
                      </a:lnTo>
                      <a:close/>
                    </a:path>
                  </a:pathLst>
                </a:custGeom>
                <a:solidFill>
                  <a:srgbClr val="A8A8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2" name="Freeform 327"/>
                <p:cNvSpPr>
                  <a:spLocks noEditPoints="1"/>
                </p:cNvSpPr>
                <p:nvPr/>
              </p:nvSpPr>
              <p:spPr bwMode="auto">
                <a:xfrm>
                  <a:off x="2579" y="2847"/>
                  <a:ext cx="302" cy="2"/>
                </a:xfrm>
                <a:custGeom>
                  <a:avLst/>
                  <a:gdLst>
                    <a:gd name="T0" fmla="*/ 2 w 1207"/>
                    <a:gd name="T1" fmla="*/ 0 h 9"/>
                    <a:gd name="T2" fmla="*/ 0 w 1207"/>
                    <a:gd name="T3" fmla="*/ 9 h 9"/>
                    <a:gd name="T4" fmla="*/ 462 w 1207"/>
                    <a:gd name="T5" fmla="*/ 9 h 9"/>
                    <a:gd name="T6" fmla="*/ 459 w 1207"/>
                    <a:gd name="T7" fmla="*/ 0 h 9"/>
                    <a:gd name="T8" fmla="*/ 380 w 1207"/>
                    <a:gd name="T9" fmla="*/ 0 h 9"/>
                    <a:gd name="T10" fmla="*/ 378 w 1207"/>
                    <a:gd name="T11" fmla="*/ 7 h 9"/>
                    <a:gd name="T12" fmla="*/ 378 w 1207"/>
                    <a:gd name="T13" fmla="*/ 0 h 9"/>
                    <a:gd name="T14" fmla="*/ 304 w 1207"/>
                    <a:gd name="T15" fmla="*/ 0 h 9"/>
                    <a:gd name="T16" fmla="*/ 304 w 1207"/>
                    <a:gd name="T17" fmla="*/ 5 h 9"/>
                    <a:gd name="T18" fmla="*/ 304 w 1207"/>
                    <a:gd name="T19" fmla="*/ 0 h 9"/>
                    <a:gd name="T20" fmla="*/ 231 w 1207"/>
                    <a:gd name="T21" fmla="*/ 0 h 9"/>
                    <a:gd name="T22" fmla="*/ 230 w 1207"/>
                    <a:gd name="T23" fmla="*/ 7 h 9"/>
                    <a:gd name="T24" fmla="*/ 230 w 1207"/>
                    <a:gd name="T25" fmla="*/ 0 h 9"/>
                    <a:gd name="T26" fmla="*/ 148 w 1207"/>
                    <a:gd name="T27" fmla="*/ 0 h 9"/>
                    <a:gd name="T28" fmla="*/ 147 w 1207"/>
                    <a:gd name="T29" fmla="*/ 5 h 9"/>
                    <a:gd name="T30" fmla="*/ 147 w 1207"/>
                    <a:gd name="T31" fmla="*/ 0 h 9"/>
                    <a:gd name="T32" fmla="*/ 74 w 1207"/>
                    <a:gd name="T33" fmla="*/ 0 h 9"/>
                    <a:gd name="T34" fmla="*/ 73 w 1207"/>
                    <a:gd name="T35" fmla="*/ 5 h 9"/>
                    <a:gd name="T36" fmla="*/ 73 w 1207"/>
                    <a:gd name="T37" fmla="*/ 0 h 9"/>
                    <a:gd name="T38" fmla="*/ 2 w 1207"/>
                    <a:gd name="T39" fmla="*/ 0 h 9"/>
                    <a:gd name="T40" fmla="*/ 464 w 1207"/>
                    <a:gd name="T41" fmla="*/ 0 h 9"/>
                    <a:gd name="T42" fmla="*/ 463 w 1207"/>
                    <a:gd name="T43" fmla="*/ 9 h 9"/>
                    <a:gd name="T44" fmla="*/ 548 w 1207"/>
                    <a:gd name="T45" fmla="*/ 9 h 9"/>
                    <a:gd name="T46" fmla="*/ 545 w 1207"/>
                    <a:gd name="T47" fmla="*/ 0 h 9"/>
                    <a:gd name="T48" fmla="*/ 464 w 1207"/>
                    <a:gd name="T49" fmla="*/ 0 h 9"/>
                    <a:gd name="T50" fmla="*/ 550 w 1207"/>
                    <a:gd name="T51" fmla="*/ 0 h 9"/>
                    <a:gd name="T52" fmla="*/ 549 w 1207"/>
                    <a:gd name="T53" fmla="*/ 9 h 9"/>
                    <a:gd name="T54" fmla="*/ 797 w 1207"/>
                    <a:gd name="T55" fmla="*/ 9 h 9"/>
                    <a:gd name="T56" fmla="*/ 794 w 1207"/>
                    <a:gd name="T57" fmla="*/ 0 h 9"/>
                    <a:gd name="T58" fmla="*/ 716 w 1207"/>
                    <a:gd name="T59" fmla="*/ 0 h 9"/>
                    <a:gd name="T60" fmla="*/ 715 w 1207"/>
                    <a:gd name="T61" fmla="*/ 7 h 9"/>
                    <a:gd name="T62" fmla="*/ 713 w 1207"/>
                    <a:gd name="T63" fmla="*/ 0 h 9"/>
                    <a:gd name="T64" fmla="*/ 627 w 1207"/>
                    <a:gd name="T65" fmla="*/ 0 h 9"/>
                    <a:gd name="T66" fmla="*/ 626 w 1207"/>
                    <a:gd name="T67" fmla="*/ 5 h 9"/>
                    <a:gd name="T68" fmla="*/ 626 w 1207"/>
                    <a:gd name="T69" fmla="*/ 0 h 9"/>
                    <a:gd name="T70" fmla="*/ 550 w 1207"/>
                    <a:gd name="T71" fmla="*/ 0 h 9"/>
                    <a:gd name="T72" fmla="*/ 800 w 1207"/>
                    <a:gd name="T73" fmla="*/ 0 h 9"/>
                    <a:gd name="T74" fmla="*/ 799 w 1207"/>
                    <a:gd name="T75" fmla="*/ 9 h 9"/>
                    <a:gd name="T76" fmla="*/ 886 w 1207"/>
                    <a:gd name="T77" fmla="*/ 9 h 9"/>
                    <a:gd name="T78" fmla="*/ 885 w 1207"/>
                    <a:gd name="T79" fmla="*/ 0 h 9"/>
                    <a:gd name="T80" fmla="*/ 800 w 1207"/>
                    <a:gd name="T81" fmla="*/ 0 h 9"/>
                    <a:gd name="T82" fmla="*/ 887 w 1207"/>
                    <a:gd name="T83" fmla="*/ 0 h 9"/>
                    <a:gd name="T84" fmla="*/ 887 w 1207"/>
                    <a:gd name="T85" fmla="*/ 9 h 9"/>
                    <a:gd name="T86" fmla="*/ 958 w 1207"/>
                    <a:gd name="T87" fmla="*/ 9 h 9"/>
                    <a:gd name="T88" fmla="*/ 957 w 1207"/>
                    <a:gd name="T89" fmla="*/ 0 h 9"/>
                    <a:gd name="T90" fmla="*/ 887 w 1207"/>
                    <a:gd name="T91" fmla="*/ 0 h 9"/>
                    <a:gd name="T92" fmla="*/ 960 w 1207"/>
                    <a:gd name="T93" fmla="*/ 0 h 9"/>
                    <a:gd name="T94" fmla="*/ 959 w 1207"/>
                    <a:gd name="T95" fmla="*/ 9 h 9"/>
                    <a:gd name="T96" fmla="*/ 1035 w 1207"/>
                    <a:gd name="T97" fmla="*/ 9 h 9"/>
                    <a:gd name="T98" fmla="*/ 1034 w 1207"/>
                    <a:gd name="T99" fmla="*/ 0 h 9"/>
                    <a:gd name="T100" fmla="*/ 960 w 1207"/>
                    <a:gd name="T101" fmla="*/ 0 h 9"/>
                    <a:gd name="T102" fmla="*/ 1040 w 1207"/>
                    <a:gd name="T103" fmla="*/ 0 h 9"/>
                    <a:gd name="T104" fmla="*/ 1038 w 1207"/>
                    <a:gd name="T105" fmla="*/ 9 h 9"/>
                    <a:gd name="T106" fmla="*/ 1207 w 1207"/>
                    <a:gd name="T107" fmla="*/ 9 h 9"/>
                    <a:gd name="T108" fmla="*/ 1206 w 1207"/>
                    <a:gd name="T109" fmla="*/ 0 h 9"/>
                    <a:gd name="T110" fmla="*/ 1040 w 1207"/>
                    <a:gd name="T111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207" h="9">
                      <a:moveTo>
                        <a:pt x="2" y="0"/>
                      </a:moveTo>
                      <a:lnTo>
                        <a:pt x="0" y="9"/>
                      </a:lnTo>
                      <a:lnTo>
                        <a:pt x="462" y="9"/>
                      </a:lnTo>
                      <a:lnTo>
                        <a:pt x="459" y="0"/>
                      </a:lnTo>
                      <a:lnTo>
                        <a:pt x="380" y="0"/>
                      </a:lnTo>
                      <a:lnTo>
                        <a:pt x="378" y="7"/>
                      </a:lnTo>
                      <a:lnTo>
                        <a:pt x="378" y="0"/>
                      </a:lnTo>
                      <a:lnTo>
                        <a:pt x="304" y="0"/>
                      </a:lnTo>
                      <a:lnTo>
                        <a:pt x="304" y="5"/>
                      </a:lnTo>
                      <a:lnTo>
                        <a:pt x="304" y="0"/>
                      </a:lnTo>
                      <a:lnTo>
                        <a:pt x="231" y="0"/>
                      </a:lnTo>
                      <a:lnTo>
                        <a:pt x="230" y="7"/>
                      </a:lnTo>
                      <a:lnTo>
                        <a:pt x="230" y="0"/>
                      </a:lnTo>
                      <a:lnTo>
                        <a:pt x="148" y="0"/>
                      </a:lnTo>
                      <a:lnTo>
                        <a:pt x="147" y="5"/>
                      </a:lnTo>
                      <a:lnTo>
                        <a:pt x="147" y="0"/>
                      </a:lnTo>
                      <a:lnTo>
                        <a:pt x="74" y="0"/>
                      </a:lnTo>
                      <a:lnTo>
                        <a:pt x="73" y="5"/>
                      </a:lnTo>
                      <a:lnTo>
                        <a:pt x="73" y="0"/>
                      </a:lnTo>
                      <a:lnTo>
                        <a:pt x="2" y="0"/>
                      </a:lnTo>
                      <a:close/>
                      <a:moveTo>
                        <a:pt x="464" y="0"/>
                      </a:moveTo>
                      <a:lnTo>
                        <a:pt x="463" y="9"/>
                      </a:lnTo>
                      <a:lnTo>
                        <a:pt x="548" y="9"/>
                      </a:lnTo>
                      <a:lnTo>
                        <a:pt x="545" y="0"/>
                      </a:lnTo>
                      <a:lnTo>
                        <a:pt x="464" y="0"/>
                      </a:lnTo>
                      <a:close/>
                      <a:moveTo>
                        <a:pt x="550" y="0"/>
                      </a:moveTo>
                      <a:lnTo>
                        <a:pt x="549" y="9"/>
                      </a:lnTo>
                      <a:lnTo>
                        <a:pt x="797" y="9"/>
                      </a:lnTo>
                      <a:lnTo>
                        <a:pt x="794" y="0"/>
                      </a:lnTo>
                      <a:lnTo>
                        <a:pt x="716" y="0"/>
                      </a:lnTo>
                      <a:lnTo>
                        <a:pt x="715" y="7"/>
                      </a:lnTo>
                      <a:lnTo>
                        <a:pt x="713" y="0"/>
                      </a:lnTo>
                      <a:lnTo>
                        <a:pt x="627" y="0"/>
                      </a:lnTo>
                      <a:lnTo>
                        <a:pt x="626" y="5"/>
                      </a:lnTo>
                      <a:lnTo>
                        <a:pt x="626" y="0"/>
                      </a:lnTo>
                      <a:lnTo>
                        <a:pt x="550" y="0"/>
                      </a:lnTo>
                      <a:close/>
                      <a:moveTo>
                        <a:pt x="800" y="0"/>
                      </a:moveTo>
                      <a:lnTo>
                        <a:pt x="799" y="9"/>
                      </a:lnTo>
                      <a:lnTo>
                        <a:pt x="886" y="9"/>
                      </a:lnTo>
                      <a:lnTo>
                        <a:pt x="885" y="0"/>
                      </a:lnTo>
                      <a:lnTo>
                        <a:pt x="800" y="0"/>
                      </a:lnTo>
                      <a:close/>
                      <a:moveTo>
                        <a:pt x="887" y="0"/>
                      </a:moveTo>
                      <a:lnTo>
                        <a:pt x="887" y="9"/>
                      </a:lnTo>
                      <a:lnTo>
                        <a:pt x="958" y="9"/>
                      </a:lnTo>
                      <a:lnTo>
                        <a:pt x="957" y="0"/>
                      </a:lnTo>
                      <a:lnTo>
                        <a:pt x="887" y="0"/>
                      </a:lnTo>
                      <a:close/>
                      <a:moveTo>
                        <a:pt x="960" y="0"/>
                      </a:moveTo>
                      <a:lnTo>
                        <a:pt x="959" y="9"/>
                      </a:lnTo>
                      <a:lnTo>
                        <a:pt x="1035" y="9"/>
                      </a:lnTo>
                      <a:lnTo>
                        <a:pt x="1034" y="0"/>
                      </a:lnTo>
                      <a:lnTo>
                        <a:pt x="960" y="0"/>
                      </a:lnTo>
                      <a:close/>
                      <a:moveTo>
                        <a:pt x="1040" y="0"/>
                      </a:moveTo>
                      <a:lnTo>
                        <a:pt x="1038" y="9"/>
                      </a:lnTo>
                      <a:lnTo>
                        <a:pt x="1207" y="9"/>
                      </a:lnTo>
                      <a:lnTo>
                        <a:pt x="1206" y="0"/>
                      </a:lnTo>
                      <a:lnTo>
                        <a:pt x="1040" y="0"/>
                      </a:lnTo>
                      <a:close/>
                    </a:path>
                  </a:pathLst>
                </a:custGeom>
                <a:solidFill>
                  <a:srgbClr val="B0B09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3" name="Freeform 328"/>
                <p:cNvSpPr>
                  <a:spLocks noEditPoints="1"/>
                </p:cNvSpPr>
                <p:nvPr/>
              </p:nvSpPr>
              <p:spPr bwMode="auto">
                <a:xfrm>
                  <a:off x="2580" y="2846"/>
                  <a:ext cx="301" cy="2"/>
                </a:xfrm>
                <a:custGeom>
                  <a:avLst/>
                  <a:gdLst>
                    <a:gd name="T0" fmla="*/ 1 w 1205"/>
                    <a:gd name="T1" fmla="*/ 0 h 10"/>
                    <a:gd name="T2" fmla="*/ 0 w 1205"/>
                    <a:gd name="T3" fmla="*/ 10 h 10"/>
                    <a:gd name="T4" fmla="*/ 229 w 1205"/>
                    <a:gd name="T5" fmla="*/ 10 h 10"/>
                    <a:gd name="T6" fmla="*/ 228 w 1205"/>
                    <a:gd name="T7" fmla="*/ 0 h 10"/>
                    <a:gd name="T8" fmla="*/ 148 w 1205"/>
                    <a:gd name="T9" fmla="*/ 0 h 10"/>
                    <a:gd name="T10" fmla="*/ 146 w 1205"/>
                    <a:gd name="T11" fmla="*/ 10 h 10"/>
                    <a:gd name="T12" fmla="*/ 144 w 1205"/>
                    <a:gd name="T13" fmla="*/ 0 h 10"/>
                    <a:gd name="T14" fmla="*/ 74 w 1205"/>
                    <a:gd name="T15" fmla="*/ 0 h 10"/>
                    <a:gd name="T16" fmla="*/ 72 w 1205"/>
                    <a:gd name="T17" fmla="*/ 10 h 10"/>
                    <a:gd name="T18" fmla="*/ 71 w 1205"/>
                    <a:gd name="T19" fmla="*/ 0 h 10"/>
                    <a:gd name="T20" fmla="*/ 1 w 1205"/>
                    <a:gd name="T21" fmla="*/ 0 h 10"/>
                    <a:gd name="T22" fmla="*/ 230 w 1205"/>
                    <a:gd name="T23" fmla="*/ 0 h 10"/>
                    <a:gd name="T24" fmla="*/ 230 w 1205"/>
                    <a:gd name="T25" fmla="*/ 10 h 10"/>
                    <a:gd name="T26" fmla="*/ 377 w 1205"/>
                    <a:gd name="T27" fmla="*/ 10 h 10"/>
                    <a:gd name="T28" fmla="*/ 377 w 1205"/>
                    <a:gd name="T29" fmla="*/ 0 h 10"/>
                    <a:gd name="T30" fmla="*/ 303 w 1205"/>
                    <a:gd name="T31" fmla="*/ 0 h 10"/>
                    <a:gd name="T32" fmla="*/ 303 w 1205"/>
                    <a:gd name="T33" fmla="*/ 10 h 10"/>
                    <a:gd name="T34" fmla="*/ 302 w 1205"/>
                    <a:gd name="T35" fmla="*/ 0 h 10"/>
                    <a:gd name="T36" fmla="*/ 230 w 1205"/>
                    <a:gd name="T37" fmla="*/ 0 h 10"/>
                    <a:gd name="T38" fmla="*/ 381 w 1205"/>
                    <a:gd name="T39" fmla="*/ 0 h 10"/>
                    <a:gd name="T40" fmla="*/ 378 w 1205"/>
                    <a:gd name="T41" fmla="*/ 10 h 10"/>
                    <a:gd name="T42" fmla="*/ 459 w 1205"/>
                    <a:gd name="T43" fmla="*/ 10 h 10"/>
                    <a:gd name="T44" fmla="*/ 457 w 1205"/>
                    <a:gd name="T45" fmla="*/ 0 h 10"/>
                    <a:gd name="T46" fmla="*/ 381 w 1205"/>
                    <a:gd name="T47" fmla="*/ 0 h 10"/>
                    <a:gd name="T48" fmla="*/ 463 w 1205"/>
                    <a:gd name="T49" fmla="*/ 0 h 10"/>
                    <a:gd name="T50" fmla="*/ 462 w 1205"/>
                    <a:gd name="T51" fmla="*/ 10 h 10"/>
                    <a:gd name="T52" fmla="*/ 545 w 1205"/>
                    <a:gd name="T53" fmla="*/ 10 h 10"/>
                    <a:gd name="T54" fmla="*/ 543 w 1205"/>
                    <a:gd name="T55" fmla="*/ 0 h 10"/>
                    <a:gd name="T56" fmla="*/ 463 w 1205"/>
                    <a:gd name="T57" fmla="*/ 0 h 10"/>
                    <a:gd name="T58" fmla="*/ 549 w 1205"/>
                    <a:gd name="T59" fmla="*/ 0 h 10"/>
                    <a:gd name="T60" fmla="*/ 548 w 1205"/>
                    <a:gd name="T61" fmla="*/ 10 h 10"/>
                    <a:gd name="T62" fmla="*/ 714 w 1205"/>
                    <a:gd name="T63" fmla="*/ 10 h 10"/>
                    <a:gd name="T64" fmla="*/ 712 w 1205"/>
                    <a:gd name="T65" fmla="*/ 0 h 10"/>
                    <a:gd name="T66" fmla="*/ 626 w 1205"/>
                    <a:gd name="T67" fmla="*/ 0 h 10"/>
                    <a:gd name="T68" fmla="*/ 625 w 1205"/>
                    <a:gd name="T69" fmla="*/ 10 h 10"/>
                    <a:gd name="T70" fmla="*/ 624 w 1205"/>
                    <a:gd name="T71" fmla="*/ 0 h 10"/>
                    <a:gd name="T72" fmla="*/ 549 w 1205"/>
                    <a:gd name="T73" fmla="*/ 0 h 10"/>
                    <a:gd name="T74" fmla="*/ 716 w 1205"/>
                    <a:gd name="T75" fmla="*/ 0 h 10"/>
                    <a:gd name="T76" fmla="*/ 715 w 1205"/>
                    <a:gd name="T77" fmla="*/ 10 h 10"/>
                    <a:gd name="T78" fmla="*/ 795 w 1205"/>
                    <a:gd name="T79" fmla="*/ 10 h 10"/>
                    <a:gd name="T80" fmla="*/ 792 w 1205"/>
                    <a:gd name="T81" fmla="*/ 0 h 10"/>
                    <a:gd name="T82" fmla="*/ 716 w 1205"/>
                    <a:gd name="T83" fmla="*/ 0 h 10"/>
                    <a:gd name="T84" fmla="*/ 801 w 1205"/>
                    <a:gd name="T85" fmla="*/ 0 h 10"/>
                    <a:gd name="T86" fmla="*/ 799 w 1205"/>
                    <a:gd name="T87" fmla="*/ 10 h 10"/>
                    <a:gd name="T88" fmla="*/ 884 w 1205"/>
                    <a:gd name="T89" fmla="*/ 10 h 10"/>
                    <a:gd name="T90" fmla="*/ 883 w 1205"/>
                    <a:gd name="T91" fmla="*/ 0 h 10"/>
                    <a:gd name="T92" fmla="*/ 801 w 1205"/>
                    <a:gd name="T93" fmla="*/ 0 h 10"/>
                    <a:gd name="T94" fmla="*/ 886 w 1205"/>
                    <a:gd name="T95" fmla="*/ 0 h 10"/>
                    <a:gd name="T96" fmla="*/ 886 w 1205"/>
                    <a:gd name="T97" fmla="*/ 10 h 10"/>
                    <a:gd name="T98" fmla="*/ 956 w 1205"/>
                    <a:gd name="T99" fmla="*/ 10 h 10"/>
                    <a:gd name="T100" fmla="*/ 954 w 1205"/>
                    <a:gd name="T101" fmla="*/ 0 h 10"/>
                    <a:gd name="T102" fmla="*/ 886 w 1205"/>
                    <a:gd name="T103" fmla="*/ 0 h 10"/>
                    <a:gd name="T104" fmla="*/ 959 w 1205"/>
                    <a:gd name="T105" fmla="*/ 0 h 10"/>
                    <a:gd name="T106" fmla="*/ 958 w 1205"/>
                    <a:gd name="T107" fmla="*/ 10 h 10"/>
                    <a:gd name="T108" fmla="*/ 1033 w 1205"/>
                    <a:gd name="T109" fmla="*/ 10 h 10"/>
                    <a:gd name="T110" fmla="*/ 1032 w 1205"/>
                    <a:gd name="T111" fmla="*/ 0 h 10"/>
                    <a:gd name="T112" fmla="*/ 959 w 1205"/>
                    <a:gd name="T113" fmla="*/ 0 h 10"/>
                    <a:gd name="T114" fmla="*/ 1040 w 1205"/>
                    <a:gd name="T115" fmla="*/ 0 h 10"/>
                    <a:gd name="T116" fmla="*/ 1038 w 1205"/>
                    <a:gd name="T117" fmla="*/ 10 h 10"/>
                    <a:gd name="T118" fmla="*/ 1205 w 1205"/>
                    <a:gd name="T119" fmla="*/ 10 h 10"/>
                    <a:gd name="T120" fmla="*/ 1204 w 1205"/>
                    <a:gd name="T121" fmla="*/ 0 h 10"/>
                    <a:gd name="T122" fmla="*/ 1040 w 1205"/>
                    <a:gd name="T123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1205" h="10">
                      <a:moveTo>
                        <a:pt x="1" y="0"/>
                      </a:moveTo>
                      <a:lnTo>
                        <a:pt x="0" y="10"/>
                      </a:lnTo>
                      <a:lnTo>
                        <a:pt x="229" y="10"/>
                      </a:lnTo>
                      <a:lnTo>
                        <a:pt x="228" y="0"/>
                      </a:lnTo>
                      <a:lnTo>
                        <a:pt x="148" y="0"/>
                      </a:lnTo>
                      <a:lnTo>
                        <a:pt x="146" y="10"/>
                      </a:lnTo>
                      <a:lnTo>
                        <a:pt x="144" y="0"/>
                      </a:lnTo>
                      <a:lnTo>
                        <a:pt x="74" y="0"/>
                      </a:lnTo>
                      <a:lnTo>
                        <a:pt x="72" y="10"/>
                      </a:lnTo>
                      <a:lnTo>
                        <a:pt x="71" y="0"/>
                      </a:lnTo>
                      <a:lnTo>
                        <a:pt x="1" y="0"/>
                      </a:lnTo>
                      <a:close/>
                      <a:moveTo>
                        <a:pt x="230" y="0"/>
                      </a:moveTo>
                      <a:lnTo>
                        <a:pt x="230" y="10"/>
                      </a:lnTo>
                      <a:lnTo>
                        <a:pt x="377" y="10"/>
                      </a:lnTo>
                      <a:lnTo>
                        <a:pt x="377" y="0"/>
                      </a:lnTo>
                      <a:lnTo>
                        <a:pt x="303" y="0"/>
                      </a:lnTo>
                      <a:lnTo>
                        <a:pt x="303" y="10"/>
                      </a:lnTo>
                      <a:lnTo>
                        <a:pt x="302" y="0"/>
                      </a:lnTo>
                      <a:lnTo>
                        <a:pt x="230" y="0"/>
                      </a:lnTo>
                      <a:close/>
                      <a:moveTo>
                        <a:pt x="381" y="0"/>
                      </a:moveTo>
                      <a:lnTo>
                        <a:pt x="378" y="10"/>
                      </a:lnTo>
                      <a:lnTo>
                        <a:pt x="459" y="10"/>
                      </a:lnTo>
                      <a:lnTo>
                        <a:pt x="457" y="0"/>
                      </a:lnTo>
                      <a:lnTo>
                        <a:pt x="381" y="0"/>
                      </a:lnTo>
                      <a:close/>
                      <a:moveTo>
                        <a:pt x="463" y="0"/>
                      </a:moveTo>
                      <a:lnTo>
                        <a:pt x="462" y="10"/>
                      </a:lnTo>
                      <a:lnTo>
                        <a:pt x="545" y="10"/>
                      </a:lnTo>
                      <a:lnTo>
                        <a:pt x="543" y="0"/>
                      </a:lnTo>
                      <a:lnTo>
                        <a:pt x="463" y="0"/>
                      </a:lnTo>
                      <a:close/>
                      <a:moveTo>
                        <a:pt x="549" y="0"/>
                      </a:moveTo>
                      <a:lnTo>
                        <a:pt x="548" y="10"/>
                      </a:lnTo>
                      <a:lnTo>
                        <a:pt x="714" y="10"/>
                      </a:lnTo>
                      <a:lnTo>
                        <a:pt x="712" y="0"/>
                      </a:lnTo>
                      <a:lnTo>
                        <a:pt x="626" y="0"/>
                      </a:lnTo>
                      <a:lnTo>
                        <a:pt x="625" y="10"/>
                      </a:lnTo>
                      <a:lnTo>
                        <a:pt x="624" y="0"/>
                      </a:lnTo>
                      <a:lnTo>
                        <a:pt x="549" y="0"/>
                      </a:lnTo>
                      <a:close/>
                      <a:moveTo>
                        <a:pt x="716" y="0"/>
                      </a:moveTo>
                      <a:lnTo>
                        <a:pt x="715" y="10"/>
                      </a:lnTo>
                      <a:lnTo>
                        <a:pt x="795" y="10"/>
                      </a:lnTo>
                      <a:lnTo>
                        <a:pt x="792" y="0"/>
                      </a:lnTo>
                      <a:lnTo>
                        <a:pt x="716" y="0"/>
                      </a:lnTo>
                      <a:close/>
                      <a:moveTo>
                        <a:pt x="801" y="0"/>
                      </a:moveTo>
                      <a:lnTo>
                        <a:pt x="799" y="10"/>
                      </a:lnTo>
                      <a:lnTo>
                        <a:pt x="884" y="10"/>
                      </a:lnTo>
                      <a:lnTo>
                        <a:pt x="883" y="0"/>
                      </a:lnTo>
                      <a:lnTo>
                        <a:pt x="801" y="0"/>
                      </a:lnTo>
                      <a:close/>
                      <a:moveTo>
                        <a:pt x="886" y="0"/>
                      </a:moveTo>
                      <a:lnTo>
                        <a:pt x="886" y="10"/>
                      </a:lnTo>
                      <a:lnTo>
                        <a:pt x="956" y="10"/>
                      </a:lnTo>
                      <a:lnTo>
                        <a:pt x="954" y="0"/>
                      </a:lnTo>
                      <a:lnTo>
                        <a:pt x="886" y="0"/>
                      </a:lnTo>
                      <a:close/>
                      <a:moveTo>
                        <a:pt x="959" y="0"/>
                      </a:moveTo>
                      <a:lnTo>
                        <a:pt x="958" y="10"/>
                      </a:lnTo>
                      <a:lnTo>
                        <a:pt x="1033" y="10"/>
                      </a:lnTo>
                      <a:lnTo>
                        <a:pt x="1032" y="0"/>
                      </a:lnTo>
                      <a:lnTo>
                        <a:pt x="959" y="0"/>
                      </a:lnTo>
                      <a:close/>
                      <a:moveTo>
                        <a:pt x="1040" y="0"/>
                      </a:moveTo>
                      <a:lnTo>
                        <a:pt x="1038" y="10"/>
                      </a:lnTo>
                      <a:lnTo>
                        <a:pt x="1205" y="10"/>
                      </a:lnTo>
                      <a:lnTo>
                        <a:pt x="1204" y="0"/>
                      </a:lnTo>
                      <a:lnTo>
                        <a:pt x="1040" y="0"/>
                      </a:lnTo>
                      <a:close/>
                    </a:path>
                  </a:pathLst>
                </a:custGeom>
                <a:solidFill>
                  <a:srgbClr val="B5B5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4" name="Freeform 329"/>
                <p:cNvSpPr>
                  <a:spLocks noEditPoints="1"/>
                </p:cNvSpPr>
                <p:nvPr/>
              </p:nvSpPr>
              <p:spPr bwMode="auto">
                <a:xfrm>
                  <a:off x="2580" y="2844"/>
                  <a:ext cx="301" cy="3"/>
                </a:xfrm>
                <a:custGeom>
                  <a:avLst/>
                  <a:gdLst>
                    <a:gd name="T0" fmla="*/ 0 w 1204"/>
                    <a:gd name="T1" fmla="*/ 11 h 11"/>
                    <a:gd name="T2" fmla="*/ 67 w 1204"/>
                    <a:gd name="T3" fmla="*/ 0 h 11"/>
                    <a:gd name="T4" fmla="*/ 74 w 1204"/>
                    <a:gd name="T5" fmla="*/ 0 h 11"/>
                    <a:gd name="T6" fmla="*/ 145 w 1204"/>
                    <a:gd name="T7" fmla="*/ 11 h 11"/>
                    <a:gd name="T8" fmla="*/ 74 w 1204"/>
                    <a:gd name="T9" fmla="*/ 0 h 11"/>
                    <a:gd name="T10" fmla="*/ 146 w 1204"/>
                    <a:gd name="T11" fmla="*/ 11 h 11"/>
                    <a:gd name="T12" fmla="*/ 226 w 1204"/>
                    <a:gd name="T13" fmla="*/ 0 h 11"/>
                    <a:gd name="T14" fmla="*/ 231 w 1204"/>
                    <a:gd name="T15" fmla="*/ 0 h 11"/>
                    <a:gd name="T16" fmla="*/ 302 w 1204"/>
                    <a:gd name="T17" fmla="*/ 11 h 11"/>
                    <a:gd name="T18" fmla="*/ 231 w 1204"/>
                    <a:gd name="T19" fmla="*/ 0 h 11"/>
                    <a:gd name="T20" fmla="*/ 302 w 1204"/>
                    <a:gd name="T21" fmla="*/ 11 h 11"/>
                    <a:gd name="T22" fmla="*/ 375 w 1204"/>
                    <a:gd name="T23" fmla="*/ 0 h 11"/>
                    <a:gd name="T24" fmla="*/ 382 w 1204"/>
                    <a:gd name="T25" fmla="*/ 0 h 11"/>
                    <a:gd name="T26" fmla="*/ 457 w 1204"/>
                    <a:gd name="T27" fmla="*/ 11 h 11"/>
                    <a:gd name="T28" fmla="*/ 382 w 1204"/>
                    <a:gd name="T29" fmla="*/ 0 h 11"/>
                    <a:gd name="T30" fmla="*/ 462 w 1204"/>
                    <a:gd name="T31" fmla="*/ 11 h 11"/>
                    <a:gd name="T32" fmla="*/ 542 w 1204"/>
                    <a:gd name="T33" fmla="*/ 0 h 11"/>
                    <a:gd name="T34" fmla="*/ 549 w 1204"/>
                    <a:gd name="T35" fmla="*/ 0 h 11"/>
                    <a:gd name="T36" fmla="*/ 624 w 1204"/>
                    <a:gd name="T37" fmla="*/ 11 h 11"/>
                    <a:gd name="T38" fmla="*/ 549 w 1204"/>
                    <a:gd name="T39" fmla="*/ 0 h 11"/>
                    <a:gd name="T40" fmla="*/ 625 w 1204"/>
                    <a:gd name="T41" fmla="*/ 11 h 11"/>
                    <a:gd name="T42" fmla="*/ 709 w 1204"/>
                    <a:gd name="T43" fmla="*/ 0 h 11"/>
                    <a:gd name="T44" fmla="*/ 715 w 1204"/>
                    <a:gd name="T45" fmla="*/ 0 h 11"/>
                    <a:gd name="T46" fmla="*/ 792 w 1204"/>
                    <a:gd name="T47" fmla="*/ 11 h 11"/>
                    <a:gd name="T48" fmla="*/ 715 w 1204"/>
                    <a:gd name="T49" fmla="*/ 0 h 11"/>
                    <a:gd name="T50" fmla="*/ 798 w 1204"/>
                    <a:gd name="T51" fmla="*/ 11 h 11"/>
                    <a:gd name="T52" fmla="*/ 881 w 1204"/>
                    <a:gd name="T53" fmla="*/ 0 h 11"/>
                    <a:gd name="T54" fmla="*/ 885 w 1204"/>
                    <a:gd name="T55" fmla="*/ 0 h 11"/>
                    <a:gd name="T56" fmla="*/ 955 w 1204"/>
                    <a:gd name="T57" fmla="*/ 11 h 11"/>
                    <a:gd name="T58" fmla="*/ 885 w 1204"/>
                    <a:gd name="T59" fmla="*/ 0 h 11"/>
                    <a:gd name="T60" fmla="*/ 958 w 1204"/>
                    <a:gd name="T61" fmla="*/ 11 h 11"/>
                    <a:gd name="T62" fmla="*/ 1029 w 1204"/>
                    <a:gd name="T63" fmla="*/ 0 h 11"/>
                    <a:gd name="T64" fmla="*/ 1041 w 1204"/>
                    <a:gd name="T65" fmla="*/ 0 h 11"/>
                    <a:gd name="T66" fmla="*/ 1204 w 1204"/>
                    <a:gd name="T67" fmla="*/ 11 h 11"/>
                    <a:gd name="T68" fmla="*/ 1041 w 1204"/>
                    <a:gd name="T6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204" h="11">
                      <a:moveTo>
                        <a:pt x="2" y="0"/>
                      </a:moveTo>
                      <a:lnTo>
                        <a:pt x="0" y="11"/>
                      </a:lnTo>
                      <a:lnTo>
                        <a:pt x="71" y="11"/>
                      </a:lnTo>
                      <a:lnTo>
                        <a:pt x="67" y="0"/>
                      </a:lnTo>
                      <a:lnTo>
                        <a:pt x="2" y="0"/>
                      </a:lnTo>
                      <a:close/>
                      <a:moveTo>
                        <a:pt x="74" y="0"/>
                      </a:moveTo>
                      <a:lnTo>
                        <a:pt x="72" y="11"/>
                      </a:lnTo>
                      <a:lnTo>
                        <a:pt x="145" y="11"/>
                      </a:lnTo>
                      <a:lnTo>
                        <a:pt x="142" y="0"/>
                      </a:lnTo>
                      <a:lnTo>
                        <a:pt x="74" y="0"/>
                      </a:lnTo>
                      <a:close/>
                      <a:moveTo>
                        <a:pt x="148" y="0"/>
                      </a:moveTo>
                      <a:lnTo>
                        <a:pt x="146" y="11"/>
                      </a:lnTo>
                      <a:lnTo>
                        <a:pt x="228" y="11"/>
                      </a:lnTo>
                      <a:lnTo>
                        <a:pt x="226" y="0"/>
                      </a:lnTo>
                      <a:lnTo>
                        <a:pt x="148" y="0"/>
                      </a:lnTo>
                      <a:close/>
                      <a:moveTo>
                        <a:pt x="231" y="0"/>
                      </a:moveTo>
                      <a:lnTo>
                        <a:pt x="229" y="11"/>
                      </a:lnTo>
                      <a:lnTo>
                        <a:pt x="302" y="11"/>
                      </a:lnTo>
                      <a:lnTo>
                        <a:pt x="300" y="0"/>
                      </a:lnTo>
                      <a:lnTo>
                        <a:pt x="231" y="0"/>
                      </a:lnTo>
                      <a:close/>
                      <a:moveTo>
                        <a:pt x="302" y="0"/>
                      </a:moveTo>
                      <a:lnTo>
                        <a:pt x="302" y="11"/>
                      </a:lnTo>
                      <a:lnTo>
                        <a:pt x="376" y="11"/>
                      </a:lnTo>
                      <a:lnTo>
                        <a:pt x="375" y="0"/>
                      </a:lnTo>
                      <a:lnTo>
                        <a:pt x="302" y="0"/>
                      </a:lnTo>
                      <a:close/>
                      <a:moveTo>
                        <a:pt x="382" y="0"/>
                      </a:moveTo>
                      <a:lnTo>
                        <a:pt x="378" y="11"/>
                      </a:lnTo>
                      <a:lnTo>
                        <a:pt x="457" y="11"/>
                      </a:lnTo>
                      <a:lnTo>
                        <a:pt x="456" y="0"/>
                      </a:lnTo>
                      <a:lnTo>
                        <a:pt x="382" y="0"/>
                      </a:lnTo>
                      <a:close/>
                      <a:moveTo>
                        <a:pt x="462" y="0"/>
                      </a:moveTo>
                      <a:lnTo>
                        <a:pt x="462" y="11"/>
                      </a:lnTo>
                      <a:lnTo>
                        <a:pt x="543" y="11"/>
                      </a:lnTo>
                      <a:lnTo>
                        <a:pt x="542" y="0"/>
                      </a:lnTo>
                      <a:lnTo>
                        <a:pt x="462" y="0"/>
                      </a:lnTo>
                      <a:close/>
                      <a:moveTo>
                        <a:pt x="549" y="0"/>
                      </a:moveTo>
                      <a:lnTo>
                        <a:pt x="548" y="11"/>
                      </a:lnTo>
                      <a:lnTo>
                        <a:pt x="624" y="11"/>
                      </a:lnTo>
                      <a:lnTo>
                        <a:pt x="622" y="0"/>
                      </a:lnTo>
                      <a:lnTo>
                        <a:pt x="549" y="0"/>
                      </a:lnTo>
                      <a:close/>
                      <a:moveTo>
                        <a:pt x="627" y="0"/>
                      </a:moveTo>
                      <a:lnTo>
                        <a:pt x="625" y="11"/>
                      </a:lnTo>
                      <a:lnTo>
                        <a:pt x="711" y="11"/>
                      </a:lnTo>
                      <a:lnTo>
                        <a:pt x="709" y="0"/>
                      </a:lnTo>
                      <a:lnTo>
                        <a:pt x="627" y="0"/>
                      </a:lnTo>
                      <a:close/>
                      <a:moveTo>
                        <a:pt x="715" y="0"/>
                      </a:moveTo>
                      <a:lnTo>
                        <a:pt x="714" y="11"/>
                      </a:lnTo>
                      <a:lnTo>
                        <a:pt x="792" y="11"/>
                      </a:lnTo>
                      <a:lnTo>
                        <a:pt x="789" y="0"/>
                      </a:lnTo>
                      <a:lnTo>
                        <a:pt x="715" y="0"/>
                      </a:lnTo>
                      <a:close/>
                      <a:moveTo>
                        <a:pt x="800" y="0"/>
                      </a:moveTo>
                      <a:lnTo>
                        <a:pt x="798" y="11"/>
                      </a:lnTo>
                      <a:lnTo>
                        <a:pt x="883" y="11"/>
                      </a:lnTo>
                      <a:lnTo>
                        <a:pt x="881" y="0"/>
                      </a:lnTo>
                      <a:lnTo>
                        <a:pt x="800" y="0"/>
                      </a:lnTo>
                      <a:close/>
                      <a:moveTo>
                        <a:pt x="885" y="0"/>
                      </a:moveTo>
                      <a:lnTo>
                        <a:pt x="885" y="11"/>
                      </a:lnTo>
                      <a:lnTo>
                        <a:pt x="955" y="11"/>
                      </a:lnTo>
                      <a:lnTo>
                        <a:pt x="952" y="0"/>
                      </a:lnTo>
                      <a:lnTo>
                        <a:pt x="885" y="0"/>
                      </a:lnTo>
                      <a:close/>
                      <a:moveTo>
                        <a:pt x="959" y="0"/>
                      </a:moveTo>
                      <a:lnTo>
                        <a:pt x="958" y="11"/>
                      </a:lnTo>
                      <a:lnTo>
                        <a:pt x="1032" y="11"/>
                      </a:lnTo>
                      <a:lnTo>
                        <a:pt x="1029" y="0"/>
                      </a:lnTo>
                      <a:lnTo>
                        <a:pt x="959" y="0"/>
                      </a:lnTo>
                      <a:close/>
                      <a:moveTo>
                        <a:pt x="1041" y="0"/>
                      </a:moveTo>
                      <a:lnTo>
                        <a:pt x="1038" y="11"/>
                      </a:lnTo>
                      <a:lnTo>
                        <a:pt x="1204" y="11"/>
                      </a:lnTo>
                      <a:lnTo>
                        <a:pt x="1202" y="0"/>
                      </a:lnTo>
                      <a:lnTo>
                        <a:pt x="1041" y="0"/>
                      </a:lnTo>
                      <a:close/>
                    </a:path>
                  </a:pathLst>
                </a:custGeom>
                <a:solidFill>
                  <a:srgbClr val="BDBD9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5" name="Freeform 330"/>
                <p:cNvSpPr>
                  <a:spLocks noEditPoints="1"/>
                </p:cNvSpPr>
                <p:nvPr/>
              </p:nvSpPr>
              <p:spPr bwMode="auto">
                <a:xfrm>
                  <a:off x="2580" y="2843"/>
                  <a:ext cx="301" cy="3"/>
                </a:xfrm>
                <a:custGeom>
                  <a:avLst/>
                  <a:gdLst>
                    <a:gd name="T0" fmla="*/ 0 w 1203"/>
                    <a:gd name="T1" fmla="*/ 11 h 11"/>
                    <a:gd name="T2" fmla="*/ 66 w 1203"/>
                    <a:gd name="T3" fmla="*/ 0 h 11"/>
                    <a:gd name="T4" fmla="*/ 74 w 1203"/>
                    <a:gd name="T5" fmla="*/ 0 h 11"/>
                    <a:gd name="T6" fmla="*/ 143 w 1203"/>
                    <a:gd name="T7" fmla="*/ 11 h 11"/>
                    <a:gd name="T8" fmla="*/ 74 w 1203"/>
                    <a:gd name="T9" fmla="*/ 0 h 11"/>
                    <a:gd name="T10" fmla="*/ 147 w 1203"/>
                    <a:gd name="T11" fmla="*/ 11 h 11"/>
                    <a:gd name="T12" fmla="*/ 225 w 1203"/>
                    <a:gd name="T13" fmla="*/ 0 h 11"/>
                    <a:gd name="T14" fmla="*/ 231 w 1203"/>
                    <a:gd name="T15" fmla="*/ 0 h 11"/>
                    <a:gd name="T16" fmla="*/ 301 w 1203"/>
                    <a:gd name="T17" fmla="*/ 11 h 11"/>
                    <a:gd name="T18" fmla="*/ 231 w 1203"/>
                    <a:gd name="T19" fmla="*/ 0 h 11"/>
                    <a:gd name="T20" fmla="*/ 302 w 1203"/>
                    <a:gd name="T21" fmla="*/ 11 h 11"/>
                    <a:gd name="T22" fmla="*/ 375 w 1203"/>
                    <a:gd name="T23" fmla="*/ 0 h 11"/>
                    <a:gd name="T24" fmla="*/ 383 w 1203"/>
                    <a:gd name="T25" fmla="*/ 0 h 11"/>
                    <a:gd name="T26" fmla="*/ 456 w 1203"/>
                    <a:gd name="T27" fmla="*/ 11 h 11"/>
                    <a:gd name="T28" fmla="*/ 383 w 1203"/>
                    <a:gd name="T29" fmla="*/ 0 h 11"/>
                    <a:gd name="T30" fmla="*/ 462 w 1203"/>
                    <a:gd name="T31" fmla="*/ 11 h 11"/>
                    <a:gd name="T32" fmla="*/ 541 w 1203"/>
                    <a:gd name="T33" fmla="*/ 0 h 11"/>
                    <a:gd name="T34" fmla="*/ 549 w 1203"/>
                    <a:gd name="T35" fmla="*/ 0 h 11"/>
                    <a:gd name="T36" fmla="*/ 623 w 1203"/>
                    <a:gd name="T37" fmla="*/ 11 h 11"/>
                    <a:gd name="T38" fmla="*/ 549 w 1203"/>
                    <a:gd name="T39" fmla="*/ 0 h 11"/>
                    <a:gd name="T40" fmla="*/ 625 w 1203"/>
                    <a:gd name="T41" fmla="*/ 11 h 11"/>
                    <a:gd name="T42" fmla="*/ 708 w 1203"/>
                    <a:gd name="T43" fmla="*/ 0 h 11"/>
                    <a:gd name="T44" fmla="*/ 716 w 1203"/>
                    <a:gd name="T45" fmla="*/ 0 h 11"/>
                    <a:gd name="T46" fmla="*/ 791 w 1203"/>
                    <a:gd name="T47" fmla="*/ 11 h 11"/>
                    <a:gd name="T48" fmla="*/ 716 w 1203"/>
                    <a:gd name="T49" fmla="*/ 0 h 11"/>
                    <a:gd name="T50" fmla="*/ 800 w 1203"/>
                    <a:gd name="T51" fmla="*/ 11 h 11"/>
                    <a:gd name="T52" fmla="*/ 880 w 1203"/>
                    <a:gd name="T53" fmla="*/ 0 h 11"/>
                    <a:gd name="T54" fmla="*/ 887 w 1203"/>
                    <a:gd name="T55" fmla="*/ 0 h 11"/>
                    <a:gd name="T56" fmla="*/ 953 w 1203"/>
                    <a:gd name="T57" fmla="*/ 11 h 11"/>
                    <a:gd name="T58" fmla="*/ 887 w 1203"/>
                    <a:gd name="T59" fmla="*/ 0 h 11"/>
                    <a:gd name="T60" fmla="*/ 958 w 1203"/>
                    <a:gd name="T61" fmla="*/ 11 h 11"/>
                    <a:gd name="T62" fmla="*/ 1029 w 1203"/>
                    <a:gd name="T63" fmla="*/ 0 h 11"/>
                    <a:gd name="T64" fmla="*/ 1041 w 1203"/>
                    <a:gd name="T65" fmla="*/ 0 h 11"/>
                    <a:gd name="T66" fmla="*/ 1203 w 1203"/>
                    <a:gd name="T67" fmla="*/ 11 h 11"/>
                    <a:gd name="T68" fmla="*/ 1041 w 1203"/>
                    <a:gd name="T6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203" h="11">
                      <a:moveTo>
                        <a:pt x="2" y="0"/>
                      </a:moveTo>
                      <a:lnTo>
                        <a:pt x="0" y="11"/>
                      </a:lnTo>
                      <a:lnTo>
                        <a:pt x="70" y="11"/>
                      </a:lnTo>
                      <a:lnTo>
                        <a:pt x="66" y="0"/>
                      </a:lnTo>
                      <a:lnTo>
                        <a:pt x="2" y="0"/>
                      </a:lnTo>
                      <a:close/>
                      <a:moveTo>
                        <a:pt x="74" y="0"/>
                      </a:moveTo>
                      <a:lnTo>
                        <a:pt x="73" y="11"/>
                      </a:lnTo>
                      <a:lnTo>
                        <a:pt x="143" y="11"/>
                      </a:lnTo>
                      <a:lnTo>
                        <a:pt x="141" y="0"/>
                      </a:lnTo>
                      <a:lnTo>
                        <a:pt x="74" y="0"/>
                      </a:lnTo>
                      <a:close/>
                      <a:moveTo>
                        <a:pt x="148" y="0"/>
                      </a:moveTo>
                      <a:lnTo>
                        <a:pt x="147" y="11"/>
                      </a:lnTo>
                      <a:lnTo>
                        <a:pt x="227" y="11"/>
                      </a:lnTo>
                      <a:lnTo>
                        <a:pt x="225" y="0"/>
                      </a:lnTo>
                      <a:lnTo>
                        <a:pt x="148" y="0"/>
                      </a:lnTo>
                      <a:close/>
                      <a:moveTo>
                        <a:pt x="231" y="0"/>
                      </a:moveTo>
                      <a:lnTo>
                        <a:pt x="229" y="11"/>
                      </a:lnTo>
                      <a:lnTo>
                        <a:pt x="301" y="11"/>
                      </a:lnTo>
                      <a:lnTo>
                        <a:pt x="299" y="0"/>
                      </a:lnTo>
                      <a:lnTo>
                        <a:pt x="231" y="0"/>
                      </a:lnTo>
                      <a:close/>
                      <a:moveTo>
                        <a:pt x="302" y="0"/>
                      </a:moveTo>
                      <a:lnTo>
                        <a:pt x="302" y="11"/>
                      </a:lnTo>
                      <a:lnTo>
                        <a:pt x="376" y="11"/>
                      </a:lnTo>
                      <a:lnTo>
                        <a:pt x="375" y="0"/>
                      </a:lnTo>
                      <a:lnTo>
                        <a:pt x="302" y="0"/>
                      </a:lnTo>
                      <a:close/>
                      <a:moveTo>
                        <a:pt x="383" y="0"/>
                      </a:moveTo>
                      <a:lnTo>
                        <a:pt x="380" y="11"/>
                      </a:lnTo>
                      <a:lnTo>
                        <a:pt x="456" y="11"/>
                      </a:lnTo>
                      <a:lnTo>
                        <a:pt x="455" y="0"/>
                      </a:lnTo>
                      <a:lnTo>
                        <a:pt x="383" y="0"/>
                      </a:lnTo>
                      <a:close/>
                      <a:moveTo>
                        <a:pt x="463" y="0"/>
                      </a:moveTo>
                      <a:lnTo>
                        <a:pt x="462" y="11"/>
                      </a:lnTo>
                      <a:lnTo>
                        <a:pt x="542" y="11"/>
                      </a:lnTo>
                      <a:lnTo>
                        <a:pt x="541" y="0"/>
                      </a:lnTo>
                      <a:lnTo>
                        <a:pt x="463" y="0"/>
                      </a:lnTo>
                      <a:close/>
                      <a:moveTo>
                        <a:pt x="549" y="0"/>
                      </a:moveTo>
                      <a:lnTo>
                        <a:pt x="548" y="11"/>
                      </a:lnTo>
                      <a:lnTo>
                        <a:pt x="623" y="11"/>
                      </a:lnTo>
                      <a:lnTo>
                        <a:pt x="622" y="0"/>
                      </a:lnTo>
                      <a:lnTo>
                        <a:pt x="549" y="0"/>
                      </a:lnTo>
                      <a:close/>
                      <a:moveTo>
                        <a:pt x="627" y="0"/>
                      </a:moveTo>
                      <a:lnTo>
                        <a:pt x="625" y="11"/>
                      </a:lnTo>
                      <a:lnTo>
                        <a:pt x="710" y="11"/>
                      </a:lnTo>
                      <a:lnTo>
                        <a:pt x="708" y="0"/>
                      </a:lnTo>
                      <a:lnTo>
                        <a:pt x="627" y="0"/>
                      </a:lnTo>
                      <a:close/>
                      <a:moveTo>
                        <a:pt x="716" y="0"/>
                      </a:moveTo>
                      <a:lnTo>
                        <a:pt x="715" y="11"/>
                      </a:lnTo>
                      <a:lnTo>
                        <a:pt x="791" y="11"/>
                      </a:lnTo>
                      <a:lnTo>
                        <a:pt x="788" y="0"/>
                      </a:lnTo>
                      <a:lnTo>
                        <a:pt x="716" y="0"/>
                      </a:lnTo>
                      <a:close/>
                      <a:moveTo>
                        <a:pt x="801" y="0"/>
                      </a:moveTo>
                      <a:lnTo>
                        <a:pt x="800" y="11"/>
                      </a:lnTo>
                      <a:lnTo>
                        <a:pt x="882" y="11"/>
                      </a:lnTo>
                      <a:lnTo>
                        <a:pt x="880" y="0"/>
                      </a:lnTo>
                      <a:lnTo>
                        <a:pt x="801" y="0"/>
                      </a:lnTo>
                      <a:close/>
                      <a:moveTo>
                        <a:pt x="887" y="0"/>
                      </a:moveTo>
                      <a:lnTo>
                        <a:pt x="885" y="11"/>
                      </a:lnTo>
                      <a:lnTo>
                        <a:pt x="953" y="11"/>
                      </a:lnTo>
                      <a:lnTo>
                        <a:pt x="951" y="0"/>
                      </a:lnTo>
                      <a:lnTo>
                        <a:pt x="887" y="0"/>
                      </a:lnTo>
                      <a:close/>
                      <a:moveTo>
                        <a:pt x="961" y="0"/>
                      </a:moveTo>
                      <a:lnTo>
                        <a:pt x="958" y="11"/>
                      </a:lnTo>
                      <a:lnTo>
                        <a:pt x="1031" y="11"/>
                      </a:lnTo>
                      <a:lnTo>
                        <a:pt x="1029" y="0"/>
                      </a:lnTo>
                      <a:lnTo>
                        <a:pt x="961" y="0"/>
                      </a:lnTo>
                      <a:close/>
                      <a:moveTo>
                        <a:pt x="1041" y="0"/>
                      </a:moveTo>
                      <a:lnTo>
                        <a:pt x="1039" y="11"/>
                      </a:lnTo>
                      <a:lnTo>
                        <a:pt x="1203" y="11"/>
                      </a:lnTo>
                      <a:lnTo>
                        <a:pt x="1202" y="0"/>
                      </a:lnTo>
                      <a:lnTo>
                        <a:pt x="1041" y="0"/>
                      </a:lnTo>
                      <a:close/>
                    </a:path>
                  </a:pathLst>
                </a:custGeom>
                <a:solidFill>
                  <a:srgbClr val="C2C2A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6" name="Freeform 331"/>
                <p:cNvSpPr>
                  <a:spLocks noEditPoints="1"/>
                </p:cNvSpPr>
                <p:nvPr/>
              </p:nvSpPr>
              <p:spPr bwMode="auto">
                <a:xfrm>
                  <a:off x="2580" y="2842"/>
                  <a:ext cx="300" cy="2"/>
                </a:xfrm>
                <a:custGeom>
                  <a:avLst/>
                  <a:gdLst>
                    <a:gd name="T0" fmla="*/ 0 w 1200"/>
                    <a:gd name="T1" fmla="*/ 10 h 10"/>
                    <a:gd name="T2" fmla="*/ 63 w 1200"/>
                    <a:gd name="T3" fmla="*/ 0 h 10"/>
                    <a:gd name="T4" fmla="*/ 73 w 1200"/>
                    <a:gd name="T5" fmla="*/ 0 h 10"/>
                    <a:gd name="T6" fmla="*/ 140 w 1200"/>
                    <a:gd name="T7" fmla="*/ 10 h 10"/>
                    <a:gd name="T8" fmla="*/ 73 w 1200"/>
                    <a:gd name="T9" fmla="*/ 0 h 10"/>
                    <a:gd name="T10" fmla="*/ 146 w 1200"/>
                    <a:gd name="T11" fmla="*/ 10 h 10"/>
                    <a:gd name="T12" fmla="*/ 223 w 1200"/>
                    <a:gd name="T13" fmla="*/ 0 h 10"/>
                    <a:gd name="T14" fmla="*/ 230 w 1200"/>
                    <a:gd name="T15" fmla="*/ 0 h 10"/>
                    <a:gd name="T16" fmla="*/ 298 w 1200"/>
                    <a:gd name="T17" fmla="*/ 10 h 10"/>
                    <a:gd name="T18" fmla="*/ 230 w 1200"/>
                    <a:gd name="T19" fmla="*/ 0 h 10"/>
                    <a:gd name="T20" fmla="*/ 300 w 1200"/>
                    <a:gd name="T21" fmla="*/ 10 h 10"/>
                    <a:gd name="T22" fmla="*/ 372 w 1200"/>
                    <a:gd name="T23" fmla="*/ 0 h 10"/>
                    <a:gd name="T24" fmla="*/ 382 w 1200"/>
                    <a:gd name="T25" fmla="*/ 0 h 10"/>
                    <a:gd name="T26" fmla="*/ 453 w 1200"/>
                    <a:gd name="T27" fmla="*/ 10 h 10"/>
                    <a:gd name="T28" fmla="*/ 382 w 1200"/>
                    <a:gd name="T29" fmla="*/ 0 h 10"/>
                    <a:gd name="T30" fmla="*/ 460 w 1200"/>
                    <a:gd name="T31" fmla="*/ 10 h 10"/>
                    <a:gd name="T32" fmla="*/ 538 w 1200"/>
                    <a:gd name="T33" fmla="*/ 0 h 10"/>
                    <a:gd name="T34" fmla="*/ 547 w 1200"/>
                    <a:gd name="T35" fmla="*/ 0 h 10"/>
                    <a:gd name="T36" fmla="*/ 620 w 1200"/>
                    <a:gd name="T37" fmla="*/ 10 h 10"/>
                    <a:gd name="T38" fmla="*/ 547 w 1200"/>
                    <a:gd name="T39" fmla="*/ 0 h 10"/>
                    <a:gd name="T40" fmla="*/ 625 w 1200"/>
                    <a:gd name="T41" fmla="*/ 10 h 10"/>
                    <a:gd name="T42" fmla="*/ 706 w 1200"/>
                    <a:gd name="T43" fmla="*/ 0 h 10"/>
                    <a:gd name="T44" fmla="*/ 714 w 1200"/>
                    <a:gd name="T45" fmla="*/ 0 h 10"/>
                    <a:gd name="T46" fmla="*/ 787 w 1200"/>
                    <a:gd name="T47" fmla="*/ 10 h 10"/>
                    <a:gd name="T48" fmla="*/ 714 w 1200"/>
                    <a:gd name="T49" fmla="*/ 0 h 10"/>
                    <a:gd name="T50" fmla="*/ 798 w 1200"/>
                    <a:gd name="T51" fmla="*/ 10 h 10"/>
                    <a:gd name="T52" fmla="*/ 876 w 1200"/>
                    <a:gd name="T53" fmla="*/ 0 h 10"/>
                    <a:gd name="T54" fmla="*/ 885 w 1200"/>
                    <a:gd name="T55" fmla="*/ 0 h 10"/>
                    <a:gd name="T56" fmla="*/ 950 w 1200"/>
                    <a:gd name="T57" fmla="*/ 10 h 10"/>
                    <a:gd name="T58" fmla="*/ 885 w 1200"/>
                    <a:gd name="T59" fmla="*/ 0 h 10"/>
                    <a:gd name="T60" fmla="*/ 957 w 1200"/>
                    <a:gd name="T61" fmla="*/ 10 h 10"/>
                    <a:gd name="T62" fmla="*/ 1025 w 1200"/>
                    <a:gd name="T63" fmla="*/ 0 h 10"/>
                    <a:gd name="T64" fmla="*/ 1040 w 1200"/>
                    <a:gd name="T65" fmla="*/ 0 h 10"/>
                    <a:gd name="T66" fmla="*/ 1200 w 1200"/>
                    <a:gd name="T67" fmla="*/ 10 h 10"/>
                    <a:gd name="T68" fmla="*/ 1040 w 1200"/>
                    <a:gd name="T69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200" h="10">
                      <a:moveTo>
                        <a:pt x="1" y="0"/>
                      </a:moveTo>
                      <a:lnTo>
                        <a:pt x="0" y="10"/>
                      </a:lnTo>
                      <a:lnTo>
                        <a:pt x="65" y="10"/>
                      </a:lnTo>
                      <a:lnTo>
                        <a:pt x="63" y="0"/>
                      </a:lnTo>
                      <a:lnTo>
                        <a:pt x="1" y="0"/>
                      </a:lnTo>
                      <a:close/>
                      <a:moveTo>
                        <a:pt x="73" y="0"/>
                      </a:moveTo>
                      <a:lnTo>
                        <a:pt x="72" y="10"/>
                      </a:lnTo>
                      <a:lnTo>
                        <a:pt x="140" y="10"/>
                      </a:lnTo>
                      <a:lnTo>
                        <a:pt x="138" y="0"/>
                      </a:lnTo>
                      <a:lnTo>
                        <a:pt x="73" y="0"/>
                      </a:lnTo>
                      <a:close/>
                      <a:moveTo>
                        <a:pt x="147" y="0"/>
                      </a:moveTo>
                      <a:lnTo>
                        <a:pt x="146" y="10"/>
                      </a:lnTo>
                      <a:lnTo>
                        <a:pt x="224" y="10"/>
                      </a:lnTo>
                      <a:lnTo>
                        <a:pt x="223" y="0"/>
                      </a:lnTo>
                      <a:lnTo>
                        <a:pt x="147" y="0"/>
                      </a:lnTo>
                      <a:close/>
                      <a:moveTo>
                        <a:pt x="230" y="0"/>
                      </a:moveTo>
                      <a:lnTo>
                        <a:pt x="229" y="10"/>
                      </a:lnTo>
                      <a:lnTo>
                        <a:pt x="298" y="10"/>
                      </a:lnTo>
                      <a:lnTo>
                        <a:pt x="295" y="0"/>
                      </a:lnTo>
                      <a:lnTo>
                        <a:pt x="230" y="0"/>
                      </a:lnTo>
                      <a:close/>
                      <a:moveTo>
                        <a:pt x="300" y="0"/>
                      </a:moveTo>
                      <a:lnTo>
                        <a:pt x="300" y="10"/>
                      </a:lnTo>
                      <a:lnTo>
                        <a:pt x="373" y="10"/>
                      </a:lnTo>
                      <a:lnTo>
                        <a:pt x="372" y="0"/>
                      </a:lnTo>
                      <a:lnTo>
                        <a:pt x="300" y="0"/>
                      </a:lnTo>
                      <a:close/>
                      <a:moveTo>
                        <a:pt x="382" y="0"/>
                      </a:moveTo>
                      <a:lnTo>
                        <a:pt x="380" y="10"/>
                      </a:lnTo>
                      <a:lnTo>
                        <a:pt x="453" y="10"/>
                      </a:lnTo>
                      <a:lnTo>
                        <a:pt x="452" y="0"/>
                      </a:lnTo>
                      <a:lnTo>
                        <a:pt x="382" y="0"/>
                      </a:lnTo>
                      <a:close/>
                      <a:moveTo>
                        <a:pt x="461" y="0"/>
                      </a:moveTo>
                      <a:lnTo>
                        <a:pt x="460" y="10"/>
                      </a:lnTo>
                      <a:lnTo>
                        <a:pt x="539" y="10"/>
                      </a:lnTo>
                      <a:lnTo>
                        <a:pt x="538" y="0"/>
                      </a:lnTo>
                      <a:lnTo>
                        <a:pt x="461" y="0"/>
                      </a:lnTo>
                      <a:close/>
                      <a:moveTo>
                        <a:pt x="547" y="0"/>
                      </a:moveTo>
                      <a:lnTo>
                        <a:pt x="547" y="10"/>
                      </a:lnTo>
                      <a:lnTo>
                        <a:pt x="620" y="10"/>
                      </a:lnTo>
                      <a:lnTo>
                        <a:pt x="619" y="0"/>
                      </a:lnTo>
                      <a:lnTo>
                        <a:pt x="547" y="0"/>
                      </a:lnTo>
                      <a:close/>
                      <a:moveTo>
                        <a:pt x="626" y="0"/>
                      </a:moveTo>
                      <a:lnTo>
                        <a:pt x="625" y="10"/>
                      </a:lnTo>
                      <a:lnTo>
                        <a:pt x="707" y="10"/>
                      </a:lnTo>
                      <a:lnTo>
                        <a:pt x="706" y="0"/>
                      </a:lnTo>
                      <a:lnTo>
                        <a:pt x="626" y="0"/>
                      </a:lnTo>
                      <a:close/>
                      <a:moveTo>
                        <a:pt x="714" y="0"/>
                      </a:moveTo>
                      <a:lnTo>
                        <a:pt x="713" y="10"/>
                      </a:lnTo>
                      <a:lnTo>
                        <a:pt x="787" y="10"/>
                      </a:lnTo>
                      <a:lnTo>
                        <a:pt x="784" y="0"/>
                      </a:lnTo>
                      <a:lnTo>
                        <a:pt x="714" y="0"/>
                      </a:lnTo>
                      <a:close/>
                      <a:moveTo>
                        <a:pt x="799" y="0"/>
                      </a:moveTo>
                      <a:lnTo>
                        <a:pt x="798" y="10"/>
                      </a:lnTo>
                      <a:lnTo>
                        <a:pt x="879" y="10"/>
                      </a:lnTo>
                      <a:lnTo>
                        <a:pt x="876" y="0"/>
                      </a:lnTo>
                      <a:lnTo>
                        <a:pt x="799" y="0"/>
                      </a:lnTo>
                      <a:close/>
                      <a:moveTo>
                        <a:pt x="885" y="0"/>
                      </a:moveTo>
                      <a:lnTo>
                        <a:pt x="883" y="10"/>
                      </a:lnTo>
                      <a:lnTo>
                        <a:pt x="950" y="10"/>
                      </a:lnTo>
                      <a:lnTo>
                        <a:pt x="948" y="0"/>
                      </a:lnTo>
                      <a:lnTo>
                        <a:pt x="885" y="0"/>
                      </a:lnTo>
                      <a:close/>
                      <a:moveTo>
                        <a:pt x="959" y="0"/>
                      </a:moveTo>
                      <a:lnTo>
                        <a:pt x="957" y="10"/>
                      </a:lnTo>
                      <a:lnTo>
                        <a:pt x="1027" y="10"/>
                      </a:lnTo>
                      <a:lnTo>
                        <a:pt x="1025" y="0"/>
                      </a:lnTo>
                      <a:lnTo>
                        <a:pt x="959" y="0"/>
                      </a:lnTo>
                      <a:close/>
                      <a:moveTo>
                        <a:pt x="1040" y="0"/>
                      </a:moveTo>
                      <a:lnTo>
                        <a:pt x="1039" y="10"/>
                      </a:lnTo>
                      <a:lnTo>
                        <a:pt x="1200" y="10"/>
                      </a:lnTo>
                      <a:lnTo>
                        <a:pt x="1198" y="0"/>
                      </a:lnTo>
                      <a:lnTo>
                        <a:pt x="1040" y="0"/>
                      </a:lnTo>
                      <a:close/>
                    </a:path>
                  </a:pathLst>
                </a:custGeom>
                <a:solidFill>
                  <a:srgbClr val="C9C9A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7" name="Freeform 332"/>
                <p:cNvSpPr>
                  <a:spLocks noEditPoints="1"/>
                </p:cNvSpPr>
                <p:nvPr/>
              </p:nvSpPr>
              <p:spPr bwMode="auto">
                <a:xfrm>
                  <a:off x="2580" y="2841"/>
                  <a:ext cx="300" cy="2"/>
                </a:xfrm>
                <a:custGeom>
                  <a:avLst/>
                  <a:gdLst>
                    <a:gd name="T0" fmla="*/ 0 w 1200"/>
                    <a:gd name="T1" fmla="*/ 9 h 9"/>
                    <a:gd name="T2" fmla="*/ 62 w 1200"/>
                    <a:gd name="T3" fmla="*/ 0 h 9"/>
                    <a:gd name="T4" fmla="*/ 75 w 1200"/>
                    <a:gd name="T5" fmla="*/ 0 h 9"/>
                    <a:gd name="T6" fmla="*/ 139 w 1200"/>
                    <a:gd name="T7" fmla="*/ 9 h 9"/>
                    <a:gd name="T8" fmla="*/ 75 w 1200"/>
                    <a:gd name="T9" fmla="*/ 0 h 9"/>
                    <a:gd name="T10" fmla="*/ 146 w 1200"/>
                    <a:gd name="T11" fmla="*/ 9 h 9"/>
                    <a:gd name="T12" fmla="*/ 221 w 1200"/>
                    <a:gd name="T13" fmla="*/ 0 h 9"/>
                    <a:gd name="T14" fmla="*/ 230 w 1200"/>
                    <a:gd name="T15" fmla="*/ 0 h 9"/>
                    <a:gd name="T16" fmla="*/ 297 w 1200"/>
                    <a:gd name="T17" fmla="*/ 9 h 9"/>
                    <a:gd name="T18" fmla="*/ 230 w 1200"/>
                    <a:gd name="T19" fmla="*/ 0 h 9"/>
                    <a:gd name="T20" fmla="*/ 300 w 1200"/>
                    <a:gd name="T21" fmla="*/ 9 h 9"/>
                    <a:gd name="T22" fmla="*/ 372 w 1200"/>
                    <a:gd name="T23" fmla="*/ 0 h 9"/>
                    <a:gd name="T24" fmla="*/ 385 w 1200"/>
                    <a:gd name="T25" fmla="*/ 0 h 9"/>
                    <a:gd name="T26" fmla="*/ 453 w 1200"/>
                    <a:gd name="T27" fmla="*/ 9 h 9"/>
                    <a:gd name="T28" fmla="*/ 385 w 1200"/>
                    <a:gd name="T29" fmla="*/ 0 h 9"/>
                    <a:gd name="T30" fmla="*/ 461 w 1200"/>
                    <a:gd name="T31" fmla="*/ 9 h 9"/>
                    <a:gd name="T32" fmla="*/ 536 w 1200"/>
                    <a:gd name="T33" fmla="*/ 0 h 9"/>
                    <a:gd name="T34" fmla="*/ 548 w 1200"/>
                    <a:gd name="T35" fmla="*/ 0 h 9"/>
                    <a:gd name="T36" fmla="*/ 620 w 1200"/>
                    <a:gd name="T37" fmla="*/ 9 h 9"/>
                    <a:gd name="T38" fmla="*/ 548 w 1200"/>
                    <a:gd name="T39" fmla="*/ 0 h 9"/>
                    <a:gd name="T40" fmla="*/ 625 w 1200"/>
                    <a:gd name="T41" fmla="*/ 9 h 9"/>
                    <a:gd name="T42" fmla="*/ 705 w 1200"/>
                    <a:gd name="T43" fmla="*/ 0 h 9"/>
                    <a:gd name="T44" fmla="*/ 714 w 1200"/>
                    <a:gd name="T45" fmla="*/ 0 h 9"/>
                    <a:gd name="T46" fmla="*/ 786 w 1200"/>
                    <a:gd name="T47" fmla="*/ 9 h 9"/>
                    <a:gd name="T48" fmla="*/ 714 w 1200"/>
                    <a:gd name="T49" fmla="*/ 0 h 9"/>
                    <a:gd name="T50" fmla="*/ 799 w 1200"/>
                    <a:gd name="T51" fmla="*/ 9 h 9"/>
                    <a:gd name="T52" fmla="*/ 876 w 1200"/>
                    <a:gd name="T53" fmla="*/ 0 h 9"/>
                    <a:gd name="T54" fmla="*/ 885 w 1200"/>
                    <a:gd name="T55" fmla="*/ 0 h 9"/>
                    <a:gd name="T56" fmla="*/ 949 w 1200"/>
                    <a:gd name="T57" fmla="*/ 9 h 9"/>
                    <a:gd name="T58" fmla="*/ 885 w 1200"/>
                    <a:gd name="T59" fmla="*/ 0 h 9"/>
                    <a:gd name="T60" fmla="*/ 959 w 1200"/>
                    <a:gd name="T61" fmla="*/ 9 h 9"/>
                    <a:gd name="T62" fmla="*/ 1024 w 1200"/>
                    <a:gd name="T63" fmla="*/ 0 h 9"/>
                    <a:gd name="T64" fmla="*/ 1041 w 1200"/>
                    <a:gd name="T65" fmla="*/ 0 h 9"/>
                    <a:gd name="T66" fmla="*/ 1200 w 1200"/>
                    <a:gd name="T67" fmla="*/ 9 h 9"/>
                    <a:gd name="T68" fmla="*/ 1041 w 1200"/>
                    <a:gd name="T69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200" h="9">
                      <a:moveTo>
                        <a:pt x="1" y="0"/>
                      </a:moveTo>
                      <a:lnTo>
                        <a:pt x="0" y="9"/>
                      </a:lnTo>
                      <a:lnTo>
                        <a:pt x="64" y="9"/>
                      </a:lnTo>
                      <a:lnTo>
                        <a:pt x="62" y="0"/>
                      </a:lnTo>
                      <a:lnTo>
                        <a:pt x="1" y="0"/>
                      </a:lnTo>
                      <a:close/>
                      <a:moveTo>
                        <a:pt x="75" y="0"/>
                      </a:moveTo>
                      <a:lnTo>
                        <a:pt x="72" y="9"/>
                      </a:lnTo>
                      <a:lnTo>
                        <a:pt x="139" y="9"/>
                      </a:lnTo>
                      <a:lnTo>
                        <a:pt x="137" y="0"/>
                      </a:lnTo>
                      <a:lnTo>
                        <a:pt x="75" y="0"/>
                      </a:lnTo>
                      <a:close/>
                      <a:moveTo>
                        <a:pt x="149" y="0"/>
                      </a:moveTo>
                      <a:lnTo>
                        <a:pt x="146" y="9"/>
                      </a:lnTo>
                      <a:lnTo>
                        <a:pt x="223" y="9"/>
                      </a:lnTo>
                      <a:lnTo>
                        <a:pt x="221" y="0"/>
                      </a:lnTo>
                      <a:lnTo>
                        <a:pt x="149" y="0"/>
                      </a:lnTo>
                      <a:close/>
                      <a:moveTo>
                        <a:pt x="230" y="0"/>
                      </a:moveTo>
                      <a:lnTo>
                        <a:pt x="229" y="9"/>
                      </a:lnTo>
                      <a:lnTo>
                        <a:pt x="297" y="9"/>
                      </a:lnTo>
                      <a:lnTo>
                        <a:pt x="294" y="0"/>
                      </a:lnTo>
                      <a:lnTo>
                        <a:pt x="230" y="0"/>
                      </a:lnTo>
                      <a:close/>
                      <a:moveTo>
                        <a:pt x="300" y="0"/>
                      </a:moveTo>
                      <a:lnTo>
                        <a:pt x="300" y="9"/>
                      </a:lnTo>
                      <a:lnTo>
                        <a:pt x="373" y="9"/>
                      </a:lnTo>
                      <a:lnTo>
                        <a:pt x="372" y="0"/>
                      </a:lnTo>
                      <a:lnTo>
                        <a:pt x="300" y="0"/>
                      </a:lnTo>
                      <a:close/>
                      <a:moveTo>
                        <a:pt x="385" y="0"/>
                      </a:moveTo>
                      <a:lnTo>
                        <a:pt x="381" y="9"/>
                      </a:lnTo>
                      <a:lnTo>
                        <a:pt x="453" y="9"/>
                      </a:lnTo>
                      <a:lnTo>
                        <a:pt x="450" y="0"/>
                      </a:lnTo>
                      <a:lnTo>
                        <a:pt x="385" y="0"/>
                      </a:lnTo>
                      <a:close/>
                      <a:moveTo>
                        <a:pt x="461" y="0"/>
                      </a:moveTo>
                      <a:lnTo>
                        <a:pt x="461" y="9"/>
                      </a:lnTo>
                      <a:lnTo>
                        <a:pt x="539" y="9"/>
                      </a:lnTo>
                      <a:lnTo>
                        <a:pt x="536" y="0"/>
                      </a:lnTo>
                      <a:lnTo>
                        <a:pt x="461" y="0"/>
                      </a:lnTo>
                      <a:close/>
                      <a:moveTo>
                        <a:pt x="548" y="0"/>
                      </a:moveTo>
                      <a:lnTo>
                        <a:pt x="547" y="9"/>
                      </a:lnTo>
                      <a:lnTo>
                        <a:pt x="620" y="9"/>
                      </a:lnTo>
                      <a:lnTo>
                        <a:pt x="617" y="0"/>
                      </a:lnTo>
                      <a:lnTo>
                        <a:pt x="548" y="0"/>
                      </a:lnTo>
                      <a:close/>
                      <a:moveTo>
                        <a:pt x="626" y="0"/>
                      </a:moveTo>
                      <a:lnTo>
                        <a:pt x="625" y="9"/>
                      </a:lnTo>
                      <a:lnTo>
                        <a:pt x="706" y="9"/>
                      </a:lnTo>
                      <a:lnTo>
                        <a:pt x="705" y="0"/>
                      </a:lnTo>
                      <a:lnTo>
                        <a:pt x="626" y="0"/>
                      </a:lnTo>
                      <a:close/>
                      <a:moveTo>
                        <a:pt x="714" y="0"/>
                      </a:moveTo>
                      <a:lnTo>
                        <a:pt x="714" y="9"/>
                      </a:lnTo>
                      <a:lnTo>
                        <a:pt x="786" y="9"/>
                      </a:lnTo>
                      <a:lnTo>
                        <a:pt x="783" y="0"/>
                      </a:lnTo>
                      <a:lnTo>
                        <a:pt x="714" y="0"/>
                      </a:lnTo>
                      <a:close/>
                      <a:moveTo>
                        <a:pt x="800" y="0"/>
                      </a:moveTo>
                      <a:lnTo>
                        <a:pt x="799" y="9"/>
                      </a:lnTo>
                      <a:lnTo>
                        <a:pt x="878" y="9"/>
                      </a:lnTo>
                      <a:lnTo>
                        <a:pt x="876" y="0"/>
                      </a:lnTo>
                      <a:lnTo>
                        <a:pt x="800" y="0"/>
                      </a:lnTo>
                      <a:close/>
                      <a:moveTo>
                        <a:pt x="885" y="0"/>
                      </a:moveTo>
                      <a:lnTo>
                        <a:pt x="885" y="9"/>
                      </a:lnTo>
                      <a:lnTo>
                        <a:pt x="949" y="9"/>
                      </a:lnTo>
                      <a:lnTo>
                        <a:pt x="948" y="0"/>
                      </a:lnTo>
                      <a:lnTo>
                        <a:pt x="885" y="0"/>
                      </a:lnTo>
                      <a:close/>
                      <a:moveTo>
                        <a:pt x="960" y="0"/>
                      </a:moveTo>
                      <a:lnTo>
                        <a:pt x="959" y="9"/>
                      </a:lnTo>
                      <a:lnTo>
                        <a:pt x="1027" y="9"/>
                      </a:lnTo>
                      <a:lnTo>
                        <a:pt x="1024" y="0"/>
                      </a:lnTo>
                      <a:lnTo>
                        <a:pt x="960" y="0"/>
                      </a:lnTo>
                      <a:close/>
                      <a:moveTo>
                        <a:pt x="1041" y="0"/>
                      </a:moveTo>
                      <a:lnTo>
                        <a:pt x="1039" y="9"/>
                      </a:lnTo>
                      <a:lnTo>
                        <a:pt x="1200" y="9"/>
                      </a:lnTo>
                      <a:lnTo>
                        <a:pt x="1198" y="0"/>
                      </a:lnTo>
                      <a:lnTo>
                        <a:pt x="1041" y="0"/>
                      </a:lnTo>
                      <a:close/>
                    </a:path>
                  </a:pathLst>
                </a:custGeom>
                <a:solidFill>
                  <a:srgbClr val="D1D1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8" name="Freeform 333"/>
                <p:cNvSpPr>
                  <a:spLocks noEditPoints="1"/>
                </p:cNvSpPr>
                <p:nvPr/>
              </p:nvSpPr>
              <p:spPr bwMode="auto">
                <a:xfrm>
                  <a:off x="2581" y="2839"/>
                  <a:ext cx="299" cy="3"/>
                </a:xfrm>
                <a:custGeom>
                  <a:avLst/>
                  <a:gdLst>
                    <a:gd name="T0" fmla="*/ 0 w 1197"/>
                    <a:gd name="T1" fmla="*/ 10 h 10"/>
                    <a:gd name="T2" fmla="*/ 59 w 1197"/>
                    <a:gd name="T3" fmla="*/ 0 h 10"/>
                    <a:gd name="T4" fmla="*/ 75 w 1197"/>
                    <a:gd name="T5" fmla="*/ 0 h 10"/>
                    <a:gd name="T6" fmla="*/ 137 w 1197"/>
                    <a:gd name="T7" fmla="*/ 10 h 10"/>
                    <a:gd name="T8" fmla="*/ 75 w 1197"/>
                    <a:gd name="T9" fmla="*/ 0 h 10"/>
                    <a:gd name="T10" fmla="*/ 146 w 1197"/>
                    <a:gd name="T11" fmla="*/ 10 h 10"/>
                    <a:gd name="T12" fmla="*/ 219 w 1197"/>
                    <a:gd name="T13" fmla="*/ 0 h 10"/>
                    <a:gd name="T14" fmla="*/ 230 w 1197"/>
                    <a:gd name="T15" fmla="*/ 0 h 10"/>
                    <a:gd name="T16" fmla="*/ 294 w 1197"/>
                    <a:gd name="T17" fmla="*/ 10 h 10"/>
                    <a:gd name="T18" fmla="*/ 230 w 1197"/>
                    <a:gd name="T19" fmla="*/ 0 h 10"/>
                    <a:gd name="T20" fmla="*/ 299 w 1197"/>
                    <a:gd name="T21" fmla="*/ 10 h 10"/>
                    <a:gd name="T22" fmla="*/ 370 w 1197"/>
                    <a:gd name="T23" fmla="*/ 0 h 10"/>
                    <a:gd name="T24" fmla="*/ 385 w 1197"/>
                    <a:gd name="T25" fmla="*/ 0 h 10"/>
                    <a:gd name="T26" fmla="*/ 451 w 1197"/>
                    <a:gd name="T27" fmla="*/ 10 h 10"/>
                    <a:gd name="T28" fmla="*/ 385 w 1197"/>
                    <a:gd name="T29" fmla="*/ 0 h 10"/>
                    <a:gd name="T30" fmla="*/ 460 w 1197"/>
                    <a:gd name="T31" fmla="*/ 10 h 10"/>
                    <a:gd name="T32" fmla="*/ 534 w 1197"/>
                    <a:gd name="T33" fmla="*/ 0 h 10"/>
                    <a:gd name="T34" fmla="*/ 547 w 1197"/>
                    <a:gd name="T35" fmla="*/ 0 h 10"/>
                    <a:gd name="T36" fmla="*/ 618 w 1197"/>
                    <a:gd name="T37" fmla="*/ 10 h 10"/>
                    <a:gd name="T38" fmla="*/ 547 w 1197"/>
                    <a:gd name="T39" fmla="*/ 0 h 10"/>
                    <a:gd name="T40" fmla="*/ 625 w 1197"/>
                    <a:gd name="T41" fmla="*/ 10 h 10"/>
                    <a:gd name="T42" fmla="*/ 702 w 1197"/>
                    <a:gd name="T43" fmla="*/ 0 h 10"/>
                    <a:gd name="T44" fmla="*/ 714 w 1197"/>
                    <a:gd name="T45" fmla="*/ 0 h 10"/>
                    <a:gd name="T46" fmla="*/ 783 w 1197"/>
                    <a:gd name="T47" fmla="*/ 10 h 10"/>
                    <a:gd name="T48" fmla="*/ 714 w 1197"/>
                    <a:gd name="T49" fmla="*/ 0 h 10"/>
                    <a:gd name="T50" fmla="*/ 798 w 1197"/>
                    <a:gd name="T51" fmla="*/ 10 h 10"/>
                    <a:gd name="T52" fmla="*/ 873 w 1197"/>
                    <a:gd name="T53" fmla="*/ 0 h 10"/>
                    <a:gd name="T54" fmla="*/ 884 w 1197"/>
                    <a:gd name="T55" fmla="*/ 0 h 10"/>
                    <a:gd name="T56" fmla="*/ 947 w 1197"/>
                    <a:gd name="T57" fmla="*/ 10 h 10"/>
                    <a:gd name="T58" fmla="*/ 884 w 1197"/>
                    <a:gd name="T59" fmla="*/ 0 h 10"/>
                    <a:gd name="T60" fmla="*/ 958 w 1197"/>
                    <a:gd name="T61" fmla="*/ 10 h 10"/>
                    <a:gd name="T62" fmla="*/ 1022 w 1197"/>
                    <a:gd name="T63" fmla="*/ 0 h 10"/>
                    <a:gd name="T64" fmla="*/ 1041 w 1197"/>
                    <a:gd name="T65" fmla="*/ 0 h 10"/>
                    <a:gd name="T66" fmla="*/ 1197 w 1197"/>
                    <a:gd name="T67" fmla="*/ 10 h 10"/>
                    <a:gd name="T68" fmla="*/ 1041 w 1197"/>
                    <a:gd name="T69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197" h="10">
                      <a:moveTo>
                        <a:pt x="1" y="0"/>
                      </a:moveTo>
                      <a:lnTo>
                        <a:pt x="0" y="10"/>
                      </a:lnTo>
                      <a:lnTo>
                        <a:pt x="62" y="10"/>
                      </a:lnTo>
                      <a:lnTo>
                        <a:pt x="59" y="0"/>
                      </a:lnTo>
                      <a:lnTo>
                        <a:pt x="1" y="0"/>
                      </a:lnTo>
                      <a:close/>
                      <a:moveTo>
                        <a:pt x="75" y="0"/>
                      </a:moveTo>
                      <a:lnTo>
                        <a:pt x="72" y="10"/>
                      </a:lnTo>
                      <a:lnTo>
                        <a:pt x="137" y="10"/>
                      </a:lnTo>
                      <a:lnTo>
                        <a:pt x="135" y="0"/>
                      </a:lnTo>
                      <a:lnTo>
                        <a:pt x="75" y="0"/>
                      </a:lnTo>
                      <a:close/>
                      <a:moveTo>
                        <a:pt x="149" y="0"/>
                      </a:moveTo>
                      <a:lnTo>
                        <a:pt x="146" y="10"/>
                      </a:lnTo>
                      <a:lnTo>
                        <a:pt x="222" y="10"/>
                      </a:lnTo>
                      <a:lnTo>
                        <a:pt x="219" y="0"/>
                      </a:lnTo>
                      <a:lnTo>
                        <a:pt x="149" y="0"/>
                      </a:lnTo>
                      <a:close/>
                      <a:moveTo>
                        <a:pt x="230" y="0"/>
                      </a:moveTo>
                      <a:lnTo>
                        <a:pt x="229" y="10"/>
                      </a:lnTo>
                      <a:lnTo>
                        <a:pt x="294" y="10"/>
                      </a:lnTo>
                      <a:lnTo>
                        <a:pt x="292" y="0"/>
                      </a:lnTo>
                      <a:lnTo>
                        <a:pt x="230" y="0"/>
                      </a:lnTo>
                      <a:close/>
                      <a:moveTo>
                        <a:pt x="299" y="0"/>
                      </a:moveTo>
                      <a:lnTo>
                        <a:pt x="299" y="10"/>
                      </a:lnTo>
                      <a:lnTo>
                        <a:pt x="371" y="10"/>
                      </a:lnTo>
                      <a:lnTo>
                        <a:pt x="370" y="0"/>
                      </a:lnTo>
                      <a:lnTo>
                        <a:pt x="299" y="0"/>
                      </a:lnTo>
                      <a:close/>
                      <a:moveTo>
                        <a:pt x="385" y="0"/>
                      </a:moveTo>
                      <a:lnTo>
                        <a:pt x="381" y="10"/>
                      </a:lnTo>
                      <a:lnTo>
                        <a:pt x="451" y="10"/>
                      </a:lnTo>
                      <a:lnTo>
                        <a:pt x="448" y="0"/>
                      </a:lnTo>
                      <a:lnTo>
                        <a:pt x="385" y="0"/>
                      </a:lnTo>
                      <a:close/>
                      <a:moveTo>
                        <a:pt x="461" y="0"/>
                      </a:moveTo>
                      <a:lnTo>
                        <a:pt x="460" y="10"/>
                      </a:lnTo>
                      <a:lnTo>
                        <a:pt x="537" y="10"/>
                      </a:lnTo>
                      <a:lnTo>
                        <a:pt x="534" y="0"/>
                      </a:lnTo>
                      <a:lnTo>
                        <a:pt x="461" y="0"/>
                      </a:lnTo>
                      <a:close/>
                      <a:moveTo>
                        <a:pt x="547" y="0"/>
                      </a:moveTo>
                      <a:lnTo>
                        <a:pt x="546" y="10"/>
                      </a:lnTo>
                      <a:lnTo>
                        <a:pt x="618" y="10"/>
                      </a:lnTo>
                      <a:lnTo>
                        <a:pt x="615" y="0"/>
                      </a:lnTo>
                      <a:lnTo>
                        <a:pt x="547" y="0"/>
                      </a:lnTo>
                      <a:close/>
                      <a:moveTo>
                        <a:pt x="626" y="0"/>
                      </a:moveTo>
                      <a:lnTo>
                        <a:pt x="625" y="10"/>
                      </a:lnTo>
                      <a:lnTo>
                        <a:pt x="705" y="10"/>
                      </a:lnTo>
                      <a:lnTo>
                        <a:pt x="702" y="0"/>
                      </a:lnTo>
                      <a:lnTo>
                        <a:pt x="626" y="0"/>
                      </a:lnTo>
                      <a:close/>
                      <a:moveTo>
                        <a:pt x="714" y="0"/>
                      </a:moveTo>
                      <a:lnTo>
                        <a:pt x="713" y="10"/>
                      </a:lnTo>
                      <a:lnTo>
                        <a:pt x="783" y="10"/>
                      </a:lnTo>
                      <a:lnTo>
                        <a:pt x="780" y="0"/>
                      </a:lnTo>
                      <a:lnTo>
                        <a:pt x="714" y="0"/>
                      </a:lnTo>
                      <a:close/>
                      <a:moveTo>
                        <a:pt x="799" y="0"/>
                      </a:moveTo>
                      <a:lnTo>
                        <a:pt x="798" y="10"/>
                      </a:lnTo>
                      <a:lnTo>
                        <a:pt x="875" y="10"/>
                      </a:lnTo>
                      <a:lnTo>
                        <a:pt x="873" y="0"/>
                      </a:lnTo>
                      <a:lnTo>
                        <a:pt x="799" y="0"/>
                      </a:lnTo>
                      <a:close/>
                      <a:moveTo>
                        <a:pt x="884" y="0"/>
                      </a:moveTo>
                      <a:lnTo>
                        <a:pt x="884" y="10"/>
                      </a:lnTo>
                      <a:lnTo>
                        <a:pt x="947" y="10"/>
                      </a:lnTo>
                      <a:lnTo>
                        <a:pt x="945" y="0"/>
                      </a:lnTo>
                      <a:lnTo>
                        <a:pt x="884" y="0"/>
                      </a:lnTo>
                      <a:close/>
                      <a:moveTo>
                        <a:pt x="960" y="0"/>
                      </a:moveTo>
                      <a:lnTo>
                        <a:pt x="958" y="10"/>
                      </a:lnTo>
                      <a:lnTo>
                        <a:pt x="1024" y="10"/>
                      </a:lnTo>
                      <a:lnTo>
                        <a:pt x="1022" y="0"/>
                      </a:lnTo>
                      <a:lnTo>
                        <a:pt x="960" y="0"/>
                      </a:lnTo>
                      <a:close/>
                      <a:moveTo>
                        <a:pt x="1041" y="0"/>
                      </a:moveTo>
                      <a:lnTo>
                        <a:pt x="1039" y="10"/>
                      </a:lnTo>
                      <a:lnTo>
                        <a:pt x="1197" y="10"/>
                      </a:lnTo>
                      <a:lnTo>
                        <a:pt x="1196" y="0"/>
                      </a:lnTo>
                      <a:lnTo>
                        <a:pt x="1041" y="0"/>
                      </a:lnTo>
                      <a:close/>
                    </a:path>
                  </a:pathLst>
                </a:custGeom>
                <a:solidFill>
                  <a:srgbClr val="D6D6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9" name="Freeform 334"/>
                <p:cNvSpPr>
                  <a:spLocks noEditPoints="1"/>
                </p:cNvSpPr>
                <p:nvPr/>
              </p:nvSpPr>
              <p:spPr bwMode="auto">
                <a:xfrm>
                  <a:off x="2581" y="2838"/>
                  <a:ext cx="299" cy="3"/>
                </a:xfrm>
                <a:custGeom>
                  <a:avLst/>
                  <a:gdLst>
                    <a:gd name="T0" fmla="*/ 0 w 1197"/>
                    <a:gd name="T1" fmla="*/ 11 h 11"/>
                    <a:gd name="T2" fmla="*/ 58 w 1197"/>
                    <a:gd name="T3" fmla="*/ 0 h 11"/>
                    <a:gd name="T4" fmla="*/ 75 w 1197"/>
                    <a:gd name="T5" fmla="*/ 0 h 11"/>
                    <a:gd name="T6" fmla="*/ 136 w 1197"/>
                    <a:gd name="T7" fmla="*/ 11 h 11"/>
                    <a:gd name="T8" fmla="*/ 75 w 1197"/>
                    <a:gd name="T9" fmla="*/ 0 h 11"/>
                    <a:gd name="T10" fmla="*/ 148 w 1197"/>
                    <a:gd name="T11" fmla="*/ 11 h 11"/>
                    <a:gd name="T12" fmla="*/ 219 w 1197"/>
                    <a:gd name="T13" fmla="*/ 0 h 11"/>
                    <a:gd name="T14" fmla="*/ 230 w 1197"/>
                    <a:gd name="T15" fmla="*/ 0 h 11"/>
                    <a:gd name="T16" fmla="*/ 293 w 1197"/>
                    <a:gd name="T17" fmla="*/ 11 h 11"/>
                    <a:gd name="T18" fmla="*/ 230 w 1197"/>
                    <a:gd name="T19" fmla="*/ 0 h 11"/>
                    <a:gd name="T20" fmla="*/ 299 w 1197"/>
                    <a:gd name="T21" fmla="*/ 11 h 11"/>
                    <a:gd name="T22" fmla="*/ 370 w 1197"/>
                    <a:gd name="T23" fmla="*/ 0 h 11"/>
                    <a:gd name="T24" fmla="*/ 384 w 1197"/>
                    <a:gd name="T25" fmla="*/ 11 h 11"/>
                    <a:gd name="T26" fmla="*/ 433 w 1197"/>
                    <a:gd name="T27" fmla="*/ 0 h 11"/>
                    <a:gd name="T28" fmla="*/ 449 w 1197"/>
                    <a:gd name="T29" fmla="*/ 11 h 11"/>
                    <a:gd name="T30" fmla="*/ 461 w 1197"/>
                    <a:gd name="T31" fmla="*/ 0 h 11"/>
                    <a:gd name="T32" fmla="*/ 535 w 1197"/>
                    <a:gd name="T33" fmla="*/ 11 h 11"/>
                    <a:gd name="T34" fmla="*/ 461 w 1197"/>
                    <a:gd name="T35" fmla="*/ 0 h 11"/>
                    <a:gd name="T36" fmla="*/ 547 w 1197"/>
                    <a:gd name="T37" fmla="*/ 11 h 11"/>
                    <a:gd name="T38" fmla="*/ 615 w 1197"/>
                    <a:gd name="T39" fmla="*/ 0 h 11"/>
                    <a:gd name="T40" fmla="*/ 626 w 1197"/>
                    <a:gd name="T41" fmla="*/ 0 h 11"/>
                    <a:gd name="T42" fmla="*/ 704 w 1197"/>
                    <a:gd name="T43" fmla="*/ 11 h 11"/>
                    <a:gd name="T44" fmla="*/ 626 w 1197"/>
                    <a:gd name="T45" fmla="*/ 0 h 11"/>
                    <a:gd name="T46" fmla="*/ 713 w 1197"/>
                    <a:gd name="T47" fmla="*/ 11 h 11"/>
                    <a:gd name="T48" fmla="*/ 779 w 1197"/>
                    <a:gd name="T49" fmla="*/ 0 h 11"/>
                    <a:gd name="T50" fmla="*/ 800 w 1197"/>
                    <a:gd name="T51" fmla="*/ 0 h 11"/>
                    <a:gd name="T52" fmla="*/ 874 w 1197"/>
                    <a:gd name="T53" fmla="*/ 11 h 11"/>
                    <a:gd name="T54" fmla="*/ 800 w 1197"/>
                    <a:gd name="T55" fmla="*/ 0 h 11"/>
                    <a:gd name="T56" fmla="*/ 884 w 1197"/>
                    <a:gd name="T57" fmla="*/ 11 h 11"/>
                    <a:gd name="T58" fmla="*/ 945 w 1197"/>
                    <a:gd name="T59" fmla="*/ 0 h 11"/>
                    <a:gd name="T60" fmla="*/ 960 w 1197"/>
                    <a:gd name="T61" fmla="*/ 0 h 11"/>
                    <a:gd name="T62" fmla="*/ 1023 w 1197"/>
                    <a:gd name="T63" fmla="*/ 11 h 11"/>
                    <a:gd name="T64" fmla="*/ 960 w 1197"/>
                    <a:gd name="T65" fmla="*/ 0 h 11"/>
                    <a:gd name="T66" fmla="*/ 1040 w 1197"/>
                    <a:gd name="T67" fmla="*/ 11 h 11"/>
                    <a:gd name="T68" fmla="*/ 1195 w 1197"/>
                    <a:gd name="T6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197" h="11">
                      <a:moveTo>
                        <a:pt x="1" y="0"/>
                      </a:moveTo>
                      <a:lnTo>
                        <a:pt x="0" y="11"/>
                      </a:lnTo>
                      <a:lnTo>
                        <a:pt x="61" y="11"/>
                      </a:lnTo>
                      <a:lnTo>
                        <a:pt x="58" y="0"/>
                      </a:lnTo>
                      <a:lnTo>
                        <a:pt x="1" y="0"/>
                      </a:lnTo>
                      <a:close/>
                      <a:moveTo>
                        <a:pt x="75" y="0"/>
                      </a:moveTo>
                      <a:lnTo>
                        <a:pt x="74" y="11"/>
                      </a:lnTo>
                      <a:lnTo>
                        <a:pt x="136" y="11"/>
                      </a:lnTo>
                      <a:lnTo>
                        <a:pt x="133" y="0"/>
                      </a:lnTo>
                      <a:lnTo>
                        <a:pt x="75" y="0"/>
                      </a:lnTo>
                      <a:close/>
                      <a:moveTo>
                        <a:pt x="149" y="0"/>
                      </a:moveTo>
                      <a:lnTo>
                        <a:pt x="148" y="11"/>
                      </a:lnTo>
                      <a:lnTo>
                        <a:pt x="220" y="11"/>
                      </a:lnTo>
                      <a:lnTo>
                        <a:pt x="219" y="0"/>
                      </a:lnTo>
                      <a:lnTo>
                        <a:pt x="149" y="0"/>
                      </a:lnTo>
                      <a:close/>
                      <a:moveTo>
                        <a:pt x="230" y="0"/>
                      </a:moveTo>
                      <a:lnTo>
                        <a:pt x="229" y="11"/>
                      </a:lnTo>
                      <a:lnTo>
                        <a:pt x="293" y="11"/>
                      </a:lnTo>
                      <a:lnTo>
                        <a:pt x="291" y="0"/>
                      </a:lnTo>
                      <a:lnTo>
                        <a:pt x="230" y="0"/>
                      </a:lnTo>
                      <a:close/>
                      <a:moveTo>
                        <a:pt x="299" y="0"/>
                      </a:moveTo>
                      <a:lnTo>
                        <a:pt x="299" y="11"/>
                      </a:lnTo>
                      <a:lnTo>
                        <a:pt x="371" y="11"/>
                      </a:lnTo>
                      <a:lnTo>
                        <a:pt x="370" y="0"/>
                      </a:lnTo>
                      <a:lnTo>
                        <a:pt x="299" y="0"/>
                      </a:lnTo>
                      <a:close/>
                      <a:moveTo>
                        <a:pt x="384" y="11"/>
                      </a:moveTo>
                      <a:lnTo>
                        <a:pt x="385" y="5"/>
                      </a:lnTo>
                      <a:lnTo>
                        <a:pt x="433" y="0"/>
                      </a:lnTo>
                      <a:lnTo>
                        <a:pt x="448" y="0"/>
                      </a:lnTo>
                      <a:lnTo>
                        <a:pt x="449" y="11"/>
                      </a:lnTo>
                      <a:lnTo>
                        <a:pt x="384" y="11"/>
                      </a:lnTo>
                      <a:close/>
                      <a:moveTo>
                        <a:pt x="461" y="0"/>
                      </a:moveTo>
                      <a:lnTo>
                        <a:pt x="460" y="11"/>
                      </a:lnTo>
                      <a:lnTo>
                        <a:pt x="535" y="11"/>
                      </a:lnTo>
                      <a:lnTo>
                        <a:pt x="534" y="0"/>
                      </a:lnTo>
                      <a:lnTo>
                        <a:pt x="461" y="0"/>
                      </a:lnTo>
                      <a:close/>
                      <a:moveTo>
                        <a:pt x="547" y="0"/>
                      </a:moveTo>
                      <a:lnTo>
                        <a:pt x="547" y="11"/>
                      </a:lnTo>
                      <a:lnTo>
                        <a:pt x="616" y="11"/>
                      </a:lnTo>
                      <a:lnTo>
                        <a:pt x="615" y="0"/>
                      </a:lnTo>
                      <a:lnTo>
                        <a:pt x="547" y="0"/>
                      </a:lnTo>
                      <a:close/>
                      <a:moveTo>
                        <a:pt x="626" y="0"/>
                      </a:moveTo>
                      <a:lnTo>
                        <a:pt x="625" y="11"/>
                      </a:lnTo>
                      <a:lnTo>
                        <a:pt x="704" y="11"/>
                      </a:lnTo>
                      <a:lnTo>
                        <a:pt x="701" y="0"/>
                      </a:lnTo>
                      <a:lnTo>
                        <a:pt x="626" y="0"/>
                      </a:lnTo>
                      <a:close/>
                      <a:moveTo>
                        <a:pt x="714" y="0"/>
                      </a:moveTo>
                      <a:lnTo>
                        <a:pt x="713" y="11"/>
                      </a:lnTo>
                      <a:lnTo>
                        <a:pt x="782" y="11"/>
                      </a:lnTo>
                      <a:lnTo>
                        <a:pt x="779" y="0"/>
                      </a:lnTo>
                      <a:lnTo>
                        <a:pt x="714" y="0"/>
                      </a:lnTo>
                      <a:close/>
                      <a:moveTo>
                        <a:pt x="800" y="0"/>
                      </a:moveTo>
                      <a:lnTo>
                        <a:pt x="799" y="11"/>
                      </a:lnTo>
                      <a:lnTo>
                        <a:pt x="874" y="11"/>
                      </a:lnTo>
                      <a:lnTo>
                        <a:pt x="873" y="0"/>
                      </a:lnTo>
                      <a:lnTo>
                        <a:pt x="800" y="0"/>
                      </a:lnTo>
                      <a:close/>
                      <a:moveTo>
                        <a:pt x="884" y="0"/>
                      </a:moveTo>
                      <a:lnTo>
                        <a:pt x="884" y="11"/>
                      </a:lnTo>
                      <a:lnTo>
                        <a:pt x="946" y="11"/>
                      </a:lnTo>
                      <a:lnTo>
                        <a:pt x="945" y="0"/>
                      </a:lnTo>
                      <a:lnTo>
                        <a:pt x="884" y="0"/>
                      </a:lnTo>
                      <a:close/>
                      <a:moveTo>
                        <a:pt x="960" y="0"/>
                      </a:moveTo>
                      <a:lnTo>
                        <a:pt x="959" y="11"/>
                      </a:lnTo>
                      <a:lnTo>
                        <a:pt x="1023" y="11"/>
                      </a:lnTo>
                      <a:lnTo>
                        <a:pt x="1021" y="0"/>
                      </a:lnTo>
                      <a:lnTo>
                        <a:pt x="960" y="0"/>
                      </a:lnTo>
                      <a:close/>
                      <a:moveTo>
                        <a:pt x="1041" y="0"/>
                      </a:moveTo>
                      <a:lnTo>
                        <a:pt x="1040" y="11"/>
                      </a:lnTo>
                      <a:lnTo>
                        <a:pt x="1197" y="11"/>
                      </a:lnTo>
                      <a:lnTo>
                        <a:pt x="1195" y="0"/>
                      </a:lnTo>
                      <a:lnTo>
                        <a:pt x="1041" y="0"/>
                      </a:lnTo>
                      <a:close/>
                    </a:path>
                  </a:pathLst>
                </a:custGeom>
                <a:solidFill>
                  <a:srgbClr val="DEDE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0" name="Freeform 335"/>
                <p:cNvSpPr>
                  <a:spLocks noEditPoints="1"/>
                </p:cNvSpPr>
                <p:nvPr/>
              </p:nvSpPr>
              <p:spPr bwMode="auto">
                <a:xfrm>
                  <a:off x="2581" y="2837"/>
                  <a:ext cx="299" cy="2"/>
                </a:xfrm>
                <a:custGeom>
                  <a:avLst/>
                  <a:gdLst>
                    <a:gd name="T0" fmla="*/ 0 w 1195"/>
                    <a:gd name="T1" fmla="*/ 5 h 10"/>
                    <a:gd name="T2" fmla="*/ 56 w 1195"/>
                    <a:gd name="T3" fmla="*/ 0 h 10"/>
                    <a:gd name="T4" fmla="*/ 0 w 1195"/>
                    <a:gd name="T5" fmla="*/ 10 h 10"/>
                    <a:gd name="T6" fmla="*/ 74 w 1195"/>
                    <a:gd name="T7" fmla="*/ 5 h 10"/>
                    <a:gd name="T8" fmla="*/ 134 w 1195"/>
                    <a:gd name="T9" fmla="*/ 10 h 10"/>
                    <a:gd name="T10" fmla="*/ 148 w 1195"/>
                    <a:gd name="T11" fmla="*/ 10 h 10"/>
                    <a:gd name="T12" fmla="*/ 217 w 1195"/>
                    <a:gd name="T13" fmla="*/ 5 h 10"/>
                    <a:gd name="T14" fmla="*/ 148 w 1195"/>
                    <a:gd name="T15" fmla="*/ 10 h 10"/>
                    <a:gd name="T16" fmla="*/ 229 w 1195"/>
                    <a:gd name="T17" fmla="*/ 2 h 10"/>
                    <a:gd name="T18" fmla="*/ 291 w 1195"/>
                    <a:gd name="T19" fmla="*/ 10 h 10"/>
                    <a:gd name="T20" fmla="*/ 298 w 1195"/>
                    <a:gd name="T21" fmla="*/ 10 h 10"/>
                    <a:gd name="T22" fmla="*/ 351 w 1195"/>
                    <a:gd name="T23" fmla="*/ 0 h 10"/>
                    <a:gd name="T24" fmla="*/ 369 w 1195"/>
                    <a:gd name="T25" fmla="*/ 10 h 10"/>
                    <a:gd name="T26" fmla="*/ 384 w 1195"/>
                    <a:gd name="T27" fmla="*/ 10 h 10"/>
                    <a:gd name="T28" fmla="*/ 446 w 1195"/>
                    <a:gd name="T29" fmla="*/ 5 h 10"/>
                    <a:gd name="T30" fmla="*/ 384 w 1195"/>
                    <a:gd name="T31" fmla="*/ 10 h 10"/>
                    <a:gd name="T32" fmla="*/ 460 w 1195"/>
                    <a:gd name="T33" fmla="*/ 10 h 10"/>
                    <a:gd name="T34" fmla="*/ 532 w 1195"/>
                    <a:gd name="T35" fmla="*/ 5 h 10"/>
                    <a:gd name="T36" fmla="*/ 460 w 1195"/>
                    <a:gd name="T37" fmla="*/ 0 h 10"/>
                    <a:gd name="T38" fmla="*/ 546 w 1195"/>
                    <a:gd name="T39" fmla="*/ 5 h 10"/>
                    <a:gd name="T40" fmla="*/ 614 w 1195"/>
                    <a:gd name="T41" fmla="*/ 10 h 10"/>
                    <a:gd name="T42" fmla="*/ 625 w 1195"/>
                    <a:gd name="T43" fmla="*/ 10 h 10"/>
                    <a:gd name="T44" fmla="*/ 699 w 1195"/>
                    <a:gd name="T45" fmla="*/ 5 h 10"/>
                    <a:gd name="T46" fmla="*/ 625 w 1195"/>
                    <a:gd name="T47" fmla="*/ 10 h 10"/>
                    <a:gd name="T48" fmla="*/ 713 w 1195"/>
                    <a:gd name="T49" fmla="*/ 5 h 10"/>
                    <a:gd name="T50" fmla="*/ 777 w 1195"/>
                    <a:gd name="T51" fmla="*/ 0 h 10"/>
                    <a:gd name="T52" fmla="*/ 713 w 1195"/>
                    <a:gd name="T53" fmla="*/ 10 h 10"/>
                    <a:gd name="T54" fmla="*/ 798 w 1195"/>
                    <a:gd name="T55" fmla="*/ 10 h 10"/>
                    <a:gd name="T56" fmla="*/ 871 w 1195"/>
                    <a:gd name="T57" fmla="*/ 5 h 10"/>
                    <a:gd name="T58" fmla="*/ 799 w 1195"/>
                    <a:gd name="T59" fmla="*/ 0 h 10"/>
                    <a:gd name="T60" fmla="*/ 883 w 1195"/>
                    <a:gd name="T61" fmla="*/ 5 h 10"/>
                    <a:gd name="T62" fmla="*/ 944 w 1195"/>
                    <a:gd name="T63" fmla="*/ 10 h 10"/>
                    <a:gd name="T64" fmla="*/ 959 w 1195"/>
                    <a:gd name="T65" fmla="*/ 10 h 10"/>
                    <a:gd name="T66" fmla="*/ 1019 w 1195"/>
                    <a:gd name="T67" fmla="*/ 5 h 10"/>
                    <a:gd name="T68" fmla="*/ 959 w 1195"/>
                    <a:gd name="T69" fmla="*/ 10 h 10"/>
                    <a:gd name="T70" fmla="*/ 1040 w 1195"/>
                    <a:gd name="T71" fmla="*/ 5 h 10"/>
                    <a:gd name="T72" fmla="*/ 1194 w 1195"/>
                    <a:gd name="T73" fmla="*/ 0 h 10"/>
                    <a:gd name="T74" fmla="*/ 1040 w 1195"/>
                    <a:gd name="T7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195" h="10">
                      <a:moveTo>
                        <a:pt x="0" y="10"/>
                      </a:moveTo>
                      <a:lnTo>
                        <a:pt x="0" y="5"/>
                      </a:lnTo>
                      <a:lnTo>
                        <a:pt x="42" y="0"/>
                      </a:lnTo>
                      <a:lnTo>
                        <a:pt x="56" y="0"/>
                      </a:lnTo>
                      <a:lnTo>
                        <a:pt x="58" y="10"/>
                      </a:lnTo>
                      <a:lnTo>
                        <a:pt x="0" y="10"/>
                      </a:lnTo>
                      <a:close/>
                      <a:moveTo>
                        <a:pt x="74" y="10"/>
                      </a:moveTo>
                      <a:lnTo>
                        <a:pt x="74" y="5"/>
                      </a:lnTo>
                      <a:lnTo>
                        <a:pt x="131" y="5"/>
                      </a:lnTo>
                      <a:lnTo>
                        <a:pt x="134" y="10"/>
                      </a:lnTo>
                      <a:lnTo>
                        <a:pt x="74" y="10"/>
                      </a:lnTo>
                      <a:close/>
                      <a:moveTo>
                        <a:pt x="148" y="10"/>
                      </a:moveTo>
                      <a:lnTo>
                        <a:pt x="148" y="5"/>
                      </a:lnTo>
                      <a:lnTo>
                        <a:pt x="217" y="5"/>
                      </a:lnTo>
                      <a:lnTo>
                        <a:pt x="218" y="10"/>
                      </a:lnTo>
                      <a:lnTo>
                        <a:pt x="148" y="10"/>
                      </a:lnTo>
                      <a:close/>
                      <a:moveTo>
                        <a:pt x="229" y="10"/>
                      </a:moveTo>
                      <a:lnTo>
                        <a:pt x="229" y="2"/>
                      </a:lnTo>
                      <a:lnTo>
                        <a:pt x="289" y="5"/>
                      </a:lnTo>
                      <a:lnTo>
                        <a:pt x="291" y="10"/>
                      </a:lnTo>
                      <a:lnTo>
                        <a:pt x="229" y="10"/>
                      </a:lnTo>
                      <a:close/>
                      <a:moveTo>
                        <a:pt x="298" y="10"/>
                      </a:moveTo>
                      <a:lnTo>
                        <a:pt x="298" y="5"/>
                      </a:lnTo>
                      <a:lnTo>
                        <a:pt x="351" y="0"/>
                      </a:lnTo>
                      <a:lnTo>
                        <a:pt x="369" y="0"/>
                      </a:lnTo>
                      <a:lnTo>
                        <a:pt x="369" y="10"/>
                      </a:lnTo>
                      <a:lnTo>
                        <a:pt x="298" y="10"/>
                      </a:lnTo>
                      <a:close/>
                      <a:moveTo>
                        <a:pt x="384" y="10"/>
                      </a:moveTo>
                      <a:lnTo>
                        <a:pt x="384" y="10"/>
                      </a:lnTo>
                      <a:lnTo>
                        <a:pt x="446" y="5"/>
                      </a:lnTo>
                      <a:lnTo>
                        <a:pt x="447" y="10"/>
                      </a:lnTo>
                      <a:lnTo>
                        <a:pt x="384" y="10"/>
                      </a:lnTo>
                      <a:close/>
                      <a:moveTo>
                        <a:pt x="460" y="0"/>
                      </a:moveTo>
                      <a:lnTo>
                        <a:pt x="460" y="10"/>
                      </a:lnTo>
                      <a:lnTo>
                        <a:pt x="533" y="10"/>
                      </a:lnTo>
                      <a:lnTo>
                        <a:pt x="532" y="5"/>
                      </a:lnTo>
                      <a:lnTo>
                        <a:pt x="478" y="0"/>
                      </a:lnTo>
                      <a:lnTo>
                        <a:pt x="460" y="0"/>
                      </a:lnTo>
                      <a:close/>
                      <a:moveTo>
                        <a:pt x="546" y="10"/>
                      </a:moveTo>
                      <a:lnTo>
                        <a:pt x="546" y="5"/>
                      </a:lnTo>
                      <a:lnTo>
                        <a:pt x="613" y="5"/>
                      </a:lnTo>
                      <a:lnTo>
                        <a:pt x="614" y="10"/>
                      </a:lnTo>
                      <a:lnTo>
                        <a:pt x="546" y="10"/>
                      </a:lnTo>
                      <a:close/>
                      <a:moveTo>
                        <a:pt x="625" y="10"/>
                      </a:moveTo>
                      <a:lnTo>
                        <a:pt x="625" y="5"/>
                      </a:lnTo>
                      <a:lnTo>
                        <a:pt x="699" y="5"/>
                      </a:lnTo>
                      <a:lnTo>
                        <a:pt x="701" y="10"/>
                      </a:lnTo>
                      <a:lnTo>
                        <a:pt x="625" y="10"/>
                      </a:lnTo>
                      <a:close/>
                      <a:moveTo>
                        <a:pt x="713" y="10"/>
                      </a:moveTo>
                      <a:lnTo>
                        <a:pt x="713" y="5"/>
                      </a:lnTo>
                      <a:lnTo>
                        <a:pt x="761" y="0"/>
                      </a:lnTo>
                      <a:lnTo>
                        <a:pt x="777" y="0"/>
                      </a:lnTo>
                      <a:lnTo>
                        <a:pt x="779" y="10"/>
                      </a:lnTo>
                      <a:lnTo>
                        <a:pt x="713" y="10"/>
                      </a:lnTo>
                      <a:close/>
                      <a:moveTo>
                        <a:pt x="799" y="0"/>
                      </a:moveTo>
                      <a:lnTo>
                        <a:pt x="798" y="10"/>
                      </a:lnTo>
                      <a:lnTo>
                        <a:pt x="872" y="10"/>
                      </a:lnTo>
                      <a:lnTo>
                        <a:pt x="871" y="5"/>
                      </a:lnTo>
                      <a:lnTo>
                        <a:pt x="817" y="0"/>
                      </a:lnTo>
                      <a:lnTo>
                        <a:pt x="799" y="0"/>
                      </a:lnTo>
                      <a:close/>
                      <a:moveTo>
                        <a:pt x="883" y="10"/>
                      </a:moveTo>
                      <a:lnTo>
                        <a:pt x="883" y="5"/>
                      </a:lnTo>
                      <a:lnTo>
                        <a:pt x="942" y="5"/>
                      </a:lnTo>
                      <a:lnTo>
                        <a:pt x="944" y="10"/>
                      </a:lnTo>
                      <a:lnTo>
                        <a:pt x="883" y="10"/>
                      </a:lnTo>
                      <a:close/>
                      <a:moveTo>
                        <a:pt x="959" y="10"/>
                      </a:moveTo>
                      <a:lnTo>
                        <a:pt x="959" y="5"/>
                      </a:lnTo>
                      <a:lnTo>
                        <a:pt x="1019" y="5"/>
                      </a:lnTo>
                      <a:lnTo>
                        <a:pt x="1021" y="10"/>
                      </a:lnTo>
                      <a:lnTo>
                        <a:pt x="959" y="10"/>
                      </a:lnTo>
                      <a:close/>
                      <a:moveTo>
                        <a:pt x="1040" y="10"/>
                      </a:moveTo>
                      <a:lnTo>
                        <a:pt x="1040" y="5"/>
                      </a:lnTo>
                      <a:lnTo>
                        <a:pt x="1156" y="0"/>
                      </a:lnTo>
                      <a:lnTo>
                        <a:pt x="1194" y="0"/>
                      </a:lnTo>
                      <a:lnTo>
                        <a:pt x="1195" y="10"/>
                      </a:lnTo>
                      <a:lnTo>
                        <a:pt x="1040" y="10"/>
                      </a:lnTo>
                      <a:close/>
                    </a:path>
                  </a:pathLst>
                </a:custGeom>
                <a:solidFill>
                  <a:srgbClr val="E3E3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1" name="Freeform 336"/>
                <p:cNvSpPr>
                  <a:spLocks noEditPoints="1"/>
                </p:cNvSpPr>
                <p:nvPr/>
              </p:nvSpPr>
              <p:spPr bwMode="auto">
                <a:xfrm>
                  <a:off x="2581" y="2837"/>
                  <a:ext cx="299" cy="1"/>
                </a:xfrm>
                <a:custGeom>
                  <a:avLst/>
                  <a:gdLst>
                    <a:gd name="T0" fmla="*/ 0 w 1194"/>
                    <a:gd name="T1" fmla="*/ 5 h 5"/>
                    <a:gd name="T2" fmla="*/ 57 w 1194"/>
                    <a:gd name="T3" fmla="*/ 5 h 5"/>
                    <a:gd name="T4" fmla="*/ 74 w 1194"/>
                    <a:gd name="T5" fmla="*/ 5 h 5"/>
                    <a:gd name="T6" fmla="*/ 131 w 1194"/>
                    <a:gd name="T7" fmla="*/ 5 h 5"/>
                    <a:gd name="T8" fmla="*/ 74 w 1194"/>
                    <a:gd name="T9" fmla="*/ 5 h 5"/>
                    <a:gd name="T10" fmla="*/ 148 w 1194"/>
                    <a:gd name="T11" fmla="*/ 5 h 5"/>
                    <a:gd name="T12" fmla="*/ 218 w 1194"/>
                    <a:gd name="T13" fmla="*/ 5 h 5"/>
                    <a:gd name="T14" fmla="*/ 229 w 1194"/>
                    <a:gd name="T15" fmla="*/ 5 h 5"/>
                    <a:gd name="T16" fmla="*/ 289 w 1194"/>
                    <a:gd name="T17" fmla="*/ 5 h 5"/>
                    <a:gd name="T18" fmla="*/ 229 w 1194"/>
                    <a:gd name="T19" fmla="*/ 5 h 5"/>
                    <a:gd name="T20" fmla="*/ 298 w 1194"/>
                    <a:gd name="T21" fmla="*/ 5 h 5"/>
                    <a:gd name="T22" fmla="*/ 369 w 1194"/>
                    <a:gd name="T23" fmla="*/ 5 h 5"/>
                    <a:gd name="T24" fmla="*/ 432 w 1194"/>
                    <a:gd name="T25" fmla="*/ 5 h 5"/>
                    <a:gd name="T26" fmla="*/ 447 w 1194"/>
                    <a:gd name="T27" fmla="*/ 5 h 5"/>
                    <a:gd name="T28" fmla="*/ 460 w 1194"/>
                    <a:gd name="T29" fmla="*/ 5 h 5"/>
                    <a:gd name="T30" fmla="*/ 532 w 1194"/>
                    <a:gd name="T31" fmla="*/ 5 h 5"/>
                    <a:gd name="T32" fmla="*/ 460 w 1194"/>
                    <a:gd name="T33" fmla="*/ 5 h 5"/>
                    <a:gd name="T34" fmla="*/ 546 w 1194"/>
                    <a:gd name="T35" fmla="*/ 5 h 5"/>
                    <a:gd name="T36" fmla="*/ 614 w 1194"/>
                    <a:gd name="T37" fmla="*/ 5 h 5"/>
                    <a:gd name="T38" fmla="*/ 625 w 1194"/>
                    <a:gd name="T39" fmla="*/ 5 h 5"/>
                    <a:gd name="T40" fmla="*/ 699 w 1194"/>
                    <a:gd name="T41" fmla="*/ 5 h 5"/>
                    <a:gd name="T42" fmla="*/ 625 w 1194"/>
                    <a:gd name="T43" fmla="*/ 5 h 5"/>
                    <a:gd name="T44" fmla="*/ 713 w 1194"/>
                    <a:gd name="T45" fmla="*/ 5 h 5"/>
                    <a:gd name="T46" fmla="*/ 778 w 1194"/>
                    <a:gd name="T47" fmla="*/ 5 h 5"/>
                    <a:gd name="T48" fmla="*/ 799 w 1194"/>
                    <a:gd name="T49" fmla="*/ 5 h 5"/>
                    <a:gd name="T50" fmla="*/ 871 w 1194"/>
                    <a:gd name="T51" fmla="*/ 5 h 5"/>
                    <a:gd name="T52" fmla="*/ 799 w 1194"/>
                    <a:gd name="T53" fmla="*/ 5 h 5"/>
                    <a:gd name="T54" fmla="*/ 883 w 1194"/>
                    <a:gd name="T55" fmla="*/ 5 h 5"/>
                    <a:gd name="T56" fmla="*/ 944 w 1194"/>
                    <a:gd name="T57" fmla="*/ 5 h 5"/>
                    <a:gd name="T58" fmla="*/ 959 w 1194"/>
                    <a:gd name="T59" fmla="*/ 5 h 5"/>
                    <a:gd name="T60" fmla="*/ 1019 w 1194"/>
                    <a:gd name="T61" fmla="*/ 5 h 5"/>
                    <a:gd name="T62" fmla="*/ 959 w 1194"/>
                    <a:gd name="T63" fmla="*/ 5 h 5"/>
                    <a:gd name="T64" fmla="*/ 1040 w 1194"/>
                    <a:gd name="T65" fmla="*/ 5 h 5"/>
                    <a:gd name="T66" fmla="*/ 1194 w 1194"/>
                    <a:gd name="T67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194" h="5">
                      <a:moveTo>
                        <a:pt x="0" y="5"/>
                      </a:moveTo>
                      <a:lnTo>
                        <a:pt x="0" y="5"/>
                      </a:lnTo>
                      <a:lnTo>
                        <a:pt x="55" y="0"/>
                      </a:lnTo>
                      <a:lnTo>
                        <a:pt x="57" y="5"/>
                      </a:lnTo>
                      <a:lnTo>
                        <a:pt x="0" y="5"/>
                      </a:lnTo>
                      <a:close/>
                      <a:moveTo>
                        <a:pt x="74" y="5"/>
                      </a:moveTo>
                      <a:lnTo>
                        <a:pt x="74" y="5"/>
                      </a:lnTo>
                      <a:lnTo>
                        <a:pt x="131" y="5"/>
                      </a:lnTo>
                      <a:lnTo>
                        <a:pt x="132" y="5"/>
                      </a:lnTo>
                      <a:lnTo>
                        <a:pt x="74" y="5"/>
                      </a:lnTo>
                      <a:close/>
                      <a:moveTo>
                        <a:pt x="148" y="5"/>
                      </a:moveTo>
                      <a:lnTo>
                        <a:pt x="148" y="5"/>
                      </a:lnTo>
                      <a:lnTo>
                        <a:pt x="217" y="5"/>
                      </a:lnTo>
                      <a:lnTo>
                        <a:pt x="218" y="5"/>
                      </a:lnTo>
                      <a:lnTo>
                        <a:pt x="148" y="5"/>
                      </a:lnTo>
                      <a:close/>
                      <a:moveTo>
                        <a:pt x="229" y="5"/>
                      </a:moveTo>
                      <a:lnTo>
                        <a:pt x="229" y="2"/>
                      </a:lnTo>
                      <a:lnTo>
                        <a:pt x="289" y="5"/>
                      </a:lnTo>
                      <a:lnTo>
                        <a:pt x="290" y="5"/>
                      </a:lnTo>
                      <a:lnTo>
                        <a:pt x="229" y="5"/>
                      </a:lnTo>
                      <a:close/>
                      <a:moveTo>
                        <a:pt x="298" y="5"/>
                      </a:moveTo>
                      <a:lnTo>
                        <a:pt x="298" y="5"/>
                      </a:lnTo>
                      <a:lnTo>
                        <a:pt x="367" y="0"/>
                      </a:lnTo>
                      <a:lnTo>
                        <a:pt x="369" y="5"/>
                      </a:lnTo>
                      <a:lnTo>
                        <a:pt x="298" y="5"/>
                      </a:lnTo>
                      <a:close/>
                      <a:moveTo>
                        <a:pt x="432" y="5"/>
                      </a:moveTo>
                      <a:lnTo>
                        <a:pt x="446" y="5"/>
                      </a:lnTo>
                      <a:lnTo>
                        <a:pt x="447" y="5"/>
                      </a:lnTo>
                      <a:lnTo>
                        <a:pt x="432" y="5"/>
                      </a:lnTo>
                      <a:close/>
                      <a:moveTo>
                        <a:pt x="460" y="5"/>
                      </a:moveTo>
                      <a:lnTo>
                        <a:pt x="460" y="0"/>
                      </a:lnTo>
                      <a:lnTo>
                        <a:pt x="532" y="5"/>
                      </a:lnTo>
                      <a:lnTo>
                        <a:pt x="533" y="5"/>
                      </a:lnTo>
                      <a:lnTo>
                        <a:pt x="460" y="5"/>
                      </a:lnTo>
                      <a:close/>
                      <a:moveTo>
                        <a:pt x="546" y="5"/>
                      </a:moveTo>
                      <a:lnTo>
                        <a:pt x="546" y="5"/>
                      </a:lnTo>
                      <a:lnTo>
                        <a:pt x="613" y="5"/>
                      </a:lnTo>
                      <a:lnTo>
                        <a:pt x="614" y="5"/>
                      </a:lnTo>
                      <a:lnTo>
                        <a:pt x="546" y="5"/>
                      </a:lnTo>
                      <a:close/>
                      <a:moveTo>
                        <a:pt x="625" y="5"/>
                      </a:moveTo>
                      <a:lnTo>
                        <a:pt x="625" y="5"/>
                      </a:lnTo>
                      <a:lnTo>
                        <a:pt x="699" y="5"/>
                      </a:lnTo>
                      <a:lnTo>
                        <a:pt x="700" y="5"/>
                      </a:lnTo>
                      <a:lnTo>
                        <a:pt x="625" y="5"/>
                      </a:lnTo>
                      <a:close/>
                      <a:moveTo>
                        <a:pt x="713" y="5"/>
                      </a:moveTo>
                      <a:lnTo>
                        <a:pt x="713" y="5"/>
                      </a:lnTo>
                      <a:lnTo>
                        <a:pt x="775" y="0"/>
                      </a:lnTo>
                      <a:lnTo>
                        <a:pt x="778" y="5"/>
                      </a:lnTo>
                      <a:lnTo>
                        <a:pt x="713" y="5"/>
                      </a:lnTo>
                      <a:close/>
                      <a:moveTo>
                        <a:pt x="799" y="5"/>
                      </a:moveTo>
                      <a:lnTo>
                        <a:pt x="799" y="0"/>
                      </a:lnTo>
                      <a:lnTo>
                        <a:pt x="871" y="5"/>
                      </a:lnTo>
                      <a:lnTo>
                        <a:pt x="872" y="5"/>
                      </a:lnTo>
                      <a:lnTo>
                        <a:pt x="799" y="5"/>
                      </a:lnTo>
                      <a:close/>
                      <a:moveTo>
                        <a:pt x="883" y="5"/>
                      </a:moveTo>
                      <a:lnTo>
                        <a:pt x="883" y="5"/>
                      </a:lnTo>
                      <a:lnTo>
                        <a:pt x="942" y="5"/>
                      </a:lnTo>
                      <a:lnTo>
                        <a:pt x="944" y="5"/>
                      </a:lnTo>
                      <a:lnTo>
                        <a:pt x="883" y="5"/>
                      </a:lnTo>
                      <a:close/>
                      <a:moveTo>
                        <a:pt x="959" y="5"/>
                      </a:moveTo>
                      <a:lnTo>
                        <a:pt x="959" y="5"/>
                      </a:lnTo>
                      <a:lnTo>
                        <a:pt x="1019" y="5"/>
                      </a:lnTo>
                      <a:lnTo>
                        <a:pt x="1020" y="5"/>
                      </a:lnTo>
                      <a:lnTo>
                        <a:pt x="959" y="5"/>
                      </a:lnTo>
                      <a:close/>
                      <a:moveTo>
                        <a:pt x="1040" y="5"/>
                      </a:moveTo>
                      <a:lnTo>
                        <a:pt x="1040" y="5"/>
                      </a:lnTo>
                      <a:lnTo>
                        <a:pt x="1193" y="0"/>
                      </a:lnTo>
                      <a:lnTo>
                        <a:pt x="1194" y="5"/>
                      </a:lnTo>
                      <a:lnTo>
                        <a:pt x="1040" y="5"/>
                      </a:lnTo>
                      <a:close/>
                    </a:path>
                  </a:pathLst>
                </a:custGeom>
                <a:solidFill>
                  <a:srgbClr val="EBEB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2" name="Freeform 337"/>
                <p:cNvSpPr>
                  <a:spLocks noEditPoints="1"/>
                </p:cNvSpPr>
                <p:nvPr/>
              </p:nvSpPr>
              <p:spPr bwMode="auto">
                <a:xfrm>
                  <a:off x="2591" y="2837"/>
                  <a:ext cx="289" cy="1"/>
                </a:xfrm>
                <a:custGeom>
                  <a:avLst/>
                  <a:gdLst>
                    <a:gd name="T0" fmla="*/ 0 w 1152"/>
                    <a:gd name="T1" fmla="*/ 13 w 1152"/>
                    <a:gd name="T2" fmla="*/ 14 w 1152"/>
                    <a:gd name="T3" fmla="*/ 0 w 1152"/>
                    <a:gd name="T4" fmla="*/ 309 w 1152"/>
                    <a:gd name="T5" fmla="*/ 325 w 1152"/>
                    <a:gd name="T6" fmla="*/ 327 w 1152"/>
                    <a:gd name="T7" fmla="*/ 309 w 1152"/>
                    <a:gd name="T8" fmla="*/ 418 w 1152"/>
                    <a:gd name="T9" fmla="*/ 418 w 1152"/>
                    <a:gd name="T10" fmla="*/ 436 w 1152"/>
                    <a:gd name="T11" fmla="*/ 418 w 1152"/>
                    <a:gd name="T12" fmla="*/ 719 w 1152"/>
                    <a:gd name="T13" fmla="*/ 733 w 1152"/>
                    <a:gd name="T14" fmla="*/ 735 w 1152"/>
                    <a:gd name="T15" fmla="*/ 719 w 1152"/>
                    <a:gd name="T16" fmla="*/ 757 w 1152"/>
                    <a:gd name="T17" fmla="*/ 757 w 1152"/>
                    <a:gd name="T18" fmla="*/ 775 w 1152"/>
                    <a:gd name="T19" fmla="*/ 757 w 1152"/>
                    <a:gd name="T20" fmla="*/ 1114 w 1152"/>
                    <a:gd name="T21" fmla="*/ 1151 w 1152"/>
                    <a:gd name="T22" fmla="*/ 1152 w 1152"/>
                    <a:gd name="T23" fmla="*/ 1114 w 115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  <a:cxn ang="0">
                      <a:pos x="T9" y="0"/>
                    </a:cxn>
                    <a:cxn ang="0">
                      <a:pos x="T10" y="0"/>
                    </a:cxn>
                    <a:cxn ang="0">
                      <a:pos x="T11" y="0"/>
                    </a:cxn>
                    <a:cxn ang="0">
                      <a:pos x="T12" y="0"/>
                    </a:cxn>
                    <a:cxn ang="0">
                      <a:pos x="T13" y="0"/>
                    </a:cxn>
                    <a:cxn ang="0">
                      <a:pos x="T14" y="0"/>
                    </a:cxn>
                    <a:cxn ang="0">
                      <a:pos x="T15" y="0"/>
                    </a:cxn>
                    <a:cxn ang="0">
                      <a:pos x="T16" y="0"/>
                    </a:cxn>
                    <a:cxn ang="0">
                      <a:pos x="T17" y="0"/>
                    </a:cxn>
                    <a:cxn ang="0">
                      <a:pos x="T18" y="0"/>
                    </a:cxn>
                    <a:cxn ang="0">
                      <a:pos x="T19" y="0"/>
                    </a:cxn>
                    <a:cxn ang="0">
                      <a:pos x="T20" y="0"/>
                    </a:cxn>
                    <a:cxn ang="0">
                      <a:pos x="T21" y="0"/>
                    </a:cxn>
                    <a:cxn ang="0">
                      <a:pos x="T22" y="0"/>
                    </a:cxn>
                    <a:cxn ang="0">
                      <a:pos x="T23" y="0"/>
                    </a:cxn>
                  </a:cxnLst>
                  <a:rect l="0" t="0" r="r" b="b"/>
                  <a:pathLst>
                    <a:path w="1152">
                      <a:moveTo>
                        <a:pt x="0" y="0"/>
                      </a:moveTo>
                      <a:lnTo>
                        <a:pt x="13" y="0"/>
                      </a:lnTo>
                      <a:lnTo>
                        <a:pt x="14" y="0"/>
                      </a:lnTo>
                      <a:lnTo>
                        <a:pt x="0" y="0"/>
                      </a:lnTo>
                      <a:close/>
                      <a:moveTo>
                        <a:pt x="309" y="0"/>
                      </a:moveTo>
                      <a:lnTo>
                        <a:pt x="325" y="0"/>
                      </a:lnTo>
                      <a:lnTo>
                        <a:pt x="327" y="0"/>
                      </a:lnTo>
                      <a:lnTo>
                        <a:pt x="309" y="0"/>
                      </a:lnTo>
                      <a:close/>
                      <a:moveTo>
                        <a:pt x="418" y="0"/>
                      </a:moveTo>
                      <a:lnTo>
                        <a:pt x="418" y="0"/>
                      </a:lnTo>
                      <a:lnTo>
                        <a:pt x="436" y="0"/>
                      </a:lnTo>
                      <a:lnTo>
                        <a:pt x="418" y="0"/>
                      </a:lnTo>
                      <a:close/>
                      <a:moveTo>
                        <a:pt x="719" y="0"/>
                      </a:moveTo>
                      <a:lnTo>
                        <a:pt x="733" y="0"/>
                      </a:lnTo>
                      <a:lnTo>
                        <a:pt x="735" y="0"/>
                      </a:lnTo>
                      <a:lnTo>
                        <a:pt x="719" y="0"/>
                      </a:lnTo>
                      <a:close/>
                      <a:moveTo>
                        <a:pt x="757" y="0"/>
                      </a:moveTo>
                      <a:lnTo>
                        <a:pt x="757" y="0"/>
                      </a:lnTo>
                      <a:lnTo>
                        <a:pt x="775" y="0"/>
                      </a:lnTo>
                      <a:lnTo>
                        <a:pt x="757" y="0"/>
                      </a:lnTo>
                      <a:close/>
                      <a:moveTo>
                        <a:pt x="1114" y="0"/>
                      </a:moveTo>
                      <a:lnTo>
                        <a:pt x="1151" y="0"/>
                      </a:lnTo>
                      <a:lnTo>
                        <a:pt x="1152" y="0"/>
                      </a:lnTo>
                      <a:lnTo>
                        <a:pt x="1114" y="0"/>
                      </a:lnTo>
                      <a:close/>
                    </a:path>
                  </a:pathLst>
                </a:custGeom>
                <a:solidFill>
                  <a:srgbClr val="F0F0D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3" name="Freeform 338"/>
                <p:cNvSpPr>
                  <a:spLocks/>
                </p:cNvSpPr>
                <p:nvPr/>
              </p:nvSpPr>
              <p:spPr bwMode="auto">
                <a:xfrm>
                  <a:off x="2573" y="2871"/>
                  <a:ext cx="311" cy="1"/>
                </a:xfrm>
                <a:custGeom>
                  <a:avLst/>
                  <a:gdLst>
                    <a:gd name="T0" fmla="*/ 1243 w 1243"/>
                    <a:gd name="T1" fmla="*/ 4 h 4"/>
                    <a:gd name="T2" fmla="*/ 0 w 1243"/>
                    <a:gd name="T3" fmla="*/ 4 h 4"/>
                    <a:gd name="T4" fmla="*/ 1 w 1243"/>
                    <a:gd name="T5" fmla="*/ 0 h 4"/>
                    <a:gd name="T6" fmla="*/ 1243 w 1243"/>
                    <a:gd name="T7" fmla="*/ 0 h 4"/>
                    <a:gd name="T8" fmla="*/ 1243 w 124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43" h="4">
                      <a:moveTo>
                        <a:pt x="1243" y="4"/>
                      </a:moveTo>
                      <a:lnTo>
                        <a:pt x="0" y="4"/>
                      </a:lnTo>
                      <a:lnTo>
                        <a:pt x="1" y="0"/>
                      </a:lnTo>
                      <a:lnTo>
                        <a:pt x="1243" y="0"/>
                      </a:lnTo>
                      <a:lnTo>
                        <a:pt x="1243" y="4"/>
                      </a:lnTo>
                      <a:close/>
                    </a:path>
                  </a:pathLst>
                </a:custGeom>
                <a:solidFill>
                  <a:srgbClr val="8282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4" name="Freeform 339"/>
                <p:cNvSpPr>
                  <a:spLocks/>
                </p:cNvSpPr>
                <p:nvPr/>
              </p:nvSpPr>
              <p:spPr bwMode="auto">
                <a:xfrm>
                  <a:off x="2573" y="2869"/>
                  <a:ext cx="311" cy="2"/>
                </a:xfrm>
                <a:custGeom>
                  <a:avLst/>
                  <a:gdLst>
                    <a:gd name="T0" fmla="*/ 1243 w 1243"/>
                    <a:gd name="T1" fmla="*/ 10 h 10"/>
                    <a:gd name="T2" fmla="*/ 0 w 1243"/>
                    <a:gd name="T3" fmla="*/ 10 h 10"/>
                    <a:gd name="T4" fmla="*/ 2 w 1243"/>
                    <a:gd name="T5" fmla="*/ 0 h 10"/>
                    <a:gd name="T6" fmla="*/ 1242 w 1243"/>
                    <a:gd name="T7" fmla="*/ 0 h 10"/>
                    <a:gd name="T8" fmla="*/ 1243 w 124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43" h="10">
                      <a:moveTo>
                        <a:pt x="1243" y="10"/>
                      </a:moveTo>
                      <a:lnTo>
                        <a:pt x="0" y="10"/>
                      </a:lnTo>
                      <a:lnTo>
                        <a:pt x="2" y="0"/>
                      </a:lnTo>
                      <a:lnTo>
                        <a:pt x="1242" y="0"/>
                      </a:lnTo>
                      <a:lnTo>
                        <a:pt x="1243" y="10"/>
                      </a:lnTo>
                      <a:close/>
                    </a:path>
                  </a:pathLst>
                </a:custGeom>
                <a:solidFill>
                  <a:srgbClr val="8A8A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5" name="Freeform 340"/>
                <p:cNvSpPr>
                  <a:spLocks/>
                </p:cNvSpPr>
                <p:nvPr/>
              </p:nvSpPr>
              <p:spPr bwMode="auto">
                <a:xfrm>
                  <a:off x="2574" y="2868"/>
                  <a:ext cx="310" cy="3"/>
                </a:xfrm>
                <a:custGeom>
                  <a:avLst/>
                  <a:gdLst>
                    <a:gd name="T0" fmla="*/ 1 w 1242"/>
                    <a:gd name="T1" fmla="*/ 0 h 10"/>
                    <a:gd name="T2" fmla="*/ 0 w 1242"/>
                    <a:gd name="T3" fmla="*/ 10 h 10"/>
                    <a:gd name="T4" fmla="*/ 1242 w 1242"/>
                    <a:gd name="T5" fmla="*/ 10 h 10"/>
                    <a:gd name="T6" fmla="*/ 1241 w 1242"/>
                    <a:gd name="T7" fmla="*/ 0 h 10"/>
                    <a:gd name="T8" fmla="*/ 1 w 1242"/>
                    <a:gd name="T9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42" h="10">
                      <a:moveTo>
                        <a:pt x="1" y="0"/>
                      </a:moveTo>
                      <a:lnTo>
                        <a:pt x="0" y="10"/>
                      </a:lnTo>
                      <a:lnTo>
                        <a:pt x="1242" y="10"/>
                      </a:lnTo>
                      <a:lnTo>
                        <a:pt x="124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8F8F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6" name="Freeform 341"/>
                <p:cNvSpPr>
                  <a:spLocks/>
                </p:cNvSpPr>
                <p:nvPr/>
              </p:nvSpPr>
              <p:spPr bwMode="auto">
                <a:xfrm>
                  <a:off x="2574" y="2866"/>
                  <a:ext cx="310" cy="3"/>
                </a:xfrm>
                <a:custGeom>
                  <a:avLst/>
                  <a:gdLst>
                    <a:gd name="T0" fmla="*/ 1 w 1240"/>
                    <a:gd name="T1" fmla="*/ 0 h 10"/>
                    <a:gd name="T2" fmla="*/ 0 w 1240"/>
                    <a:gd name="T3" fmla="*/ 10 h 10"/>
                    <a:gd name="T4" fmla="*/ 1240 w 1240"/>
                    <a:gd name="T5" fmla="*/ 10 h 10"/>
                    <a:gd name="T6" fmla="*/ 1239 w 1240"/>
                    <a:gd name="T7" fmla="*/ 0 h 10"/>
                    <a:gd name="T8" fmla="*/ 1 w 1240"/>
                    <a:gd name="T9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40" h="10">
                      <a:moveTo>
                        <a:pt x="1" y="0"/>
                      </a:moveTo>
                      <a:lnTo>
                        <a:pt x="0" y="10"/>
                      </a:lnTo>
                      <a:lnTo>
                        <a:pt x="1240" y="10"/>
                      </a:lnTo>
                      <a:lnTo>
                        <a:pt x="1239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96967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7" name="Freeform 342"/>
                <p:cNvSpPr>
                  <a:spLocks/>
                </p:cNvSpPr>
                <p:nvPr/>
              </p:nvSpPr>
              <p:spPr bwMode="auto">
                <a:xfrm>
                  <a:off x="2574" y="2865"/>
                  <a:ext cx="310" cy="3"/>
                </a:xfrm>
                <a:custGeom>
                  <a:avLst/>
                  <a:gdLst>
                    <a:gd name="T0" fmla="*/ 3 w 1240"/>
                    <a:gd name="T1" fmla="*/ 0 h 11"/>
                    <a:gd name="T2" fmla="*/ 0 w 1240"/>
                    <a:gd name="T3" fmla="*/ 11 h 11"/>
                    <a:gd name="T4" fmla="*/ 1240 w 1240"/>
                    <a:gd name="T5" fmla="*/ 11 h 11"/>
                    <a:gd name="T6" fmla="*/ 1239 w 1240"/>
                    <a:gd name="T7" fmla="*/ 0 h 11"/>
                    <a:gd name="T8" fmla="*/ 1066 w 1240"/>
                    <a:gd name="T9" fmla="*/ 0 h 11"/>
                    <a:gd name="T10" fmla="*/ 1064 w 1240"/>
                    <a:gd name="T11" fmla="*/ 3 h 11"/>
                    <a:gd name="T12" fmla="*/ 1064 w 1240"/>
                    <a:gd name="T13" fmla="*/ 0 h 11"/>
                    <a:gd name="T14" fmla="*/ 820 w 1240"/>
                    <a:gd name="T15" fmla="*/ 0 h 11"/>
                    <a:gd name="T16" fmla="*/ 819 w 1240"/>
                    <a:gd name="T17" fmla="*/ 3 h 11"/>
                    <a:gd name="T18" fmla="*/ 819 w 1240"/>
                    <a:gd name="T19" fmla="*/ 0 h 11"/>
                    <a:gd name="T20" fmla="*/ 562 w 1240"/>
                    <a:gd name="T21" fmla="*/ 0 h 11"/>
                    <a:gd name="T22" fmla="*/ 561 w 1240"/>
                    <a:gd name="T23" fmla="*/ 3 h 11"/>
                    <a:gd name="T24" fmla="*/ 561 w 1240"/>
                    <a:gd name="T25" fmla="*/ 0 h 11"/>
                    <a:gd name="T26" fmla="*/ 476 w 1240"/>
                    <a:gd name="T27" fmla="*/ 0 h 11"/>
                    <a:gd name="T28" fmla="*/ 475 w 1240"/>
                    <a:gd name="T29" fmla="*/ 3 h 11"/>
                    <a:gd name="T30" fmla="*/ 475 w 1240"/>
                    <a:gd name="T31" fmla="*/ 0 h 11"/>
                    <a:gd name="T32" fmla="*/ 3 w 1240"/>
                    <a:gd name="T33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240" h="11">
                      <a:moveTo>
                        <a:pt x="3" y="0"/>
                      </a:moveTo>
                      <a:lnTo>
                        <a:pt x="0" y="11"/>
                      </a:lnTo>
                      <a:lnTo>
                        <a:pt x="1240" y="11"/>
                      </a:lnTo>
                      <a:lnTo>
                        <a:pt x="1239" y="0"/>
                      </a:lnTo>
                      <a:lnTo>
                        <a:pt x="1066" y="0"/>
                      </a:lnTo>
                      <a:lnTo>
                        <a:pt x="1064" y="3"/>
                      </a:lnTo>
                      <a:lnTo>
                        <a:pt x="1064" y="0"/>
                      </a:lnTo>
                      <a:lnTo>
                        <a:pt x="820" y="0"/>
                      </a:lnTo>
                      <a:lnTo>
                        <a:pt x="819" y="3"/>
                      </a:lnTo>
                      <a:lnTo>
                        <a:pt x="819" y="0"/>
                      </a:lnTo>
                      <a:lnTo>
                        <a:pt x="562" y="0"/>
                      </a:lnTo>
                      <a:lnTo>
                        <a:pt x="561" y="3"/>
                      </a:lnTo>
                      <a:lnTo>
                        <a:pt x="561" y="0"/>
                      </a:lnTo>
                      <a:lnTo>
                        <a:pt x="476" y="0"/>
                      </a:lnTo>
                      <a:lnTo>
                        <a:pt x="475" y="3"/>
                      </a:lnTo>
                      <a:lnTo>
                        <a:pt x="475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9E9E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8" name="Freeform 343"/>
                <p:cNvSpPr>
                  <a:spLocks/>
                </p:cNvSpPr>
                <p:nvPr/>
              </p:nvSpPr>
              <p:spPr bwMode="auto">
                <a:xfrm>
                  <a:off x="2574" y="2864"/>
                  <a:ext cx="309" cy="2"/>
                </a:xfrm>
                <a:custGeom>
                  <a:avLst/>
                  <a:gdLst>
                    <a:gd name="T0" fmla="*/ 2 w 1238"/>
                    <a:gd name="T1" fmla="*/ 0 h 11"/>
                    <a:gd name="T2" fmla="*/ 0 w 1238"/>
                    <a:gd name="T3" fmla="*/ 11 h 11"/>
                    <a:gd name="T4" fmla="*/ 1238 w 1238"/>
                    <a:gd name="T5" fmla="*/ 11 h 11"/>
                    <a:gd name="T6" fmla="*/ 1236 w 1238"/>
                    <a:gd name="T7" fmla="*/ 0 h 11"/>
                    <a:gd name="T8" fmla="*/ 1150 w 1238"/>
                    <a:gd name="T9" fmla="*/ 0 h 11"/>
                    <a:gd name="T10" fmla="*/ 1149 w 1238"/>
                    <a:gd name="T11" fmla="*/ 2 h 11"/>
                    <a:gd name="T12" fmla="*/ 1149 w 1238"/>
                    <a:gd name="T13" fmla="*/ 0 h 11"/>
                    <a:gd name="T14" fmla="*/ 1065 w 1238"/>
                    <a:gd name="T15" fmla="*/ 0 h 11"/>
                    <a:gd name="T16" fmla="*/ 1063 w 1238"/>
                    <a:gd name="T17" fmla="*/ 9 h 11"/>
                    <a:gd name="T18" fmla="*/ 1062 w 1238"/>
                    <a:gd name="T19" fmla="*/ 0 h 11"/>
                    <a:gd name="T20" fmla="*/ 983 w 1238"/>
                    <a:gd name="T21" fmla="*/ 0 h 11"/>
                    <a:gd name="T22" fmla="*/ 982 w 1238"/>
                    <a:gd name="T23" fmla="*/ 2 h 11"/>
                    <a:gd name="T24" fmla="*/ 982 w 1238"/>
                    <a:gd name="T25" fmla="*/ 0 h 11"/>
                    <a:gd name="T26" fmla="*/ 909 w 1238"/>
                    <a:gd name="T27" fmla="*/ 0 h 11"/>
                    <a:gd name="T28" fmla="*/ 908 w 1238"/>
                    <a:gd name="T29" fmla="*/ 2 h 11"/>
                    <a:gd name="T30" fmla="*/ 908 w 1238"/>
                    <a:gd name="T31" fmla="*/ 0 h 11"/>
                    <a:gd name="T32" fmla="*/ 819 w 1238"/>
                    <a:gd name="T33" fmla="*/ 0 h 11"/>
                    <a:gd name="T34" fmla="*/ 818 w 1238"/>
                    <a:gd name="T35" fmla="*/ 9 h 11"/>
                    <a:gd name="T36" fmla="*/ 816 w 1238"/>
                    <a:gd name="T37" fmla="*/ 0 h 11"/>
                    <a:gd name="T38" fmla="*/ 561 w 1238"/>
                    <a:gd name="T39" fmla="*/ 0 h 11"/>
                    <a:gd name="T40" fmla="*/ 560 w 1238"/>
                    <a:gd name="T41" fmla="*/ 9 h 11"/>
                    <a:gd name="T42" fmla="*/ 560 w 1238"/>
                    <a:gd name="T43" fmla="*/ 0 h 11"/>
                    <a:gd name="T44" fmla="*/ 475 w 1238"/>
                    <a:gd name="T45" fmla="*/ 0 h 11"/>
                    <a:gd name="T46" fmla="*/ 474 w 1238"/>
                    <a:gd name="T47" fmla="*/ 9 h 11"/>
                    <a:gd name="T48" fmla="*/ 474 w 1238"/>
                    <a:gd name="T49" fmla="*/ 0 h 11"/>
                    <a:gd name="T50" fmla="*/ 2 w 1238"/>
                    <a:gd name="T51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38" h="11">
                      <a:moveTo>
                        <a:pt x="2" y="0"/>
                      </a:moveTo>
                      <a:lnTo>
                        <a:pt x="0" y="11"/>
                      </a:lnTo>
                      <a:lnTo>
                        <a:pt x="1238" y="11"/>
                      </a:lnTo>
                      <a:lnTo>
                        <a:pt x="1236" y="0"/>
                      </a:lnTo>
                      <a:lnTo>
                        <a:pt x="1150" y="0"/>
                      </a:lnTo>
                      <a:lnTo>
                        <a:pt x="1149" y="2"/>
                      </a:lnTo>
                      <a:lnTo>
                        <a:pt x="1149" y="0"/>
                      </a:lnTo>
                      <a:lnTo>
                        <a:pt x="1065" y="0"/>
                      </a:lnTo>
                      <a:lnTo>
                        <a:pt x="1063" y="9"/>
                      </a:lnTo>
                      <a:lnTo>
                        <a:pt x="1062" y="0"/>
                      </a:lnTo>
                      <a:lnTo>
                        <a:pt x="983" y="0"/>
                      </a:lnTo>
                      <a:lnTo>
                        <a:pt x="982" y="2"/>
                      </a:lnTo>
                      <a:lnTo>
                        <a:pt x="982" y="0"/>
                      </a:lnTo>
                      <a:lnTo>
                        <a:pt x="909" y="0"/>
                      </a:lnTo>
                      <a:lnTo>
                        <a:pt x="908" y="2"/>
                      </a:lnTo>
                      <a:lnTo>
                        <a:pt x="908" y="0"/>
                      </a:lnTo>
                      <a:lnTo>
                        <a:pt x="819" y="0"/>
                      </a:lnTo>
                      <a:lnTo>
                        <a:pt x="818" y="9"/>
                      </a:lnTo>
                      <a:lnTo>
                        <a:pt x="816" y="0"/>
                      </a:lnTo>
                      <a:lnTo>
                        <a:pt x="561" y="0"/>
                      </a:lnTo>
                      <a:lnTo>
                        <a:pt x="560" y="9"/>
                      </a:lnTo>
                      <a:lnTo>
                        <a:pt x="560" y="0"/>
                      </a:lnTo>
                      <a:lnTo>
                        <a:pt x="475" y="0"/>
                      </a:lnTo>
                      <a:lnTo>
                        <a:pt x="474" y="9"/>
                      </a:lnTo>
                      <a:lnTo>
                        <a:pt x="474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A3A38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9" name="Freeform 344"/>
                <p:cNvSpPr>
                  <a:spLocks noEditPoints="1"/>
                </p:cNvSpPr>
                <p:nvPr/>
              </p:nvSpPr>
              <p:spPr bwMode="auto">
                <a:xfrm>
                  <a:off x="2574" y="2862"/>
                  <a:ext cx="309" cy="3"/>
                </a:xfrm>
                <a:custGeom>
                  <a:avLst/>
                  <a:gdLst>
                    <a:gd name="T0" fmla="*/ 1 w 1236"/>
                    <a:gd name="T1" fmla="*/ 0 h 11"/>
                    <a:gd name="T2" fmla="*/ 0 w 1236"/>
                    <a:gd name="T3" fmla="*/ 11 h 11"/>
                    <a:gd name="T4" fmla="*/ 472 w 1236"/>
                    <a:gd name="T5" fmla="*/ 11 h 11"/>
                    <a:gd name="T6" fmla="*/ 471 w 1236"/>
                    <a:gd name="T7" fmla="*/ 0 h 11"/>
                    <a:gd name="T8" fmla="*/ 387 w 1236"/>
                    <a:gd name="T9" fmla="*/ 0 h 11"/>
                    <a:gd name="T10" fmla="*/ 386 w 1236"/>
                    <a:gd name="T11" fmla="*/ 5 h 11"/>
                    <a:gd name="T12" fmla="*/ 386 w 1236"/>
                    <a:gd name="T13" fmla="*/ 0 h 11"/>
                    <a:gd name="T14" fmla="*/ 235 w 1236"/>
                    <a:gd name="T15" fmla="*/ 0 h 11"/>
                    <a:gd name="T16" fmla="*/ 233 w 1236"/>
                    <a:gd name="T17" fmla="*/ 5 h 11"/>
                    <a:gd name="T18" fmla="*/ 233 w 1236"/>
                    <a:gd name="T19" fmla="*/ 0 h 11"/>
                    <a:gd name="T20" fmla="*/ 1 w 1236"/>
                    <a:gd name="T21" fmla="*/ 0 h 11"/>
                    <a:gd name="T22" fmla="*/ 474 w 1236"/>
                    <a:gd name="T23" fmla="*/ 0 h 11"/>
                    <a:gd name="T24" fmla="*/ 473 w 1236"/>
                    <a:gd name="T25" fmla="*/ 11 h 11"/>
                    <a:gd name="T26" fmla="*/ 558 w 1236"/>
                    <a:gd name="T27" fmla="*/ 11 h 11"/>
                    <a:gd name="T28" fmla="*/ 557 w 1236"/>
                    <a:gd name="T29" fmla="*/ 0 h 11"/>
                    <a:gd name="T30" fmla="*/ 474 w 1236"/>
                    <a:gd name="T31" fmla="*/ 0 h 11"/>
                    <a:gd name="T32" fmla="*/ 559 w 1236"/>
                    <a:gd name="T33" fmla="*/ 0 h 11"/>
                    <a:gd name="T34" fmla="*/ 559 w 1236"/>
                    <a:gd name="T35" fmla="*/ 11 h 11"/>
                    <a:gd name="T36" fmla="*/ 816 w 1236"/>
                    <a:gd name="T37" fmla="*/ 11 h 11"/>
                    <a:gd name="T38" fmla="*/ 813 w 1236"/>
                    <a:gd name="T39" fmla="*/ 0 h 11"/>
                    <a:gd name="T40" fmla="*/ 731 w 1236"/>
                    <a:gd name="T41" fmla="*/ 0 h 11"/>
                    <a:gd name="T42" fmla="*/ 730 w 1236"/>
                    <a:gd name="T43" fmla="*/ 2 h 11"/>
                    <a:gd name="T44" fmla="*/ 730 w 1236"/>
                    <a:gd name="T45" fmla="*/ 0 h 11"/>
                    <a:gd name="T46" fmla="*/ 559 w 1236"/>
                    <a:gd name="T47" fmla="*/ 0 h 11"/>
                    <a:gd name="T48" fmla="*/ 818 w 1236"/>
                    <a:gd name="T49" fmla="*/ 0 h 11"/>
                    <a:gd name="T50" fmla="*/ 817 w 1236"/>
                    <a:gd name="T51" fmla="*/ 11 h 11"/>
                    <a:gd name="T52" fmla="*/ 1061 w 1236"/>
                    <a:gd name="T53" fmla="*/ 11 h 11"/>
                    <a:gd name="T54" fmla="*/ 1060 w 1236"/>
                    <a:gd name="T55" fmla="*/ 0 h 11"/>
                    <a:gd name="T56" fmla="*/ 981 w 1236"/>
                    <a:gd name="T57" fmla="*/ 0 h 11"/>
                    <a:gd name="T58" fmla="*/ 980 w 1236"/>
                    <a:gd name="T59" fmla="*/ 7 h 11"/>
                    <a:gd name="T60" fmla="*/ 979 w 1236"/>
                    <a:gd name="T61" fmla="*/ 0 h 11"/>
                    <a:gd name="T62" fmla="*/ 907 w 1236"/>
                    <a:gd name="T63" fmla="*/ 0 h 11"/>
                    <a:gd name="T64" fmla="*/ 906 w 1236"/>
                    <a:gd name="T65" fmla="*/ 7 h 11"/>
                    <a:gd name="T66" fmla="*/ 906 w 1236"/>
                    <a:gd name="T67" fmla="*/ 0 h 11"/>
                    <a:gd name="T68" fmla="*/ 818 w 1236"/>
                    <a:gd name="T69" fmla="*/ 0 h 11"/>
                    <a:gd name="T70" fmla="*/ 1064 w 1236"/>
                    <a:gd name="T71" fmla="*/ 0 h 11"/>
                    <a:gd name="T72" fmla="*/ 1063 w 1236"/>
                    <a:gd name="T73" fmla="*/ 11 h 11"/>
                    <a:gd name="T74" fmla="*/ 1236 w 1236"/>
                    <a:gd name="T75" fmla="*/ 11 h 11"/>
                    <a:gd name="T76" fmla="*/ 1233 w 1236"/>
                    <a:gd name="T77" fmla="*/ 0 h 11"/>
                    <a:gd name="T78" fmla="*/ 1148 w 1236"/>
                    <a:gd name="T79" fmla="*/ 0 h 11"/>
                    <a:gd name="T80" fmla="*/ 1147 w 1236"/>
                    <a:gd name="T81" fmla="*/ 7 h 11"/>
                    <a:gd name="T82" fmla="*/ 1147 w 1236"/>
                    <a:gd name="T83" fmla="*/ 0 h 11"/>
                    <a:gd name="T84" fmla="*/ 1064 w 1236"/>
                    <a:gd name="T8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1236" h="11">
                      <a:moveTo>
                        <a:pt x="1" y="0"/>
                      </a:moveTo>
                      <a:lnTo>
                        <a:pt x="0" y="11"/>
                      </a:lnTo>
                      <a:lnTo>
                        <a:pt x="472" y="11"/>
                      </a:lnTo>
                      <a:lnTo>
                        <a:pt x="471" y="0"/>
                      </a:lnTo>
                      <a:lnTo>
                        <a:pt x="387" y="0"/>
                      </a:lnTo>
                      <a:lnTo>
                        <a:pt x="386" y="5"/>
                      </a:lnTo>
                      <a:lnTo>
                        <a:pt x="386" y="0"/>
                      </a:lnTo>
                      <a:lnTo>
                        <a:pt x="235" y="0"/>
                      </a:lnTo>
                      <a:lnTo>
                        <a:pt x="233" y="5"/>
                      </a:lnTo>
                      <a:lnTo>
                        <a:pt x="233" y="0"/>
                      </a:lnTo>
                      <a:lnTo>
                        <a:pt x="1" y="0"/>
                      </a:lnTo>
                      <a:close/>
                      <a:moveTo>
                        <a:pt x="474" y="0"/>
                      </a:moveTo>
                      <a:lnTo>
                        <a:pt x="473" y="11"/>
                      </a:lnTo>
                      <a:lnTo>
                        <a:pt x="558" y="11"/>
                      </a:lnTo>
                      <a:lnTo>
                        <a:pt x="557" y="0"/>
                      </a:lnTo>
                      <a:lnTo>
                        <a:pt x="474" y="0"/>
                      </a:lnTo>
                      <a:close/>
                      <a:moveTo>
                        <a:pt x="559" y="0"/>
                      </a:moveTo>
                      <a:lnTo>
                        <a:pt x="559" y="11"/>
                      </a:lnTo>
                      <a:lnTo>
                        <a:pt x="816" y="11"/>
                      </a:lnTo>
                      <a:lnTo>
                        <a:pt x="813" y="0"/>
                      </a:lnTo>
                      <a:lnTo>
                        <a:pt x="731" y="0"/>
                      </a:lnTo>
                      <a:lnTo>
                        <a:pt x="730" y="2"/>
                      </a:lnTo>
                      <a:lnTo>
                        <a:pt x="730" y="0"/>
                      </a:lnTo>
                      <a:lnTo>
                        <a:pt x="559" y="0"/>
                      </a:lnTo>
                      <a:close/>
                      <a:moveTo>
                        <a:pt x="818" y="0"/>
                      </a:moveTo>
                      <a:lnTo>
                        <a:pt x="817" y="11"/>
                      </a:lnTo>
                      <a:lnTo>
                        <a:pt x="1061" y="11"/>
                      </a:lnTo>
                      <a:lnTo>
                        <a:pt x="1060" y="0"/>
                      </a:lnTo>
                      <a:lnTo>
                        <a:pt x="981" y="0"/>
                      </a:lnTo>
                      <a:lnTo>
                        <a:pt x="980" y="7"/>
                      </a:lnTo>
                      <a:lnTo>
                        <a:pt x="979" y="0"/>
                      </a:lnTo>
                      <a:lnTo>
                        <a:pt x="907" y="0"/>
                      </a:lnTo>
                      <a:lnTo>
                        <a:pt x="906" y="7"/>
                      </a:lnTo>
                      <a:lnTo>
                        <a:pt x="906" y="0"/>
                      </a:lnTo>
                      <a:lnTo>
                        <a:pt x="818" y="0"/>
                      </a:lnTo>
                      <a:close/>
                      <a:moveTo>
                        <a:pt x="1064" y="0"/>
                      </a:moveTo>
                      <a:lnTo>
                        <a:pt x="1063" y="11"/>
                      </a:lnTo>
                      <a:lnTo>
                        <a:pt x="1236" y="11"/>
                      </a:lnTo>
                      <a:lnTo>
                        <a:pt x="1233" y="0"/>
                      </a:lnTo>
                      <a:lnTo>
                        <a:pt x="1148" y="0"/>
                      </a:lnTo>
                      <a:lnTo>
                        <a:pt x="1147" y="7"/>
                      </a:lnTo>
                      <a:lnTo>
                        <a:pt x="1147" y="0"/>
                      </a:lnTo>
                      <a:lnTo>
                        <a:pt x="1064" y="0"/>
                      </a:lnTo>
                      <a:close/>
                    </a:path>
                  </a:pathLst>
                </a:custGeom>
                <a:solidFill>
                  <a:srgbClr val="A8A8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0" name="Freeform 345"/>
                <p:cNvSpPr>
                  <a:spLocks noEditPoints="1"/>
                </p:cNvSpPr>
                <p:nvPr/>
              </p:nvSpPr>
              <p:spPr bwMode="auto">
                <a:xfrm>
                  <a:off x="2574" y="2861"/>
                  <a:ext cx="309" cy="3"/>
                </a:xfrm>
                <a:custGeom>
                  <a:avLst/>
                  <a:gdLst>
                    <a:gd name="T0" fmla="*/ 2 w 1234"/>
                    <a:gd name="T1" fmla="*/ 0 h 11"/>
                    <a:gd name="T2" fmla="*/ 0 w 1234"/>
                    <a:gd name="T3" fmla="*/ 11 h 11"/>
                    <a:gd name="T4" fmla="*/ 472 w 1234"/>
                    <a:gd name="T5" fmla="*/ 11 h 11"/>
                    <a:gd name="T6" fmla="*/ 470 w 1234"/>
                    <a:gd name="T7" fmla="*/ 0 h 11"/>
                    <a:gd name="T8" fmla="*/ 390 w 1234"/>
                    <a:gd name="T9" fmla="*/ 0 h 11"/>
                    <a:gd name="T10" fmla="*/ 386 w 1234"/>
                    <a:gd name="T11" fmla="*/ 11 h 11"/>
                    <a:gd name="T12" fmla="*/ 386 w 1234"/>
                    <a:gd name="T13" fmla="*/ 0 h 11"/>
                    <a:gd name="T14" fmla="*/ 309 w 1234"/>
                    <a:gd name="T15" fmla="*/ 0 h 11"/>
                    <a:gd name="T16" fmla="*/ 307 w 1234"/>
                    <a:gd name="T17" fmla="*/ 4 h 11"/>
                    <a:gd name="T18" fmla="*/ 307 w 1234"/>
                    <a:gd name="T19" fmla="*/ 0 h 11"/>
                    <a:gd name="T20" fmla="*/ 236 w 1234"/>
                    <a:gd name="T21" fmla="*/ 0 h 11"/>
                    <a:gd name="T22" fmla="*/ 233 w 1234"/>
                    <a:gd name="T23" fmla="*/ 11 h 11"/>
                    <a:gd name="T24" fmla="*/ 233 w 1234"/>
                    <a:gd name="T25" fmla="*/ 0 h 11"/>
                    <a:gd name="T26" fmla="*/ 149 w 1234"/>
                    <a:gd name="T27" fmla="*/ 0 h 11"/>
                    <a:gd name="T28" fmla="*/ 148 w 1234"/>
                    <a:gd name="T29" fmla="*/ 6 h 11"/>
                    <a:gd name="T30" fmla="*/ 148 w 1234"/>
                    <a:gd name="T31" fmla="*/ 0 h 11"/>
                    <a:gd name="T32" fmla="*/ 2 w 1234"/>
                    <a:gd name="T33" fmla="*/ 0 h 11"/>
                    <a:gd name="T34" fmla="*/ 476 w 1234"/>
                    <a:gd name="T35" fmla="*/ 0 h 11"/>
                    <a:gd name="T36" fmla="*/ 473 w 1234"/>
                    <a:gd name="T37" fmla="*/ 11 h 11"/>
                    <a:gd name="T38" fmla="*/ 558 w 1234"/>
                    <a:gd name="T39" fmla="*/ 11 h 11"/>
                    <a:gd name="T40" fmla="*/ 556 w 1234"/>
                    <a:gd name="T41" fmla="*/ 0 h 11"/>
                    <a:gd name="T42" fmla="*/ 476 w 1234"/>
                    <a:gd name="T43" fmla="*/ 0 h 11"/>
                    <a:gd name="T44" fmla="*/ 560 w 1234"/>
                    <a:gd name="T45" fmla="*/ 0 h 11"/>
                    <a:gd name="T46" fmla="*/ 559 w 1234"/>
                    <a:gd name="T47" fmla="*/ 11 h 11"/>
                    <a:gd name="T48" fmla="*/ 814 w 1234"/>
                    <a:gd name="T49" fmla="*/ 11 h 11"/>
                    <a:gd name="T50" fmla="*/ 812 w 1234"/>
                    <a:gd name="T51" fmla="*/ 0 h 11"/>
                    <a:gd name="T52" fmla="*/ 731 w 1234"/>
                    <a:gd name="T53" fmla="*/ 0 h 11"/>
                    <a:gd name="T54" fmla="*/ 730 w 1234"/>
                    <a:gd name="T55" fmla="*/ 8 h 11"/>
                    <a:gd name="T56" fmla="*/ 730 w 1234"/>
                    <a:gd name="T57" fmla="*/ 0 h 11"/>
                    <a:gd name="T58" fmla="*/ 640 w 1234"/>
                    <a:gd name="T59" fmla="*/ 0 h 11"/>
                    <a:gd name="T60" fmla="*/ 639 w 1234"/>
                    <a:gd name="T61" fmla="*/ 4 h 11"/>
                    <a:gd name="T62" fmla="*/ 639 w 1234"/>
                    <a:gd name="T63" fmla="*/ 0 h 11"/>
                    <a:gd name="T64" fmla="*/ 560 w 1234"/>
                    <a:gd name="T65" fmla="*/ 0 h 11"/>
                    <a:gd name="T66" fmla="*/ 819 w 1234"/>
                    <a:gd name="T67" fmla="*/ 0 h 11"/>
                    <a:gd name="T68" fmla="*/ 817 w 1234"/>
                    <a:gd name="T69" fmla="*/ 11 h 11"/>
                    <a:gd name="T70" fmla="*/ 906 w 1234"/>
                    <a:gd name="T71" fmla="*/ 11 h 11"/>
                    <a:gd name="T72" fmla="*/ 905 w 1234"/>
                    <a:gd name="T73" fmla="*/ 0 h 11"/>
                    <a:gd name="T74" fmla="*/ 819 w 1234"/>
                    <a:gd name="T75" fmla="*/ 0 h 11"/>
                    <a:gd name="T76" fmla="*/ 907 w 1234"/>
                    <a:gd name="T77" fmla="*/ 0 h 11"/>
                    <a:gd name="T78" fmla="*/ 907 w 1234"/>
                    <a:gd name="T79" fmla="*/ 11 h 11"/>
                    <a:gd name="T80" fmla="*/ 980 w 1234"/>
                    <a:gd name="T81" fmla="*/ 11 h 11"/>
                    <a:gd name="T82" fmla="*/ 978 w 1234"/>
                    <a:gd name="T83" fmla="*/ 0 h 11"/>
                    <a:gd name="T84" fmla="*/ 907 w 1234"/>
                    <a:gd name="T85" fmla="*/ 0 h 11"/>
                    <a:gd name="T86" fmla="*/ 983 w 1234"/>
                    <a:gd name="T87" fmla="*/ 0 h 11"/>
                    <a:gd name="T88" fmla="*/ 981 w 1234"/>
                    <a:gd name="T89" fmla="*/ 11 h 11"/>
                    <a:gd name="T90" fmla="*/ 1060 w 1234"/>
                    <a:gd name="T91" fmla="*/ 11 h 11"/>
                    <a:gd name="T92" fmla="*/ 1059 w 1234"/>
                    <a:gd name="T93" fmla="*/ 0 h 11"/>
                    <a:gd name="T94" fmla="*/ 983 w 1234"/>
                    <a:gd name="T95" fmla="*/ 0 h 11"/>
                    <a:gd name="T96" fmla="*/ 1065 w 1234"/>
                    <a:gd name="T97" fmla="*/ 0 h 11"/>
                    <a:gd name="T98" fmla="*/ 1063 w 1234"/>
                    <a:gd name="T99" fmla="*/ 11 h 11"/>
                    <a:gd name="T100" fmla="*/ 1147 w 1234"/>
                    <a:gd name="T101" fmla="*/ 11 h 11"/>
                    <a:gd name="T102" fmla="*/ 1146 w 1234"/>
                    <a:gd name="T103" fmla="*/ 0 h 11"/>
                    <a:gd name="T104" fmla="*/ 1065 w 1234"/>
                    <a:gd name="T105" fmla="*/ 0 h 11"/>
                    <a:gd name="T106" fmla="*/ 1150 w 1234"/>
                    <a:gd name="T107" fmla="*/ 0 h 11"/>
                    <a:gd name="T108" fmla="*/ 1148 w 1234"/>
                    <a:gd name="T109" fmla="*/ 11 h 11"/>
                    <a:gd name="T110" fmla="*/ 1234 w 1234"/>
                    <a:gd name="T111" fmla="*/ 11 h 11"/>
                    <a:gd name="T112" fmla="*/ 1233 w 1234"/>
                    <a:gd name="T113" fmla="*/ 0 h 11"/>
                    <a:gd name="T114" fmla="*/ 1150 w 1234"/>
                    <a:gd name="T11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1234" h="11">
                      <a:moveTo>
                        <a:pt x="2" y="0"/>
                      </a:moveTo>
                      <a:lnTo>
                        <a:pt x="0" y="11"/>
                      </a:lnTo>
                      <a:lnTo>
                        <a:pt x="472" y="11"/>
                      </a:lnTo>
                      <a:lnTo>
                        <a:pt x="470" y="0"/>
                      </a:lnTo>
                      <a:lnTo>
                        <a:pt x="390" y="0"/>
                      </a:lnTo>
                      <a:lnTo>
                        <a:pt x="386" y="11"/>
                      </a:lnTo>
                      <a:lnTo>
                        <a:pt x="386" y="0"/>
                      </a:lnTo>
                      <a:lnTo>
                        <a:pt x="309" y="0"/>
                      </a:lnTo>
                      <a:lnTo>
                        <a:pt x="307" y="4"/>
                      </a:lnTo>
                      <a:lnTo>
                        <a:pt x="307" y="0"/>
                      </a:lnTo>
                      <a:lnTo>
                        <a:pt x="236" y="0"/>
                      </a:lnTo>
                      <a:lnTo>
                        <a:pt x="233" y="11"/>
                      </a:lnTo>
                      <a:lnTo>
                        <a:pt x="233" y="0"/>
                      </a:lnTo>
                      <a:lnTo>
                        <a:pt x="149" y="0"/>
                      </a:lnTo>
                      <a:lnTo>
                        <a:pt x="148" y="6"/>
                      </a:lnTo>
                      <a:lnTo>
                        <a:pt x="148" y="0"/>
                      </a:lnTo>
                      <a:lnTo>
                        <a:pt x="2" y="0"/>
                      </a:lnTo>
                      <a:close/>
                      <a:moveTo>
                        <a:pt x="476" y="0"/>
                      </a:moveTo>
                      <a:lnTo>
                        <a:pt x="473" y="11"/>
                      </a:lnTo>
                      <a:lnTo>
                        <a:pt x="558" y="11"/>
                      </a:lnTo>
                      <a:lnTo>
                        <a:pt x="556" y="0"/>
                      </a:lnTo>
                      <a:lnTo>
                        <a:pt x="476" y="0"/>
                      </a:lnTo>
                      <a:close/>
                      <a:moveTo>
                        <a:pt x="560" y="0"/>
                      </a:moveTo>
                      <a:lnTo>
                        <a:pt x="559" y="11"/>
                      </a:lnTo>
                      <a:lnTo>
                        <a:pt x="814" y="11"/>
                      </a:lnTo>
                      <a:lnTo>
                        <a:pt x="812" y="0"/>
                      </a:lnTo>
                      <a:lnTo>
                        <a:pt x="731" y="0"/>
                      </a:lnTo>
                      <a:lnTo>
                        <a:pt x="730" y="8"/>
                      </a:lnTo>
                      <a:lnTo>
                        <a:pt x="730" y="0"/>
                      </a:lnTo>
                      <a:lnTo>
                        <a:pt x="640" y="0"/>
                      </a:lnTo>
                      <a:lnTo>
                        <a:pt x="639" y="4"/>
                      </a:lnTo>
                      <a:lnTo>
                        <a:pt x="639" y="0"/>
                      </a:lnTo>
                      <a:lnTo>
                        <a:pt x="560" y="0"/>
                      </a:lnTo>
                      <a:close/>
                      <a:moveTo>
                        <a:pt x="819" y="0"/>
                      </a:moveTo>
                      <a:lnTo>
                        <a:pt x="817" y="11"/>
                      </a:lnTo>
                      <a:lnTo>
                        <a:pt x="906" y="11"/>
                      </a:lnTo>
                      <a:lnTo>
                        <a:pt x="905" y="0"/>
                      </a:lnTo>
                      <a:lnTo>
                        <a:pt x="819" y="0"/>
                      </a:lnTo>
                      <a:close/>
                      <a:moveTo>
                        <a:pt x="907" y="0"/>
                      </a:moveTo>
                      <a:lnTo>
                        <a:pt x="907" y="11"/>
                      </a:lnTo>
                      <a:lnTo>
                        <a:pt x="980" y="11"/>
                      </a:lnTo>
                      <a:lnTo>
                        <a:pt x="978" y="0"/>
                      </a:lnTo>
                      <a:lnTo>
                        <a:pt x="907" y="0"/>
                      </a:lnTo>
                      <a:close/>
                      <a:moveTo>
                        <a:pt x="983" y="0"/>
                      </a:moveTo>
                      <a:lnTo>
                        <a:pt x="981" y="11"/>
                      </a:lnTo>
                      <a:lnTo>
                        <a:pt x="1060" y="11"/>
                      </a:lnTo>
                      <a:lnTo>
                        <a:pt x="1059" y="0"/>
                      </a:lnTo>
                      <a:lnTo>
                        <a:pt x="983" y="0"/>
                      </a:lnTo>
                      <a:close/>
                      <a:moveTo>
                        <a:pt x="1065" y="0"/>
                      </a:moveTo>
                      <a:lnTo>
                        <a:pt x="1063" y="11"/>
                      </a:lnTo>
                      <a:lnTo>
                        <a:pt x="1147" y="11"/>
                      </a:lnTo>
                      <a:lnTo>
                        <a:pt x="1146" y="0"/>
                      </a:lnTo>
                      <a:lnTo>
                        <a:pt x="1065" y="0"/>
                      </a:lnTo>
                      <a:close/>
                      <a:moveTo>
                        <a:pt x="1150" y="0"/>
                      </a:moveTo>
                      <a:lnTo>
                        <a:pt x="1148" y="11"/>
                      </a:lnTo>
                      <a:lnTo>
                        <a:pt x="1234" y="11"/>
                      </a:lnTo>
                      <a:lnTo>
                        <a:pt x="1233" y="0"/>
                      </a:lnTo>
                      <a:lnTo>
                        <a:pt x="1150" y="0"/>
                      </a:lnTo>
                      <a:close/>
                    </a:path>
                  </a:pathLst>
                </a:custGeom>
                <a:solidFill>
                  <a:srgbClr val="B0B09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1" name="Freeform 346"/>
                <p:cNvSpPr>
                  <a:spLocks noEditPoints="1"/>
                </p:cNvSpPr>
                <p:nvPr/>
              </p:nvSpPr>
              <p:spPr bwMode="auto">
                <a:xfrm>
                  <a:off x="2575" y="2860"/>
                  <a:ext cx="308" cy="2"/>
                </a:xfrm>
                <a:custGeom>
                  <a:avLst/>
                  <a:gdLst>
                    <a:gd name="T0" fmla="*/ 0 w 1232"/>
                    <a:gd name="T1" fmla="*/ 11 h 11"/>
                    <a:gd name="T2" fmla="*/ 231 w 1232"/>
                    <a:gd name="T3" fmla="*/ 0 h 11"/>
                    <a:gd name="T4" fmla="*/ 147 w 1232"/>
                    <a:gd name="T5" fmla="*/ 11 h 11"/>
                    <a:gd name="T6" fmla="*/ 1 w 1232"/>
                    <a:gd name="T7" fmla="*/ 0 h 11"/>
                    <a:gd name="T8" fmla="*/ 234 w 1232"/>
                    <a:gd name="T9" fmla="*/ 11 h 11"/>
                    <a:gd name="T10" fmla="*/ 384 w 1232"/>
                    <a:gd name="T11" fmla="*/ 0 h 11"/>
                    <a:gd name="T12" fmla="*/ 306 w 1232"/>
                    <a:gd name="T13" fmla="*/ 9 h 11"/>
                    <a:gd name="T14" fmla="*/ 235 w 1232"/>
                    <a:gd name="T15" fmla="*/ 0 h 11"/>
                    <a:gd name="T16" fmla="*/ 386 w 1232"/>
                    <a:gd name="T17" fmla="*/ 11 h 11"/>
                    <a:gd name="T18" fmla="*/ 469 w 1232"/>
                    <a:gd name="T19" fmla="*/ 0 h 11"/>
                    <a:gd name="T20" fmla="*/ 475 w 1232"/>
                    <a:gd name="T21" fmla="*/ 0 h 11"/>
                    <a:gd name="T22" fmla="*/ 556 w 1232"/>
                    <a:gd name="T23" fmla="*/ 11 h 11"/>
                    <a:gd name="T24" fmla="*/ 475 w 1232"/>
                    <a:gd name="T25" fmla="*/ 0 h 11"/>
                    <a:gd name="T26" fmla="*/ 558 w 1232"/>
                    <a:gd name="T27" fmla="*/ 11 h 11"/>
                    <a:gd name="T28" fmla="*/ 728 w 1232"/>
                    <a:gd name="T29" fmla="*/ 0 h 11"/>
                    <a:gd name="T30" fmla="*/ 638 w 1232"/>
                    <a:gd name="T31" fmla="*/ 9 h 11"/>
                    <a:gd name="T32" fmla="*/ 559 w 1232"/>
                    <a:gd name="T33" fmla="*/ 0 h 11"/>
                    <a:gd name="T34" fmla="*/ 730 w 1232"/>
                    <a:gd name="T35" fmla="*/ 11 h 11"/>
                    <a:gd name="T36" fmla="*/ 810 w 1232"/>
                    <a:gd name="T37" fmla="*/ 0 h 11"/>
                    <a:gd name="T38" fmla="*/ 818 w 1232"/>
                    <a:gd name="T39" fmla="*/ 0 h 11"/>
                    <a:gd name="T40" fmla="*/ 905 w 1232"/>
                    <a:gd name="T41" fmla="*/ 11 h 11"/>
                    <a:gd name="T42" fmla="*/ 818 w 1232"/>
                    <a:gd name="T43" fmla="*/ 0 h 11"/>
                    <a:gd name="T44" fmla="*/ 906 w 1232"/>
                    <a:gd name="T45" fmla="*/ 11 h 11"/>
                    <a:gd name="T46" fmla="*/ 976 w 1232"/>
                    <a:gd name="T47" fmla="*/ 0 h 11"/>
                    <a:gd name="T48" fmla="*/ 983 w 1232"/>
                    <a:gd name="T49" fmla="*/ 0 h 11"/>
                    <a:gd name="T50" fmla="*/ 1059 w 1232"/>
                    <a:gd name="T51" fmla="*/ 11 h 11"/>
                    <a:gd name="T52" fmla="*/ 983 w 1232"/>
                    <a:gd name="T53" fmla="*/ 0 h 11"/>
                    <a:gd name="T54" fmla="*/ 1063 w 1232"/>
                    <a:gd name="T55" fmla="*/ 11 h 11"/>
                    <a:gd name="T56" fmla="*/ 1145 w 1232"/>
                    <a:gd name="T57" fmla="*/ 0 h 11"/>
                    <a:gd name="T58" fmla="*/ 1150 w 1232"/>
                    <a:gd name="T59" fmla="*/ 0 h 11"/>
                    <a:gd name="T60" fmla="*/ 1232 w 1232"/>
                    <a:gd name="T61" fmla="*/ 11 h 11"/>
                    <a:gd name="T62" fmla="*/ 1150 w 1232"/>
                    <a:gd name="T63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232" h="11">
                      <a:moveTo>
                        <a:pt x="1" y="0"/>
                      </a:moveTo>
                      <a:lnTo>
                        <a:pt x="0" y="11"/>
                      </a:lnTo>
                      <a:lnTo>
                        <a:pt x="232" y="11"/>
                      </a:lnTo>
                      <a:lnTo>
                        <a:pt x="231" y="0"/>
                      </a:lnTo>
                      <a:lnTo>
                        <a:pt x="149" y="0"/>
                      </a:lnTo>
                      <a:lnTo>
                        <a:pt x="147" y="11"/>
                      </a:lnTo>
                      <a:lnTo>
                        <a:pt x="145" y="0"/>
                      </a:lnTo>
                      <a:lnTo>
                        <a:pt x="1" y="0"/>
                      </a:lnTo>
                      <a:close/>
                      <a:moveTo>
                        <a:pt x="235" y="0"/>
                      </a:moveTo>
                      <a:lnTo>
                        <a:pt x="234" y="11"/>
                      </a:lnTo>
                      <a:lnTo>
                        <a:pt x="385" y="11"/>
                      </a:lnTo>
                      <a:lnTo>
                        <a:pt x="384" y="0"/>
                      </a:lnTo>
                      <a:lnTo>
                        <a:pt x="308" y="0"/>
                      </a:lnTo>
                      <a:lnTo>
                        <a:pt x="306" y="9"/>
                      </a:lnTo>
                      <a:lnTo>
                        <a:pt x="305" y="0"/>
                      </a:lnTo>
                      <a:lnTo>
                        <a:pt x="235" y="0"/>
                      </a:lnTo>
                      <a:close/>
                      <a:moveTo>
                        <a:pt x="390" y="0"/>
                      </a:moveTo>
                      <a:lnTo>
                        <a:pt x="386" y="11"/>
                      </a:lnTo>
                      <a:lnTo>
                        <a:pt x="470" y="11"/>
                      </a:lnTo>
                      <a:lnTo>
                        <a:pt x="469" y="0"/>
                      </a:lnTo>
                      <a:lnTo>
                        <a:pt x="390" y="0"/>
                      </a:lnTo>
                      <a:close/>
                      <a:moveTo>
                        <a:pt x="475" y="0"/>
                      </a:moveTo>
                      <a:lnTo>
                        <a:pt x="473" y="11"/>
                      </a:lnTo>
                      <a:lnTo>
                        <a:pt x="556" y="11"/>
                      </a:lnTo>
                      <a:lnTo>
                        <a:pt x="555" y="0"/>
                      </a:lnTo>
                      <a:lnTo>
                        <a:pt x="475" y="0"/>
                      </a:lnTo>
                      <a:close/>
                      <a:moveTo>
                        <a:pt x="559" y="0"/>
                      </a:moveTo>
                      <a:lnTo>
                        <a:pt x="558" y="11"/>
                      </a:lnTo>
                      <a:lnTo>
                        <a:pt x="729" y="11"/>
                      </a:lnTo>
                      <a:lnTo>
                        <a:pt x="728" y="0"/>
                      </a:lnTo>
                      <a:lnTo>
                        <a:pt x="640" y="0"/>
                      </a:lnTo>
                      <a:lnTo>
                        <a:pt x="638" y="9"/>
                      </a:lnTo>
                      <a:lnTo>
                        <a:pt x="638" y="0"/>
                      </a:lnTo>
                      <a:lnTo>
                        <a:pt x="559" y="0"/>
                      </a:lnTo>
                      <a:close/>
                      <a:moveTo>
                        <a:pt x="731" y="0"/>
                      </a:moveTo>
                      <a:lnTo>
                        <a:pt x="730" y="11"/>
                      </a:lnTo>
                      <a:lnTo>
                        <a:pt x="812" y="11"/>
                      </a:lnTo>
                      <a:lnTo>
                        <a:pt x="810" y="0"/>
                      </a:lnTo>
                      <a:lnTo>
                        <a:pt x="731" y="0"/>
                      </a:lnTo>
                      <a:close/>
                      <a:moveTo>
                        <a:pt x="818" y="0"/>
                      </a:moveTo>
                      <a:lnTo>
                        <a:pt x="817" y="11"/>
                      </a:lnTo>
                      <a:lnTo>
                        <a:pt x="905" y="11"/>
                      </a:lnTo>
                      <a:lnTo>
                        <a:pt x="903" y="0"/>
                      </a:lnTo>
                      <a:lnTo>
                        <a:pt x="818" y="0"/>
                      </a:lnTo>
                      <a:close/>
                      <a:moveTo>
                        <a:pt x="908" y="0"/>
                      </a:moveTo>
                      <a:lnTo>
                        <a:pt x="906" y="11"/>
                      </a:lnTo>
                      <a:lnTo>
                        <a:pt x="978" y="11"/>
                      </a:lnTo>
                      <a:lnTo>
                        <a:pt x="976" y="0"/>
                      </a:lnTo>
                      <a:lnTo>
                        <a:pt x="908" y="0"/>
                      </a:lnTo>
                      <a:close/>
                      <a:moveTo>
                        <a:pt x="983" y="0"/>
                      </a:moveTo>
                      <a:lnTo>
                        <a:pt x="980" y="11"/>
                      </a:lnTo>
                      <a:lnTo>
                        <a:pt x="1059" y="11"/>
                      </a:lnTo>
                      <a:lnTo>
                        <a:pt x="1057" y="0"/>
                      </a:lnTo>
                      <a:lnTo>
                        <a:pt x="983" y="0"/>
                      </a:lnTo>
                      <a:close/>
                      <a:moveTo>
                        <a:pt x="1064" y="0"/>
                      </a:moveTo>
                      <a:lnTo>
                        <a:pt x="1063" y="11"/>
                      </a:lnTo>
                      <a:lnTo>
                        <a:pt x="1146" y="11"/>
                      </a:lnTo>
                      <a:lnTo>
                        <a:pt x="1145" y="0"/>
                      </a:lnTo>
                      <a:lnTo>
                        <a:pt x="1064" y="0"/>
                      </a:lnTo>
                      <a:close/>
                      <a:moveTo>
                        <a:pt x="1150" y="0"/>
                      </a:moveTo>
                      <a:lnTo>
                        <a:pt x="1147" y="11"/>
                      </a:lnTo>
                      <a:lnTo>
                        <a:pt x="1232" y="11"/>
                      </a:lnTo>
                      <a:lnTo>
                        <a:pt x="1231" y="0"/>
                      </a:lnTo>
                      <a:lnTo>
                        <a:pt x="1150" y="0"/>
                      </a:lnTo>
                      <a:close/>
                    </a:path>
                  </a:pathLst>
                </a:custGeom>
                <a:solidFill>
                  <a:srgbClr val="B5B5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2" name="Freeform 347"/>
                <p:cNvSpPr>
                  <a:spLocks noEditPoints="1"/>
                </p:cNvSpPr>
                <p:nvPr/>
              </p:nvSpPr>
              <p:spPr bwMode="auto">
                <a:xfrm>
                  <a:off x="2575" y="2858"/>
                  <a:ext cx="308" cy="3"/>
                </a:xfrm>
                <a:custGeom>
                  <a:avLst/>
                  <a:gdLst>
                    <a:gd name="T0" fmla="*/ 0 w 1231"/>
                    <a:gd name="T1" fmla="*/ 11 h 11"/>
                    <a:gd name="T2" fmla="*/ 143 w 1231"/>
                    <a:gd name="T3" fmla="*/ 0 h 11"/>
                    <a:gd name="T4" fmla="*/ 149 w 1231"/>
                    <a:gd name="T5" fmla="*/ 0 h 11"/>
                    <a:gd name="T6" fmla="*/ 231 w 1231"/>
                    <a:gd name="T7" fmla="*/ 11 h 11"/>
                    <a:gd name="T8" fmla="*/ 149 w 1231"/>
                    <a:gd name="T9" fmla="*/ 0 h 11"/>
                    <a:gd name="T10" fmla="*/ 234 w 1231"/>
                    <a:gd name="T11" fmla="*/ 11 h 11"/>
                    <a:gd name="T12" fmla="*/ 304 w 1231"/>
                    <a:gd name="T13" fmla="*/ 0 h 11"/>
                    <a:gd name="T14" fmla="*/ 307 w 1231"/>
                    <a:gd name="T15" fmla="*/ 0 h 11"/>
                    <a:gd name="T16" fmla="*/ 384 w 1231"/>
                    <a:gd name="T17" fmla="*/ 11 h 11"/>
                    <a:gd name="T18" fmla="*/ 307 w 1231"/>
                    <a:gd name="T19" fmla="*/ 0 h 11"/>
                    <a:gd name="T20" fmla="*/ 388 w 1231"/>
                    <a:gd name="T21" fmla="*/ 11 h 11"/>
                    <a:gd name="T22" fmla="*/ 466 w 1231"/>
                    <a:gd name="T23" fmla="*/ 0 h 11"/>
                    <a:gd name="T24" fmla="*/ 475 w 1231"/>
                    <a:gd name="T25" fmla="*/ 0 h 11"/>
                    <a:gd name="T26" fmla="*/ 554 w 1231"/>
                    <a:gd name="T27" fmla="*/ 11 h 11"/>
                    <a:gd name="T28" fmla="*/ 475 w 1231"/>
                    <a:gd name="T29" fmla="*/ 0 h 11"/>
                    <a:gd name="T30" fmla="*/ 558 w 1231"/>
                    <a:gd name="T31" fmla="*/ 11 h 11"/>
                    <a:gd name="T32" fmla="*/ 636 w 1231"/>
                    <a:gd name="T33" fmla="*/ 0 h 11"/>
                    <a:gd name="T34" fmla="*/ 639 w 1231"/>
                    <a:gd name="T35" fmla="*/ 0 h 11"/>
                    <a:gd name="T36" fmla="*/ 728 w 1231"/>
                    <a:gd name="T37" fmla="*/ 11 h 11"/>
                    <a:gd name="T38" fmla="*/ 639 w 1231"/>
                    <a:gd name="T39" fmla="*/ 0 h 11"/>
                    <a:gd name="T40" fmla="*/ 729 w 1231"/>
                    <a:gd name="T41" fmla="*/ 11 h 11"/>
                    <a:gd name="T42" fmla="*/ 808 w 1231"/>
                    <a:gd name="T43" fmla="*/ 0 h 11"/>
                    <a:gd name="T44" fmla="*/ 818 w 1231"/>
                    <a:gd name="T45" fmla="*/ 0 h 11"/>
                    <a:gd name="T46" fmla="*/ 903 w 1231"/>
                    <a:gd name="T47" fmla="*/ 11 h 11"/>
                    <a:gd name="T48" fmla="*/ 818 w 1231"/>
                    <a:gd name="T49" fmla="*/ 0 h 11"/>
                    <a:gd name="T50" fmla="*/ 905 w 1231"/>
                    <a:gd name="T51" fmla="*/ 11 h 11"/>
                    <a:gd name="T52" fmla="*/ 973 w 1231"/>
                    <a:gd name="T53" fmla="*/ 0 h 11"/>
                    <a:gd name="T54" fmla="*/ 982 w 1231"/>
                    <a:gd name="T55" fmla="*/ 0 h 11"/>
                    <a:gd name="T56" fmla="*/ 1057 w 1231"/>
                    <a:gd name="T57" fmla="*/ 11 h 11"/>
                    <a:gd name="T58" fmla="*/ 982 w 1231"/>
                    <a:gd name="T59" fmla="*/ 0 h 11"/>
                    <a:gd name="T60" fmla="*/ 1063 w 1231"/>
                    <a:gd name="T61" fmla="*/ 11 h 11"/>
                    <a:gd name="T62" fmla="*/ 1143 w 1231"/>
                    <a:gd name="T63" fmla="*/ 0 h 11"/>
                    <a:gd name="T64" fmla="*/ 1150 w 1231"/>
                    <a:gd name="T65" fmla="*/ 0 h 11"/>
                    <a:gd name="T66" fmla="*/ 1231 w 1231"/>
                    <a:gd name="T67" fmla="*/ 11 h 11"/>
                    <a:gd name="T68" fmla="*/ 1150 w 1231"/>
                    <a:gd name="T6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231" h="11">
                      <a:moveTo>
                        <a:pt x="1" y="0"/>
                      </a:moveTo>
                      <a:lnTo>
                        <a:pt x="0" y="11"/>
                      </a:lnTo>
                      <a:lnTo>
                        <a:pt x="146" y="11"/>
                      </a:lnTo>
                      <a:lnTo>
                        <a:pt x="143" y="0"/>
                      </a:lnTo>
                      <a:lnTo>
                        <a:pt x="1" y="0"/>
                      </a:lnTo>
                      <a:close/>
                      <a:moveTo>
                        <a:pt x="149" y="0"/>
                      </a:moveTo>
                      <a:lnTo>
                        <a:pt x="147" y="11"/>
                      </a:lnTo>
                      <a:lnTo>
                        <a:pt x="231" y="11"/>
                      </a:lnTo>
                      <a:lnTo>
                        <a:pt x="230" y="0"/>
                      </a:lnTo>
                      <a:lnTo>
                        <a:pt x="149" y="0"/>
                      </a:lnTo>
                      <a:close/>
                      <a:moveTo>
                        <a:pt x="235" y="0"/>
                      </a:moveTo>
                      <a:lnTo>
                        <a:pt x="234" y="11"/>
                      </a:lnTo>
                      <a:lnTo>
                        <a:pt x="305" y="11"/>
                      </a:lnTo>
                      <a:lnTo>
                        <a:pt x="304" y="0"/>
                      </a:lnTo>
                      <a:lnTo>
                        <a:pt x="235" y="0"/>
                      </a:lnTo>
                      <a:close/>
                      <a:moveTo>
                        <a:pt x="307" y="0"/>
                      </a:moveTo>
                      <a:lnTo>
                        <a:pt x="307" y="11"/>
                      </a:lnTo>
                      <a:lnTo>
                        <a:pt x="384" y="11"/>
                      </a:lnTo>
                      <a:lnTo>
                        <a:pt x="383" y="0"/>
                      </a:lnTo>
                      <a:lnTo>
                        <a:pt x="307" y="0"/>
                      </a:lnTo>
                      <a:close/>
                      <a:moveTo>
                        <a:pt x="390" y="0"/>
                      </a:moveTo>
                      <a:lnTo>
                        <a:pt x="388" y="11"/>
                      </a:lnTo>
                      <a:lnTo>
                        <a:pt x="468" y="11"/>
                      </a:lnTo>
                      <a:lnTo>
                        <a:pt x="466" y="0"/>
                      </a:lnTo>
                      <a:lnTo>
                        <a:pt x="390" y="0"/>
                      </a:lnTo>
                      <a:close/>
                      <a:moveTo>
                        <a:pt x="475" y="0"/>
                      </a:moveTo>
                      <a:lnTo>
                        <a:pt x="474" y="11"/>
                      </a:lnTo>
                      <a:lnTo>
                        <a:pt x="554" y="11"/>
                      </a:lnTo>
                      <a:lnTo>
                        <a:pt x="552" y="0"/>
                      </a:lnTo>
                      <a:lnTo>
                        <a:pt x="475" y="0"/>
                      </a:lnTo>
                      <a:close/>
                      <a:moveTo>
                        <a:pt x="560" y="0"/>
                      </a:moveTo>
                      <a:lnTo>
                        <a:pt x="558" y="11"/>
                      </a:lnTo>
                      <a:lnTo>
                        <a:pt x="637" y="11"/>
                      </a:lnTo>
                      <a:lnTo>
                        <a:pt x="636" y="0"/>
                      </a:lnTo>
                      <a:lnTo>
                        <a:pt x="560" y="0"/>
                      </a:lnTo>
                      <a:close/>
                      <a:moveTo>
                        <a:pt x="639" y="0"/>
                      </a:moveTo>
                      <a:lnTo>
                        <a:pt x="638" y="11"/>
                      </a:lnTo>
                      <a:lnTo>
                        <a:pt x="728" y="11"/>
                      </a:lnTo>
                      <a:lnTo>
                        <a:pt x="725" y="0"/>
                      </a:lnTo>
                      <a:lnTo>
                        <a:pt x="639" y="0"/>
                      </a:lnTo>
                      <a:close/>
                      <a:moveTo>
                        <a:pt x="731" y="0"/>
                      </a:moveTo>
                      <a:lnTo>
                        <a:pt x="729" y="11"/>
                      </a:lnTo>
                      <a:lnTo>
                        <a:pt x="810" y="11"/>
                      </a:lnTo>
                      <a:lnTo>
                        <a:pt x="808" y="0"/>
                      </a:lnTo>
                      <a:lnTo>
                        <a:pt x="731" y="0"/>
                      </a:lnTo>
                      <a:close/>
                      <a:moveTo>
                        <a:pt x="818" y="0"/>
                      </a:moveTo>
                      <a:lnTo>
                        <a:pt x="817" y="11"/>
                      </a:lnTo>
                      <a:lnTo>
                        <a:pt x="903" y="11"/>
                      </a:lnTo>
                      <a:lnTo>
                        <a:pt x="901" y="0"/>
                      </a:lnTo>
                      <a:lnTo>
                        <a:pt x="818" y="0"/>
                      </a:lnTo>
                      <a:close/>
                      <a:moveTo>
                        <a:pt x="907" y="0"/>
                      </a:moveTo>
                      <a:lnTo>
                        <a:pt x="905" y="11"/>
                      </a:lnTo>
                      <a:lnTo>
                        <a:pt x="976" y="11"/>
                      </a:lnTo>
                      <a:lnTo>
                        <a:pt x="973" y="0"/>
                      </a:lnTo>
                      <a:lnTo>
                        <a:pt x="907" y="0"/>
                      </a:lnTo>
                      <a:close/>
                      <a:moveTo>
                        <a:pt x="982" y="0"/>
                      </a:moveTo>
                      <a:lnTo>
                        <a:pt x="981" y="11"/>
                      </a:lnTo>
                      <a:lnTo>
                        <a:pt x="1057" y="11"/>
                      </a:lnTo>
                      <a:lnTo>
                        <a:pt x="1055" y="0"/>
                      </a:lnTo>
                      <a:lnTo>
                        <a:pt x="982" y="0"/>
                      </a:lnTo>
                      <a:close/>
                      <a:moveTo>
                        <a:pt x="1064" y="0"/>
                      </a:moveTo>
                      <a:lnTo>
                        <a:pt x="1063" y="11"/>
                      </a:lnTo>
                      <a:lnTo>
                        <a:pt x="1144" y="11"/>
                      </a:lnTo>
                      <a:lnTo>
                        <a:pt x="1143" y="0"/>
                      </a:lnTo>
                      <a:lnTo>
                        <a:pt x="1064" y="0"/>
                      </a:lnTo>
                      <a:close/>
                      <a:moveTo>
                        <a:pt x="1150" y="0"/>
                      </a:moveTo>
                      <a:lnTo>
                        <a:pt x="1148" y="11"/>
                      </a:lnTo>
                      <a:lnTo>
                        <a:pt x="1231" y="11"/>
                      </a:lnTo>
                      <a:lnTo>
                        <a:pt x="1229" y="0"/>
                      </a:lnTo>
                      <a:lnTo>
                        <a:pt x="1150" y="0"/>
                      </a:lnTo>
                      <a:close/>
                    </a:path>
                  </a:pathLst>
                </a:custGeom>
                <a:solidFill>
                  <a:srgbClr val="BDBD9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3" name="Freeform 348"/>
                <p:cNvSpPr>
                  <a:spLocks noEditPoints="1"/>
                </p:cNvSpPr>
                <p:nvPr/>
              </p:nvSpPr>
              <p:spPr bwMode="auto">
                <a:xfrm>
                  <a:off x="2575" y="2857"/>
                  <a:ext cx="307" cy="3"/>
                </a:xfrm>
                <a:custGeom>
                  <a:avLst/>
                  <a:gdLst>
                    <a:gd name="T0" fmla="*/ 0 w 1230"/>
                    <a:gd name="T1" fmla="*/ 11 h 11"/>
                    <a:gd name="T2" fmla="*/ 142 w 1230"/>
                    <a:gd name="T3" fmla="*/ 0 h 11"/>
                    <a:gd name="T4" fmla="*/ 150 w 1230"/>
                    <a:gd name="T5" fmla="*/ 0 h 11"/>
                    <a:gd name="T6" fmla="*/ 230 w 1230"/>
                    <a:gd name="T7" fmla="*/ 11 h 11"/>
                    <a:gd name="T8" fmla="*/ 150 w 1230"/>
                    <a:gd name="T9" fmla="*/ 0 h 11"/>
                    <a:gd name="T10" fmla="*/ 234 w 1230"/>
                    <a:gd name="T11" fmla="*/ 11 h 11"/>
                    <a:gd name="T12" fmla="*/ 303 w 1230"/>
                    <a:gd name="T13" fmla="*/ 0 h 11"/>
                    <a:gd name="T14" fmla="*/ 307 w 1230"/>
                    <a:gd name="T15" fmla="*/ 0 h 11"/>
                    <a:gd name="T16" fmla="*/ 383 w 1230"/>
                    <a:gd name="T17" fmla="*/ 11 h 11"/>
                    <a:gd name="T18" fmla="*/ 307 w 1230"/>
                    <a:gd name="T19" fmla="*/ 0 h 11"/>
                    <a:gd name="T20" fmla="*/ 389 w 1230"/>
                    <a:gd name="T21" fmla="*/ 11 h 11"/>
                    <a:gd name="T22" fmla="*/ 466 w 1230"/>
                    <a:gd name="T23" fmla="*/ 0 h 11"/>
                    <a:gd name="T24" fmla="*/ 475 w 1230"/>
                    <a:gd name="T25" fmla="*/ 0 h 11"/>
                    <a:gd name="T26" fmla="*/ 554 w 1230"/>
                    <a:gd name="T27" fmla="*/ 11 h 11"/>
                    <a:gd name="T28" fmla="*/ 475 w 1230"/>
                    <a:gd name="T29" fmla="*/ 0 h 11"/>
                    <a:gd name="T30" fmla="*/ 558 w 1230"/>
                    <a:gd name="T31" fmla="*/ 11 h 11"/>
                    <a:gd name="T32" fmla="*/ 636 w 1230"/>
                    <a:gd name="T33" fmla="*/ 0 h 11"/>
                    <a:gd name="T34" fmla="*/ 641 w 1230"/>
                    <a:gd name="T35" fmla="*/ 0 h 11"/>
                    <a:gd name="T36" fmla="*/ 727 w 1230"/>
                    <a:gd name="T37" fmla="*/ 11 h 11"/>
                    <a:gd name="T38" fmla="*/ 641 w 1230"/>
                    <a:gd name="T39" fmla="*/ 0 h 11"/>
                    <a:gd name="T40" fmla="*/ 730 w 1230"/>
                    <a:gd name="T41" fmla="*/ 11 h 11"/>
                    <a:gd name="T42" fmla="*/ 806 w 1230"/>
                    <a:gd name="T43" fmla="*/ 0 h 11"/>
                    <a:gd name="T44" fmla="*/ 818 w 1230"/>
                    <a:gd name="T45" fmla="*/ 0 h 11"/>
                    <a:gd name="T46" fmla="*/ 902 w 1230"/>
                    <a:gd name="T47" fmla="*/ 11 h 11"/>
                    <a:gd name="T48" fmla="*/ 818 w 1230"/>
                    <a:gd name="T49" fmla="*/ 0 h 11"/>
                    <a:gd name="T50" fmla="*/ 907 w 1230"/>
                    <a:gd name="T51" fmla="*/ 11 h 11"/>
                    <a:gd name="T52" fmla="*/ 972 w 1230"/>
                    <a:gd name="T53" fmla="*/ 0 h 11"/>
                    <a:gd name="T54" fmla="*/ 983 w 1230"/>
                    <a:gd name="T55" fmla="*/ 0 h 11"/>
                    <a:gd name="T56" fmla="*/ 1056 w 1230"/>
                    <a:gd name="T57" fmla="*/ 11 h 11"/>
                    <a:gd name="T58" fmla="*/ 983 w 1230"/>
                    <a:gd name="T59" fmla="*/ 0 h 11"/>
                    <a:gd name="T60" fmla="*/ 1063 w 1230"/>
                    <a:gd name="T61" fmla="*/ 11 h 11"/>
                    <a:gd name="T62" fmla="*/ 1142 w 1230"/>
                    <a:gd name="T63" fmla="*/ 0 h 11"/>
                    <a:gd name="T64" fmla="*/ 1151 w 1230"/>
                    <a:gd name="T65" fmla="*/ 0 h 11"/>
                    <a:gd name="T66" fmla="*/ 1230 w 1230"/>
                    <a:gd name="T67" fmla="*/ 11 h 11"/>
                    <a:gd name="T68" fmla="*/ 1151 w 1230"/>
                    <a:gd name="T6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230" h="11">
                      <a:moveTo>
                        <a:pt x="2" y="0"/>
                      </a:moveTo>
                      <a:lnTo>
                        <a:pt x="0" y="11"/>
                      </a:lnTo>
                      <a:lnTo>
                        <a:pt x="144" y="11"/>
                      </a:lnTo>
                      <a:lnTo>
                        <a:pt x="142" y="0"/>
                      </a:lnTo>
                      <a:lnTo>
                        <a:pt x="2" y="0"/>
                      </a:lnTo>
                      <a:close/>
                      <a:moveTo>
                        <a:pt x="150" y="0"/>
                      </a:moveTo>
                      <a:lnTo>
                        <a:pt x="148" y="11"/>
                      </a:lnTo>
                      <a:lnTo>
                        <a:pt x="230" y="11"/>
                      </a:lnTo>
                      <a:lnTo>
                        <a:pt x="229" y="0"/>
                      </a:lnTo>
                      <a:lnTo>
                        <a:pt x="150" y="0"/>
                      </a:lnTo>
                      <a:close/>
                      <a:moveTo>
                        <a:pt x="236" y="0"/>
                      </a:moveTo>
                      <a:lnTo>
                        <a:pt x="234" y="11"/>
                      </a:lnTo>
                      <a:lnTo>
                        <a:pt x="304" y="11"/>
                      </a:lnTo>
                      <a:lnTo>
                        <a:pt x="303" y="0"/>
                      </a:lnTo>
                      <a:lnTo>
                        <a:pt x="236" y="0"/>
                      </a:lnTo>
                      <a:close/>
                      <a:moveTo>
                        <a:pt x="307" y="0"/>
                      </a:moveTo>
                      <a:lnTo>
                        <a:pt x="307" y="11"/>
                      </a:lnTo>
                      <a:lnTo>
                        <a:pt x="383" y="11"/>
                      </a:lnTo>
                      <a:lnTo>
                        <a:pt x="382" y="0"/>
                      </a:lnTo>
                      <a:lnTo>
                        <a:pt x="307" y="0"/>
                      </a:lnTo>
                      <a:close/>
                      <a:moveTo>
                        <a:pt x="391" y="0"/>
                      </a:moveTo>
                      <a:lnTo>
                        <a:pt x="389" y="11"/>
                      </a:lnTo>
                      <a:lnTo>
                        <a:pt x="468" y="11"/>
                      </a:lnTo>
                      <a:lnTo>
                        <a:pt x="466" y="0"/>
                      </a:lnTo>
                      <a:lnTo>
                        <a:pt x="391" y="0"/>
                      </a:lnTo>
                      <a:close/>
                      <a:moveTo>
                        <a:pt x="475" y="0"/>
                      </a:moveTo>
                      <a:lnTo>
                        <a:pt x="474" y="11"/>
                      </a:lnTo>
                      <a:lnTo>
                        <a:pt x="554" y="11"/>
                      </a:lnTo>
                      <a:lnTo>
                        <a:pt x="552" y="0"/>
                      </a:lnTo>
                      <a:lnTo>
                        <a:pt x="475" y="0"/>
                      </a:lnTo>
                      <a:close/>
                      <a:moveTo>
                        <a:pt x="560" y="0"/>
                      </a:moveTo>
                      <a:lnTo>
                        <a:pt x="558" y="11"/>
                      </a:lnTo>
                      <a:lnTo>
                        <a:pt x="637" y="11"/>
                      </a:lnTo>
                      <a:lnTo>
                        <a:pt x="636" y="0"/>
                      </a:lnTo>
                      <a:lnTo>
                        <a:pt x="560" y="0"/>
                      </a:lnTo>
                      <a:close/>
                      <a:moveTo>
                        <a:pt x="641" y="0"/>
                      </a:moveTo>
                      <a:lnTo>
                        <a:pt x="639" y="11"/>
                      </a:lnTo>
                      <a:lnTo>
                        <a:pt x="727" y="11"/>
                      </a:lnTo>
                      <a:lnTo>
                        <a:pt x="724" y="0"/>
                      </a:lnTo>
                      <a:lnTo>
                        <a:pt x="641" y="0"/>
                      </a:lnTo>
                      <a:close/>
                      <a:moveTo>
                        <a:pt x="733" y="0"/>
                      </a:moveTo>
                      <a:lnTo>
                        <a:pt x="730" y="11"/>
                      </a:lnTo>
                      <a:lnTo>
                        <a:pt x="809" y="11"/>
                      </a:lnTo>
                      <a:lnTo>
                        <a:pt x="806" y="0"/>
                      </a:lnTo>
                      <a:lnTo>
                        <a:pt x="733" y="0"/>
                      </a:lnTo>
                      <a:close/>
                      <a:moveTo>
                        <a:pt x="818" y="0"/>
                      </a:moveTo>
                      <a:lnTo>
                        <a:pt x="817" y="11"/>
                      </a:lnTo>
                      <a:lnTo>
                        <a:pt x="902" y="11"/>
                      </a:lnTo>
                      <a:lnTo>
                        <a:pt x="900" y="0"/>
                      </a:lnTo>
                      <a:lnTo>
                        <a:pt x="818" y="0"/>
                      </a:lnTo>
                      <a:close/>
                      <a:moveTo>
                        <a:pt x="908" y="0"/>
                      </a:moveTo>
                      <a:lnTo>
                        <a:pt x="907" y="11"/>
                      </a:lnTo>
                      <a:lnTo>
                        <a:pt x="975" y="11"/>
                      </a:lnTo>
                      <a:lnTo>
                        <a:pt x="972" y="0"/>
                      </a:lnTo>
                      <a:lnTo>
                        <a:pt x="908" y="0"/>
                      </a:lnTo>
                      <a:close/>
                      <a:moveTo>
                        <a:pt x="983" y="0"/>
                      </a:moveTo>
                      <a:lnTo>
                        <a:pt x="982" y="11"/>
                      </a:lnTo>
                      <a:lnTo>
                        <a:pt x="1056" y="11"/>
                      </a:lnTo>
                      <a:lnTo>
                        <a:pt x="1055" y="0"/>
                      </a:lnTo>
                      <a:lnTo>
                        <a:pt x="983" y="0"/>
                      </a:lnTo>
                      <a:close/>
                      <a:moveTo>
                        <a:pt x="1064" y="0"/>
                      </a:moveTo>
                      <a:lnTo>
                        <a:pt x="1063" y="11"/>
                      </a:lnTo>
                      <a:lnTo>
                        <a:pt x="1143" y="11"/>
                      </a:lnTo>
                      <a:lnTo>
                        <a:pt x="1142" y="0"/>
                      </a:lnTo>
                      <a:lnTo>
                        <a:pt x="1064" y="0"/>
                      </a:lnTo>
                      <a:close/>
                      <a:moveTo>
                        <a:pt x="1151" y="0"/>
                      </a:moveTo>
                      <a:lnTo>
                        <a:pt x="1149" y="11"/>
                      </a:lnTo>
                      <a:lnTo>
                        <a:pt x="1230" y="11"/>
                      </a:lnTo>
                      <a:lnTo>
                        <a:pt x="1229" y="0"/>
                      </a:lnTo>
                      <a:lnTo>
                        <a:pt x="1151" y="0"/>
                      </a:lnTo>
                      <a:close/>
                    </a:path>
                  </a:pathLst>
                </a:custGeom>
                <a:solidFill>
                  <a:srgbClr val="C2C2A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4" name="Freeform 349"/>
                <p:cNvSpPr>
                  <a:spLocks noEditPoints="1"/>
                </p:cNvSpPr>
                <p:nvPr/>
              </p:nvSpPr>
              <p:spPr bwMode="auto">
                <a:xfrm>
                  <a:off x="2575" y="2856"/>
                  <a:ext cx="307" cy="2"/>
                </a:xfrm>
                <a:custGeom>
                  <a:avLst/>
                  <a:gdLst>
                    <a:gd name="T0" fmla="*/ 0 w 1228"/>
                    <a:gd name="T1" fmla="*/ 11 h 11"/>
                    <a:gd name="T2" fmla="*/ 140 w 1228"/>
                    <a:gd name="T3" fmla="*/ 0 h 11"/>
                    <a:gd name="T4" fmla="*/ 151 w 1228"/>
                    <a:gd name="T5" fmla="*/ 0 h 11"/>
                    <a:gd name="T6" fmla="*/ 229 w 1228"/>
                    <a:gd name="T7" fmla="*/ 11 h 11"/>
                    <a:gd name="T8" fmla="*/ 151 w 1228"/>
                    <a:gd name="T9" fmla="*/ 0 h 11"/>
                    <a:gd name="T10" fmla="*/ 234 w 1228"/>
                    <a:gd name="T11" fmla="*/ 11 h 11"/>
                    <a:gd name="T12" fmla="*/ 301 w 1228"/>
                    <a:gd name="T13" fmla="*/ 0 h 11"/>
                    <a:gd name="T14" fmla="*/ 307 w 1228"/>
                    <a:gd name="T15" fmla="*/ 0 h 11"/>
                    <a:gd name="T16" fmla="*/ 382 w 1228"/>
                    <a:gd name="T17" fmla="*/ 11 h 11"/>
                    <a:gd name="T18" fmla="*/ 307 w 1228"/>
                    <a:gd name="T19" fmla="*/ 0 h 11"/>
                    <a:gd name="T20" fmla="*/ 389 w 1228"/>
                    <a:gd name="T21" fmla="*/ 11 h 11"/>
                    <a:gd name="T22" fmla="*/ 464 w 1228"/>
                    <a:gd name="T23" fmla="*/ 0 h 11"/>
                    <a:gd name="T24" fmla="*/ 475 w 1228"/>
                    <a:gd name="T25" fmla="*/ 0 h 11"/>
                    <a:gd name="T26" fmla="*/ 551 w 1228"/>
                    <a:gd name="T27" fmla="*/ 11 h 11"/>
                    <a:gd name="T28" fmla="*/ 475 w 1228"/>
                    <a:gd name="T29" fmla="*/ 0 h 11"/>
                    <a:gd name="T30" fmla="*/ 559 w 1228"/>
                    <a:gd name="T31" fmla="*/ 11 h 11"/>
                    <a:gd name="T32" fmla="*/ 634 w 1228"/>
                    <a:gd name="T33" fmla="*/ 0 h 11"/>
                    <a:gd name="T34" fmla="*/ 641 w 1228"/>
                    <a:gd name="T35" fmla="*/ 0 h 11"/>
                    <a:gd name="T36" fmla="*/ 724 w 1228"/>
                    <a:gd name="T37" fmla="*/ 11 h 11"/>
                    <a:gd name="T38" fmla="*/ 641 w 1228"/>
                    <a:gd name="T39" fmla="*/ 0 h 11"/>
                    <a:gd name="T40" fmla="*/ 730 w 1228"/>
                    <a:gd name="T41" fmla="*/ 11 h 11"/>
                    <a:gd name="T42" fmla="*/ 804 w 1228"/>
                    <a:gd name="T43" fmla="*/ 0 h 11"/>
                    <a:gd name="T44" fmla="*/ 819 w 1228"/>
                    <a:gd name="T45" fmla="*/ 0 h 11"/>
                    <a:gd name="T46" fmla="*/ 900 w 1228"/>
                    <a:gd name="T47" fmla="*/ 11 h 11"/>
                    <a:gd name="T48" fmla="*/ 819 w 1228"/>
                    <a:gd name="T49" fmla="*/ 0 h 11"/>
                    <a:gd name="T50" fmla="*/ 906 w 1228"/>
                    <a:gd name="T51" fmla="*/ 11 h 11"/>
                    <a:gd name="T52" fmla="*/ 970 w 1228"/>
                    <a:gd name="T53" fmla="*/ 0 h 11"/>
                    <a:gd name="T54" fmla="*/ 983 w 1228"/>
                    <a:gd name="T55" fmla="*/ 0 h 11"/>
                    <a:gd name="T56" fmla="*/ 1054 w 1228"/>
                    <a:gd name="T57" fmla="*/ 11 h 11"/>
                    <a:gd name="T58" fmla="*/ 983 w 1228"/>
                    <a:gd name="T59" fmla="*/ 0 h 11"/>
                    <a:gd name="T60" fmla="*/ 1063 w 1228"/>
                    <a:gd name="T61" fmla="*/ 11 h 11"/>
                    <a:gd name="T62" fmla="*/ 1141 w 1228"/>
                    <a:gd name="T63" fmla="*/ 0 h 11"/>
                    <a:gd name="T64" fmla="*/ 1150 w 1228"/>
                    <a:gd name="T65" fmla="*/ 0 h 11"/>
                    <a:gd name="T66" fmla="*/ 1228 w 1228"/>
                    <a:gd name="T67" fmla="*/ 11 h 11"/>
                    <a:gd name="T68" fmla="*/ 1150 w 1228"/>
                    <a:gd name="T6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228" h="11">
                      <a:moveTo>
                        <a:pt x="1" y="0"/>
                      </a:moveTo>
                      <a:lnTo>
                        <a:pt x="0" y="11"/>
                      </a:lnTo>
                      <a:lnTo>
                        <a:pt x="142" y="11"/>
                      </a:lnTo>
                      <a:lnTo>
                        <a:pt x="140" y="0"/>
                      </a:lnTo>
                      <a:lnTo>
                        <a:pt x="1" y="0"/>
                      </a:lnTo>
                      <a:close/>
                      <a:moveTo>
                        <a:pt x="151" y="0"/>
                      </a:moveTo>
                      <a:lnTo>
                        <a:pt x="148" y="11"/>
                      </a:lnTo>
                      <a:lnTo>
                        <a:pt x="229" y="11"/>
                      </a:lnTo>
                      <a:lnTo>
                        <a:pt x="228" y="0"/>
                      </a:lnTo>
                      <a:lnTo>
                        <a:pt x="151" y="0"/>
                      </a:lnTo>
                      <a:close/>
                      <a:moveTo>
                        <a:pt x="235" y="0"/>
                      </a:moveTo>
                      <a:lnTo>
                        <a:pt x="234" y="11"/>
                      </a:lnTo>
                      <a:lnTo>
                        <a:pt x="303" y="11"/>
                      </a:lnTo>
                      <a:lnTo>
                        <a:pt x="301" y="0"/>
                      </a:lnTo>
                      <a:lnTo>
                        <a:pt x="235" y="0"/>
                      </a:lnTo>
                      <a:close/>
                      <a:moveTo>
                        <a:pt x="307" y="0"/>
                      </a:moveTo>
                      <a:lnTo>
                        <a:pt x="306" y="11"/>
                      </a:lnTo>
                      <a:lnTo>
                        <a:pt x="382" y="11"/>
                      </a:lnTo>
                      <a:lnTo>
                        <a:pt x="381" y="0"/>
                      </a:lnTo>
                      <a:lnTo>
                        <a:pt x="307" y="0"/>
                      </a:lnTo>
                      <a:close/>
                      <a:moveTo>
                        <a:pt x="392" y="0"/>
                      </a:moveTo>
                      <a:lnTo>
                        <a:pt x="389" y="11"/>
                      </a:lnTo>
                      <a:lnTo>
                        <a:pt x="465" y="11"/>
                      </a:lnTo>
                      <a:lnTo>
                        <a:pt x="464" y="0"/>
                      </a:lnTo>
                      <a:lnTo>
                        <a:pt x="392" y="0"/>
                      </a:lnTo>
                      <a:close/>
                      <a:moveTo>
                        <a:pt x="475" y="0"/>
                      </a:moveTo>
                      <a:lnTo>
                        <a:pt x="474" y="11"/>
                      </a:lnTo>
                      <a:lnTo>
                        <a:pt x="551" y="11"/>
                      </a:lnTo>
                      <a:lnTo>
                        <a:pt x="550" y="0"/>
                      </a:lnTo>
                      <a:lnTo>
                        <a:pt x="475" y="0"/>
                      </a:lnTo>
                      <a:close/>
                      <a:moveTo>
                        <a:pt x="559" y="0"/>
                      </a:moveTo>
                      <a:lnTo>
                        <a:pt x="559" y="11"/>
                      </a:lnTo>
                      <a:lnTo>
                        <a:pt x="635" y="11"/>
                      </a:lnTo>
                      <a:lnTo>
                        <a:pt x="634" y="0"/>
                      </a:lnTo>
                      <a:lnTo>
                        <a:pt x="559" y="0"/>
                      </a:lnTo>
                      <a:close/>
                      <a:moveTo>
                        <a:pt x="641" y="0"/>
                      </a:moveTo>
                      <a:lnTo>
                        <a:pt x="638" y="11"/>
                      </a:lnTo>
                      <a:lnTo>
                        <a:pt x="724" y="11"/>
                      </a:lnTo>
                      <a:lnTo>
                        <a:pt x="723" y="0"/>
                      </a:lnTo>
                      <a:lnTo>
                        <a:pt x="641" y="0"/>
                      </a:lnTo>
                      <a:close/>
                      <a:moveTo>
                        <a:pt x="732" y="0"/>
                      </a:moveTo>
                      <a:lnTo>
                        <a:pt x="730" y="11"/>
                      </a:lnTo>
                      <a:lnTo>
                        <a:pt x="807" y="11"/>
                      </a:lnTo>
                      <a:lnTo>
                        <a:pt x="804" y="0"/>
                      </a:lnTo>
                      <a:lnTo>
                        <a:pt x="732" y="0"/>
                      </a:lnTo>
                      <a:close/>
                      <a:moveTo>
                        <a:pt x="819" y="0"/>
                      </a:moveTo>
                      <a:lnTo>
                        <a:pt x="817" y="11"/>
                      </a:lnTo>
                      <a:lnTo>
                        <a:pt x="900" y="11"/>
                      </a:lnTo>
                      <a:lnTo>
                        <a:pt x="897" y="0"/>
                      </a:lnTo>
                      <a:lnTo>
                        <a:pt x="819" y="0"/>
                      </a:lnTo>
                      <a:close/>
                      <a:moveTo>
                        <a:pt x="907" y="0"/>
                      </a:moveTo>
                      <a:lnTo>
                        <a:pt x="906" y="11"/>
                      </a:lnTo>
                      <a:lnTo>
                        <a:pt x="972" y="11"/>
                      </a:lnTo>
                      <a:lnTo>
                        <a:pt x="970" y="0"/>
                      </a:lnTo>
                      <a:lnTo>
                        <a:pt x="907" y="0"/>
                      </a:lnTo>
                      <a:close/>
                      <a:moveTo>
                        <a:pt x="983" y="0"/>
                      </a:moveTo>
                      <a:lnTo>
                        <a:pt x="981" y="11"/>
                      </a:lnTo>
                      <a:lnTo>
                        <a:pt x="1054" y="11"/>
                      </a:lnTo>
                      <a:lnTo>
                        <a:pt x="1052" y="0"/>
                      </a:lnTo>
                      <a:lnTo>
                        <a:pt x="983" y="0"/>
                      </a:lnTo>
                      <a:close/>
                      <a:moveTo>
                        <a:pt x="1064" y="0"/>
                      </a:moveTo>
                      <a:lnTo>
                        <a:pt x="1063" y="11"/>
                      </a:lnTo>
                      <a:lnTo>
                        <a:pt x="1142" y="11"/>
                      </a:lnTo>
                      <a:lnTo>
                        <a:pt x="1141" y="0"/>
                      </a:lnTo>
                      <a:lnTo>
                        <a:pt x="1064" y="0"/>
                      </a:lnTo>
                      <a:close/>
                      <a:moveTo>
                        <a:pt x="1150" y="0"/>
                      </a:moveTo>
                      <a:lnTo>
                        <a:pt x="1149" y="11"/>
                      </a:lnTo>
                      <a:lnTo>
                        <a:pt x="1228" y="11"/>
                      </a:lnTo>
                      <a:lnTo>
                        <a:pt x="1227" y="0"/>
                      </a:lnTo>
                      <a:lnTo>
                        <a:pt x="1150" y="0"/>
                      </a:lnTo>
                      <a:close/>
                    </a:path>
                  </a:pathLst>
                </a:custGeom>
                <a:solidFill>
                  <a:srgbClr val="C9C9A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5" name="Freeform 350"/>
                <p:cNvSpPr>
                  <a:spLocks noEditPoints="1"/>
                </p:cNvSpPr>
                <p:nvPr/>
              </p:nvSpPr>
              <p:spPr bwMode="auto">
                <a:xfrm>
                  <a:off x="2576" y="2854"/>
                  <a:ext cx="306" cy="3"/>
                </a:xfrm>
                <a:custGeom>
                  <a:avLst/>
                  <a:gdLst>
                    <a:gd name="T0" fmla="*/ 0 w 1227"/>
                    <a:gd name="T1" fmla="*/ 10 h 10"/>
                    <a:gd name="T2" fmla="*/ 138 w 1227"/>
                    <a:gd name="T3" fmla="*/ 0 h 10"/>
                    <a:gd name="T4" fmla="*/ 151 w 1227"/>
                    <a:gd name="T5" fmla="*/ 0 h 10"/>
                    <a:gd name="T6" fmla="*/ 227 w 1227"/>
                    <a:gd name="T7" fmla="*/ 10 h 10"/>
                    <a:gd name="T8" fmla="*/ 151 w 1227"/>
                    <a:gd name="T9" fmla="*/ 0 h 10"/>
                    <a:gd name="T10" fmla="*/ 234 w 1227"/>
                    <a:gd name="T11" fmla="*/ 10 h 10"/>
                    <a:gd name="T12" fmla="*/ 299 w 1227"/>
                    <a:gd name="T13" fmla="*/ 0 h 10"/>
                    <a:gd name="T14" fmla="*/ 306 w 1227"/>
                    <a:gd name="T15" fmla="*/ 0 h 10"/>
                    <a:gd name="T16" fmla="*/ 380 w 1227"/>
                    <a:gd name="T17" fmla="*/ 10 h 10"/>
                    <a:gd name="T18" fmla="*/ 306 w 1227"/>
                    <a:gd name="T19" fmla="*/ 0 h 10"/>
                    <a:gd name="T20" fmla="*/ 389 w 1227"/>
                    <a:gd name="T21" fmla="*/ 10 h 10"/>
                    <a:gd name="T22" fmla="*/ 463 w 1227"/>
                    <a:gd name="T23" fmla="*/ 0 h 10"/>
                    <a:gd name="T24" fmla="*/ 474 w 1227"/>
                    <a:gd name="T25" fmla="*/ 0 h 10"/>
                    <a:gd name="T26" fmla="*/ 550 w 1227"/>
                    <a:gd name="T27" fmla="*/ 10 h 10"/>
                    <a:gd name="T28" fmla="*/ 474 w 1227"/>
                    <a:gd name="T29" fmla="*/ 0 h 10"/>
                    <a:gd name="T30" fmla="*/ 558 w 1227"/>
                    <a:gd name="T31" fmla="*/ 10 h 10"/>
                    <a:gd name="T32" fmla="*/ 633 w 1227"/>
                    <a:gd name="T33" fmla="*/ 0 h 10"/>
                    <a:gd name="T34" fmla="*/ 641 w 1227"/>
                    <a:gd name="T35" fmla="*/ 0 h 10"/>
                    <a:gd name="T36" fmla="*/ 722 w 1227"/>
                    <a:gd name="T37" fmla="*/ 10 h 10"/>
                    <a:gd name="T38" fmla="*/ 641 w 1227"/>
                    <a:gd name="T39" fmla="*/ 0 h 10"/>
                    <a:gd name="T40" fmla="*/ 731 w 1227"/>
                    <a:gd name="T41" fmla="*/ 10 h 10"/>
                    <a:gd name="T42" fmla="*/ 802 w 1227"/>
                    <a:gd name="T43" fmla="*/ 0 h 10"/>
                    <a:gd name="T44" fmla="*/ 818 w 1227"/>
                    <a:gd name="T45" fmla="*/ 0 h 10"/>
                    <a:gd name="T46" fmla="*/ 898 w 1227"/>
                    <a:gd name="T47" fmla="*/ 10 h 10"/>
                    <a:gd name="T48" fmla="*/ 818 w 1227"/>
                    <a:gd name="T49" fmla="*/ 0 h 10"/>
                    <a:gd name="T50" fmla="*/ 906 w 1227"/>
                    <a:gd name="T51" fmla="*/ 10 h 10"/>
                    <a:gd name="T52" fmla="*/ 968 w 1227"/>
                    <a:gd name="T53" fmla="*/ 0 h 10"/>
                    <a:gd name="T54" fmla="*/ 982 w 1227"/>
                    <a:gd name="T55" fmla="*/ 0 h 10"/>
                    <a:gd name="T56" fmla="*/ 1053 w 1227"/>
                    <a:gd name="T57" fmla="*/ 10 h 10"/>
                    <a:gd name="T58" fmla="*/ 982 w 1227"/>
                    <a:gd name="T59" fmla="*/ 0 h 10"/>
                    <a:gd name="T60" fmla="*/ 1062 w 1227"/>
                    <a:gd name="T61" fmla="*/ 10 h 10"/>
                    <a:gd name="T62" fmla="*/ 1138 w 1227"/>
                    <a:gd name="T63" fmla="*/ 0 h 10"/>
                    <a:gd name="T64" fmla="*/ 1150 w 1227"/>
                    <a:gd name="T65" fmla="*/ 0 h 10"/>
                    <a:gd name="T66" fmla="*/ 1227 w 1227"/>
                    <a:gd name="T67" fmla="*/ 10 h 10"/>
                    <a:gd name="T68" fmla="*/ 1150 w 1227"/>
                    <a:gd name="T69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227" h="10">
                      <a:moveTo>
                        <a:pt x="2" y="0"/>
                      </a:moveTo>
                      <a:lnTo>
                        <a:pt x="0" y="10"/>
                      </a:lnTo>
                      <a:lnTo>
                        <a:pt x="140" y="10"/>
                      </a:lnTo>
                      <a:lnTo>
                        <a:pt x="138" y="0"/>
                      </a:lnTo>
                      <a:lnTo>
                        <a:pt x="2" y="0"/>
                      </a:lnTo>
                      <a:close/>
                      <a:moveTo>
                        <a:pt x="151" y="0"/>
                      </a:moveTo>
                      <a:lnTo>
                        <a:pt x="148" y="10"/>
                      </a:lnTo>
                      <a:lnTo>
                        <a:pt x="227" y="10"/>
                      </a:lnTo>
                      <a:lnTo>
                        <a:pt x="227" y="0"/>
                      </a:lnTo>
                      <a:lnTo>
                        <a:pt x="151" y="0"/>
                      </a:lnTo>
                      <a:close/>
                      <a:moveTo>
                        <a:pt x="235" y="0"/>
                      </a:moveTo>
                      <a:lnTo>
                        <a:pt x="234" y="10"/>
                      </a:lnTo>
                      <a:lnTo>
                        <a:pt x="301" y="10"/>
                      </a:lnTo>
                      <a:lnTo>
                        <a:pt x="299" y="0"/>
                      </a:lnTo>
                      <a:lnTo>
                        <a:pt x="235" y="0"/>
                      </a:lnTo>
                      <a:close/>
                      <a:moveTo>
                        <a:pt x="306" y="0"/>
                      </a:moveTo>
                      <a:lnTo>
                        <a:pt x="305" y="10"/>
                      </a:lnTo>
                      <a:lnTo>
                        <a:pt x="380" y="10"/>
                      </a:lnTo>
                      <a:lnTo>
                        <a:pt x="379" y="0"/>
                      </a:lnTo>
                      <a:lnTo>
                        <a:pt x="306" y="0"/>
                      </a:lnTo>
                      <a:close/>
                      <a:moveTo>
                        <a:pt x="392" y="0"/>
                      </a:moveTo>
                      <a:lnTo>
                        <a:pt x="389" y="10"/>
                      </a:lnTo>
                      <a:lnTo>
                        <a:pt x="464" y="10"/>
                      </a:lnTo>
                      <a:lnTo>
                        <a:pt x="463" y="0"/>
                      </a:lnTo>
                      <a:lnTo>
                        <a:pt x="392" y="0"/>
                      </a:lnTo>
                      <a:close/>
                      <a:moveTo>
                        <a:pt x="474" y="0"/>
                      </a:moveTo>
                      <a:lnTo>
                        <a:pt x="473" y="10"/>
                      </a:lnTo>
                      <a:lnTo>
                        <a:pt x="550" y="10"/>
                      </a:lnTo>
                      <a:lnTo>
                        <a:pt x="549" y="0"/>
                      </a:lnTo>
                      <a:lnTo>
                        <a:pt x="474" y="0"/>
                      </a:lnTo>
                      <a:close/>
                      <a:moveTo>
                        <a:pt x="559" y="0"/>
                      </a:moveTo>
                      <a:lnTo>
                        <a:pt x="558" y="10"/>
                      </a:lnTo>
                      <a:lnTo>
                        <a:pt x="634" y="10"/>
                      </a:lnTo>
                      <a:lnTo>
                        <a:pt x="633" y="0"/>
                      </a:lnTo>
                      <a:lnTo>
                        <a:pt x="559" y="0"/>
                      </a:lnTo>
                      <a:close/>
                      <a:moveTo>
                        <a:pt x="641" y="0"/>
                      </a:moveTo>
                      <a:lnTo>
                        <a:pt x="639" y="10"/>
                      </a:lnTo>
                      <a:lnTo>
                        <a:pt x="722" y="10"/>
                      </a:lnTo>
                      <a:lnTo>
                        <a:pt x="721" y="0"/>
                      </a:lnTo>
                      <a:lnTo>
                        <a:pt x="641" y="0"/>
                      </a:lnTo>
                      <a:close/>
                      <a:moveTo>
                        <a:pt x="732" y="0"/>
                      </a:moveTo>
                      <a:lnTo>
                        <a:pt x="731" y="10"/>
                      </a:lnTo>
                      <a:lnTo>
                        <a:pt x="804" y="10"/>
                      </a:lnTo>
                      <a:lnTo>
                        <a:pt x="802" y="0"/>
                      </a:lnTo>
                      <a:lnTo>
                        <a:pt x="732" y="0"/>
                      </a:lnTo>
                      <a:close/>
                      <a:moveTo>
                        <a:pt x="818" y="0"/>
                      </a:moveTo>
                      <a:lnTo>
                        <a:pt x="816" y="10"/>
                      </a:lnTo>
                      <a:lnTo>
                        <a:pt x="898" y="10"/>
                      </a:lnTo>
                      <a:lnTo>
                        <a:pt x="895" y="0"/>
                      </a:lnTo>
                      <a:lnTo>
                        <a:pt x="818" y="0"/>
                      </a:lnTo>
                      <a:close/>
                      <a:moveTo>
                        <a:pt x="907" y="0"/>
                      </a:moveTo>
                      <a:lnTo>
                        <a:pt x="906" y="10"/>
                      </a:lnTo>
                      <a:lnTo>
                        <a:pt x="970" y="10"/>
                      </a:lnTo>
                      <a:lnTo>
                        <a:pt x="968" y="0"/>
                      </a:lnTo>
                      <a:lnTo>
                        <a:pt x="907" y="0"/>
                      </a:lnTo>
                      <a:close/>
                      <a:moveTo>
                        <a:pt x="982" y="0"/>
                      </a:moveTo>
                      <a:lnTo>
                        <a:pt x="981" y="10"/>
                      </a:lnTo>
                      <a:lnTo>
                        <a:pt x="1053" y="10"/>
                      </a:lnTo>
                      <a:lnTo>
                        <a:pt x="1050" y="0"/>
                      </a:lnTo>
                      <a:lnTo>
                        <a:pt x="982" y="0"/>
                      </a:lnTo>
                      <a:close/>
                      <a:moveTo>
                        <a:pt x="1063" y="0"/>
                      </a:moveTo>
                      <a:lnTo>
                        <a:pt x="1062" y="10"/>
                      </a:lnTo>
                      <a:lnTo>
                        <a:pt x="1140" y="10"/>
                      </a:lnTo>
                      <a:lnTo>
                        <a:pt x="1138" y="0"/>
                      </a:lnTo>
                      <a:lnTo>
                        <a:pt x="1063" y="0"/>
                      </a:lnTo>
                      <a:close/>
                      <a:moveTo>
                        <a:pt x="1150" y="0"/>
                      </a:moveTo>
                      <a:lnTo>
                        <a:pt x="1149" y="10"/>
                      </a:lnTo>
                      <a:lnTo>
                        <a:pt x="1227" y="10"/>
                      </a:lnTo>
                      <a:lnTo>
                        <a:pt x="1226" y="0"/>
                      </a:lnTo>
                      <a:lnTo>
                        <a:pt x="1150" y="0"/>
                      </a:lnTo>
                      <a:close/>
                    </a:path>
                  </a:pathLst>
                </a:custGeom>
                <a:solidFill>
                  <a:srgbClr val="D1D1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6" name="Freeform 351"/>
                <p:cNvSpPr>
                  <a:spLocks noEditPoints="1"/>
                </p:cNvSpPr>
                <p:nvPr/>
              </p:nvSpPr>
              <p:spPr bwMode="auto">
                <a:xfrm>
                  <a:off x="2576" y="2853"/>
                  <a:ext cx="306" cy="3"/>
                </a:xfrm>
                <a:custGeom>
                  <a:avLst/>
                  <a:gdLst>
                    <a:gd name="T0" fmla="*/ 0 w 1226"/>
                    <a:gd name="T1" fmla="*/ 10 h 10"/>
                    <a:gd name="T2" fmla="*/ 136 w 1226"/>
                    <a:gd name="T3" fmla="*/ 0 h 10"/>
                    <a:gd name="T4" fmla="*/ 152 w 1226"/>
                    <a:gd name="T5" fmla="*/ 0 h 10"/>
                    <a:gd name="T6" fmla="*/ 227 w 1226"/>
                    <a:gd name="T7" fmla="*/ 10 h 10"/>
                    <a:gd name="T8" fmla="*/ 152 w 1226"/>
                    <a:gd name="T9" fmla="*/ 0 h 10"/>
                    <a:gd name="T10" fmla="*/ 234 w 1226"/>
                    <a:gd name="T11" fmla="*/ 10 h 10"/>
                    <a:gd name="T12" fmla="*/ 297 w 1226"/>
                    <a:gd name="T13" fmla="*/ 0 h 10"/>
                    <a:gd name="T14" fmla="*/ 306 w 1226"/>
                    <a:gd name="T15" fmla="*/ 0 h 10"/>
                    <a:gd name="T16" fmla="*/ 380 w 1226"/>
                    <a:gd name="T17" fmla="*/ 10 h 10"/>
                    <a:gd name="T18" fmla="*/ 306 w 1226"/>
                    <a:gd name="T19" fmla="*/ 0 h 10"/>
                    <a:gd name="T20" fmla="*/ 391 w 1226"/>
                    <a:gd name="T21" fmla="*/ 10 h 10"/>
                    <a:gd name="T22" fmla="*/ 462 w 1226"/>
                    <a:gd name="T23" fmla="*/ 0 h 10"/>
                    <a:gd name="T24" fmla="*/ 475 w 1226"/>
                    <a:gd name="T25" fmla="*/ 0 h 10"/>
                    <a:gd name="T26" fmla="*/ 549 w 1226"/>
                    <a:gd name="T27" fmla="*/ 10 h 10"/>
                    <a:gd name="T28" fmla="*/ 475 w 1226"/>
                    <a:gd name="T29" fmla="*/ 0 h 10"/>
                    <a:gd name="T30" fmla="*/ 558 w 1226"/>
                    <a:gd name="T31" fmla="*/ 10 h 10"/>
                    <a:gd name="T32" fmla="*/ 631 w 1226"/>
                    <a:gd name="T33" fmla="*/ 0 h 10"/>
                    <a:gd name="T34" fmla="*/ 642 w 1226"/>
                    <a:gd name="T35" fmla="*/ 0 h 10"/>
                    <a:gd name="T36" fmla="*/ 722 w 1226"/>
                    <a:gd name="T37" fmla="*/ 10 h 10"/>
                    <a:gd name="T38" fmla="*/ 642 w 1226"/>
                    <a:gd name="T39" fmla="*/ 0 h 10"/>
                    <a:gd name="T40" fmla="*/ 731 w 1226"/>
                    <a:gd name="T41" fmla="*/ 10 h 10"/>
                    <a:gd name="T42" fmla="*/ 801 w 1226"/>
                    <a:gd name="T43" fmla="*/ 0 h 10"/>
                    <a:gd name="T44" fmla="*/ 819 w 1226"/>
                    <a:gd name="T45" fmla="*/ 0 h 10"/>
                    <a:gd name="T46" fmla="*/ 896 w 1226"/>
                    <a:gd name="T47" fmla="*/ 10 h 10"/>
                    <a:gd name="T48" fmla="*/ 819 w 1226"/>
                    <a:gd name="T49" fmla="*/ 0 h 10"/>
                    <a:gd name="T50" fmla="*/ 906 w 1226"/>
                    <a:gd name="T51" fmla="*/ 10 h 10"/>
                    <a:gd name="T52" fmla="*/ 967 w 1226"/>
                    <a:gd name="T53" fmla="*/ 0 h 10"/>
                    <a:gd name="T54" fmla="*/ 983 w 1226"/>
                    <a:gd name="T55" fmla="*/ 0 h 10"/>
                    <a:gd name="T56" fmla="*/ 1051 w 1226"/>
                    <a:gd name="T57" fmla="*/ 10 h 10"/>
                    <a:gd name="T58" fmla="*/ 983 w 1226"/>
                    <a:gd name="T59" fmla="*/ 0 h 10"/>
                    <a:gd name="T60" fmla="*/ 1063 w 1226"/>
                    <a:gd name="T61" fmla="*/ 10 h 10"/>
                    <a:gd name="T62" fmla="*/ 1137 w 1226"/>
                    <a:gd name="T63" fmla="*/ 0 h 10"/>
                    <a:gd name="T64" fmla="*/ 1152 w 1226"/>
                    <a:gd name="T65" fmla="*/ 0 h 10"/>
                    <a:gd name="T66" fmla="*/ 1226 w 1226"/>
                    <a:gd name="T67" fmla="*/ 10 h 10"/>
                    <a:gd name="T68" fmla="*/ 1152 w 1226"/>
                    <a:gd name="T69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226" h="10">
                      <a:moveTo>
                        <a:pt x="3" y="0"/>
                      </a:moveTo>
                      <a:lnTo>
                        <a:pt x="0" y="10"/>
                      </a:lnTo>
                      <a:lnTo>
                        <a:pt x="139" y="10"/>
                      </a:lnTo>
                      <a:lnTo>
                        <a:pt x="136" y="0"/>
                      </a:lnTo>
                      <a:lnTo>
                        <a:pt x="3" y="0"/>
                      </a:lnTo>
                      <a:close/>
                      <a:moveTo>
                        <a:pt x="152" y="0"/>
                      </a:moveTo>
                      <a:lnTo>
                        <a:pt x="150" y="10"/>
                      </a:lnTo>
                      <a:lnTo>
                        <a:pt x="227" y="10"/>
                      </a:lnTo>
                      <a:lnTo>
                        <a:pt x="226" y="0"/>
                      </a:lnTo>
                      <a:lnTo>
                        <a:pt x="152" y="0"/>
                      </a:lnTo>
                      <a:close/>
                      <a:moveTo>
                        <a:pt x="237" y="0"/>
                      </a:moveTo>
                      <a:lnTo>
                        <a:pt x="234" y="10"/>
                      </a:lnTo>
                      <a:lnTo>
                        <a:pt x="300" y="10"/>
                      </a:lnTo>
                      <a:lnTo>
                        <a:pt x="297" y="0"/>
                      </a:lnTo>
                      <a:lnTo>
                        <a:pt x="237" y="0"/>
                      </a:lnTo>
                      <a:close/>
                      <a:moveTo>
                        <a:pt x="306" y="0"/>
                      </a:moveTo>
                      <a:lnTo>
                        <a:pt x="306" y="10"/>
                      </a:lnTo>
                      <a:lnTo>
                        <a:pt x="380" y="10"/>
                      </a:lnTo>
                      <a:lnTo>
                        <a:pt x="379" y="0"/>
                      </a:lnTo>
                      <a:lnTo>
                        <a:pt x="306" y="0"/>
                      </a:lnTo>
                      <a:close/>
                      <a:moveTo>
                        <a:pt x="394" y="0"/>
                      </a:moveTo>
                      <a:lnTo>
                        <a:pt x="391" y="10"/>
                      </a:lnTo>
                      <a:lnTo>
                        <a:pt x="463" y="10"/>
                      </a:lnTo>
                      <a:lnTo>
                        <a:pt x="462" y="0"/>
                      </a:lnTo>
                      <a:lnTo>
                        <a:pt x="394" y="0"/>
                      </a:lnTo>
                      <a:close/>
                      <a:moveTo>
                        <a:pt x="475" y="0"/>
                      </a:moveTo>
                      <a:lnTo>
                        <a:pt x="474" y="10"/>
                      </a:lnTo>
                      <a:lnTo>
                        <a:pt x="549" y="10"/>
                      </a:lnTo>
                      <a:lnTo>
                        <a:pt x="548" y="0"/>
                      </a:lnTo>
                      <a:lnTo>
                        <a:pt x="475" y="0"/>
                      </a:lnTo>
                      <a:close/>
                      <a:moveTo>
                        <a:pt x="559" y="0"/>
                      </a:moveTo>
                      <a:lnTo>
                        <a:pt x="558" y="10"/>
                      </a:lnTo>
                      <a:lnTo>
                        <a:pt x="633" y="10"/>
                      </a:lnTo>
                      <a:lnTo>
                        <a:pt x="631" y="0"/>
                      </a:lnTo>
                      <a:lnTo>
                        <a:pt x="559" y="0"/>
                      </a:lnTo>
                      <a:close/>
                      <a:moveTo>
                        <a:pt x="642" y="0"/>
                      </a:moveTo>
                      <a:lnTo>
                        <a:pt x="640" y="10"/>
                      </a:lnTo>
                      <a:lnTo>
                        <a:pt x="722" y="10"/>
                      </a:lnTo>
                      <a:lnTo>
                        <a:pt x="720" y="0"/>
                      </a:lnTo>
                      <a:lnTo>
                        <a:pt x="642" y="0"/>
                      </a:lnTo>
                      <a:close/>
                      <a:moveTo>
                        <a:pt x="733" y="0"/>
                      </a:moveTo>
                      <a:lnTo>
                        <a:pt x="731" y="10"/>
                      </a:lnTo>
                      <a:lnTo>
                        <a:pt x="803" y="10"/>
                      </a:lnTo>
                      <a:lnTo>
                        <a:pt x="801" y="0"/>
                      </a:lnTo>
                      <a:lnTo>
                        <a:pt x="733" y="0"/>
                      </a:lnTo>
                      <a:close/>
                      <a:moveTo>
                        <a:pt x="819" y="0"/>
                      </a:moveTo>
                      <a:lnTo>
                        <a:pt x="818" y="10"/>
                      </a:lnTo>
                      <a:lnTo>
                        <a:pt x="896" y="10"/>
                      </a:lnTo>
                      <a:lnTo>
                        <a:pt x="894" y="0"/>
                      </a:lnTo>
                      <a:lnTo>
                        <a:pt x="819" y="0"/>
                      </a:lnTo>
                      <a:close/>
                      <a:moveTo>
                        <a:pt x="907" y="0"/>
                      </a:moveTo>
                      <a:lnTo>
                        <a:pt x="906" y="10"/>
                      </a:lnTo>
                      <a:lnTo>
                        <a:pt x="969" y="10"/>
                      </a:lnTo>
                      <a:lnTo>
                        <a:pt x="967" y="0"/>
                      </a:lnTo>
                      <a:lnTo>
                        <a:pt x="907" y="0"/>
                      </a:lnTo>
                      <a:close/>
                      <a:moveTo>
                        <a:pt x="983" y="0"/>
                      </a:moveTo>
                      <a:lnTo>
                        <a:pt x="982" y="10"/>
                      </a:lnTo>
                      <a:lnTo>
                        <a:pt x="1051" y="10"/>
                      </a:lnTo>
                      <a:lnTo>
                        <a:pt x="1049" y="0"/>
                      </a:lnTo>
                      <a:lnTo>
                        <a:pt x="983" y="0"/>
                      </a:lnTo>
                      <a:close/>
                      <a:moveTo>
                        <a:pt x="1065" y="0"/>
                      </a:moveTo>
                      <a:lnTo>
                        <a:pt x="1063" y="10"/>
                      </a:lnTo>
                      <a:lnTo>
                        <a:pt x="1138" y="10"/>
                      </a:lnTo>
                      <a:lnTo>
                        <a:pt x="1137" y="0"/>
                      </a:lnTo>
                      <a:lnTo>
                        <a:pt x="1065" y="0"/>
                      </a:lnTo>
                      <a:close/>
                      <a:moveTo>
                        <a:pt x="1152" y="0"/>
                      </a:moveTo>
                      <a:lnTo>
                        <a:pt x="1149" y="10"/>
                      </a:lnTo>
                      <a:lnTo>
                        <a:pt x="1226" y="10"/>
                      </a:lnTo>
                      <a:lnTo>
                        <a:pt x="1224" y="0"/>
                      </a:lnTo>
                      <a:lnTo>
                        <a:pt x="1152" y="0"/>
                      </a:lnTo>
                      <a:close/>
                    </a:path>
                  </a:pathLst>
                </a:custGeom>
                <a:solidFill>
                  <a:srgbClr val="D6D6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7" name="Freeform 352"/>
                <p:cNvSpPr>
                  <a:spLocks noEditPoints="1"/>
                </p:cNvSpPr>
                <p:nvPr/>
              </p:nvSpPr>
              <p:spPr bwMode="auto">
                <a:xfrm>
                  <a:off x="2576" y="2852"/>
                  <a:ext cx="306" cy="2"/>
                </a:xfrm>
                <a:custGeom>
                  <a:avLst/>
                  <a:gdLst>
                    <a:gd name="T0" fmla="*/ 0 w 1222"/>
                    <a:gd name="T1" fmla="*/ 11 h 11"/>
                    <a:gd name="T2" fmla="*/ 133 w 1222"/>
                    <a:gd name="T3" fmla="*/ 0 h 11"/>
                    <a:gd name="T4" fmla="*/ 151 w 1222"/>
                    <a:gd name="T5" fmla="*/ 0 h 11"/>
                    <a:gd name="T6" fmla="*/ 224 w 1222"/>
                    <a:gd name="T7" fmla="*/ 11 h 11"/>
                    <a:gd name="T8" fmla="*/ 151 w 1222"/>
                    <a:gd name="T9" fmla="*/ 0 h 11"/>
                    <a:gd name="T10" fmla="*/ 233 w 1222"/>
                    <a:gd name="T11" fmla="*/ 11 h 11"/>
                    <a:gd name="T12" fmla="*/ 295 w 1222"/>
                    <a:gd name="T13" fmla="*/ 0 h 11"/>
                    <a:gd name="T14" fmla="*/ 304 w 1222"/>
                    <a:gd name="T15" fmla="*/ 0 h 11"/>
                    <a:gd name="T16" fmla="*/ 377 w 1222"/>
                    <a:gd name="T17" fmla="*/ 11 h 11"/>
                    <a:gd name="T18" fmla="*/ 340 w 1222"/>
                    <a:gd name="T19" fmla="*/ 0 h 11"/>
                    <a:gd name="T20" fmla="*/ 390 w 1222"/>
                    <a:gd name="T21" fmla="*/ 11 h 11"/>
                    <a:gd name="T22" fmla="*/ 427 w 1222"/>
                    <a:gd name="T23" fmla="*/ 0 h 11"/>
                    <a:gd name="T24" fmla="*/ 461 w 1222"/>
                    <a:gd name="T25" fmla="*/ 11 h 11"/>
                    <a:gd name="T26" fmla="*/ 472 w 1222"/>
                    <a:gd name="T27" fmla="*/ 11 h 11"/>
                    <a:gd name="T28" fmla="*/ 510 w 1222"/>
                    <a:gd name="T29" fmla="*/ 0 h 11"/>
                    <a:gd name="T30" fmla="*/ 547 w 1222"/>
                    <a:gd name="T31" fmla="*/ 11 h 11"/>
                    <a:gd name="T32" fmla="*/ 557 w 1222"/>
                    <a:gd name="T33" fmla="*/ 0 h 11"/>
                    <a:gd name="T34" fmla="*/ 631 w 1222"/>
                    <a:gd name="T35" fmla="*/ 11 h 11"/>
                    <a:gd name="T36" fmla="*/ 557 w 1222"/>
                    <a:gd name="T37" fmla="*/ 0 h 11"/>
                    <a:gd name="T38" fmla="*/ 639 w 1222"/>
                    <a:gd name="T39" fmla="*/ 11 h 11"/>
                    <a:gd name="T40" fmla="*/ 718 w 1222"/>
                    <a:gd name="T41" fmla="*/ 0 h 11"/>
                    <a:gd name="T42" fmla="*/ 731 w 1222"/>
                    <a:gd name="T43" fmla="*/ 0 h 11"/>
                    <a:gd name="T44" fmla="*/ 800 w 1222"/>
                    <a:gd name="T45" fmla="*/ 11 h 11"/>
                    <a:gd name="T46" fmla="*/ 764 w 1222"/>
                    <a:gd name="T47" fmla="*/ 0 h 11"/>
                    <a:gd name="T48" fmla="*/ 816 w 1222"/>
                    <a:gd name="T49" fmla="*/ 11 h 11"/>
                    <a:gd name="T50" fmla="*/ 855 w 1222"/>
                    <a:gd name="T51" fmla="*/ 0 h 11"/>
                    <a:gd name="T52" fmla="*/ 893 w 1222"/>
                    <a:gd name="T53" fmla="*/ 11 h 11"/>
                    <a:gd name="T54" fmla="*/ 905 w 1222"/>
                    <a:gd name="T55" fmla="*/ 0 h 11"/>
                    <a:gd name="T56" fmla="*/ 966 w 1222"/>
                    <a:gd name="T57" fmla="*/ 11 h 11"/>
                    <a:gd name="T58" fmla="*/ 905 w 1222"/>
                    <a:gd name="T59" fmla="*/ 0 h 11"/>
                    <a:gd name="T60" fmla="*/ 980 w 1222"/>
                    <a:gd name="T61" fmla="*/ 11 h 11"/>
                    <a:gd name="T62" fmla="*/ 1047 w 1222"/>
                    <a:gd name="T63" fmla="*/ 0 h 11"/>
                    <a:gd name="T64" fmla="*/ 1063 w 1222"/>
                    <a:gd name="T65" fmla="*/ 0 h 11"/>
                    <a:gd name="T66" fmla="*/ 1136 w 1222"/>
                    <a:gd name="T67" fmla="*/ 11 h 11"/>
                    <a:gd name="T68" fmla="*/ 1063 w 1222"/>
                    <a:gd name="T69" fmla="*/ 0 h 11"/>
                    <a:gd name="T70" fmla="*/ 1148 w 1222"/>
                    <a:gd name="T71" fmla="*/ 11 h 11"/>
                    <a:gd name="T72" fmla="*/ 1221 w 1222"/>
                    <a:gd name="T73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222" h="11">
                      <a:moveTo>
                        <a:pt x="1" y="0"/>
                      </a:moveTo>
                      <a:lnTo>
                        <a:pt x="0" y="11"/>
                      </a:lnTo>
                      <a:lnTo>
                        <a:pt x="136" y="11"/>
                      </a:lnTo>
                      <a:lnTo>
                        <a:pt x="133" y="0"/>
                      </a:lnTo>
                      <a:lnTo>
                        <a:pt x="1" y="0"/>
                      </a:lnTo>
                      <a:close/>
                      <a:moveTo>
                        <a:pt x="151" y="0"/>
                      </a:moveTo>
                      <a:lnTo>
                        <a:pt x="149" y="11"/>
                      </a:lnTo>
                      <a:lnTo>
                        <a:pt x="224" y="11"/>
                      </a:lnTo>
                      <a:lnTo>
                        <a:pt x="224" y="0"/>
                      </a:lnTo>
                      <a:lnTo>
                        <a:pt x="151" y="0"/>
                      </a:lnTo>
                      <a:close/>
                      <a:moveTo>
                        <a:pt x="235" y="0"/>
                      </a:moveTo>
                      <a:lnTo>
                        <a:pt x="233" y="11"/>
                      </a:lnTo>
                      <a:lnTo>
                        <a:pt x="297" y="11"/>
                      </a:lnTo>
                      <a:lnTo>
                        <a:pt x="295" y="0"/>
                      </a:lnTo>
                      <a:lnTo>
                        <a:pt x="235" y="0"/>
                      </a:lnTo>
                      <a:close/>
                      <a:moveTo>
                        <a:pt x="304" y="0"/>
                      </a:moveTo>
                      <a:lnTo>
                        <a:pt x="304" y="11"/>
                      </a:lnTo>
                      <a:lnTo>
                        <a:pt x="377" y="11"/>
                      </a:lnTo>
                      <a:lnTo>
                        <a:pt x="375" y="2"/>
                      </a:lnTo>
                      <a:lnTo>
                        <a:pt x="340" y="0"/>
                      </a:lnTo>
                      <a:lnTo>
                        <a:pt x="304" y="0"/>
                      </a:lnTo>
                      <a:close/>
                      <a:moveTo>
                        <a:pt x="390" y="11"/>
                      </a:moveTo>
                      <a:lnTo>
                        <a:pt x="392" y="2"/>
                      </a:lnTo>
                      <a:lnTo>
                        <a:pt x="427" y="0"/>
                      </a:lnTo>
                      <a:lnTo>
                        <a:pt x="460" y="0"/>
                      </a:lnTo>
                      <a:lnTo>
                        <a:pt x="461" y="11"/>
                      </a:lnTo>
                      <a:lnTo>
                        <a:pt x="390" y="11"/>
                      </a:lnTo>
                      <a:close/>
                      <a:moveTo>
                        <a:pt x="472" y="11"/>
                      </a:moveTo>
                      <a:lnTo>
                        <a:pt x="473" y="2"/>
                      </a:lnTo>
                      <a:lnTo>
                        <a:pt x="510" y="0"/>
                      </a:lnTo>
                      <a:lnTo>
                        <a:pt x="546" y="0"/>
                      </a:lnTo>
                      <a:lnTo>
                        <a:pt x="547" y="11"/>
                      </a:lnTo>
                      <a:lnTo>
                        <a:pt x="472" y="11"/>
                      </a:lnTo>
                      <a:close/>
                      <a:moveTo>
                        <a:pt x="557" y="0"/>
                      </a:moveTo>
                      <a:lnTo>
                        <a:pt x="557" y="11"/>
                      </a:lnTo>
                      <a:lnTo>
                        <a:pt x="631" y="11"/>
                      </a:lnTo>
                      <a:lnTo>
                        <a:pt x="629" y="0"/>
                      </a:lnTo>
                      <a:lnTo>
                        <a:pt x="557" y="0"/>
                      </a:lnTo>
                      <a:close/>
                      <a:moveTo>
                        <a:pt x="640" y="0"/>
                      </a:moveTo>
                      <a:lnTo>
                        <a:pt x="639" y="11"/>
                      </a:lnTo>
                      <a:lnTo>
                        <a:pt x="719" y="11"/>
                      </a:lnTo>
                      <a:lnTo>
                        <a:pt x="718" y="0"/>
                      </a:lnTo>
                      <a:lnTo>
                        <a:pt x="640" y="0"/>
                      </a:lnTo>
                      <a:close/>
                      <a:moveTo>
                        <a:pt x="731" y="0"/>
                      </a:moveTo>
                      <a:lnTo>
                        <a:pt x="730" y="11"/>
                      </a:lnTo>
                      <a:lnTo>
                        <a:pt x="800" y="11"/>
                      </a:lnTo>
                      <a:lnTo>
                        <a:pt x="798" y="2"/>
                      </a:lnTo>
                      <a:lnTo>
                        <a:pt x="764" y="0"/>
                      </a:lnTo>
                      <a:lnTo>
                        <a:pt x="731" y="0"/>
                      </a:lnTo>
                      <a:close/>
                      <a:moveTo>
                        <a:pt x="816" y="11"/>
                      </a:moveTo>
                      <a:lnTo>
                        <a:pt x="817" y="2"/>
                      </a:lnTo>
                      <a:lnTo>
                        <a:pt x="855" y="0"/>
                      </a:lnTo>
                      <a:lnTo>
                        <a:pt x="892" y="0"/>
                      </a:lnTo>
                      <a:lnTo>
                        <a:pt x="893" y="11"/>
                      </a:lnTo>
                      <a:lnTo>
                        <a:pt x="816" y="11"/>
                      </a:lnTo>
                      <a:close/>
                      <a:moveTo>
                        <a:pt x="905" y="0"/>
                      </a:moveTo>
                      <a:lnTo>
                        <a:pt x="905" y="11"/>
                      </a:lnTo>
                      <a:lnTo>
                        <a:pt x="966" y="11"/>
                      </a:lnTo>
                      <a:lnTo>
                        <a:pt x="964" y="0"/>
                      </a:lnTo>
                      <a:lnTo>
                        <a:pt x="905" y="0"/>
                      </a:lnTo>
                      <a:close/>
                      <a:moveTo>
                        <a:pt x="981" y="0"/>
                      </a:moveTo>
                      <a:lnTo>
                        <a:pt x="980" y="11"/>
                      </a:lnTo>
                      <a:lnTo>
                        <a:pt x="1048" y="11"/>
                      </a:lnTo>
                      <a:lnTo>
                        <a:pt x="1047" y="0"/>
                      </a:lnTo>
                      <a:lnTo>
                        <a:pt x="981" y="0"/>
                      </a:lnTo>
                      <a:close/>
                      <a:moveTo>
                        <a:pt x="1063" y="0"/>
                      </a:moveTo>
                      <a:lnTo>
                        <a:pt x="1061" y="11"/>
                      </a:lnTo>
                      <a:lnTo>
                        <a:pt x="1136" y="11"/>
                      </a:lnTo>
                      <a:lnTo>
                        <a:pt x="1135" y="0"/>
                      </a:lnTo>
                      <a:lnTo>
                        <a:pt x="1063" y="0"/>
                      </a:lnTo>
                      <a:close/>
                      <a:moveTo>
                        <a:pt x="1151" y="0"/>
                      </a:moveTo>
                      <a:lnTo>
                        <a:pt x="1148" y="11"/>
                      </a:lnTo>
                      <a:lnTo>
                        <a:pt x="1222" y="11"/>
                      </a:lnTo>
                      <a:lnTo>
                        <a:pt x="1221" y="0"/>
                      </a:lnTo>
                      <a:lnTo>
                        <a:pt x="1151" y="0"/>
                      </a:lnTo>
                      <a:close/>
                    </a:path>
                  </a:pathLst>
                </a:custGeom>
                <a:solidFill>
                  <a:srgbClr val="DEDE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8" name="Freeform 353"/>
                <p:cNvSpPr>
                  <a:spLocks noEditPoints="1"/>
                </p:cNvSpPr>
                <p:nvPr/>
              </p:nvSpPr>
              <p:spPr bwMode="auto">
                <a:xfrm>
                  <a:off x="2576" y="2851"/>
                  <a:ext cx="306" cy="2"/>
                </a:xfrm>
                <a:custGeom>
                  <a:avLst/>
                  <a:gdLst>
                    <a:gd name="T0" fmla="*/ 0 w 1221"/>
                    <a:gd name="T1" fmla="*/ 5 h 10"/>
                    <a:gd name="T2" fmla="*/ 133 w 1221"/>
                    <a:gd name="T3" fmla="*/ 10 h 10"/>
                    <a:gd name="T4" fmla="*/ 149 w 1221"/>
                    <a:gd name="T5" fmla="*/ 10 h 10"/>
                    <a:gd name="T6" fmla="*/ 222 w 1221"/>
                    <a:gd name="T7" fmla="*/ 5 h 10"/>
                    <a:gd name="T8" fmla="*/ 149 w 1221"/>
                    <a:gd name="T9" fmla="*/ 10 h 10"/>
                    <a:gd name="T10" fmla="*/ 234 w 1221"/>
                    <a:gd name="T11" fmla="*/ 3 h 10"/>
                    <a:gd name="T12" fmla="*/ 294 w 1221"/>
                    <a:gd name="T13" fmla="*/ 10 h 10"/>
                    <a:gd name="T14" fmla="*/ 303 w 1221"/>
                    <a:gd name="T15" fmla="*/ 10 h 10"/>
                    <a:gd name="T16" fmla="*/ 374 w 1221"/>
                    <a:gd name="T17" fmla="*/ 7 h 10"/>
                    <a:gd name="T18" fmla="*/ 303 w 1221"/>
                    <a:gd name="T19" fmla="*/ 10 h 10"/>
                    <a:gd name="T20" fmla="*/ 391 w 1221"/>
                    <a:gd name="T21" fmla="*/ 7 h 10"/>
                    <a:gd name="T22" fmla="*/ 459 w 1221"/>
                    <a:gd name="T23" fmla="*/ 10 h 10"/>
                    <a:gd name="T24" fmla="*/ 472 w 1221"/>
                    <a:gd name="T25" fmla="*/ 10 h 10"/>
                    <a:gd name="T26" fmla="*/ 544 w 1221"/>
                    <a:gd name="T27" fmla="*/ 5 h 10"/>
                    <a:gd name="T28" fmla="*/ 472 w 1221"/>
                    <a:gd name="T29" fmla="*/ 10 h 10"/>
                    <a:gd name="T30" fmla="*/ 556 w 1221"/>
                    <a:gd name="T31" fmla="*/ 5 h 10"/>
                    <a:gd name="T32" fmla="*/ 628 w 1221"/>
                    <a:gd name="T33" fmla="*/ 10 h 10"/>
                    <a:gd name="T34" fmla="*/ 639 w 1221"/>
                    <a:gd name="T35" fmla="*/ 10 h 10"/>
                    <a:gd name="T36" fmla="*/ 716 w 1221"/>
                    <a:gd name="T37" fmla="*/ 5 h 10"/>
                    <a:gd name="T38" fmla="*/ 639 w 1221"/>
                    <a:gd name="T39" fmla="*/ 10 h 10"/>
                    <a:gd name="T40" fmla="*/ 730 w 1221"/>
                    <a:gd name="T41" fmla="*/ 5 h 10"/>
                    <a:gd name="T42" fmla="*/ 798 w 1221"/>
                    <a:gd name="T43" fmla="*/ 10 h 10"/>
                    <a:gd name="T44" fmla="*/ 816 w 1221"/>
                    <a:gd name="T45" fmla="*/ 10 h 10"/>
                    <a:gd name="T46" fmla="*/ 890 w 1221"/>
                    <a:gd name="T47" fmla="*/ 5 h 10"/>
                    <a:gd name="T48" fmla="*/ 816 w 1221"/>
                    <a:gd name="T49" fmla="*/ 10 h 10"/>
                    <a:gd name="T50" fmla="*/ 904 w 1221"/>
                    <a:gd name="T51" fmla="*/ 5 h 10"/>
                    <a:gd name="T52" fmla="*/ 964 w 1221"/>
                    <a:gd name="T53" fmla="*/ 10 h 10"/>
                    <a:gd name="T54" fmla="*/ 980 w 1221"/>
                    <a:gd name="T55" fmla="*/ 10 h 10"/>
                    <a:gd name="T56" fmla="*/ 1045 w 1221"/>
                    <a:gd name="T57" fmla="*/ 5 h 10"/>
                    <a:gd name="T58" fmla="*/ 980 w 1221"/>
                    <a:gd name="T59" fmla="*/ 10 h 10"/>
                    <a:gd name="T60" fmla="*/ 1062 w 1221"/>
                    <a:gd name="T61" fmla="*/ 5 h 10"/>
                    <a:gd name="T62" fmla="*/ 1134 w 1221"/>
                    <a:gd name="T63" fmla="*/ 10 h 10"/>
                    <a:gd name="T64" fmla="*/ 1149 w 1221"/>
                    <a:gd name="T65" fmla="*/ 10 h 10"/>
                    <a:gd name="T66" fmla="*/ 1219 w 1221"/>
                    <a:gd name="T67" fmla="*/ 0 h 10"/>
                    <a:gd name="T68" fmla="*/ 1149 w 1221"/>
                    <a:gd name="T6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221" h="10">
                      <a:moveTo>
                        <a:pt x="0" y="10"/>
                      </a:moveTo>
                      <a:lnTo>
                        <a:pt x="0" y="5"/>
                      </a:lnTo>
                      <a:lnTo>
                        <a:pt x="131" y="5"/>
                      </a:lnTo>
                      <a:lnTo>
                        <a:pt x="133" y="10"/>
                      </a:lnTo>
                      <a:lnTo>
                        <a:pt x="0" y="10"/>
                      </a:lnTo>
                      <a:close/>
                      <a:moveTo>
                        <a:pt x="149" y="10"/>
                      </a:moveTo>
                      <a:lnTo>
                        <a:pt x="150" y="5"/>
                      </a:lnTo>
                      <a:lnTo>
                        <a:pt x="222" y="5"/>
                      </a:lnTo>
                      <a:lnTo>
                        <a:pt x="223" y="10"/>
                      </a:lnTo>
                      <a:lnTo>
                        <a:pt x="149" y="10"/>
                      </a:lnTo>
                      <a:close/>
                      <a:moveTo>
                        <a:pt x="234" y="10"/>
                      </a:moveTo>
                      <a:lnTo>
                        <a:pt x="234" y="3"/>
                      </a:lnTo>
                      <a:lnTo>
                        <a:pt x="293" y="5"/>
                      </a:lnTo>
                      <a:lnTo>
                        <a:pt x="294" y="10"/>
                      </a:lnTo>
                      <a:lnTo>
                        <a:pt x="234" y="10"/>
                      </a:lnTo>
                      <a:close/>
                      <a:moveTo>
                        <a:pt x="303" y="10"/>
                      </a:moveTo>
                      <a:lnTo>
                        <a:pt x="303" y="5"/>
                      </a:lnTo>
                      <a:lnTo>
                        <a:pt x="374" y="7"/>
                      </a:lnTo>
                      <a:lnTo>
                        <a:pt x="376" y="10"/>
                      </a:lnTo>
                      <a:lnTo>
                        <a:pt x="303" y="10"/>
                      </a:lnTo>
                      <a:close/>
                      <a:moveTo>
                        <a:pt x="391" y="10"/>
                      </a:moveTo>
                      <a:lnTo>
                        <a:pt x="391" y="7"/>
                      </a:lnTo>
                      <a:lnTo>
                        <a:pt x="458" y="5"/>
                      </a:lnTo>
                      <a:lnTo>
                        <a:pt x="459" y="10"/>
                      </a:lnTo>
                      <a:lnTo>
                        <a:pt x="391" y="10"/>
                      </a:lnTo>
                      <a:close/>
                      <a:moveTo>
                        <a:pt x="472" y="10"/>
                      </a:moveTo>
                      <a:lnTo>
                        <a:pt x="472" y="7"/>
                      </a:lnTo>
                      <a:lnTo>
                        <a:pt x="544" y="5"/>
                      </a:lnTo>
                      <a:lnTo>
                        <a:pt x="545" y="10"/>
                      </a:lnTo>
                      <a:lnTo>
                        <a:pt x="472" y="10"/>
                      </a:lnTo>
                      <a:close/>
                      <a:moveTo>
                        <a:pt x="556" y="10"/>
                      </a:moveTo>
                      <a:lnTo>
                        <a:pt x="556" y="5"/>
                      </a:lnTo>
                      <a:lnTo>
                        <a:pt x="627" y="5"/>
                      </a:lnTo>
                      <a:lnTo>
                        <a:pt x="628" y="10"/>
                      </a:lnTo>
                      <a:lnTo>
                        <a:pt x="556" y="10"/>
                      </a:lnTo>
                      <a:close/>
                      <a:moveTo>
                        <a:pt x="639" y="10"/>
                      </a:moveTo>
                      <a:lnTo>
                        <a:pt x="639" y="5"/>
                      </a:lnTo>
                      <a:lnTo>
                        <a:pt x="716" y="5"/>
                      </a:lnTo>
                      <a:lnTo>
                        <a:pt x="717" y="10"/>
                      </a:lnTo>
                      <a:lnTo>
                        <a:pt x="639" y="10"/>
                      </a:lnTo>
                      <a:close/>
                      <a:moveTo>
                        <a:pt x="730" y="10"/>
                      </a:moveTo>
                      <a:lnTo>
                        <a:pt x="730" y="5"/>
                      </a:lnTo>
                      <a:lnTo>
                        <a:pt x="797" y="7"/>
                      </a:lnTo>
                      <a:lnTo>
                        <a:pt x="798" y="10"/>
                      </a:lnTo>
                      <a:lnTo>
                        <a:pt x="730" y="10"/>
                      </a:lnTo>
                      <a:close/>
                      <a:moveTo>
                        <a:pt x="816" y="10"/>
                      </a:moveTo>
                      <a:lnTo>
                        <a:pt x="816" y="7"/>
                      </a:lnTo>
                      <a:lnTo>
                        <a:pt x="890" y="5"/>
                      </a:lnTo>
                      <a:lnTo>
                        <a:pt x="891" y="10"/>
                      </a:lnTo>
                      <a:lnTo>
                        <a:pt x="816" y="10"/>
                      </a:lnTo>
                      <a:close/>
                      <a:moveTo>
                        <a:pt x="904" y="10"/>
                      </a:moveTo>
                      <a:lnTo>
                        <a:pt x="904" y="5"/>
                      </a:lnTo>
                      <a:lnTo>
                        <a:pt x="961" y="5"/>
                      </a:lnTo>
                      <a:lnTo>
                        <a:pt x="964" y="10"/>
                      </a:lnTo>
                      <a:lnTo>
                        <a:pt x="904" y="10"/>
                      </a:lnTo>
                      <a:close/>
                      <a:moveTo>
                        <a:pt x="980" y="10"/>
                      </a:moveTo>
                      <a:lnTo>
                        <a:pt x="980" y="5"/>
                      </a:lnTo>
                      <a:lnTo>
                        <a:pt x="1045" y="5"/>
                      </a:lnTo>
                      <a:lnTo>
                        <a:pt x="1046" y="10"/>
                      </a:lnTo>
                      <a:lnTo>
                        <a:pt x="980" y="10"/>
                      </a:lnTo>
                      <a:close/>
                      <a:moveTo>
                        <a:pt x="1062" y="10"/>
                      </a:moveTo>
                      <a:lnTo>
                        <a:pt x="1062" y="5"/>
                      </a:lnTo>
                      <a:lnTo>
                        <a:pt x="1133" y="5"/>
                      </a:lnTo>
                      <a:lnTo>
                        <a:pt x="1134" y="10"/>
                      </a:lnTo>
                      <a:lnTo>
                        <a:pt x="1062" y="10"/>
                      </a:lnTo>
                      <a:close/>
                      <a:moveTo>
                        <a:pt x="1149" y="10"/>
                      </a:moveTo>
                      <a:lnTo>
                        <a:pt x="1150" y="0"/>
                      </a:lnTo>
                      <a:lnTo>
                        <a:pt x="1219" y="0"/>
                      </a:lnTo>
                      <a:lnTo>
                        <a:pt x="1221" y="10"/>
                      </a:lnTo>
                      <a:lnTo>
                        <a:pt x="1149" y="10"/>
                      </a:lnTo>
                      <a:close/>
                    </a:path>
                  </a:pathLst>
                </a:custGeom>
                <a:solidFill>
                  <a:srgbClr val="E3E3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9" name="Freeform 354"/>
                <p:cNvSpPr>
                  <a:spLocks noEditPoints="1"/>
                </p:cNvSpPr>
                <p:nvPr/>
              </p:nvSpPr>
              <p:spPr bwMode="auto">
                <a:xfrm>
                  <a:off x="2576" y="2851"/>
                  <a:ext cx="305" cy="1"/>
                </a:xfrm>
                <a:custGeom>
                  <a:avLst/>
                  <a:gdLst>
                    <a:gd name="T0" fmla="*/ 0 w 1220"/>
                    <a:gd name="T1" fmla="*/ 5 h 5"/>
                    <a:gd name="T2" fmla="*/ 132 w 1220"/>
                    <a:gd name="T3" fmla="*/ 5 h 5"/>
                    <a:gd name="T4" fmla="*/ 150 w 1220"/>
                    <a:gd name="T5" fmla="*/ 5 h 5"/>
                    <a:gd name="T6" fmla="*/ 222 w 1220"/>
                    <a:gd name="T7" fmla="*/ 5 h 5"/>
                    <a:gd name="T8" fmla="*/ 150 w 1220"/>
                    <a:gd name="T9" fmla="*/ 5 h 5"/>
                    <a:gd name="T10" fmla="*/ 234 w 1220"/>
                    <a:gd name="T11" fmla="*/ 3 h 5"/>
                    <a:gd name="T12" fmla="*/ 294 w 1220"/>
                    <a:gd name="T13" fmla="*/ 5 h 5"/>
                    <a:gd name="T14" fmla="*/ 303 w 1220"/>
                    <a:gd name="T15" fmla="*/ 5 h 5"/>
                    <a:gd name="T16" fmla="*/ 339 w 1220"/>
                    <a:gd name="T17" fmla="*/ 5 h 5"/>
                    <a:gd name="T18" fmla="*/ 426 w 1220"/>
                    <a:gd name="T19" fmla="*/ 5 h 5"/>
                    <a:gd name="T20" fmla="*/ 459 w 1220"/>
                    <a:gd name="T21" fmla="*/ 5 h 5"/>
                    <a:gd name="T22" fmla="*/ 509 w 1220"/>
                    <a:gd name="T23" fmla="*/ 5 h 5"/>
                    <a:gd name="T24" fmla="*/ 545 w 1220"/>
                    <a:gd name="T25" fmla="*/ 5 h 5"/>
                    <a:gd name="T26" fmla="*/ 556 w 1220"/>
                    <a:gd name="T27" fmla="*/ 5 h 5"/>
                    <a:gd name="T28" fmla="*/ 627 w 1220"/>
                    <a:gd name="T29" fmla="*/ 5 h 5"/>
                    <a:gd name="T30" fmla="*/ 556 w 1220"/>
                    <a:gd name="T31" fmla="*/ 5 h 5"/>
                    <a:gd name="T32" fmla="*/ 639 w 1220"/>
                    <a:gd name="T33" fmla="*/ 5 h 5"/>
                    <a:gd name="T34" fmla="*/ 717 w 1220"/>
                    <a:gd name="T35" fmla="*/ 5 h 5"/>
                    <a:gd name="T36" fmla="*/ 730 w 1220"/>
                    <a:gd name="T37" fmla="*/ 5 h 5"/>
                    <a:gd name="T38" fmla="*/ 763 w 1220"/>
                    <a:gd name="T39" fmla="*/ 5 h 5"/>
                    <a:gd name="T40" fmla="*/ 854 w 1220"/>
                    <a:gd name="T41" fmla="*/ 5 h 5"/>
                    <a:gd name="T42" fmla="*/ 891 w 1220"/>
                    <a:gd name="T43" fmla="*/ 5 h 5"/>
                    <a:gd name="T44" fmla="*/ 904 w 1220"/>
                    <a:gd name="T45" fmla="*/ 5 h 5"/>
                    <a:gd name="T46" fmla="*/ 961 w 1220"/>
                    <a:gd name="T47" fmla="*/ 5 h 5"/>
                    <a:gd name="T48" fmla="*/ 904 w 1220"/>
                    <a:gd name="T49" fmla="*/ 5 h 5"/>
                    <a:gd name="T50" fmla="*/ 980 w 1220"/>
                    <a:gd name="T51" fmla="*/ 5 h 5"/>
                    <a:gd name="T52" fmla="*/ 1046 w 1220"/>
                    <a:gd name="T53" fmla="*/ 5 h 5"/>
                    <a:gd name="T54" fmla="*/ 1062 w 1220"/>
                    <a:gd name="T55" fmla="*/ 5 h 5"/>
                    <a:gd name="T56" fmla="*/ 1133 w 1220"/>
                    <a:gd name="T57" fmla="*/ 5 h 5"/>
                    <a:gd name="T58" fmla="*/ 1062 w 1220"/>
                    <a:gd name="T59" fmla="*/ 5 h 5"/>
                    <a:gd name="T60" fmla="*/ 1150 w 1220"/>
                    <a:gd name="T61" fmla="*/ 0 h 5"/>
                    <a:gd name="T62" fmla="*/ 1220 w 1220"/>
                    <a:gd name="T63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220" h="5">
                      <a:moveTo>
                        <a:pt x="0" y="5"/>
                      </a:moveTo>
                      <a:lnTo>
                        <a:pt x="0" y="5"/>
                      </a:lnTo>
                      <a:lnTo>
                        <a:pt x="131" y="5"/>
                      </a:lnTo>
                      <a:lnTo>
                        <a:pt x="132" y="5"/>
                      </a:lnTo>
                      <a:lnTo>
                        <a:pt x="0" y="5"/>
                      </a:lnTo>
                      <a:close/>
                      <a:moveTo>
                        <a:pt x="150" y="5"/>
                      </a:moveTo>
                      <a:lnTo>
                        <a:pt x="150" y="5"/>
                      </a:lnTo>
                      <a:lnTo>
                        <a:pt x="222" y="5"/>
                      </a:lnTo>
                      <a:lnTo>
                        <a:pt x="223" y="5"/>
                      </a:lnTo>
                      <a:lnTo>
                        <a:pt x="150" y="5"/>
                      </a:lnTo>
                      <a:close/>
                      <a:moveTo>
                        <a:pt x="234" y="5"/>
                      </a:moveTo>
                      <a:lnTo>
                        <a:pt x="234" y="3"/>
                      </a:lnTo>
                      <a:lnTo>
                        <a:pt x="293" y="5"/>
                      </a:lnTo>
                      <a:lnTo>
                        <a:pt x="294" y="5"/>
                      </a:lnTo>
                      <a:lnTo>
                        <a:pt x="234" y="5"/>
                      </a:lnTo>
                      <a:close/>
                      <a:moveTo>
                        <a:pt x="303" y="5"/>
                      </a:moveTo>
                      <a:lnTo>
                        <a:pt x="303" y="5"/>
                      </a:lnTo>
                      <a:lnTo>
                        <a:pt x="339" y="5"/>
                      </a:lnTo>
                      <a:lnTo>
                        <a:pt x="303" y="5"/>
                      </a:lnTo>
                      <a:close/>
                      <a:moveTo>
                        <a:pt x="426" y="5"/>
                      </a:moveTo>
                      <a:lnTo>
                        <a:pt x="458" y="5"/>
                      </a:lnTo>
                      <a:lnTo>
                        <a:pt x="459" y="5"/>
                      </a:lnTo>
                      <a:lnTo>
                        <a:pt x="426" y="5"/>
                      </a:lnTo>
                      <a:close/>
                      <a:moveTo>
                        <a:pt x="509" y="5"/>
                      </a:moveTo>
                      <a:lnTo>
                        <a:pt x="544" y="5"/>
                      </a:lnTo>
                      <a:lnTo>
                        <a:pt x="545" y="5"/>
                      </a:lnTo>
                      <a:lnTo>
                        <a:pt x="509" y="5"/>
                      </a:lnTo>
                      <a:close/>
                      <a:moveTo>
                        <a:pt x="556" y="5"/>
                      </a:moveTo>
                      <a:lnTo>
                        <a:pt x="556" y="5"/>
                      </a:lnTo>
                      <a:lnTo>
                        <a:pt x="627" y="5"/>
                      </a:lnTo>
                      <a:lnTo>
                        <a:pt x="628" y="5"/>
                      </a:lnTo>
                      <a:lnTo>
                        <a:pt x="556" y="5"/>
                      </a:lnTo>
                      <a:close/>
                      <a:moveTo>
                        <a:pt x="639" y="5"/>
                      </a:moveTo>
                      <a:lnTo>
                        <a:pt x="639" y="5"/>
                      </a:lnTo>
                      <a:lnTo>
                        <a:pt x="716" y="5"/>
                      </a:lnTo>
                      <a:lnTo>
                        <a:pt x="717" y="5"/>
                      </a:lnTo>
                      <a:lnTo>
                        <a:pt x="639" y="5"/>
                      </a:lnTo>
                      <a:close/>
                      <a:moveTo>
                        <a:pt x="730" y="5"/>
                      </a:moveTo>
                      <a:lnTo>
                        <a:pt x="730" y="5"/>
                      </a:lnTo>
                      <a:lnTo>
                        <a:pt x="763" y="5"/>
                      </a:lnTo>
                      <a:lnTo>
                        <a:pt x="730" y="5"/>
                      </a:lnTo>
                      <a:close/>
                      <a:moveTo>
                        <a:pt x="854" y="5"/>
                      </a:moveTo>
                      <a:lnTo>
                        <a:pt x="890" y="5"/>
                      </a:lnTo>
                      <a:lnTo>
                        <a:pt x="891" y="5"/>
                      </a:lnTo>
                      <a:lnTo>
                        <a:pt x="854" y="5"/>
                      </a:lnTo>
                      <a:close/>
                      <a:moveTo>
                        <a:pt x="904" y="5"/>
                      </a:moveTo>
                      <a:lnTo>
                        <a:pt x="904" y="5"/>
                      </a:lnTo>
                      <a:lnTo>
                        <a:pt x="961" y="5"/>
                      </a:lnTo>
                      <a:lnTo>
                        <a:pt x="963" y="5"/>
                      </a:lnTo>
                      <a:lnTo>
                        <a:pt x="904" y="5"/>
                      </a:lnTo>
                      <a:close/>
                      <a:moveTo>
                        <a:pt x="980" y="5"/>
                      </a:moveTo>
                      <a:lnTo>
                        <a:pt x="980" y="5"/>
                      </a:lnTo>
                      <a:lnTo>
                        <a:pt x="1045" y="5"/>
                      </a:lnTo>
                      <a:lnTo>
                        <a:pt x="1046" y="5"/>
                      </a:lnTo>
                      <a:lnTo>
                        <a:pt x="980" y="5"/>
                      </a:lnTo>
                      <a:close/>
                      <a:moveTo>
                        <a:pt x="1062" y="5"/>
                      </a:moveTo>
                      <a:lnTo>
                        <a:pt x="1062" y="5"/>
                      </a:lnTo>
                      <a:lnTo>
                        <a:pt x="1133" y="5"/>
                      </a:lnTo>
                      <a:lnTo>
                        <a:pt x="1134" y="5"/>
                      </a:lnTo>
                      <a:lnTo>
                        <a:pt x="1062" y="5"/>
                      </a:lnTo>
                      <a:close/>
                      <a:moveTo>
                        <a:pt x="1150" y="5"/>
                      </a:moveTo>
                      <a:lnTo>
                        <a:pt x="1150" y="0"/>
                      </a:lnTo>
                      <a:lnTo>
                        <a:pt x="1219" y="0"/>
                      </a:lnTo>
                      <a:lnTo>
                        <a:pt x="1220" y="5"/>
                      </a:lnTo>
                      <a:lnTo>
                        <a:pt x="1150" y="5"/>
                      </a:lnTo>
                      <a:close/>
                    </a:path>
                  </a:pathLst>
                </a:custGeom>
                <a:solidFill>
                  <a:srgbClr val="EBEB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0" name="Freeform 355"/>
                <p:cNvSpPr>
                  <a:spLocks/>
                </p:cNvSpPr>
                <p:nvPr/>
              </p:nvSpPr>
              <p:spPr bwMode="auto">
                <a:xfrm>
                  <a:off x="2938" y="2861"/>
                  <a:ext cx="36" cy="1"/>
                </a:xfrm>
                <a:custGeom>
                  <a:avLst/>
                  <a:gdLst>
                    <a:gd name="T0" fmla="*/ 145 w 145"/>
                    <a:gd name="T1" fmla="*/ 0 h 2"/>
                    <a:gd name="T2" fmla="*/ 144 w 145"/>
                    <a:gd name="T3" fmla="*/ 2 h 2"/>
                    <a:gd name="T4" fmla="*/ 0 w 145"/>
                    <a:gd name="T5" fmla="*/ 0 h 2"/>
                    <a:gd name="T6" fmla="*/ 145 w 145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5" h="2">
                      <a:moveTo>
                        <a:pt x="145" y="0"/>
                      </a:moveTo>
                      <a:lnTo>
                        <a:pt x="144" y="2"/>
                      </a:lnTo>
                      <a:lnTo>
                        <a:pt x="0" y="0"/>
                      </a:lnTo>
                      <a:lnTo>
                        <a:pt x="145" y="0"/>
                      </a:lnTo>
                      <a:close/>
                    </a:path>
                  </a:pathLst>
                </a:custGeom>
                <a:solidFill>
                  <a:srgbClr val="8282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1" name="Freeform 356"/>
                <p:cNvSpPr>
                  <a:spLocks/>
                </p:cNvSpPr>
                <p:nvPr/>
              </p:nvSpPr>
              <p:spPr bwMode="auto">
                <a:xfrm>
                  <a:off x="2902" y="2859"/>
                  <a:ext cx="72" cy="2"/>
                </a:xfrm>
                <a:custGeom>
                  <a:avLst/>
                  <a:gdLst>
                    <a:gd name="T0" fmla="*/ 2 w 290"/>
                    <a:gd name="T1" fmla="*/ 0 h 8"/>
                    <a:gd name="T2" fmla="*/ 0 w 290"/>
                    <a:gd name="T3" fmla="*/ 6 h 8"/>
                    <a:gd name="T4" fmla="*/ 289 w 290"/>
                    <a:gd name="T5" fmla="*/ 8 h 8"/>
                    <a:gd name="T6" fmla="*/ 290 w 290"/>
                    <a:gd name="T7" fmla="*/ 0 h 8"/>
                    <a:gd name="T8" fmla="*/ 2 w 290"/>
                    <a:gd name="T9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0" h="8">
                      <a:moveTo>
                        <a:pt x="2" y="0"/>
                      </a:moveTo>
                      <a:lnTo>
                        <a:pt x="0" y="6"/>
                      </a:lnTo>
                      <a:lnTo>
                        <a:pt x="289" y="8"/>
                      </a:lnTo>
                      <a:lnTo>
                        <a:pt x="290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8A8A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2" name="Freeform 357"/>
                <p:cNvSpPr>
                  <a:spLocks/>
                </p:cNvSpPr>
                <p:nvPr/>
              </p:nvSpPr>
              <p:spPr bwMode="auto">
                <a:xfrm>
                  <a:off x="2902" y="2858"/>
                  <a:ext cx="72" cy="3"/>
                </a:xfrm>
                <a:custGeom>
                  <a:avLst/>
                  <a:gdLst>
                    <a:gd name="T0" fmla="*/ 2 w 290"/>
                    <a:gd name="T1" fmla="*/ 0 h 12"/>
                    <a:gd name="T2" fmla="*/ 0 w 290"/>
                    <a:gd name="T3" fmla="*/ 12 h 12"/>
                    <a:gd name="T4" fmla="*/ 145 w 290"/>
                    <a:gd name="T5" fmla="*/ 12 h 12"/>
                    <a:gd name="T6" fmla="*/ 290 w 290"/>
                    <a:gd name="T7" fmla="*/ 12 h 12"/>
                    <a:gd name="T8" fmla="*/ 290 w 290"/>
                    <a:gd name="T9" fmla="*/ 0 h 12"/>
                    <a:gd name="T10" fmla="*/ 2 w 290"/>
                    <a:gd name="T11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0" h="12">
                      <a:moveTo>
                        <a:pt x="2" y="0"/>
                      </a:moveTo>
                      <a:lnTo>
                        <a:pt x="0" y="12"/>
                      </a:lnTo>
                      <a:lnTo>
                        <a:pt x="145" y="12"/>
                      </a:lnTo>
                      <a:lnTo>
                        <a:pt x="290" y="12"/>
                      </a:lnTo>
                      <a:lnTo>
                        <a:pt x="290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8F8F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3" name="Rectangle 358"/>
                <p:cNvSpPr>
                  <a:spLocks noChangeArrowheads="1"/>
                </p:cNvSpPr>
                <p:nvPr/>
              </p:nvSpPr>
              <p:spPr bwMode="auto">
                <a:xfrm>
                  <a:off x="2902" y="2857"/>
                  <a:ext cx="72" cy="2"/>
                </a:xfrm>
                <a:prstGeom prst="rect">
                  <a:avLst/>
                </a:prstGeom>
                <a:solidFill>
                  <a:srgbClr val="96967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4" name="Rectangle 359"/>
                <p:cNvSpPr>
                  <a:spLocks noChangeArrowheads="1"/>
                </p:cNvSpPr>
                <p:nvPr/>
              </p:nvSpPr>
              <p:spPr bwMode="auto">
                <a:xfrm>
                  <a:off x="2902" y="2855"/>
                  <a:ext cx="72" cy="3"/>
                </a:xfrm>
                <a:prstGeom prst="rect">
                  <a:avLst/>
                </a:prstGeom>
                <a:solidFill>
                  <a:srgbClr val="9E9E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5" name="Rectangle 360"/>
                <p:cNvSpPr>
                  <a:spLocks noChangeArrowheads="1"/>
                </p:cNvSpPr>
                <p:nvPr/>
              </p:nvSpPr>
              <p:spPr bwMode="auto">
                <a:xfrm>
                  <a:off x="2902" y="2854"/>
                  <a:ext cx="72" cy="3"/>
                </a:xfrm>
                <a:prstGeom prst="rect">
                  <a:avLst/>
                </a:prstGeom>
                <a:solidFill>
                  <a:srgbClr val="A3A38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6" name="Freeform 361"/>
                <p:cNvSpPr>
                  <a:spLocks/>
                </p:cNvSpPr>
                <p:nvPr/>
              </p:nvSpPr>
              <p:spPr bwMode="auto">
                <a:xfrm>
                  <a:off x="2902" y="2852"/>
                  <a:ext cx="72" cy="3"/>
                </a:xfrm>
                <a:custGeom>
                  <a:avLst/>
                  <a:gdLst>
                    <a:gd name="T0" fmla="*/ 0 w 288"/>
                    <a:gd name="T1" fmla="*/ 0 h 11"/>
                    <a:gd name="T2" fmla="*/ 0 w 288"/>
                    <a:gd name="T3" fmla="*/ 11 h 11"/>
                    <a:gd name="T4" fmla="*/ 288 w 288"/>
                    <a:gd name="T5" fmla="*/ 11 h 11"/>
                    <a:gd name="T6" fmla="*/ 288 w 288"/>
                    <a:gd name="T7" fmla="*/ 0 h 11"/>
                    <a:gd name="T8" fmla="*/ 100 w 288"/>
                    <a:gd name="T9" fmla="*/ 0 h 11"/>
                    <a:gd name="T10" fmla="*/ 99 w 288"/>
                    <a:gd name="T11" fmla="*/ 5 h 11"/>
                    <a:gd name="T12" fmla="*/ 99 w 288"/>
                    <a:gd name="T13" fmla="*/ 0 h 11"/>
                    <a:gd name="T14" fmla="*/ 0 w 288"/>
                    <a:gd name="T1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88" h="11">
                      <a:moveTo>
                        <a:pt x="0" y="0"/>
                      </a:moveTo>
                      <a:lnTo>
                        <a:pt x="0" y="11"/>
                      </a:lnTo>
                      <a:lnTo>
                        <a:pt x="288" y="11"/>
                      </a:lnTo>
                      <a:lnTo>
                        <a:pt x="288" y="0"/>
                      </a:lnTo>
                      <a:lnTo>
                        <a:pt x="100" y="0"/>
                      </a:lnTo>
                      <a:lnTo>
                        <a:pt x="99" y="5"/>
                      </a:lnTo>
                      <a:lnTo>
                        <a:pt x="9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8A8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7" name="Freeform 362"/>
                <p:cNvSpPr>
                  <a:spLocks/>
                </p:cNvSpPr>
                <p:nvPr/>
              </p:nvSpPr>
              <p:spPr bwMode="auto">
                <a:xfrm>
                  <a:off x="2902" y="2851"/>
                  <a:ext cx="72" cy="3"/>
                </a:xfrm>
                <a:custGeom>
                  <a:avLst/>
                  <a:gdLst>
                    <a:gd name="T0" fmla="*/ 0 w 288"/>
                    <a:gd name="T1" fmla="*/ 0 h 11"/>
                    <a:gd name="T2" fmla="*/ 0 w 288"/>
                    <a:gd name="T3" fmla="*/ 11 h 11"/>
                    <a:gd name="T4" fmla="*/ 288 w 288"/>
                    <a:gd name="T5" fmla="*/ 11 h 11"/>
                    <a:gd name="T6" fmla="*/ 288 w 288"/>
                    <a:gd name="T7" fmla="*/ 0 h 11"/>
                    <a:gd name="T8" fmla="*/ 100 w 288"/>
                    <a:gd name="T9" fmla="*/ 0 h 11"/>
                    <a:gd name="T10" fmla="*/ 99 w 288"/>
                    <a:gd name="T11" fmla="*/ 11 h 11"/>
                    <a:gd name="T12" fmla="*/ 98 w 288"/>
                    <a:gd name="T13" fmla="*/ 0 h 11"/>
                    <a:gd name="T14" fmla="*/ 0 w 288"/>
                    <a:gd name="T1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88" h="11">
                      <a:moveTo>
                        <a:pt x="0" y="0"/>
                      </a:moveTo>
                      <a:lnTo>
                        <a:pt x="0" y="11"/>
                      </a:lnTo>
                      <a:lnTo>
                        <a:pt x="288" y="11"/>
                      </a:lnTo>
                      <a:lnTo>
                        <a:pt x="288" y="0"/>
                      </a:lnTo>
                      <a:lnTo>
                        <a:pt x="100" y="0"/>
                      </a:lnTo>
                      <a:lnTo>
                        <a:pt x="99" y="11"/>
                      </a:lnTo>
                      <a:lnTo>
                        <a:pt x="9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0B09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8" name="Freeform 363"/>
                <p:cNvSpPr>
                  <a:spLocks noEditPoints="1"/>
                </p:cNvSpPr>
                <p:nvPr/>
              </p:nvSpPr>
              <p:spPr bwMode="auto">
                <a:xfrm>
                  <a:off x="2902" y="2849"/>
                  <a:ext cx="73" cy="3"/>
                </a:xfrm>
                <a:custGeom>
                  <a:avLst/>
                  <a:gdLst>
                    <a:gd name="T0" fmla="*/ 1 w 290"/>
                    <a:gd name="T1" fmla="*/ 0 h 12"/>
                    <a:gd name="T2" fmla="*/ 0 w 290"/>
                    <a:gd name="T3" fmla="*/ 12 h 12"/>
                    <a:gd name="T4" fmla="*/ 99 w 290"/>
                    <a:gd name="T5" fmla="*/ 12 h 12"/>
                    <a:gd name="T6" fmla="*/ 96 w 290"/>
                    <a:gd name="T7" fmla="*/ 0 h 12"/>
                    <a:gd name="T8" fmla="*/ 1 w 290"/>
                    <a:gd name="T9" fmla="*/ 0 h 12"/>
                    <a:gd name="T10" fmla="*/ 100 w 290"/>
                    <a:gd name="T11" fmla="*/ 0 h 12"/>
                    <a:gd name="T12" fmla="*/ 100 w 290"/>
                    <a:gd name="T13" fmla="*/ 12 h 12"/>
                    <a:gd name="T14" fmla="*/ 288 w 290"/>
                    <a:gd name="T15" fmla="*/ 12 h 12"/>
                    <a:gd name="T16" fmla="*/ 290 w 290"/>
                    <a:gd name="T17" fmla="*/ 0 h 12"/>
                    <a:gd name="T18" fmla="*/ 193 w 290"/>
                    <a:gd name="T19" fmla="*/ 0 h 12"/>
                    <a:gd name="T20" fmla="*/ 192 w 290"/>
                    <a:gd name="T21" fmla="*/ 3 h 12"/>
                    <a:gd name="T22" fmla="*/ 192 w 290"/>
                    <a:gd name="T23" fmla="*/ 0 h 12"/>
                    <a:gd name="T24" fmla="*/ 100 w 290"/>
                    <a:gd name="T25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90" h="12">
                      <a:moveTo>
                        <a:pt x="1" y="0"/>
                      </a:moveTo>
                      <a:lnTo>
                        <a:pt x="0" y="12"/>
                      </a:lnTo>
                      <a:lnTo>
                        <a:pt x="99" y="12"/>
                      </a:lnTo>
                      <a:lnTo>
                        <a:pt x="96" y="0"/>
                      </a:lnTo>
                      <a:lnTo>
                        <a:pt x="1" y="0"/>
                      </a:lnTo>
                      <a:close/>
                      <a:moveTo>
                        <a:pt x="100" y="0"/>
                      </a:moveTo>
                      <a:lnTo>
                        <a:pt x="100" y="12"/>
                      </a:lnTo>
                      <a:lnTo>
                        <a:pt x="288" y="12"/>
                      </a:lnTo>
                      <a:lnTo>
                        <a:pt x="290" y="0"/>
                      </a:lnTo>
                      <a:lnTo>
                        <a:pt x="193" y="0"/>
                      </a:lnTo>
                      <a:lnTo>
                        <a:pt x="192" y="3"/>
                      </a:lnTo>
                      <a:lnTo>
                        <a:pt x="192" y="0"/>
                      </a:lnTo>
                      <a:lnTo>
                        <a:pt x="100" y="0"/>
                      </a:lnTo>
                      <a:close/>
                    </a:path>
                  </a:pathLst>
                </a:custGeom>
                <a:solidFill>
                  <a:srgbClr val="B5B5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9" name="Freeform 364"/>
                <p:cNvSpPr>
                  <a:spLocks noEditPoints="1"/>
                </p:cNvSpPr>
                <p:nvPr/>
              </p:nvSpPr>
              <p:spPr bwMode="auto">
                <a:xfrm>
                  <a:off x="2902" y="2848"/>
                  <a:ext cx="73" cy="3"/>
                </a:xfrm>
                <a:custGeom>
                  <a:avLst/>
                  <a:gdLst>
                    <a:gd name="T0" fmla="*/ 1 w 290"/>
                    <a:gd name="T1" fmla="*/ 0 h 10"/>
                    <a:gd name="T2" fmla="*/ 0 w 290"/>
                    <a:gd name="T3" fmla="*/ 10 h 10"/>
                    <a:gd name="T4" fmla="*/ 98 w 290"/>
                    <a:gd name="T5" fmla="*/ 10 h 10"/>
                    <a:gd name="T6" fmla="*/ 95 w 290"/>
                    <a:gd name="T7" fmla="*/ 0 h 10"/>
                    <a:gd name="T8" fmla="*/ 1 w 290"/>
                    <a:gd name="T9" fmla="*/ 0 h 10"/>
                    <a:gd name="T10" fmla="*/ 100 w 290"/>
                    <a:gd name="T11" fmla="*/ 0 h 10"/>
                    <a:gd name="T12" fmla="*/ 100 w 290"/>
                    <a:gd name="T13" fmla="*/ 10 h 10"/>
                    <a:gd name="T14" fmla="*/ 288 w 290"/>
                    <a:gd name="T15" fmla="*/ 10 h 10"/>
                    <a:gd name="T16" fmla="*/ 290 w 290"/>
                    <a:gd name="T17" fmla="*/ 0 h 10"/>
                    <a:gd name="T18" fmla="*/ 193 w 290"/>
                    <a:gd name="T19" fmla="*/ 0 h 10"/>
                    <a:gd name="T20" fmla="*/ 192 w 290"/>
                    <a:gd name="T21" fmla="*/ 7 h 10"/>
                    <a:gd name="T22" fmla="*/ 192 w 290"/>
                    <a:gd name="T23" fmla="*/ 0 h 10"/>
                    <a:gd name="T24" fmla="*/ 100 w 290"/>
                    <a:gd name="T25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90" h="10">
                      <a:moveTo>
                        <a:pt x="1" y="0"/>
                      </a:moveTo>
                      <a:lnTo>
                        <a:pt x="0" y="10"/>
                      </a:lnTo>
                      <a:lnTo>
                        <a:pt x="98" y="10"/>
                      </a:lnTo>
                      <a:lnTo>
                        <a:pt x="95" y="0"/>
                      </a:lnTo>
                      <a:lnTo>
                        <a:pt x="1" y="0"/>
                      </a:lnTo>
                      <a:close/>
                      <a:moveTo>
                        <a:pt x="100" y="0"/>
                      </a:moveTo>
                      <a:lnTo>
                        <a:pt x="100" y="10"/>
                      </a:lnTo>
                      <a:lnTo>
                        <a:pt x="288" y="10"/>
                      </a:lnTo>
                      <a:lnTo>
                        <a:pt x="290" y="0"/>
                      </a:lnTo>
                      <a:lnTo>
                        <a:pt x="193" y="0"/>
                      </a:lnTo>
                      <a:lnTo>
                        <a:pt x="192" y="7"/>
                      </a:lnTo>
                      <a:lnTo>
                        <a:pt x="192" y="0"/>
                      </a:lnTo>
                      <a:lnTo>
                        <a:pt x="100" y="0"/>
                      </a:lnTo>
                      <a:close/>
                    </a:path>
                  </a:pathLst>
                </a:custGeom>
                <a:solidFill>
                  <a:srgbClr val="BDBD9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0" name="Freeform 365"/>
                <p:cNvSpPr>
                  <a:spLocks noEditPoints="1"/>
                </p:cNvSpPr>
                <p:nvPr/>
              </p:nvSpPr>
              <p:spPr bwMode="auto">
                <a:xfrm>
                  <a:off x="2902" y="2847"/>
                  <a:ext cx="73" cy="2"/>
                </a:xfrm>
                <a:custGeom>
                  <a:avLst/>
                  <a:gdLst>
                    <a:gd name="T0" fmla="*/ 0 w 289"/>
                    <a:gd name="T1" fmla="*/ 0 h 10"/>
                    <a:gd name="T2" fmla="*/ 0 w 289"/>
                    <a:gd name="T3" fmla="*/ 10 h 10"/>
                    <a:gd name="T4" fmla="*/ 95 w 289"/>
                    <a:gd name="T5" fmla="*/ 10 h 10"/>
                    <a:gd name="T6" fmla="*/ 93 w 289"/>
                    <a:gd name="T7" fmla="*/ 0 h 10"/>
                    <a:gd name="T8" fmla="*/ 0 w 289"/>
                    <a:gd name="T9" fmla="*/ 0 h 10"/>
                    <a:gd name="T10" fmla="*/ 99 w 289"/>
                    <a:gd name="T11" fmla="*/ 0 h 10"/>
                    <a:gd name="T12" fmla="*/ 99 w 289"/>
                    <a:gd name="T13" fmla="*/ 10 h 10"/>
                    <a:gd name="T14" fmla="*/ 191 w 289"/>
                    <a:gd name="T15" fmla="*/ 10 h 10"/>
                    <a:gd name="T16" fmla="*/ 190 w 289"/>
                    <a:gd name="T17" fmla="*/ 0 h 10"/>
                    <a:gd name="T18" fmla="*/ 99 w 289"/>
                    <a:gd name="T19" fmla="*/ 0 h 10"/>
                    <a:gd name="T20" fmla="*/ 193 w 289"/>
                    <a:gd name="T21" fmla="*/ 0 h 10"/>
                    <a:gd name="T22" fmla="*/ 192 w 289"/>
                    <a:gd name="T23" fmla="*/ 10 h 10"/>
                    <a:gd name="T24" fmla="*/ 289 w 289"/>
                    <a:gd name="T25" fmla="*/ 10 h 10"/>
                    <a:gd name="T26" fmla="*/ 289 w 289"/>
                    <a:gd name="T27" fmla="*/ 0 h 10"/>
                    <a:gd name="T28" fmla="*/ 193 w 289"/>
                    <a:gd name="T29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89" h="10">
                      <a:moveTo>
                        <a:pt x="0" y="0"/>
                      </a:moveTo>
                      <a:lnTo>
                        <a:pt x="0" y="10"/>
                      </a:lnTo>
                      <a:lnTo>
                        <a:pt x="95" y="10"/>
                      </a:lnTo>
                      <a:lnTo>
                        <a:pt x="93" y="0"/>
                      </a:lnTo>
                      <a:lnTo>
                        <a:pt x="0" y="0"/>
                      </a:lnTo>
                      <a:close/>
                      <a:moveTo>
                        <a:pt x="99" y="0"/>
                      </a:moveTo>
                      <a:lnTo>
                        <a:pt x="99" y="10"/>
                      </a:lnTo>
                      <a:lnTo>
                        <a:pt x="191" y="10"/>
                      </a:lnTo>
                      <a:lnTo>
                        <a:pt x="190" y="0"/>
                      </a:lnTo>
                      <a:lnTo>
                        <a:pt x="99" y="0"/>
                      </a:lnTo>
                      <a:close/>
                      <a:moveTo>
                        <a:pt x="193" y="0"/>
                      </a:moveTo>
                      <a:lnTo>
                        <a:pt x="192" y="10"/>
                      </a:lnTo>
                      <a:lnTo>
                        <a:pt x="289" y="10"/>
                      </a:lnTo>
                      <a:lnTo>
                        <a:pt x="289" y="0"/>
                      </a:lnTo>
                      <a:lnTo>
                        <a:pt x="193" y="0"/>
                      </a:lnTo>
                      <a:close/>
                    </a:path>
                  </a:pathLst>
                </a:custGeom>
                <a:solidFill>
                  <a:srgbClr val="C2C2A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1" name="Freeform 366"/>
                <p:cNvSpPr>
                  <a:spLocks noEditPoints="1"/>
                </p:cNvSpPr>
                <p:nvPr/>
              </p:nvSpPr>
              <p:spPr bwMode="auto">
                <a:xfrm>
                  <a:off x="2902" y="2845"/>
                  <a:ext cx="73" cy="3"/>
                </a:xfrm>
                <a:custGeom>
                  <a:avLst/>
                  <a:gdLst>
                    <a:gd name="T0" fmla="*/ 0 w 289"/>
                    <a:gd name="T1" fmla="*/ 0 h 12"/>
                    <a:gd name="T2" fmla="*/ 0 w 289"/>
                    <a:gd name="T3" fmla="*/ 12 h 12"/>
                    <a:gd name="T4" fmla="*/ 94 w 289"/>
                    <a:gd name="T5" fmla="*/ 12 h 12"/>
                    <a:gd name="T6" fmla="*/ 92 w 289"/>
                    <a:gd name="T7" fmla="*/ 0 h 12"/>
                    <a:gd name="T8" fmla="*/ 0 w 289"/>
                    <a:gd name="T9" fmla="*/ 0 h 12"/>
                    <a:gd name="T10" fmla="*/ 100 w 289"/>
                    <a:gd name="T11" fmla="*/ 0 h 12"/>
                    <a:gd name="T12" fmla="*/ 99 w 289"/>
                    <a:gd name="T13" fmla="*/ 12 h 12"/>
                    <a:gd name="T14" fmla="*/ 191 w 289"/>
                    <a:gd name="T15" fmla="*/ 12 h 12"/>
                    <a:gd name="T16" fmla="*/ 188 w 289"/>
                    <a:gd name="T17" fmla="*/ 0 h 12"/>
                    <a:gd name="T18" fmla="*/ 100 w 289"/>
                    <a:gd name="T19" fmla="*/ 0 h 12"/>
                    <a:gd name="T20" fmla="*/ 193 w 289"/>
                    <a:gd name="T21" fmla="*/ 0 h 12"/>
                    <a:gd name="T22" fmla="*/ 192 w 289"/>
                    <a:gd name="T23" fmla="*/ 12 h 12"/>
                    <a:gd name="T24" fmla="*/ 289 w 289"/>
                    <a:gd name="T25" fmla="*/ 12 h 12"/>
                    <a:gd name="T26" fmla="*/ 289 w 289"/>
                    <a:gd name="T27" fmla="*/ 0 h 12"/>
                    <a:gd name="T28" fmla="*/ 193 w 289"/>
                    <a:gd name="T29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89" h="12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94" y="12"/>
                      </a:lnTo>
                      <a:lnTo>
                        <a:pt x="92" y="0"/>
                      </a:lnTo>
                      <a:lnTo>
                        <a:pt x="0" y="0"/>
                      </a:lnTo>
                      <a:close/>
                      <a:moveTo>
                        <a:pt x="100" y="0"/>
                      </a:moveTo>
                      <a:lnTo>
                        <a:pt x="99" y="12"/>
                      </a:lnTo>
                      <a:lnTo>
                        <a:pt x="191" y="12"/>
                      </a:lnTo>
                      <a:lnTo>
                        <a:pt x="188" y="0"/>
                      </a:lnTo>
                      <a:lnTo>
                        <a:pt x="100" y="0"/>
                      </a:lnTo>
                      <a:close/>
                      <a:moveTo>
                        <a:pt x="193" y="0"/>
                      </a:moveTo>
                      <a:lnTo>
                        <a:pt x="192" y="12"/>
                      </a:lnTo>
                      <a:lnTo>
                        <a:pt x="289" y="12"/>
                      </a:lnTo>
                      <a:lnTo>
                        <a:pt x="289" y="0"/>
                      </a:lnTo>
                      <a:lnTo>
                        <a:pt x="193" y="0"/>
                      </a:lnTo>
                      <a:close/>
                    </a:path>
                  </a:pathLst>
                </a:custGeom>
                <a:solidFill>
                  <a:srgbClr val="C9C9A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2" name="Freeform 367"/>
                <p:cNvSpPr>
                  <a:spLocks noEditPoints="1"/>
                </p:cNvSpPr>
                <p:nvPr/>
              </p:nvSpPr>
              <p:spPr bwMode="auto">
                <a:xfrm>
                  <a:off x="2902" y="2844"/>
                  <a:ext cx="73" cy="3"/>
                </a:xfrm>
                <a:custGeom>
                  <a:avLst/>
                  <a:gdLst>
                    <a:gd name="T0" fmla="*/ 0 w 289"/>
                    <a:gd name="T1" fmla="*/ 0 h 11"/>
                    <a:gd name="T2" fmla="*/ 0 w 289"/>
                    <a:gd name="T3" fmla="*/ 11 h 11"/>
                    <a:gd name="T4" fmla="*/ 93 w 289"/>
                    <a:gd name="T5" fmla="*/ 11 h 11"/>
                    <a:gd name="T6" fmla="*/ 91 w 289"/>
                    <a:gd name="T7" fmla="*/ 0 h 11"/>
                    <a:gd name="T8" fmla="*/ 0 w 289"/>
                    <a:gd name="T9" fmla="*/ 0 h 11"/>
                    <a:gd name="T10" fmla="*/ 100 w 289"/>
                    <a:gd name="T11" fmla="*/ 0 h 11"/>
                    <a:gd name="T12" fmla="*/ 99 w 289"/>
                    <a:gd name="T13" fmla="*/ 11 h 11"/>
                    <a:gd name="T14" fmla="*/ 190 w 289"/>
                    <a:gd name="T15" fmla="*/ 11 h 11"/>
                    <a:gd name="T16" fmla="*/ 187 w 289"/>
                    <a:gd name="T17" fmla="*/ 0 h 11"/>
                    <a:gd name="T18" fmla="*/ 100 w 289"/>
                    <a:gd name="T19" fmla="*/ 0 h 11"/>
                    <a:gd name="T20" fmla="*/ 194 w 289"/>
                    <a:gd name="T21" fmla="*/ 0 h 11"/>
                    <a:gd name="T22" fmla="*/ 193 w 289"/>
                    <a:gd name="T23" fmla="*/ 11 h 11"/>
                    <a:gd name="T24" fmla="*/ 289 w 289"/>
                    <a:gd name="T25" fmla="*/ 11 h 11"/>
                    <a:gd name="T26" fmla="*/ 289 w 289"/>
                    <a:gd name="T27" fmla="*/ 0 h 11"/>
                    <a:gd name="T28" fmla="*/ 194 w 289"/>
                    <a:gd name="T2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89" h="11">
                      <a:moveTo>
                        <a:pt x="0" y="0"/>
                      </a:moveTo>
                      <a:lnTo>
                        <a:pt x="0" y="11"/>
                      </a:lnTo>
                      <a:lnTo>
                        <a:pt x="93" y="11"/>
                      </a:lnTo>
                      <a:lnTo>
                        <a:pt x="91" y="0"/>
                      </a:lnTo>
                      <a:lnTo>
                        <a:pt x="0" y="0"/>
                      </a:lnTo>
                      <a:close/>
                      <a:moveTo>
                        <a:pt x="100" y="0"/>
                      </a:moveTo>
                      <a:lnTo>
                        <a:pt x="99" y="11"/>
                      </a:lnTo>
                      <a:lnTo>
                        <a:pt x="190" y="11"/>
                      </a:lnTo>
                      <a:lnTo>
                        <a:pt x="187" y="0"/>
                      </a:lnTo>
                      <a:lnTo>
                        <a:pt x="100" y="0"/>
                      </a:lnTo>
                      <a:close/>
                      <a:moveTo>
                        <a:pt x="194" y="0"/>
                      </a:moveTo>
                      <a:lnTo>
                        <a:pt x="193" y="11"/>
                      </a:lnTo>
                      <a:lnTo>
                        <a:pt x="289" y="11"/>
                      </a:lnTo>
                      <a:lnTo>
                        <a:pt x="289" y="0"/>
                      </a:lnTo>
                      <a:lnTo>
                        <a:pt x="194" y="0"/>
                      </a:lnTo>
                      <a:close/>
                    </a:path>
                  </a:pathLst>
                </a:custGeom>
                <a:solidFill>
                  <a:srgbClr val="D1D1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3" name="Freeform 368"/>
                <p:cNvSpPr>
                  <a:spLocks noEditPoints="1"/>
                </p:cNvSpPr>
                <p:nvPr/>
              </p:nvSpPr>
              <p:spPr bwMode="auto">
                <a:xfrm>
                  <a:off x="2902" y="2842"/>
                  <a:ext cx="73" cy="3"/>
                </a:xfrm>
                <a:custGeom>
                  <a:avLst/>
                  <a:gdLst>
                    <a:gd name="T0" fmla="*/ 0 w 289"/>
                    <a:gd name="T1" fmla="*/ 0 h 11"/>
                    <a:gd name="T2" fmla="*/ 0 w 289"/>
                    <a:gd name="T3" fmla="*/ 11 h 11"/>
                    <a:gd name="T4" fmla="*/ 92 w 289"/>
                    <a:gd name="T5" fmla="*/ 11 h 11"/>
                    <a:gd name="T6" fmla="*/ 89 w 289"/>
                    <a:gd name="T7" fmla="*/ 0 h 11"/>
                    <a:gd name="T8" fmla="*/ 0 w 289"/>
                    <a:gd name="T9" fmla="*/ 0 h 11"/>
                    <a:gd name="T10" fmla="*/ 100 w 289"/>
                    <a:gd name="T11" fmla="*/ 0 h 11"/>
                    <a:gd name="T12" fmla="*/ 100 w 289"/>
                    <a:gd name="T13" fmla="*/ 11 h 11"/>
                    <a:gd name="T14" fmla="*/ 188 w 289"/>
                    <a:gd name="T15" fmla="*/ 11 h 11"/>
                    <a:gd name="T16" fmla="*/ 186 w 289"/>
                    <a:gd name="T17" fmla="*/ 0 h 11"/>
                    <a:gd name="T18" fmla="*/ 100 w 289"/>
                    <a:gd name="T19" fmla="*/ 0 h 11"/>
                    <a:gd name="T20" fmla="*/ 194 w 289"/>
                    <a:gd name="T21" fmla="*/ 0 h 11"/>
                    <a:gd name="T22" fmla="*/ 193 w 289"/>
                    <a:gd name="T23" fmla="*/ 11 h 11"/>
                    <a:gd name="T24" fmla="*/ 289 w 289"/>
                    <a:gd name="T25" fmla="*/ 11 h 11"/>
                    <a:gd name="T26" fmla="*/ 289 w 289"/>
                    <a:gd name="T27" fmla="*/ 0 h 11"/>
                    <a:gd name="T28" fmla="*/ 194 w 289"/>
                    <a:gd name="T2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89" h="11">
                      <a:moveTo>
                        <a:pt x="0" y="0"/>
                      </a:moveTo>
                      <a:lnTo>
                        <a:pt x="0" y="11"/>
                      </a:lnTo>
                      <a:lnTo>
                        <a:pt x="92" y="11"/>
                      </a:lnTo>
                      <a:lnTo>
                        <a:pt x="89" y="0"/>
                      </a:lnTo>
                      <a:lnTo>
                        <a:pt x="0" y="0"/>
                      </a:lnTo>
                      <a:close/>
                      <a:moveTo>
                        <a:pt x="100" y="0"/>
                      </a:moveTo>
                      <a:lnTo>
                        <a:pt x="100" y="11"/>
                      </a:lnTo>
                      <a:lnTo>
                        <a:pt x="188" y="11"/>
                      </a:lnTo>
                      <a:lnTo>
                        <a:pt x="186" y="0"/>
                      </a:lnTo>
                      <a:lnTo>
                        <a:pt x="100" y="0"/>
                      </a:lnTo>
                      <a:close/>
                      <a:moveTo>
                        <a:pt x="194" y="0"/>
                      </a:moveTo>
                      <a:lnTo>
                        <a:pt x="193" y="11"/>
                      </a:lnTo>
                      <a:lnTo>
                        <a:pt x="289" y="11"/>
                      </a:lnTo>
                      <a:lnTo>
                        <a:pt x="289" y="0"/>
                      </a:lnTo>
                      <a:lnTo>
                        <a:pt x="194" y="0"/>
                      </a:lnTo>
                      <a:close/>
                    </a:path>
                  </a:pathLst>
                </a:custGeom>
                <a:solidFill>
                  <a:srgbClr val="D6D6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4" name="Freeform 369"/>
                <p:cNvSpPr>
                  <a:spLocks noEditPoints="1"/>
                </p:cNvSpPr>
                <p:nvPr/>
              </p:nvSpPr>
              <p:spPr bwMode="auto">
                <a:xfrm>
                  <a:off x="2902" y="2841"/>
                  <a:ext cx="73" cy="3"/>
                </a:xfrm>
                <a:custGeom>
                  <a:avLst/>
                  <a:gdLst>
                    <a:gd name="T0" fmla="*/ 0 w 289"/>
                    <a:gd name="T1" fmla="*/ 0 h 12"/>
                    <a:gd name="T2" fmla="*/ 0 w 289"/>
                    <a:gd name="T3" fmla="*/ 12 h 12"/>
                    <a:gd name="T4" fmla="*/ 91 w 289"/>
                    <a:gd name="T5" fmla="*/ 12 h 12"/>
                    <a:gd name="T6" fmla="*/ 88 w 289"/>
                    <a:gd name="T7" fmla="*/ 0 h 12"/>
                    <a:gd name="T8" fmla="*/ 0 w 289"/>
                    <a:gd name="T9" fmla="*/ 0 h 12"/>
                    <a:gd name="T10" fmla="*/ 100 w 289"/>
                    <a:gd name="T11" fmla="*/ 0 h 12"/>
                    <a:gd name="T12" fmla="*/ 100 w 289"/>
                    <a:gd name="T13" fmla="*/ 12 h 12"/>
                    <a:gd name="T14" fmla="*/ 187 w 289"/>
                    <a:gd name="T15" fmla="*/ 12 h 12"/>
                    <a:gd name="T16" fmla="*/ 185 w 289"/>
                    <a:gd name="T17" fmla="*/ 0 h 12"/>
                    <a:gd name="T18" fmla="*/ 100 w 289"/>
                    <a:gd name="T19" fmla="*/ 0 h 12"/>
                    <a:gd name="T20" fmla="*/ 196 w 289"/>
                    <a:gd name="T21" fmla="*/ 0 h 12"/>
                    <a:gd name="T22" fmla="*/ 194 w 289"/>
                    <a:gd name="T23" fmla="*/ 12 h 12"/>
                    <a:gd name="T24" fmla="*/ 289 w 289"/>
                    <a:gd name="T25" fmla="*/ 12 h 12"/>
                    <a:gd name="T26" fmla="*/ 289 w 289"/>
                    <a:gd name="T27" fmla="*/ 0 h 12"/>
                    <a:gd name="T28" fmla="*/ 196 w 289"/>
                    <a:gd name="T29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89" h="12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91" y="12"/>
                      </a:lnTo>
                      <a:lnTo>
                        <a:pt x="88" y="0"/>
                      </a:lnTo>
                      <a:lnTo>
                        <a:pt x="0" y="0"/>
                      </a:lnTo>
                      <a:close/>
                      <a:moveTo>
                        <a:pt x="100" y="0"/>
                      </a:moveTo>
                      <a:lnTo>
                        <a:pt x="100" y="12"/>
                      </a:lnTo>
                      <a:lnTo>
                        <a:pt x="187" y="12"/>
                      </a:lnTo>
                      <a:lnTo>
                        <a:pt x="185" y="0"/>
                      </a:lnTo>
                      <a:lnTo>
                        <a:pt x="100" y="0"/>
                      </a:lnTo>
                      <a:close/>
                      <a:moveTo>
                        <a:pt x="196" y="0"/>
                      </a:moveTo>
                      <a:lnTo>
                        <a:pt x="194" y="12"/>
                      </a:lnTo>
                      <a:lnTo>
                        <a:pt x="289" y="12"/>
                      </a:lnTo>
                      <a:lnTo>
                        <a:pt x="289" y="0"/>
                      </a:lnTo>
                      <a:lnTo>
                        <a:pt x="196" y="0"/>
                      </a:lnTo>
                      <a:close/>
                    </a:path>
                  </a:pathLst>
                </a:custGeom>
                <a:solidFill>
                  <a:srgbClr val="DEDE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5" name="Freeform 370"/>
                <p:cNvSpPr>
                  <a:spLocks noEditPoints="1"/>
                </p:cNvSpPr>
                <p:nvPr/>
              </p:nvSpPr>
              <p:spPr bwMode="auto">
                <a:xfrm>
                  <a:off x="2902" y="2840"/>
                  <a:ext cx="73" cy="2"/>
                </a:xfrm>
                <a:custGeom>
                  <a:avLst/>
                  <a:gdLst>
                    <a:gd name="T0" fmla="*/ 0 w 289"/>
                    <a:gd name="T1" fmla="*/ 11 h 11"/>
                    <a:gd name="T2" fmla="*/ 0 w 289"/>
                    <a:gd name="T3" fmla="*/ 2 h 11"/>
                    <a:gd name="T4" fmla="*/ 44 w 289"/>
                    <a:gd name="T5" fmla="*/ 0 h 11"/>
                    <a:gd name="T6" fmla="*/ 87 w 289"/>
                    <a:gd name="T7" fmla="*/ 0 h 11"/>
                    <a:gd name="T8" fmla="*/ 89 w 289"/>
                    <a:gd name="T9" fmla="*/ 11 h 11"/>
                    <a:gd name="T10" fmla="*/ 0 w 289"/>
                    <a:gd name="T11" fmla="*/ 11 h 11"/>
                    <a:gd name="T12" fmla="*/ 100 w 289"/>
                    <a:gd name="T13" fmla="*/ 0 h 11"/>
                    <a:gd name="T14" fmla="*/ 100 w 289"/>
                    <a:gd name="T15" fmla="*/ 11 h 11"/>
                    <a:gd name="T16" fmla="*/ 186 w 289"/>
                    <a:gd name="T17" fmla="*/ 11 h 11"/>
                    <a:gd name="T18" fmla="*/ 185 w 289"/>
                    <a:gd name="T19" fmla="*/ 0 h 11"/>
                    <a:gd name="T20" fmla="*/ 100 w 289"/>
                    <a:gd name="T21" fmla="*/ 0 h 11"/>
                    <a:gd name="T22" fmla="*/ 196 w 289"/>
                    <a:gd name="T23" fmla="*/ 0 h 11"/>
                    <a:gd name="T24" fmla="*/ 194 w 289"/>
                    <a:gd name="T25" fmla="*/ 11 h 11"/>
                    <a:gd name="T26" fmla="*/ 289 w 289"/>
                    <a:gd name="T27" fmla="*/ 11 h 11"/>
                    <a:gd name="T28" fmla="*/ 289 w 289"/>
                    <a:gd name="T29" fmla="*/ 0 h 11"/>
                    <a:gd name="T30" fmla="*/ 196 w 289"/>
                    <a:gd name="T31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289" h="11">
                      <a:moveTo>
                        <a:pt x="0" y="11"/>
                      </a:moveTo>
                      <a:lnTo>
                        <a:pt x="0" y="2"/>
                      </a:lnTo>
                      <a:lnTo>
                        <a:pt x="44" y="0"/>
                      </a:lnTo>
                      <a:lnTo>
                        <a:pt x="87" y="0"/>
                      </a:lnTo>
                      <a:lnTo>
                        <a:pt x="89" y="11"/>
                      </a:lnTo>
                      <a:lnTo>
                        <a:pt x="0" y="11"/>
                      </a:lnTo>
                      <a:close/>
                      <a:moveTo>
                        <a:pt x="100" y="0"/>
                      </a:moveTo>
                      <a:lnTo>
                        <a:pt x="100" y="11"/>
                      </a:lnTo>
                      <a:lnTo>
                        <a:pt x="186" y="11"/>
                      </a:lnTo>
                      <a:lnTo>
                        <a:pt x="185" y="0"/>
                      </a:lnTo>
                      <a:lnTo>
                        <a:pt x="100" y="0"/>
                      </a:lnTo>
                      <a:close/>
                      <a:moveTo>
                        <a:pt x="196" y="0"/>
                      </a:moveTo>
                      <a:lnTo>
                        <a:pt x="194" y="11"/>
                      </a:lnTo>
                      <a:lnTo>
                        <a:pt x="289" y="11"/>
                      </a:lnTo>
                      <a:lnTo>
                        <a:pt x="289" y="0"/>
                      </a:lnTo>
                      <a:lnTo>
                        <a:pt x="196" y="0"/>
                      </a:lnTo>
                      <a:close/>
                    </a:path>
                  </a:pathLst>
                </a:custGeom>
                <a:solidFill>
                  <a:srgbClr val="E3E3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6" name="Freeform 371"/>
                <p:cNvSpPr>
                  <a:spLocks noEditPoints="1"/>
                </p:cNvSpPr>
                <p:nvPr/>
              </p:nvSpPr>
              <p:spPr bwMode="auto">
                <a:xfrm>
                  <a:off x="2902" y="2840"/>
                  <a:ext cx="73" cy="1"/>
                </a:xfrm>
                <a:custGeom>
                  <a:avLst/>
                  <a:gdLst>
                    <a:gd name="T0" fmla="*/ 0 w 289"/>
                    <a:gd name="T1" fmla="*/ 5 h 5"/>
                    <a:gd name="T2" fmla="*/ 0 w 289"/>
                    <a:gd name="T3" fmla="*/ 2 h 5"/>
                    <a:gd name="T4" fmla="*/ 86 w 289"/>
                    <a:gd name="T5" fmla="*/ 0 h 5"/>
                    <a:gd name="T6" fmla="*/ 88 w 289"/>
                    <a:gd name="T7" fmla="*/ 5 h 5"/>
                    <a:gd name="T8" fmla="*/ 0 w 289"/>
                    <a:gd name="T9" fmla="*/ 5 h 5"/>
                    <a:gd name="T10" fmla="*/ 100 w 289"/>
                    <a:gd name="T11" fmla="*/ 5 h 5"/>
                    <a:gd name="T12" fmla="*/ 100 w 289"/>
                    <a:gd name="T13" fmla="*/ 0 h 5"/>
                    <a:gd name="T14" fmla="*/ 184 w 289"/>
                    <a:gd name="T15" fmla="*/ 0 h 5"/>
                    <a:gd name="T16" fmla="*/ 185 w 289"/>
                    <a:gd name="T17" fmla="*/ 5 h 5"/>
                    <a:gd name="T18" fmla="*/ 100 w 289"/>
                    <a:gd name="T19" fmla="*/ 5 h 5"/>
                    <a:gd name="T20" fmla="*/ 196 w 289"/>
                    <a:gd name="T21" fmla="*/ 5 h 5"/>
                    <a:gd name="T22" fmla="*/ 196 w 289"/>
                    <a:gd name="T23" fmla="*/ 0 h 5"/>
                    <a:gd name="T24" fmla="*/ 289 w 289"/>
                    <a:gd name="T25" fmla="*/ 0 h 5"/>
                    <a:gd name="T26" fmla="*/ 289 w 289"/>
                    <a:gd name="T27" fmla="*/ 5 h 5"/>
                    <a:gd name="T28" fmla="*/ 196 w 289"/>
                    <a:gd name="T2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89" h="5">
                      <a:moveTo>
                        <a:pt x="0" y="5"/>
                      </a:moveTo>
                      <a:lnTo>
                        <a:pt x="0" y="2"/>
                      </a:lnTo>
                      <a:lnTo>
                        <a:pt x="86" y="0"/>
                      </a:lnTo>
                      <a:lnTo>
                        <a:pt x="88" y="5"/>
                      </a:lnTo>
                      <a:lnTo>
                        <a:pt x="0" y="5"/>
                      </a:lnTo>
                      <a:close/>
                      <a:moveTo>
                        <a:pt x="100" y="5"/>
                      </a:moveTo>
                      <a:lnTo>
                        <a:pt x="100" y="0"/>
                      </a:lnTo>
                      <a:lnTo>
                        <a:pt x="184" y="0"/>
                      </a:lnTo>
                      <a:lnTo>
                        <a:pt x="185" y="5"/>
                      </a:lnTo>
                      <a:lnTo>
                        <a:pt x="100" y="5"/>
                      </a:lnTo>
                      <a:close/>
                      <a:moveTo>
                        <a:pt x="196" y="5"/>
                      </a:moveTo>
                      <a:lnTo>
                        <a:pt x="196" y="0"/>
                      </a:lnTo>
                      <a:lnTo>
                        <a:pt x="289" y="0"/>
                      </a:lnTo>
                      <a:lnTo>
                        <a:pt x="289" y="5"/>
                      </a:lnTo>
                      <a:lnTo>
                        <a:pt x="196" y="5"/>
                      </a:lnTo>
                      <a:close/>
                    </a:path>
                  </a:pathLst>
                </a:custGeom>
                <a:solidFill>
                  <a:srgbClr val="EBEB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7" name="Freeform 372"/>
                <p:cNvSpPr>
                  <a:spLocks noEditPoints="1"/>
                </p:cNvSpPr>
                <p:nvPr/>
              </p:nvSpPr>
              <p:spPr bwMode="auto">
                <a:xfrm>
                  <a:off x="2914" y="2840"/>
                  <a:ext cx="61" cy="1"/>
                </a:xfrm>
                <a:custGeom>
                  <a:avLst/>
                  <a:gdLst>
                    <a:gd name="T0" fmla="*/ 0 w 245"/>
                    <a:gd name="T1" fmla="*/ 42 w 245"/>
                    <a:gd name="T2" fmla="*/ 43 w 245"/>
                    <a:gd name="T3" fmla="*/ 0 w 245"/>
                    <a:gd name="T4" fmla="*/ 56 w 245"/>
                    <a:gd name="T5" fmla="*/ 56 w 245"/>
                    <a:gd name="T6" fmla="*/ 140 w 245"/>
                    <a:gd name="T7" fmla="*/ 141 w 245"/>
                    <a:gd name="T8" fmla="*/ 56 w 245"/>
                    <a:gd name="T9" fmla="*/ 152 w 245"/>
                    <a:gd name="T10" fmla="*/ 152 w 245"/>
                    <a:gd name="T11" fmla="*/ 245 w 245"/>
                    <a:gd name="T12" fmla="*/ 245 w 245"/>
                    <a:gd name="T13" fmla="*/ 152 w 24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  <a:cxn ang="0">
                      <a:pos x="T9" y="0"/>
                    </a:cxn>
                    <a:cxn ang="0">
                      <a:pos x="T10" y="0"/>
                    </a:cxn>
                    <a:cxn ang="0">
                      <a:pos x="T11" y="0"/>
                    </a:cxn>
                    <a:cxn ang="0">
                      <a:pos x="T12" y="0"/>
                    </a:cxn>
                    <a:cxn ang="0">
                      <a:pos x="T13" y="0"/>
                    </a:cxn>
                  </a:cxnLst>
                  <a:rect l="0" t="0" r="r" b="b"/>
                  <a:pathLst>
                    <a:path w="245">
                      <a:moveTo>
                        <a:pt x="0" y="0"/>
                      </a:moveTo>
                      <a:lnTo>
                        <a:pt x="42" y="0"/>
                      </a:lnTo>
                      <a:lnTo>
                        <a:pt x="43" y="0"/>
                      </a:lnTo>
                      <a:lnTo>
                        <a:pt x="0" y="0"/>
                      </a:lnTo>
                      <a:close/>
                      <a:moveTo>
                        <a:pt x="56" y="0"/>
                      </a:moveTo>
                      <a:lnTo>
                        <a:pt x="56" y="0"/>
                      </a:lnTo>
                      <a:lnTo>
                        <a:pt x="140" y="0"/>
                      </a:lnTo>
                      <a:lnTo>
                        <a:pt x="141" y="0"/>
                      </a:lnTo>
                      <a:lnTo>
                        <a:pt x="56" y="0"/>
                      </a:lnTo>
                      <a:close/>
                      <a:moveTo>
                        <a:pt x="152" y="0"/>
                      </a:moveTo>
                      <a:lnTo>
                        <a:pt x="152" y="0"/>
                      </a:lnTo>
                      <a:lnTo>
                        <a:pt x="245" y="0"/>
                      </a:lnTo>
                      <a:lnTo>
                        <a:pt x="245" y="0"/>
                      </a:lnTo>
                      <a:lnTo>
                        <a:pt x="152" y="0"/>
                      </a:lnTo>
                      <a:close/>
                    </a:path>
                  </a:pathLst>
                </a:custGeom>
                <a:solidFill>
                  <a:srgbClr val="F0F0D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8" name="Freeform 373"/>
                <p:cNvSpPr>
                  <a:spLocks/>
                </p:cNvSpPr>
                <p:nvPr/>
              </p:nvSpPr>
              <p:spPr bwMode="auto">
                <a:xfrm>
                  <a:off x="2905" y="2871"/>
                  <a:ext cx="69" cy="1"/>
                </a:xfrm>
                <a:custGeom>
                  <a:avLst/>
                  <a:gdLst>
                    <a:gd name="T0" fmla="*/ 2 w 278"/>
                    <a:gd name="T1" fmla="*/ 0 h 5"/>
                    <a:gd name="T2" fmla="*/ 0 w 278"/>
                    <a:gd name="T3" fmla="*/ 3 h 5"/>
                    <a:gd name="T4" fmla="*/ 277 w 278"/>
                    <a:gd name="T5" fmla="*/ 5 h 5"/>
                    <a:gd name="T6" fmla="*/ 278 w 278"/>
                    <a:gd name="T7" fmla="*/ 0 h 5"/>
                    <a:gd name="T8" fmla="*/ 2 w 278"/>
                    <a:gd name="T9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8" h="5">
                      <a:moveTo>
                        <a:pt x="2" y="0"/>
                      </a:moveTo>
                      <a:lnTo>
                        <a:pt x="0" y="3"/>
                      </a:lnTo>
                      <a:lnTo>
                        <a:pt x="277" y="5"/>
                      </a:lnTo>
                      <a:lnTo>
                        <a:pt x="278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8282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9" name="Freeform 374"/>
                <p:cNvSpPr>
                  <a:spLocks/>
                </p:cNvSpPr>
                <p:nvPr/>
              </p:nvSpPr>
              <p:spPr bwMode="auto">
                <a:xfrm>
                  <a:off x="2905" y="2870"/>
                  <a:ext cx="69" cy="2"/>
                </a:xfrm>
                <a:custGeom>
                  <a:avLst/>
                  <a:gdLst>
                    <a:gd name="T0" fmla="*/ 2 w 278"/>
                    <a:gd name="T1" fmla="*/ 0 h 9"/>
                    <a:gd name="T2" fmla="*/ 0 w 278"/>
                    <a:gd name="T3" fmla="*/ 7 h 9"/>
                    <a:gd name="T4" fmla="*/ 277 w 278"/>
                    <a:gd name="T5" fmla="*/ 9 h 9"/>
                    <a:gd name="T6" fmla="*/ 278 w 278"/>
                    <a:gd name="T7" fmla="*/ 0 h 9"/>
                    <a:gd name="T8" fmla="*/ 2 w 278"/>
                    <a:gd name="T9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8" h="9">
                      <a:moveTo>
                        <a:pt x="2" y="0"/>
                      </a:moveTo>
                      <a:lnTo>
                        <a:pt x="0" y="7"/>
                      </a:lnTo>
                      <a:lnTo>
                        <a:pt x="277" y="9"/>
                      </a:lnTo>
                      <a:lnTo>
                        <a:pt x="278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8A8A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0" name="Rectangle 375"/>
                <p:cNvSpPr>
                  <a:spLocks noChangeArrowheads="1"/>
                </p:cNvSpPr>
                <p:nvPr/>
              </p:nvSpPr>
              <p:spPr bwMode="auto">
                <a:xfrm>
                  <a:off x="2905" y="2868"/>
                  <a:ext cx="69" cy="3"/>
                </a:xfrm>
                <a:prstGeom prst="rect">
                  <a:avLst/>
                </a:prstGeom>
                <a:solidFill>
                  <a:srgbClr val="8F8F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1" name="Rectangle 376"/>
                <p:cNvSpPr>
                  <a:spLocks noChangeArrowheads="1"/>
                </p:cNvSpPr>
                <p:nvPr/>
              </p:nvSpPr>
              <p:spPr bwMode="auto">
                <a:xfrm>
                  <a:off x="2905" y="2867"/>
                  <a:ext cx="69" cy="3"/>
                </a:xfrm>
                <a:prstGeom prst="rect">
                  <a:avLst/>
                </a:prstGeom>
                <a:solidFill>
                  <a:srgbClr val="96967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2" name="Freeform 377"/>
                <p:cNvSpPr>
                  <a:spLocks/>
                </p:cNvSpPr>
                <p:nvPr/>
              </p:nvSpPr>
              <p:spPr bwMode="auto">
                <a:xfrm>
                  <a:off x="2905" y="2865"/>
                  <a:ext cx="69" cy="3"/>
                </a:xfrm>
                <a:custGeom>
                  <a:avLst/>
                  <a:gdLst>
                    <a:gd name="T0" fmla="*/ 1 w 276"/>
                    <a:gd name="T1" fmla="*/ 0 h 11"/>
                    <a:gd name="T2" fmla="*/ 0 w 276"/>
                    <a:gd name="T3" fmla="*/ 11 h 11"/>
                    <a:gd name="T4" fmla="*/ 276 w 276"/>
                    <a:gd name="T5" fmla="*/ 11 h 11"/>
                    <a:gd name="T6" fmla="*/ 276 w 276"/>
                    <a:gd name="T7" fmla="*/ 0 h 11"/>
                    <a:gd name="T8" fmla="*/ 1 w 276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6" h="11">
                      <a:moveTo>
                        <a:pt x="1" y="0"/>
                      </a:moveTo>
                      <a:lnTo>
                        <a:pt x="0" y="11"/>
                      </a:lnTo>
                      <a:lnTo>
                        <a:pt x="276" y="11"/>
                      </a:lnTo>
                      <a:lnTo>
                        <a:pt x="276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9E9E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3" name="Freeform 378"/>
                <p:cNvSpPr>
                  <a:spLocks/>
                </p:cNvSpPr>
                <p:nvPr/>
              </p:nvSpPr>
              <p:spPr bwMode="auto">
                <a:xfrm>
                  <a:off x="2905" y="2864"/>
                  <a:ext cx="69" cy="3"/>
                </a:xfrm>
                <a:custGeom>
                  <a:avLst/>
                  <a:gdLst>
                    <a:gd name="T0" fmla="*/ 1 w 276"/>
                    <a:gd name="T1" fmla="*/ 0 h 11"/>
                    <a:gd name="T2" fmla="*/ 0 w 276"/>
                    <a:gd name="T3" fmla="*/ 11 h 11"/>
                    <a:gd name="T4" fmla="*/ 276 w 276"/>
                    <a:gd name="T5" fmla="*/ 11 h 11"/>
                    <a:gd name="T6" fmla="*/ 276 w 276"/>
                    <a:gd name="T7" fmla="*/ 0 h 11"/>
                    <a:gd name="T8" fmla="*/ 94 w 276"/>
                    <a:gd name="T9" fmla="*/ 0 h 11"/>
                    <a:gd name="T10" fmla="*/ 1 w 276"/>
                    <a:gd name="T11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6" h="11">
                      <a:moveTo>
                        <a:pt x="1" y="0"/>
                      </a:moveTo>
                      <a:lnTo>
                        <a:pt x="0" y="11"/>
                      </a:lnTo>
                      <a:lnTo>
                        <a:pt x="276" y="11"/>
                      </a:lnTo>
                      <a:lnTo>
                        <a:pt x="276" y="0"/>
                      </a:lnTo>
                      <a:lnTo>
                        <a:pt x="94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A3A38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4" name="Freeform 379"/>
                <p:cNvSpPr>
                  <a:spLocks/>
                </p:cNvSpPr>
                <p:nvPr/>
              </p:nvSpPr>
              <p:spPr bwMode="auto">
                <a:xfrm>
                  <a:off x="2905" y="2862"/>
                  <a:ext cx="69" cy="3"/>
                </a:xfrm>
                <a:custGeom>
                  <a:avLst/>
                  <a:gdLst>
                    <a:gd name="T0" fmla="*/ 0 w 275"/>
                    <a:gd name="T1" fmla="*/ 0 h 12"/>
                    <a:gd name="T2" fmla="*/ 0 w 275"/>
                    <a:gd name="T3" fmla="*/ 12 h 12"/>
                    <a:gd name="T4" fmla="*/ 275 w 275"/>
                    <a:gd name="T5" fmla="*/ 12 h 12"/>
                    <a:gd name="T6" fmla="*/ 275 w 275"/>
                    <a:gd name="T7" fmla="*/ 0 h 12"/>
                    <a:gd name="T8" fmla="*/ 94 w 275"/>
                    <a:gd name="T9" fmla="*/ 0 h 12"/>
                    <a:gd name="T10" fmla="*/ 93 w 275"/>
                    <a:gd name="T11" fmla="*/ 7 h 12"/>
                    <a:gd name="T12" fmla="*/ 93 w 275"/>
                    <a:gd name="T13" fmla="*/ 0 h 12"/>
                    <a:gd name="T14" fmla="*/ 0 w 275"/>
                    <a:gd name="T15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75" h="12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275" y="12"/>
                      </a:lnTo>
                      <a:lnTo>
                        <a:pt x="275" y="0"/>
                      </a:lnTo>
                      <a:lnTo>
                        <a:pt x="94" y="0"/>
                      </a:lnTo>
                      <a:lnTo>
                        <a:pt x="93" y="7"/>
                      </a:lnTo>
                      <a:lnTo>
                        <a:pt x="9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8A8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5" name="Freeform 380"/>
                <p:cNvSpPr>
                  <a:spLocks noEditPoints="1"/>
                </p:cNvSpPr>
                <p:nvPr/>
              </p:nvSpPr>
              <p:spPr bwMode="auto">
                <a:xfrm>
                  <a:off x="2905" y="2861"/>
                  <a:ext cx="70" cy="3"/>
                </a:xfrm>
                <a:custGeom>
                  <a:avLst/>
                  <a:gdLst>
                    <a:gd name="T0" fmla="*/ 0 w 277"/>
                    <a:gd name="T1" fmla="*/ 0 h 13"/>
                    <a:gd name="T2" fmla="*/ 0 w 277"/>
                    <a:gd name="T3" fmla="*/ 12 h 13"/>
                    <a:gd name="T4" fmla="*/ 93 w 277"/>
                    <a:gd name="T5" fmla="*/ 13 h 13"/>
                    <a:gd name="T6" fmla="*/ 92 w 277"/>
                    <a:gd name="T7" fmla="*/ 0 h 13"/>
                    <a:gd name="T8" fmla="*/ 0 w 277"/>
                    <a:gd name="T9" fmla="*/ 0 h 13"/>
                    <a:gd name="T10" fmla="*/ 94 w 277"/>
                    <a:gd name="T11" fmla="*/ 0 h 13"/>
                    <a:gd name="T12" fmla="*/ 93 w 277"/>
                    <a:gd name="T13" fmla="*/ 12 h 13"/>
                    <a:gd name="T14" fmla="*/ 275 w 277"/>
                    <a:gd name="T15" fmla="*/ 12 h 13"/>
                    <a:gd name="T16" fmla="*/ 277 w 277"/>
                    <a:gd name="T17" fmla="*/ 0 h 13"/>
                    <a:gd name="T18" fmla="*/ 94 w 277"/>
                    <a:gd name="T19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77" h="13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93" y="13"/>
                      </a:lnTo>
                      <a:lnTo>
                        <a:pt x="92" y="0"/>
                      </a:lnTo>
                      <a:lnTo>
                        <a:pt x="0" y="0"/>
                      </a:lnTo>
                      <a:close/>
                      <a:moveTo>
                        <a:pt x="94" y="0"/>
                      </a:moveTo>
                      <a:lnTo>
                        <a:pt x="93" y="12"/>
                      </a:lnTo>
                      <a:lnTo>
                        <a:pt x="275" y="12"/>
                      </a:lnTo>
                      <a:lnTo>
                        <a:pt x="277" y="0"/>
                      </a:lnTo>
                      <a:lnTo>
                        <a:pt x="94" y="0"/>
                      </a:lnTo>
                      <a:close/>
                    </a:path>
                  </a:pathLst>
                </a:custGeom>
                <a:solidFill>
                  <a:srgbClr val="B0B09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6" name="Freeform 381"/>
                <p:cNvSpPr>
                  <a:spLocks noEditPoints="1"/>
                </p:cNvSpPr>
                <p:nvPr/>
              </p:nvSpPr>
              <p:spPr bwMode="auto">
                <a:xfrm>
                  <a:off x="2905" y="2860"/>
                  <a:ext cx="70" cy="2"/>
                </a:xfrm>
                <a:custGeom>
                  <a:avLst/>
                  <a:gdLst>
                    <a:gd name="T0" fmla="*/ 1 w 277"/>
                    <a:gd name="T1" fmla="*/ 0 h 11"/>
                    <a:gd name="T2" fmla="*/ 0 w 277"/>
                    <a:gd name="T3" fmla="*/ 11 h 11"/>
                    <a:gd name="T4" fmla="*/ 93 w 277"/>
                    <a:gd name="T5" fmla="*/ 11 h 11"/>
                    <a:gd name="T6" fmla="*/ 90 w 277"/>
                    <a:gd name="T7" fmla="*/ 0 h 11"/>
                    <a:gd name="T8" fmla="*/ 1 w 277"/>
                    <a:gd name="T9" fmla="*/ 0 h 11"/>
                    <a:gd name="T10" fmla="*/ 94 w 277"/>
                    <a:gd name="T11" fmla="*/ 0 h 11"/>
                    <a:gd name="T12" fmla="*/ 94 w 277"/>
                    <a:gd name="T13" fmla="*/ 11 h 11"/>
                    <a:gd name="T14" fmla="*/ 275 w 277"/>
                    <a:gd name="T15" fmla="*/ 11 h 11"/>
                    <a:gd name="T16" fmla="*/ 277 w 277"/>
                    <a:gd name="T17" fmla="*/ 0 h 11"/>
                    <a:gd name="T18" fmla="*/ 185 w 277"/>
                    <a:gd name="T19" fmla="*/ 0 h 11"/>
                    <a:gd name="T20" fmla="*/ 184 w 277"/>
                    <a:gd name="T21" fmla="*/ 4 h 11"/>
                    <a:gd name="T22" fmla="*/ 184 w 277"/>
                    <a:gd name="T23" fmla="*/ 0 h 11"/>
                    <a:gd name="T24" fmla="*/ 94 w 277"/>
                    <a:gd name="T2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77" h="11">
                      <a:moveTo>
                        <a:pt x="1" y="0"/>
                      </a:moveTo>
                      <a:lnTo>
                        <a:pt x="0" y="11"/>
                      </a:lnTo>
                      <a:lnTo>
                        <a:pt x="93" y="11"/>
                      </a:lnTo>
                      <a:lnTo>
                        <a:pt x="90" y="0"/>
                      </a:lnTo>
                      <a:lnTo>
                        <a:pt x="1" y="0"/>
                      </a:lnTo>
                      <a:close/>
                      <a:moveTo>
                        <a:pt x="94" y="0"/>
                      </a:moveTo>
                      <a:lnTo>
                        <a:pt x="94" y="11"/>
                      </a:lnTo>
                      <a:lnTo>
                        <a:pt x="275" y="11"/>
                      </a:lnTo>
                      <a:lnTo>
                        <a:pt x="277" y="0"/>
                      </a:lnTo>
                      <a:lnTo>
                        <a:pt x="185" y="0"/>
                      </a:lnTo>
                      <a:lnTo>
                        <a:pt x="184" y="4"/>
                      </a:lnTo>
                      <a:lnTo>
                        <a:pt x="184" y="0"/>
                      </a:lnTo>
                      <a:lnTo>
                        <a:pt x="94" y="0"/>
                      </a:lnTo>
                      <a:close/>
                    </a:path>
                  </a:pathLst>
                </a:custGeom>
                <a:solidFill>
                  <a:srgbClr val="B5B5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7" name="Freeform 382"/>
                <p:cNvSpPr>
                  <a:spLocks noEditPoints="1"/>
                </p:cNvSpPr>
                <p:nvPr/>
              </p:nvSpPr>
              <p:spPr bwMode="auto">
                <a:xfrm>
                  <a:off x="2905" y="2858"/>
                  <a:ext cx="70" cy="3"/>
                </a:xfrm>
                <a:custGeom>
                  <a:avLst/>
                  <a:gdLst>
                    <a:gd name="T0" fmla="*/ 1 w 277"/>
                    <a:gd name="T1" fmla="*/ 0 h 11"/>
                    <a:gd name="T2" fmla="*/ 0 w 277"/>
                    <a:gd name="T3" fmla="*/ 11 h 11"/>
                    <a:gd name="T4" fmla="*/ 92 w 277"/>
                    <a:gd name="T5" fmla="*/ 11 h 11"/>
                    <a:gd name="T6" fmla="*/ 89 w 277"/>
                    <a:gd name="T7" fmla="*/ 0 h 11"/>
                    <a:gd name="T8" fmla="*/ 1 w 277"/>
                    <a:gd name="T9" fmla="*/ 0 h 11"/>
                    <a:gd name="T10" fmla="*/ 94 w 277"/>
                    <a:gd name="T11" fmla="*/ 0 h 11"/>
                    <a:gd name="T12" fmla="*/ 94 w 277"/>
                    <a:gd name="T13" fmla="*/ 11 h 11"/>
                    <a:gd name="T14" fmla="*/ 277 w 277"/>
                    <a:gd name="T15" fmla="*/ 11 h 11"/>
                    <a:gd name="T16" fmla="*/ 277 w 277"/>
                    <a:gd name="T17" fmla="*/ 0 h 11"/>
                    <a:gd name="T18" fmla="*/ 186 w 277"/>
                    <a:gd name="T19" fmla="*/ 0 h 11"/>
                    <a:gd name="T20" fmla="*/ 184 w 277"/>
                    <a:gd name="T21" fmla="*/ 10 h 11"/>
                    <a:gd name="T22" fmla="*/ 182 w 277"/>
                    <a:gd name="T23" fmla="*/ 0 h 11"/>
                    <a:gd name="T24" fmla="*/ 94 w 277"/>
                    <a:gd name="T2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77" h="11">
                      <a:moveTo>
                        <a:pt x="1" y="0"/>
                      </a:moveTo>
                      <a:lnTo>
                        <a:pt x="0" y="11"/>
                      </a:lnTo>
                      <a:lnTo>
                        <a:pt x="92" y="11"/>
                      </a:lnTo>
                      <a:lnTo>
                        <a:pt x="89" y="0"/>
                      </a:lnTo>
                      <a:lnTo>
                        <a:pt x="1" y="0"/>
                      </a:lnTo>
                      <a:close/>
                      <a:moveTo>
                        <a:pt x="94" y="0"/>
                      </a:moveTo>
                      <a:lnTo>
                        <a:pt x="94" y="11"/>
                      </a:lnTo>
                      <a:lnTo>
                        <a:pt x="277" y="11"/>
                      </a:lnTo>
                      <a:lnTo>
                        <a:pt x="277" y="0"/>
                      </a:lnTo>
                      <a:lnTo>
                        <a:pt x="186" y="0"/>
                      </a:lnTo>
                      <a:lnTo>
                        <a:pt x="184" y="10"/>
                      </a:lnTo>
                      <a:lnTo>
                        <a:pt x="182" y="0"/>
                      </a:lnTo>
                      <a:lnTo>
                        <a:pt x="94" y="0"/>
                      </a:lnTo>
                      <a:close/>
                    </a:path>
                  </a:pathLst>
                </a:custGeom>
                <a:solidFill>
                  <a:srgbClr val="BDBD9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8" name="Freeform 383"/>
                <p:cNvSpPr>
                  <a:spLocks noEditPoints="1"/>
                </p:cNvSpPr>
                <p:nvPr/>
              </p:nvSpPr>
              <p:spPr bwMode="auto">
                <a:xfrm>
                  <a:off x="2906" y="2857"/>
                  <a:ext cx="69" cy="3"/>
                </a:xfrm>
                <a:custGeom>
                  <a:avLst/>
                  <a:gdLst>
                    <a:gd name="T0" fmla="*/ 0 w 276"/>
                    <a:gd name="T1" fmla="*/ 0 h 12"/>
                    <a:gd name="T2" fmla="*/ 0 w 276"/>
                    <a:gd name="T3" fmla="*/ 12 h 12"/>
                    <a:gd name="T4" fmla="*/ 89 w 276"/>
                    <a:gd name="T5" fmla="*/ 12 h 12"/>
                    <a:gd name="T6" fmla="*/ 87 w 276"/>
                    <a:gd name="T7" fmla="*/ 0 h 12"/>
                    <a:gd name="T8" fmla="*/ 0 w 276"/>
                    <a:gd name="T9" fmla="*/ 0 h 12"/>
                    <a:gd name="T10" fmla="*/ 94 w 276"/>
                    <a:gd name="T11" fmla="*/ 0 h 12"/>
                    <a:gd name="T12" fmla="*/ 93 w 276"/>
                    <a:gd name="T13" fmla="*/ 12 h 12"/>
                    <a:gd name="T14" fmla="*/ 183 w 276"/>
                    <a:gd name="T15" fmla="*/ 12 h 12"/>
                    <a:gd name="T16" fmla="*/ 180 w 276"/>
                    <a:gd name="T17" fmla="*/ 0 h 12"/>
                    <a:gd name="T18" fmla="*/ 94 w 276"/>
                    <a:gd name="T19" fmla="*/ 0 h 12"/>
                    <a:gd name="T20" fmla="*/ 186 w 276"/>
                    <a:gd name="T21" fmla="*/ 0 h 12"/>
                    <a:gd name="T22" fmla="*/ 184 w 276"/>
                    <a:gd name="T23" fmla="*/ 12 h 12"/>
                    <a:gd name="T24" fmla="*/ 276 w 276"/>
                    <a:gd name="T25" fmla="*/ 12 h 12"/>
                    <a:gd name="T26" fmla="*/ 276 w 276"/>
                    <a:gd name="T27" fmla="*/ 0 h 12"/>
                    <a:gd name="T28" fmla="*/ 186 w 276"/>
                    <a:gd name="T29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76" h="12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89" y="12"/>
                      </a:lnTo>
                      <a:lnTo>
                        <a:pt x="87" y="0"/>
                      </a:lnTo>
                      <a:lnTo>
                        <a:pt x="0" y="0"/>
                      </a:lnTo>
                      <a:close/>
                      <a:moveTo>
                        <a:pt x="94" y="0"/>
                      </a:moveTo>
                      <a:lnTo>
                        <a:pt x="93" y="12"/>
                      </a:lnTo>
                      <a:lnTo>
                        <a:pt x="183" y="12"/>
                      </a:lnTo>
                      <a:lnTo>
                        <a:pt x="180" y="0"/>
                      </a:lnTo>
                      <a:lnTo>
                        <a:pt x="94" y="0"/>
                      </a:lnTo>
                      <a:close/>
                      <a:moveTo>
                        <a:pt x="186" y="0"/>
                      </a:moveTo>
                      <a:lnTo>
                        <a:pt x="184" y="12"/>
                      </a:lnTo>
                      <a:lnTo>
                        <a:pt x="276" y="12"/>
                      </a:lnTo>
                      <a:lnTo>
                        <a:pt x="276" y="0"/>
                      </a:lnTo>
                      <a:lnTo>
                        <a:pt x="186" y="0"/>
                      </a:lnTo>
                      <a:close/>
                    </a:path>
                  </a:pathLst>
                </a:custGeom>
                <a:solidFill>
                  <a:srgbClr val="C2C2A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9" name="Freeform 384"/>
                <p:cNvSpPr>
                  <a:spLocks noEditPoints="1"/>
                </p:cNvSpPr>
                <p:nvPr/>
              </p:nvSpPr>
              <p:spPr bwMode="auto">
                <a:xfrm>
                  <a:off x="2906" y="2856"/>
                  <a:ext cx="69" cy="2"/>
                </a:xfrm>
                <a:custGeom>
                  <a:avLst/>
                  <a:gdLst>
                    <a:gd name="T0" fmla="*/ 0 w 276"/>
                    <a:gd name="T1" fmla="*/ 0 h 11"/>
                    <a:gd name="T2" fmla="*/ 0 w 276"/>
                    <a:gd name="T3" fmla="*/ 11 h 11"/>
                    <a:gd name="T4" fmla="*/ 88 w 276"/>
                    <a:gd name="T5" fmla="*/ 11 h 11"/>
                    <a:gd name="T6" fmla="*/ 87 w 276"/>
                    <a:gd name="T7" fmla="*/ 0 h 11"/>
                    <a:gd name="T8" fmla="*/ 0 w 276"/>
                    <a:gd name="T9" fmla="*/ 0 h 11"/>
                    <a:gd name="T10" fmla="*/ 94 w 276"/>
                    <a:gd name="T11" fmla="*/ 0 h 11"/>
                    <a:gd name="T12" fmla="*/ 93 w 276"/>
                    <a:gd name="T13" fmla="*/ 11 h 11"/>
                    <a:gd name="T14" fmla="*/ 181 w 276"/>
                    <a:gd name="T15" fmla="*/ 11 h 11"/>
                    <a:gd name="T16" fmla="*/ 180 w 276"/>
                    <a:gd name="T17" fmla="*/ 0 h 11"/>
                    <a:gd name="T18" fmla="*/ 94 w 276"/>
                    <a:gd name="T19" fmla="*/ 0 h 11"/>
                    <a:gd name="T20" fmla="*/ 186 w 276"/>
                    <a:gd name="T21" fmla="*/ 0 h 11"/>
                    <a:gd name="T22" fmla="*/ 185 w 276"/>
                    <a:gd name="T23" fmla="*/ 11 h 11"/>
                    <a:gd name="T24" fmla="*/ 276 w 276"/>
                    <a:gd name="T25" fmla="*/ 11 h 11"/>
                    <a:gd name="T26" fmla="*/ 276 w 276"/>
                    <a:gd name="T27" fmla="*/ 0 h 11"/>
                    <a:gd name="T28" fmla="*/ 186 w 276"/>
                    <a:gd name="T2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76" h="11">
                      <a:moveTo>
                        <a:pt x="0" y="0"/>
                      </a:moveTo>
                      <a:lnTo>
                        <a:pt x="0" y="11"/>
                      </a:lnTo>
                      <a:lnTo>
                        <a:pt x="88" y="11"/>
                      </a:lnTo>
                      <a:lnTo>
                        <a:pt x="87" y="0"/>
                      </a:lnTo>
                      <a:lnTo>
                        <a:pt x="0" y="0"/>
                      </a:lnTo>
                      <a:close/>
                      <a:moveTo>
                        <a:pt x="94" y="0"/>
                      </a:moveTo>
                      <a:lnTo>
                        <a:pt x="93" y="11"/>
                      </a:lnTo>
                      <a:lnTo>
                        <a:pt x="181" y="11"/>
                      </a:lnTo>
                      <a:lnTo>
                        <a:pt x="180" y="0"/>
                      </a:lnTo>
                      <a:lnTo>
                        <a:pt x="94" y="0"/>
                      </a:lnTo>
                      <a:close/>
                      <a:moveTo>
                        <a:pt x="186" y="0"/>
                      </a:moveTo>
                      <a:lnTo>
                        <a:pt x="185" y="11"/>
                      </a:lnTo>
                      <a:lnTo>
                        <a:pt x="276" y="11"/>
                      </a:lnTo>
                      <a:lnTo>
                        <a:pt x="276" y="0"/>
                      </a:lnTo>
                      <a:lnTo>
                        <a:pt x="186" y="0"/>
                      </a:lnTo>
                      <a:close/>
                    </a:path>
                  </a:pathLst>
                </a:custGeom>
                <a:solidFill>
                  <a:srgbClr val="C9C9A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0" name="Freeform 385"/>
                <p:cNvSpPr>
                  <a:spLocks noEditPoints="1"/>
                </p:cNvSpPr>
                <p:nvPr/>
              </p:nvSpPr>
              <p:spPr bwMode="auto">
                <a:xfrm>
                  <a:off x="2906" y="2854"/>
                  <a:ext cx="69" cy="3"/>
                </a:xfrm>
                <a:custGeom>
                  <a:avLst/>
                  <a:gdLst>
                    <a:gd name="T0" fmla="*/ 1 w 276"/>
                    <a:gd name="T1" fmla="*/ 0 h 11"/>
                    <a:gd name="T2" fmla="*/ 0 w 276"/>
                    <a:gd name="T3" fmla="*/ 11 h 11"/>
                    <a:gd name="T4" fmla="*/ 87 w 276"/>
                    <a:gd name="T5" fmla="*/ 11 h 11"/>
                    <a:gd name="T6" fmla="*/ 86 w 276"/>
                    <a:gd name="T7" fmla="*/ 0 h 11"/>
                    <a:gd name="T8" fmla="*/ 1 w 276"/>
                    <a:gd name="T9" fmla="*/ 0 h 11"/>
                    <a:gd name="T10" fmla="*/ 94 w 276"/>
                    <a:gd name="T11" fmla="*/ 0 h 11"/>
                    <a:gd name="T12" fmla="*/ 94 w 276"/>
                    <a:gd name="T13" fmla="*/ 11 h 11"/>
                    <a:gd name="T14" fmla="*/ 180 w 276"/>
                    <a:gd name="T15" fmla="*/ 11 h 11"/>
                    <a:gd name="T16" fmla="*/ 179 w 276"/>
                    <a:gd name="T17" fmla="*/ 0 h 11"/>
                    <a:gd name="T18" fmla="*/ 94 w 276"/>
                    <a:gd name="T19" fmla="*/ 0 h 11"/>
                    <a:gd name="T20" fmla="*/ 187 w 276"/>
                    <a:gd name="T21" fmla="*/ 0 h 11"/>
                    <a:gd name="T22" fmla="*/ 186 w 276"/>
                    <a:gd name="T23" fmla="*/ 11 h 11"/>
                    <a:gd name="T24" fmla="*/ 276 w 276"/>
                    <a:gd name="T25" fmla="*/ 11 h 11"/>
                    <a:gd name="T26" fmla="*/ 276 w 276"/>
                    <a:gd name="T27" fmla="*/ 0 h 11"/>
                    <a:gd name="T28" fmla="*/ 187 w 276"/>
                    <a:gd name="T2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76" h="11">
                      <a:moveTo>
                        <a:pt x="1" y="0"/>
                      </a:moveTo>
                      <a:lnTo>
                        <a:pt x="0" y="11"/>
                      </a:lnTo>
                      <a:lnTo>
                        <a:pt x="87" y="11"/>
                      </a:lnTo>
                      <a:lnTo>
                        <a:pt x="86" y="0"/>
                      </a:lnTo>
                      <a:lnTo>
                        <a:pt x="1" y="0"/>
                      </a:lnTo>
                      <a:close/>
                      <a:moveTo>
                        <a:pt x="94" y="0"/>
                      </a:moveTo>
                      <a:lnTo>
                        <a:pt x="94" y="11"/>
                      </a:lnTo>
                      <a:lnTo>
                        <a:pt x="180" y="11"/>
                      </a:lnTo>
                      <a:lnTo>
                        <a:pt x="179" y="0"/>
                      </a:lnTo>
                      <a:lnTo>
                        <a:pt x="94" y="0"/>
                      </a:lnTo>
                      <a:close/>
                      <a:moveTo>
                        <a:pt x="187" y="0"/>
                      </a:moveTo>
                      <a:lnTo>
                        <a:pt x="186" y="11"/>
                      </a:lnTo>
                      <a:lnTo>
                        <a:pt x="276" y="11"/>
                      </a:lnTo>
                      <a:lnTo>
                        <a:pt x="276" y="0"/>
                      </a:lnTo>
                      <a:lnTo>
                        <a:pt x="187" y="0"/>
                      </a:lnTo>
                      <a:close/>
                    </a:path>
                  </a:pathLst>
                </a:custGeom>
                <a:solidFill>
                  <a:srgbClr val="D1D1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1" name="Freeform 386"/>
                <p:cNvSpPr>
                  <a:spLocks noEditPoints="1"/>
                </p:cNvSpPr>
                <p:nvPr/>
              </p:nvSpPr>
              <p:spPr bwMode="auto">
                <a:xfrm>
                  <a:off x="2906" y="2853"/>
                  <a:ext cx="69" cy="3"/>
                </a:xfrm>
                <a:custGeom>
                  <a:avLst/>
                  <a:gdLst>
                    <a:gd name="T0" fmla="*/ 1 w 276"/>
                    <a:gd name="T1" fmla="*/ 0 h 11"/>
                    <a:gd name="T2" fmla="*/ 0 w 276"/>
                    <a:gd name="T3" fmla="*/ 11 h 11"/>
                    <a:gd name="T4" fmla="*/ 87 w 276"/>
                    <a:gd name="T5" fmla="*/ 11 h 11"/>
                    <a:gd name="T6" fmla="*/ 85 w 276"/>
                    <a:gd name="T7" fmla="*/ 0 h 11"/>
                    <a:gd name="T8" fmla="*/ 1 w 276"/>
                    <a:gd name="T9" fmla="*/ 0 h 11"/>
                    <a:gd name="T10" fmla="*/ 94 w 276"/>
                    <a:gd name="T11" fmla="*/ 0 h 11"/>
                    <a:gd name="T12" fmla="*/ 94 w 276"/>
                    <a:gd name="T13" fmla="*/ 11 h 11"/>
                    <a:gd name="T14" fmla="*/ 180 w 276"/>
                    <a:gd name="T15" fmla="*/ 11 h 11"/>
                    <a:gd name="T16" fmla="*/ 178 w 276"/>
                    <a:gd name="T17" fmla="*/ 0 h 11"/>
                    <a:gd name="T18" fmla="*/ 94 w 276"/>
                    <a:gd name="T19" fmla="*/ 0 h 11"/>
                    <a:gd name="T20" fmla="*/ 188 w 276"/>
                    <a:gd name="T21" fmla="*/ 0 h 11"/>
                    <a:gd name="T22" fmla="*/ 186 w 276"/>
                    <a:gd name="T23" fmla="*/ 11 h 11"/>
                    <a:gd name="T24" fmla="*/ 276 w 276"/>
                    <a:gd name="T25" fmla="*/ 11 h 11"/>
                    <a:gd name="T26" fmla="*/ 276 w 276"/>
                    <a:gd name="T27" fmla="*/ 0 h 11"/>
                    <a:gd name="T28" fmla="*/ 188 w 276"/>
                    <a:gd name="T2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76" h="11">
                      <a:moveTo>
                        <a:pt x="1" y="0"/>
                      </a:moveTo>
                      <a:lnTo>
                        <a:pt x="0" y="11"/>
                      </a:lnTo>
                      <a:lnTo>
                        <a:pt x="87" y="11"/>
                      </a:lnTo>
                      <a:lnTo>
                        <a:pt x="85" y="0"/>
                      </a:lnTo>
                      <a:lnTo>
                        <a:pt x="1" y="0"/>
                      </a:lnTo>
                      <a:close/>
                      <a:moveTo>
                        <a:pt x="94" y="0"/>
                      </a:moveTo>
                      <a:lnTo>
                        <a:pt x="94" y="11"/>
                      </a:lnTo>
                      <a:lnTo>
                        <a:pt x="180" y="11"/>
                      </a:lnTo>
                      <a:lnTo>
                        <a:pt x="178" y="0"/>
                      </a:lnTo>
                      <a:lnTo>
                        <a:pt x="94" y="0"/>
                      </a:lnTo>
                      <a:close/>
                      <a:moveTo>
                        <a:pt x="188" y="0"/>
                      </a:moveTo>
                      <a:lnTo>
                        <a:pt x="186" y="11"/>
                      </a:lnTo>
                      <a:lnTo>
                        <a:pt x="276" y="11"/>
                      </a:lnTo>
                      <a:lnTo>
                        <a:pt x="276" y="0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D6D6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" name="Freeform 387"/>
                <p:cNvSpPr>
                  <a:spLocks noEditPoints="1"/>
                </p:cNvSpPr>
                <p:nvPr/>
              </p:nvSpPr>
              <p:spPr bwMode="auto">
                <a:xfrm>
                  <a:off x="2906" y="2851"/>
                  <a:ext cx="69" cy="3"/>
                </a:xfrm>
                <a:custGeom>
                  <a:avLst/>
                  <a:gdLst>
                    <a:gd name="T0" fmla="*/ 0 w 275"/>
                    <a:gd name="T1" fmla="*/ 0 h 10"/>
                    <a:gd name="T2" fmla="*/ 0 w 275"/>
                    <a:gd name="T3" fmla="*/ 10 h 10"/>
                    <a:gd name="T4" fmla="*/ 85 w 275"/>
                    <a:gd name="T5" fmla="*/ 10 h 10"/>
                    <a:gd name="T6" fmla="*/ 83 w 275"/>
                    <a:gd name="T7" fmla="*/ 0 h 10"/>
                    <a:gd name="T8" fmla="*/ 0 w 275"/>
                    <a:gd name="T9" fmla="*/ 0 h 10"/>
                    <a:gd name="T10" fmla="*/ 93 w 275"/>
                    <a:gd name="T11" fmla="*/ 0 h 10"/>
                    <a:gd name="T12" fmla="*/ 93 w 275"/>
                    <a:gd name="T13" fmla="*/ 10 h 10"/>
                    <a:gd name="T14" fmla="*/ 178 w 275"/>
                    <a:gd name="T15" fmla="*/ 10 h 10"/>
                    <a:gd name="T16" fmla="*/ 176 w 275"/>
                    <a:gd name="T17" fmla="*/ 0 h 10"/>
                    <a:gd name="T18" fmla="*/ 93 w 275"/>
                    <a:gd name="T19" fmla="*/ 0 h 10"/>
                    <a:gd name="T20" fmla="*/ 189 w 275"/>
                    <a:gd name="T21" fmla="*/ 0 h 10"/>
                    <a:gd name="T22" fmla="*/ 186 w 275"/>
                    <a:gd name="T23" fmla="*/ 10 h 10"/>
                    <a:gd name="T24" fmla="*/ 275 w 275"/>
                    <a:gd name="T25" fmla="*/ 10 h 10"/>
                    <a:gd name="T26" fmla="*/ 275 w 275"/>
                    <a:gd name="T27" fmla="*/ 0 h 10"/>
                    <a:gd name="T28" fmla="*/ 189 w 275"/>
                    <a:gd name="T29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75" h="10">
                      <a:moveTo>
                        <a:pt x="0" y="0"/>
                      </a:moveTo>
                      <a:lnTo>
                        <a:pt x="0" y="10"/>
                      </a:lnTo>
                      <a:lnTo>
                        <a:pt x="85" y="10"/>
                      </a:lnTo>
                      <a:lnTo>
                        <a:pt x="83" y="0"/>
                      </a:lnTo>
                      <a:lnTo>
                        <a:pt x="0" y="0"/>
                      </a:lnTo>
                      <a:close/>
                      <a:moveTo>
                        <a:pt x="93" y="0"/>
                      </a:moveTo>
                      <a:lnTo>
                        <a:pt x="93" y="10"/>
                      </a:lnTo>
                      <a:lnTo>
                        <a:pt x="178" y="10"/>
                      </a:lnTo>
                      <a:lnTo>
                        <a:pt x="176" y="0"/>
                      </a:lnTo>
                      <a:lnTo>
                        <a:pt x="93" y="0"/>
                      </a:lnTo>
                      <a:close/>
                      <a:moveTo>
                        <a:pt x="189" y="0"/>
                      </a:moveTo>
                      <a:lnTo>
                        <a:pt x="186" y="10"/>
                      </a:lnTo>
                      <a:lnTo>
                        <a:pt x="275" y="10"/>
                      </a:lnTo>
                      <a:lnTo>
                        <a:pt x="275" y="0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rgbClr val="DEDE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3" name="Freeform 388"/>
                <p:cNvSpPr>
                  <a:spLocks noEditPoints="1"/>
                </p:cNvSpPr>
                <p:nvPr/>
              </p:nvSpPr>
              <p:spPr bwMode="auto">
                <a:xfrm>
                  <a:off x="2906" y="2850"/>
                  <a:ext cx="69" cy="3"/>
                </a:xfrm>
                <a:custGeom>
                  <a:avLst/>
                  <a:gdLst>
                    <a:gd name="T0" fmla="*/ 0 w 275"/>
                    <a:gd name="T1" fmla="*/ 11 h 11"/>
                    <a:gd name="T2" fmla="*/ 0 w 275"/>
                    <a:gd name="T3" fmla="*/ 2 h 11"/>
                    <a:gd name="T4" fmla="*/ 81 w 275"/>
                    <a:gd name="T5" fmla="*/ 2 h 11"/>
                    <a:gd name="T6" fmla="*/ 84 w 275"/>
                    <a:gd name="T7" fmla="*/ 11 h 11"/>
                    <a:gd name="T8" fmla="*/ 0 w 275"/>
                    <a:gd name="T9" fmla="*/ 11 h 11"/>
                    <a:gd name="T10" fmla="*/ 93 w 275"/>
                    <a:gd name="T11" fmla="*/ 11 h 11"/>
                    <a:gd name="T12" fmla="*/ 93 w 275"/>
                    <a:gd name="T13" fmla="*/ 2 h 11"/>
                    <a:gd name="T14" fmla="*/ 174 w 275"/>
                    <a:gd name="T15" fmla="*/ 2 h 11"/>
                    <a:gd name="T16" fmla="*/ 177 w 275"/>
                    <a:gd name="T17" fmla="*/ 11 h 11"/>
                    <a:gd name="T18" fmla="*/ 93 w 275"/>
                    <a:gd name="T19" fmla="*/ 11 h 11"/>
                    <a:gd name="T20" fmla="*/ 189 w 275"/>
                    <a:gd name="T21" fmla="*/ 0 h 11"/>
                    <a:gd name="T22" fmla="*/ 187 w 275"/>
                    <a:gd name="T23" fmla="*/ 11 h 11"/>
                    <a:gd name="T24" fmla="*/ 275 w 275"/>
                    <a:gd name="T25" fmla="*/ 11 h 11"/>
                    <a:gd name="T26" fmla="*/ 275 w 275"/>
                    <a:gd name="T27" fmla="*/ 2 h 11"/>
                    <a:gd name="T28" fmla="*/ 232 w 275"/>
                    <a:gd name="T29" fmla="*/ 0 h 11"/>
                    <a:gd name="T30" fmla="*/ 189 w 275"/>
                    <a:gd name="T31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275" h="11">
                      <a:moveTo>
                        <a:pt x="0" y="11"/>
                      </a:moveTo>
                      <a:lnTo>
                        <a:pt x="0" y="2"/>
                      </a:lnTo>
                      <a:lnTo>
                        <a:pt x="81" y="2"/>
                      </a:lnTo>
                      <a:lnTo>
                        <a:pt x="84" y="11"/>
                      </a:lnTo>
                      <a:lnTo>
                        <a:pt x="0" y="11"/>
                      </a:lnTo>
                      <a:close/>
                      <a:moveTo>
                        <a:pt x="93" y="11"/>
                      </a:moveTo>
                      <a:lnTo>
                        <a:pt x="93" y="2"/>
                      </a:lnTo>
                      <a:lnTo>
                        <a:pt x="174" y="2"/>
                      </a:lnTo>
                      <a:lnTo>
                        <a:pt x="177" y="11"/>
                      </a:lnTo>
                      <a:lnTo>
                        <a:pt x="93" y="11"/>
                      </a:lnTo>
                      <a:close/>
                      <a:moveTo>
                        <a:pt x="189" y="0"/>
                      </a:moveTo>
                      <a:lnTo>
                        <a:pt x="187" y="11"/>
                      </a:lnTo>
                      <a:lnTo>
                        <a:pt x="275" y="11"/>
                      </a:lnTo>
                      <a:lnTo>
                        <a:pt x="275" y="2"/>
                      </a:lnTo>
                      <a:lnTo>
                        <a:pt x="232" y="0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rgbClr val="E3E3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4" name="Freeform 389"/>
                <p:cNvSpPr>
                  <a:spLocks noEditPoints="1"/>
                </p:cNvSpPr>
                <p:nvPr/>
              </p:nvSpPr>
              <p:spPr bwMode="auto">
                <a:xfrm>
                  <a:off x="2906" y="2850"/>
                  <a:ext cx="69" cy="1"/>
                </a:xfrm>
                <a:custGeom>
                  <a:avLst/>
                  <a:gdLst>
                    <a:gd name="T0" fmla="*/ 0 w 275"/>
                    <a:gd name="T1" fmla="*/ 6 h 6"/>
                    <a:gd name="T2" fmla="*/ 0 w 275"/>
                    <a:gd name="T3" fmla="*/ 2 h 6"/>
                    <a:gd name="T4" fmla="*/ 81 w 275"/>
                    <a:gd name="T5" fmla="*/ 2 h 6"/>
                    <a:gd name="T6" fmla="*/ 83 w 275"/>
                    <a:gd name="T7" fmla="*/ 6 h 6"/>
                    <a:gd name="T8" fmla="*/ 0 w 275"/>
                    <a:gd name="T9" fmla="*/ 6 h 6"/>
                    <a:gd name="T10" fmla="*/ 93 w 275"/>
                    <a:gd name="T11" fmla="*/ 6 h 6"/>
                    <a:gd name="T12" fmla="*/ 93 w 275"/>
                    <a:gd name="T13" fmla="*/ 2 h 6"/>
                    <a:gd name="T14" fmla="*/ 174 w 275"/>
                    <a:gd name="T15" fmla="*/ 2 h 6"/>
                    <a:gd name="T16" fmla="*/ 176 w 275"/>
                    <a:gd name="T17" fmla="*/ 6 h 6"/>
                    <a:gd name="T18" fmla="*/ 93 w 275"/>
                    <a:gd name="T19" fmla="*/ 6 h 6"/>
                    <a:gd name="T20" fmla="*/ 189 w 275"/>
                    <a:gd name="T21" fmla="*/ 6 h 6"/>
                    <a:gd name="T22" fmla="*/ 189 w 275"/>
                    <a:gd name="T23" fmla="*/ 0 h 6"/>
                    <a:gd name="T24" fmla="*/ 275 w 275"/>
                    <a:gd name="T25" fmla="*/ 2 h 6"/>
                    <a:gd name="T26" fmla="*/ 275 w 275"/>
                    <a:gd name="T27" fmla="*/ 6 h 6"/>
                    <a:gd name="T28" fmla="*/ 189 w 275"/>
                    <a:gd name="T2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75" h="6">
                      <a:moveTo>
                        <a:pt x="0" y="6"/>
                      </a:moveTo>
                      <a:lnTo>
                        <a:pt x="0" y="2"/>
                      </a:lnTo>
                      <a:lnTo>
                        <a:pt x="81" y="2"/>
                      </a:lnTo>
                      <a:lnTo>
                        <a:pt x="83" y="6"/>
                      </a:lnTo>
                      <a:lnTo>
                        <a:pt x="0" y="6"/>
                      </a:lnTo>
                      <a:close/>
                      <a:moveTo>
                        <a:pt x="93" y="6"/>
                      </a:moveTo>
                      <a:lnTo>
                        <a:pt x="93" y="2"/>
                      </a:lnTo>
                      <a:lnTo>
                        <a:pt x="174" y="2"/>
                      </a:lnTo>
                      <a:lnTo>
                        <a:pt x="176" y="6"/>
                      </a:lnTo>
                      <a:lnTo>
                        <a:pt x="93" y="6"/>
                      </a:lnTo>
                      <a:close/>
                      <a:moveTo>
                        <a:pt x="189" y="6"/>
                      </a:moveTo>
                      <a:lnTo>
                        <a:pt x="189" y="0"/>
                      </a:lnTo>
                      <a:lnTo>
                        <a:pt x="275" y="2"/>
                      </a:lnTo>
                      <a:lnTo>
                        <a:pt x="275" y="6"/>
                      </a:lnTo>
                      <a:lnTo>
                        <a:pt x="189" y="6"/>
                      </a:lnTo>
                      <a:close/>
                    </a:path>
                  </a:pathLst>
                </a:custGeom>
                <a:solidFill>
                  <a:srgbClr val="EBEB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5" name="Freeform 390"/>
                <p:cNvSpPr>
                  <a:spLocks/>
                </p:cNvSpPr>
                <p:nvPr/>
              </p:nvSpPr>
              <p:spPr bwMode="auto">
                <a:xfrm>
                  <a:off x="2953" y="2850"/>
                  <a:ext cx="11" cy="1"/>
                </a:xfrm>
                <a:custGeom>
                  <a:avLst/>
                  <a:gdLst>
                    <a:gd name="T0" fmla="*/ 0 w 43"/>
                    <a:gd name="T1" fmla="*/ 0 w 43"/>
                    <a:gd name="T2" fmla="*/ 43 w 43"/>
                    <a:gd name="T3" fmla="*/ 0 w 43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43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0F0D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6" name="Freeform 391"/>
                <p:cNvSpPr>
                  <a:spLocks/>
                </p:cNvSpPr>
                <p:nvPr/>
              </p:nvSpPr>
              <p:spPr bwMode="auto">
                <a:xfrm>
                  <a:off x="2996" y="2852"/>
                  <a:ext cx="47" cy="1"/>
                </a:xfrm>
                <a:custGeom>
                  <a:avLst/>
                  <a:gdLst>
                    <a:gd name="T0" fmla="*/ 0 w 191"/>
                    <a:gd name="T1" fmla="*/ 0 h 3"/>
                    <a:gd name="T2" fmla="*/ 0 w 191"/>
                    <a:gd name="T3" fmla="*/ 3 h 3"/>
                    <a:gd name="T4" fmla="*/ 191 w 191"/>
                    <a:gd name="T5" fmla="*/ 0 h 3"/>
                    <a:gd name="T6" fmla="*/ 0 w 191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1" h="3">
                      <a:moveTo>
                        <a:pt x="0" y="0"/>
                      </a:moveTo>
                      <a:lnTo>
                        <a:pt x="0" y="3"/>
                      </a:lnTo>
                      <a:lnTo>
                        <a:pt x="19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282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7" name="Freeform 392"/>
                <p:cNvSpPr>
                  <a:spLocks/>
                </p:cNvSpPr>
                <p:nvPr/>
              </p:nvSpPr>
              <p:spPr bwMode="auto">
                <a:xfrm>
                  <a:off x="2996" y="2851"/>
                  <a:ext cx="94" cy="2"/>
                </a:xfrm>
                <a:custGeom>
                  <a:avLst/>
                  <a:gdLst>
                    <a:gd name="T0" fmla="*/ 0 w 379"/>
                    <a:gd name="T1" fmla="*/ 0 h 9"/>
                    <a:gd name="T2" fmla="*/ 0 w 379"/>
                    <a:gd name="T3" fmla="*/ 9 h 9"/>
                    <a:gd name="T4" fmla="*/ 379 w 379"/>
                    <a:gd name="T5" fmla="*/ 6 h 9"/>
                    <a:gd name="T6" fmla="*/ 379 w 379"/>
                    <a:gd name="T7" fmla="*/ 0 h 9"/>
                    <a:gd name="T8" fmla="*/ 0 w 379"/>
                    <a:gd name="T9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9" h="9">
                      <a:moveTo>
                        <a:pt x="0" y="0"/>
                      </a:moveTo>
                      <a:lnTo>
                        <a:pt x="0" y="9"/>
                      </a:lnTo>
                      <a:lnTo>
                        <a:pt x="379" y="6"/>
                      </a:lnTo>
                      <a:lnTo>
                        <a:pt x="37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A8A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8" name="Freeform 393"/>
                <p:cNvSpPr>
                  <a:spLocks/>
                </p:cNvSpPr>
                <p:nvPr/>
              </p:nvSpPr>
              <p:spPr bwMode="auto">
                <a:xfrm>
                  <a:off x="2996" y="2849"/>
                  <a:ext cx="94" cy="3"/>
                </a:xfrm>
                <a:custGeom>
                  <a:avLst/>
                  <a:gdLst>
                    <a:gd name="T0" fmla="*/ 0 w 379"/>
                    <a:gd name="T1" fmla="*/ 0 h 12"/>
                    <a:gd name="T2" fmla="*/ 0 w 379"/>
                    <a:gd name="T3" fmla="*/ 12 h 12"/>
                    <a:gd name="T4" fmla="*/ 191 w 379"/>
                    <a:gd name="T5" fmla="*/ 12 h 12"/>
                    <a:gd name="T6" fmla="*/ 379 w 379"/>
                    <a:gd name="T7" fmla="*/ 12 h 12"/>
                    <a:gd name="T8" fmla="*/ 378 w 379"/>
                    <a:gd name="T9" fmla="*/ 0 h 12"/>
                    <a:gd name="T10" fmla="*/ 0 w 379"/>
                    <a:gd name="T11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79" h="12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191" y="12"/>
                      </a:lnTo>
                      <a:lnTo>
                        <a:pt x="379" y="12"/>
                      </a:lnTo>
                      <a:lnTo>
                        <a:pt x="37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F8F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9" name="Freeform 394"/>
                <p:cNvSpPr>
                  <a:spLocks/>
                </p:cNvSpPr>
                <p:nvPr/>
              </p:nvSpPr>
              <p:spPr bwMode="auto">
                <a:xfrm>
                  <a:off x="2996" y="2848"/>
                  <a:ext cx="94" cy="3"/>
                </a:xfrm>
                <a:custGeom>
                  <a:avLst/>
                  <a:gdLst>
                    <a:gd name="T0" fmla="*/ 0 w 379"/>
                    <a:gd name="T1" fmla="*/ 0 h 10"/>
                    <a:gd name="T2" fmla="*/ 0 w 379"/>
                    <a:gd name="T3" fmla="*/ 10 h 10"/>
                    <a:gd name="T4" fmla="*/ 379 w 379"/>
                    <a:gd name="T5" fmla="*/ 10 h 10"/>
                    <a:gd name="T6" fmla="*/ 378 w 379"/>
                    <a:gd name="T7" fmla="*/ 0 h 10"/>
                    <a:gd name="T8" fmla="*/ 0 w 379"/>
                    <a:gd name="T9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9" h="10">
                      <a:moveTo>
                        <a:pt x="0" y="0"/>
                      </a:moveTo>
                      <a:lnTo>
                        <a:pt x="0" y="10"/>
                      </a:lnTo>
                      <a:lnTo>
                        <a:pt x="379" y="10"/>
                      </a:lnTo>
                      <a:lnTo>
                        <a:pt x="37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6967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0" name="Freeform 395"/>
                <p:cNvSpPr>
                  <a:spLocks/>
                </p:cNvSpPr>
                <p:nvPr/>
              </p:nvSpPr>
              <p:spPr bwMode="auto">
                <a:xfrm>
                  <a:off x="2996" y="2847"/>
                  <a:ext cx="94" cy="2"/>
                </a:xfrm>
                <a:custGeom>
                  <a:avLst/>
                  <a:gdLst>
                    <a:gd name="T0" fmla="*/ 0 w 378"/>
                    <a:gd name="T1" fmla="*/ 0 h 10"/>
                    <a:gd name="T2" fmla="*/ 0 w 378"/>
                    <a:gd name="T3" fmla="*/ 10 h 10"/>
                    <a:gd name="T4" fmla="*/ 378 w 378"/>
                    <a:gd name="T5" fmla="*/ 10 h 10"/>
                    <a:gd name="T6" fmla="*/ 377 w 378"/>
                    <a:gd name="T7" fmla="*/ 0 h 10"/>
                    <a:gd name="T8" fmla="*/ 0 w 378"/>
                    <a:gd name="T9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8" h="10">
                      <a:moveTo>
                        <a:pt x="0" y="0"/>
                      </a:moveTo>
                      <a:lnTo>
                        <a:pt x="0" y="10"/>
                      </a:lnTo>
                      <a:lnTo>
                        <a:pt x="378" y="10"/>
                      </a:lnTo>
                      <a:lnTo>
                        <a:pt x="37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E9E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1" name="Freeform 396"/>
                <p:cNvSpPr>
                  <a:spLocks/>
                </p:cNvSpPr>
                <p:nvPr/>
              </p:nvSpPr>
              <p:spPr bwMode="auto">
                <a:xfrm>
                  <a:off x="2996" y="2845"/>
                  <a:ext cx="94" cy="3"/>
                </a:xfrm>
                <a:custGeom>
                  <a:avLst/>
                  <a:gdLst>
                    <a:gd name="T0" fmla="*/ 0 w 378"/>
                    <a:gd name="T1" fmla="*/ 0 h 11"/>
                    <a:gd name="T2" fmla="*/ 0 w 378"/>
                    <a:gd name="T3" fmla="*/ 11 h 11"/>
                    <a:gd name="T4" fmla="*/ 378 w 378"/>
                    <a:gd name="T5" fmla="*/ 11 h 11"/>
                    <a:gd name="T6" fmla="*/ 376 w 378"/>
                    <a:gd name="T7" fmla="*/ 0 h 11"/>
                    <a:gd name="T8" fmla="*/ 94 w 378"/>
                    <a:gd name="T9" fmla="*/ 0 h 11"/>
                    <a:gd name="T10" fmla="*/ 93 w 378"/>
                    <a:gd name="T11" fmla="*/ 3 h 11"/>
                    <a:gd name="T12" fmla="*/ 93 w 378"/>
                    <a:gd name="T13" fmla="*/ 0 h 11"/>
                    <a:gd name="T14" fmla="*/ 0 w 378"/>
                    <a:gd name="T1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78" h="11">
                      <a:moveTo>
                        <a:pt x="0" y="0"/>
                      </a:moveTo>
                      <a:lnTo>
                        <a:pt x="0" y="11"/>
                      </a:lnTo>
                      <a:lnTo>
                        <a:pt x="378" y="11"/>
                      </a:lnTo>
                      <a:lnTo>
                        <a:pt x="376" y="0"/>
                      </a:lnTo>
                      <a:lnTo>
                        <a:pt x="94" y="0"/>
                      </a:lnTo>
                      <a:lnTo>
                        <a:pt x="93" y="3"/>
                      </a:lnTo>
                      <a:lnTo>
                        <a:pt x="9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3A38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2" name="Freeform 397"/>
                <p:cNvSpPr>
                  <a:spLocks/>
                </p:cNvSpPr>
                <p:nvPr/>
              </p:nvSpPr>
              <p:spPr bwMode="auto">
                <a:xfrm>
                  <a:off x="2996" y="2844"/>
                  <a:ext cx="94" cy="3"/>
                </a:xfrm>
                <a:custGeom>
                  <a:avLst/>
                  <a:gdLst>
                    <a:gd name="T0" fmla="*/ 0 w 377"/>
                    <a:gd name="T1" fmla="*/ 0 h 11"/>
                    <a:gd name="T2" fmla="*/ 0 w 377"/>
                    <a:gd name="T3" fmla="*/ 11 h 11"/>
                    <a:gd name="T4" fmla="*/ 377 w 377"/>
                    <a:gd name="T5" fmla="*/ 11 h 11"/>
                    <a:gd name="T6" fmla="*/ 375 w 377"/>
                    <a:gd name="T7" fmla="*/ 0 h 11"/>
                    <a:gd name="T8" fmla="*/ 288 w 377"/>
                    <a:gd name="T9" fmla="*/ 0 h 11"/>
                    <a:gd name="T10" fmla="*/ 286 w 377"/>
                    <a:gd name="T11" fmla="*/ 2 h 11"/>
                    <a:gd name="T12" fmla="*/ 286 w 377"/>
                    <a:gd name="T13" fmla="*/ 0 h 11"/>
                    <a:gd name="T14" fmla="*/ 197 w 377"/>
                    <a:gd name="T15" fmla="*/ 0 h 11"/>
                    <a:gd name="T16" fmla="*/ 196 w 377"/>
                    <a:gd name="T17" fmla="*/ 2 h 11"/>
                    <a:gd name="T18" fmla="*/ 196 w 377"/>
                    <a:gd name="T19" fmla="*/ 0 h 11"/>
                    <a:gd name="T20" fmla="*/ 94 w 377"/>
                    <a:gd name="T21" fmla="*/ 0 h 11"/>
                    <a:gd name="T22" fmla="*/ 93 w 377"/>
                    <a:gd name="T23" fmla="*/ 9 h 11"/>
                    <a:gd name="T24" fmla="*/ 93 w 377"/>
                    <a:gd name="T25" fmla="*/ 0 h 11"/>
                    <a:gd name="T26" fmla="*/ 0 w 377"/>
                    <a:gd name="T27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77" h="11">
                      <a:moveTo>
                        <a:pt x="0" y="0"/>
                      </a:moveTo>
                      <a:lnTo>
                        <a:pt x="0" y="11"/>
                      </a:lnTo>
                      <a:lnTo>
                        <a:pt x="377" y="11"/>
                      </a:lnTo>
                      <a:lnTo>
                        <a:pt x="375" y="0"/>
                      </a:lnTo>
                      <a:lnTo>
                        <a:pt x="288" y="0"/>
                      </a:lnTo>
                      <a:lnTo>
                        <a:pt x="286" y="2"/>
                      </a:lnTo>
                      <a:lnTo>
                        <a:pt x="286" y="0"/>
                      </a:lnTo>
                      <a:lnTo>
                        <a:pt x="197" y="0"/>
                      </a:lnTo>
                      <a:lnTo>
                        <a:pt x="196" y="2"/>
                      </a:lnTo>
                      <a:lnTo>
                        <a:pt x="196" y="0"/>
                      </a:lnTo>
                      <a:lnTo>
                        <a:pt x="94" y="0"/>
                      </a:lnTo>
                      <a:lnTo>
                        <a:pt x="93" y="9"/>
                      </a:lnTo>
                      <a:lnTo>
                        <a:pt x="9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8A8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3" name="Freeform 398"/>
                <p:cNvSpPr>
                  <a:spLocks noEditPoints="1"/>
                </p:cNvSpPr>
                <p:nvPr/>
              </p:nvSpPr>
              <p:spPr bwMode="auto">
                <a:xfrm>
                  <a:off x="2996" y="2842"/>
                  <a:ext cx="93" cy="3"/>
                </a:xfrm>
                <a:custGeom>
                  <a:avLst/>
                  <a:gdLst>
                    <a:gd name="T0" fmla="*/ 0 w 376"/>
                    <a:gd name="T1" fmla="*/ 0 h 12"/>
                    <a:gd name="T2" fmla="*/ 0 w 376"/>
                    <a:gd name="T3" fmla="*/ 12 h 12"/>
                    <a:gd name="T4" fmla="*/ 93 w 376"/>
                    <a:gd name="T5" fmla="*/ 12 h 12"/>
                    <a:gd name="T6" fmla="*/ 92 w 376"/>
                    <a:gd name="T7" fmla="*/ 0 h 12"/>
                    <a:gd name="T8" fmla="*/ 0 w 376"/>
                    <a:gd name="T9" fmla="*/ 0 h 12"/>
                    <a:gd name="T10" fmla="*/ 96 w 376"/>
                    <a:gd name="T11" fmla="*/ 0 h 12"/>
                    <a:gd name="T12" fmla="*/ 94 w 376"/>
                    <a:gd name="T13" fmla="*/ 12 h 12"/>
                    <a:gd name="T14" fmla="*/ 376 w 376"/>
                    <a:gd name="T15" fmla="*/ 12 h 12"/>
                    <a:gd name="T16" fmla="*/ 375 w 376"/>
                    <a:gd name="T17" fmla="*/ 0 h 12"/>
                    <a:gd name="T18" fmla="*/ 288 w 376"/>
                    <a:gd name="T19" fmla="*/ 0 h 12"/>
                    <a:gd name="T20" fmla="*/ 286 w 376"/>
                    <a:gd name="T21" fmla="*/ 8 h 12"/>
                    <a:gd name="T22" fmla="*/ 285 w 376"/>
                    <a:gd name="T23" fmla="*/ 0 h 12"/>
                    <a:gd name="T24" fmla="*/ 197 w 376"/>
                    <a:gd name="T25" fmla="*/ 0 h 12"/>
                    <a:gd name="T26" fmla="*/ 196 w 376"/>
                    <a:gd name="T27" fmla="*/ 8 h 12"/>
                    <a:gd name="T28" fmla="*/ 195 w 376"/>
                    <a:gd name="T29" fmla="*/ 0 h 12"/>
                    <a:gd name="T30" fmla="*/ 96 w 376"/>
                    <a:gd name="T31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376" h="12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93" y="12"/>
                      </a:lnTo>
                      <a:lnTo>
                        <a:pt x="92" y="0"/>
                      </a:lnTo>
                      <a:lnTo>
                        <a:pt x="0" y="0"/>
                      </a:lnTo>
                      <a:close/>
                      <a:moveTo>
                        <a:pt x="96" y="0"/>
                      </a:moveTo>
                      <a:lnTo>
                        <a:pt x="94" y="12"/>
                      </a:lnTo>
                      <a:lnTo>
                        <a:pt x="376" y="12"/>
                      </a:lnTo>
                      <a:lnTo>
                        <a:pt x="375" y="0"/>
                      </a:lnTo>
                      <a:lnTo>
                        <a:pt x="288" y="0"/>
                      </a:lnTo>
                      <a:lnTo>
                        <a:pt x="286" y="8"/>
                      </a:lnTo>
                      <a:lnTo>
                        <a:pt x="285" y="0"/>
                      </a:lnTo>
                      <a:lnTo>
                        <a:pt x="197" y="0"/>
                      </a:lnTo>
                      <a:lnTo>
                        <a:pt x="196" y="8"/>
                      </a:lnTo>
                      <a:lnTo>
                        <a:pt x="195" y="0"/>
                      </a:lnTo>
                      <a:lnTo>
                        <a:pt x="96" y="0"/>
                      </a:lnTo>
                      <a:close/>
                    </a:path>
                  </a:pathLst>
                </a:custGeom>
                <a:solidFill>
                  <a:srgbClr val="B0B09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4" name="Freeform 399"/>
                <p:cNvSpPr>
                  <a:spLocks noEditPoints="1"/>
                </p:cNvSpPr>
                <p:nvPr/>
              </p:nvSpPr>
              <p:spPr bwMode="auto">
                <a:xfrm>
                  <a:off x="2996" y="2841"/>
                  <a:ext cx="93" cy="3"/>
                </a:xfrm>
                <a:custGeom>
                  <a:avLst/>
                  <a:gdLst>
                    <a:gd name="T0" fmla="*/ 0 w 375"/>
                    <a:gd name="T1" fmla="*/ 0 h 11"/>
                    <a:gd name="T2" fmla="*/ 0 w 375"/>
                    <a:gd name="T3" fmla="*/ 11 h 11"/>
                    <a:gd name="T4" fmla="*/ 93 w 375"/>
                    <a:gd name="T5" fmla="*/ 11 h 11"/>
                    <a:gd name="T6" fmla="*/ 91 w 375"/>
                    <a:gd name="T7" fmla="*/ 0 h 11"/>
                    <a:gd name="T8" fmla="*/ 0 w 375"/>
                    <a:gd name="T9" fmla="*/ 0 h 11"/>
                    <a:gd name="T10" fmla="*/ 97 w 375"/>
                    <a:gd name="T11" fmla="*/ 0 h 11"/>
                    <a:gd name="T12" fmla="*/ 94 w 375"/>
                    <a:gd name="T13" fmla="*/ 11 h 11"/>
                    <a:gd name="T14" fmla="*/ 196 w 375"/>
                    <a:gd name="T15" fmla="*/ 11 h 11"/>
                    <a:gd name="T16" fmla="*/ 193 w 375"/>
                    <a:gd name="T17" fmla="*/ 0 h 11"/>
                    <a:gd name="T18" fmla="*/ 97 w 375"/>
                    <a:gd name="T19" fmla="*/ 0 h 11"/>
                    <a:gd name="T20" fmla="*/ 198 w 375"/>
                    <a:gd name="T21" fmla="*/ 0 h 11"/>
                    <a:gd name="T22" fmla="*/ 197 w 375"/>
                    <a:gd name="T23" fmla="*/ 11 h 11"/>
                    <a:gd name="T24" fmla="*/ 286 w 375"/>
                    <a:gd name="T25" fmla="*/ 11 h 11"/>
                    <a:gd name="T26" fmla="*/ 284 w 375"/>
                    <a:gd name="T27" fmla="*/ 0 h 11"/>
                    <a:gd name="T28" fmla="*/ 198 w 375"/>
                    <a:gd name="T29" fmla="*/ 0 h 11"/>
                    <a:gd name="T30" fmla="*/ 288 w 375"/>
                    <a:gd name="T31" fmla="*/ 0 h 11"/>
                    <a:gd name="T32" fmla="*/ 288 w 375"/>
                    <a:gd name="T33" fmla="*/ 11 h 11"/>
                    <a:gd name="T34" fmla="*/ 375 w 375"/>
                    <a:gd name="T35" fmla="*/ 11 h 11"/>
                    <a:gd name="T36" fmla="*/ 373 w 375"/>
                    <a:gd name="T37" fmla="*/ 0 h 11"/>
                    <a:gd name="T38" fmla="*/ 288 w 375"/>
                    <a:gd name="T3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75" h="11">
                      <a:moveTo>
                        <a:pt x="0" y="0"/>
                      </a:moveTo>
                      <a:lnTo>
                        <a:pt x="0" y="11"/>
                      </a:lnTo>
                      <a:lnTo>
                        <a:pt x="93" y="11"/>
                      </a:lnTo>
                      <a:lnTo>
                        <a:pt x="91" y="0"/>
                      </a:lnTo>
                      <a:lnTo>
                        <a:pt x="0" y="0"/>
                      </a:lnTo>
                      <a:close/>
                      <a:moveTo>
                        <a:pt x="97" y="0"/>
                      </a:moveTo>
                      <a:lnTo>
                        <a:pt x="94" y="11"/>
                      </a:lnTo>
                      <a:lnTo>
                        <a:pt x="196" y="11"/>
                      </a:lnTo>
                      <a:lnTo>
                        <a:pt x="193" y="0"/>
                      </a:lnTo>
                      <a:lnTo>
                        <a:pt x="97" y="0"/>
                      </a:lnTo>
                      <a:close/>
                      <a:moveTo>
                        <a:pt x="198" y="0"/>
                      </a:moveTo>
                      <a:lnTo>
                        <a:pt x="197" y="11"/>
                      </a:lnTo>
                      <a:lnTo>
                        <a:pt x="286" y="11"/>
                      </a:lnTo>
                      <a:lnTo>
                        <a:pt x="284" y="0"/>
                      </a:lnTo>
                      <a:lnTo>
                        <a:pt x="198" y="0"/>
                      </a:lnTo>
                      <a:close/>
                      <a:moveTo>
                        <a:pt x="288" y="0"/>
                      </a:moveTo>
                      <a:lnTo>
                        <a:pt x="288" y="11"/>
                      </a:lnTo>
                      <a:lnTo>
                        <a:pt x="375" y="11"/>
                      </a:lnTo>
                      <a:lnTo>
                        <a:pt x="373" y="0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B5B5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5" name="Freeform 400"/>
                <p:cNvSpPr>
                  <a:spLocks noEditPoints="1"/>
                </p:cNvSpPr>
                <p:nvPr/>
              </p:nvSpPr>
              <p:spPr bwMode="auto">
                <a:xfrm>
                  <a:off x="2996" y="2840"/>
                  <a:ext cx="93" cy="2"/>
                </a:xfrm>
                <a:custGeom>
                  <a:avLst/>
                  <a:gdLst>
                    <a:gd name="T0" fmla="*/ 0 w 375"/>
                    <a:gd name="T1" fmla="*/ 0 h 11"/>
                    <a:gd name="T2" fmla="*/ 0 w 375"/>
                    <a:gd name="T3" fmla="*/ 11 h 11"/>
                    <a:gd name="T4" fmla="*/ 92 w 375"/>
                    <a:gd name="T5" fmla="*/ 11 h 11"/>
                    <a:gd name="T6" fmla="*/ 91 w 375"/>
                    <a:gd name="T7" fmla="*/ 0 h 11"/>
                    <a:gd name="T8" fmla="*/ 0 w 375"/>
                    <a:gd name="T9" fmla="*/ 0 h 11"/>
                    <a:gd name="T10" fmla="*/ 97 w 375"/>
                    <a:gd name="T11" fmla="*/ 0 h 11"/>
                    <a:gd name="T12" fmla="*/ 96 w 375"/>
                    <a:gd name="T13" fmla="*/ 11 h 11"/>
                    <a:gd name="T14" fmla="*/ 195 w 375"/>
                    <a:gd name="T15" fmla="*/ 11 h 11"/>
                    <a:gd name="T16" fmla="*/ 192 w 375"/>
                    <a:gd name="T17" fmla="*/ 0 h 11"/>
                    <a:gd name="T18" fmla="*/ 97 w 375"/>
                    <a:gd name="T19" fmla="*/ 0 h 11"/>
                    <a:gd name="T20" fmla="*/ 198 w 375"/>
                    <a:gd name="T21" fmla="*/ 0 h 11"/>
                    <a:gd name="T22" fmla="*/ 197 w 375"/>
                    <a:gd name="T23" fmla="*/ 11 h 11"/>
                    <a:gd name="T24" fmla="*/ 285 w 375"/>
                    <a:gd name="T25" fmla="*/ 11 h 11"/>
                    <a:gd name="T26" fmla="*/ 283 w 375"/>
                    <a:gd name="T27" fmla="*/ 0 h 11"/>
                    <a:gd name="T28" fmla="*/ 198 w 375"/>
                    <a:gd name="T29" fmla="*/ 0 h 11"/>
                    <a:gd name="T30" fmla="*/ 289 w 375"/>
                    <a:gd name="T31" fmla="*/ 0 h 11"/>
                    <a:gd name="T32" fmla="*/ 288 w 375"/>
                    <a:gd name="T33" fmla="*/ 11 h 11"/>
                    <a:gd name="T34" fmla="*/ 375 w 375"/>
                    <a:gd name="T35" fmla="*/ 11 h 11"/>
                    <a:gd name="T36" fmla="*/ 372 w 375"/>
                    <a:gd name="T37" fmla="*/ 0 h 11"/>
                    <a:gd name="T38" fmla="*/ 289 w 375"/>
                    <a:gd name="T3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75" h="11">
                      <a:moveTo>
                        <a:pt x="0" y="0"/>
                      </a:moveTo>
                      <a:lnTo>
                        <a:pt x="0" y="11"/>
                      </a:lnTo>
                      <a:lnTo>
                        <a:pt x="92" y="11"/>
                      </a:lnTo>
                      <a:lnTo>
                        <a:pt x="91" y="0"/>
                      </a:lnTo>
                      <a:lnTo>
                        <a:pt x="0" y="0"/>
                      </a:lnTo>
                      <a:close/>
                      <a:moveTo>
                        <a:pt x="97" y="0"/>
                      </a:moveTo>
                      <a:lnTo>
                        <a:pt x="96" y="11"/>
                      </a:lnTo>
                      <a:lnTo>
                        <a:pt x="195" y="11"/>
                      </a:lnTo>
                      <a:lnTo>
                        <a:pt x="192" y="0"/>
                      </a:lnTo>
                      <a:lnTo>
                        <a:pt x="97" y="0"/>
                      </a:lnTo>
                      <a:close/>
                      <a:moveTo>
                        <a:pt x="198" y="0"/>
                      </a:moveTo>
                      <a:lnTo>
                        <a:pt x="197" y="11"/>
                      </a:lnTo>
                      <a:lnTo>
                        <a:pt x="285" y="11"/>
                      </a:lnTo>
                      <a:lnTo>
                        <a:pt x="283" y="0"/>
                      </a:lnTo>
                      <a:lnTo>
                        <a:pt x="198" y="0"/>
                      </a:lnTo>
                      <a:close/>
                      <a:moveTo>
                        <a:pt x="289" y="0"/>
                      </a:moveTo>
                      <a:lnTo>
                        <a:pt x="288" y="11"/>
                      </a:lnTo>
                      <a:lnTo>
                        <a:pt x="375" y="11"/>
                      </a:lnTo>
                      <a:lnTo>
                        <a:pt x="372" y="0"/>
                      </a:lnTo>
                      <a:lnTo>
                        <a:pt x="289" y="0"/>
                      </a:lnTo>
                      <a:close/>
                    </a:path>
                  </a:pathLst>
                </a:custGeom>
                <a:solidFill>
                  <a:srgbClr val="BDBD9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6" name="Freeform 401"/>
                <p:cNvSpPr>
                  <a:spLocks noEditPoints="1"/>
                </p:cNvSpPr>
                <p:nvPr/>
              </p:nvSpPr>
              <p:spPr bwMode="auto">
                <a:xfrm>
                  <a:off x="2996" y="2839"/>
                  <a:ext cx="93" cy="2"/>
                </a:xfrm>
                <a:custGeom>
                  <a:avLst/>
                  <a:gdLst>
                    <a:gd name="T0" fmla="*/ 0 w 373"/>
                    <a:gd name="T1" fmla="*/ 0 h 11"/>
                    <a:gd name="T2" fmla="*/ 0 w 373"/>
                    <a:gd name="T3" fmla="*/ 11 h 11"/>
                    <a:gd name="T4" fmla="*/ 91 w 373"/>
                    <a:gd name="T5" fmla="*/ 11 h 11"/>
                    <a:gd name="T6" fmla="*/ 90 w 373"/>
                    <a:gd name="T7" fmla="*/ 0 h 11"/>
                    <a:gd name="T8" fmla="*/ 0 w 373"/>
                    <a:gd name="T9" fmla="*/ 0 h 11"/>
                    <a:gd name="T10" fmla="*/ 98 w 373"/>
                    <a:gd name="T11" fmla="*/ 0 h 11"/>
                    <a:gd name="T12" fmla="*/ 97 w 373"/>
                    <a:gd name="T13" fmla="*/ 11 h 11"/>
                    <a:gd name="T14" fmla="*/ 193 w 373"/>
                    <a:gd name="T15" fmla="*/ 11 h 11"/>
                    <a:gd name="T16" fmla="*/ 191 w 373"/>
                    <a:gd name="T17" fmla="*/ 0 h 11"/>
                    <a:gd name="T18" fmla="*/ 98 w 373"/>
                    <a:gd name="T19" fmla="*/ 0 h 11"/>
                    <a:gd name="T20" fmla="*/ 198 w 373"/>
                    <a:gd name="T21" fmla="*/ 0 h 11"/>
                    <a:gd name="T22" fmla="*/ 198 w 373"/>
                    <a:gd name="T23" fmla="*/ 11 h 11"/>
                    <a:gd name="T24" fmla="*/ 284 w 373"/>
                    <a:gd name="T25" fmla="*/ 11 h 11"/>
                    <a:gd name="T26" fmla="*/ 282 w 373"/>
                    <a:gd name="T27" fmla="*/ 0 h 11"/>
                    <a:gd name="T28" fmla="*/ 198 w 373"/>
                    <a:gd name="T29" fmla="*/ 0 h 11"/>
                    <a:gd name="T30" fmla="*/ 289 w 373"/>
                    <a:gd name="T31" fmla="*/ 0 h 11"/>
                    <a:gd name="T32" fmla="*/ 288 w 373"/>
                    <a:gd name="T33" fmla="*/ 11 h 11"/>
                    <a:gd name="T34" fmla="*/ 373 w 373"/>
                    <a:gd name="T35" fmla="*/ 11 h 11"/>
                    <a:gd name="T36" fmla="*/ 372 w 373"/>
                    <a:gd name="T37" fmla="*/ 0 h 11"/>
                    <a:gd name="T38" fmla="*/ 289 w 373"/>
                    <a:gd name="T3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73" h="11">
                      <a:moveTo>
                        <a:pt x="0" y="0"/>
                      </a:moveTo>
                      <a:lnTo>
                        <a:pt x="0" y="11"/>
                      </a:lnTo>
                      <a:lnTo>
                        <a:pt x="91" y="11"/>
                      </a:lnTo>
                      <a:lnTo>
                        <a:pt x="90" y="0"/>
                      </a:lnTo>
                      <a:lnTo>
                        <a:pt x="0" y="0"/>
                      </a:lnTo>
                      <a:close/>
                      <a:moveTo>
                        <a:pt x="98" y="0"/>
                      </a:moveTo>
                      <a:lnTo>
                        <a:pt x="97" y="11"/>
                      </a:lnTo>
                      <a:lnTo>
                        <a:pt x="193" y="11"/>
                      </a:lnTo>
                      <a:lnTo>
                        <a:pt x="191" y="0"/>
                      </a:lnTo>
                      <a:lnTo>
                        <a:pt x="98" y="0"/>
                      </a:lnTo>
                      <a:close/>
                      <a:moveTo>
                        <a:pt x="198" y="0"/>
                      </a:moveTo>
                      <a:lnTo>
                        <a:pt x="198" y="11"/>
                      </a:lnTo>
                      <a:lnTo>
                        <a:pt x="284" y="11"/>
                      </a:lnTo>
                      <a:lnTo>
                        <a:pt x="282" y="0"/>
                      </a:lnTo>
                      <a:lnTo>
                        <a:pt x="198" y="0"/>
                      </a:lnTo>
                      <a:close/>
                      <a:moveTo>
                        <a:pt x="289" y="0"/>
                      </a:moveTo>
                      <a:lnTo>
                        <a:pt x="288" y="11"/>
                      </a:lnTo>
                      <a:lnTo>
                        <a:pt x="373" y="11"/>
                      </a:lnTo>
                      <a:lnTo>
                        <a:pt x="372" y="0"/>
                      </a:lnTo>
                      <a:lnTo>
                        <a:pt x="289" y="0"/>
                      </a:lnTo>
                      <a:close/>
                    </a:path>
                  </a:pathLst>
                </a:custGeom>
                <a:solidFill>
                  <a:srgbClr val="C2C2A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7" name="Freeform 402"/>
                <p:cNvSpPr>
                  <a:spLocks noEditPoints="1"/>
                </p:cNvSpPr>
                <p:nvPr/>
              </p:nvSpPr>
              <p:spPr bwMode="auto">
                <a:xfrm>
                  <a:off x="2996" y="2837"/>
                  <a:ext cx="93" cy="3"/>
                </a:xfrm>
                <a:custGeom>
                  <a:avLst/>
                  <a:gdLst>
                    <a:gd name="T0" fmla="*/ 0 w 372"/>
                    <a:gd name="T1" fmla="*/ 0 h 11"/>
                    <a:gd name="T2" fmla="*/ 0 w 372"/>
                    <a:gd name="T3" fmla="*/ 11 h 11"/>
                    <a:gd name="T4" fmla="*/ 91 w 372"/>
                    <a:gd name="T5" fmla="*/ 11 h 11"/>
                    <a:gd name="T6" fmla="*/ 90 w 372"/>
                    <a:gd name="T7" fmla="*/ 0 h 11"/>
                    <a:gd name="T8" fmla="*/ 0 w 372"/>
                    <a:gd name="T9" fmla="*/ 0 h 11"/>
                    <a:gd name="T10" fmla="*/ 98 w 372"/>
                    <a:gd name="T11" fmla="*/ 0 h 11"/>
                    <a:gd name="T12" fmla="*/ 97 w 372"/>
                    <a:gd name="T13" fmla="*/ 11 h 11"/>
                    <a:gd name="T14" fmla="*/ 192 w 372"/>
                    <a:gd name="T15" fmla="*/ 11 h 11"/>
                    <a:gd name="T16" fmla="*/ 189 w 372"/>
                    <a:gd name="T17" fmla="*/ 0 h 11"/>
                    <a:gd name="T18" fmla="*/ 98 w 372"/>
                    <a:gd name="T19" fmla="*/ 0 h 11"/>
                    <a:gd name="T20" fmla="*/ 199 w 372"/>
                    <a:gd name="T21" fmla="*/ 0 h 11"/>
                    <a:gd name="T22" fmla="*/ 198 w 372"/>
                    <a:gd name="T23" fmla="*/ 11 h 11"/>
                    <a:gd name="T24" fmla="*/ 283 w 372"/>
                    <a:gd name="T25" fmla="*/ 11 h 11"/>
                    <a:gd name="T26" fmla="*/ 279 w 372"/>
                    <a:gd name="T27" fmla="*/ 0 h 11"/>
                    <a:gd name="T28" fmla="*/ 199 w 372"/>
                    <a:gd name="T29" fmla="*/ 0 h 11"/>
                    <a:gd name="T30" fmla="*/ 290 w 372"/>
                    <a:gd name="T31" fmla="*/ 0 h 11"/>
                    <a:gd name="T32" fmla="*/ 289 w 372"/>
                    <a:gd name="T33" fmla="*/ 11 h 11"/>
                    <a:gd name="T34" fmla="*/ 372 w 372"/>
                    <a:gd name="T35" fmla="*/ 11 h 11"/>
                    <a:gd name="T36" fmla="*/ 371 w 372"/>
                    <a:gd name="T37" fmla="*/ 0 h 11"/>
                    <a:gd name="T38" fmla="*/ 290 w 372"/>
                    <a:gd name="T3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72" h="11">
                      <a:moveTo>
                        <a:pt x="0" y="0"/>
                      </a:moveTo>
                      <a:lnTo>
                        <a:pt x="0" y="11"/>
                      </a:lnTo>
                      <a:lnTo>
                        <a:pt x="91" y="11"/>
                      </a:lnTo>
                      <a:lnTo>
                        <a:pt x="90" y="0"/>
                      </a:lnTo>
                      <a:lnTo>
                        <a:pt x="0" y="0"/>
                      </a:lnTo>
                      <a:close/>
                      <a:moveTo>
                        <a:pt x="98" y="0"/>
                      </a:moveTo>
                      <a:lnTo>
                        <a:pt x="97" y="11"/>
                      </a:lnTo>
                      <a:lnTo>
                        <a:pt x="192" y="11"/>
                      </a:lnTo>
                      <a:lnTo>
                        <a:pt x="189" y="0"/>
                      </a:lnTo>
                      <a:lnTo>
                        <a:pt x="98" y="0"/>
                      </a:lnTo>
                      <a:close/>
                      <a:moveTo>
                        <a:pt x="199" y="0"/>
                      </a:moveTo>
                      <a:lnTo>
                        <a:pt x="198" y="11"/>
                      </a:lnTo>
                      <a:lnTo>
                        <a:pt x="283" y="11"/>
                      </a:lnTo>
                      <a:lnTo>
                        <a:pt x="279" y="0"/>
                      </a:lnTo>
                      <a:lnTo>
                        <a:pt x="199" y="0"/>
                      </a:lnTo>
                      <a:close/>
                      <a:moveTo>
                        <a:pt x="290" y="0"/>
                      </a:moveTo>
                      <a:lnTo>
                        <a:pt x="289" y="11"/>
                      </a:lnTo>
                      <a:lnTo>
                        <a:pt x="372" y="11"/>
                      </a:lnTo>
                      <a:lnTo>
                        <a:pt x="371" y="0"/>
                      </a:lnTo>
                      <a:lnTo>
                        <a:pt x="290" y="0"/>
                      </a:lnTo>
                      <a:close/>
                    </a:path>
                  </a:pathLst>
                </a:custGeom>
                <a:solidFill>
                  <a:srgbClr val="C9C9A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8" name="Freeform 403"/>
                <p:cNvSpPr>
                  <a:spLocks noEditPoints="1"/>
                </p:cNvSpPr>
                <p:nvPr/>
              </p:nvSpPr>
              <p:spPr bwMode="auto">
                <a:xfrm>
                  <a:off x="2996" y="2836"/>
                  <a:ext cx="93" cy="3"/>
                </a:xfrm>
                <a:custGeom>
                  <a:avLst/>
                  <a:gdLst>
                    <a:gd name="T0" fmla="*/ 0 w 372"/>
                    <a:gd name="T1" fmla="*/ 0 h 12"/>
                    <a:gd name="T2" fmla="*/ 0 w 372"/>
                    <a:gd name="T3" fmla="*/ 12 h 12"/>
                    <a:gd name="T4" fmla="*/ 90 w 372"/>
                    <a:gd name="T5" fmla="*/ 12 h 12"/>
                    <a:gd name="T6" fmla="*/ 88 w 372"/>
                    <a:gd name="T7" fmla="*/ 0 h 12"/>
                    <a:gd name="T8" fmla="*/ 0 w 372"/>
                    <a:gd name="T9" fmla="*/ 0 h 12"/>
                    <a:gd name="T10" fmla="*/ 99 w 372"/>
                    <a:gd name="T11" fmla="*/ 0 h 12"/>
                    <a:gd name="T12" fmla="*/ 98 w 372"/>
                    <a:gd name="T13" fmla="*/ 12 h 12"/>
                    <a:gd name="T14" fmla="*/ 191 w 372"/>
                    <a:gd name="T15" fmla="*/ 12 h 12"/>
                    <a:gd name="T16" fmla="*/ 187 w 372"/>
                    <a:gd name="T17" fmla="*/ 0 h 12"/>
                    <a:gd name="T18" fmla="*/ 99 w 372"/>
                    <a:gd name="T19" fmla="*/ 0 h 12"/>
                    <a:gd name="T20" fmla="*/ 199 w 372"/>
                    <a:gd name="T21" fmla="*/ 0 h 12"/>
                    <a:gd name="T22" fmla="*/ 198 w 372"/>
                    <a:gd name="T23" fmla="*/ 12 h 12"/>
                    <a:gd name="T24" fmla="*/ 282 w 372"/>
                    <a:gd name="T25" fmla="*/ 12 h 12"/>
                    <a:gd name="T26" fmla="*/ 278 w 372"/>
                    <a:gd name="T27" fmla="*/ 0 h 12"/>
                    <a:gd name="T28" fmla="*/ 199 w 372"/>
                    <a:gd name="T29" fmla="*/ 0 h 12"/>
                    <a:gd name="T30" fmla="*/ 290 w 372"/>
                    <a:gd name="T31" fmla="*/ 0 h 12"/>
                    <a:gd name="T32" fmla="*/ 289 w 372"/>
                    <a:gd name="T33" fmla="*/ 12 h 12"/>
                    <a:gd name="T34" fmla="*/ 372 w 372"/>
                    <a:gd name="T35" fmla="*/ 12 h 12"/>
                    <a:gd name="T36" fmla="*/ 370 w 372"/>
                    <a:gd name="T37" fmla="*/ 0 h 12"/>
                    <a:gd name="T38" fmla="*/ 290 w 372"/>
                    <a:gd name="T39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72" h="12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90" y="12"/>
                      </a:lnTo>
                      <a:lnTo>
                        <a:pt x="88" y="0"/>
                      </a:lnTo>
                      <a:lnTo>
                        <a:pt x="0" y="0"/>
                      </a:lnTo>
                      <a:close/>
                      <a:moveTo>
                        <a:pt x="99" y="0"/>
                      </a:moveTo>
                      <a:lnTo>
                        <a:pt x="98" y="12"/>
                      </a:lnTo>
                      <a:lnTo>
                        <a:pt x="191" y="12"/>
                      </a:lnTo>
                      <a:lnTo>
                        <a:pt x="187" y="0"/>
                      </a:lnTo>
                      <a:lnTo>
                        <a:pt x="99" y="0"/>
                      </a:lnTo>
                      <a:close/>
                      <a:moveTo>
                        <a:pt x="199" y="0"/>
                      </a:moveTo>
                      <a:lnTo>
                        <a:pt x="198" y="12"/>
                      </a:lnTo>
                      <a:lnTo>
                        <a:pt x="282" y="12"/>
                      </a:lnTo>
                      <a:lnTo>
                        <a:pt x="278" y="0"/>
                      </a:lnTo>
                      <a:lnTo>
                        <a:pt x="199" y="0"/>
                      </a:lnTo>
                      <a:close/>
                      <a:moveTo>
                        <a:pt x="290" y="0"/>
                      </a:moveTo>
                      <a:lnTo>
                        <a:pt x="289" y="12"/>
                      </a:lnTo>
                      <a:lnTo>
                        <a:pt x="372" y="12"/>
                      </a:lnTo>
                      <a:lnTo>
                        <a:pt x="370" y="0"/>
                      </a:lnTo>
                      <a:lnTo>
                        <a:pt x="290" y="0"/>
                      </a:lnTo>
                      <a:close/>
                    </a:path>
                  </a:pathLst>
                </a:custGeom>
                <a:solidFill>
                  <a:srgbClr val="D1D1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9" name="Freeform 404"/>
                <p:cNvSpPr>
                  <a:spLocks noEditPoints="1"/>
                </p:cNvSpPr>
                <p:nvPr/>
              </p:nvSpPr>
              <p:spPr bwMode="auto">
                <a:xfrm>
                  <a:off x="2996" y="2834"/>
                  <a:ext cx="92" cy="3"/>
                </a:xfrm>
                <a:custGeom>
                  <a:avLst/>
                  <a:gdLst>
                    <a:gd name="T0" fmla="*/ 0 w 371"/>
                    <a:gd name="T1" fmla="*/ 0 h 10"/>
                    <a:gd name="T2" fmla="*/ 0 w 371"/>
                    <a:gd name="T3" fmla="*/ 10 h 10"/>
                    <a:gd name="T4" fmla="*/ 90 w 371"/>
                    <a:gd name="T5" fmla="*/ 10 h 10"/>
                    <a:gd name="T6" fmla="*/ 87 w 371"/>
                    <a:gd name="T7" fmla="*/ 0 h 10"/>
                    <a:gd name="T8" fmla="*/ 0 w 371"/>
                    <a:gd name="T9" fmla="*/ 0 h 10"/>
                    <a:gd name="T10" fmla="*/ 100 w 371"/>
                    <a:gd name="T11" fmla="*/ 0 h 10"/>
                    <a:gd name="T12" fmla="*/ 98 w 371"/>
                    <a:gd name="T13" fmla="*/ 10 h 10"/>
                    <a:gd name="T14" fmla="*/ 189 w 371"/>
                    <a:gd name="T15" fmla="*/ 10 h 10"/>
                    <a:gd name="T16" fmla="*/ 186 w 371"/>
                    <a:gd name="T17" fmla="*/ 0 h 10"/>
                    <a:gd name="T18" fmla="*/ 100 w 371"/>
                    <a:gd name="T19" fmla="*/ 0 h 10"/>
                    <a:gd name="T20" fmla="*/ 200 w 371"/>
                    <a:gd name="T21" fmla="*/ 0 h 10"/>
                    <a:gd name="T22" fmla="*/ 199 w 371"/>
                    <a:gd name="T23" fmla="*/ 10 h 10"/>
                    <a:gd name="T24" fmla="*/ 279 w 371"/>
                    <a:gd name="T25" fmla="*/ 10 h 10"/>
                    <a:gd name="T26" fmla="*/ 277 w 371"/>
                    <a:gd name="T27" fmla="*/ 0 h 10"/>
                    <a:gd name="T28" fmla="*/ 200 w 371"/>
                    <a:gd name="T29" fmla="*/ 0 h 10"/>
                    <a:gd name="T30" fmla="*/ 291 w 371"/>
                    <a:gd name="T31" fmla="*/ 0 h 10"/>
                    <a:gd name="T32" fmla="*/ 290 w 371"/>
                    <a:gd name="T33" fmla="*/ 10 h 10"/>
                    <a:gd name="T34" fmla="*/ 371 w 371"/>
                    <a:gd name="T35" fmla="*/ 10 h 10"/>
                    <a:gd name="T36" fmla="*/ 370 w 371"/>
                    <a:gd name="T37" fmla="*/ 0 h 10"/>
                    <a:gd name="T38" fmla="*/ 291 w 371"/>
                    <a:gd name="T39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71" h="10">
                      <a:moveTo>
                        <a:pt x="0" y="0"/>
                      </a:moveTo>
                      <a:lnTo>
                        <a:pt x="0" y="10"/>
                      </a:lnTo>
                      <a:lnTo>
                        <a:pt x="90" y="10"/>
                      </a:lnTo>
                      <a:lnTo>
                        <a:pt x="87" y="0"/>
                      </a:lnTo>
                      <a:lnTo>
                        <a:pt x="0" y="0"/>
                      </a:lnTo>
                      <a:close/>
                      <a:moveTo>
                        <a:pt x="100" y="0"/>
                      </a:moveTo>
                      <a:lnTo>
                        <a:pt x="98" y="10"/>
                      </a:lnTo>
                      <a:lnTo>
                        <a:pt x="189" y="10"/>
                      </a:lnTo>
                      <a:lnTo>
                        <a:pt x="186" y="0"/>
                      </a:lnTo>
                      <a:lnTo>
                        <a:pt x="100" y="0"/>
                      </a:lnTo>
                      <a:close/>
                      <a:moveTo>
                        <a:pt x="200" y="0"/>
                      </a:moveTo>
                      <a:lnTo>
                        <a:pt x="199" y="10"/>
                      </a:lnTo>
                      <a:lnTo>
                        <a:pt x="279" y="10"/>
                      </a:lnTo>
                      <a:lnTo>
                        <a:pt x="277" y="0"/>
                      </a:lnTo>
                      <a:lnTo>
                        <a:pt x="200" y="0"/>
                      </a:lnTo>
                      <a:close/>
                      <a:moveTo>
                        <a:pt x="291" y="0"/>
                      </a:moveTo>
                      <a:lnTo>
                        <a:pt x="290" y="10"/>
                      </a:lnTo>
                      <a:lnTo>
                        <a:pt x="371" y="10"/>
                      </a:lnTo>
                      <a:lnTo>
                        <a:pt x="370" y="0"/>
                      </a:lnTo>
                      <a:lnTo>
                        <a:pt x="291" y="0"/>
                      </a:lnTo>
                      <a:close/>
                    </a:path>
                  </a:pathLst>
                </a:custGeom>
                <a:solidFill>
                  <a:srgbClr val="D6D6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0" name="Freeform 405"/>
                <p:cNvSpPr>
                  <a:spLocks noEditPoints="1"/>
                </p:cNvSpPr>
                <p:nvPr/>
              </p:nvSpPr>
              <p:spPr bwMode="auto">
                <a:xfrm>
                  <a:off x="2996" y="2833"/>
                  <a:ext cx="92" cy="3"/>
                </a:xfrm>
                <a:custGeom>
                  <a:avLst/>
                  <a:gdLst>
                    <a:gd name="T0" fmla="*/ 0 w 370"/>
                    <a:gd name="T1" fmla="*/ 0 h 10"/>
                    <a:gd name="T2" fmla="*/ 0 w 370"/>
                    <a:gd name="T3" fmla="*/ 10 h 10"/>
                    <a:gd name="T4" fmla="*/ 88 w 370"/>
                    <a:gd name="T5" fmla="*/ 10 h 10"/>
                    <a:gd name="T6" fmla="*/ 87 w 370"/>
                    <a:gd name="T7" fmla="*/ 0 h 10"/>
                    <a:gd name="T8" fmla="*/ 0 w 370"/>
                    <a:gd name="T9" fmla="*/ 0 h 10"/>
                    <a:gd name="T10" fmla="*/ 100 w 370"/>
                    <a:gd name="T11" fmla="*/ 0 h 10"/>
                    <a:gd name="T12" fmla="*/ 99 w 370"/>
                    <a:gd name="T13" fmla="*/ 10 h 10"/>
                    <a:gd name="T14" fmla="*/ 187 w 370"/>
                    <a:gd name="T15" fmla="*/ 10 h 10"/>
                    <a:gd name="T16" fmla="*/ 185 w 370"/>
                    <a:gd name="T17" fmla="*/ 0 h 10"/>
                    <a:gd name="T18" fmla="*/ 100 w 370"/>
                    <a:gd name="T19" fmla="*/ 0 h 10"/>
                    <a:gd name="T20" fmla="*/ 200 w 370"/>
                    <a:gd name="T21" fmla="*/ 0 h 10"/>
                    <a:gd name="T22" fmla="*/ 199 w 370"/>
                    <a:gd name="T23" fmla="*/ 10 h 10"/>
                    <a:gd name="T24" fmla="*/ 278 w 370"/>
                    <a:gd name="T25" fmla="*/ 10 h 10"/>
                    <a:gd name="T26" fmla="*/ 276 w 370"/>
                    <a:gd name="T27" fmla="*/ 0 h 10"/>
                    <a:gd name="T28" fmla="*/ 200 w 370"/>
                    <a:gd name="T29" fmla="*/ 0 h 10"/>
                    <a:gd name="T30" fmla="*/ 291 w 370"/>
                    <a:gd name="T31" fmla="*/ 0 h 10"/>
                    <a:gd name="T32" fmla="*/ 290 w 370"/>
                    <a:gd name="T33" fmla="*/ 10 h 10"/>
                    <a:gd name="T34" fmla="*/ 370 w 370"/>
                    <a:gd name="T35" fmla="*/ 10 h 10"/>
                    <a:gd name="T36" fmla="*/ 369 w 370"/>
                    <a:gd name="T37" fmla="*/ 0 h 10"/>
                    <a:gd name="T38" fmla="*/ 291 w 370"/>
                    <a:gd name="T39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70" h="10">
                      <a:moveTo>
                        <a:pt x="0" y="0"/>
                      </a:moveTo>
                      <a:lnTo>
                        <a:pt x="0" y="10"/>
                      </a:lnTo>
                      <a:lnTo>
                        <a:pt x="88" y="10"/>
                      </a:lnTo>
                      <a:lnTo>
                        <a:pt x="87" y="0"/>
                      </a:lnTo>
                      <a:lnTo>
                        <a:pt x="0" y="0"/>
                      </a:lnTo>
                      <a:close/>
                      <a:moveTo>
                        <a:pt x="100" y="0"/>
                      </a:moveTo>
                      <a:lnTo>
                        <a:pt x="99" y="10"/>
                      </a:lnTo>
                      <a:lnTo>
                        <a:pt x="187" y="10"/>
                      </a:lnTo>
                      <a:lnTo>
                        <a:pt x="185" y="0"/>
                      </a:lnTo>
                      <a:lnTo>
                        <a:pt x="100" y="0"/>
                      </a:lnTo>
                      <a:close/>
                      <a:moveTo>
                        <a:pt x="200" y="0"/>
                      </a:moveTo>
                      <a:lnTo>
                        <a:pt x="199" y="10"/>
                      </a:lnTo>
                      <a:lnTo>
                        <a:pt x="278" y="10"/>
                      </a:lnTo>
                      <a:lnTo>
                        <a:pt x="276" y="0"/>
                      </a:lnTo>
                      <a:lnTo>
                        <a:pt x="200" y="0"/>
                      </a:lnTo>
                      <a:close/>
                      <a:moveTo>
                        <a:pt x="291" y="0"/>
                      </a:moveTo>
                      <a:lnTo>
                        <a:pt x="290" y="10"/>
                      </a:lnTo>
                      <a:lnTo>
                        <a:pt x="370" y="10"/>
                      </a:lnTo>
                      <a:lnTo>
                        <a:pt x="369" y="0"/>
                      </a:lnTo>
                      <a:lnTo>
                        <a:pt x="291" y="0"/>
                      </a:lnTo>
                      <a:close/>
                    </a:path>
                  </a:pathLst>
                </a:custGeom>
                <a:solidFill>
                  <a:srgbClr val="DEDE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1" name="Freeform 406"/>
                <p:cNvSpPr>
                  <a:spLocks noEditPoints="1"/>
                </p:cNvSpPr>
                <p:nvPr/>
              </p:nvSpPr>
              <p:spPr bwMode="auto">
                <a:xfrm>
                  <a:off x="2996" y="2832"/>
                  <a:ext cx="92" cy="2"/>
                </a:xfrm>
                <a:custGeom>
                  <a:avLst/>
                  <a:gdLst>
                    <a:gd name="T0" fmla="*/ 0 w 370"/>
                    <a:gd name="T1" fmla="*/ 11 h 11"/>
                    <a:gd name="T2" fmla="*/ 0 w 370"/>
                    <a:gd name="T3" fmla="*/ 3 h 11"/>
                    <a:gd name="T4" fmla="*/ 86 w 370"/>
                    <a:gd name="T5" fmla="*/ 3 h 11"/>
                    <a:gd name="T6" fmla="*/ 87 w 370"/>
                    <a:gd name="T7" fmla="*/ 11 h 11"/>
                    <a:gd name="T8" fmla="*/ 0 w 370"/>
                    <a:gd name="T9" fmla="*/ 11 h 11"/>
                    <a:gd name="T10" fmla="*/ 100 w 370"/>
                    <a:gd name="T11" fmla="*/ 11 h 11"/>
                    <a:gd name="T12" fmla="*/ 100 w 370"/>
                    <a:gd name="T13" fmla="*/ 3 h 11"/>
                    <a:gd name="T14" fmla="*/ 184 w 370"/>
                    <a:gd name="T15" fmla="*/ 3 h 11"/>
                    <a:gd name="T16" fmla="*/ 186 w 370"/>
                    <a:gd name="T17" fmla="*/ 11 h 11"/>
                    <a:gd name="T18" fmla="*/ 100 w 370"/>
                    <a:gd name="T19" fmla="*/ 11 h 11"/>
                    <a:gd name="T20" fmla="*/ 200 w 370"/>
                    <a:gd name="T21" fmla="*/ 11 h 11"/>
                    <a:gd name="T22" fmla="*/ 200 w 370"/>
                    <a:gd name="T23" fmla="*/ 3 h 11"/>
                    <a:gd name="T24" fmla="*/ 274 w 370"/>
                    <a:gd name="T25" fmla="*/ 3 h 11"/>
                    <a:gd name="T26" fmla="*/ 277 w 370"/>
                    <a:gd name="T27" fmla="*/ 11 h 11"/>
                    <a:gd name="T28" fmla="*/ 200 w 370"/>
                    <a:gd name="T29" fmla="*/ 11 h 11"/>
                    <a:gd name="T30" fmla="*/ 291 w 370"/>
                    <a:gd name="T31" fmla="*/ 0 h 11"/>
                    <a:gd name="T32" fmla="*/ 291 w 370"/>
                    <a:gd name="T33" fmla="*/ 11 h 11"/>
                    <a:gd name="T34" fmla="*/ 370 w 370"/>
                    <a:gd name="T35" fmla="*/ 11 h 11"/>
                    <a:gd name="T36" fmla="*/ 367 w 370"/>
                    <a:gd name="T37" fmla="*/ 3 h 11"/>
                    <a:gd name="T38" fmla="*/ 329 w 370"/>
                    <a:gd name="T39" fmla="*/ 0 h 11"/>
                    <a:gd name="T40" fmla="*/ 291 w 370"/>
                    <a:gd name="T41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70" h="11">
                      <a:moveTo>
                        <a:pt x="0" y="11"/>
                      </a:moveTo>
                      <a:lnTo>
                        <a:pt x="0" y="3"/>
                      </a:lnTo>
                      <a:lnTo>
                        <a:pt x="86" y="3"/>
                      </a:lnTo>
                      <a:lnTo>
                        <a:pt x="87" y="11"/>
                      </a:lnTo>
                      <a:lnTo>
                        <a:pt x="0" y="11"/>
                      </a:lnTo>
                      <a:close/>
                      <a:moveTo>
                        <a:pt x="100" y="11"/>
                      </a:moveTo>
                      <a:lnTo>
                        <a:pt x="100" y="3"/>
                      </a:lnTo>
                      <a:lnTo>
                        <a:pt x="184" y="3"/>
                      </a:lnTo>
                      <a:lnTo>
                        <a:pt x="186" y="11"/>
                      </a:lnTo>
                      <a:lnTo>
                        <a:pt x="100" y="11"/>
                      </a:lnTo>
                      <a:close/>
                      <a:moveTo>
                        <a:pt x="200" y="11"/>
                      </a:moveTo>
                      <a:lnTo>
                        <a:pt x="200" y="3"/>
                      </a:lnTo>
                      <a:lnTo>
                        <a:pt x="274" y="3"/>
                      </a:lnTo>
                      <a:lnTo>
                        <a:pt x="277" y="11"/>
                      </a:lnTo>
                      <a:lnTo>
                        <a:pt x="200" y="11"/>
                      </a:lnTo>
                      <a:close/>
                      <a:moveTo>
                        <a:pt x="291" y="0"/>
                      </a:moveTo>
                      <a:lnTo>
                        <a:pt x="291" y="11"/>
                      </a:lnTo>
                      <a:lnTo>
                        <a:pt x="370" y="11"/>
                      </a:lnTo>
                      <a:lnTo>
                        <a:pt x="367" y="3"/>
                      </a:lnTo>
                      <a:lnTo>
                        <a:pt x="329" y="0"/>
                      </a:lnTo>
                      <a:lnTo>
                        <a:pt x="291" y="0"/>
                      </a:lnTo>
                      <a:close/>
                    </a:path>
                  </a:pathLst>
                </a:custGeom>
                <a:solidFill>
                  <a:srgbClr val="E3E3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2" name="Freeform 407"/>
                <p:cNvSpPr>
                  <a:spLocks noEditPoints="1"/>
                </p:cNvSpPr>
                <p:nvPr/>
              </p:nvSpPr>
              <p:spPr bwMode="auto">
                <a:xfrm>
                  <a:off x="2996" y="2831"/>
                  <a:ext cx="92" cy="2"/>
                </a:xfrm>
                <a:custGeom>
                  <a:avLst/>
                  <a:gdLst>
                    <a:gd name="T0" fmla="*/ 0 w 369"/>
                    <a:gd name="T1" fmla="*/ 6 h 6"/>
                    <a:gd name="T2" fmla="*/ 0 w 369"/>
                    <a:gd name="T3" fmla="*/ 4 h 6"/>
                    <a:gd name="T4" fmla="*/ 86 w 369"/>
                    <a:gd name="T5" fmla="*/ 4 h 6"/>
                    <a:gd name="T6" fmla="*/ 87 w 369"/>
                    <a:gd name="T7" fmla="*/ 6 h 6"/>
                    <a:gd name="T8" fmla="*/ 0 w 369"/>
                    <a:gd name="T9" fmla="*/ 6 h 6"/>
                    <a:gd name="T10" fmla="*/ 100 w 369"/>
                    <a:gd name="T11" fmla="*/ 6 h 6"/>
                    <a:gd name="T12" fmla="*/ 100 w 369"/>
                    <a:gd name="T13" fmla="*/ 4 h 6"/>
                    <a:gd name="T14" fmla="*/ 184 w 369"/>
                    <a:gd name="T15" fmla="*/ 4 h 6"/>
                    <a:gd name="T16" fmla="*/ 185 w 369"/>
                    <a:gd name="T17" fmla="*/ 6 h 6"/>
                    <a:gd name="T18" fmla="*/ 100 w 369"/>
                    <a:gd name="T19" fmla="*/ 6 h 6"/>
                    <a:gd name="T20" fmla="*/ 200 w 369"/>
                    <a:gd name="T21" fmla="*/ 6 h 6"/>
                    <a:gd name="T22" fmla="*/ 200 w 369"/>
                    <a:gd name="T23" fmla="*/ 4 h 6"/>
                    <a:gd name="T24" fmla="*/ 274 w 369"/>
                    <a:gd name="T25" fmla="*/ 4 h 6"/>
                    <a:gd name="T26" fmla="*/ 276 w 369"/>
                    <a:gd name="T27" fmla="*/ 6 h 6"/>
                    <a:gd name="T28" fmla="*/ 200 w 369"/>
                    <a:gd name="T29" fmla="*/ 6 h 6"/>
                    <a:gd name="T30" fmla="*/ 291 w 369"/>
                    <a:gd name="T31" fmla="*/ 6 h 6"/>
                    <a:gd name="T32" fmla="*/ 291 w 369"/>
                    <a:gd name="T33" fmla="*/ 0 h 6"/>
                    <a:gd name="T34" fmla="*/ 367 w 369"/>
                    <a:gd name="T35" fmla="*/ 4 h 6"/>
                    <a:gd name="T36" fmla="*/ 369 w 369"/>
                    <a:gd name="T37" fmla="*/ 6 h 6"/>
                    <a:gd name="T38" fmla="*/ 291 w 369"/>
                    <a:gd name="T3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69" h="6">
                      <a:moveTo>
                        <a:pt x="0" y="6"/>
                      </a:moveTo>
                      <a:lnTo>
                        <a:pt x="0" y="4"/>
                      </a:lnTo>
                      <a:lnTo>
                        <a:pt x="86" y="4"/>
                      </a:lnTo>
                      <a:lnTo>
                        <a:pt x="87" y="6"/>
                      </a:lnTo>
                      <a:lnTo>
                        <a:pt x="0" y="6"/>
                      </a:lnTo>
                      <a:close/>
                      <a:moveTo>
                        <a:pt x="100" y="6"/>
                      </a:moveTo>
                      <a:lnTo>
                        <a:pt x="100" y="4"/>
                      </a:lnTo>
                      <a:lnTo>
                        <a:pt x="184" y="4"/>
                      </a:lnTo>
                      <a:lnTo>
                        <a:pt x="185" y="6"/>
                      </a:lnTo>
                      <a:lnTo>
                        <a:pt x="100" y="6"/>
                      </a:lnTo>
                      <a:close/>
                      <a:moveTo>
                        <a:pt x="200" y="6"/>
                      </a:moveTo>
                      <a:lnTo>
                        <a:pt x="200" y="4"/>
                      </a:lnTo>
                      <a:lnTo>
                        <a:pt x="274" y="4"/>
                      </a:lnTo>
                      <a:lnTo>
                        <a:pt x="276" y="6"/>
                      </a:lnTo>
                      <a:lnTo>
                        <a:pt x="200" y="6"/>
                      </a:lnTo>
                      <a:close/>
                      <a:moveTo>
                        <a:pt x="291" y="6"/>
                      </a:moveTo>
                      <a:lnTo>
                        <a:pt x="291" y="0"/>
                      </a:lnTo>
                      <a:lnTo>
                        <a:pt x="367" y="4"/>
                      </a:lnTo>
                      <a:lnTo>
                        <a:pt x="369" y="6"/>
                      </a:lnTo>
                      <a:lnTo>
                        <a:pt x="291" y="6"/>
                      </a:lnTo>
                      <a:close/>
                    </a:path>
                  </a:pathLst>
                </a:custGeom>
                <a:solidFill>
                  <a:srgbClr val="EBEB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3" name="Freeform 408"/>
                <p:cNvSpPr>
                  <a:spLocks/>
                </p:cNvSpPr>
                <p:nvPr/>
              </p:nvSpPr>
              <p:spPr bwMode="auto">
                <a:xfrm>
                  <a:off x="3068" y="2831"/>
                  <a:ext cx="10" cy="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0 h 1"/>
                    <a:gd name="T4" fmla="*/ 38 w 38"/>
                    <a:gd name="T5" fmla="*/ 1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0"/>
                      </a:lnTo>
                      <a:lnTo>
                        <a:pt x="38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0F0D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4" name="Freeform 409"/>
                <p:cNvSpPr>
                  <a:spLocks/>
                </p:cNvSpPr>
                <p:nvPr/>
              </p:nvSpPr>
              <p:spPr bwMode="auto">
                <a:xfrm>
                  <a:off x="3000" y="2864"/>
                  <a:ext cx="49" cy="1"/>
                </a:xfrm>
                <a:custGeom>
                  <a:avLst/>
                  <a:gdLst>
                    <a:gd name="T0" fmla="*/ 0 w 196"/>
                    <a:gd name="T1" fmla="*/ 0 h 2"/>
                    <a:gd name="T2" fmla="*/ 0 w 196"/>
                    <a:gd name="T3" fmla="*/ 2 h 2"/>
                    <a:gd name="T4" fmla="*/ 196 w 196"/>
                    <a:gd name="T5" fmla="*/ 0 h 2"/>
                    <a:gd name="T6" fmla="*/ 0 w 196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6" h="2"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19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282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5" name="Freeform 410"/>
                <p:cNvSpPr>
                  <a:spLocks/>
                </p:cNvSpPr>
                <p:nvPr/>
              </p:nvSpPr>
              <p:spPr bwMode="auto">
                <a:xfrm>
                  <a:off x="3000" y="2862"/>
                  <a:ext cx="98" cy="2"/>
                </a:xfrm>
                <a:custGeom>
                  <a:avLst/>
                  <a:gdLst>
                    <a:gd name="T0" fmla="*/ 0 w 389"/>
                    <a:gd name="T1" fmla="*/ 0 h 8"/>
                    <a:gd name="T2" fmla="*/ 0 w 389"/>
                    <a:gd name="T3" fmla="*/ 8 h 8"/>
                    <a:gd name="T4" fmla="*/ 389 w 389"/>
                    <a:gd name="T5" fmla="*/ 6 h 8"/>
                    <a:gd name="T6" fmla="*/ 389 w 389"/>
                    <a:gd name="T7" fmla="*/ 0 h 8"/>
                    <a:gd name="T8" fmla="*/ 0 w 389"/>
                    <a:gd name="T9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9" h="8">
                      <a:moveTo>
                        <a:pt x="0" y="0"/>
                      </a:moveTo>
                      <a:lnTo>
                        <a:pt x="0" y="8"/>
                      </a:lnTo>
                      <a:lnTo>
                        <a:pt x="389" y="6"/>
                      </a:lnTo>
                      <a:lnTo>
                        <a:pt x="38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A8A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6" name="Freeform 411"/>
                <p:cNvSpPr>
                  <a:spLocks/>
                </p:cNvSpPr>
                <p:nvPr/>
              </p:nvSpPr>
              <p:spPr bwMode="auto">
                <a:xfrm>
                  <a:off x="3000" y="2861"/>
                  <a:ext cx="98" cy="3"/>
                </a:xfrm>
                <a:custGeom>
                  <a:avLst/>
                  <a:gdLst>
                    <a:gd name="T0" fmla="*/ 0 w 389"/>
                    <a:gd name="T1" fmla="*/ 0 h 12"/>
                    <a:gd name="T2" fmla="*/ 0 w 389"/>
                    <a:gd name="T3" fmla="*/ 12 h 12"/>
                    <a:gd name="T4" fmla="*/ 196 w 389"/>
                    <a:gd name="T5" fmla="*/ 12 h 12"/>
                    <a:gd name="T6" fmla="*/ 389 w 389"/>
                    <a:gd name="T7" fmla="*/ 12 h 12"/>
                    <a:gd name="T8" fmla="*/ 389 w 389"/>
                    <a:gd name="T9" fmla="*/ 0 h 12"/>
                    <a:gd name="T10" fmla="*/ 0 w 389"/>
                    <a:gd name="T11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89" h="12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196" y="12"/>
                      </a:lnTo>
                      <a:lnTo>
                        <a:pt x="389" y="12"/>
                      </a:lnTo>
                      <a:lnTo>
                        <a:pt x="38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F8F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7" name="Freeform 412"/>
                <p:cNvSpPr>
                  <a:spLocks/>
                </p:cNvSpPr>
                <p:nvPr/>
              </p:nvSpPr>
              <p:spPr bwMode="auto">
                <a:xfrm>
                  <a:off x="3000" y="2860"/>
                  <a:ext cx="98" cy="2"/>
                </a:xfrm>
                <a:custGeom>
                  <a:avLst/>
                  <a:gdLst>
                    <a:gd name="T0" fmla="*/ 0 w 389"/>
                    <a:gd name="T1" fmla="*/ 0 h 11"/>
                    <a:gd name="T2" fmla="*/ 0 w 389"/>
                    <a:gd name="T3" fmla="*/ 11 h 11"/>
                    <a:gd name="T4" fmla="*/ 389 w 389"/>
                    <a:gd name="T5" fmla="*/ 11 h 11"/>
                    <a:gd name="T6" fmla="*/ 388 w 389"/>
                    <a:gd name="T7" fmla="*/ 0 h 11"/>
                    <a:gd name="T8" fmla="*/ 0 w 389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9" h="11">
                      <a:moveTo>
                        <a:pt x="0" y="0"/>
                      </a:moveTo>
                      <a:lnTo>
                        <a:pt x="0" y="11"/>
                      </a:lnTo>
                      <a:lnTo>
                        <a:pt x="389" y="11"/>
                      </a:lnTo>
                      <a:lnTo>
                        <a:pt x="38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6967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8" name="Freeform 413"/>
                <p:cNvSpPr>
                  <a:spLocks/>
                </p:cNvSpPr>
                <p:nvPr/>
              </p:nvSpPr>
              <p:spPr bwMode="auto">
                <a:xfrm>
                  <a:off x="3000" y="2858"/>
                  <a:ext cx="98" cy="3"/>
                </a:xfrm>
                <a:custGeom>
                  <a:avLst/>
                  <a:gdLst>
                    <a:gd name="T0" fmla="*/ 0 w 389"/>
                    <a:gd name="T1" fmla="*/ 0 h 11"/>
                    <a:gd name="T2" fmla="*/ 0 w 389"/>
                    <a:gd name="T3" fmla="*/ 11 h 11"/>
                    <a:gd name="T4" fmla="*/ 389 w 389"/>
                    <a:gd name="T5" fmla="*/ 11 h 11"/>
                    <a:gd name="T6" fmla="*/ 388 w 389"/>
                    <a:gd name="T7" fmla="*/ 0 h 11"/>
                    <a:gd name="T8" fmla="*/ 0 w 389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9" h="11">
                      <a:moveTo>
                        <a:pt x="0" y="0"/>
                      </a:moveTo>
                      <a:lnTo>
                        <a:pt x="0" y="11"/>
                      </a:lnTo>
                      <a:lnTo>
                        <a:pt x="389" y="11"/>
                      </a:lnTo>
                      <a:lnTo>
                        <a:pt x="38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E9E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9" name="Freeform 414"/>
                <p:cNvSpPr>
                  <a:spLocks/>
                </p:cNvSpPr>
                <p:nvPr/>
              </p:nvSpPr>
              <p:spPr bwMode="auto">
                <a:xfrm>
                  <a:off x="3000" y="2857"/>
                  <a:ext cx="97" cy="3"/>
                </a:xfrm>
                <a:custGeom>
                  <a:avLst/>
                  <a:gdLst>
                    <a:gd name="T0" fmla="*/ 0 w 388"/>
                    <a:gd name="T1" fmla="*/ 0 h 12"/>
                    <a:gd name="T2" fmla="*/ 0 w 388"/>
                    <a:gd name="T3" fmla="*/ 12 h 12"/>
                    <a:gd name="T4" fmla="*/ 388 w 388"/>
                    <a:gd name="T5" fmla="*/ 12 h 12"/>
                    <a:gd name="T6" fmla="*/ 387 w 388"/>
                    <a:gd name="T7" fmla="*/ 0 h 12"/>
                    <a:gd name="T8" fmla="*/ 97 w 388"/>
                    <a:gd name="T9" fmla="*/ 0 h 12"/>
                    <a:gd name="T10" fmla="*/ 96 w 388"/>
                    <a:gd name="T11" fmla="*/ 2 h 12"/>
                    <a:gd name="T12" fmla="*/ 96 w 388"/>
                    <a:gd name="T13" fmla="*/ 0 h 12"/>
                    <a:gd name="T14" fmla="*/ 0 w 388"/>
                    <a:gd name="T15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88" h="12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388" y="12"/>
                      </a:lnTo>
                      <a:lnTo>
                        <a:pt x="387" y="0"/>
                      </a:lnTo>
                      <a:lnTo>
                        <a:pt x="97" y="0"/>
                      </a:lnTo>
                      <a:lnTo>
                        <a:pt x="96" y="2"/>
                      </a:lnTo>
                      <a:lnTo>
                        <a:pt x="9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3A38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0" name="Freeform 415"/>
                <p:cNvSpPr>
                  <a:spLocks/>
                </p:cNvSpPr>
                <p:nvPr/>
              </p:nvSpPr>
              <p:spPr bwMode="auto">
                <a:xfrm>
                  <a:off x="3000" y="2855"/>
                  <a:ext cx="97" cy="3"/>
                </a:xfrm>
                <a:custGeom>
                  <a:avLst/>
                  <a:gdLst>
                    <a:gd name="T0" fmla="*/ 0 w 388"/>
                    <a:gd name="T1" fmla="*/ 0 h 11"/>
                    <a:gd name="T2" fmla="*/ 0 w 388"/>
                    <a:gd name="T3" fmla="*/ 11 h 11"/>
                    <a:gd name="T4" fmla="*/ 388 w 388"/>
                    <a:gd name="T5" fmla="*/ 11 h 11"/>
                    <a:gd name="T6" fmla="*/ 387 w 388"/>
                    <a:gd name="T7" fmla="*/ 0 h 11"/>
                    <a:gd name="T8" fmla="*/ 97 w 388"/>
                    <a:gd name="T9" fmla="*/ 0 h 11"/>
                    <a:gd name="T10" fmla="*/ 96 w 388"/>
                    <a:gd name="T11" fmla="*/ 7 h 11"/>
                    <a:gd name="T12" fmla="*/ 96 w 388"/>
                    <a:gd name="T13" fmla="*/ 0 h 11"/>
                    <a:gd name="T14" fmla="*/ 0 w 388"/>
                    <a:gd name="T1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88" h="11">
                      <a:moveTo>
                        <a:pt x="0" y="0"/>
                      </a:moveTo>
                      <a:lnTo>
                        <a:pt x="0" y="11"/>
                      </a:lnTo>
                      <a:lnTo>
                        <a:pt x="388" y="11"/>
                      </a:lnTo>
                      <a:lnTo>
                        <a:pt x="387" y="0"/>
                      </a:lnTo>
                      <a:lnTo>
                        <a:pt x="97" y="0"/>
                      </a:lnTo>
                      <a:lnTo>
                        <a:pt x="96" y="7"/>
                      </a:lnTo>
                      <a:lnTo>
                        <a:pt x="9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8A8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1" name="Freeform 416"/>
                <p:cNvSpPr>
                  <a:spLocks noEditPoints="1"/>
                </p:cNvSpPr>
                <p:nvPr/>
              </p:nvSpPr>
              <p:spPr bwMode="auto">
                <a:xfrm>
                  <a:off x="3000" y="2854"/>
                  <a:ext cx="97" cy="3"/>
                </a:xfrm>
                <a:custGeom>
                  <a:avLst/>
                  <a:gdLst>
                    <a:gd name="T0" fmla="*/ 0 w 387"/>
                    <a:gd name="T1" fmla="*/ 0 h 11"/>
                    <a:gd name="T2" fmla="*/ 0 w 387"/>
                    <a:gd name="T3" fmla="*/ 11 h 11"/>
                    <a:gd name="T4" fmla="*/ 96 w 387"/>
                    <a:gd name="T5" fmla="*/ 11 h 11"/>
                    <a:gd name="T6" fmla="*/ 94 w 387"/>
                    <a:gd name="T7" fmla="*/ 0 h 11"/>
                    <a:gd name="T8" fmla="*/ 0 w 387"/>
                    <a:gd name="T9" fmla="*/ 0 h 11"/>
                    <a:gd name="T10" fmla="*/ 98 w 387"/>
                    <a:gd name="T11" fmla="*/ 0 h 11"/>
                    <a:gd name="T12" fmla="*/ 97 w 387"/>
                    <a:gd name="T13" fmla="*/ 11 h 11"/>
                    <a:gd name="T14" fmla="*/ 387 w 387"/>
                    <a:gd name="T15" fmla="*/ 11 h 11"/>
                    <a:gd name="T16" fmla="*/ 387 w 387"/>
                    <a:gd name="T17" fmla="*/ 0 h 11"/>
                    <a:gd name="T18" fmla="*/ 295 w 387"/>
                    <a:gd name="T19" fmla="*/ 0 h 11"/>
                    <a:gd name="T20" fmla="*/ 294 w 387"/>
                    <a:gd name="T21" fmla="*/ 6 h 11"/>
                    <a:gd name="T22" fmla="*/ 292 w 387"/>
                    <a:gd name="T23" fmla="*/ 0 h 11"/>
                    <a:gd name="T24" fmla="*/ 204 w 387"/>
                    <a:gd name="T25" fmla="*/ 0 h 11"/>
                    <a:gd name="T26" fmla="*/ 203 w 387"/>
                    <a:gd name="T27" fmla="*/ 6 h 11"/>
                    <a:gd name="T28" fmla="*/ 202 w 387"/>
                    <a:gd name="T29" fmla="*/ 0 h 11"/>
                    <a:gd name="T30" fmla="*/ 98 w 387"/>
                    <a:gd name="T31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387" h="11">
                      <a:moveTo>
                        <a:pt x="0" y="0"/>
                      </a:moveTo>
                      <a:lnTo>
                        <a:pt x="0" y="11"/>
                      </a:lnTo>
                      <a:lnTo>
                        <a:pt x="96" y="11"/>
                      </a:lnTo>
                      <a:lnTo>
                        <a:pt x="94" y="0"/>
                      </a:lnTo>
                      <a:lnTo>
                        <a:pt x="0" y="0"/>
                      </a:lnTo>
                      <a:close/>
                      <a:moveTo>
                        <a:pt x="98" y="0"/>
                      </a:moveTo>
                      <a:lnTo>
                        <a:pt x="97" y="11"/>
                      </a:lnTo>
                      <a:lnTo>
                        <a:pt x="387" y="11"/>
                      </a:lnTo>
                      <a:lnTo>
                        <a:pt x="387" y="0"/>
                      </a:lnTo>
                      <a:lnTo>
                        <a:pt x="295" y="0"/>
                      </a:lnTo>
                      <a:lnTo>
                        <a:pt x="294" y="6"/>
                      </a:lnTo>
                      <a:lnTo>
                        <a:pt x="292" y="0"/>
                      </a:lnTo>
                      <a:lnTo>
                        <a:pt x="204" y="0"/>
                      </a:lnTo>
                      <a:lnTo>
                        <a:pt x="203" y="6"/>
                      </a:lnTo>
                      <a:lnTo>
                        <a:pt x="202" y="0"/>
                      </a:lnTo>
                      <a:lnTo>
                        <a:pt x="98" y="0"/>
                      </a:lnTo>
                      <a:close/>
                    </a:path>
                  </a:pathLst>
                </a:custGeom>
                <a:solidFill>
                  <a:srgbClr val="B0B09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2" name="Freeform 417"/>
                <p:cNvSpPr>
                  <a:spLocks noEditPoints="1"/>
                </p:cNvSpPr>
                <p:nvPr/>
              </p:nvSpPr>
              <p:spPr bwMode="auto">
                <a:xfrm>
                  <a:off x="3000" y="2852"/>
                  <a:ext cx="97" cy="3"/>
                </a:xfrm>
                <a:custGeom>
                  <a:avLst/>
                  <a:gdLst>
                    <a:gd name="T0" fmla="*/ 0 w 388"/>
                    <a:gd name="T1" fmla="*/ 0 h 12"/>
                    <a:gd name="T2" fmla="*/ 1 w 388"/>
                    <a:gd name="T3" fmla="*/ 12 h 12"/>
                    <a:gd name="T4" fmla="*/ 97 w 388"/>
                    <a:gd name="T5" fmla="*/ 12 h 12"/>
                    <a:gd name="T6" fmla="*/ 94 w 388"/>
                    <a:gd name="T7" fmla="*/ 0 h 12"/>
                    <a:gd name="T8" fmla="*/ 0 w 388"/>
                    <a:gd name="T9" fmla="*/ 0 h 12"/>
                    <a:gd name="T10" fmla="*/ 99 w 388"/>
                    <a:gd name="T11" fmla="*/ 0 h 12"/>
                    <a:gd name="T12" fmla="*/ 98 w 388"/>
                    <a:gd name="T13" fmla="*/ 12 h 12"/>
                    <a:gd name="T14" fmla="*/ 388 w 388"/>
                    <a:gd name="T15" fmla="*/ 12 h 12"/>
                    <a:gd name="T16" fmla="*/ 386 w 388"/>
                    <a:gd name="T17" fmla="*/ 0 h 12"/>
                    <a:gd name="T18" fmla="*/ 296 w 388"/>
                    <a:gd name="T19" fmla="*/ 0 h 12"/>
                    <a:gd name="T20" fmla="*/ 295 w 388"/>
                    <a:gd name="T21" fmla="*/ 12 h 12"/>
                    <a:gd name="T22" fmla="*/ 292 w 388"/>
                    <a:gd name="T23" fmla="*/ 0 h 12"/>
                    <a:gd name="T24" fmla="*/ 205 w 388"/>
                    <a:gd name="T25" fmla="*/ 0 h 12"/>
                    <a:gd name="T26" fmla="*/ 204 w 388"/>
                    <a:gd name="T27" fmla="*/ 12 h 12"/>
                    <a:gd name="T28" fmla="*/ 202 w 388"/>
                    <a:gd name="T29" fmla="*/ 0 h 12"/>
                    <a:gd name="T30" fmla="*/ 99 w 388"/>
                    <a:gd name="T31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388" h="12">
                      <a:moveTo>
                        <a:pt x="0" y="0"/>
                      </a:moveTo>
                      <a:lnTo>
                        <a:pt x="1" y="12"/>
                      </a:lnTo>
                      <a:lnTo>
                        <a:pt x="97" y="12"/>
                      </a:lnTo>
                      <a:lnTo>
                        <a:pt x="94" y="0"/>
                      </a:lnTo>
                      <a:lnTo>
                        <a:pt x="0" y="0"/>
                      </a:lnTo>
                      <a:close/>
                      <a:moveTo>
                        <a:pt x="99" y="0"/>
                      </a:moveTo>
                      <a:lnTo>
                        <a:pt x="98" y="12"/>
                      </a:lnTo>
                      <a:lnTo>
                        <a:pt x="388" y="12"/>
                      </a:lnTo>
                      <a:lnTo>
                        <a:pt x="386" y="0"/>
                      </a:lnTo>
                      <a:lnTo>
                        <a:pt x="296" y="0"/>
                      </a:lnTo>
                      <a:lnTo>
                        <a:pt x="295" y="12"/>
                      </a:lnTo>
                      <a:lnTo>
                        <a:pt x="292" y="0"/>
                      </a:lnTo>
                      <a:lnTo>
                        <a:pt x="205" y="0"/>
                      </a:lnTo>
                      <a:lnTo>
                        <a:pt x="204" y="12"/>
                      </a:lnTo>
                      <a:lnTo>
                        <a:pt x="202" y="0"/>
                      </a:lnTo>
                      <a:lnTo>
                        <a:pt x="99" y="0"/>
                      </a:lnTo>
                      <a:close/>
                    </a:path>
                  </a:pathLst>
                </a:custGeom>
                <a:solidFill>
                  <a:srgbClr val="B5B5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3" name="Freeform 418"/>
                <p:cNvSpPr>
                  <a:spLocks noEditPoints="1"/>
                </p:cNvSpPr>
                <p:nvPr/>
              </p:nvSpPr>
              <p:spPr bwMode="auto">
                <a:xfrm>
                  <a:off x="3000" y="2851"/>
                  <a:ext cx="97" cy="3"/>
                </a:xfrm>
                <a:custGeom>
                  <a:avLst/>
                  <a:gdLst>
                    <a:gd name="T0" fmla="*/ 0 w 388"/>
                    <a:gd name="T1" fmla="*/ 0 h 10"/>
                    <a:gd name="T2" fmla="*/ 0 w 388"/>
                    <a:gd name="T3" fmla="*/ 10 h 10"/>
                    <a:gd name="T4" fmla="*/ 95 w 388"/>
                    <a:gd name="T5" fmla="*/ 10 h 10"/>
                    <a:gd name="T6" fmla="*/ 93 w 388"/>
                    <a:gd name="T7" fmla="*/ 0 h 10"/>
                    <a:gd name="T8" fmla="*/ 0 w 388"/>
                    <a:gd name="T9" fmla="*/ 0 h 10"/>
                    <a:gd name="T10" fmla="*/ 100 w 388"/>
                    <a:gd name="T11" fmla="*/ 0 h 10"/>
                    <a:gd name="T12" fmla="*/ 99 w 388"/>
                    <a:gd name="T13" fmla="*/ 10 h 10"/>
                    <a:gd name="T14" fmla="*/ 203 w 388"/>
                    <a:gd name="T15" fmla="*/ 10 h 10"/>
                    <a:gd name="T16" fmla="*/ 200 w 388"/>
                    <a:gd name="T17" fmla="*/ 0 h 10"/>
                    <a:gd name="T18" fmla="*/ 100 w 388"/>
                    <a:gd name="T19" fmla="*/ 0 h 10"/>
                    <a:gd name="T20" fmla="*/ 205 w 388"/>
                    <a:gd name="T21" fmla="*/ 0 h 10"/>
                    <a:gd name="T22" fmla="*/ 205 w 388"/>
                    <a:gd name="T23" fmla="*/ 10 h 10"/>
                    <a:gd name="T24" fmla="*/ 293 w 388"/>
                    <a:gd name="T25" fmla="*/ 10 h 10"/>
                    <a:gd name="T26" fmla="*/ 291 w 388"/>
                    <a:gd name="T27" fmla="*/ 0 h 10"/>
                    <a:gd name="T28" fmla="*/ 205 w 388"/>
                    <a:gd name="T29" fmla="*/ 0 h 10"/>
                    <a:gd name="T30" fmla="*/ 297 w 388"/>
                    <a:gd name="T31" fmla="*/ 0 h 10"/>
                    <a:gd name="T32" fmla="*/ 296 w 388"/>
                    <a:gd name="T33" fmla="*/ 10 h 10"/>
                    <a:gd name="T34" fmla="*/ 388 w 388"/>
                    <a:gd name="T35" fmla="*/ 10 h 10"/>
                    <a:gd name="T36" fmla="*/ 386 w 388"/>
                    <a:gd name="T37" fmla="*/ 0 h 10"/>
                    <a:gd name="T38" fmla="*/ 297 w 388"/>
                    <a:gd name="T39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88" h="10">
                      <a:moveTo>
                        <a:pt x="0" y="0"/>
                      </a:moveTo>
                      <a:lnTo>
                        <a:pt x="0" y="10"/>
                      </a:lnTo>
                      <a:lnTo>
                        <a:pt x="95" y="10"/>
                      </a:lnTo>
                      <a:lnTo>
                        <a:pt x="93" y="0"/>
                      </a:lnTo>
                      <a:lnTo>
                        <a:pt x="0" y="0"/>
                      </a:lnTo>
                      <a:close/>
                      <a:moveTo>
                        <a:pt x="100" y="0"/>
                      </a:moveTo>
                      <a:lnTo>
                        <a:pt x="99" y="10"/>
                      </a:lnTo>
                      <a:lnTo>
                        <a:pt x="203" y="10"/>
                      </a:lnTo>
                      <a:lnTo>
                        <a:pt x="200" y="0"/>
                      </a:lnTo>
                      <a:lnTo>
                        <a:pt x="100" y="0"/>
                      </a:lnTo>
                      <a:close/>
                      <a:moveTo>
                        <a:pt x="205" y="0"/>
                      </a:moveTo>
                      <a:lnTo>
                        <a:pt x="205" y="10"/>
                      </a:lnTo>
                      <a:lnTo>
                        <a:pt x="293" y="10"/>
                      </a:lnTo>
                      <a:lnTo>
                        <a:pt x="291" y="0"/>
                      </a:lnTo>
                      <a:lnTo>
                        <a:pt x="205" y="0"/>
                      </a:lnTo>
                      <a:close/>
                      <a:moveTo>
                        <a:pt x="297" y="0"/>
                      </a:moveTo>
                      <a:lnTo>
                        <a:pt x="296" y="10"/>
                      </a:lnTo>
                      <a:lnTo>
                        <a:pt x="388" y="10"/>
                      </a:lnTo>
                      <a:lnTo>
                        <a:pt x="386" y="0"/>
                      </a:lnTo>
                      <a:lnTo>
                        <a:pt x="297" y="0"/>
                      </a:lnTo>
                      <a:close/>
                    </a:path>
                  </a:pathLst>
                </a:custGeom>
                <a:solidFill>
                  <a:srgbClr val="BDBD9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4" name="Freeform 419"/>
                <p:cNvSpPr>
                  <a:spLocks noEditPoints="1"/>
                </p:cNvSpPr>
                <p:nvPr/>
              </p:nvSpPr>
              <p:spPr bwMode="auto">
                <a:xfrm>
                  <a:off x="3000" y="2850"/>
                  <a:ext cx="97" cy="2"/>
                </a:xfrm>
                <a:custGeom>
                  <a:avLst/>
                  <a:gdLst>
                    <a:gd name="T0" fmla="*/ 0 w 386"/>
                    <a:gd name="T1" fmla="*/ 0 h 10"/>
                    <a:gd name="T2" fmla="*/ 0 w 386"/>
                    <a:gd name="T3" fmla="*/ 10 h 10"/>
                    <a:gd name="T4" fmla="*/ 94 w 386"/>
                    <a:gd name="T5" fmla="*/ 10 h 10"/>
                    <a:gd name="T6" fmla="*/ 92 w 386"/>
                    <a:gd name="T7" fmla="*/ 0 h 10"/>
                    <a:gd name="T8" fmla="*/ 0 w 386"/>
                    <a:gd name="T9" fmla="*/ 0 h 10"/>
                    <a:gd name="T10" fmla="*/ 101 w 386"/>
                    <a:gd name="T11" fmla="*/ 0 h 10"/>
                    <a:gd name="T12" fmla="*/ 99 w 386"/>
                    <a:gd name="T13" fmla="*/ 10 h 10"/>
                    <a:gd name="T14" fmla="*/ 202 w 386"/>
                    <a:gd name="T15" fmla="*/ 10 h 10"/>
                    <a:gd name="T16" fmla="*/ 198 w 386"/>
                    <a:gd name="T17" fmla="*/ 0 h 10"/>
                    <a:gd name="T18" fmla="*/ 101 w 386"/>
                    <a:gd name="T19" fmla="*/ 0 h 10"/>
                    <a:gd name="T20" fmla="*/ 205 w 386"/>
                    <a:gd name="T21" fmla="*/ 0 h 10"/>
                    <a:gd name="T22" fmla="*/ 205 w 386"/>
                    <a:gd name="T23" fmla="*/ 10 h 10"/>
                    <a:gd name="T24" fmla="*/ 292 w 386"/>
                    <a:gd name="T25" fmla="*/ 10 h 10"/>
                    <a:gd name="T26" fmla="*/ 290 w 386"/>
                    <a:gd name="T27" fmla="*/ 0 h 10"/>
                    <a:gd name="T28" fmla="*/ 205 w 386"/>
                    <a:gd name="T29" fmla="*/ 0 h 10"/>
                    <a:gd name="T30" fmla="*/ 297 w 386"/>
                    <a:gd name="T31" fmla="*/ 0 h 10"/>
                    <a:gd name="T32" fmla="*/ 296 w 386"/>
                    <a:gd name="T33" fmla="*/ 10 h 10"/>
                    <a:gd name="T34" fmla="*/ 386 w 386"/>
                    <a:gd name="T35" fmla="*/ 10 h 10"/>
                    <a:gd name="T36" fmla="*/ 385 w 386"/>
                    <a:gd name="T37" fmla="*/ 0 h 10"/>
                    <a:gd name="T38" fmla="*/ 297 w 386"/>
                    <a:gd name="T39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86" h="10">
                      <a:moveTo>
                        <a:pt x="0" y="0"/>
                      </a:moveTo>
                      <a:lnTo>
                        <a:pt x="0" y="10"/>
                      </a:lnTo>
                      <a:lnTo>
                        <a:pt x="94" y="10"/>
                      </a:lnTo>
                      <a:lnTo>
                        <a:pt x="92" y="0"/>
                      </a:lnTo>
                      <a:lnTo>
                        <a:pt x="0" y="0"/>
                      </a:lnTo>
                      <a:close/>
                      <a:moveTo>
                        <a:pt x="101" y="0"/>
                      </a:moveTo>
                      <a:lnTo>
                        <a:pt x="99" y="10"/>
                      </a:lnTo>
                      <a:lnTo>
                        <a:pt x="202" y="10"/>
                      </a:lnTo>
                      <a:lnTo>
                        <a:pt x="198" y="0"/>
                      </a:lnTo>
                      <a:lnTo>
                        <a:pt x="101" y="0"/>
                      </a:lnTo>
                      <a:close/>
                      <a:moveTo>
                        <a:pt x="205" y="0"/>
                      </a:moveTo>
                      <a:lnTo>
                        <a:pt x="205" y="10"/>
                      </a:lnTo>
                      <a:lnTo>
                        <a:pt x="292" y="10"/>
                      </a:lnTo>
                      <a:lnTo>
                        <a:pt x="290" y="0"/>
                      </a:lnTo>
                      <a:lnTo>
                        <a:pt x="205" y="0"/>
                      </a:lnTo>
                      <a:close/>
                      <a:moveTo>
                        <a:pt x="297" y="0"/>
                      </a:moveTo>
                      <a:lnTo>
                        <a:pt x="296" y="10"/>
                      </a:lnTo>
                      <a:lnTo>
                        <a:pt x="386" y="10"/>
                      </a:lnTo>
                      <a:lnTo>
                        <a:pt x="385" y="0"/>
                      </a:lnTo>
                      <a:lnTo>
                        <a:pt x="297" y="0"/>
                      </a:lnTo>
                      <a:close/>
                    </a:path>
                  </a:pathLst>
                </a:custGeom>
                <a:solidFill>
                  <a:srgbClr val="C2C2A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5" name="Freeform 420"/>
                <p:cNvSpPr>
                  <a:spLocks noEditPoints="1"/>
                </p:cNvSpPr>
                <p:nvPr/>
              </p:nvSpPr>
              <p:spPr bwMode="auto">
                <a:xfrm>
                  <a:off x="3000" y="2848"/>
                  <a:ext cx="97" cy="3"/>
                </a:xfrm>
                <a:custGeom>
                  <a:avLst/>
                  <a:gdLst>
                    <a:gd name="T0" fmla="*/ 0 w 386"/>
                    <a:gd name="T1" fmla="*/ 0 h 12"/>
                    <a:gd name="T2" fmla="*/ 0 w 386"/>
                    <a:gd name="T3" fmla="*/ 12 h 12"/>
                    <a:gd name="T4" fmla="*/ 93 w 386"/>
                    <a:gd name="T5" fmla="*/ 12 h 12"/>
                    <a:gd name="T6" fmla="*/ 91 w 386"/>
                    <a:gd name="T7" fmla="*/ 0 h 12"/>
                    <a:gd name="T8" fmla="*/ 0 w 386"/>
                    <a:gd name="T9" fmla="*/ 0 h 12"/>
                    <a:gd name="T10" fmla="*/ 101 w 386"/>
                    <a:gd name="T11" fmla="*/ 0 h 12"/>
                    <a:gd name="T12" fmla="*/ 100 w 386"/>
                    <a:gd name="T13" fmla="*/ 12 h 12"/>
                    <a:gd name="T14" fmla="*/ 200 w 386"/>
                    <a:gd name="T15" fmla="*/ 12 h 12"/>
                    <a:gd name="T16" fmla="*/ 197 w 386"/>
                    <a:gd name="T17" fmla="*/ 0 h 12"/>
                    <a:gd name="T18" fmla="*/ 101 w 386"/>
                    <a:gd name="T19" fmla="*/ 0 h 12"/>
                    <a:gd name="T20" fmla="*/ 206 w 386"/>
                    <a:gd name="T21" fmla="*/ 0 h 12"/>
                    <a:gd name="T22" fmla="*/ 205 w 386"/>
                    <a:gd name="T23" fmla="*/ 12 h 12"/>
                    <a:gd name="T24" fmla="*/ 291 w 386"/>
                    <a:gd name="T25" fmla="*/ 12 h 12"/>
                    <a:gd name="T26" fmla="*/ 289 w 386"/>
                    <a:gd name="T27" fmla="*/ 0 h 12"/>
                    <a:gd name="T28" fmla="*/ 206 w 386"/>
                    <a:gd name="T29" fmla="*/ 0 h 12"/>
                    <a:gd name="T30" fmla="*/ 298 w 386"/>
                    <a:gd name="T31" fmla="*/ 0 h 12"/>
                    <a:gd name="T32" fmla="*/ 297 w 386"/>
                    <a:gd name="T33" fmla="*/ 12 h 12"/>
                    <a:gd name="T34" fmla="*/ 386 w 386"/>
                    <a:gd name="T35" fmla="*/ 12 h 12"/>
                    <a:gd name="T36" fmla="*/ 385 w 386"/>
                    <a:gd name="T37" fmla="*/ 0 h 12"/>
                    <a:gd name="T38" fmla="*/ 298 w 386"/>
                    <a:gd name="T39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86" h="12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93" y="12"/>
                      </a:lnTo>
                      <a:lnTo>
                        <a:pt x="91" y="0"/>
                      </a:lnTo>
                      <a:lnTo>
                        <a:pt x="0" y="0"/>
                      </a:lnTo>
                      <a:close/>
                      <a:moveTo>
                        <a:pt x="101" y="0"/>
                      </a:moveTo>
                      <a:lnTo>
                        <a:pt x="100" y="12"/>
                      </a:lnTo>
                      <a:lnTo>
                        <a:pt x="200" y="12"/>
                      </a:lnTo>
                      <a:lnTo>
                        <a:pt x="197" y="0"/>
                      </a:lnTo>
                      <a:lnTo>
                        <a:pt x="101" y="0"/>
                      </a:lnTo>
                      <a:close/>
                      <a:moveTo>
                        <a:pt x="206" y="0"/>
                      </a:moveTo>
                      <a:lnTo>
                        <a:pt x="205" y="12"/>
                      </a:lnTo>
                      <a:lnTo>
                        <a:pt x="291" y="12"/>
                      </a:lnTo>
                      <a:lnTo>
                        <a:pt x="289" y="0"/>
                      </a:lnTo>
                      <a:lnTo>
                        <a:pt x="206" y="0"/>
                      </a:lnTo>
                      <a:close/>
                      <a:moveTo>
                        <a:pt x="298" y="0"/>
                      </a:moveTo>
                      <a:lnTo>
                        <a:pt x="297" y="12"/>
                      </a:lnTo>
                      <a:lnTo>
                        <a:pt x="386" y="12"/>
                      </a:lnTo>
                      <a:lnTo>
                        <a:pt x="385" y="0"/>
                      </a:lnTo>
                      <a:lnTo>
                        <a:pt x="298" y="0"/>
                      </a:lnTo>
                      <a:close/>
                    </a:path>
                  </a:pathLst>
                </a:custGeom>
                <a:solidFill>
                  <a:srgbClr val="C9C9A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6" name="Freeform 421"/>
                <p:cNvSpPr>
                  <a:spLocks noEditPoints="1"/>
                </p:cNvSpPr>
                <p:nvPr/>
              </p:nvSpPr>
              <p:spPr bwMode="auto">
                <a:xfrm>
                  <a:off x="3000" y="2847"/>
                  <a:ext cx="96" cy="3"/>
                </a:xfrm>
                <a:custGeom>
                  <a:avLst/>
                  <a:gdLst>
                    <a:gd name="T0" fmla="*/ 0 w 385"/>
                    <a:gd name="T1" fmla="*/ 0 h 11"/>
                    <a:gd name="T2" fmla="*/ 0 w 385"/>
                    <a:gd name="T3" fmla="*/ 11 h 11"/>
                    <a:gd name="T4" fmla="*/ 92 w 385"/>
                    <a:gd name="T5" fmla="*/ 11 h 11"/>
                    <a:gd name="T6" fmla="*/ 91 w 385"/>
                    <a:gd name="T7" fmla="*/ 0 h 11"/>
                    <a:gd name="T8" fmla="*/ 0 w 385"/>
                    <a:gd name="T9" fmla="*/ 0 h 11"/>
                    <a:gd name="T10" fmla="*/ 103 w 385"/>
                    <a:gd name="T11" fmla="*/ 0 h 11"/>
                    <a:gd name="T12" fmla="*/ 101 w 385"/>
                    <a:gd name="T13" fmla="*/ 11 h 11"/>
                    <a:gd name="T14" fmla="*/ 198 w 385"/>
                    <a:gd name="T15" fmla="*/ 11 h 11"/>
                    <a:gd name="T16" fmla="*/ 194 w 385"/>
                    <a:gd name="T17" fmla="*/ 0 h 11"/>
                    <a:gd name="T18" fmla="*/ 103 w 385"/>
                    <a:gd name="T19" fmla="*/ 0 h 11"/>
                    <a:gd name="T20" fmla="*/ 206 w 385"/>
                    <a:gd name="T21" fmla="*/ 0 h 11"/>
                    <a:gd name="T22" fmla="*/ 205 w 385"/>
                    <a:gd name="T23" fmla="*/ 11 h 11"/>
                    <a:gd name="T24" fmla="*/ 290 w 385"/>
                    <a:gd name="T25" fmla="*/ 11 h 11"/>
                    <a:gd name="T26" fmla="*/ 287 w 385"/>
                    <a:gd name="T27" fmla="*/ 0 h 11"/>
                    <a:gd name="T28" fmla="*/ 206 w 385"/>
                    <a:gd name="T29" fmla="*/ 0 h 11"/>
                    <a:gd name="T30" fmla="*/ 298 w 385"/>
                    <a:gd name="T31" fmla="*/ 0 h 11"/>
                    <a:gd name="T32" fmla="*/ 297 w 385"/>
                    <a:gd name="T33" fmla="*/ 11 h 11"/>
                    <a:gd name="T34" fmla="*/ 385 w 385"/>
                    <a:gd name="T35" fmla="*/ 11 h 11"/>
                    <a:gd name="T36" fmla="*/ 385 w 385"/>
                    <a:gd name="T37" fmla="*/ 0 h 11"/>
                    <a:gd name="T38" fmla="*/ 298 w 385"/>
                    <a:gd name="T3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85" h="11">
                      <a:moveTo>
                        <a:pt x="0" y="0"/>
                      </a:moveTo>
                      <a:lnTo>
                        <a:pt x="0" y="11"/>
                      </a:lnTo>
                      <a:lnTo>
                        <a:pt x="92" y="11"/>
                      </a:lnTo>
                      <a:lnTo>
                        <a:pt x="91" y="0"/>
                      </a:lnTo>
                      <a:lnTo>
                        <a:pt x="0" y="0"/>
                      </a:lnTo>
                      <a:close/>
                      <a:moveTo>
                        <a:pt x="103" y="0"/>
                      </a:moveTo>
                      <a:lnTo>
                        <a:pt x="101" y="11"/>
                      </a:lnTo>
                      <a:lnTo>
                        <a:pt x="198" y="11"/>
                      </a:lnTo>
                      <a:lnTo>
                        <a:pt x="194" y="0"/>
                      </a:lnTo>
                      <a:lnTo>
                        <a:pt x="103" y="0"/>
                      </a:lnTo>
                      <a:close/>
                      <a:moveTo>
                        <a:pt x="206" y="0"/>
                      </a:moveTo>
                      <a:lnTo>
                        <a:pt x="205" y="11"/>
                      </a:lnTo>
                      <a:lnTo>
                        <a:pt x="290" y="11"/>
                      </a:lnTo>
                      <a:lnTo>
                        <a:pt x="287" y="0"/>
                      </a:lnTo>
                      <a:lnTo>
                        <a:pt x="206" y="0"/>
                      </a:lnTo>
                      <a:close/>
                      <a:moveTo>
                        <a:pt x="298" y="0"/>
                      </a:moveTo>
                      <a:lnTo>
                        <a:pt x="297" y="11"/>
                      </a:lnTo>
                      <a:lnTo>
                        <a:pt x="385" y="11"/>
                      </a:lnTo>
                      <a:lnTo>
                        <a:pt x="385" y="0"/>
                      </a:lnTo>
                      <a:lnTo>
                        <a:pt x="298" y="0"/>
                      </a:lnTo>
                      <a:close/>
                    </a:path>
                  </a:pathLst>
                </a:custGeom>
                <a:solidFill>
                  <a:srgbClr val="D1D1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7" name="Freeform 422"/>
                <p:cNvSpPr>
                  <a:spLocks noEditPoints="1"/>
                </p:cNvSpPr>
                <p:nvPr/>
              </p:nvSpPr>
              <p:spPr bwMode="auto">
                <a:xfrm>
                  <a:off x="3000" y="2845"/>
                  <a:ext cx="96" cy="3"/>
                </a:xfrm>
                <a:custGeom>
                  <a:avLst/>
                  <a:gdLst>
                    <a:gd name="T0" fmla="*/ 0 w 385"/>
                    <a:gd name="T1" fmla="*/ 0 h 11"/>
                    <a:gd name="T2" fmla="*/ 0 w 385"/>
                    <a:gd name="T3" fmla="*/ 11 h 11"/>
                    <a:gd name="T4" fmla="*/ 91 w 385"/>
                    <a:gd name="T5" fmla="*/ 11 h 11"/>
                    <a:gd name="T6" fmla="*/ 89 w 385"/>
                    <a:gd name="T7" fmla="*/ 0 h 11"/>
                    <a:gd name="T8" fmla="*/ 0 w 385"/>
                    <a:gd name="T9" fmla="*/ 0 h 11"/>
                    <a:gd name="T10" fmla="*/ 103 w 385"/>
                    <a:gd name="T11" fmla="*/ 0 h 11"/>
                    <a:gd name="T12" fmla="*/ 101 w 385"/>
                    <a:gd name="T13" fmla="*/ 11 h 11"/>
                    <a:gd name="T14" fmla="*/ 197 w 385"/>
                    <a:gd name="T15" fmla="*/ 11 h 11"/>
                    <a:gd name="T16" fmla="*/ 193 w 385"/>
                    <a:gd name="T17" fmla="*/ 0 h 11"/>
                    <a:gd name="T18" fmla="*/ 103 w 385"/>
                    <a:gd name="T19" fmla="*/ 0 h 11"/>
                    <a:gd name="T20" fmla="*/ 206 w 385"/>
                    <a:gd name="T21" fmla="*/ 0 h 11"/>
                    <a:gd name="T22" fmla="*/ 206 w 385"/>
                    <a:gd name="T23" fmla="*/ 11 h 11"/>
                    <a:gd name="T24" fmla="*/ 289 w 385"/>
                    <a:gd name="T25" fmla="*/ 11 h 11"/>
                    <a:gd name="T26" fmla="*/ 285 w 385"/>
                    <a:gd name="T27" fmla="*/ 0 h 11"/>
                    <a:gd name="T28" fmla="*/ 206 w 385"/>
                    <a:gd name="T29" fmla="*/ 0 h 11"/>
                    <a:gd name="T30" fmla="*/ 299 w 385"/>
                    <a:gd name="T31" fmla="*/ 0 h 11"/>
                    <a:gd name="T32" fmla="*/ 298 w 385"/>
                    <a:gd name="T33" fmla="*/ 11 h 11"/>
                    <a:gd name="T34" fmla="*/ 385 w 385"/>
                    <a:gd name="T35" fmla="*/ 11 h 11"/>
                    <a:gd name="T36" fmla="*/ 384 w 385"/>
                    <a:gd name="T37" fmla="*/ 0 h 11"/>
                    <a:gd name="T38" fmla="*/ 299 w 385"/>
                    <a:gd name="T3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85" h="11">
                      <a:moveTo>
                        <a:pt x="0" y="0"/>
                      </a:moveTo>
                      <a:lnTo>
                        <a:pt x="0" y="11"/>
                      </a:lnTo>
                      <a:lnTo>
                        <a:pt x="91" y="11"/>
                      </a:lnTo>
                      <a:lnTo>
                        <a:pt x="89" y="0"/>
                      </a:lnTo>
                      <a:lnTo>
                        <a:pt x="0" y="0"/>
                      </a:lnTo>
                      <a:close/>
                      <a:moveTo>
                        <a:pt x="103" y="0"/>
                      </a:moveTo>
                      <a:lnTo>
                        <a:pt x="101" y="11"/>
                      </a:lnTo>
                      <a:lnTo>
                        <a:pt x="197" y="11"/>
                      </a:lnTo>
                      <a:lnTo>
                        <a:pt x="193" y="0"/>
                      </a:lnTo>
                      <a:lnTo>
                        <a:pt x="103" y="0"/>
                      </a:lnTo>
                      <a:close/>
                      <a:moveTo>
                        <a:pt x="206" y="0"/>
                      </a:moveTo>
                      <a:lnTo>
                        <a:pt x="206" y="11"/>
                      </a:lnTo>
                      <a:lnTo>
                        <a:pt x="289" y="11"/>
                      </a:lnTo>
                      <a:lnTo>
                        <a:pt x="285" y="0"/>
                      </a:lnTo>
                      <a:lnTo>
                        <a:pt x="206" y="0"/>
                      </a:lnTo>
                      <a:close/>
                      <a:moveTo>
                        <a:pt x="299" y="0"/>
                      </a:moveTo>
                      <a:lnTo>
                        <a:pt x="298" y="11"/>
                      </a:lnTo>
                      <a:lnTo>
                        <a:pt x="385" y="11"/>
                      </a:lnTo>
                      <a:lnTo>
                        <a:pt x="384" y="0"/>
                      </a:lnTo>
                      <a:lnTo>
                        <a:pt x="299" y="0"/>
                      </a:lnTo>
                      <a:close/>
                    </a:path>
                  </a:pathLst>
                </a:custGeom>
                <a:solidFill>
                  <a:srgbClr val="D6D6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8" name="Freeform 423"/>
                <p:cNvSpPr>
                  <a:spLocks noEditPoints="1"/>
                </p:cNvSpPr>
                <p:nvPr/>
              </p:nvSpPr>
              <p:spPr bwMode="auto">
                <a:xfrm>
                  <a:off x="3000" y="2844"/>
                  <a:ext cx="96" cy="3"/>
                </a:xfrm>
                <a:custGeom>
                  <a:avLst/>
                  <a:gdLst>
                    <a:gd name="T0" fmla="*/ 0 w 385"/>
                    <a:gd name="T1" fmla="*/ 0 h 12"/>
                    <a:gd name="T2" fmla="*/ 0 w 385"/>
                    <a:gd name="T3" fmla="*/ 12 h 12"/>
                    <a:gd name="T4" fmla="*/ 91 w 385"/>
                    <a:gd name="T5" fmla="*/ 12 h 12"/>
                    <a:gd name="T6" fmla="*/ 88 w 385"/>
                    <a:gd name="T7" fmla="*/ 0 h 12"/>
                    <a:gd name="T8" fmla="*/ 0 w 385"/>
                    <a:gd name="T9" fmla="*/ 0 h 12"/>
                    <a:gd name="T10" fmla="*/ 104 w 385"/>
                    <a:gd name="T11" fmla="*/ 0 h 12"/>
                    <a:gd name="T12" fmla="*/ 103 w 385"/>
                    <a:gd name="T13" fmla="*/ 12 h 12"/>
                    <a:gd name="T14" fmla="*/ 194 w 385"/>
                    <a:gd name="T15" fmla="*/ 12 h 12"/>
                    <a:gd name="T16" fmla="*/ 191 w 385"/>
                    <a:gd name="T17" fmla="*/ 0 h 12"/>
                    <a:gd name="T18" fmla="*/ 104 w 385"/>
                    <a:gd name="T19" fmla="*/ 0 h 12"/>
                    <a:gd name="T20" fmla="*/ 206 w 385"/>
                    <a:gd name="T21" fmla="*/ 0 h 12"/>
                    <a:gd name="T22" fmla="*/ 206 w 385"/>
                    <a:gd name="T23" fmla="*/ 12 h 12"/>
                    <a:gd name="T24" fmla="*/ 287 w 385"/>
                    <a:gd name="T25" fmla="*/ 12 h 12"/>
                    <a:gd name="T26" fmla="*/ 284 w 385"/>
                    <a:gd name="T27" fmla="*/ 0 h 12"/>
                    <a:gd name="T28" fmla="*/ 206 w 385"/>
                    <a:gd name="T29" fmla="*/ 0 h 12"/>
                    <a:gd name="T30" fmla="*/ 299 w 385"/>
                    <a:gd name="T31" fmla="*/ 0 h 12"/>
                    <a:gd name="T32" fmla="*/ 298 w 385"/>
                    <a:gd name="T33" fmla="*/ 12 h 12"/>
                    <a:gd name="T34" fmla="*/ 385 w 385"/>
                    <a:gd name="T35" fmla="*/ 12 h 12"/>
                    <a:gd name="T36" fmla="*/ 384 w 385"/>
                    <a:gd name="T37" fmla="*/ 0 h 12"/>
                    <a:gd name="T38" fmla="*/ 299 w 385"/>
                    <a:gd name="T39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85" h="12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91" y="12"/>
                      </a:lnTo>
                      <a:lnTo>
                        <a:pt x="88" y="0"/>
                      </a:lnTo>
                      <a:lnTo>
                        <a:pt x="0" y="0"/>
                      </a:lnTo>
                      <a:close/>
                      <a:moveTo>
                        <a:pt x="104" y="0"/>
                      </a:moveTo>
                      <a:lnTo>
                        <a:pt x="103" y="12"/>
                      </a:lnTo>
                      <a:lnTo>
                        <a:pt x="194" y="12"/>
                      </a:lnTo>
                      <a:lnTo>
                        <a:pt x="191" y="0"/>
                      </a:lnTo>
                      <a:lnTo>
                        <a:pt x="104" y="0"/>
                      </a:lnTo>
                      <a:close/>
                      <a:moveTo>
                        <a:pt x="206" y="0"/>
                      </a:moveTo>
                      <a:lnTo>
                        <a:pt x="206" y="12"/>
                      </a:lnTo>
                      <a:lnTo>
                        <a:pt x="287" y="12"/>
                      </a:lnTo>
                      <a:lnTo>
                        <a:pt x="284" y="0"/>
                      </a:lnTo>
                      <a:lnTo>
                        <a:pt x="206" y="0"/>
                      </a:lnTo>
                      <a:close/>
                      <a:moveTo>
                        <a:pt x="299" y="0"/>
                      </a:moveTo>
                      <a:lnTo>
                        <a:pt x="298" y="12"/>
                      </a:lnTo>
                      <a:lnTo>
                        <a:pt x="385" y="12"/>
                      </a:lnTo>
                      <a:lnTo>
                        <a:pt x="384" y="0"/>
                      </a:lnTo>
                      <a:lnTo>
                        <a:pt x="299" y="0"/>
                      </a:lnTo>
                      <a:close/>
                    </a:path>
                  </a:pathLst>
                </a:custGeom>
                <a:solidFill>
                  <a:srgbClr val="DEDE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9" name="Freeform 424"/>
                <p:cNvSpPr>
                  <a:spLocks noEditPoints="1"/>
                </p:cNvSpPr>
                <p:nvPr/>
              </p:nvSpPr>
              <p:spPr bwMode="auto">
                <a:xfrm>
                  <a:off x="3000" y="2843"/>
                  <a:ext cx="96" cy="2"/>
                </a:xfrm>
                <a:custGeom>
                  <a:avLst/>
                  <a:gdLst>
                    <a:gd name="T0" fmla="*/ 1 w 385"/>
                    <a:gd name="T1" fmla="*/ 11 h 11"/>
                    <a:gd name="T2" fmla="*/ 0 w 385"/>
                    <a:gd name="T3" fmla="*/ 5 h 11"/>
                    <a:gd name="T4" fmla="*/ 88 w 385"/>
                    <a:gd name="T5" fmla="*/ 2 h 11"/>
                    <a:gd name="T6" fmla="*/ 90 w 385"/>
                    <a:gd name="T7" fmla="*/ 11 h 11"/>
                    <a:gd name="T8" fmla="*/ 1 w 385"/>
                    <a:gd name="T9" fmla="*/ 11 h 11"/>
                    <a:gd name="T10" fmla="*/ 104 w 385"/>
                    <a:gd name="T11" fmla="*/ 11 h 11"/>
                    <a:gd name="T12" fmla="*/ 105 w 385"/>
                    <a:gd name="T13" fmla="*/ 2 h 11"/>
                    <a:gd name="T14" fmla="*/ 191 w 385"/>
                    <a:gd name="T15" fmla="*/ 2 h 11"/>
                    <a:gd name="T16" fmla="*/ 194 w 385"/>
                    <a:gd name="T17" fmla="*/ 11 h 11"/>
                    <a:gd name="T18" fmla="*/ 104 w 385"/>
                    <a:gd name="T19" fmla="*/ 11 h 11"/>
                    <a:gd name="T20" fmla="*/ 207 w 385"/>
                    <a:gd name="T21" fmla="*/ 11 h 11"/>
                    <a:gd name="T22" fmla="*/ 207 w 385"/>
                    <a:gd name="T23" fmla="*/ 2 h 11"/>
                    <a:gd name="T24" fmla="*/ 284 w 385"/>
                    <a:gd name="T25" fmla="*/ 2 h 11"/>
                    <a:gd name="T26" fmla="*/ 286 w 385"/>
                    <a:gd name="T27" fmla="*/ 11 h 11"/>
                    <a:gd name="T28" fmla="*/ 207 w 385"/>
                    <a:gd name="T29" fmla="*/ 11 h 11"/>
                    <a:gd name="T30" fmla="*/ 300 w 385"/>
                    <a:gd name="T31" fmla="*/ 0 h 11"/>
                    <a:gd name="T32" fmla="*/ 300 w 385"/>
                    <a:gd name="T33" fmla="*/ 11 h 11"/>
                    <a:gd name="T34" fmla="*/ 385 w 385"/>
                    <a:gd name="T35" fmla="*/ 11 h 11"/>
                    <a:gd name="T36" fmla="*/ 384 w 385"/>
                    <a:gd name="T37" fmla="*/ 2 h 11"/>
                    <a:gd name="T38" fmla="*/ 342 w 385"/>
                    <a:gd name="T39" fmla="*/ 0 h 11"/>
                    <a:gd name="T40" fmla="*/ 300 w 385"/>
                    <a:gd name="T41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85" h="11">
                      <a:moveTo>
                        <a:pt x="1" y="11"/>
                      </a:moveTo>
                      <a:lnTo>
                        <a:pt x="0" y="5"/>
                      </a:lnTo>
                      <a:lnTo>
                        <a:pt x="88" y="2"/>
                      </a:lnTo>
                      <a:lnTo>
                        <a:pt x="90" y="11"/>
                      </a:lnTo>
                      <a:lnTo>
                        <a:pt x="1" y="11"/>
                      </a:lnTo>
                      <a:close/>
                      <a:moveTo>
                        <a:pt x="104" y="11"/>
                      </a:moveTo>
                      <a:lnTo>
                        <a:pt x="105" y="2"/>
                      </a:lnTo>
                      <a:lnTo>
                        <a:pt x="191" y="2"/>
                      </a:lnTo>
                      <a:lnTo>
                        <a:pt x="194" y="11"/>
                      </a:lnTo>
                      <a:lnTo>
                        <a:pt x="104" y="11"/>
                      </a:lnTo>
                      <a:close/>
                      <a:moveTo>
                        <a:pt x="207" y="11"/>
                      </a:moveTo>
                      <a:lnTo>
                        <a:pt x="207" y="2"/>
                      </a:lnTo>
                      <a:lnTo>
                        <a:pt x="284" y="2"/>
                      </a:lnTo>
                      <a:lnTo>
                        <a:pt x="286" y="11"/>
                      </a:lnTo>
                      <a:lnTo>
                        <a:pt x="207" y="11"/>
                      </a:lnTo>
                      <a:close/>
                      <a:moveTo>
                        <a:pt x="300" y="0"/>
                      </a:moveTo>
                      <a:lnTo>
                        <a:pt x="300" y="11"/>
                      </a:lnTo>
                      <a:lnTo>
                        <a:pt x="385" y="11"/>
                      </a:lnTo>
                      <a:lnTo>
                        <a:pt x="384" y="2"/>
                      </a:lnTo>
                      <a:lnTo>
                        <a:pt x="342" y="0"/>
                      </a:lnTo>
                      <a:lnTo>
                        <a:pt x="300" y="0"/>
                      </a:lnTo>
                      <a:close/>
                    </a:path>
                  </a:pathLst>
                </a:custGeom>
                <a:solidFill>
                  <a:srgbClr val="E3E3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60" name="Freeform 425"/>
                <p:cNvSpPr>
                  <a:spLocks noEditPoints="1"/>
                </p:cNvSpPr>
                <p:nvPr/>
              </p:nvSpPr>
              <p:spPr bwMode="auto">
                <a:xfrm>
                  <a:off x="3000" y="2843"/>
                  <a:ext cx="96" cy="1"/>
                </a:xfrm>
                <a:custGeom>
                  <a:avLst/>
                  <a:gdLst>
                    <a:gd name="T0" fmla="*/ 1 w 385"/>
                    <a:gd name="T1" fmla="*/ 5 h 5"/>
                    <a:gd name="T2" fmla="*/ 0 w 385"/>
                    <a:gd name="T3" fmla="*/ 5 h 5"/>
                    <a:gd name="T4" fmla="*/ 88 w 385"/>
                    <a:gd name="T5" fmla="*/ 2 h 5"/>
                    <a:gd name="T6" fmla="*/ 89 w 385"/>
                    <a:gd name="T7" fmla="*/ 5 h 5"/>
                    <a:gd name="T8" fmla="*/ 1 w 385"/>
                    <a:gd name="T9" fmla="*/ 5 h 5"/>
                    <a:gd name="T10" fmla="*/ 105 w 385"/>
                    <a:gd name="T11" fmla="*/ 5 h 5"/>
                    <a:gd name="T12" fmla="*/ 105 w 385"/>
                    <a:gd name="T13" fmla="*/ 2 h 5"/>
                    <a:gd name="T14" fmla="*/ 191 w 385"/>
                    <a:gd name="T15" fmla="*/ 2 h 5"/>
                    <a:gd name="T16" fmla="*/ 192 w 385"/>
                    <a:gd name="T17" fmla="*/ 5 h 5"/>
                    <a:gd name="T18" fmla="*/ 105 w 385"/>
                    <a:gd name="T19" fmla="*/ 5 h 5"/>
                    <a:gd name="T20" fmla="*/ 207 w 385"/>
                    <a:gd name="T21" fmla="*/ 5 h 5"/>
                    <a:gd name="T22" fmla="*/ 207 w 385"/>
                    <a:gd name="T23" fmla="*/ 2 h 5"/>
                    <a:gd name="T24" fmla="*/ 284 w 385"/>
                    <a:gd name="T25" fmla="*/ 2 h 5"/>
                    <a:gd name="T26" fmla="*/ 285 w 385"/>
                    <a:gd name="T27" fmla="*/ 5 h 5"/>
                    <a:gd name="T28" fmla="*/ 207 w 385"/>
                    <a:gd name="T29" fmla="*/ 5 h 5"/>
                    <a:gd name="T30" fmla="*/ 300 w 385"/>
                    <a:gd name="T31" fmla="*/ 5 h 5"/>
                    <a:gd name="T32" fmla="*/ 300 w 385"/>
                    <a:gd name="T33" fmla="*/ 0 h 5"/>
                    <a:gd name="T34" fmla="*/ 384 w 385"/>
                    <a:gd name="T35" fmla="*/ 2 h 5"/>
                    <a:gd name="T36" fmla="*/ 385 w 385"/>
                    <a:gd name="T37" fmla="*/ 5 h 5"/>
                    <a:gd name="T38" fmla="*/ 300 w 385"/>
                    <a:gd name="T3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85" h="5">
                      <a:moveTo>
                        <a:pt x="1" y="5"/>
                      </a:moveTo>
                      <a:lnTo>
                        <a:pt x="0" y="5"/>
                      </a:lnTo>
                      <a:lnTo>
                        <a:pt x="88" y="2"/>
                      </a:lnTo>
                      <a:lnTo>
                        <a:pt x="89" y="5"/>
                      </a:lnTo>
                      <a:lnTo>
                        <a:pt x="1" y="5"/>
                      </a:lnTo>
                      <a:close/>
                      <a:moveTo>
                        <a:pt x="105" y="5"/>
                      </a:moveTo>
                      <a:lnTo>
                        <a:pt x="105" y="2"/>
                      </a:lnTo>
                      <a:lnTo>
                        <a:pt x="191" y="2"/>
                      </a:lnTo>
                      <a:lnTo>
                        <a:pt x="192" y="5"/>
                      </a:lnTo>
                      <a:lnTo>
                        <a:pt x="105" y="5"/>
                      </a:lnTo>
                      <a:close/>
                      <a:moveTo>
                        <a:pt x="207" y="5"/>
                      </a:moveTo>
                      <a:lnTo>
                        <a:pt x="207" y="2"/>
                      </a:lnTo>
                      <a:lnTo>
                        <a:pt x="284" y="2"/>
                      </a:lnTo>
                      <a:lnTo>
                        <a:pt x="285" y="5"/>
                      </a:lnTo>
                      <a:lnTo>
                        <a:pt x="207" y="5"/>
                      </a:lnTo>
                      <a:close/>
                      <a:moveTo>
                        <a:pt x="300" y="5"/>
                      </a:moveTo>
                      <a:lnTo>
                        <a:pt x="300" y="0"/>
                      </a:lnTo>
                      <a:lnTo>
                        <a:pt x="384" y="2"/>
                      </a:lnTo>
                      <a:lnTo>
                        <a:pt x="385" y="5"/>
                      </a:lnTo>
                      <a:lnTo>
                        <a:pt x="300" y="5"/>
                      </a:lnTo>
                      <a:close/>
                    </a:path>
                  </a:pathLst>
                </a:custGeom>
                <a:solidFill>
                  <a:srgbClr val="EBEB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61" name="Freeform 426"/>
                <p:cNvSpPr>
                  <a:spLocks/>
                </p:cNvSpPr>
                <p:nvPr/>
              </p:nvSpPr>
              <p:spPr bwMode="auto">
                <a:xfrm>
                  <a:off x="3075" y="2843"/>
                  <a:ext cx="10" cy="1"/>
                </a:xfrm>
                <a:custGeom>
                  <a:avLst/>
                  <a:gdLst>
                    <a:gd name="T0" fmla="*/ 0 w 42"/>
                    <a:gd name="T1" fmla="*/ 0 w 42"/>
                    <a:gd name="T2" fmla="*/ 42 w 42"/>
                    <a:gd name="T3" fmla="*/ 0 w 4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4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0F0D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62" name="Freeform 427"/>
                <p:cNvSpPr>
                  <a:spLocks/>
                </p:cNvSpPr>
                <p:nvPr/>
              </p:nvSpPr>
              <p:spPr bwMode="auto">
                <a:xfrm>
                  <a:off x="3004" y="2877"/>
                  <a:ext cx="50" cy="1"/>
                </a:xfrm>
                <a:custGeom>
                  <a:avLst/>
                  <a:gdLst>
                    <a:gd name="T0" fmla="*/ 0 w 198"/>
                    <a:gd name="T1" fmla="*/ 0 h 4"/>
                    <a:gd name="T2" fmla="*/ 0 w 198"/>
                    <a:gd name="T3" fmla="*/ 4 h 4"/>
                    <a:gd name="T4" fmla="*/ 198 w 198"/>
                    <a:gd name="T5" fmla="*/ 0 h 4"/>
                    <a:gd name="T6" fmla="*/ 0 w 198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8" h="4">
                      <a:moveTo>
                        <a:pt x="0" y="0"/>
                      </a:moveTo>
                      <a:lnTo>
                        <a:pt x="0" y="4"/>
                      </a:lnTo>
                      <a:lnTo>
                        <a:pt x="19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282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63" name="Freeform 428"/>
                <p:cNvSpPr>
                  <a:spLocks/>
                </p:cNvSpPr>
                <p:nvPr/>
              </p:nvSpPr>
              <p:spPr bwMode="auto">
                <a:xfrm>
                  <a:off x="3004" y="2875"/>
                  <a:ext cx="99" cy="2"/>
                </a:xfrm>
                <a:custGeom>
                  <a:avLst/>
                  <a:gdLst>
                    <a:gd name="T0" fmla="*/ 0 w 394"/>
                    <a:gd name="T1" fmla="*/ 0 h 10"/>
                    <a:gd name="T2" fmla="*/ 0 w 394"/>
                    <a:gd name="T3" fmla="*/ 10 h 10"/>
                    <a:gd name="T4" fmla="*/ 394 w 394"/>
                    <a:gd name="T5" fmla="*/ 5 h 10"/>
                    <a:gd name="T6" fmla="*/ 394 w 394"/>
                    <a:gd name="T7" fmla="*/ 0 h 10"/>
                    <a:gd name="T8" fmla="*/ 0 w 394"/>
                    <a:gd name="T9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4" h="10">
                      <a:moveTo>
                        <a:pt x="0" y="0"/>
                      </a:moveTo>
                      <a:lnTo>
                        <a:pt x="0" y="10"/>
                      </a:lnTo>
                      <a:lnTo>
                        <a:pt x="394" y="5"/>
                      </a:lnTo>
                      <a:lnTo>
                        <a:pt x="39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A8A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64" name="Freeform 429"/>
                <p:cNvSpPr>
                  <a:spLocks/>
                </p:cNvSpPr>
                <p:nvPr/>
              </p:nvSpPr>
              <p:spPr bwMode="auto">
                <a:xfrm>
                  <a:off x="3004" y="2874"/>
                  <a:ext cx="99" cy="3"/>
                </a:xfrm>
                <a:custGeom>
                  <a:avLst/>
                  <a:gdLst>
                    <a:gd name="T0" fmla="*/ 0 w 394"/>
                    <a:gd name="T1" fmla="*/ 0 h 12"/>
                    <a:gd name="T2" fmla="*/ 0 w 394"/>
                    <a:gd name="T3" fmla="*/ 12 h 12"/>
                    <a:gd name="T4" fmla="*/ 198 w 394"/>
                    <a:gd name="T5" fmla="*/ 12 h 12"/>
                    <a:gd name="T6" fmla="*/ 394 w 394"/>
                    <a:gd name="T7" fmla="*/ 11 h 12"/>
                    <a:gd name="T8" fmla="*/ 394 w 394"/>
                    <a:gd name="T9" fmla="*/ 0 h 12"/>
                    <a:gd name="T10" fmla="*/ 0 w 394"/>
                    <a:gd name="T11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94" h="12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198" y="12"/>
                      </a:lnTo>
                      <a:lnTo>
                        <a:pt x="394" y="11"/>
                      </a:lnTo>
                      <a:lnTo>
                        <a:pt x="39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F8F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65" name="Freeform 430"/>
                <p:cNvSpPr>
                  <a:spLocks/>
                </p:cNvSpPr>
                <p:nvPr/>
              </p:nvSpPr>
              <p:spPr bwMode="auto">
                <a:xfrm>
                  <a:off x="3004" y="2872"/>
                  <a:ext cx="99" cy="3"/>
                </a:xfrm>
                <a:custGeom>
                  <a:avLst/>
                  <a:gdLst>
                    <a:gd name="T0" fmla="*/ 0 w 394"/>
                    <a:gd name="T1" fmla="*/ 0 h 11"/>
                    <a:gd name="T2" fmla="*/ 0 w 394"/>
                    <a:gd name="T3" fmla="*/ 11 h 11"/>
                    <a:gd name="T4" fmla="*/ 394 w 394"/>
                    <a:gd name="T5" fmla="*/ 11 h 11"/>
                    <a:gd name="T6" fmla="*/ 392 w 394"/>
                    <a:gd name="T7" fmla="*/ 0 h 11"/>
                    <a:gd name="T8" fmla="*/ 0 w 394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4" h="11">
                      <a:moveTo>
                        <a:pt x="0" y="0"/>
                      </a:moveTo>
                      <a:lnTo>
                        <a:pt x="0" y="11"/>
                      </a:lnTo>
                      <a:lnTo>
                        <a:pt x="394" y="11"/>
                      </a:lnTo>
                      <a:lnTo>
                        <a:pt x="39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6967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66" name="Freeform 431"/>
                <p:cNvSpPr>
                  <a:spLocks/>
                </p:cNvSpPr>
                <p:nvPr/>
              </p:nvSpPr>
              <p:spPr bwMode="auto">
                <a:xfrm>
                  <a:off x="3004" y="2871"/>
                  <a:ext cx="99" cy="3"/>
                </a:xfrm>
                <a:custGeom>
                  <a:avLst/>
                  <a:gdLst>
                    <a:gd name="T0" fmla="*/ 0 w 394"/>
                    <a:gd name="T1" fmla="*/ 0 h 11"/>
                    <a:gd name="T2" fmla="*/ 0 w 394"/>
                    <a:gd name="T3" fmla="*/ 11 h 11"/>
                    <a:gd name="T4" fmla="*/ 394 w 394"/>
                    <a:gd name="T5" fmla="*/ 11 h 11"/>
                    <a:gd name="T6" fmla="*/ 391 w 394"/>
                    <a:gd name="T7" fmla="*/ 0 h 11"/>
                    <a:gd name="T8" fmla="*/ 0 w 394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4" h="11">
                      <a:moveTo>
                        <a:pt x="0" y="0"/>
                      </a:moveTo>
                      <a:lnTo>
                        <a:pt x="0" y="11"/>
                      </a:lnTo>
                      <a:lnTo>
                        <a:pt x="394" y="11"/>
                      </a:lnTo>
                      <a:lnTo>
                        <a:pt x="39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E9E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67" name="Freeform 432"/>
                <p:cNvSpPr>
                  <a:spLocks/>
                </p:cNvSpPr>
                <p:nvPr/>
              </p:nvSpPr>
              <p:spPr bwMode="auto">
                <a:xfrm>
                  <a:off x="3004" y="2869"/>
                  <a:ext cx="99" cy="3"/>
                </a:xfrm>
                <a:custGeom>
                  <a:avLst/>
                  <a:gdLst>
                    <a:gd name="T0" fmla="*/ 0 w 392"/>
                    <a:gd name="T1" fmla="*/ 0 h 11"/>
                    <a:gd name="T2" fmla="*/ 0 w 392"/>
                    <a:gd name="T3" fmla="*/ 11 h 11"/>
                    <a:gd name="T4" fmla="*/ 392 w 392"/>
                    <a:gd name="T5" fmla="*/ 11 h 11"/>
                    <a:gd name="T6" fmla="*/ 391 w 392"/>
                    <a:gd name="T7" fmla="*/ 0 h 11"/>
                    <a:gd name="T8" fmla="*/ 99 w 392"/>
                    <a:gd name="T9" fmla="*/ 0 h 11"/>
                    <a:gd name="T10" fmla="*/ 98 w 392"/>
                    <a:gd name="T11" fmla="*/ 3 h 11"/>
                    <a:gd name="T12" fmla="*/ 98 w 392"/>
                    <a:gd name="T13" fmla="*/ 0 h 11"/>
                    <a:gd name="T14" fmla="*/ 0 w 392"/>
                    <a:gd name="T1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2" h="11">
                      <a:moveTo>
                        <a:pt x="0" y="0"/>
                      </a:moveTo>
                      <a:lnTo>
                        <a:pt x="0" y="11"/>
                      </a:lnTo>
                      <a:lnTo>
                        <a:pt x="392" y="11"/>
                      </a:lnTo>
                      <a:lnTo>
                        <a:pt x="391" y="0"/>
                      </a:lnTo>
                      <a:lnTo>
                        <a:pt x="99" y="0"/>
                      </a:lnTo>
                      <a:lnTo>
                        <a:pt x="98" y="3"/>
                      </a:lnTo>
                      <a:lnTo>
                        <a:pt x="9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3A38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68" name="Freeform 433"/>
                <p:cNvSpPr>
                  <a:spLocks/>
                </p:cNvSpPr>
                <p:nvPr/>
              </p:nvSpPr>
              <p:spPr bwMode="auto">
                <a:xfrm>
                  <a:off x="3004" y="2868"/>
                  <a:ext cx="98" cy="3"/>
                </a:xfrm>
                <a:custGeom>
                  <a:avLst/>
                  <a:gdLst>
                    <a:gd name="T0" fmla="*/ 0 w 391"/>
                    <a:gd name="T1" fmla="*/ 0 h 10"/>
                    <a:gd name="T2" fmla="*/ 0 w 391"/>
                    <a:gd name="T3" fmla="*/ 10 h 10"/>
                    <a:gd name="T4" fmla="*/ 391 w 391"/>
                    <a:gd name="T5" fmla="*/ 10 h 10"/>
                    <a:gd name="T6" fmla="*/ 390 w 391"/>
                    <a:gd name="T7" fmla="*/ 0 h 10"/>
                    <a:gd name="T8" fmla="*/ 99 w 391"/>
                    <a:gd name="T9" fmla="*/ 0 h 10"/>
                    <a:gd name="T10" fmla="*/ 98 w 391"/>
                    <a:gd name="T11" fmla="*/ 8 h 10"/>
                    <a:gd name="T12" fmla="*/ 98 w 391"/>
                    <a:gd name="T13" fmla="*/ 0 h 10"/>
                    <a:gd name="T14" fmla="*/ 0 w 391"/>
                    <a:gd name="T15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1" h="10">
                      <a:moveTo>
                        <a:pt x="0" y="0"/>
                      </a:moveTo>
                      <a:lnTo>
                        <a:pt x="0" y="10"/>
                      </a:lnTo>
                      <a:lnTo>
                        <a:pt x="391" y="10"/>
                      </a:lnTo>
                      <a:lnTo>
                        <a:pt x="390" y="0"/>
                      </a:lnTo>
                      <a:lnTo>
                        <a:pt x="99" y="0"/>
                      </a:lnTo>
                      <a:lnTo>
                        <a:pt x="98" y="8"/>
                      </a:lnTo>
                      <a:lnTo>
                        <a:pt x="9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8A8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69" name="Freeform 434"/>
                <p:cNvSpPr>
                  <a:spLocks noEditPoints="1"/>
                </p:cNvSpPr>
                <p:nvPr/>
              </p:nvSpPr>
              <p:spPr bwMode="auto">
                <a:xfrm>
                  <a:off x="3004" y="2867"/>
                  <a:ext cx="98" cy="2"/>
                </a:xfrm>
                <a:custGeom>
                  <a:avLst/>
                  <a:gdLst>
                    <a:gd name="T0" fmla="*/ 0 w 391"/>
                    <a:gd name="T1" fmla="*/ 0 h 11"/>
                    <a:gd name="T2" fmla="*/ 0 w 391"/>
                    <a:gd name="T3" fmla="*/ 11 h 11"/>
                    <a:gd name="T4" fmla="*/ 98 w 391"/>
                    <a:gd name="T5" fmla="*/ 11 h 11"/>
                    <a:gd name="T6" fmla="*/ 96 w 391"/>
                    <a:gd name="T7" fmla="*/ 0 h 11"/>
                    <a:gd name="T8" fmla="*/ 0 w 391"/>
                    <a:gd name="T9" fmla="*/ 0 h 11"/>
                    <a:gd name="T10" fmla="*/ 100 w 391"/>
                    <a:gd name="T11" fmla="*/ 0 h 11"/>
                    <a:gd name="T12" fmla="*/ 99 w 391"/>
                    <a:gd name="T13" fmla="*/ 11 h 11"/>
                    <a:gd name="T14" fmla="*/ 391 w 391"/>
                    <a:gd name="T15" fmla="*/ 11 h 11"/>
                    <a:gd name="T16" fmla="*/ 390 w 391"/>
                    <a:gd name="T17" fmla="*/ 0 h 11"/>
                    <a:gd name="T18" fmla="*/ 299 w 391"/>
                    <a:gd name="T19" fmla="*/ 0 h 11"/>
                    <a:gd name="T20" fmla="*/ 298 w 391"/>
                    <a:gd name="T21" fmla="*/ 5 h 11"/>
                    <a:gd name="T22" fmla="*/ 298 w 391"/>
                    <a:gd name="T23" fmla="*/ 0 h 11"/>
                    <a:gd name="T24" fmla="*/ 206 w 391"/>
                    <a:gd name="T25" fmla="*/ 0 h 11"/>
                    <a:gd name="T26" fmla="*/ 205 w 391"/>
                    <a:gd name="T27" fmla="*/ 5 h 11"/>
                    <a:gd name="T28" fmla="*/ 205 w 391"/>
                    <a:gd name="T29" fmla="*/ 0 h 11"/>
                    <a:gd name="T30" fmla="*/ 100 w 391"/>
                    <a:gd name="T31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391" h="11">
                      <a:moveTo>
                        <a:pt x="0" y="0"/>
                      </a:moveTo>
                      <a:lnTo>
                        <a:pt x="0" y="11"/>
                      </a:lnTo>
                      <a:lnTo>
                        <a:pt x="98" y="11"/>
                      </a:lnTo>
                      <a:lnTo>
                        <a:pt x="96" y="0"/>
                      </a:lnTo>
                      <a:lnTo>
                        <a:pt x="0" y="0"/>
                      </a:lnTo>
                      <a:close/>
                      <a:moveTo>
                        <a:pt x="100" y="0"/>
                      </a:moveTo>
                      <a:lnTo>
                        <a:pt x="99" y="11"/>
                      </a:lnTo>
                      <a:lnTo>
                        <a:pt x="391" y="11"/>
                      </a:lnTo>
                      <a:lnTo>
                        <a:pt x="390" y="0"/>
                      </a:lnTo>
                      <a:lnTo>
                        <a:pt x="299" y="0"/>
                      </a:lnTo>
                      <a:lnTo>
                        <a:pt x="298" y="5"/>
                      </a:lnTo>
                      <a:lnTo>
                        <a:pt x="298" y="0"/>
                      </a:lnTo>
                      <a:lnTo>
                        <a:pt x="206" y="0"/>
                      </a:lnTo>
                      <a:lnTo>
                        <a:pt x="205" y="5"/>
                      </a:lnTo>
                      <a:lnTo>
                        <a:pt x="205" y="0"/>
                      </a:lnTo>
                      <a:lnTo>
                        <a:pt x="100" y="0"/>
                      </a:lnTo>
                      <a:close/>
                    </a:path>
                  </a:pathLst>
                </a:custGeom>
                <a:solidFill>
                  <a:srgbClr val="B0B09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0" name="Freeform 435"/>
                <p:cNvSpPr>
                  <a:spLocks noEditPoints="1"/>
                </p:cNvSpPr>
                <p:nvPr/>
              </p:nvSpPr>
              <p:spPr bwMode="auto">
                <a:xfrm>
                  <a:off x="3004" y="2865"/>
                  <a:ext cx="98" cy="3"/>
                </a:xfrm>
                <a:custGeom>
                  <a:avLst/>
                  <a:gdLst>
                    <a:gd name="T0" fmla="*/ 0 w 390"/>
                    <a:gd name="T1" fmla="*/ 0 h 12"/>
                    <a:gd name="T2" fmla="*/ 0 w 390"/>
                    <a:gd name="T3" fmla="*/ 12 h 12"/>
                    <a:gd name="T4" fmla="*/ 98 w 390"/>
                    <a:gd name="T5" fmla="*/ 12 h 12"/>
                    <a:gd name="T6" fmla="*/ 95 w 390"/>
                    <a:gd name="T7" fmla="*/ 0 h 12"/>
                    <a:gd name="T8" fmla="*/ 0 w 390"/>
                    <a:gd name="T9" fmla="*/ 0 h 12"/>
                    <a:gd name="T10" fmla="*/ 101 w 390"/>
                    <a:gd name="T11" fmla="*/ 0 h 12"/>
                    <a:gd name="T12" fmla="*/ 99 w 390"/>
                    <a:gd name="T13" fmla="*/ 12 h 12"/>
                    <a:gd name="T14" fmla="*/ 390 w 390"/>
                    <a:gd name="T15" fmla="*/ 12 h 12"/>
                    <a:gd name="T16" fmla="*/ 389 w 390"/>
                    <a:gd name="T17" fmla="*/ 0 h 12"/>
                    <a:gd name="T18" fmla="*/ 300 w 390"/>
                    <a:gd name="T19" fmla="*/ 0 h 12"/>
                    <a:gd name="T20" fmla="*/ 298 w 390"/>
                    <a:gd name="T21" fmla="*/ 11 h 12"/>
                    <a:gd name="T22" fmla="*/ 296 w 390"/>
                    <a:gd name="T23" fmla="*/ 0 h 12"/>
                    <a:gd name="T24" fmla="*/ 206 w 390"/>
                    <a:gd name="T25" fmla="*/ 0 h 12"/>
                    <a:gd name="T26" fmla="*/ 205 w 390"/>
                    <a:gd name="T27" fmla="*/ 11 h 12"/>
                    <a:gd name="T28" fmla="*/ 203 w 390"/>
                    <a:gd name="T29" fmla="*/ 0 h 12"/>
                    <a:gd name="T30" fmla="*/ 101 w 390"/>
                    <a:gd name="T31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390" h="12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98" y="12"/>
                      </a:lnTo>
                      <a:lnTo>
                        <a:pt x="95" y="0"/>
                      </a:lnTo>
                      <a:lnTo>
                        <a:pt x="0" y="0"/>
                      </a:lnTo>
                      <a:close/>
                      <a:moveTo>
                        <a:pt x="101" y="0"/>
                      </a:moveTo>
                      <a:lnTo>
                        <a:pt x="99" y="12"/>
                      </a:lnTo>
                      <a:lnTo>
                        <a:pt x="390" y="12"/>
                      </a:lnTo>
                      <a:lnTo>
                        <a:pt x="389" y="0"/>
                      </a:lnTo>
                      <a:lnTo>
                        <a:pt x="300" y="0"/>
                      </a:lnTo>
                      <a:lnTo>
                        <a:pt x="298" y="11"/>
                      </a:lnTo>
                      <a:lnTo>
                        <a:pt x="296" y="0"/>
                      </a:lnTo>
                      <a:lnTo>
                        <a:pt x="206" y="0"/>
                      </a:lnTo>
                      <a:lnTo>
                        <a:pt x="205" y="11"/>
                      </a:lnTo>
                      <a:lnTo>
                        <a:pt x="203" y="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B5B5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1" name="Freeform 436"/>
                <p:cNvSpPr>
                  <a:spLocks noEditPoints="1"/>
                </p:cNvSpPr>
                <p:nvPr/>
              </p:nvSpPr>
              <p:spPr bwMode="auto">
                <a:xfrm>
                  <a:off x="3004" y="2864"/>
                  <a:ext cx="98" cy="3"/>
                </a:xfrm>
                <a:custGeom>
                  <a:avLst/>
                  <a:gdLst>
                    <a:gd name="T0" fmla="*/ 0 w 390"/>
                    <a:gd name="T1" fmla="*/ 0 h 11"/>
                    <a:gd name="T2" fmla="*/ 0 w 390"/>
                    <a:gd name="T3" fmla="*/ 11 h 11"/>
                    <a:gd name="T4" fmla="*/ 96 w 390"/>
                    <a:gd name="T5" fmla="*/ 11 h 11"/>
                    <a:gd name="T6" fmla="*/ 95 w 390"/>
                    <a:gd name="T7" fmla="*/ 0 h 11"/>
                    <a:gd name="T8" fmla="*/ 0 w 390"/>
                    <a:gd name="T9" fmla="*/ 0 h 11"/>
                    <a:gd name="T10" fmla="*/ 101 w 390"/>
                    <a:gd name="T11" fmla="*/ 0 h 11"/>
                    <a:gd name="T12" fmla="*/ 100 w 390"/>
                    <a:gd name="T13" fmla="*/ 11 h 11"/>
                    <a:gd name="T14" fmla="*/ 205 w 390"/>
                    <a:gd name="T15" fmla="*/ 11 h 11"/>
                    <a:gd name="T16" fmla="*/ 201 w 390"/>
                    <a:gd name="T17" fmla="*/ 0 h 11"/>
                    <a:gd name="T18" fmla="*/ 101 w 390"/>
                    <a:gd name="T19" fmla="*/ 0 h 11"/>
                    <a:gd name="T20" fmla="*/ 206 w 390"/>
                    <a:gd name="T21" fmla="*/ 0 h 11"/>
                    <a:gd name="T22" fmla="*/ 206 w 390"/>
                    <a:gd name="T23" fmla="*/ 11 h 11"/>
                    <a:gd name="T24" fmla="*/ 298 w 390"/>
                    <a:gd name="T25" fmla="*/ 11 h 11"/>
                    <a:gd name="T26" fmla="*/ 295 w 390"/>
                    <a:gd name="T27" fmla="*/ 0 h 11"/>
                    <a:gd name="T28" fmla="*/ 206 w 390"/>
                    <a:gd name="T29" fmla="*/ 0 h 11"/>
                    <a:gd name="T30" fmla="*/ 300 w 390"/>
                    <a:gd name="T31" fmla="*/ 0 h 11"/>
                    <a:gd name="T32" fmla="*/ 299 w 390"/>
                    <a:gd name="T33" fmla="*/ 11 h 11"/>
                    <a:gd name="T34" fmla="*/ 390 w 390"/>
                    <a:gd name="T35" fmla="*/ 11 h 11"/>
                    <a:gd name="T36" fmla="*/ 389 w 390"/>
                    <a:gd name="T37" fmla="*/ 0 h 11"/>
                    <a:gd name="T38" fmla="*/ 300 w 390"/>
                    <a:gd name="T3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90" h="11">
                      <a:moveTo>
                        <a:pt x="0" y="0"/>
                      </a:moveTo>
                      <a:lnTo>
                        <a:pt x="0" y="11"/>
                      </a:lnTo>
                      <a:lnTo>
                        <a:pt x="96" y="11"/>
                      </a:lnTo>
                      <a:lnTo>
                        <a:pt x="95" y="0"/>
                      </a:lnTo>
                      <a:lnTo>
                        <a:pt x="0" y="0"/>
                      </a:lnTo>
                      <a:close/>
                      <a:moveTo>
                        <a:pt x="101" y="0"/>
                      </a:moveTo>
                      <a:lnTo>
                        <a:pt x="100" y="11"/>
                      </a:lnTo>
                      <a:lnTo>
                        <a:pt x="205" y="11"/>
                      </a:lnTo>
                      <a:lnTo>
                        <a:pt x="201" y="0"/>
                      </a:lnTo>
                      <a:lnTo>
                        <a:pt x="101" y="0"/>
                      </a:lnTo>
                      <a:close/>
                      <a:moveTo>
                        <a:pt x="206" y="0"/>
                      </a:moveTo>
                      <a:lnTo>
                        <a:pt x="206" y="11"/>
                      </a:lnTo>
                      <a:lnTo>
                        <a:pt x="298" y="11"/>
                      </a:lnTo>
                      <a:lnTo>
                        <a:pt x="295" y="0"/>
                      </a:lnTo>
                      <a:lnTo>
                        <a:pt x="206" y="0"/>
                      </a:lnTo>
                      <a:close/>
                      <a:moveTo>
                        <a:pt x="300" y="0"/>
                      </a:moveTo>
                      <a:lnTo>
                        <a:pt x="299" y="11"/>
                      </a:lnTo>
                      <a:lnTo>
                        <a:pt x="390" y="11"/>
                      </a:lnTo>
                      <a:lnTo>
                        <a:pt x="389" y="0"/>
                      </a:lnTo>
                      <a:lnTo>
                        <a:pt x="300" y="0"/>
                      </a:lnTo>
                      <a:close/>
                    </a:path>
                  </a:pathLst>
                </a:custGeom>
                <a:solidFill>
                  <a:srgbClr val="BDBD9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2" name="Freeform 437"/>
                <p:cNvSpPr>
                  <a:spLocks noEditPoints="1"/>
                </p:cNvSpPr>
                <p:nvPr/>
              </p:nvSpPr>
              <p:spPr bwMode="auto">
                <a:xfrm>
                  <a:off x="3004" y="2862"/>
                  <a:ext cx="98" cy="3"/>
                </a:xfrm>
                <a:custGeom>
                  <a:avLst/>
                  <a:gdLst>
                    <a:gd name="T0" fmla="*/ 0 w 389"/>
                    <a:gd name="T1" fmla="*/ 0 h 11"/>
                    <a:gd name="T2" fmla="*/ 0 w 389"/>
                    <a:gd name="T3" fmla="*/ 11 h 11"/>
                    <a:gd name="T4" fmla="*/ 95 w 389"/>
                    <a:gd name="T5" fmla="*/ 11 h 11"/>
                    <a:gd name="T6" fmla="*/ 94 w 389"/>
                    <a:gd name="T7" fmla="*/ 0 h 11"/>
                    <a:gd name="T8" fmla="*/ 0 w 389"/>
                    <a:gd name="T9" fmla="*/ 0 h 11"/>
                    <a:gd name="T10" fmla="*/ 102 w 389"/>
                    <a:gd name="T11" fmla="*/ 0 h 11"/>
                    <a:gd name="T12" fmla="*/ 101 w 389"/>
                    <a:gd name="T13" fmla="*/ 11 h 11"/>
                    <a:gd name="T14" fmla="*/ 203 w 389"/>
                    <a:gd name="T15" fmla="*/ 11 h 11"/>
                    <a:gd name="T16" fmla="*/ 199 w 389"/>
                    <a:gd name="T17" fmla="*/ 0 h 11"/>
                    <a:gd name="T18" fmla="*/ 102 w 389"/>
                    <a:gd name="T19" fmla="*/ 0 h 11"/>
                    <a:gd name="T20" fmla="*/ 206 w 389"/>
                    <a:gd name="T21" fmla="*/ 0 h 11"/>
                    <a:gd name="T22" fmla="*/ 206 w 389"/>
                    <a:gd name="T23" fmla="*/ 11 h 11"/>
                    <a:gd name="T24" fmla="*/ 296 w 389"/>
                    <a:gd name="T25" fmla="*/ 11 h 11"/>
                    <a:gd name="T26" fmla="*/ 292 w 389"/>
                    <a:gd name="T27" fmla="*/ 0 h 11"/>
                    <a:gd name="T28" fmla="*/ 206 w 389"/>
                    <a:gd name="T29" fmla="*/ 0 h 11"/>
                    <a:gd name="T30" fmla="*/ 302 w 389"/>
                    <a:gd name="T31" fmla="*/ 0 h 11"/>
                    <a:gd name="T32" fmla="*/ 300 w 389"/>
                    <a:gd name="T33" fmla="*/ 11 h 11"/>
                    <a:gd name="T34" fmla="*/ 389 w 389"/>
                    <a:gd name="T35" fmla="*/ 11 h 11"/>
                    <a:gd name="T36" fmla="*/ 388 w 389"/>
                    <a:gd name="T37" fmla="*/ 0 h 11"/>
                    <a:gd name="T38" fmla="*/ 302 w 389"/>
                    <a:gd name="T3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89" h="11">
                      <a:moveTo>
                        <a:pt x="0" y="0"/>
                      </a:moveTo>
                      <a:lnTo>
                        <a:pt x="0" y="11"/>
                      </a:lnTo>
                      <a:lnTo>
                        <a:pt x="95" y="11"/>
                      </a:lnTo>
                      <a:lnTo>
                        <a:pt x="94" y="0"/>
                      </a:lnTo>
                      <a:lnTo>
                        <a:pt x="0" y="0"/>
                      </a:lnTo>
                      <a:close/>
                      <a:moveTo>
                        <a:pt x="102" y="0"/>
                      </a:moveTo>
                      <a:lnTo>
                        <a:pt x="101" y="11"/>
                      </a:lnTo>
                      <a:lnTo>
                        <a:pt x="203" y="11"/>
                      </a:lnTo>
                      <a:lnTo>
                        <a:pt x="199" y="0"/>
                      </a:lnTo>
                      <a:lnTo>
                        <a:pt x="102" y="0"/>
                      </a:lnTo>
                      <a:close/>
                      <a:moveTo>
                        <a:pt x="206" y="0"/>
                      </a:moveTo>
                      <a:lnTo>
                        <a:pt x="206" y="11"/>
                      </a:lnTo>
                      <a:lnTo>
                        <a:pt x="296" y="11"/>
                      </a:lnTo>
                      <a:lnTo>
                        <a:pt x="292" y="0"/>
                      </a:lnTo>
                      <a:lnTo>
                        <a:pt x="206" y="0"/>
                      </a:lnTo>
                      <a:close/>
                      <a:moveTo>
                        <a:pt x="302" y="0"/>
                      </a:moveTo>
                      <a:lnTo>
                        <a:pt x="300" y="11"/>
                      </a:lnTo>
                      <a:lnTo>
                        <a:pt x="389" y="11"/>
                      </a:lnTo>
                      <a:lnTo>
                        <a:pt x="388" y="0"/>
                      </a:lnTo>
                      <a:lnTo>
                        <a:pt x="302" y="0"/>
                      </a:lnTo>
                      <a:close/>
                    </a:path>
                  </a:pathLst>
                </a:custGeom>
                <a:solidFill>
                  <a:srgbClr val="C2C2A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3" name="Freeform 438"/>
                <p:cNvSpPr>
                  <a:spLocks noEditPoints="1"/>
                </p:cNvSpPr>
                <p:nvPr/>
              </p:nvSpPr>
              <p:spPr bwMode="auto">
                <a:xfrm>
                  <a:off x="3004" y="2861"/>
                  <a:ext cx="98" cy="3"/>
                </a:xfrm>
                <a:custGeom>
                  <a:avLst/>
                  <a:gdLst>
                    <a:gd name="T0" fmla="*/ 0 w 389"/>
                    <a:gd name="T1" fmla="*/ 0 h 12"/>
                    <a:gd name="T2" fmla="*/ 0 w 389"/>
                    <a:gd name="T3" fmla="*/ 12 h 12"/>
                    <a:gd name="T4" fmla="*/ 95 w 389"/>
                    <a:gd name="T5" fmla="*/ 12 h 12"/>
                    <a:gd name="T6" fmla="*/ 94 w 389"/>
                    <a:gd name="T7" fmla="*/ 0 h 12"/>
                    <a:gd name="T8" fmla="*/ 0 w 389"/>
                    <a:gd name="T9" fmla="*/ 0 h 12"/>
                    <a:gd name="T10" fmla="*/ 102 w 389"/>
                    <a:gd name="T11" fmla="*/ 0 h 12"/>
                    <a:gd name="T12" fmla="*/ 101 w 389"/>
                    <a:gd name="T13" fmla="*/ 12 h 12"/>
                    <a:gd name="T14" fmla="*/ 201 w 389"/>
                    <a:gd name="T15" fmla="*/ 12 h 12"/>
                    <a:gd name="T16" fmla="*/ 198 w 389"/>
                    <a:gd name="T17" fmla="*/ 0 h 12"/>
                    <a:gd name="T18" fmla="*/ 102 w 389"/>
                    <a:gd name="T19" fmla="*/ 0 h 12"/>
                    <a:gd name="T20" fmla="*/ 207 w 389"/>
                    <a:gd name="T21" fmla="*/ 0 h 12"/>
                    <a:gd name="T22" fmla="*/ 206 w 389"/>
                    <a:gd name="T23" fmla="*/ 12 h 12"/>
                    <a:gd name="T24" fmla="*/ 295 w 389"/>
                    <a:gd name="T25" fmla="*/ 12 h 12"/>
                    <a:gd name="T26" fmla="*/ 291 w 389"/>
                    <a:gd name="T27" fmla="*/ 0 h 12"/>
                    <a:gd name="T28" fmla="*/ 207 w 389"/>
                    <a:gd name="T29" fmla="*/ 0 h 12"/>
                    <a:gd name="T30" fmla="*/ 303 w 389"/>
                    <a:gd name="T31" fmla="*/ 0 h 12"/>
                    <a:gd name="T32" fmla="*/ 300 w 389"/>
                    <a:gd name="T33" fmla="*/ 12 h 12"/>
                    <a:gd name="T34" fmla="*/ 389 w 389"/>
                    <a:gd name="T35" fmla="*/ 12 h 12"/>
                    <a:gd name="T36" fmla="*/ 388 w 389"/>
                    <a:gd name="T37" fmla="*/ 0 h 12"/>
                    <a:gd name="T38" fmla="*/ 303 w 389"/>
                    <a:gd name="T39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89" h="12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95" y="12"/>
                      </a:lnTo>
                      <a:lnTo>
                        <a:pt x="94" y="0"/>
                      </a:lnTo>
                      <a:lnTo>
                        <a:pt x="0" y="0"/>
                      </a:lnTo>
                      <a:close/>
                      <a:moveTo>
                        <a:pt x="102" y="0"/>
                      </a:moveTo>
                      <a:lnTo>
                        <a:pt x="101" y="12"/>
                      </a:lnTo>
                      <a:lnTo>
                        <a:pt x="201" y="12"/>
                      </a:lnTo>
                      <a:lnTo>
                        <a:pt x="198" y="0"/>
                      </a:lnTo>
                      <a:lnTo>
                        <a:pt x="102" y="0"/>
                      </a:lnTo>
                      <a:close/>
                      <a:moveTo>
                        <a:pt x="207" y="0"/>
                      </a:moveTo>
                      <a:lnTo>
                        <a:pt x="206" y="12"/>
                      </a:lnTo>
                      <a:lnTo>
                        <a:pt x="295" y="12"/>
                      </a:lnTo>
                      <a:lnTo>
                        <a:pt x="291" y="0"/>
                      </a:lnTo>
                      <a:lnTo>
                        <a:pt x="207" y="0"/>
                      </a:lnTo>
                      <a:close/>
                      <a:moveTo>
                        <a:pt x="303" y="0"/>
                      </a:moveTo>
                      <a:lnTo>
                        <a:pt x="300" y="12"/>
                      </a:lnTo>
                      <a:lnTo>
                        <a:pt x="389" y="12"/>
                      </a:lnTo>
                      <a:lnTo>
                        <a:pt x="388" y="0"/>
                      </a:lnTo>
                      <a:lnTo>
                        <a:pt x="303" y="0"/>
                      </a:lnTo>
                      <a:close/>
                    </a:path>
                  </a:pathLst>
                </a:custGeom>
                <a:solidFill>
                  <a:srgbClr val="C9C9A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4" name="Freeform 439"/>
                <p:cNvSpPr>
                  <a:spLocks noEditPoints="1"/>
                </p:cNvSpPr>
                <p:nvPr/>
              </p:nvSpPr>
              <p:spPr bwMode="auto">
                <a:xfrm>
                  <a:off x="3004" y="2860"/>
                  <a:ext cx="97" cy="2"/>
                </a:xfrm>
                <a:custGeom>
                  <a:avLst/>
                  <a:gdLst>
                    <a:gd name="T0" fmla="*/ 0 w 388"/>
                    <a:gd name="T1" fmla="*/ 0 h 11"/>
                    <a:gd name="T2" fmla="*/ 0 w 388"/>
                    <a:gd name="T3" fmla="*/ 11 h 11"/>
                    <a:gd name="T4" fmla="*/ 94 w 388"/>
                    <a:gd name="T5" fmla="*/ 11 h 11"/>
                    <a:gd name="T6" fmla="*/ 93 w 388"/>
                    <a:gd name="T7" fmla="*/ 0 h 11"/>
                    <a:gd name="T8" fmla="*/ 0 w 388"/>
                    <a:gd name="T9" fmla="*/ 0 h 11"/>
                    <a:gd name="T10" fmla="*/ 104 w 388"/>
                    <a:gd name="T11" fmla="*/ 0 h 11"/>
                    <a:gd name="T12" fmla="*/ 102 w 388"/>
                    <a:gd name="T13" fmla="*/ 11 h 11"/>
                    <a:gd name="T14" fmla="*/ 199 w 388"/>
                    <a:gd name="T15" fmla="*/ 11 h 11"/>
                    <a:gd name="T16" fmla="*/ 197 w 388"/>
                    <a:gd name="T17" fmla="*/ 0 h 11"/>
                    <a:gd name="T18" fmla="*/ 104 w 388"/>
                    <a:gd name="T19" fmla="*/ 0 h 11"/>
                    <a:gd name="T20" fmla="*/ 207 w 388"/>
                    <a:gd name="T21" fmla="*/ 0 h 11"/>
                    <a:gd name="T22" fmla="*/ 206 w 388"/>
                    <a:gd name="T23" fmla="*/ 11 h 11"/>
                    <a:gd name="T24" fmla="*/ 292 w 388"/>
                    <a:gd name="T25" fmla="*/ 11 h 11"/>
                    <a:gd name="T26" fmla="*/ 290 w 388"/>
                    <a:gd name="T27" fmla="*/ 0 h 11"/>
                    <a:gd name="T28" fmla="*/ 207 w 388"/>
                    <a:gd name="T29" fmla="*/ 0 h 11"/>
                    <a:gd name="T30" fmla="*/ 303 w 388"/>
                    <a:gd name="T31" fmla="*/ 0 h 11"/>
                    <a:gd name="T32" fmla="*/ 302 w 388"/>
                    <a:gd name="T33" fmla="*/ 11 h 11"/>
                    <a:gd name="T34" fmla="*/ 388 w 388"/>
                    <a:gd name="T35" fmla="*/ 11 h 11"/>
                    <a:gd name="T36" fmla="*/ 386 w 388"/>
                    <a:gd name="T37" fmla="*/ 0 h 11"/>
                    <a:gd name="T38" fmla="*/ 303 w 388"/>
                    <a:gd name="T3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88" h="11">
                      <a:moveTo>
                        <a:pt x="0" y="0"/>
                      </a:moveTo>
                      <a:lnTo>
                        <a:pt x="0" y="11"/>
                      </a:lnTo>
                      <a:lnTo>
                        <a:pt x="94" y="11"/>
                      </a:lnTo>
                      <a:lnTo>
                        <a:pt x="93" y="0"/>
                      </a:lnTo>
                      <a:lnTo>
                        <a:pt x="0" y="0"/>
                      </a:lnTo>
                      <a:close/>
                      <a:moveTo>
                        <a:pt x="104" y="0"/>
                      </a:moveTo>
                      <a:lnTo>
                        <a:pt x="102" y="11"/>
                      </a:lnTo>
                      <a:lnTo>
                        <a:pt x="199" y="11"/>
                      </a:lnTo>
                      <a:lnTo>
                        <a:pt x="197" y="0"/>
                      </a:lnTo>
                      <a:lnTo>
                        <a:pt x="104" y="0"/>
                      </a:lnTo>
                      <a:close/>
                      <a:moveTo>
                        <a:pt x="207" y="0"/>
                      </a:moveTo>
                      <a:lnTo>
                        <a:pt x="206" y="11"/>
                      </a:lnTo>
                      <a:lnTo>
                        <a:pt x="292" y="11"/>
                      </a:lnTo>
                      <a:lnTo>
                        <a:pt x="290" y="0"/>
                      </a:lnTo>
                      <a:lnTo>
                        <a:pt x="207" y="0"/>
                      </a:lnTo>
                      <a:close/>
                      <a:moveTo>
                        <a:pt x="303" y="0"/>
                      </a:moveTo>
                      <a:lnTo>
                        <a:pt x="302" y="11"/>
                      </a:lnTo>
                      <a:lnTo>
                        <a:pt x="388" y="11"/>
                      </a:lnTo>
                      <a:lnTo>
                        <a:pt x="386" y="0"/>
                      </a:lnTo>
                      <a:lnTo>
                        <a:pt x="303" y="0"/>
                      </a:lnTo>
                      <a:close/>
                    </a:path>
                  </a:pathLst>
                </a:custGeom>
                <a:solidFill>
                  <a:srgbClr val="D1D1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5" name="Freeform 440"/>
                <p:cNvSpPr>
                  <a:spLocks noEditPoints="1"/>
                </p:cNvSpPr>
                <p:nvPr/>
              </p:nvSpPr>
              <p:spPr bwMode="auto">
                <a:xfrm>
                  <a:off x="3004" y="2858"/>
                  <a:ext cx="97" cy="3"/>
                </a:xfrm>
                <a:custGeom>
                  <a:avLst/>
                  <a:gdLst>
                    <a:gd name="T0" fmla="*/ 0 w 388"/>
                    <a:gd name="T1" fmla="*/ 0 h 11"/>
                    <a:gd name="T2" fmla="*/ 0 w 388"/>
                    <a:gd name="T3" fmla="*/ 11 h 11"/>
                    <a:gd name="T4" fmla="*/ 94 w 388"/>
                    <a:gd name="T5" fmla="*/ 11 h 11"/>
                    <a:gd name="T6" fmla="*/ 93 w 388"/>
                    <a:gd name="T7" fmla="*/ 0 h 11"/>
                    <a:gd name="T8" fmla="*/ 0 w 388"/>
                    <a:gd name="T9" fmla="*/ 0 h 11"/>
                    <a:gd name="T10" fmla="*/ 104 w 388"/>
                    <a:gd name="T11" fmla="*/ 0 h 11"/>
                    <a:gd name="T12" fmla="*/ 102 w 388"/>
                    <a:gd name="T13" fmla="*/ 11 h 11"/>
                    <a:gd name="T14" fmla="*/ 198 w 388"/>
                    <a:gd name="T15" fmla="*/ 11 h 11"/>
                    <a:gd name="T16" fmla="*/ 194 w 388"/>
                    <a:gd name="T17" fmla="*/ 0 h 11"/>
                    <a:gd name="T18" fmla="*/ 104 w 388"/>
                    <a:gd name="T19" fmla="*/ 0 h 11"/>
                    <a:gd name="T20" fmla="*/ 207 w 388"/>
                    <a:gd name="T21" fmla="*/ 0 h 11"/>
                    <a:gd name="T22" fmla="*/ 207 w 388"/>
                    <a:gd name="T23" fmla="*/ 11 h 11"/>
                    <a:gd name="T24" fmla="*/ 291 w 388"/>
                    <a:gd name="T25" fmla="*/ 11 h 11"/>
                    <a:gd name="T26" fmla="*/ 287 w 388"/>
                    <a:gd name="T27" fmla="*/ 0 h 11"/>
                    <a:gd name="T28" fmla="*/ 207 w 388"/>
                    <a:gd name="T29" fmla="*/ 0 h 11"/>
                    <a:gd name="T30" fmla="*/ 304 w 388"/>
                    <a:gd name="T31" fmla="*/ 0 h 11"/>
                    <a:gd name="T32" fmla="*/ 303 w 388"/>
                    <a:gd name="T33" fmla="*/ 11 h 11"/>
                    <a:gd name="T34" fmla="*/ 388 w 388"/>
                    <a:gd name="T35" fmla="*/ 11 h 11"/>
                    <a:gd name="T36" fmla="*/ 386 w 388"/>
                    <a:gd name="T37" fmla="*/ 0 h 11"/>
                    <a:gd name="T38" fmla="*/ 304 w 388"/>
                    <a:gd name="T3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88" h="11">
                      <a:moveTo>
                        <a:pt x="0" y="0"/>
                      </a:moveTo>
                      <a:lnTo>
                        <a:pt x="0" y="11"/>
                      </a:lnTo>
                      <a:lnTo>
                        <a:pt x="94" y="11"/>
                      </a:lnTo>
                      <a:lnTo>
                        <a:pt x="93" y="0"/>
                      </a:lnTo>
                      <a:lnTo>
                        <a:pt x="0" y="0"/>
                      </a:lnTo>
                      <a:close/>
                      <a:moveTo>
                        <a:pt x="104" y="0"/>
                      </a:moveTo>
                      <a:lnTo>
                        <a:pt x="102" y="11"/>
                      </a:lnTo>
                      <a:lnTo>
                        <a:pt x="198" y="11"/>
                      </a:lnTo>
                      <a:lnTo>
                        <a:pt x="194" y="0"/>
                      </a:lnTo>
                      <a:lnTo>
                        <a:pt x="104" y="0"/>
                      </a:lnTo>
                      <a:close/>
                      <a:moveTo>
                        <a:pt x="207" y="0"/>
                      </a:moveTo>
                      <a:lnTo>
                        <a:pt x="207" y="11"/>
                      </a:lnTo>
                      <a:lnTo>
                        <a:pt x="291" y="11"/>
                      </a:lnTo>
                      <a:lnTo>
                        <a:pt x="287" y="0"/>
                      </a:lnTo>
                      <a:lnTo>
                        <a:pt x="207" y="0"/>
                      </a:lnTo>
                      <a:close/>
                      <a:moveTo>
                        <a:pt x="304" y="0"/>
                      </a:moveTo>
                      <a:lnTo>
                        <a:pt x="303" y="11"/>
                      </a:lnTo>
                      <a:lnTo>
                        <a:pt x="388" y="11"/>
                      </a:lnTo>
                      <a:lnTo>
                        <a:pt x="386" y="0"/>
                      </a:lnTo>
                      <a:lnTo>
                        <a:pt x="304" y="0"/>
                      </a:lnTo>
                      <a:close/>
                    </a:path>
                  </a:pathLst>
                </a:custGeom>
                <a:solidFill>
                  <a:srgbClr val="D6D6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6" name="Freeform 441"/>
                <p:cNvSpPr>
                  <a:spLocks noEditPoints="1"/>
                </p:cNvSpPr>
                <p:nvPr/>
              </p:nvSpPr>
              <p:spPr bwMode="auto">
                <a:xfrm>
                  <a:off x="3004" y="2857"/>
                  <a:ext cx="97" cy="3"/>
                </a:xfrm>
                <a:custGeom>
                  <a:avLst/>
                  <a:gdLst>
                    <a:gd name="T0" fmla="*/ 0 w 386"/>
                    <a:gd name="T1" fmla="*/ 0 h 12"/>
                    <a:gd name="T2" fmla="*/ 0 w 386"/>
                    <a:gd name="T3" fmla="*/ 12 h 12"/>
                    <a:gd name="T4" fmla="*/ 93 w 386"/>
                    <a:gd name="T5" fmla="*/ 12 h 12"/>
                    <a:gd name="T6" fmla="*/ 92 w 386"/>
                    <a:gd name="T7" fmla="*/ 0 h 12"/>
                    <a:gd name="T8" fmla="*/ 0 w 386"/>
                    <a:gd name="T9" fmla="*/ 0 h 12"/>
                    <a:gd name="T10" fmla="*/ 105 w 386"/>
                    <a:gd name="T11" fmla="*/ 0 h 12"/>
                    <a:gd name="T12" fmla="*/ 104 w 386"/>
                    <a:gd name="T13" fmla="*/ 12 h 12"/>
                    <a:gd name="T14" fmla="*/ 197 w 386"/>
                    <a:gd name="T15" fmla="*/ 12 h 12"/>
                    <a:gd name="T16" fmla="*/ 193 w 386"/>
                    <a:gd name="T17" fmla="*/ 0 h 12"/>
                    <a:gd name="T18" fmla="*/ 105 w 386"/>
                    <a:gd name="T19" fmla="*/ 0 h 12"/>
                    <a:gd name="T20" fmla="*/ 207 w 386"/>
                    <a:gd name="T21" fmla="*/ 0 h 12"/>
                    <a:gd name="T22" fmla="*/ 207 w 386"/>
                    <a:gd name="T23" fmla="*/ 12 h 12"/>
                    <a:gd name="T24" fmla="*/ 290 w 386"/>
                    <a:gd name="T25" fmla="*/ 12 h 12"/>
                    <a:gd name="T26" fmla="*/ 286 w 386"/>
                    <a:gd name="T27" fmla="*/ 0 h 12"/>
                    <a:gd name="T28" fmla="*/ 207 w 386"/>
                    <a:gd name="T29" fmla="*/ 0 h 12"/>
                    <a:gd name="T30" fmla="*/ 305 w 386"/>
                    <a:gd name="T31" fmla="*/ 0 h 12"/>
                    <a:gd name="T32" fmla="*/ 303 w 386"/>
                    <a:gd name="T33" fmla="*/ 12 h 12"/>
                    <a:gd name="T34" fmla="*/ 386 w 386"/>
                    <a:gd name="T35" fmla="*/ 12 h 12"/>
                    <a:gd name="T36" fmla="*/ 385 w 386"/>
                    <a:gd name="T37" fmla="*/ 0 h 12"/>
                    <a:gd name="T38" fmla="*/ 305 w 386"/>
                    <a:gd name="T39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86" h="12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93" y="12"/>
                      </a:lnTo>
                      <a:lnTo>
                        <a:pt x="92" y="0"/>
                      </a:lnTo>
                      <a:lnTo>
                        <a:pt x="0" y="0"/>
                      </a:lnTo>
                      <a:close/>
                      <a:moveTo>
                        <a:pt x="105" y="0"/>
                      </a:moveTo>
                      <a:lnTo>
                        <a:pt x="104" y="12"/>
                      </a:lnTo>
                      <a:lnTo>
                        <a:pt x="197" y="12"/>
                      </a:lnTo>
                      <a:lnTo>
                        <a:pt x="193" y="0"/>
                      </a:lnTo>
                      <a:lnTo>
                        <a:pt x="105" y="0"/>
                      </a:lnTo>
                      <a:close/>
                      <a:moveTo>
                        <a:pt x="207" y="0"/>
                      </a:moveTo>
                      <a:lnTo>
                        <a:pt x="207" y="12"/>
                      </a:lnTo>
                      <a:lnTo>
                        <a:pt x="290" y="12"/>
                      </a:lnTo>
                      <a:lnTo>
                        <a:pt x="286" y="0"/>
                      </a:lnTo>
                      <a:lnTo>
                        <a:pt x="207" y="0"/>
                      </a:lnTo>
                      <a:close/>
                      <a:moveTo>
                        <a:pt x="305" y="0"/>
                      </a:moveTo>
                      <a:lnTo>
                        <a:pt x="303" y="12"/>
                      </a:lnTo>
                      <a:lnTo>
                        <a:pt x="386" y="12"/>
                      </a:lnTo>
                      <a:lnTo>
                        <a:pt x="385" y="0"/>
                      </a:lnTo>
                      <a:lnTo>
                        <a:pt x="305" y="0"/>
                      </a:lnTo>
                      <a:close/>
                    </a:path>
                  </a:pathLst>
                </a:custGeom>
                <a:solidFill>
                  <a:srgbClr val="DEDE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7" name="Freeform 442"/>
                <p:cNvSpPr>
                  <a:spLocks noEditPoints="1"/>
                </p:cNvSpPr>
                <p:nvPr/>
              </p:nvSpPr>
              <p:spPr bwMode="auto">
                <a:xfrm>
                  <a:off x="3004" y="2856"/>
                  <a:ext cx="97" cy="2"/>
                </a:xfrm>
                <a:custGeom>
                  <a:avLst/>
                  <a:gdLst>
                    <a:gd name="T0" fmla="*/ 0 w 386"/>
                    <a:gd name="T1" fmla="*/ 11 h 11"/>
                    <a:gd name="T2" fmla="*/ 0 w 386"/>
                    <a:gd name="T3" fmla="*/ 4 h 11"/>
                    <a:gd name="T4" fmla="*/ 91 w 386"/>
                    <a:gd name="T5" fmla="*/ 2 h 11"/>
                    <a:gd name="T6" fmla="*/ 93 w 386"/>
                    <a:gd name="T7" fmla="*/ 11 h 11"/>
                    <a:gd name="T8" fmla="*/ 0 w 386"/>
                    <a:gd name="T9" fmla="*/ 11 h 11"/>
                    <a:gd name="T10" fmla="*/ 104 w 386"/>
                    <a:gd name="T11" fmla="*/ 11 h 11"/>
                    <a:gd name="T12" fmla="*/ 105 w 386"/>
                    <a:gd name="T13" fmla="*/ 2 h 11"/>
                    <a:gd name="T14" fmla="*/ 191 w 386"/>
                    <a:gd name="T15" fmla="*/ 2 h 11"/>
                    <a:gd name="T16" fmla="*/ 194 w 386"/>
                    <a:gd name="T17" fmla="*/ 11 h 11"/>
                    <a:gd name="T18" fmla="*/ 104 w 386"/>
                    <a:gd name="T19" fmla="*/ 11 h 11"/>
                    <a:gd name="T20" fmla="*/ 207 w 386"/>
                    <a:gd name="T21" fmla="*/ 11 h 11"/>
                    <a:gd name="T22" fmla="*/ 207 w 386"/>
                    <a:gd name="T23" fmla="*/ 2 h 11"/>
                    <a:gd name="T24" fmla="*/ 284 w 386"/>
                    <a:gd name="T25" fmla="*/ 2 h 11"/>
                    <a:gd name="T26" fmla="*/ 287 w 386"/>
                    <a:gd name="T27" fmla="*/ 11 h 11"/>
                    <a:gd name="T28" fmla="*/ 207 w 386"/>
                    <a:gd name="T29" fmla="*/ 11 h 11"/>
                    <a:gd name="T30" fmla="*/ 305 w 386"/>
                    <a:gd name="T31" fmla="*/ 0 h 11"/>
                    <a:gd name="T32" fmla="*/ 304 w 386"/>
                    <a:gd name="T33" fmla="*/ 11 h 11"/>
                    <a:gd name="T34" fmla="*/ 386 w 386"/>
                    <a:gd name="T35" fmla="*/ 11 h 11"/>
                    <a:gd name="T36" fmla="*/ 384 w 386"/>
                    <a:gd name="T37" fmla="*/ 2 h 11"/>
                    <a:gd name="T38" fmla="*/ 384 w 386"/>
                    <a:gd name="T39" fmla="*/ 0 h 11"/>
                    <a:gd name="T40" fmla="*/ 305 w 386"/>
                    <a:gd name="T41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86" h="11">
                      <a:moveTo>
                        <a:pt x="0" y="11"/>
                      </a:moveTo>
                      <a:lnTo>
                        <a:pt x="0" y="4"/>
                      </a:lnTo>
                      <a:lnTo>
                        <a:pt x="91" y="2"/>
                      </a:lnTo>
                      <a:lnTo>
                        <a:pt x="93" y="11"/>
                      </a:lnTo>
                      <a:lnTo>
                        <a:pt x="0" y="11"/>
                      </a:lnTo>
                      <a:close/>
                      <a:moveTo>
                        <a:pt x="104" y="11"/>
                      </a:moveTo>
                      <a:lnTo>
                        <a:pt x="105" y="2"/>
                      </a:lnTo>
                      <a:lnTo>
                        <a:pt x="191" y="2"/>
                      </a:lnTo>
                      <a:lnTo>
                        <a:pt x="194" y="11"/>
                      </a:lnTo>
                      <a:lnTo>
                        <a:pt x="104" y="11"/>
                      </a:lnTo>
                      <a:close/>
                      <a:moveTo>
                        <a:pt x="207" y="11"/>
                      </a:moveTo>
                      <a:lnTo>
                        <a:pt x="207" y="2"/>
                      </a:lnTo>
                      <a:lnTo>
                        <a:pt x="284" y="2"/>
                      </a:lnTo>
                      <a:lnTo>
                        <a:pt x="287" y="11"/>
                      </a:lnTo>
                      <a:lnTo>
                        <a:pt x="207" y="11"/>
                      </a:lnTo>
                      <a:close/>
                      <a:moveTo>
                        <a:pt x="305" y="0"/>
                      </a:moveTo>
                      <a:lnTo>
                        <a:pt x="304" y="11"/>
                      </a:lnTo>
                      <a:lnTo>
                        <a:pt x="386" y="11"/>
                      </a:lnTo>
                      <a:lnTo>
                        <a:pt x="384" y="2"/>
                      </a:lnTo>
                      <a:lnTo>
                        <a:pt x="384" y="0"/>
                      </a:lnTo>
                      <a:lnTo>
                        <a:pt x="305" y="0"/>
                      </a:lnTo>
                      <a:close/>
                    </a:path>
                  </a:pathLst>
                </a:custGeom>
                <a:solidFill>
                  <a:srgbClr val="E3E3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8" name="Freeform 443"/>
                <p:cNvSpPr>
                  <a:spLocks noEditPoints="1"/>
                </p:cNvSpPr>
                <p:nvPr/>
              </p:nvSpPr>
              <p:spPr bwMode="auto">
                <a:xfrm>
                  <a:off x="3004" y="2855"/>
                  <a:ext cx="97" cy="2"/>
                </a:xfrm>
                <a:custGeom>
                  <a:avLst/>
                  <a:gdLst>
                    <a:gd name="T0" fmla="*/ 0 w 385"/>
                    <a:gd name="T1" fmla="*/ 6 h 6"/>
                    <a:gd name="T2" fmla="*/ 0 w 385"/>
                    <a:gd name="T3" fmla="*/ 5 h 6"/>
                    <a:gd name="T4" fmla="*/ 91 w 385"/>
                    <a:gd name="T5" fmla="*/ 3 h 6"/>
                    <a:gd name="T6" fmla="*/ 92 w 385"/>
                    <a:gd name="T7" fmla="*/ 6 h 6"/>
                    <a:gd name="T8" fmla="*/ 0 w 385"/>
                    <a:gd name="T9" fmla="*/ 6 h 6"/>
                    <a:gd name="T10" fmla="*/ 105 w 385"/>
                    <a:gd name="T11" fmla="*/ 6 h 6"/>
                    <a:gd name="T12" fmla="*/ 105 w 385"/>
                    <a:gd name="T13" fmla="*/ 3 h 6"/>
                    <a:gd name="T14" fmla="*/ 191 w 385"/>
                    <a:gd name="T15" fmla="*/ 3 h 6"/>
                    <a:gd name="T16" fmla="*/ 193 w 385"/>
                    <a:gd name="T17" fmla="*/ 6 h 6"/>
                    <a:gd name="T18" fmla="*/ 105 w 385"/>
                    <a:gd name="T19" fmla="*/ 6 h 6"/>
                    <a:gd name="T20" fmla="*/ 207 w 385"/>
                    <a:gd name="T21" fmla="*/ 6 h 6"/>
                    <a:gd name="T22" fmla="*/ 207 w 385"/>
                    <a:gd name="T23" fmla="*/ 3 h 6"/>
                    <a:gd name="T24" fmla="*/ 284 w 385"/>
                    <a:gd name="T25" fmla="*/ 3 h 6"/>
                    <a:gd name="T26" fmla="*/ 286 w 385"/>
                    <a:gd name="T27" fmla="*/ 6 h 6"/>
                    <a:gd name="T28" fmla="*/ 207 w 385"/>
                    <a:gd name="T29" fmla="*/ 6 h 6"/>
                    <a:gd name="T30" fmla="*/ 305 w 385"/>
                    <a:gd name="T31" fmla="*/ 6 h 6"/>
                    <a:gd name="T32" fmla="*/ 305 w 385"/>
                    <a:gd name="T33" fmla="*/ 0 h 6"/>
                    <a:gd name="T34" fmla="*/ 384 w 385"/>
                    <a:gd name="T35" fmla="*/ 3 h 6"/>
                    <a:gd name="T36" fmla="*/ 385 w 385"/>
                    <a:gd name="T37" fmla="*/ 6 h 6"/>
                    <a:gd name="T38" fmla="*/ 305 w 385"/>
                    <a:gd name="T3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85" h="6">
                      <a:moveTo>
                        <a:pt x="0" y="6"/>
                      </a:moveTo>
                      <a:lnTo>
                        <a:pt x="0" y="5"/>
                      </a:lnTo>
                      <a:lnTo>
                        <a:pt x="91" y="3"/>
                      </a:lnTo>
                      <a:lnTo>
                        <a:pt x="92" y="6"/>
                      </a:lnTo>
                      <a:lnTo>
                        <a:pt x="0" y="6"/>
                      </a:lnTo>
                      <a:close/>
                      <a:moveTo>
                        <a:pt x="105" y="6"/>
                      </a:moveTo>
                      <a:lnTo>
                        <a:pt x="105" y="3"/>
                      </a:lnTo>
                      <a:lnTo>
                        <a:pt x="191" y="3"/>
                      </a:lnTo>
                      <a:lnTo>
                        <a:pt x="193" y="6"/>
                      </a:lnTo>
                      <a:lnTo>
                        <a:pt x="105" y="6"/>
                      </a:lnTo>
                      <a:close/>
                      <a:moveTo>
                        <a:pt x="207" y="6"/>
                      </a:moveTo>
                      <a:lnTo>
                        <a:pt x="207" y="3"/>
                      </a:lnTo>
                      <a:lnTo>
                        <a:pt x="284" y="3"/>
                      </a:lnTo>
                      <a:lnTo>
                        <a:pt x="286" y="6"/>
                      </a:lnTo>
                      <a:lnTo>
                        <a:pt x="207" y="6"/>
                      </a:lnTo>
                      <a:close/>
                      <a:moveTo>
                        <a:pt x="305" y="6"/>
                      </a:moveTo>
                      <a:lnTo>
                        <a:pt x="305" y="0"/>
                      </a:lnTo>
                      <a:lnTo>
                        <a:pt x="384" y="3"/>
                      </a:lnTo>
                      <a:lnTo>
                        <a:pt x="385" y="6"/>
                      </a:lnTo>
                      <a:lnTo>
                        <a:pt x="305" y="6"/>
                      </a:lnTo>
                      <a:close/>
                    </a:path>
                  </a:pathLst>
                </a:custGeom>
                <a:solidFill>
                  <a:srgbClr val="EBEB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9" name="Freeform 444"/>
                <p:cNvSpPr>
                  <a:spLocks/>
                </p:cNvSpPr>
                <p:nvPr/>
              </p:nvSpPr>
              <p:spPr bwMode="auto">
                <a:xfrm>
                  <a:off x="3081" y="2855"/>
                  <a:ext cx="19" cy="1"/>
                </a:xfrm>
                <a:custGeom>
                  <a:avLst/>
                  <a:gdLst>
                    <a:gd name="T0" fmla="*/ 0 w 79"/>
                    <a:gd name="T1" fmla="*/ 1 h 1"/>
                    <a:gd name="T2" fmla="*/ 0 w 79"/>
                    <a:gd name="T3" fmla="*/ 0 h 1"/>
                    <a:gd name="T4" fmla="*/ 79 w 79"/>
                    <a:gd name="T5" fmla="*/ 1 h 1"/>
                    <a:gd name="T6" fmla="*/ 0 w 79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9" h="1">
                      <a:moveTo>
                        <a:pt x="0" y="1"/>
                      </a:moveTo>
                      <a:lnTo>
                        <a:pt x="0" y="0"/>
                      </a:lnTo>
                      <a:lnTo>
                        <a:pt x="79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0F0D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0" name="Freeform 445"/>
                <p:cNvSpPr>
                  <a:spLocks/>
                </p:cNvSpPr>
                <p:nvPr/>
              </p:nvSpPr>
              <p:spPr bwMode="auto">
                <a:xfrm>
                  <a:off x="3012" y="2890"/>
                  <a:ext cx="49" cy="1"/>
                </a:xfrm>
                <a:custGeom>
                  <a:avLst/>
                  <a:gdLst>
                    <a:gd name="T0" fmla="*/ 0 w 197"/>
                    <a:gd name="T1" fmla="*/ 0 h 2"/>
                    <a:gd name="T2" fmla="*/ 0 w 197"/>
                    <a:gd name="T3" fmla="*/ 2 h 2"/>
                    <a:gd name="T4" fmla="*/ 197 w 197"/>
                    <a:gd name="T5" fmla="*/ 0 h 2"/>
                    <a:gd name="T6" fmla="*/ 0 w 197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7" h="2"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19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282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1" name="Freeform 446"/>
                <p:cNvSpPr>
                  <a:spLocks/>
                </p:cNvSpPr>
                <p:nvPr/>
              </p:nvSpPr>
              <p:spPr bwMode="auto">
                <a:xfrm>
                  <a:off x="3012" y="2889"/>
                  <a:ext cx="97" cy="2"/>
                </a:xfrm>
                <a:custGeom>
                  <a:avLst/>
                  <a:gdLst>
                    <a:gd name="T0" fmla="*/ 0 w 392"/>
                    <a:gd name="T1" fmla="*/ 0 h 8"/>
                    <a:gd name="T2" fmla="*/ 0 w 392"/>
                    <a:gd name="T3" fmla="*/ 8 h 8"/>
                    <a:gd name="T4" fmla="*/ 392 w 392"/>
                    <a:gd name="T5" fmla="*/ 6 h 8"/>
                    <a:gd name="T6" fmla="*/ 392 w 392"/>
                    <a:gd name="T7" fmla="*/ 0 h 8"/>
                    <a:gd name="T8" fmla="*/ 0 w 392"/>
                    <a:gd name="T9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2" h="8">
                      <a:moveTo>
                        <a:pt x="0" y="0"/>
                      </a:moveTo>
                      <a:lnTo>
                        <a:pt x="0" y="8"/>
                      </a:lnTo>
                      <a:lnTo>
                        <a:pt x="392" y="6"/>
                      </a:lnTo>
                      <a:lnTo>
                        <a:pt x="39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A8A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2" name="Freeform 447"/>
                <p:cNvSpPr>
                  <a:spLocks/>
                </p:cNvSpPr>
                <p:nvPr/>
              </p:nvSpPr>
              <p:spPr bwMode="auto">
                <a:xfrm>
                  <a:off x="3012" y="2887"/>
                  <a:ext cx="97" cy="3"/>
                </a:xfrm>
                <a:custGeom>
                  <a:avLst/>
                  <a:gdLst>
                    <a:gd name="T0" fmla="*/ 0 w 392"/>
                    <a:gd name="T1" fmla="*/ 0 h 12"/>
                    <a:gd name="T2" fmla="*/ 0 w 392"/>
                    <a:gd name="T3" fmla="*/ 12 h 12"/>
                    <a:gd name="T4" fmla="*/ 197 w 392"/>
                    <a:gd name="T5" fmla="*/ 12 h 12"/>
                    <a:gd name="T6" fmla="*/ 392 w 392"/>
                    <a:gd name="T7" fmla="*/ 12 h 12"/>
                    <a:gd name="T8" fmla="*/ 391 w 392"/>
                    <a:gd name="T9" fmla="*/ 0 h 12"/>
                    <a:gd name="T10" fmla="*/ 0 w 392"/>
                    <a:gd name="T11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92" h="12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197" y="12"/>
                      </a:lnTo>
                      <a:lnTo>
                        <a:pt x="392" y="12"/>
                      </a:lnTo>
                      <a:lnTo>
                        <a:pt x="39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F8F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3" name="Freeform 448"/>
                <p:cNvSpPr>
                  <a:spLocks/>
                </p:cNvSpPr>
                <p:nvPr/>
              </p:nvSpPr>
              <p:spPr bwMode="auto">
                <a:xfrm>
                  <a:off x="3012" y="2886"/>
                  <a:ext cx="97" cy="3"/>
                </a:xfrm>
                <a:custGeom>
                  <a:avLst/>
                  <a:gdLst>
                    <a:gd name="T0" fmla="*/ 0 w 392"/>
                    <a:gd name="T1" fmla="*/ 0 h 11"/>
                    <a:gd name="T2" fmla="*/ 0 w 392"/>
                    <a:gd name="T3" fmla="*/ 11 h 11"/>
                    <a:gd name="T4" fmla="*/ 392 w 392"/>
                    <a:gd name="T5" fmla="*/ 11 h 11"/>
                    <a:gd name="T6" fmla="*/ 391 w 392"/>
                    <a:gd name="T7" fmla="*/ 0 h 11"/>
                    <a:gd name="T8" fmla="*/ 0 w 392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2" h="11">
                      <a:moveTo>
                        <a:pt x="0" y="0"/>
                      </a:moveTo>
                      <a:lnTo>
                        <a:pt x="0" y="11"/>
                      </a:lnTo>
                      <a:lnTo>
                        <a:pt x="392" y="11"/>
                      </a:lnTo>
                      <a:lnTo>
                        <a:pt x="39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6967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4" name="Freeform 449"/>
                <p:cNvSpPr>
                  <a:spLocks/>
                </p:cNvSpPr>
                <p:nvPr/>
              </p:nvSpPr>
              <p:spPr bwMode="auto">
                <a:xfrm>
                  <a:off x="3012" y="2884"/>
                  <a:ext cx="97" cy="3"/>
                </a:xfrm>
                <a:custGeom>
                  <a:avLst/>
                  <a:gdLst>
                    <a:gd name="T0" fmla="*/ 0 w 391"/>
                    <a:gd name="T1" fmla="*/ 0 h 11"/>
                    <a:gd name="T2" fmla="*/ 0 w 391"/>
                    <a:gd name="T3" fmla="*/ 11 h 11"/>
                    <a:gd name="T4" fmla="*/ 391 w 391"/>
                    <a:gd name="T5" fmla="*/ 11 h 11"/>
                    <a:gd name="T6" fmla="*/ 389 w 391"/>
                    <a:gd name="T7" fmla="*/ 0 h 11"/>
                    <a:gd name="T8" fmla="*/ 0 w 391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1" h="11">
                      <a:moveTo>
                        <a:pt x="0" y="0"/>
                      </a:moveTo>
                      <a:lnTo>
                        <a:pt x="0" y="11"/>
                      </a:lnTo>
                      <a:lnTo>
                        <a:pt x="391" y="11"/>
                      </a:lnTo>
                      <a:lnTo>
                        <a:pt x="38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E9E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5" name="Freeform 450"/>
                <p:cNvSpPr>
                  <a:spLocks/>
                </p:cNvSpPr>
                <p:nvPr/>
              </p:nvSpPr>
              <p:spPr bwMode="auto">
                <a:xfrm>
                  <a:off x="3012" y="2883"/>
                  <a:ext cx="97" cy="3"/>
                </a:xfrm>
                <a:custGeom>
                  <a:avLst/>
                  <a:gdLst>
                    <a:gd name="T0" fmla="*/ 0 w 391"/>
                    <a:gd name="T1" fmla="*/ 0 h 10"/>
                    <a:gd name="T2" fmla="*/ 0 w 391"/>
                    <a:gd name="T3" fmla="*/ 10 h 10"/>
                    <a:gd name="T4" fmla="*/ 391 w 391"/>
                    <a:gd name="T5" fmla="*/ 10 h 10"/>
                    <a:gd name="T6" fmla="*/ 389 w 391"/>
                    <a:gd name="T7" fmla="*/ 0 h 10"/>
                    <a:gd name="T8" fmla="*/ 0 w 391"/>
                    <a:gd name="T9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1" h="10">
                      <a:moveTo>
                        <a:pt x="0" y="0"/>
                      </a:moveTo>
                      <a:lnTo>
                        <a:pt x="0" y="10"/>
                      </a:lnTo>
                      <a:lnTo>
                        <a:pt x="391" y="10"/>
                      </a:lnTo>
                      <a:lnTo>
                        <a:pt x="38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3A38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6" name="Freeform 451"/>
                <p:cNvSpPr>
                  <a:spLocks/>
                </p:cNvSpPr>
                <p:nvPr/>
              </p:nvSpPr>
              <p:spPr bwMode="auto">
                <a:xfrm>
                  <a:off x="3012" y="2882"/>
                  <a:ext cx="97" cy="2"/>
                </a:xfrm>
                <a:custGeom>
                  <a:avLst/>
                  <a:gdLst>
                    <a:gd name="T0" fmla="*/ 0 w 389"/>
                    <a:gd name="T1" fmla="*/ 0 h 10"/>
                    <a:gd name="T2" fmla="*/ 0 w 389"/>
                    <a:gd name="T3" fmla="*/ 10 h 10"/>
                    <a:gd name="T4" fmla="*/ 389 w 389"/>
                    <a:gd name="T5" fmla="*/ 10 h 10"/>
                    <a:gd name="T6" fmla="*/ 388 w 389"/>
                    <a:gd name="T7" fmla="*/ 0 h 10"/>
                    <a:gd name="T8" fmla="*/ 0 w 389"/>
                    <a:gd name="T9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9" h="10">
                      <a:moveTo>
                        <a:pt x="0" y="0"/>
                      </a:moveTo>
                      <a:lnTo>
                        <a:pt x="0" y="10"/>
                      </a:lnTo>
                      <a:lnTo>
                        <a:pt x="389" y="10"/>
                      </a:lnTo>
                      <a:lnTo>
                        <a:pt x="38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8A8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7" name="Freeform 452"/>
                <p:cNvSpPr>
                  <a:spLocks/>
                </p:cNvSpPr>
                <p:nvPr/>
              </p:nvSpPr>
              <p:spPr bwMode="auto">
                <a:xfrm>
                  <a:off x="3012" y="2880"/>
                  <a:ext cx="97" cy="3"/>
                </a:xfrm>
                <a:custGeom>
                  <a:avLst/>
                  <a:gdLst>
                    <a:gd name="T0" fmla="*/ 0 w 389"/>
                    <a:gd name="T1" fmla="*/ 0 h 12"/>
                    <a:gd name="T2" fmla="*/ 0 w 389"/>
                    <a:gd name="T3" fmla="*/ 12 h 12"/>
                    <a:gd name="T4" fmla="*/ 389 w 389"/>
                    <a:gd name="T5" fmla="*/ 12 h 12"/>
                    <a:gd name="T6" fmla="*/ 388 w 389"/>
                    <a:gd name="T7" fmla="*/ 0 h 12"/>
                    <a:gd name="T8" fmla="*/ 298 w 389"/>
                    <a:gd name="T9" fmla="*/ 0 h 12"/>
                    <a:gd name="T10" fmla="*/ 296 w 389"/>
                    <a:gd name="T11" fmla="*/ 6 h 12"/>
                    <a:gd name="T12" fmla="*/ 295 w 389"/>
                    <a:gd name="T13" fmla="*/ 0 h 12"/>
                    <a:gd name="T14" fmla="*/ 204 w 389"/>
                    <a:gd name="T15" fmla="*/ 0 h 12"/>
                    <a:gd name="T16" fmla="*/ 203 w 389"/>
                    <a:gd name="T17" fmla="*/ 6 h 12"/>
                    <a:gd name="T18" fmla="*/ 202 w 389"/>
                    <a:gd name="T19" fmla="*/ 0 h 12"/>
                    <a:gd name="T20" fmla="*/ 0 w 389"/>
                    <a:gd name="T21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89" h="12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389" y="12"/>
                      </a:lnTo>
                      <a:lnTo>
                        <a:pt x="388" y="0"/>
                      </a:lnTo>
                      <a:lnTo>
                        <a:pt x="298" y="0"/>
                      </a:lnTo>
                      <a:lnTo>
                        <a:pt x="296" y="6"/>
                      </a:lnTo>
                      <a:lnTo>
                        <a:pt x="295" y="0"/>
                      </a:lnTo>
                      <a:lnTo>
                        <a:pt x="204" y="0"/>
                      </a:lnTo>
                      <a:lnTo>
                        <a:pt x="203" y="6"/>
                      </a:lnTo>
                      <a:lnTo>
                        <a:pt x="20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0B09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8" name="Freeform 453"/>
                <p:cNvSpPr>
                  <a:spLocks/>
                </p:cNvSpPr>
                <p:nvPr/>
              </p:nvSpPr>
              <p:spPr bwMode="auto">
                <a:xfrm>
                  <a:off x="3012" y="2879"/>
                  <a:ext cx="97" cy="3"/>
                </a:xfrm>
                <a:custGeom>
                  <a:avLst/>
                  <a:gdLst>
                    <a:gd name="T0" fmla="*/ 0 w 388"/>
                    <a:gd name="T1" fmla="*/ 0 h 11"/>
                    <a:gd name="T2" fmla="*/ 0 w 388"/>
                    <a:gd name="T3" fmla="*/ 11 h 11"/>
                    <a:gd name="T4" fmla="*/ 388 w 388"/>
                    <a:gd name="T5" fmla="*/ 11 h 11"/>
                    <a:gd name="T6" fmla="*/ 387 w 388"/>
                    <a:gd name="T7" fmla="*/ 0 h 11"/>
                    <a:gd name="T8" fmla="*/ 298 w 388"/>
                    <a:gd name="T9" fmla="*/ 0 h 11"/>
                    <a:gd name="T10" fmla="*/ 296 w 388"/>
                    <a:gd name="T11" fmla="*/ 11 h 11"/>
                    <a:gd name="T12" fmla="*/ 294 w 388"/>
                    <a:gd name="T13" fmla="*/ 0 h 11"/>
                    <a:gd name="T14" fmla="*/ 204 w 388"/>
                    <a:gd name="T15" fmla="*/ 0 h 11"/>
                    <a:gd name="T16" fmla="*/ 203 w 388"/>
                    <a:gd name="T17" fmla="*/ 11 h 11"/>
                    <a:gd name="T18" fmla="*/ 201 w 388"/>
                    <a:gd name="T19" fmla="*/ 0 h 11"/>
                    <a:gd name="T20" fmla="*/ 0 w 388"/>
                    <a:gd name="T21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88" h="11">
                      <a:moveTo>
                        <a:pt x="0" y="0"/>
                      </a:moveTo>
                      <a:lnTo>
                        <a:pt x="0" y="11"/>
                      </a:lnTo>
                      <a:lnTo>
                        <a:pt x="388" y="11"/>
                      </a:lnTo>
                      <a:lnTo>
                        <a:pt x="387" y="0"/>
                      </a:lnTo>
                      <a:lnTo>
                        <a:pt x="298" y="0"/>
                      </a:lnTo>
                      <a:lnTo>
                        <a:pt x="296" y="11"/>
                      </a:lnTo>
                      <a:lnTo>
                        <a:pt x="294" y="0"/>
                      </a:lnTo>
                      <a:lnTo>
                        <a:pt x="204" y="0"/>
                      </a:lnTo>
                      <a:lnTo>
                        <a:pt x="203" y="11"/>
                      </a:lnTo>
                      <a:lnTo>
                        <a:pt x="20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5B5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9" name="Freeform 454"/>
                <p:cNvSpPr>
                  <a:spLocks noEditPoints="1"/>
                </p:cNvSpPr>
                <p:nvPr/>
              </p:nvSpPr>
              <p:spPr bwMode="auto">
                <a:xfrm>
                  <a:off x="3012" y="2877"/>
                  <a:ext cx="97" cy="3"/>
                </a:xfrm>
                <a:custGeom>
                  <a:avLst/>
                  <a:gdLst>
                    <a:gd name="T0" fmla="*/ 0 w 388"/>
                    <a:gd name="T1" fmla="*/ 0 h 11"/>
                    <a:gd name="T2" fmla="*/ 0 w 388"/>
                    <a:gd name="T3" fmla="*/ 11 h 11"/>
                    <a:gd name="T4" fmla="*/ 202 w 388"/>
                    <a:gd name="T5" fmla="*/ 11 h 11"/>
                    <a:gd name="T6" fmla="*/ 200 w 388"/>
                    <a:gd name="T7" fmla="*/ 0 h 11"/>
                    <a:gd name="T8" fmla="*/ 0 w 388"/>
                    <a:gd name="T9" fmla="*/ 0 h 11"/>
                    <a:gd name="T10" fmla="*/ 204 w 388"/>
                    <a:gd name="T11" fmla="*/ 0 h 11"/>
                    <a:gd name="T12" fmla="*/ 204 w 388"/>
                    <a:gd name="T13" fmla="*/ 11 h 11"/>
                    <a:gd name="T14" fmla="*/ 295 w 388"/>
                    <a:gd name="T15" fmla="*/ 11 h 11"/>
                    <a:gd name="T16" fmla="*/ 293 w 388"/>
                    <a:gd name="T17" fmla="*/ 0 h 11"/>
                    <a:gd name="T18" fmla="*/ 204 w 388"/>
                    <a:gd name="T19" fmla="*/ 0 h 11"/>
                    <a:gd name="T20" fmla="*/ 299 w 388"/>
                    <a:gd name="T21" fmla="*/ 0 h 11"/>
                    <a:gd name="T22" fmla="*/ 298 w 388"/>
                    <a:gd name="T23" fmla="*/ 11 h 11"/>
                    <a:gd name="T24" fmla="*/ 388 w 388"/>
                    <a:gd name="T25" fmla="*/ 11 h 11"/>
                    <a:gd name="T26" fmla="*/ 387 w 388"/>
                    <a:gd name="T27" fmla="*/ 0 h 11"/>
                    <a:gd name="T28" fmla="*/ 299 w 388"/>
                    <a:gd name="T2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88" h="11">
                      <a:moveTo>
                        <a:pt x="0" y="0"/>
                      </a:moveTo>
                      <a:lnTo>
                        <a:pt x="0" y="11"/>
                      </a:lnTo>
                      <a:lnTo>
                        <a:pt x="202" y="11"/>
                      </a:lnTo>
                      <a:lnTo>
                        <a:pt x="200" y="0"/>
                      </a:lnTo>
                      <a:lnTo>
                        <a:pt x="0" y="0"/>
                      </a:lnTo>
                      <a:close/>
                      <a:moveTo>
                        <a:pt x="204" y="0"/>
                      </a:moveTo>
                      <a:lnTo>
                        <a:pt x="204" y="11"/>
                      </a:lnTo>
                      <a:lnTo>
                        <a:pt x="295" y="11"/>
                      </a:lnTo>
                      <a:lnTo>
                        <a:pt x="293" y="0"/>
                      </a:lnTo>
                      <a:lnTo>
                        <a:pt x="204" y="0"/>
                      </a:lnTo>
                      <a:close/>
                      <a:moveTo>
                        <a:pt x="299" y="0"/>
                      </a:moveTo>
                      <a:lnTo>
                        <a:pt x="298" y="11"/>
                      </a:lnTo>
                      <a:lnTo>
                        <a:pt x="388" y="11"/>
                      </a:lnTo>
                      <a:lnTo>
                        <a:pt x="387" y="0"/>
                      </a:lnTo>
                      <a:lnTo>
                        <a:pt x="299" y="0"/>
                      </a:lnTo>
                      <a:close/>
                    </a:path>
                  </a:pathLst>
                </a:custGeom>
                <a:solidFill>
                  <a:srgbClr val="BDBD9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90" name="Freeform 455"/>
                <p:cNvSpPr>
                  <a:spLocks noEditPoints="1"/>
                </p:cNvSpPr>
                <p:nvPr/>
              </p:nvSpPr>
              <p:spPr bwMode="auto">
                <a:xfrm>
                  <a:off x="3012" y="2876"/>
                  <a:ext cx="96" cy="3"/>
                </a:xfrm>
                <a:custGeom>
                  <a:avLst/>
                  <a:gdLst>
                    <a:gd name="T0" fmla="*/ 0 w 387"/>
                    <a:gd name="T1" fmla="*/ 0 h 11"/>
                    <a:gd name="T2" fmla="*/ 0 w 387"/>
                    <a:gd name="T3" fmla="*/ 11 h 11"/>
                    <a:gd name="T4" fmla="*/ 201 w 387"/>
                    <a:gd name="T5" fmla="*/ 11 h 11"/>
                    <a:gd name="T6" fmla="*/ 199 w 387"/>
                    <a:gd name="T7" fmla="*/ 0 h 11"/>
                    <a:gd name="T8" fmla="*/ 0 w 387"/>
                    <a:gd name="T9" fmla="*/ 0 h 11"/>
                    <a:gd name="T10" fmla="*/ 204 w 387"/>
                    <a:gd name="T11" fmla="*/ 0 h 11"/>
                    <a:gd name="T12" fmla="*/ 204 w 387"/>
                    <a:gd name="T13" fmla="*/ 11 h 11"/>
                    <a:gd name="T14" fmla="*/ 294 w 387"/>
                    <a:gd name="T15" fmla="*/ 11 h 11"/>
                    <a:gd name="T16" fmla="*/ 292 w 387"/>
                    <a:gd name="T17" fmla="*/ 0 h 11"/>
                    <a:gd name="T18" fmla="*/ 204 w 387"/>
                    <a:gd name="T19" fmla="*/ 0 h 11"/>
                    <a:gd name="T20" fmla="*/ 299 w 387"/>
                    <a:gd name="T21" fmla="*/ 0 h 11"/>
                    <a:gd name="T22" fmla="*/ 298 w 387"/>
                    <a:gd name="T23" fmla="*/ 11 h 11"/>
                    <a:gd name="T24" fmla="*/ 387 w 387"/>
                    <a:gd name="T25" fmla="*/ 11 h 11"/>
                    <a:gd name="T26" fmla="*/ 386 w 387"/>
                    <a:gd name="T27" fmla="*/ 0 h 11"/>
                    <a:gd name="T28" fmla="*/ 299 w 387"/>
                    <a:gd name="T2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87" h="11">
                      <a:moveTo>
                        <a:pt x="0" y="0"/>
                      </a:moveTo>
                      <a:lnTo>
                        <a:pt x="0" y="11"/>
                      </a:lnTo>
                      <a:lnTo>
                        <a:pt x="201" y="11"/>
                      </a:lnTo>
                      <a:lnTo>
                        <a:pt x="199" y="0"/>
                      </a:lnTo>
                      <a:lnTo>
                        <a:pt x="0" y="0"/>
                      </a:lnTo>
                      <a:close/>
                      <a:moveTo>
                        <a:pt x="204" y="0"/>
                      </a:moveTo>
                      <a:lnTo>
                        <a:pt x="204" y="11"/>
                      </a:lnTo>
                      <a:lnTo>
                        <a:pt x="294" y="11"/>
                      </a:lnTo>
                      <a:lnTo>
                        <a:pt x="292" y="0"/>
                      </a:lnTo>
                      <a:lnTo>
                        <a:pt x="204" y="0"/>
                      </a:lnTo>
                      <a:close/>
                      <a:moveTo>
                        <a:pt x="299" y="0"/>
                      </a:moveTo>
                      <a:lnTo>
                        <a:pt x="298" y="11"/>
                      </a:lnTo>
                      <a:lnTo>
                        <a:pt x="387" y="11"/>
                      </a:lnTo>
                      <a:lnTo>
                        <a:pt x="386" y="0"/>
                      </a:lnTo>
                      <a:lnTo>
                        <a:pt x="299" y="0"/>
                      </a:lnTo>
                      <a:close/>
                    </a:path>
                  </a:pathLst>
                </a:custGeom>
                <a:solidFill>
                  <a:srgbClr val="C2C2A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91" name="Freeform 456"/>
                <p:cNvSpPr>
                  <a:spLocks noEditPoints="1"/>
                </p:cNvSpPr>
                <p:nvPr/>
              </p:nvSpPr>
              <p:spPr bwMode="auto">
                <a:xfrm>
                  <a:off x="3012" y="2875"/>
                  <a:ext cx="96" cy="2"/>
                </a:xfrm>
                <a:custGeom>
                  <a:avLst/>
                  <a:gdLst>
                    <a:gd name="T0" fmla="*/ 0 w 387"/>
                    <a:gd name="T1" fmla="*/ 0 h 11"/>
                    <a:gd name="T2" fmla="*/ 0 w 387"/>
                    <a:gd name="T3" fmla="*/ 11 h 11"/>
                    <a:gd name="T4" fmla="*/ 200 w 387"/>
                    <a:gd name="T5" fmla="*/ 11 h 11"/>
                    <a:gd name="T6" fmla="*/ 197 w 387"/>
                    <a:gd name="T7" fmla="*/ 0 h 11"/>
                    <a:gd name="T8" fmla="*/ 0 w 387"/>
                    <a:gd name="T9" fmla="*/ 0 h 11"/>
                    <a:gd name="T10" fmla="*/ 206 w 387"/>
                    <a:gd name="T11" fmla="*/ 0 h 11"/>
                    <a:gd name="T12" fmla="*/ 204 w 387"/>
                    <a:gd name="T13" fmla="*/ 11 h 11"/>
                    <a:gd name="T14" fmla="*/ 293 w 387"/>
                    <a:gd name="T15" fmla="*/ 11 h 11"/>
                    <a:gd name="T16" fmla="*/ 290 w 387"/>
                    <a:gd name="T17" fmla="*/ 0 h 11"/>
                    <a:gd name="T18" fmla="*/ 206 w 387"/>
                    <a:gd name="T19" fmla="*/ 0 h 11"/>
                    <a:gd name="T20" fmla="*/ 300 w 387"/>
                    <a:gd name="T21" fmla="*/ 0 h 11"/>
                    <a:gd name="T22" fmla="*/ 299 w 387"/>
                    <a:gd name="T23" fmla="*/ 11 h 11"/>
                    <a:gd name="T24" fmla="*/ 387 w 387"/>
                    <a:gd name="T25" fmla="*/ 11 h 11"/>
                    <a:gd name="T26" fmla="*/ 385 w 387"/>
                    <a:gd name="T27" fmla="*/ 0 h 11"/>
                    <a:gd name="T28" fmla="*/ 300 w 387"/>
                    <a:gd name="T2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87" h="11">
                      <a:moveTo>
                        <a:pt x="0" y="0"/>
                      </a:moveTo>
                      <a:lnTo>
                        <a:pt x="0" y="11"/>
                      </a:lnTo>
                      <a:lnTo>
                        <a:pt x="200" y="11"/>
                      </a:lnTo>
                      <a:lnTo>
                        <a:pt x="197" y="0"/>
                      </a:lnTo>
                      <a:lnTo>
                        <a:pt x="0" y="0"/>
                      </a:lnTo>
                      <a:close/>
                      <a:moveTo>
                        <a:pt x="206" y="0"/>
                      </a:moveTo>
                      <a:lnTo>
                        <a:pt x="204" y="11"/>
                      </a:lnTo>
                      <a:lnTo>
                        <a:pt x="293" y="11"/>
                      </a:lnTo>
                      <a:lnTo>
                        <a:pt x="290" y="0"/>
                      </a:lnTo>
                      <a:lnTo>
                        <a:pt x="206" y="0"/>
                      </a:lnTo>
                      <a:close/>
                      <a:moveTo>
                        <a:pt x="300" y="0"/>
                      </a:moveTo>
                      <a:lnTo>
                        <a:pt x="299" y="11"/>
                      </a:lnTo>
                      <a:lnTo>
                        <a:pt x="387" y="11"/>
                      </a:lnTo>
                      <a:lnTo>
                        <a:pt x="385" y="0"/>
                      </a:lnTo>
                      <a:lnTo>
                        <a:pt x="300" y="0"/>
                      </a:lnTo>
                      <a:close/>
                    </a:path>
                  </a:pathLst>
                </a:custGeom>
                <a:solidFill>
                  <a:srgbClr val="C9C9A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92" name="Freeform 457"/>
                <p:cNvSpPr>
                  <a:spLocks noEditPoints="1"/>
                </p:cNvSpPr>
                <p:nvPr/>
              </p:nvSpPr>
              <p:spPr bwMode="auto">
                <a:xfrm>
                  <a:off x="3012" y="2873"/>
                  <a:ext cx="96" cy="3"/>
                </a:xfrm>
                <a:custGeom>
                  <a:avLst/>
                  <a:gdLst>
                    <a:gd name="T0" fmla="*/ 0 w 386"/>
                    <a:gd name="T1" fmla="*/ 0 h 12"/>
                    <a:gd name="T2" fmla="*/ 0 w 386"/>
                    <a:gd name="T3" fmla="*/ 12 h 12"/>
                    <a:gd name="T4" fmla="*/ 199 w 386"/>
                    <a:gd name="T5" fmla="*/ 12 h 12"/>
                    <a:gd name="T6" fmla="*/ 195 w 386"/>
                    <a:gd name="T7" fmla="*/ 0 h 12"/>
                    <a:gd name="T8" fmla="*/ 0 w 386"/>
                    <a:gd name="T9" fmla="*/ 0 h 12"/>
                    <a:gd name="T10" fmla="*/ 206 w 386"/>
                    <a:gd name="T11" fmla="*/ 0 h 12"/>
                    <a:gd name="T12" fmla="*/ 204 w 386"/>
                    <a:gd name="T13" fmla="*/ 12 h 12"/>
                    <a:gd name="T14" fmla="*/ 292 w 386"/>
                    <a:gd name="T15" fmla="*/ 12 h 12"/>
                    <a:gd name="T16" fmla="*/ 288 w 386"/>
                    <a:gd name="T17" fmla="*/ 0 h 12"/>
                    <a:gd name="T18" fmla="*/ 206 w 386"/>
                    <a:gd name="T19" fmla="*/ 0 h 12"/>
                    <a:gd name="T20" fmla="*/ 300 w 386"/>
                    <a:gd name="T21" fmla="*/ 0 h 12"/>
                    <a:gd name="T22" fmla="*/ 299 w 386"/>
                    <a:gd name="T23" fmla="*/ 12 h 12"/>
                    <a:gd name="T24" fmla="*/ 386 w 386"/>
                    <a:gd name="T25" fmla="*/ 12 h 12"/>
                    <a:gd name="T26" fmla="*/ 385 w 386"/>
                    <a:gd name="T27" fmla="*/ 0 h 12"/>
                    <a:gd name="T28" fmla="*/ 300 w 386"/>
                    <a:gd name="T29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86" h="12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199" y="12"/>
                      </a:lnTo>
                      <a:lnTo>
                        <a:pt x="195" y="0"/>
                      </a:lnTo>
                      <a:lnTo>
                        <a:pt x="0" y="0"/>
                      </a:lnTo>
                      <a:close/>
                      <a:moveTo>
                        <a:pt x="206" y="0"/>
                      </a:moveTo>
                      <a:lnTo>
                        <a:pt x="204" y="12"/>
                      </a:lnTo>
                      <a:lnTo>
                        <a:pt x="292" y="12"/>
                      </a:lnTo>
                      <a:lnTo>
                        <a:pt x="288" y="0"/>
                      </a:lnTo>
                      <a:lnTo>
                        <a:pt x="206" y="0"/>
                      </a:lnTo>
                      <a:close/>
                      <a:moveTo>
                        <a:pt x="300" y="0"/>
                      </a:moveTo>
                      <a:lnTo>
                        <a:pt x="299" y="12"/>
                      </a:lnTo>
                      <a:lnTo>
                        <a:pt x="386" y="12"/>
                      </a:lnTo>
                      <a:lnTo>
                        <a:pt x="385" y="0"/>
                      </a:lnTo>
                      <a:lnTo>
                        <a:pt x="300" y="0"/>
                      </a:lnTo>
                      <a:close/>
                    </a:path>
                  </a:pathLst>
                </a:custGeom>
                <a:solidFill>
                  <a:srgbClr val="D1D1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93" name="Freeform 458"/>
                <p:cNvSpPr>
                  <a:spLocks noEditPoints="1"/>
                </p:cNvSpPr>
                <p:nvPr/>
              </p:nvSpPr>
              <p:spPr bwMode="auto">
                <a:xfrm>
                  <a:off x="3012" y="2872"/>
                  <a:ext cx="96" cy="3"/>
                </a:xfrm>
                <a:custGeom>
                  <a:avLst/>
                  <a:gdLst>
                    <a:gd name="T0" fmla="*/ 0 w 385"/>
                    <a:gd name="T1" fmla="*/ 0 h 11"/>
                    <a:gd name="T2" fmla="*/ 0 w 385"/>
                    <a:gd name="T3" fmla="*/ 11 h 11"/>
                    <a:gd name="T4" fmla="*/ 197 w 385"/>
                    <a:gd name="T5" fmla="*/ 11 h 11"/>
                    <a:gd name="T6" fmla="*/ 194 w 385"/>
                    <a:gd name="T7" fmla="*/ 0 h 11"/>
                    <a:gd name="T8" fmla="*/ 0 w 385"/>
                    <a:gd name="T9" fmla="*/ 0 h 11"/>
                    <a:gd name="T10" fmla="*/ 206 w 385"/>
                    <a:gd name="T11" fmla="*/ 0 h 11"/>
                    <a:gd name="T12" fmla="*/ 206 w 385"/>
                    <a:gd name="T13" fmla="*/ 11 h 11"/>
                    <a:gd name="T14" fmla="*/ 290 w 385"/>
                    <a:gd name="T15" fmla="*/ 11 h 11"/>
                    <a:gd name="T16" fmla="*/ 287 w 385"/>
                    <a:gd name="T17" fmla="*/ 0 h 11"/>
                    <a:gd name="T18" fmla="*/ 206 w 385"/>
                    <a:gd name="T19" fmla="*/ 0 h 11"/>
                    <a:gd name="T20" fmla="*/ 300 w 385"/>
                    <a:gd name="T21" fmla="*/ 0 h 11"/>
                    <a:gd name="T22" fmla="*/ 300 w 385"/>
                    <a:gd name="T23" fmla="*/ 11 h 11"/>
                    <a:gd name="T24" fmla="*/ 385 w 385"/>
                    <a:gd name="T25" fmla="*/ 11 h 11"/>
                    <a:gd name="T26" fmla="*/ 383 w 385"/>
                    <a:gd name="T27" fmla="*/ 0 h 11"/>
                    <a:gd name="T28" fmla="*/ 300 w 385"/>
                    <a:gd name="T2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85" h="11">
                      <a:moveTo>
                        <a:pt x="0" y="0"/>
                      </a:moveTo>
                      <a:lnTo>
                        <a:pt x="0" y="11"/>
                      </a:lnTo>
                      <a:lnTo>
                        <a:pt x="197" y="11"/>
                      </a:lnTo>
                      <a:lnTo>
                        <a:pt x="194" y="0"/>
                      </a:lnTo>
                      <a:lnTo>
                        <a:pt x="0" y="0"/>
                      </a:lnTo>
                      <a:close/>
                      <a:moveTo>
                        <a:pt x="206" y="0"/>
                      </a:moveTo>
                      <a:lnTo>
                        <a:pt x="206" y="11"/>
                      </a:lnTo>
                      <a:lnTo>
                        <a:pt x="290" y="11"/>
                      </a:lnTo>
                      <a:lnTo>
                        <a:pt x="287" y="0"/>
                      </a:lnTo>
                      <a:lnTo>
                        <a:pt x="206" y="0"/>
                      </a:lnTo>
                      <a:close/>
                      <a:moveTo>
                        <a:pt x="300" y="0"/>
                      </a:moveTo>
                      <a:lnTo>
                        <a:pt x="300" y="11"/>
                      </a:lnTo>
                      <a:lnTo>
                        <a:pt x="385" y="11"/>
                      </a:lnTo>
                      <a:lnTo>
                        <a:pt x="383" y="0"/>
                      </a:lnTo>
                      <a:lnTo>
                        <a:pt x="300" y="0"/>
                      </a:lnTo>
                      <a:close/>
                    </a:path>
                  </a:pathLst>
                </a:custGeom>
                <a:solidFill>
                  <a:srgbClr val="D6D6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94" name="Freeform 459"/>
                <p:cNvSpPr>
                  <a:spLocks noEditPoints="1"/>
                </p:cNvSpPr>
                <p:nvPr/>
              </p:nvSpPr>
              <p:spPr bwMode="auto">
                <a:xfrm>
                  <a:off x="3012" y="2871"/>
                  <a:ext cx="96" cy="2"/>
                </a:xfrm>
                <a:custGeom>
                  <a:avLst/>
                  <a:gdLst>
                    <a:gd name="T0" fmla="*/ 0 w 385"/>
                    <a:gd name="T1" fmla="*/ 0 h 11"/>
                    <a:gd name="T2" fmla="*/ 0 w 385"/>
                    <a:gd name="T3" fmla="*/ 11 h 11"/>
                    <a:gd name="T4" fmla="*/ 195 w 385"/>
                    <a:gd name="T5" fmla="*/ 11 h 11"/>
                    <a:gd name="T6" fmla="*/ 193 w 385"/>
                    <a:gd name="T7" fmla="*/ 0 h 11"/>
                    <a:gd name="T8" fmla="*/ 0 w 385"/>
                    <a:gd name="T9" fmla="*/ 0 h 11"/>
                    <a:gd name="T10" fmla="*/ 206 w 385"/>
                    <a:gd name="T11" fmla="*/ 0 h 11"/>
                    <a:gd name="T12" fmla="*/ 206 w 385"/>
                    <a:gd name="T13" fmla="*/ 11 h 11"/>
                    <a:gd name="T14" fmla="*/ 288 w 385"/>
                    <a:gd name="T15" fmla="*/ 11 h 11"/>
                    <a:gd name="T16" fmla="*/ 286 w 385"/>
                    <a:gd name="T17" fmla="*/ 0 h 11"/>
                    <a:gd name="T18" fmla="*/ 206 w 385"/>
                    <a:gd name="T19" fmla="*/ 0 h 11"/>
                    <a:gd name="T20" fmla="*/ 301 w 385"/>
                    <a:gd name="T21" fmla="*/ 0 h 11"/>
                    <a:gd name="T22" fmla="*/ 300 w 385"/>
                    <a:gd name="T23" fmla="*/ 11 h 11"/>
                    <a:gd name="T24" fmla="*/ 385 w 385"/>
                    <a:gd name="T25" fmla="*/ 11 h 11"/>
                    <a:gd name="T26" fmla="*/ 383 w 385"/>
                    <a:gd name="T27" fmla="*/ 0 h 11"/>
                    <a:gd name="T28" fmla="*/ 301 w 385"/>
                    <a:gd name="T2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85" h="11">
                      <a:moveTo>
                        <a:pt x="0" y="0"/>
                      </a:moveTo>
                      <a:lnTo>
                        <a:pt x="0" y="11"/>
                      </a:lnTo>
                      <a:lnTo>
                        <a:pt x="195" y="11"/>
                      </a:lnTo>
                      <a:lnTo>
                        <a:pt x="193" y="0"/>
                      </a:lnTo>
                      <a:lnTo>
                        <a:pt x="0" y="0"/>
                      </a:lnTo>
                      <a:close/>
                      <a:moveTo>
                        <a:pt x="206" y="0"/>
                      </a:moveTo>
                      <a:lnTo>
                        <a:pt x="206" y="11"/>
                      </a:lnTo>
                      <a:lnTo>
                        <a:pt x="288" y="11"/>
                      </a:lnTo>
                      <a:lnTo>
                        <a:pt x="286" y="0"/>
                      </a:lnTo>
                      <a:lnTo>
                        <a:pt x="206" y="0"/>
                      </a:lnTo>
                      <a:close/>
                      <a:moveTo>
                        <a:pt x="301" y="0"/>
                      </a:moveTo>
                      <a:lnTo>
                        <a:pt x="300" y="11"/>
                      </a:lnTo>
                      <a:lnTo>
                        <a:pt x="385" y="11"/>
                      </a:lnTo>
                      <a:lnTo>
                        <a:pt x="383" y="0"/>
                      </a:lnTo>
                      <a:lnTo>
                        <a:pt x="301" y="0"/>
                      </a:lnTo>
                      <a:close/>
                    </a:path>
                  </a:pathLst>
                </a:custGeom>
                <a:solidFill>
                  <a:srgbClr val="DEDE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95" name="Freeform 460"/>
                <p:cNvSpPr>
                  <a:spLocks noEditPoints="1"/>
                </p:cNvSpPr>
                <p:nvPr/>
              </p:nvSpPr>
              <p:spPr bwMode="auto">
                <a:xfrm>
                  <a:off x="3012" y="2869"/>
                  <a:ext cx="95" cy="3"/>
                </a:xfrm>
                <a:custGeom>
                  <a:avLst/>
                  <a:gdLst>
                    <a:gd name="T0" fmla="*/ 0 w 383"/>
                    <a:gd name="T1" fmla="*/ 10 h 10"/>
                    <a:gd name="T2" fmla="*/ 0 w 383"/>
                    <a:gd name="T3" fmla="*/ 3 h 10"/>
                    <a:gd name="T4" fmla="*/ 21 w 383"/>
                    <a:gd name="T5" fmla="*/ 3 h 10"/>
                    <a:gd name="T6" fmla="*/ 37 w 383"/>
                    <a:gd name="T7" fmla="*/ 3 h 10"/>
                    <a:gd name="T8" fmla="*/ 52 w 383"/>
                    <a:gd name="T9" fmla="*/ 3 h 10"/>
                    <a:gd name="T10" fmla="*/ 64 w 383"/>
                    <a:gd name="T11" fmla="*/ 3 h 10"/>
                    <a:gd name="T12" fmla="*/ 73 w 383"/>
                    <a:gd name="T13" fmla="*/ 3 h 10"/>
                    <a:gd name="T14" fmla="*/ 82 w 383"/>
                    <a:gd name="T15" fmla="*/ 3 h 10"/>
                    <a:gd name="T16" fmla="*/ 89 w 383"/>
                    <a:gd name="T17" fmla="*/ 3 h 10"/>
                    <a:gd name="T18" fmla="*/ 96 w 383"/>
                    <a:gd name="T19" fmla="*/ 3 h 10"/>
                    <a:gd name="T20" fmla="*/ 103 w 383"/>
                    <a:gd name="T21" fmla="*/ 3 h 10"/>
                    <a:gd name="T22" fmla="*/ 110 w 383"/>
                    <a:gd name="T23" fmla="*/ 3 h 10"/>
                    <a:gd name="T24" fmla="*/ 119 w 383"/>
                    <a:gd name="T25" fmla="*/ 3 h 10"/>
                    <a:gd name="T26" fmla="*/ 128 w 383"/>
                    <a:gd name="T27" fmla="*/ 3 h 10"/>
                    <a:gd name="T28" fmla="*/ 140 w 383"/>
                    <a:gd name="T29" fmla="*/ 3 h 10"/>
                    <a:gd name="T30" fmla="*/ 154 w 383"/>
                    <a:gd name="T31" fmla="*/ 3 h 10"/>
                    <a:gd name="T32" fmla="*/ 171 w 383"/>
                    <a:gd name="T33" fmla="*/ 3 h 10"/>
                    <a:gd name="T34" fmla="*/ 191 w 383"/>
                    <a:gd name="T35" fmla="*/ 3 h 10"/>
                    <a:gd name="T36" fmla="*/ 194 w 383"/>
                    <a:gd name="T37" fmla="*/ 10 h 10"/>
                    <a:gd name="T38" fmla="*/ 0 w 383"/>
                    <a:gd name="T39" fmla="*/ 10 h 10"/>
                    <a:gd name="T40" fmla="*/ 206 w 383"/>
                    <a:gd name="T41" fmla="*/ 10 h 10"/>
                    <a:gd name="T42" fmla="*/ 206 w 383"/>
                    <a:gd name="T43" fmla="*/ 3 h 10"/>
                    <a:gd name="T44" fmla="*/ 284 w 383"/>
                    <a:gd name="T45" fmla="*/ 3 h 10"/>
                    <a:gd name="T46" fmla="*/ 287 w 383"/>
                    <a:gd name="T47" fmla="*/ 10 h 10"/>
                    <a:gd name="T48" fmla="*/ 206 w 383"/>
                    <a:gd name="T49" fmla="*/ 10 h 10"/>
                    <a:gd name="T50" fmla="*/ 301 w 383"/>
                    <a:gd name="T51" fmla="*/ 0 h 10"/>
                    <a:gd name="T52" fmla="*/ 300 w 383"/>
                    <a:gd name="T53" fmla="*/ 10 h 10"/>
                    <a:gd name="T54" fmla="*/ 383 w 383"/>
                    <a:gd name="T55" fmla="*/ 10 h 10"/>
                    <a:gd name="T56" fmla="*/ 382 w 383"/>
                    <a:gd name="T57" fmla="*/ 3 h 10"/>
                    <a:gd name="T58" fmla="*/ 342 w 383"/>
                    <a:gd name="T59" fmla="*/ 0 h 10"/>
                    <a:gd name="T60" fmla="*/ 301 w 383"/>
                    <a:gd name="T61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383" h="10">
                      <a:moveTo>
                        <a:pt x="0" y="10"/>
                      </a:moveTo>
                      <a:lnTo>
                        <a:pt x="0" y="3"/>
                      </a:lnTo>
                      <a:lnTo>
                        <a:pt x="21" y="3"/>
                      </a:lnTo>
                      <a:lnTo>
                        <a:pt x="37" y="3"/>
                      </a:lnTo>
                      <a:lnTo>
                        <a:pt x="52" y="3"/>
                      </a:lnTo>
                      <a:lnTo>
                        <a:pt x="64" y="3"/>
                      </a:lnTo>
                      <a:lnTo>
                        <a:pt x="73" y="3"/>
                      </a:lnTo>
                      <a:lnTo>
                        <a:pt x="82" y="3"/>
                      </a:lnTo>
                      <a:lnTo>
                        <a:pt x="89" y="3"/>
                      </a:lnTo>
                      <a:lnTo>
                        <a:pt x="96" y="3"/>
                      </a:lnTo>
                      <a:lnTo>
                        <a:pt x="103" y="3"/>
                      </a:lnTo>
                      <a:lnTo>
                        <a:pt x="110" y="3"/>
                      </a:lnTo>
                      <a:lnTo>
                        <a:pt x="119" y="3"/>
                      </a:lnTo>
                      <a:lnTo>
                        <a:pt x="128" y="3"/>
                      </a:lnTo>
                      <a:lnTo>
                        <a:pt x="140" y="3"/>
                      </a:lnTo>
                      <a:lnTo>
                        <a:pt x="154" y="3"/>
                      </a:lnTo>
                      <a:lnTo>
                        <a:pt x="171" y="3"/>
                      </a:lnTo>
                      <a:lnTo>
                        <a:pt x="191" y="3"/>
                      </a:lnTo>
                      <a:lnTo>
                        <a:pt x="194" y="10"/>
                      </a:lnTo>
                      <a:lnTo>
                        <a:pt x="0" y="10"/>
                      </a:lnTo>
                      <a:close/>
                      <a:moveTo>
                        <a:pt x="206" y="10"/>
                      </a:moveTo>
                      <a:lnTo>
                        <a:pt x="206" y="3"/>
                      </a:lnTo>
                      <a:lnTo>
                        <a:pt x="284" y="3"/>
                      </a:lnTo>
                      <a:lnTo>
                        <a:pt x="287" y="10"/>
                      </a:lnTo>
                      <a:lnTo>
                        <a:pt x="206" y="10"/>
                      </a:lnTo>
                      <a:close/>
                      <a:moveTo>
                        <a:pt x="301" y="0"/>
                      </a:moveTo>
                      <a:lnTo>
                        <a:pt x="300" y="10"/>
                      </a:lnTo>
                      <a:lnTo>
                        <a:pt x="383" y="10"/>
                      </a:lnTo>
                      <a:lnTo>
                        <a:pt x="382" y="3"/>
                      </a:lnTo>
                      <a:lnTo>
                        <a:pt x="342" y="0"/>
                      </a:lnTo>
                      <a:lnTo>
                        <a:pt x="301" y="0"/>
                      </a:lnTo>
                      <a:close/>
                    </a:path>
                  </a:pathLst>
                </a:custGeom>
                <a:solidFill>
                  <a:srgbClr val="E3E3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96" name="Freeform 461"/>
                <p:cNvSpPr>
                  <a:spLocks noEditPoints="1"/>
                </p:cNvSpPr>
                <p:nvPr/>
              </p:nvSpPr>
              <p:spPr bwMode="auto">
                <a:xfrm>
                  <a:off x="3012" y="2869"/>
                  <a:ext cx="95" cy="2"/>
                </a:xfrm>
                <a:custGeom>
                  <a:avLst/>
                  <a:gdLst>
                    <a:gd name="T0" fmla="*/ 0 w 383"/>
                    <a:gd name="T1" fmla="*/ 6 h 6"/>
                    <a:gd name="T2" fmla="*/ 0 w 383"/>
                    <a:gd name="T3" fmla="*/ 5 h 6"/>
                    <a:gd name="T4" fmla="*/ 21 w 383"/>
                    <a:gd name="T5" fmla="*/ 5 h 6"/>
                    <a:gd name="T6" fmla="*/ 37 w 383"/>
                    <a:gd name="T7" fmla="*/ 5 h 6"/>
                    <a:gd name="T8" fmla="*/ 52 w 383"/>
                    <a:gd name="T9" fmla="*/ 5 h 6"/>
                    <a:gd name="T10" fmla="*/ 64 w 383"/>
                    <a:gd name="T11" fmla="*/ 5 h 6"/>
                    <a:gd name="T12" fmla="*/ 73 w 383"/>
                    <a:gd name="T13" fmla="*/ 5 h 6"/>
                    <a:gd name="T14" fmla="*/ 82 w 383"/>
                    <a:gd name="T15" fmla="*/ 5 h 6"/>
                    <a:gd name="T16" fmla="*/ 89 w 383"/>
                    <a:gd name="T17" fmla="*/ 5 h 6"/>
                    <a:gd name="T18" fmla="*/ 96 w 383"/>
                    <a:gd name="T19" fmla="*/ 5 h 6"/>
                    <a:gd name="T20" fmla="*/ 103 w 383"/>
                    <a:gd name="T21" fmla="*/ 5 h 6"/>
                    <a:gd name="T22" fmla="*/ 110 w 383"/>
                    <a:gd name="T23" fmla="*/ 5 h 6"/>
                    <a:gd name="T24" fmla="*/ 119 w 383"/>
                    <a:gd name="T25" fmla="*/ 5 h 6"/>
                    <a:gd name="T26" fmla="*/ 128 w 383"/>
                    <a:gd name="T27" fmla="*/ 5 h 6"/>
                    <a:gd name="T28" fmla="*/ 140 w 383"/>
                    <a:gd name="T29" fmla="*/ 5 h 6"/>
                    <a:gd name="T30" fmla="*/ 154 w 383"/>
                    <a:gd name="T31" fmla="*/ 5 h 6"/>
                    <a:gd name="T32" fmla="*/ 171 w 383"/>
                    <a:gd name="T33" fmla="*/ 5 h 6"/>
                    <a:gd name="T34" fmla="*/ 191 w 383"/>
                    <a:gd name="T35" fmla="*/ 5 h 6"/>
                    <a:gd name="T36" fmla="*/ 193 w 383"/>
                    <a:gd name="T37" fmla="*/ 6 h 6"/>
                    <a:gd name="T38" fmla="*/ 0 w 383"/>
                    <a:gd name="T39" fmla="*/ 6 h 6"/>
                    <a:gd name="T40" fmla="*/ 206 w 383"/>
                    <a:gd name="T41" fmla="*/ 6 h 6"/>
                    <a:gd name="T42" fmla="*/ 206 w 383"/>
                    <a:gd name="T43" fmla="*/ 5 h 6"/>
                    <a:gd name="T44" fmla="*/ 284 w 383"/>
                    <a:gd name="T45" fmla="*/ 5 h 6"/>
                    <a:gd name="T46" fmla="*/ 286 w 383"/>
                    <a:gd name="T47" fmla="*/ 6 h 6"/>
                    <a:gd name="T48" fmla="*/ 206 w 383"/>
                    <a:gd name="T49" fmla="*/ 6 h 6"/>
                    <a:gd name="T50" fmla="*/ 301 w 383"/>
                    <a:gd name="T51" fmla="*/ 6 h 6"/>
                    <a:gd name="T52" fmla="*/ 301 w 383"/>
                    <a:gd name="T53" fmla="*/ 0 h 6"/>
                    <a:gd name="T54" fmla="*/ 382 w 383"/>
                    <a:gd name="T55" fmla="*/ 5 h 6"/>
                    <a:gd name="T56" fmla="*/ 383 w 383"/>
                    <a:gd name="T57" fmla="*/ 6 h 6"/>
                    <a:gd name="T58" fmla="*/ 301 w 383"/>
                    <a:gd name="T5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83" h="6">
                      <a:moveTo>
                        <a:pt x="0" y="6"/>
                      </a:moveTo>
                      <a:lnTo>
                        <a:pt x="0" y="5"/>
                      </a:lnTo>
                      <a:lnTo>
                        <a:pt x="21" y="5"/>
                      </a:lnTo>
                      <a:lnTo>
                        <a:pt x="37" y="5"/>
                      </a:lnTo>
                      <a:lnTo>
                        <a:pt x="52" y="5"/>
                      </a:lnTo>
                      <a:lnTo>
                        <a:pt x="64" y="5"/>
                      </a:lnTo>
                      <a:lnTo>
                        <a:pt x="73" y="5"/>
                      </a:lnTo>
                      <a:lnTo>
                        <a:pt x="82" y="5"/>
                      </a:lnTo>
                      <a:lnTo>
                        <a:pt x="89" y="5"/>
                      </a:lnTo>
                      <a:lnTo>
                        <a:pt x="96" y="5"/>
                      </a:lnTo>
                      <a:lnTo>
                        <a:pt x="103" y="5"/>
                      </a:lnTo>
                      <a:lnTo>
                        <a:pt x="110" y="5"/>
                      </a:lnTo>
                      <a:lnTo>
                        <a:pt x="119" y="5"/>
                      </a:lnTo>
                      <a:lnTo>
                        <a:pt x="128" y="5"/>
                      </a:lnTo>
                      <a:lnTo>
                        <a:pt x="140" y="5"/>
                      </a:lnTo>
                      <a:lnTo>
                        <a:pt x="154" y="5"/>
                      </a:lnTo>
                      <a:lnTo>
                        <a:pt x="171" y="5"/>
                      </a:lnTo>
                      <a:lnTo>
                        <a:pt x="191" y="5"/>
                      </a:lnTo>
                      <a:lnTo>
                        <a:pt x="193" y="6"/>
                      </a:lnTo>
                      <a:lnTo>
                        <a:pt x="0" y="6"/>
                      </a:lnTo>
                      <a:close/>
                      <a:moveTo>
                        <a:pt x="206" y="6"/>
                      </a:moveTo>
                      <a:lnTo>
                        <a:pt x="206" y="5"/>
                      </a:lnTo>
                      <a:lnTo>
                        <a:pt x="284" y="5"/>
                      </a:lnTo>
                      <a:lnTo>
                        <a:pt x="286" y="6"/>
                      </a:lnTo>
                      <a:lnTo>
                        <a:pt x="206" y="6"/>
                      </a:lnTo>
                      <a:close/>
                      <a:moveTo>
                        <a:pt x="301" y="6"/>
                      </a:moveTo>
                      <a:lnTo>
                        <a:pt x="301" y="0"/>
                      </a:lnTo>
                      <a:lnTo>
                        <a:pt x="382" y="5"/>
                      </a:lnTo>
                      <a:lnTo>
                        <a:pt x="383" y="6"/>
                      </a:lnTo>
                      <a:lnTo>
                        <a:pt x="301" y="6"/>
                      </a:lnTo>
                      <a:close/>
                    </a:path>
                  </a:pathLst>
                </a:custGeom>
                <a:solidFill>
                  <a:srgbClr val="EBEB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97" name="Freeform 462"/>
                <p:cNvSpPr>
                  <a:spLocks/>
                </p:cNvSpPr>
                <p:nvPr/>
              </p:nvSpPr>
              <p:spPr bwMode="auto">
                <a:xfrm>
                  <a:off x="3087" y="2869"/>
                  <a:ext cx="10" cy="1"/>
                </a:xfrm>
                <a:custGeom>
                  <a:avLst/>
                  <a:gdLst>
                    <a:gd name="T0" fmla="*/ 0 w 41"/>
                    <a:gd name="T1" fmla="*/ 2 h 2"/>
                    <a:gd name="T2" fmla="*/ 0 w 41"/>
                    <a:gd name="T3" fmla="*/ 0 h 2"/>
                    <a:gd name="T4" fmla="*/ 41 w 41"/>
                    <a:gd name="T5" fmla="*/ 2 h 2"/>
                    <a:gd name="T6" fmla="*/ 0 w 4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1" h="2">
                      <a:moveTo>
                        <a:pt x="0" y="2"/>
                      </a:moveTo>
                      <a:lnTo>
                        <a:pt x="0" y="0"/>
                      </a:lnTo>
                      <a:lnTo>
                        <a:pt x="41" y="2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rgbClr val="F0F0D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98" name="Freeform 463"/>
                <p:cNvSpPr>
                  <a:spLocks/>
                </p:cNvSpPr>
                <p:nvPr/>
              </p:nvSpPr>
              <p:spPr bwMode="auto">
                <a:xfrm>
                  <a:off x="2929" y="2881"/>
                  <a:ext cx="26" cy="1"/>
                </a:xfrm>
                <a:custGeom>
                  <a:avLst/>
                  <a:gdLst>
                    <a:gd name="T0" fmla="*/ 1 w 105"/>
                    <a:gd name="T1" fmla="*/ 0 h 5"/>
                    <a:gd name="T2" fmla="*/ 0 w 105"/>
                    <a:gd name="T3" fmla="*/ 5 h 5"/>
                    <a:gd name="T4" fmla="*/ 105 w 105"/>
                    <a:gd name="T5" fmla="*/ 5 h 5"/>
                    <a:gd name="T6" fmla="*/ 105 w 105"/>
                    <a:gd name="T7" fmla="*/ 0 h 5"/>
                    <a:gd name="T8" fmla="*/ 1 w 105"/>
                    <a:gd name="T9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5" h="5">
                      <a:moveTo>
                        <a:pt x="1" y="0"/>
                      </a:moveTo>
                      <a:lnTo>
                        <a:pt x="0" y="5"/>
                      </a:lnTo>
                      <a:lnTo>
                        <a:pt x="105" y="5"/>
                      </a:lnTo>
                      <a:lnTo>
                        <a:pt x="105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8282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99" name="Freeform 464"/>
                <p:cNvSpPr>
                  <a:spLocks/>
                </p:cNvSpPr>
                <p:nvPr/>
              </p:nvSpPr>
              <p:spPr bwMode="auto">
                <a:xfrm>
                  <a:off x="2929" y="2880"/>
                  <a:ext cx="26" cy="2"/>
                </a:xfrm>
                <a:custGeom>
                  <a:avLst/>
                  <a:gdLst>
                    <a:gd name="T0" fmla="*/ 1 w 105"/>
                    <a:gd name="T1" fmla="*/ 0 h 10"/>
                    <a:gd name="T2" fmla="*/ 0 w 105"/>
                    <a:gd name="T3" fmla="*/ 10 h 10"/>
                    <a:gd name="T4" fmla="*/ 105 w 105"/>
                    <a:gd name="T5" fmla="*/ 10 h 10"/>
                    <a:gd name="T6" fmla="*/ 105 w 105"/>
                    <a:gd name="T7" fmla="*/ 0 h 10"/>
                    <a:gd name="T8" fmla="*/ 1 w 105"/>
                    <a:gd name="T9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5" h="10">
                      <a:moveTo>
                        <a:pt x="1" y="0"/>
                      </a:moveTo>
                      <a:lnTo>
                        <a:pt x="0" y="10"/>
                      </a:lnTo>
                      <a:lnTo>
                        <a:pt x="105" y="10"/>
                      </a:lnTo>
                      <a:lnTo>
                        <a:pt x="105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8A8A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00" name="Freeform 465"/>
                <p:cNvSpPr>
                  <a:spLocks/>
                </p:cNvSpPr>
                <p:nvPr/>
              </p:nvSpPr>
              <p:spPr bwMode="auto">
                <a:xfrm>
                  <a:off x="2929" y="2878"/>
                  <a:ext cx="26" cy="3"/>
                </a:xfrm>
                <a:custGeom>
                  <a:avLst/>
                  <a:gdLst>
                    <a:gd name="T0" fmla="*/ 0 w 104"/>
                    <a:gd name="T1" fmla="*/ 0 h 11"/>
                    <a:gd name="T2" fmla="*/ 0 w 104"/>
                    <a:gd name="T3" fmla="*/ 11 h 11"/>
                    <a:gd name="T4" fmla="*/ 104 w 104"/>
                    <a:gd name="T5" fmla="*/ 11 h 11"/>
                    <a:gd name="T6" fmla="*/ 103 w 104"/>
                    <a:gd name="T7" fmla="*/ 0 h 11"/>
                    <a:gd name="T8" fmla="*/ 0 w 104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4" h="11">
                      <a:moveTo>
                        <a:pt x="0" y="0"/>
                      </a:moveTo>
                      <a:lnTo>
                        <a:pt x="0" y="11"/>
                      </a:lnTo>
                      <a:lnTo>
                        <a:pt x="104" y="11"/>
                      </a:lnTo>
                      <a:lnTo>
                        <a:pt x="10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F8F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01" name="Freeform 466"/>
                <p:cNvSpPr>
                  <a:spLocks/>
                </p:cNvSpPr>
                <p:nvPr/>
              </p:nvSpPr>
              <p:spPr bwMode="auto">
                <a:xfrm>
                  <a:off x="2929" y="2877"/>
                  <a:ext cx="26" cy="3"/>
                </a:xfrm>
                <a:custGeom>
                  <a:avLst/>
                  <a:gdLst>
                    <a:gd name="T0" fmla="*/ 0 w 104"/>
                    <a:gd name="T1" fmla="*/ 0 h 12"/>
                    <a:gd name="T2" fmla="*/ 0 w 104"/>
                    <a:gd name="T3" fmla="*/ 12 h 12"/>
                    <a:gd name="T4" fmla="*/ 104 w 104"/>
                    <a:gd name="T5" fmla="*/ 12 h 12"/>
                    <a:gd name="T6" fmla="*/ 101 w 104"/>
                    <a:gd name="T7" fmla="*/ 0 h 12"/>
                    <a:gd name="T8" fmla="*/ 0 w 104"/>
                    <a:gd name="T9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4" h="12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104" y="12"/>
                      </a:lnTo>
                      <a:lnTo>
                        <a:pt x="10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6967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02" name="Freeform 467"/>
                <p:cNvSpPr>
                  <a:spLocks/>
                </p:cNvSpPr>
                <p:nvPr/>
              </p:nvSpPr>
              <p:spPr bwMode="auto">
                <a:xfrm>
                  <a:off x="2929" y="2876"/>
                  <a:ext cx="26" cy="2"/>
                </a:xfrm>
                <a:custGeom>
                  <a:avLst/>
                  <a:gdLst>
                    <a:gd name="T0" fmla="*/ 1 w 103"/>
                    <a:gd name="T1" fmla="*/ 0 h 10"/>
                    <a:gd name="T2" fmla="*/ 0 w 103"/>
                    <a:gd name="T3" fmla="*/ 10 h 10"/>
                    <a:gd name="T4" fmla="*/ 103 w 103"/>
                    <a:gd name="T5" fmla="*/ 10 h 10"/>
                    <a:gd name="T6" fmla="*/ 101 w 103"/>
                    <a:gd name="T7" fmla="*/ 0 h 10"/>
                    <a:gd name="T8" fmla="*/ 1 w 103"/>
                    <a:gd name="T9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" h="10">
                      <a:moveTo>
                        <a:pt x="1" y="0"/>
                      </a:moveTo>
                      <a:lnTo>
                        <a:pt x="0" y="10"/>
                      </a:lnTo>
                      <a:lnTo>
                        <a:pt x="103" y="10"/>
                      </a:lnTo>
                      <a:lnTo>
                        <a:pt x="10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9E9E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03" name="Freeform 468"/>
                <p:cNvSpPr>
                  <a:spLocks/>
                </p:cNvSpPr>
                <p:nvPr/>
              </p:nvSpPr>
              <p:spPr bwMode="auto">
                <a:xfrm>
                  <a:off x="2929" y="2874"/>
                  <a:ext cx="25" cy="3"/>
                </a:xfrm>
                <a:custGeom>
                  <a:avLst/>
                  <a:gdLst>
                    <a:gd name="T0" fmla="*/ 1 w 101"/>
                    <a:gd name="T1" fmla="*/ 0 h 10"/>
                    <a:gd name="T2" fmla="*/ 0 w 101"/>
                    <a:gd name="T3" fmla="*/ 10 h 10"/>
                    <a:gd name="T4" fmla="*/ 101 w 101"/>
                    <a:gd name="T5" fmla="*/ 10 h 10"/>
                    <a:gd name="T6" fmla="*/ 100 w 101"/>
                    <a:gd name="T7" fmla="*/ 0 h 10"/>
                    <a:gd name="T8" fmla="*/ 1 w 101"/>
                    <a:gd name="T9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" y="0"/>
                      </a:moveTo>
                      <a:lnTo>
                        <a:pt x="0" y="10"/>
                      </a:lnTo>
                      <a:lnTo>
                        <a:pt x="101" y="10"/>
                      </a:lnTo>
                      <a:lnTo>
                        <a:pt x="100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A3A38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04" name="Freeform 469"/>
                <p:cNvSpPr>
                  <a:spLocks/>
                </p:cNvSpPr>
                <p:nvPr/>
              </p:nvSpPr>
              <p:spPr bwMode="auto">
                <a:xfrm>
                  <a:off x="2929" y="2873"/>
                  <a:ext cx="25" cy="3"/>
                </a:xfrm>
                <a:custGeom>
                  <a:avLst/>
                  <a:gdLst>
                    <a:gd name="T0" fmla="*/ 0 w 100"/>
                    <a:gd name="T1" fmla="*/ 0 h 12"/>
                    <a:gd name="T2" fmla="*/ 0 w 100"/>
                    <a:gd name="T3" fmla="*/ 12 h 12"/>
                    <a:gd name="T4" fmla="*/ 100 w 100"/>
                    <a:gd name="T5" fmla="*/ 12 h 12"/>
                    <a:gd name="T6" fmla="*/ 98 w 100"/>
                    <a:gd name="T7" fmla="*/ 0 h 12"/>
                    <a:gd name="T8" fmla="*/ 0 w 100"/>
                    <a:gd name="T9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0" h="12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100" y="12"/>
                      </a:lnTo>
                      <a:lnTo>
                        <a:pt x="9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8A8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05" name="Freeform 470"/>
                <p:cNvSpPr>
                  <a:spLocks/>
                </p:cNvSpPr>
                <p:nvPr/>
              </p:nvSpPr>
              <p:spPr bwMode="auto">
                <a:xfrm>
                  <a:off x="2929" y="2871"/>
                  <a:ext cx="25" cy="3"/>
                </a:xfrm>
                <a:custGeom>
                  <a:avLst/>
                  <a:gdLst>
                    <a:gd name="T0" fmla="*/ 1 w 99"/>
                    <a:gd name="T1" fmla="*/ 0 h 12"/>
                    <a:gd name="T2" fmla="*/ 0 w 99"/>
                    <a:gd name="T3" fmla="*/ 12 h 12"/>
                    <a:gd name="T4" fmla="*/ 99 w 99"/>
                    <a:gd name="T5" fmla="*/ 12 h 12"/>
                    <a:gd name="T6" fmla="*/ 98 w 99"/>
                    <a:gd name="T7" fmla="*/ 0 h 12"/>
                    <a:gd name="T8" fmla="*/ 1 w 99"/>
                    <a:gd name="T9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9" h="12">
                      <a:moveTo>
                        <a:pt x="1" y="0"/>
                      </a:moveTo>
                      <a:lnTo>
                        <a:pt x="0" y="12"/>
                      </a:lnTo>
                      <a:lnTo>
                        <a:pt x="99" y="12"/>
                      </a:lnTo>
                      <a:lnTo>
                        <a:pt x="98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B0B09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06" name="Freeform 471"/>
                <p:cNvSpPr>
                  <a:spLocks/>
                </p:cNvSpPr>
                <p:nvPr/>
              </p:nvSpPr>
              <p:spPr bwMode="auto">
                <a:xfrm>
                  <a:off x="2929" y="2870"/>
                  <a:ext cx="25" cy="3"/>
                </a:xfrm>
                <a:custGeom>
                  <a:avLst/>
                  <a:gdLst>
                    <a:gd name="T0" fmla="*/ 1 w 98"/>
                    <a:gd name="T1" fmla="*/ 0 h 11"/>
                    <a:gd name="T2" fmla="*/ 0 w 98"/>
                    <a:gd name="T3" fmla="*/ 11 h 11"/>
                    <a:gd name="T4" fmla="*/ 98 w 98"/>
                    <a:gd name="T5" fmla="*/ 11 h 11"/>
                    <a:gd name="T6" fmla="*/ 97 w 98"/>
                    <a:gd name="T7" fmla="*/ 0 h 11"/>
                    <a:gd name="T8" fmla="*/ 1 w 98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11">
                      <a:moveTo>
                        <a:pt x="1" y="0"/>
                      </a:moveTo>
                      <a:lnTo>
                        <a:pt x="0" y="11"/>
                      </a:lnTo>
                      <a:lnTo>
                        <a:pt x="98" y="11"/>
                      </a:lnTo>
                      <a:lnTo>
                        <a:pt x="97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B5B5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07" name="Freeform 472"/>
                <p:cNvSpPr>
                  <a:spLocks/>
                </p:cNvSpPr>
                <p:nvPr/>
              </p:nvSpPr>
              <p:spPr bwMode="auto">
                <a:xfrm>
                  <a:off x="2930" y="2868"/>
                  <a:ext cx="24" cy="3"/>
                </a:xfrm>
                <a:custGeom>
                  <a:avLst/>
                  <a:gdLst>
                    <a:gd name="T0" fmla="*/ 0 w 97"/>
                    <a:gd name="T1" fmla="*/ 0 h 11"/>
                    <a:gd name="T2" fmla="*/ 0 w 97"/>
                    <a:gd name="T3" fmla="*/ 11 h 11"/>
                    <a:gd name="T4" fmla="*/ 97 w 97"/>
                    <a:gd name="T5" fmla="*/ 11 h 11"/>
                    <a:gd name="T6" fmla="*/ 95 w 97"/>
                    <a:gd name="T7" fmla="*/ 0 h 11"/>
                    <a:gd name="T8" fmla="*/ 0 w 97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7" h="11">
                      <a:moveTo>
                        <a:pt x="0" y="0"/>
                      </a:moveTo>
                      <a:lnTo>
                        <a:pt x="0" y="11"/>
                      </a:lnTo>
                      <a:lnTo>
                        <a:pt x="97" y="11"/>
                      </a:lnTo>
                      <a:lnTo>
                        <a:pt x="9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DBD9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08" name="Freeform 473"/>
                <p:cNvSpPr>
                  <a:spLocks/>
                </p:cNvSpPr>
                <p:nvPr/>
              </p:nvSpPr>
              <p:spPr bwMode="auto">
                <a:xfrm>
                  <a:off x="2930" y="2867"/>
                  <a:ext cx="23" cy="3"/>
                </a:xfrm>
                <a:custGeom>
                  <a:avLst/>
                  <a:gdLst>
                    <a:gd name="T0" fmla="*/ 0 w 96"/>
                    <a:gd name="T1" fmla="*/ 0 h 12"/>
                    <a:gd name="T2" fmla="*/ 0 w 96"/>
                    <a:gd name="T3" fmla="*/ 12 h 12"/>
                    <a:gd name="T4" fmla="*/ 96 w 96"/>
                    <a:gd name="T5" fmla="*/ 12 h 12"/>
                    <a:gd name="T6" fmla="*/ 95 w 96"/>
                    <a:gd name="T7" fmla="*/ 0 h 12"/>
                    <a:gd name="T8" fmla="*/ 0 w 96"/>
                    <a:gd name="T9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6" h="12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96" y="12"/>
                      </a:lnTo>
                      <a:lnTo>
                        <a:pt x="9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2C2A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09" name="Freeform 474"/>
                <p:cNvSpPr>
                  <a:spLocks/>
                </p:cNvSpPr>
                <p:nvPr/>
              </p:nvSpPr>
              <p:spPr bwMode="auto">
                <a:xfrm>
                  <a:off x="2930" y="2866"/>
                  <a:ext cx="23" cy="2"/>
                </a:xfrm>
                <a:custGeom>
                  <a:avLst/>
                  <a:gdLst>
                    <a:gd name="T0" fmla="*/ 2 w 95"/>
                    <a:gd name="T1" fmla="*/ 0 h 11"/>
                    <a:gd name="T2" fmla="*/ 0 w 95"/>
                    <a:gd name="T3" fmla="*/ 11 h 11"/>
                    <a:gd name="T4" fmla="*/ 95 w 95"/>
                    <a:gd name="T5" fmla="*/ 11 h 11"/>
                    <a:gd name="T6" fmla="*/ 93 w 95"/>
                    <a:gd name="T7" fmla="*/ 0 h 11"/>
                    <a:gd name="T8" fmla="*/ 2 w 95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5" h="11">
                      <a:moveTo>
                        <a:pt x="2" y="0"/>
                      </a:moveTo>
                      <a:lnTo>
                        <a:pt x="0" y="11"/>
                      </a:lnTo>
                      <a:lnTo>
                        <a:pt x="95" y="11"/>
                      </a:lnTo>
                      <a:lnTo>
                        <a:pt x="93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C9C9A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0" name="Freeform 475"/>
                <p:cNvSpPr>
                  <a:spLocks/>
                </p:cNvSpPr>
                <p:nvPr/>
              </p:nvSpPr>
              <p:spPr bwMode="auto">
                <a:xfrm>
                  <a:off x="2930" y="2864"/>
                  <a:ext cx="23" cy="3"/>
                </a:xfrm>
                <a:custGeom>
                  <a:avLst/>
                  <a:gdLst>
                    <a:gd name="T0" fmla="*/ 2 w 95"/>
                    <a:gd name="T1" fmla="*/ 0 h 11"/>
                    <a:gd name="T2" fmla="*/ 0 w 95"/>
                    <a:gd name="T3" fmla="*/ 11 h 11"/>
                    <a:gd name="T4" fmla="*/ 95 w 95"/>
                    <a:gd name="T5" fmla="*/ 11 h 11"/>
                    <a:gd name="T6" fmla="*/ 93 w 95"/>
                    <a:gd name="T7" fmla="*/ 0 h 11"/>
                    <a:gd name="T8" fmla="*/ 2 w 95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5" h="11">
                      <a:moveTo>
                        <a:pt x="2" y="0"/>
                      </a:moveTo>
                      <a:lnTo>
                        <a:pt x="0" y="11"/>
                      </a:lnTo>
                      <a:lnTo>
                        <a:pt x="95" y="11"/>
                      </a:lnTo>
                      <a:lnTo>
                        <a:pt x="93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D1D1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1" name="Freeform 476"/>
                <p:cNvSpPr>
                  <a:spLocks/>
                </p:cNvSpPr>
                <p:nvPr/>
              </p:nvSpPr>
              <p:spPr bwMode="auto">
                <a:xfrm>
                  <a:off x="2930" y="2863"/>
                  <a:ext cx="23" cy="3"/>
                </a:xfrm>
                <a:custGeom>
                  <a:avLst/>
                  <a:gdLst>
                    <a:gd name="T0" fmla="*/ 0 w 91"/>
                    <a:gd name="T1" fmla="*/ 0 h 12"/>
                    <a:gd name="T2" fmla="*/ 0 w 91"/>
                    <a:gd name="T3" fmla="*/ 12 h 12"/>
                    <a:gd name="T4" fmla="*/ 91 w 91"/>
                    <a:gd name="T5" fmla="*/ 12 h 12"/>
                    <a:gd name="T6" fmla="*/ 90 w 91"/>
                    <a:gd name="T7" fmla="*/ 0 h 12"/>
                    <a:gd name="T8" fmla="*/ 0 w 91"/>
                    <a:gd name="T9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1" h="12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91" y="12"/>
                      </a:lnTo>
                      <a:lnTo>
                        <a:pt x="9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6D6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2" name="Freeform 477"/>
                <p:cNvSpPr>
                  <a:spLocks/>
                </p:cNvSpPr>
                <p:nvPr/>
              </p:nvSpPr>
              <p:spPr bwMode="auto">
                <a:xfrm>
                  <a:off x="2930" y="2862"/>
                  <a:ext cx="23" cy="2"/>
                </a:xfrm>
                <a:custGeom>
                  <a:avLst/>
                  <a:gdLst>
                    <a:gd name="T0" fmla="*/ 0 w 91"/>
                    <a:gd name="T1" fmla="*/ 0 h 11"/>
                    <a:gd name="T2" fmla="*/ 0 w 91"/>
                    <a:gd name="T3" fmla="*/ 11 h 11"/>
                    <a:gd name="T4" fmla="*/ 91 w 91"/>
                    <a:gd name="T5" fmla="*/ 11 h 11"/>
                    <a:gd name="T6" fmla="*/ 89 w 91"/>
                    <a:gd name="T7" fmla="*/ 0 h 11"/>
                    <a:gd name="T8" fmla="*/ 0 w 91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1" h="11">
                      <a:moveTo>
                        <a:pt x="0" y="0"/>
                      </a:moveTo>
                      <a:lnTo>
                        <a:pt x="0" y="11"/>
                      </a:lnTo>
                      <a:lnTo>
                        <a:pt x="91" y="11"/>
                      </a:lnTo>
                      <a:lnTo>
                        <a:pt x="8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EDE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3" name="Freeform 478"/>
                <p:cNvSpPr>
                  <a:spLocks/>
                </p:cNvSpPr>
                <p:nvPr/>
              </p:nvSpPr>
              <p:spPr bwMode="auto">
                <a:xfrm>
                  <a:off x="2930" y="2860"/>
                  <a:ext cx="23" cy="3"/>
                </a:xfrm>
                <a:custGeom>
                  <a:avLst/>
                  <a:gdLst>
                    <a:gd name="T0" fmla="*/ 0 w 90"/>
                    <a:gd name="T1" fmla="*/ 11 h 11"/>
                    <a:gd name="T2" fmla="*/ 0 w 90"/>
                    <a:gd name="T3" fmla="*/ 3 h 11"/>
                    <a:gd name="T4" fmla="*/ 45 w 90"/>
                    <a:gd name="T5" fmla="*/ 0 h 11"/>
                    <a:gd name="T6" fmla="*/ 89 w 90"/>
                    <a:gd name="T7" fmla="*/ 0 h 11"/>
                    <a:gd name="T8" fmla="*/ 90 w 90"/>
                    <a:gd name="T9" fmla="*/ 11 h 11"/>
                    <a:gd name="T10" fmla="*/ 0 w 90"/>
                    <a:gd name="T11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0" h="11">
                      <a:moveTo>
                        <a:pt x="0" y="11"/>
                      </a:moveTo>
                      <a:lnTo>
                        <a:pt x="0" y="3"/>
                      </a:lnTo>
                      <a:lnTo>
                        <a:pt x="45" y="0"/>
                      </a:lnTo>
                      <a:lnTo>
                        <a:pt x="89" y="0"/>
                      </a:lnTo>
                      <a:lnTo>
                        <a:pt x="90" y="1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E3E3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4" name="Freeform 479"/>
                <p:cNvSpPr>
                  <a:spLocks/>
                </p:cNvSpPr>
                <p:nvPr/>
              </p:nvSpPr>
              <p:spPr bwMode="auto">
                <a:xfrm>
                  <a:off x="2930" y="2860"/>
                  <a:ext cx="22" cy="2"/>
                </a:xfrm>
                <a:custGeom>
                  <a:avLst/>
                  <a:gdLst>
                    <a:gd name="T0" fmla="*/ 0 w 89"/>
                    <a:gd name="T1" fmla="*/ 6 h 6"/>
                    <a:gd name="T2" fmla="*/ 0 w 89"/>
                    <a:gd name="T3" fmla="*/ 3 h 6"/>
                    <a:gd name="T4" fmla="*/ 88 w 89"/>
                    <a:gd name="T5" fmla="*/ 0 h 6"/>
                    <a:gd name="T6" fmla="*/ 89 w 89"/>
                    <a:gd name="T7" fmla="*/ 6 h 6"/>
                    <a:gd name="T8" fmla="*/ 0 w 89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9" h="6">
                      <a:moveTo>
                        <a:pt x="0" y="6"/>
                      </a:moveTo>
                      <a:lnTo>
                        <a:pt x="0" y="3"/>
                      </a:lnTo>
                      <a:lnTo>
                        <a:pt x="88" y="0"/>
                      </a:lnTo>
                      <a:lnTo>
                        <a:pt x="89" y="6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EBEB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5" name="Freeform 480"/>
                <p:cNvSpPr>
                  <a:spLocks/>
                </p:cNvSpPr>
                <p:nvPr/>
              </p:nvSpPr>
              <p:spPr bwMode="auto">
                <a:xfrm>
                  <a:off x="2941" y="2860"/>
                  <a:ext cx="11" cy="1"/>
                </a:xfrm>
                <a:custGeom>
                  <a:avLst/>
                  <a:gdLst>
                    <a:gd name="T0" fmla="*/ 0 w 44"/>
                    <a:gd name="T1" fmla="*/ 43 w 44"/>
                    <a:gd name="T2" fmla="*/ 44 w 44"/>
                    <a:gd name="T3" fmla="*/ 0 w 44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44">
                      <a:moveTo>
                        <a:pt x="0" y="0"/>
                      </a:moveTo>
                      <a:lnTo>
                        <a:pt x="43" y="0"/>
                      </a:lnTo>
                      <a:lnTo>
                        <a:pt x="4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0F0D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6" name="Freeform 481"/>
                <p:cNvSpPr>
                  <a:spLocks/>
                </p:cNvSpPr>
                <p:nvPr/>
              </p:nvSpPr>
              <p:spPr bwMode="auto">
                <a:xfrm>
                  <a:off x="2912" y="2890"/>
                  <a:ext cx="69" cy="1"/>
                </a:xfrm>
                <a:custGeom>
                  <a:avLst/>
                  <a:gdLst>
                    <a:gd name="T0" fmla="*/ 275 w 275"/>
                    <a:gd name="T1" fmla="*/ 0 h 4"/>
                    <a:gd name="T2" fmla="*/ 273 w 275"/>
                    <a:gd name="T3" fmla="*/ 4 h 4"/>
                    <a:gd name="T4" fmla="*/ 0 w 275"/>
                    <a:gd name="T5" fmla="*/ 0 h 4"/>
                    <a:gd name="T6" fmla="*/ 275 w 275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5" h="4">
                      <a:moveTo>
                        <a:pt x="275" y="0"/>
                      </a:moveTo>
                      <a:lnTo>
                        <a:pt x="273" y="4"/>
                      </a:lnTo>
                      <a:lnTo>
                        <a:pt x="0" y="0"/>
                      </a:lnTo>
                      <a:lnTo>
                        <a:pt x="275" y="0"/>
                      </a:lnTo>
                      <a:close/>
                    </a:path>
                  </a:pathLst>
                </a:custGeom>
                <a:solidFill>
                  <a:srgbClr val="8282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7" name="Freeform 482"/>
                <p:cNvSpPr>
                  <a:spLocks/>
                </p:cNvSpPr>
                <p:nvPr/>
              </p:nvSpPr>
              <p:spPr bwMode="auto">
                <a:xfrm>
                  <a:off x="2912" y="2889"/>
                  <a:ext cx="69" cy="2"/>
                </a:xfrm>
                <a:custGeom>
                  <a:avLst/>
                  <a:gdLst>
                    <a:gd name="T0" fmla="*/ 1 w 276"/>
                    <a:gd name="T1" fmla="*/ 0 h 10"/>
                    <a:gd name="T2" fmla="*/ 0 w 276"/>
                    <a:gd name="T3" fmla="*/ 7 h 10"/>
                    <a:gd name="T4" fmla="*/ 274 w 276"/>
                    <a:gd name="T5" fmla="*/ 10 h 10"/>
                    <a:gd name="T6" fmla="*/ 276 w 276"/>
                    <a:gd name="T7" fmla="*/ 0 h 10"/>
                    <a:gd name="T8" fmla="*/ 1 w 276"/>
                    <a:gd name="T9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6" h="10">
                      <a:moveTo>
                        <a:pt x="1" y="0"/>
                      </a:moveTo>
                      <a:lnTo>
                        <a:pt x="0" y="7"/>
                      </a:lnTo>
                      <a:lnTo>
                        <a:pt x="274" y="10"/>
                      </a:lnTo>
                      <a:lnTo>
                        <a:pt x="276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8A8A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8" name="Rectangle 483"/>
                <p:cNvSpPr>
                  <a:spLocks noChangeArrowheads="1"/>
                </p:cNvSpPr>
                <p:nvPr/>
              </p:nvSpPr>
              <p:spPr bwMode="auto">
                <a:xfrm>
                  <a:off x="2912" y="2887"/>
                  <a:ext cx="69" cy="3"/>
                </a:xfrm>
                <a:prstGeom prst="rect">
                  <a:avLst/>
                </a:prstGeom>
                <a:solidFill>
                  <a:srgbClr val="8F8F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9" name="Rectangle 484"/>
                <p:cNvSpPr>
                  <a:spLocks noChangeArrowheads="1"/>
                </p:cNvSpPr>
                <p:nvPr/>
              </p:nvSpPr>
              <p:spPr bwMode="auto">
                <a:xfrm>
                  <a:off x="2912" y="2886"/>
                  <a:ext cx="69" cy="3"/>
                </a:xfrm>
                <a:prstGeom prst="rect">
                  <a:avLst/>
                </a:prstGeom>
                <a:solidFill>
                  <a:srgbClr val="96967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45" name="Freeform 485"/>
              <p:cNvSpPr>
                <a:spLocks/>
              </p:cNvSpPr>
              <p:nvPr/>
            </p:nvSpPr>
            <p:spPr bwMode="auto">
              <a:xfrm>
                <a:off x="2912" y="2885"/>
                <a:ext cx="69" cy="2"/>
              </a:xfrm>
              <a:custGeom>
                <a:avLst/>
                <a:gdLst>
                  <a:gd name="T0" fmla="*/ 1 w 275"/>
                  <a:gd name="T1" fmla="*/ 0 h 10"/>
                  <a:gd name="T2" fmla="*/ 0 w 275"/>
                  <a:gd name="T3" fmla="*/ 10 h 10"/>
                  <a:gd name="T4" fmla="*/ 275 w 275"/>
                  <a:gd name="T5" fmla="*/ 10 h 10"/>
                  <a:gd name="T6" fmla="*/ 275 w 275"/>
                  <a:gd name="T7" fmla="*/ 0 h 10"/>
                  <a:gd name="T8" fmla="*/ 1 w 275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5" h="10">
                    <a:moveTo>
                      <a:pt x="1" y="0"/>
                    </a:moveTo>
                    <a:lnTo>
                      <a:pt x="0" y="10"/>
                    </a:lnTo>
                    <a:lnTo>
                      <a:pt x="275" y="10"/>
                    </a:lnTo>
                    <a:lnTo>
                      <a:pt x="275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6" name="Freeform 486"/>
              <p:cNvSpPr>
                <a:spLocks/>
              </p:cNvSpPr>
              <p:nvPr/>
            </p:nvSpPr>
            <p:spPr bwMode="auto">
              <a:xfrm>
                <a:off x="2912" y="2883"/>
                <a:ext cx="69" cy="3"/>
              </a:xfrm>
              <a:custGeom>
                <a:avLst/>
                <a:gdLst>
                  <a:gd name="T0" fmla="*/ 1 w 275"/>
                  <a:gd name="T1" fmla="*/ 0 h 12"/>
                  <a:gd name="T2" fmla="*/ 0 w 275"/>
                  <a:gd name="T3" fmla="*/ 12 h 12"/>
                  <a:gd name="T4" fmla="*/ 275 w 275"/>
                  <a:gd name="T5" fmla="*/ 12 h 12"/>
                  <a:gd name="T6" fmla="*/ 275 w 275"/>
                  <a:gd name="T7" fmla="*/ 0 h 12"/>
                  <a:gd name="T8" fmla="*/ 94 w 275"/>
                  <a:gd name="T9" fmla="*/ 0 h 12"/>
                  <a:gd name="T10" fmla="*/ 1 w 275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5" h="12">
                    <a:moveTo>
                      <a:pt x="1" y="0"/>
                    </a:moveTo>
                    <a:lnTo>
                      <a:pt x="0" y="12"/>
                    </a:lnTo>
                    <a:lnTo>
                      <a:pt x="275" y="12"/>
                    </a:lnTo>
                    <a:lnTo>
                      <a:pt x="275" y="0"/>
                    </a:lnTo>
                    <a:lnTo>
                      <a:pt x="94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A3A3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" name="Freeform 487"/>
              <p:cNvSpPr>
                <a:spLocks/>
              </p:cNvSpPr>
              <p:nvPr/>
            </p:nvSpPr>
            <p:spPr bwMode="auto">
              <a:xfrm>
                <a:off x="2913" y="2882"/>
                <a:ext cx="68" cy="3"/>
              </a:xfrm>
              <a:custGeom>
                <a:avLst/>
                <a:gdLst>
                  <a:gd name="T0" fmla="*/ 0 w 274"/>
                  <a:gd name="T1" fmla="*/ 0 h 11"/>
                  <a:gd name="T2" fmla="*/ 0 w 274"/>
                  <a:gd name="T3" fmla="*/ 11 h 11"/>
                  <a:gd name="T4" fmla="*/ 274 w 274"/>
                  <a:gd name="T5" fmla="*/ 11 h 11"/>
                  <a:gd name="T6" fmla="*/ 274 w 274"/>
                  <a:gd name="T7" fmla="*/ 0 h 11"/>
                  <a:gd name="T8" fmla="*/ 93 w 274"/>
                  <a:gd name="T9" fmla="*/ 0 h 11"/>
                  <a:gd name="T10" fmla="*/ 93 w 274"/>
                  <a:gd name="T11" fmla="*/ 6 h 11"/>
                  <a:gd name="T12" fmla="*/ 93 w 274"/>
                  <a:gd name="T13" fmla="*/ 0 h 11"/>
                  <a:gd name="T14" fmla="*/ 0 w 274"/>
                  <a:gd name="T1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4" h="11">
                    <a:moveTo>
                      <a:pt x="0" y="0"/>
                    </a:moveTo>
                    <a:lnTo>
                      <a:pt x="0" y="11"/>
                    </a:lnTo>
                    <a:lnTo>
                      <a:pt x="274" y="11"/>
                    </a:lnTo>
                    <a:lnTo>
                      <a:pt x="274" y="0"/>
                    </a:lnTo>
                    <a:lnTo>
                      <a:pt x="93" y="0"/>
                    </a:lnTo>
                    <a:lnTo>
                      <a:pt x="93" y="6"/>
                    </a:lnTo>
                    <a:lnTo>
                      <a:pt x="9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8A8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8" name="Freeform 488"/>
              <p:cNvSpPr>
                <a:spLocks noEditPoints="1"/>
              </p:cNvSpPr>
              <p:nvPr/>
            </p:nvSpPr>
            <p:spPr bwMode="auto">
              <a:xfrm>
                <a:off x="2913" y="2880"/>
                <a:ext cx="68" cy="3"/>
              </a:xfrm>
              <a:custGeom>
                <a:avLst/>
                <a:gdLst>
                  <a:gd name="T0" fmla="*/ 0 w 275"/>
                  <a:gd name="T1" fmla="*/ 0 h 12"/>
                  <a:gd name="T2" fmla="*/ 0 w 275"/>
                  <a:gd name="T3" fmla="*/ 11 h 12"/>
                  <a:gd name="T4" fmla="*/ 93 w 275"/>
                  <a:gd name="T5" fmla="*/ 12 h 12"/>
                  <a:gd name="T6" fmla="*/ 91 w 275"/>
                  <a:gd name="T7" fmla="*/ 0 h 12"/>
                  <a:gd name="T8" fmla="*/ 0 w 275"/>
                  <a:gd name="T9" fmla="*/ 0 h 12"/>
                  <a:gd name="T10" fmla="*/ 93 w 275"/>
                  <a:gd name="T11" fmla="*/ 0 h 12"/>
                  <a:gd name="T12" fmla="*/ 93 w 275"/>
                  <a:gd name="T13" fmla="*/ 11 h 12"/>
                  <a:gd name="T14" fmla="*/ 274 w 275"/>
                  <a:gd name="T15" fmla="*/ 11 h 12"/>
                  <a:gd name="T16" fmla="*/ 275 w 275"/>
                  <a:gd name="T17" fmla="*/ 0 h 12"/>
                  <a:gd name="T18" fmla="*/ 93 w 275"/>
                  <a:gd name="T1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75" h="12">
                    <a:moveTo>
                      <a:pt x="0" y="0"/>
                    </a:moveTo>
                    <a:lnTo>
                      <a:pt x="0" y="11"/>
                    </a:lnTo>
                    <a:lnTo>
                      <a:pt x="93" y="12"/>
                    </a:lnTo>
                    <a:lnTo>
                      <a:pt x="91" y="0"/>
                    </a:lnTo>
                    <a:lnTo>
                      <a:pt x="0" y="0"/>
                    </a:lnTo>
                    <a:close/>
                    <a:moveTo>
                      <a:pt x="93" y="0"/>
                    </a:moveTo>
                    <a:lnTo>
                      <a:pt x="93" y="11"/>
                    </a:lnTo>
                    <a:lnTo>
                      <a:pt x="274" y="11"/>
                    </a:lnTo>
                    <a:lnTo>
                      <a:pt x="275" y="0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B0B0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9" name="Freeform 489"/>
              <p:cNvSpPr>
                <a:spLocks noEditPoints="1"/>
              </p:cNvSpPr>
              <p:nvPr/>
            </p:nvSpPr>
            <p:spPr bwMode="auto">
              <a:xfrm>
                <a:off x="2913" y="2879"/>
                <a:ext cx="68" cy="3"/>
              </a:xfrm>
              <a:custGeom>
                <a:avLst/>
                <a:gdLst>
                  <a:gd name="T0" fmla="*/ 2 w 275"/>
                  <a:gd name="T1" fmla="*/ 0 h 12"/>
                  <a:gd name="T2" fmla="*/ 0 w 275"/>
                  <a:gd name="T3" fmla="*/ 12 h 12"/>
                  <a:gd name="T4" fmla="*/ 93 w 275"/>
                  <a:gd name="T5" fmla="*/ 12 h 12"/>
                  <a:gd name="T6" fmla="*/ 90 w 275"/>
                  <a:gd name="T7" fmla="*/ 0 h 12"/>
                  <a:gd name="T8" fmla="*/ 2 w 275"/>
                  <a:gd name="T9" fmla="*/ 0 h 12"/>
                  <a:gd name="T10" fmla="*/ 93 w 275"/>
                  <a:gd name="T11" fmla="*/ 0 h 12"/>
                  <a:gd name="T12" fmla="*/ 93 w 275"/>
                  <a:gd name="T13" fmla="*/ 12 h 12"/>
                  <a:gd name="T14" fmla="*/ 274 w 275"/>
                  <a:gd name="T15" fmla="*/ 12 h 12"/>
                  <a:gd name="T16" fmla="*/ 275 w 275"/>
                  <a:gd name="T17" fmla="*/ 0 h 12"/>
                  <a:gd name="T18" fmla="*/ 183 w 275"/>
                  <a:gd name="T19" fmla="*/ 0 h 12"/>
                  <a:gd name="T20" fmla="*/ 182 w 275"/>
                  <a:gd name="T21" fmla="*/ 3 h 12"/>
                  <a:gd name="T22" fmla="*/ 182 w 275"/>
                  <a:gd name="T23" fmla="*/ 0 h 12"/>
                  <a:gd name="T24" fmla="*/ 93 w 275"/>
                  <a:gd name="T25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75" h="12">
                    <a:moveTo>
                      <a:pt x="2" y="0"/>
                    </a:moveTo>
                    <a:lnTo>
                      <a:pt x="0" y="12"/>
                    </a:lnTo>
                    <a:lnTo>
                      <a:pt x="93" y="12"/>
                    </a:lnTo>
                    <a:lnTo>
                      <a:pt x="90" y="0"/>
                    </a:lnTo>
                    <a:lnTo>
                      <a:pt x="2" y="0"/>
                    </a:lnTo>
                    <a:close/>
                    <a:moveTo>
                      <a:pt x="93" y="0"/>
                    </a:moveTo>
                    <a:lnTo>
                      <a:pt x="93" y="12"/>
                    </a:lnTo>
                    <a:lnTo>
                      <a:pt x="274" y="12"/>
                    </a:lnTo>
                    <a:lnTo>
                      <a:pt x="275" y="0"/>
                    </a:lnTo>
                    <a:lnTo>
                      <a:pt x="183" y="0"/>
                    </a:lnTo>
                    <a:lnTo>
                      <a:pt x="182" y="3"/>
                    </a:lnTo>
                    <a:lnTo>
                      <a:pt x="182" y="0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B5B5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" name="Freeform 490"/>
              <p:cNvSpPr>
                <a:spLocks noEditPoints="1"/>
              </p:cNvSpPr>
              <p:nvPr/>
            </p:nvSpPr>
            <p:spPr bwMode="auto">
              <a:xfrm>
                <a:off x="2913" y="2878"/>
                <a:ext cx="68" cy="2"/>
              </a:xfrm>
              <a:custGeom>
                <a:avLst/>
                <a:gdLst>
                  <a:gd name="T0" fmla="*/ 2 w 275"/>
                  <a:gd name="T1" fmla="*/ 0 h 11"/>
                  <a:gd name="T2" fmla="*/ 0 w 275"/>
                  <a:gd name="T3" fmla="*/ 11 h 11"/>
                  <a:gd name="T4" fmla="*/ 91 w 275"/>
                  <a:gd name="T5" fmla="*/ 11 h 11"/>
                  <a:gd name="T6" fmla="*/ 89 w 275"/>
                  <a:gd name="T7" fmla="*/ 0 h 11"/>
                  <a:gd name="T8" fmla="*/ 2 w 275"/>
                  <a:gd name="T9" fmla="*/ 0 h 11"/>
                  <a:gd name="T10" fmla="*/ 93 w 275"/>
                  <a:gd name="T11" fmla="*/ 0 h 11"/>
                  <a:gd name="T12" fmla="*/ 93 w 275"/>
                  <a:gd name="T13" fmla="*/ 11 h 11"/>
                  <a:gd name="T14" fmla="*/ 275 w 275"/>
                  <a:gd name="T15" fmla="*/ 11 h 11"/>
                  <a:gd name="T16" fmla="*/ 275 w 275"/>
                  <a:gd name="T17" fmla="*/ 0 h 11"/>
                  <a:gd name="T18" fmla="*/ 184 w 275"/>
                  <a:gd name="T19" fmla="*/ 0 h 11"/>
                  <a:gd name="T20" fmla="*/ 182 w 275"/>
                  <a:gd name="T21" fmla="*/ 8 h 11"/>
                  <a:gd name="T22" fmla="*/ 181 w 275"/>
                  <a:gd name="T23" fmla="*/ 0 h 11"/>
                  <a:gd name="T24" fmla="*/ 93 w 275"/>
                  <a:gd name="T2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75" h="11">
                    <a:moveTo>
                      <a:pt x="2" y="0"/>
                    </a:moveTo>
                    <a:lnTo>
                      <a:pt x="0" y="11"/>
                    </a:lnTo>
                    <a:lnTo>
                      <a:pt x="91" y="11"/>
                    </a:lnTo>
                    <a:lnTo>
                      <a:pt x="89" y="0"/>
                    </a:lnTo>
                    <a:lnTo>
                      <a:pt x="2" y="0"/>
                    </a:lnTo>
                    <a:close/>
                    <a:moveTo>
                      <a:pt x="93" y="0"/>
                    </a:moveTo>
                    <a:lnTo>
                      <a:pt x="93" y="11"/>
                    </a:lnTo>
                    <a:lnTo>
                      <a:pt x="275" y="11"/>
                    </a:lnTo>
                    <a:lnTo>
                      <a:pt x="275" y="0"/>
                    </a:lnTo>
                    <a:lnTo>
                      <a:pt x="184" y="0"/>
                    </a:lnTo>
                    <a:lnTo>
                      <a:pt x="182" y="8"/>
                    </a:lnTo>
                    <a:lnTo>
                      <a:pt x="181" y="0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BDBD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" name="Freeform 491"/>
              <p:cNvSpPr>
                <a:spLocks noEditPoints="1"/>
              </p:cNvSpPr>
              <p:nvPr/>
            </p:nvSpPr>
            <p:spPr bwMode="auto">
              <a:xfrm>
                <a:off x="2913" y="2876"/>
                <a:ext cx="68" cy="3"/>
              </a:xfrm>
              <a:custGeom>
                <a:avLst/>
                <a:gdLst>
                  <a:gd name="T0" fmla="*/ 0 w 273"/>
                  <a:gd name="T1" fmla="*/ 0 h 11"/>
                  <a:gd name="T2" fmla="*/ 0 w 273"/>
                  <a:gd name="T3" fmla="*/ 11 h 11"/>
                  <a:gd name="T4" fmla="*/ 88 w 273"/>
                  <a:gd name="T5" fmla="*/ 11 h 11"/>
                  <a:gd name="T6" fmla="*/ 86 w 273"/>
                  <a:gd name="T7" fmla="*/ 0 h 11"/>
                  <a:gd name="T8" fmla="*/ 0 w 273"/>
                  <a:gd name="T9" fmla="*/ 0 h 11"/>
                  <a:gd name="T10" fmla="*/ 91 w 273"/>
                  <a:gd name="T11" fmla="*/ 0 h 11"/>
                  <a:gd name="T12" fmla="*/ 91 w 273"/>
                  <a:gd name="T13" fmla="*/ 11 h 11"/>
                  <a:gd name="T14" fmla="*/ 180 w 273"/>
                  <a:gd name="T15" fmla="*/ 11 h 11"/>
                  <a:gd name="T16" fmla="*/ 177 w 273"/>
                  <a:gd name="T17" fmla="*/ 0 h 11"/>
                  <a:gd name="T18" fmla="*/ 91 w 273"/>
                  <a:gd name="T19" fmla="*/ 0 h 11"/>
                  <a:gd name="T20" fmla="*/ 182 w 273"/>
                  <a:gd name="T21" fmla="*/ 0 h 11"/>
                  <a:gd name="T22" fmla="*/ 181 w 273"/>
                  <a:gd name="T23" fmla="*/ 11 h 11"/>
                  <a:gd name="T24" fmla="*/ 273 w 273"/>
                  <a:gd name="T25" fmla="*/ 11 h 11"/>
                  <a:gd name="T26" fmla="*/ 273 w 273"/>
                  <a:gd name="T27" fmla="*/ 0 h 11"/>
                  <a:gd name="T28" fmla="*/ 182 w 273"/>
                  <a:gd name="T2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73" h="11">
                    <a:moveTo>
                      <a:pt x="0" y="0"/>
                    </a:moveTo>
                    <a:lnTo>
                      <a:pt x="0" y="11"/>
                    </a:lnTo>
                    <a:lnTo>
                      <a:pt x="88" y="11"/>
                    </a:lnTo>
                    <a:lnTo>
                      <a:pt x="86" y="0"/>
                    </a:lnTo>
                    <a:lnTo>
                      <a:pt x="0" y="0"/>
                    </a:lnTo>
                    <a:close/>
                    <a:moveTo>
                      <a:pt x="91" y="0"/>
                    </a:moveTo>
                    <a:lnTo>
                      <a:pt x="91" y="11"/>
                    </a:lnTo>
                    <a:lnTo>
                      <a:pt x="180" y="11"/>
                    </a:lnTo>
                    <a:lnTo>
                      <a:pt x="177" y="0"/>
                    </a:lnTo>
                    <a:lnTo>
                      <a:pt x="91" y="0"/>
                    </a:lnTo>
                    <a:close/>
                    <a:moveTo>
                      <a:pt x="182" y="0"/>
                    </a:moveTo>
                    <a:lnTo>
                      <a:pt x="181" y="11"/>
                    </a:lnTo>
                    <a:lnTo>
                      <a:pt x="273" y="11"/>
                    </a:lnTo>
                    <a:lnTo>
                      <a:pt x="273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rgbClr val="C2C2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" name="Freeform 492"/>
              <p:cNvSpPr>
                <a:spLocks noEditPoints="1"/>
              </p:cNvSpPr>
              <p:nvPr/>
            </p:nvSpPr>
            <p:spPr bwMode="auto">
              <a:xfrm>
                <a:off x="2913" y="2875"/>
                <a:ext cx="68" cy="3"/>
              </a:xfrm>
              <a:custGeom>
                <a:avLst/>
                <a:gdLst>
                  <a:gd name="T0" fmla="*/ 1 w 273"/>
                  <a:gd name="T1" fmla="*/ 0 h 12"/>
                  <a:gd name="T2" fmla="*/ 0 w 273"/>
                  <a:gd name="T3" fmla="*/ 12 h 12"/>
                  <a:gd name="T4" fmla="*/ 87 w 273"/>
                  <a:gd name="T5" fmla="*/ 12 h 12"/>
                  <a:gd name="T6" fmla="*/ 84 w 273"/>
                  <a:gd name="T7" fmla="*/ 0 h 12"/>
                  <a:gd name="T8" fmla="*/ 1 w 273"/>
                  <a:gd name="T9" fmla="*/ 0 h 12"/>
                  <a:gd name="T10" fmla="*/ 91 w 273"/>
                  <a:gd name="T11" fmla="*/ 0 h 12"/>
                  <a:gd name="T12" fmla="*/ 91 w 273"/>
                  <a:gd name="T13" fmla="*/ 12 h 12"/>
                  <a:gd name="T14" fmla="*/ 179 w 273"/>
                  <a:gd name="T15" fmla="*/ 12 h 12"/>
                  <a:gd name="T16" fmla="*/ 176 w 273"/>
                  <a:gd name="T17" fmla="*/ 0 h 12"/>
                  <a:gd name="T18" fmla="*/ 91 w 273"/>
                  <a:gd name="T19" fmla="*/ 0 h 12"/>
                  <a:gd name="T20" fmla="*/ 183 w 273"/>
                  <a:gd name="T21" fmla="*/ 0 h 12"/>
                  <a:gd name="T22" fmla="*/ 182 w 273"/>
                  <a:gd name="T23" fmla="*/ 12 h 12"/>
                  <a:gd name="T24" fmla="*/ 273 w 273"/>
                  <a:gd name="T25" fmla="*/ 12 h 12"/>
                  <a:gd name="T26" fmla="*/ 273 w 273"/>
                  <a:gd name="T27" fmla="*/ 0 h 12"/>
                  <a:gd name="T28" fmla="*/ 183 w 273"/>
                  <a:gd name="T2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73" h="12">
                    <a:moveTo>
                      <a:pt x="1" y="0"/>
                    </a:moveTo>
                    <a:lnTo>
                      <a:pt x="0" y="12"/>
                    </a:lnTo>
                    <a:lnTo>
                      <a:pt x="87" y="12"/>
                    </a:lnTo>
                    <a:lnTo>
                      <a:pt x="84" y="0"/>
                    </a:lnTo>
                    <a:lnTo>
                      <a:pt x="1" y="0"/>
                    </a:lnTo>
                    <a:close/>
                    <a:moveTo>
                      <a:pt x="91" y="0"/>
                    </a:moveTo>
                    <a:lnTo>
                      <a:pt x="91" y="12"/>
                    </a:lnTo>
                    <a:lnTo>
                      <a:pt x="179" y="12"/>
                    </a:lnTo>
                    <a:lnTo>
                      <a:pt x="176" y="0"/>
                    </a:lnTo>
                    <a:lnTo>
                      <a:pt x="91" y="0"/>
                    </a:lnTo>
                    <a:close/>
                    <a:moveTo>
                      <a:pt x="183" y="0"/>
                    </a:moveTo>
                    <a:lnTo>
                      <a:pt x="182" y="12"/>
                    </a:lnTo>
                    <a:lnTo>
                      <a:pt x="273" y="12"/>
                    </a:lnTo>
                    <a:lnTo>
                      <a:pt x="273" y="0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C9C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" name="Freeform 493"/>
              <p:cNvSpPr>
                <a:spLocks noEditPoints="1"/>
              </p:cNvSpPr>
              <p:nvPr/>
            </p:nvSpPr>
            <p:spPr bwMode="auto">
              <a:xfrm>
                <a:off x="2913" y="2874"/>
                <a:ext cx="68" cy="2"/>
              </a:xfrm>
              <a:custGeom>
                <a:avLst/>
                <a:gdLst>
                  <a:gd name="T0" fmla="*/ 1 w 273"/>
                  <a:gd name="T1" fmla="*/ 0 h 11"/>
                  <a:gd name="T2" fmla="*/ 0 w 273"/>
                  <a:gd name="T3" fmla="*/ 11 h 11"/>
                  <a:gd name="T4" fmla="*/ 86 w 273"/>
                  <a:gd name="T5" fmla="*/ 11 h 11"/>
                  <a:gd name="T6" fmla="*/ 83 w 273"/>
                  <a:gd name="T7" fmla="*/ 0 h 11"/>
                  <a:gd name="T8" fmla="*/ 1 w 273"/>
                  <a:gd name="T9" fmla="*/ 0 h 11"/>
                  <a:gd name="T10" fmla="*/ 91 w 273"/>
                  <a:gd name="T11" fmla="*/ 0 h 11"/>
                  <a:gd name="T12" fmla="*/ 91 w 273"/>
                  <a:gd name="T13" fmla="*/ 11 h 11"/>
                  <a:gd name="T14" fmla="*/ 177 w 273"/>
                  <a:gd name="T15" fmla="*/ 11 h 11"/>
                  <a:gd name="T16" fmla="*/ 176 w 273"/>
                  <a:gd name="T17" fmla="*/ 0 h 11"/>
                  <a:gd name="T18" fmla="*/ 91 w 273"/>
                  <a:gd name="T19" fmla="*/ 0 h 11"/>
                  <a:gd name="T20" fmla="*/ 185 w 273"/>
                  <a:gd name="T21" fmla="*/ 0 h 11"/>
                  <a:gd name="T22" fmla="*/ 182 w 273"/>
                  <a:gd name="T23" fmla="*/ 11 h 11"/>
                  <a:gd name="T24" fmla="*/ 273 w 273"/>
                  <a:gd name="T25" fmla="*/ 11 h 11"/>
                  <a:gd name="T26" fmla="*/ 273 w 273"/>
                  <a:gd name="T27" fmla="*/ 0 h 11"/>
                  <a:gd name="T28" fmla="*/ 185 w 273"/>
                  <a:gd name="T2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73" h="11">
                    <a:moveTo>
                      <a:pt x="1" y="0"/>
                    </a:moveTo>
                    <a:lnTo>
                      <a:pt x="0" y="11"/>
                    </a:lnTo>
                    <a:lnTo>
                      <a:pt x="86" y="11"/>
                    </a:lnTo>
                    <a:lnTo>
                      <a:pt x="83" y="0"/>
                    </a:lnTo>
                    <a:lnTo>
                      <a:pt x="1" y="0"/>
                    </a:lnTo>
                    <a:close/>
                    <a:moveTo>
                      <a:pt x="91" y="0"/>
                    </a:moveTo>
                    <a:lnTo>
                      <a:pt x="91" y="11"/>
                    </a:lnTo>
                    <a:lnTo>
                      <a:pt x="177" y="11"/>
                    </a:lnTo>
                    <a:lnTo>
                      <a:pt x="176" y="0"/>
                    </a:lnTo>
                    <a:lnTo>
                      <a:pt x="91" y="0"/>
                    </a:lnTo>
                    <a:close/>
                    <a:moveTo>
                      <a:pt x="185" y="0"/>
                    </a:moveTo>
                    <a:lnTo>
                      <a:pt x="182" y="11"/>
                    </a:lnTo>
                    <a:lnTo>
                      <a:pt x="273" y="11"/>
                    </a:lnTo>
                    <a:lnTo>
                      <a:pt x="273" y="0"/>
                    </a:lnTo>
                    <a:lnTo>
                      <a:pt x="185" y="0"/>
                    </a:lnTo>
                    <a:close/>
                  </a:path>
                </a:pathLst>
              </a:custGeom>
              <a:solidFill>
                <a:srgbClr val="D1D1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4" name="Freeform 494"/>
              <p:cNvSpPr>
                <a:spLocks noEditPoints="1"/>
              </p:cNvSpPr>
              <p:nvPr/>
            </p:nvSpPr>
            <p:spPr bwMode="auto">
              <a:xfrm>
                <a:off x="2913" y="2872"/>
                <a:ext cx="68" cy="3"/>
              </a:xfrm>
              <a:custGeom>
                <a:avLst/>
                <a:gdLst>
                  <a:gd name="T0" fmla="*/ 0 w 272"/>
                  <a:gd name="T1" fmla="*/ 0 h 11"/>
                  <a:gd name="T2" fmla="*/ 0 w 272"/>
                  <a:gd name="T3" fmla="*/ 11 h 11"/>
                  <a:gd name="T4" fmla="*/ 83 w 272"/>
                  <a:gd name="T5" fmla="*/ 11 h 11"/>
                  <a:gd name="T6" fmla="*/ 81 w 272"/>
                  <a:gd name="T7" fmla="*/ 0 h 11"/>
                  <a:gd name="T8" fmla="*/ 0 w 272"/>
                  <a:gd name="T9" fmla="*/ 0 h 11"/>
                  <a:gd name="T10" fmla="*/ 90 w 272"/>
                  <a:gd name="T11" fmla="*/ 0 h 11"/>
                  <a:gd name="T12" fmla="*/ 90 w 272"/>
                  <a:gd name="T13" fmla="*/ 11 h 11"/>
                  <a:gd name="T14" fmla="*/ 175 w 272"/>
                  <a:gd name="T15" fmla="*/ 11 h 11"/>
                  <a:gd name="T16" fmla="*/ 174 w 272"/>
                  <a:gd name="T17" fmla="*/ 0 h 11"/>
                  <a:gd name="T18" fmla="*/ 90 w 272"/>
                  <a:gd name="T19" fmla="*/ 0 h 11"/>
                  <a:gd name="T20" fmla="*/ 185 w 272"/>
                  <a:gd name="T21" fmla="*/ 0 h 11"/>
                  <a:gd name="T22" fmla="*/ 182 w 272"/>
                  <a:gd name="T23" fmla="*/ 11 h 11"/>
                  <a:gd name="T24" fmla="*/ 272 w 272"/>
                  <a:gd name="T25" fmla="*/ 11 h 11"/>
                  <a:gd name="T26" fmla="*/ 272 w 272"/>
                  <a:gd name="T27" fmla="*/ 0 h 11"/>
                  <a:gd name="T28" fmla="*/ 185 w 272"/>
                  <a:gd name="T2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72" h="11">
                    <a:moveTo>
                      <a:pt x="0" y="0"/>
                    </a:moveTo>
                    <a:lnTo>
                      <a:pt x="0" y="11"/>
                    </a:lnTo>
                    <a:lnTo>
                      <a:pt x="83" y="11"/>
                    </a:lnTo>
                    <a:lnTo>
                      <a:pt x="81" y="0"/>
                    </a:lnTo>
                    <a:lnTo>
                      <a:pt x="0" y="0"/>
                    </a:lnTo>
                    <a:close/>
                    <a:moveTo>
                      <a:pt x="90" y="0"/>
                    </a:moveTo>
                    <a:lnTo>
                      <a:pt x="90" y="11"/>
                    </a:lnTo>
                    <a:lnTo>
                      <a:pt x="175" y="11"/>
                    </a:lnTo>
                    <a:lnTo>
                      <a:pt x="174" y="0"/>
                    </a:lnTo>
                    <a:lnTo>
                      <a:pt x="90" y="0"/>
                    </a:lnTo>
                    <a:close/>
                    <a:moveTo>
                      <a:pt x="185" y="0"/>
                    </a:moveTo>
                    <a:lnTo>
                      <a:pt x="182" y="11"/>
                    </a:lnTo>
                    <a:lnTo>
                      <a:pt x="272" y="11"/>
                    </a:lnTo>
                    <a:lnTo>
                      <a:pt x="272" y="0"/>
                    </a:lnTo>
                    <a:lnTo>
                      <a:pt x="185" y="0"/>
                    </a:lnTo>
                    <a:close/>
                  </a:path>
                </a:pathLst>
              </a:custGeom>
              <a:solidFill>
                <a:srgbClr val="D6D6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5" name="Freeform 495"/>
              <p:cNvSpPr>
                <a:spLocks noEditPoints="1"/>
              </p:cNvSpPr>
              <p:nvPr/>
            </p:nvSpPr>
            <p:spPr bwMode="auto">
              <a:xfrm>
                <a:off x="2913" y="2871"/>
                <a:ext cx="68" cy="3"/>
              </a:xfrm>
              <a:custGeom>
                <a:avLst/>
                <a:gdLst>
                  <a:gd name="T0" fmla="*/ 0 w 272"/>
                  <a:gd name="T1" fmla="*/ 0 h 12"/>
                  <a:gd name="T2" fmla="*/ 0 w 272"/>
                  <a:gd name="T3" fmla="*/ 12 h 12"/>
                  <a:gd name="T4" fmla="*/ 82 w 272"/>
                  <a:gd name="T5" fmla="*/ 12 h 12"/>
                  <a:gd name="T6" fmla="*/ 80 w 272"/>
                  <a:gd name="T7" fmla="*/ 0 h 12"/>
                  <a:gd name="T8" fmla="*/ 0 w 272"/>
                  <a:gd name="T9" fmla="*/ 0 h 12"/>
                  <a:gd name="T10" fmla="*/ 90 w 272"/>
                  <a:gd name="T11" fmla="*/ 0 h 12"/>
                  <a:gd name="T12" fmla="*/ 90 w 272"/>
                  <a:gd name="T13" fmla="*/ 12 h 12"/>
                  <a:gd name="T14" fmla="*/ 175 w 272"/>
                  <a:gd name="T15" fmla="*/ 12 h 12"/>
                  <a:gd name="T16" fmla="*/ 173 w 272"/>
                  <a:gd name="T17" fmla="*/ 0 h 12"/>
                  <a:gd name="T18" fmla="*/ 90 w 272"/>
                  <a:gd name="T19" fmla="*/ 0 h 12"/>
                  <a:gd name="T20" fmla="*/ 186 w 272"/>
                  <a:gd name="T21" fmla="*/ 0 h 12"/>
                  <a:gd name="T22" fmla="*/ 184 w 272"/>
                  <a:gd name="T23" fmla="*/ 12 h 12"/>
                  <a:gd name="T24" fmla="*/ 272 w 272"/>
                  <a:gd name="T25" fmla="*/ 12 h 12"/>
                  <a:gd name="T26" fmla="*/ 272 w 272"/>
                  <a:gd name="T27" fmla="*/ 0 h 12"/>
                  <a:gd name="T28" fmla="*/ 186 w 272"/>
                  <a:gd name="T2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72" h="12">
                    <a:moveTo>
                      <a:pt x="0" y="0"/>
                    </a:moveTo>
                    <a:lnTo>
                      <a:pt x="0" y="12"/>
                    </a:lnTo>
                    <a:lnTo>
                      <a:pt x="82" y="12"/>
                    </a:lnTo>
                    <a:lnTo>
                      <a:pt x="80" y="0"/>
                    </a:lnTo>
                    <a:lnTo>
                      <a:pt x="0" y="0"/>
                    </a:lnTo>
                    <a:close/>
                    <a:moveTo>
                      <a:pt x="90" y="0"/>
                    </a:moveTo>
                    <a:lnTo>
                      <a:pt x="90" y="12"/>
                    </a:lnTo>
                    <a:lnTo>
                      <a:pt x="175" y="12"/>
                    </a:lnTo>
                    <a:lnTo>
                      <a:pt x="173" y="0"/>
                    </a:lnTo>
                    <a:lnTo>
                      <a:pt x="90" y="0"/>
                    </a:lnTo>
                    <a:close/>
                    <a:moveTo>
                      <a:pt x="186" y="0"/>
                    </a:moveTo>
                    <a:lnTo>
                      <a:pt x="184" y="12"/>
                    </a:lnTo>
                    <a:lnTo>
                      <a:pt x="272" y="12"/>
                    </a:lnTo>
                    <a:lnTo>
                      <a:pt x="272" y="0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rgbClr val="DEDE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6" name="Freeform 496"/>
              <p:cNvSpPr>
                <a:spLocks noEditPoints="1"/>
              </p:cNvSpPr>
              <p:nvPr/>
            </p:nvSpPr>
            <p:spPr bwMode="auto">
              <a:xfrm>
                <a:off x="2913" y="2869"/>
                <a:ext cx="68" cy="3"/>
              </a:xfrm>
              <a:custGeom>
                <a:avLst/>
                <a:gdLst>
                  <a:gd name="T0" fmla="*/ 0 w 272"/>
                  <a:gd name="T1" fmla="*/ 10 h 10"/>
                  <a:gd name="T2" fmla="*/ 0 w 272"/>
                  <a:gd name="T3" fmla="*/ 3 h 10"/>
                  <a:gd name="T4" fmla="*/ 79 w 272"/>
                  <a:gd name="T5" fmla="*/ 3 h 10"/>
                  <a:gd name="T6" fmla="*/ 81 w 272"/>
                  <a:gd name="T7" fmla="*/ 10 h 10"/>
                  <a:gd name="T8" fmla="*/ 0 w 272"/>
                  <a:gd name="T9" fmla="*/ 10 h 10"/>
                  <a:gd name="T10" fmla="*/ 90 w 272"/>
                  <a:gd name="T11" fmla="*/ 10 h 10"/>
                  <a:gd name="T12" fmla="*/ 90 w 272"/>
                  <a:gd name="T13" fmla="*/ 3 h 10"/>
                  <a:gd name="T14" fmla="*/ 172 w 272"/>
                  <a:gd name="T15" fmla="*/ 3 h 10"/>
                  <a:gd name="T16" fmla="*/ 174 w 272"/>
                  <a:gd name="T17" fmla="*/ 10 h 10"/>
                  <a:gd name="T18" fmla="*/ 90 w 272"/>
                  <a:gd name="T19" fmla="*/ 10 h 10"/>
                  <a:gd name="T20" fmla="*/ 186 w 272"/>
                  <a:gd name="T21" fmla="*/ 0 h 10"/>
                  <a:gd name="T22" fmla="*/ 185 w 272"/>
                  <a:gd name="T23" fmla="*/ 10 h 10"/>
                  <a:gd name="T24" fmla="*/ 272 w 272"/>
                  <a:gd name="T25" fmla="*/ 10 h 10"/>
                  <a:gd name="T26" fmla="*/ 272 w 272"/>
                  <a:gd name="T27" fmla="*/ 3 h 10"/>
                  <a:gd name="T28" fmla="*/ 229 w 272"/>
                  <a:gd name="T29" fmla="*/ 0 h 10"/>
                  <a:gd name="T30" fmla="*/ 186 w 272"/>
                  <a:gd name="T31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72" h="10">
                    <a:moveTo>
                      <a:pt x="0" y="10"/>
                    </a:moveTo>
                    <a:lnTo>
                      <a:pt x="0" y="3"/>
                    </a:lnTo>
                    <a:lnTo>
                      <a:pt x="79" y="3"/>
                    </a:lnTo>
                    <a:lnTo>
                      <a:pt x="81" y="10"/>
                    </a:lnTo>
                    <a:lnTo>
                      <a:pt x="0" y="10"/>
                    </a:lnTo>
                    <a:close/>
                    <a:moveTo>
                      <a:pt x="90" y="10"/>
                    </a:moveTo>
                    <a:lnTo>
                      <a:pt x="90" y="3"/>
                    </a:lnTo>
                    <a:lnTo>
                      <a:pt x="172" y="3"/>
                    </a:lnTo>
                    <a:lnTo>
                      <a:pt x="174" y="10"/>
                    </a:lnTo>
                    <a:lnTo>
                      <a:pt x="90" y="10"/>
                    </a:lnTo>
                    <a:close/>
                    <a:moveTo>
                      <a:pt x="186" y="0"/>
                    </a:moveTo>
                    <a:lnTo>
                      <a:pt x="185" y="10"/>
                    </a:lnTo>
                    <a:lnTo>
                      <a:pt x="272" y="10"/>
                    </a:lnTo>
                    <a:lnTo>
                      <a:pt x="272" y="3"/>
                    </a:lnTo>
                    <a:lnTo>
                      <a:pt x="229" y="0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rgbClr val="E3E3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7" name="Freeform 497"/>
              <p:cNvSpPr>
                <a:spLocks noEditPoints="1"/>
              </p:cNvSpPr>
              <p:nvPr/>
            </p:nvSpPr>
            <p:spPr bwMode="auto">
              <a:xfrm>
                <a:off x="2913" y="2869"/>
                <a:ext cx="68" cy="2"/>
              </a:xfrm>
              <a:custGeom>
                <a:avLst/>
                <a:gdLst>
                  <a:gd name="T0" fmla="*/ 0 w 272"/>
                  <a:gd name="T1" fmla="*/ 6 h 6"/>
                  <a:gd name="T2" fmla="*/ 0 w 272"/>
                  <a:gd name="T3" fmla="*/ 5 h 6"/>
                  <a:gd name="T4" fmla="*/ 79 w 272"/>
                  <a:gd name="T5" fmla="*/ 5 h 6"/>
                  <a:gd name="T6" fmla="*/ 80 w 272"/>
                  <a:gd name="T7" fmla="*/ 6 h 6"/>
                  <a:gd name="T8" fmla="*/ 0 w 272"/>
                  <a:gd name="T9" fmla="*/ 6 h 6"/>
                  <a:gd name="T10" fmla="*/ 90 w 272"/>
                  <a:gd name="T11" fmla="*/ 6 h 6"/>
                  <a:gd name="T12" fmla="*/ 90 w 272"/>
                  <a:gd name="T13" fmla="*/ 5 h 6"/>
                  <a:gd name="T14" fmla="*/ 172 w 272"/>
                  <a:gd name="T15" fmla="*/ 5 h 6"/>
                  <a:gd name="T16" fmla="*/ 173 w 272"/>
                  <a:gd name="T17" fmla="*/ 6 h 6"/>
                  <a:gd name="T18" fmla="*/ 90 w 272"/>
                  <a:gd name="T19" fmla="*/ 6 h 6"/>
                  <a:gd name="T20" fmla="*/ 186 w 272"/>
                  <a:gd name="T21" fmla="*/ 6 h 6"/>
                  <a:gd name="T22" fmla="*/ 186 w 272"/>
                  <a:gd name="T23" fmla="*/ 0 h 6"/>
                  <a:gd name="T24" fmla="*/ 272 w 272"/>
                  <a:gd name="T25" fmla="*/ 5 h 6"/>
                  <a:gd name="T26" fmla="*/ 272 w 272"/>
                  <a:gd name="T27" fmla="*/ 6 h 6"/>
                  <a:gd name="T28" fmla="*/ 186 w 272"/>
                  <a:gd name="T2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72" h="6">
                    <a:moveTo>
                      <a:pt x="0" y="6"/>
                    </a:moveTo>
                    <a:lnTo>
                      <a:pt x="0" y="5"/>
                    </a:lnTo>
                    <a:lnTo>
                      <a:pt x="79" y="5"/>
                    </a:lnTo>
                    <a:lnTo>
                      <a:pt x="80" y="6"/>
                    </a:lnTo>
                    <a:lnTo>
                      <a:pt x="0" y="6"/>
                    </a:lnTo>
                    <a:close/>
                    <a:moveTo>
                      <a:pt x="90" y="6"/>
                    </a:moveTo>
                    <a:lnTo>
                      <a:pt x="90" y="5"/>
                    </a:lnTo>
                    <a:lnTo>
                      <a:pt x="172" y="5"/>
                    </a:lnTo>
                    <a:lnTo>
                      <a:pt x="173" y="6"/>
                    </a:lnTo>
                    <a:lnTo>
                      <a:pt x="90" y="6"/>
                    </a:lnTo>
                    <a:close/>
                    <a:moveTo>
                      <a:pt x="186" y="6"/>
                    </a:moveTo>
                    <a:lnTo>
                      <a:pt x="186" y="0"/>
                    </a:lnTo>
                    <a:lnTo>
                      <a:pt x="272" y="5"/>
                    </a:lnTo>
                    <a:lnTo>
                      <a:pt x="272" y="6"/>
                    </a:lnTo>
                    <a:lnTo>
                      <a:pt x="186" y="6"/>
                    </a:lnTo>
                    <a:close/>
                  </a:path>
                </a:pathLst>
              </a:custGeom>
              <a:solidFill>
                <a:srgbClr val="EBEB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8" name="Freeform 498"/>
              <p:cNvSpPr>
                <a:spLocks/>
              </p:cNvSpPr>
              <p:nvPr/>
            </p:nvSpPr>
            <p:spPr bwMode="auto">
              <a:xfrm>
                <a:off x="2960" y="2869"/>
                <a:ext cx="10" cy="1"/>
              </a:xfrm>
              <a:custGeom>
                <a:avLst/>
                <a:gdLst>
                  <a:gd name="T0" fmla="*/ 0 w 43"/>
                  <a:gd name="T1" fmla="*/ 2 h 2"/>
                  <a:gd name="T2" fmla="*/ 0 w 43"/>
                  <a:gd name="T3" fmla="*/ 0 h 2"/>
                  <a:gd name="T4" fmla="*/ 43 w 43"/>
                  <a:gd name="T5" fmla="*/ 2 h 2"/>
                  <a:gd name="T6" fmla="*/ 0 w 43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" h="2">
                    <a:moveTo>
                      <a:pt x="0" y="2"/>
                    </a:moveTo>
                    <a:lnTo>
                      <a:pt x="0" y="0"/>
                    </a:lnTo>
                    <a:lnTo>
                      <a:pt x="43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0F0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9" name="Freeform 499"/>
              <p:cNvSpPr>
                <a:spLocks/>
              </p:cNvSpPr>
              <p:nvPr/>
            </p:nvSpPr>
            <p:spPr bwMode="auto">
              <a:xfrm>
                <a:off x="2568" y="2884"/>
                <a:ext cx="317" cy="1"/>
              </a:xfrm>
              <a:custGeom>
                <a:avLst/>
                <a:gdLst>
                  <a:gd name="T0" fmla="*/ 0 w 1267"/>
                  <a:gd name="T1" fmla="*/ 4 h 4"/>
                  <a:gd name="T2" fmla="*/ 1267 w 1267"/>
                  <a:gd name="T3" fmla="*/ 4 h 4"/>
                  <a:gd name="T4" fmla="*/ 1267 w 1267"/>
                  <a:gd name="T5" fmla="*/ 0 h 4"/>
                  <a:gd name="T6" fmla="*/ 2 w 1267"/>
                  <a:gd name="T7" fmla="*/ 0 h 4"/>
                  <a:gd name="T8" fmla="*/ 0 w 1267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7" h="4">
                    <a:moveTo>
                      <a:pt x="0" y="4"/>
                    </a:moveTo>
                    <a:lnTo>
                      <a:pt x="1267" y="4"/>
                    </a:lnTo>
                    <a:lnTo>
                      <a:pt x="1267" y="0"/>
                    </a:lnTo>
                    <a:lnTo>
                      <a:pt x="2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8282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0" name="Freeform 500"/>
              <p:cNvSpPr>
                <a:spLocks/>
              </p:cNvSpPr>
              <p:nvPr/>
            </p:nvSpPr>
            <p:spPr bwMode="auto">
              <a:xfrm>
                <a:off x="2568" y="2883"/>
                <a:ext cx="317" cy="2"/>
              </a:xfrm>
              <a:custGeom>
                <a:avLst/>
                <a:gdLst>
                  <a:gd name="T0" fmla="*/ 0 w 1267"/>
                  <a:gd name="T1" fmla="*/ 8 h 8"/>
                  <a:gd name="T2" fmla="*/ 1267 w 1267"/>
                  <a:gd name="T3" fmla="*/ 8 h 8"/>
                  <a:gd name="T4" fmla="*/ 1267 w 1267"/>
                  <a:gd name="T5" fmla="*/ 0 h 8"/>
                  <a:gd name="T6" fmla="*/ 2 w 1267"/>
                  <a:gd name="T7" fmla="*/ 0 h 8"/>
                  <a:gd name="T8" fmla="*/ 0 w 1267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7" h="8">
                    <a:moveTo>
                      <a:pt x="0" y="8"/>
                    </a:moveTo>
                    <a:lnTo>
                      <a:pt x="1267" y="8"/>
                    </a:lnTo>
                    <a:lnTo>
                      <a:pt x="1267" y="0"/>
                    </a:lnTo>
                    <a:lnTo>
                      <a:pt x="2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A8A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" name="Freeform 501"/>
              <p:cNvSpPr>
                <a:spLocks/>
              </p:cNvSpPr>
              <p:nvPr/>
            </p:nvSpPr>
            <p:spPr bwMode="auto">
              <a:xfrm>
                <a:off x="2568" y="2882"/>
                <a:ext cx="317" cy="2"/>
              </a:xfrm>
              <a:custGeom>
                <a:avLst/>
                <a:gdLst>
                  <a:gd name="T0" fmla="*/ 1264 w 1265"/>
                  <a:gd name="T1" fmla="*/ 0 h 9"/>
                  <a:gd name="T2" fmla="*/ 1265 w 1265"/>
                  <a:gd name="T3" fmla="*/ 9 h 9"/>
                  <a:gd name="T4" fmla="*/ 0 w 1265"/>
                  <a:gd name="T5" fmla="*/ 9 h 9"/>
                  <a:gd name="T6" fmla="*/ 1 w 1265"/>
                  <a:gd name="T7" fmla="*/ 0 h 9"/>
                  <a:gd name="T8" fmla="*/ 1264 w 1265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5" h="9">
                    <a:moveTo>
                      <a:pt x="1264" y="0"/>
                    </a:moveTo>
                    <a:lnTo>
                      <a:pt x="1265" y="9"/>
                    </a:lnTo>
                    <a:lnTo>
                      <a:pt x="0" y="9"/>
                    </a:lnTo>
                    <a:lnTo>
                      <a:pt x="1" y="0"/>
                    </a:lnTo>
                    <a:lnTo>
                      <a:pt x="1264" y="0"/>
                    </a:lnTo>
                    <a:close/>
                  </a:path>
                </a:pathLst>
              </a:custGeom>
              <a:solidFill>
                <a:srgbClr val="8F8F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" name="Freeform 502"/>
              <p:cNvSpPr>
                <a:spLocks/>
              </p:cNvSpPr>
              <p:nvPr/>
            </p:nvSpPr>
            <p:spPr bwMode="auto">
              <a:xfrm>
                <a:off x="2568" y="2880"/>
                <a:ext cx="317" cy="3"/>
              </a:xfrm>
              <a:custGeom>
                <a:avLst/>
                <a:gdLst>
                  <a:gd name="T0" fmla="*/ 1264 w 1265"/>
                  <a:gd name="T1" fmla="*/ 0 h 11"/>
                  <a:gd name="T2" fmla="*/ 1265 w 1265"/>
                  <a:gd name="T3" fmla="*/ 11 h 11"/>
                  <a:gd name="T4" fmla="*/ 0 w 1265"/>
                  <a:gd name="T5" fmla="*/ 11 h 11"/>
                  <a:gd name="T6" fmla="*/ 1 w 1265"/>
                  <a:gd name="T7" fmla="*/ 0 h 11"/>
                  <a:gd name="T8" fmla="*/ 1264 w 1265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5" h="11">
                    <a:moveTo>
                      <a:pt x="1264" y="0"/>
                    </a:moveTo>
                    <a:lnTo>
                      <a:pt x="1265" y="11"/>
                    </a:lnTo>
                    <a:lnTo>
                      <a:pt x="0" y="11"/>
                    </a:lnTo>
                    <a:lnTo>
                      <a:pt x="1" y="0"/>
                    </a:lnTo>
                    <a:lnTo>
                      <a:pt x="1264" y="0"/>
                    </a:lnTo>
                    <a:close/>
                  </a:path>
                </a:pathLst>
              </a:custGeom>
              <a:solidFill>
                <a:srgbClr val="9696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3" name="Freeform 503"/>
              <p:cNvSpPr>
                <a:spLocks/>
              </p:cNvSpPr>
              <p:nvPr/>
            </p:nvSpPr>
            <p:spPr bwMode="auto">
              <a:xfrm>
                <a:off x="2568" y="2879"/>
                <a:ext cx="316" cy="3"/>
              </a:xfrm>
              <a:custGeom>
                <a:avLst/>
                <a:gdLst>
                  <a:gd name="T0" fmla="*/ 1262 w 1263"/>
                  <a:gd name="T1" fmla="*/ 0 h 11"/>
                  <a:gd name="T2" fmla="*/ 1263 w 1263"/>
                  <a:gd name="T3" fmla="*/ 11 h 11"/>
                  <a:gd name="T4" fmla="*/ 0 w 1263"/>
                  <a:gd name="T5" fmla="*/ 11 h 11"/>
                  <a:gd name="T6" fmla="*/ 1 w 1263"/>
                  <a:gd name="T7" fmla="*/ 0 h 11"/>
                  <a:gd name="T8" fmla="*/ 1262 w 1263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3" h="11">
                    <a:moveTo>
                      <a:pt x="1262" y="0"/>
                    </a:moveTo>
                    <a:lnTo>
                      <a:pt x="1263" y="11"/>
                    </a:lnTo>
                    <a:lnTo>
                      <a:pt x="0" y="11"/>
                    </a:lnTo>
                    <a:lnTo>
                      <a:pt x="1" y="0"/>
                    </a:lnTo>
                    <a:lnTo>
                      <a:pt x="1262" y="0"/>
                    </a:lnTo>
                    <a:close/>
                  </a:path>
                </a:pathLst>
              </a:custGeom>
              <a:solidFill>
                <a:srgbClr val="9E9E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4" name="Freeform 504"/>
              <p:cNvSpPr>
                <a:spLocks/>
              </p:cNvSpPr>
              <p:nvPr/>
            </p:nvSpPr>
            <p:spPr bwMode="auto">
              <a:xfrm>
                <a:off x="2568" y="2878"/>
                <a:ext cx="316" cy="2"/>
              </a:xfrm>
              <a:custGeom>
                <a:avLst/>
                <a:gdLst>
                  <a:gd name="T0" fmla="*/ 1262 w 1263"/>
                  <a:gd name="T1" fmla="*/ 0 h 10"/>
                  <a:gd name="T2" fmla="*/ 1263 w 1263"/>
                  <a:gd name="T3" fmla="*/ 10 h 10"/>
                  <a:gd name="T4" fmla="*/ 0 w 1263"/>
                  <a:gd name="T5" fmla="*/ 10 h 10"/>
                  <a:gd name="T6" fmla="*/ 1 w 1263"/>
                  <a:gd name="T7" fmla="*/ 0 h 10"/>
                  <a:gd name="T8" fmla="*/ 176 w 1263"/>
                  <a:gd name="T9" fmla="*/ 0 h 10"/>
                  <a:gd name="T10" fmla="*/ 176 w 1263"/>
                  <a:gd name="T11" fmla="*/ 5 h 10"/>
                  <a:gd name="T12" fmla="*/ 178 w 1263"/>
                  <a:gd name="T13" fmla="*/ 0 h 10"/>
                  <a:gd name="T14" fmla="*/ 429 w 1263"/>
                  <a:gd name="T15" fmla="*/ 0 h 10"/>
                  <a:gd name="T16" fmla="*/ 429 w 1263"/>
                  <a:gd name="T17" fmla="*/ 5 h 10"/>
                  <a:gd name="T18" fmla="*/ 430 w 1263"/>
                  <a:gd name="T19" fmla="*/ 0 h 10"/>
                  <a:gd name="T20" fmla="*/ 689 w 1263"/>
                  <a:gd name="T21" fmla="*/ 0 h 10"/>
                  <a:gd name="T22" fmla="*/ 689 w 1263"/>
                  <a:gd name="T23" fmla="*/ 5 h 10"/>
                  <a:gd name="T24" fmla="*/ 691 w 1263"/>
                  <a:gd name="T25" fmla="*/ 0 h 10"/>
                  <a:gd name="T26" fmla="*/ 778 w 1263"/>
                  <a:gd name="T27" fmla="*/ 0 h 10"/>
                  <a:gd name="T28" fmla="*/ 778 w 1263"/>
                  <a:gd name="T29" fmla="*/ 5 h 10"/>
                  <a:gd name="T30" fmla="*/ 779 w 1263"/>
                  <a:gd name="T31" fmla="*/ 0 h 10"/>
                  <a:gd name="T32" fmla="*/ 1262 w 1263"/>
                  <a:gd name="T3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63" h="10">
                    <a:moveTo>
                      <a:pt x="1262" y="0"/>
                    </a:moveTo>
                    <a:lnTo>
                      <a:pt x="1263" y="10"/>
                    </a:lnTo>
                    <a:lnTo>
                      <a:pt x="0" y="10"/>
                    </a:lnTo>
                    <a:lnTo>
                      <a:pt x="1" y="0"/>
                    </a:lnTo>
                    <a:lnTo>
                      <a:pt x="176" y="0"/>
                    </a:lnTo>
                    <a:lnTo>
                      <a:pt x="176" y="5"/>
                    </a:lnTo>
                    <a:lnTo>
                      <a:pt x="178" y="0"/>
                    </a:lnTo>
                    <a:lnTo>
                      <a:pt x="429" y="0"/>
                    </a:lnTo>
                    <a:lnTo>
                      <a:pt x="429" y="5"/>
                    </a:lnTo>
                    <a:lnTo>
                      <a:pt x="430" y="0"/>
                    </a:lnTo>
                    <a:lnTo>
                      <a:pt x="689" y="0"/>
                    </a:lnTo>
                    <a:lnTo>
                      <a:pt x="689" y="5"/>
                    </a:lnTo>
                    <a:lnTo>
                      <a:pt x="691" y="0"/>
                    </a:lnTo>
                    <a:lnTo>
                      <a:pt x="778" y="0"/>
                    </a:lnTo>
                    <a:lnTo>
                      <a:pt x="778" y="5"/>
                    </a:lnTo>
                    <a:lnTo>
                      <a:pt x="779" y="0"/>
                    </a:lnTo>
                    <a:lnTo>
                      <a:pt x="1262" y="0"/>
                    </a:lnTo>
                    <a:close/>
                  </a:path>
                </a:pathLst>
              </a:custGeom>
              <a:solidFill>
                <a:srgbClr val="A3A3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5" name="Freeform 505"/>
              <p:cNvSpPr>
                <a:spLocks/>
              </p:cNvSpPr>
              <p:nvPr/>
            </p:nvSpPr>
            <p:spPr bwMode="auto">
              <a:xfrm>
                <a:off x="2569" y="2877"/>
                <a:ext cx="315" cy="2"/>
              </a:xfrm>
              <a:custGeom>
                <a:avLst/>
                <a:gdLst>
                  <a:gd name="T0" fmla="*/ 1260 w 1261"/>
                  <a:gd name="T1" fmla="*/ 0 h 11"/>
                  <a:gd name="T2" fmla="*/ 1261 w 1261"/>
                  <a:gd name="T3" fmla="*/ 11 h 11"/>
                  <a:gd name="T4" fmla="*/ 0 w 1261"/>
                  <a:gd name="T5" fmla="*/ 11 h 11"/>
                  <a:gd name="T6" fmla="*/ 1 w 1261"/>
                  <a:gd name="T7" fmla="*/ 0 h 11"/>
                  <a:gd name="T8" fmla="*/ 174 w 1261"/>
                  <a:gd name="T9" fmla="*/ 0 h 11"/>
                  <a:gd name="T10" fmla="*/ 175 w 1261"/>
                  <a:gd name="T11" fmla="*/ 11 h 11"/>
                  <a:gd name="T12" fmla="*/ 178 w 1261"/>
                  <a:gd name="T13" fmla="*/ 0 h 11"/>
                  <a:gd name="T14" fmla="*/ 261 w 1261"/>
                  <a:gd name="T15" fmla="*/ 0 h 11"/>
                  <a:gd name="T16" fmla="*/ 261 w 1261"/>
                  <a:gd name="T17" fmla="*/ 6 h 11"/>
                  <a:gd name="T18" fmla="*/ 262 w 1261"/>
                  <a:gd name="T19" fmla="*/ 0 h 11"/>
                  <a:gd name="T20" fmla="*/ 333 w 1261"/>
                  <a:gd name="T21" fmla="*/ 0 h 11"/>
                  <a:gd name="T22" fmla="*/ 333 w 1261"/>
                  <a:gd name="T23" fmla="*/ 6 h 11"/>
                  <a:gd name="T24" fmla="*/ 335 w 1261"/>
                  <a:gd name="T25" fmla="*/ 0 h 11"/>
                  <a:gd name="T26" fmla="*/ 427 w 1261"/>
                  <a:gd name="T27" fmla="*/ 0 h 11"/>
                  <a:gd name="T28" fmla="*/ 428 w 1261"/>
                  <a:gd name="T29" fmla="*/ 11 h 11"/>
                  <a:gd name="T30" fmla="*/ 432 w 1261"/>
                  <a:gd name="T31" fmla="*/ 0 h 11"/>
                  <a:gd name="T32" fmla="*/ 514 w 1261"/>
                  <a:gd name="T33" fmla="*/ 0 h 11"/>
                  <a:gd name="T34" fmla="*/ 514 w 1261"/>
                  <a:gd name="T35" fmla="*/ 4 h 11"/>
                  <a:gd name="T36" fmla="*/ 515 w 1261"/>
                  <a:gd name="T37" fmla="*/ 0 h 11"/>
                  <a:gd name="T38" fmla="*/ 688 w 1261"/>
                  <a:gd name="T39" fmla="*/ 0 h 11"/>
                  <a:gd name="T40" fmla="*/ 688 w 1261"/>
                  <a:gd name="T41" fmla="*/ 11 h 11"/>
                  <a:gd name="T42" fmla="*/ 691 w 1261"/>
                  <a:gd name="T43" fmla="*/ 0 h 11"/>
                  <a:gd name="T44" fmla="*/ 777 w 1261"/>
                  <a:gd name="T45" fmla="*/ 0 h 11"/>
                  <a:gd name="T46" fmla="*/ 777 w 1261"/>
                  <a:gd name="T47" fmla="*/ 11 h 11"/>
                  <a:gd name="T48" fmla="*/ 779 w 1261"/>
                  <a:gd name="T49" fmla="*/ 0 h 11"/>
                  <a:gd name="T50" fmla="*/ 865 w 1261"/>
                  <a:gd name="T51" fmla="*/ 0 h 11"/>
                  <a:gd name="T52" fmla="*/ 865 w 1261"/>
                  <a:gd name="T53" fmla="*/ 4 h 11"/>
                  <a:gd name="T54" fmla="*/ 866 w 1261"/>
                  <a:gd name="T55" fmla="*/ 0 h 11"/>
                  <a:gd name="T56" fmla="*/ 1020 w 1261"/>
                  <a:gd name="T57" fmla="*/ 0 h 11"/>
                  <a:gd name="T58" fmla="*/ 1020 w 1261"/>
                  <a:gd name="T59" fmla="*/ 4 h 11"/>
                  <a:gd name="T60" fmla="*/ 1021 w 1261"/>
                  <a:gd name="T61" fmla="*/ 0 h 11"/>
                  <a:gd name="T62" fmla="*/ 1260 w 1261"/>
                  <a:gd name="T6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261" h="11">
                    <a:moveTo>
                      <a:pt x="1260" y="0"/>
                    </a:moveTo>
                    <a:lnTo>
                      <a:pt x="1261" y="11"/>
                    </a:lnTo>
                    <a:lnTo>
                      <a:pt x="0" y="11"/>
                    </a:lnTo>
                    <a:lnTo>
                      <a:pt x="1" y="0"/>
                    </a:lnTo>
                    <a:lnTo>
                      <a:pt x="174" y="0"/>
                    </a:lnTo>
                    <a:lnTo>
                      <a:pt x="175" y="11"/>
                    </a:lnTo>
                    <a:lnTo>
                      <a:pt x="178" y="0"/>
                    </a:lnTo>
                    <a:lnTo>
                      <a:pt x="261" y="0"/>
                    </a:lnTo>
                    <a:lnTo>
                      <a:pt x="261" y="6"/>
                    </a:lnTo>
                    <a:lnTo>
                      <a:pt x="262" y="0"/>
                    </a:lnTo>
                    <a:lnTo>
                      <a:pt x="333" y="0"/>
                    </a:lnTo>
                    <a:lnTo>
                      <a:pt x="333" y="6"/>
                    </a:lnTo>
                    <a:lnTo>
                      <a:pt x="335" y="0"/>
                    </a:lnTo>
                    <a:lnTo>
                      <a:pt x="427" y="0"/>
                    </a:lnTo>
                    <a:lnTo>
                      <a:pt x="428" y="11"/>
                    </a:lnTo>
                    <a:lnTo>
                      <a:pt x="432" y="0"/>
                    </a:lnTo>
                    <a:lnTo>
                      <a:pt x="514" y="0"/>
                    </a:lnTo>
                    <a:lnTo>
                      <a:pt x="514" y="4"/>
                    </a:lnTo>
                    <a:lnTo>
                      <a:pt x="515" y="0"/>
                    </a:lnTo>
                    <a:lnTo>
                      <a:pt x="688" y="0"/>
                    </a:lnTo>
                    <a:lnTo>
                      <a:pt x="688" y="11"/>
                    </a:lnTo>
                    <a:lnTo>
                      <a:pt x="691" y="0"/>
                    </a:lnTo>
                    <a:lnTo>
                      <a:pt x="777" y="0"/>
                    </a:lnTo>
                    <a:lnTo>
                      <a:pt x="777" y="11"/>
                    </a:lnTo>
                    <a:lnTo>
                      <a:pt x="779" y="0"/>
                    </a:lnTo>
                    <a:lnTo>
                      <a:pt x="865" y="0"/>
                    </a:lnTo>
                    <a:lnTo>
                      <a:pt x="865" y="4"/>
                    </a:lnTo>
                    <a:lnTo>
                      <a:pt x="866" y="0"/>
                    </a:lnTo>
                    <a:lnTo>
                      <a:pt x="1020" y="0"/>
                    </a:lnTo>
                    <a:lnTo>
                      <a:pt x="1020" y="4"/>
                    </a:lnTo>
                    <a:lnTo>
                      <a:pt x="1021" y="0"/>
                    </a:lnTo>
                    <a:lnTo>
                      <a:pt x="1260" y="0"/>
                    </a:lnTo>
                    <a:close/>
                  </a:path>
                </a:pathLst>
              </a:custGeom>
              <a:solidFill>
                <a:srgbClr val="A8A8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6" name="Freeform 506"/>
              <p:cNvSpPr>
                <a:spLocks noEditPoints="1"/>
              </p:cNvSpPr>
              <p:nvPr/>
            </p:nvSpPr>
            <p:spPr bwMode="auto">
              <a:xfrm>
                <a:off x="2569" y="2875"/>
                <a:ext cx="315" cy="3"/>
              </a:xfrm>
              <a:custGeom>
                <a:avLst/>
                <a:gdLst>
                  <a:gd name="T0" fmla="*/ 1259 w 1261"/>
                  <a:gd name="T1" fmla="*/ 0 h 11"/>
                  <a:gd name="T2" fmla="*/ 1261 w 1261"/>
                  <a:gd name="T3" fmla="*/ 11 h 11"/>
                  <a:gd name="T4" fmla="*/ 778 w 1261"/>
                  <a:gd name="T5" fmla="*/ 11 h 11"/>
                  <a:gd name="T6" fmla="*/ 780 w 1261"/>
                  <a:gd name="T7" fmla="*/ 0 h 11"/>
                  <a:gd name="T8" fmla="*/ 864 w 1261"/>
                  <a:gd name="T9" fmla="*/ 0 h 11"/>
                  <a:gd name="T10" fmla="*/ 865 w 1261"/>
                  <a:gd name="T11" fmla="*/ 9 h 11"/>
                  <a:gd name="T12" fmla="*/ 866 w 1261"/>
                  <a:gd name="T13" fmla="*/ 0 h 11"/>
                  <a:gd name="T14" fmla="*/ 944 w 1261"/>
                  <a:gd name="T15" fmla="*/ 0 h 11"/>
                  <a:gd name="T16" fmla="*/ 944 w 1261"/>
                  <a:gd name="T17" fmla="*/ 4 h 11"/>
                  <a:gd name="T18" fmla="*/ 945 w 1261"/>
                  <a:gd name="T19" fmla="*/ 0 h 11"/>
                  <a:gd name="T20" fmla="*/ 1019 w 1261"/>
                  <a:gd name="T21" fmla="*/ 0 h 11"/>
                  <a:gd name="T22" fmla="*/ 1020 w 1261"/>
                  <a:gd name="T23" fmla="*/ 9 h 11"/>
                  <a:gd name="T24" fmla="*/ 1021 w 1261"/>
                  <a:gd name="T25" fmla="*/ 0 h 11"/>
                  <a:gd name="T26" fmla="*/ 1259 w 1261"/>
                  <a:gd name="T27" fmla="*/ 0 h 11"/>
                  <a:gd name="T28" fmla="*/ 777 w 1261"/>
                  <a:gd name="T29" fmla="*/ 0 h 11"/>
                  <a:gd name="T30" fmla="*/ 777 w 1261"/>
                  <a:gd name="T31" fmla="*/ 11 h 11"/>
                  <a:gd name="T32" fmla="*/ 690 w 1261"/>
                  <a:gd name="T33" fmla="*/ 11 h 11"/>
                  <a:gd name="T34" fmla="*/ 692 w 1261"/>
                  <a:gd name="T35" fmla="*/ 0 h 11"/>
                  <a:gd name="T36" fmla="*/ 777 w 1261"/>
                  <a:gd name="T37" fmla="*/ 0 h 11"/>
                  <a:gd name="T38" fmla="*/ 687 w 1261"/>
                  <a:gd name="T39" fmla="*/ 0 h 11"/>
                  <a:gd name="T40" fmla="*/ 688 w 1261"/>
                  <a:gd name="T41" fmla="*/ 11 h 11"/>
                  <a:gd name="T42" fmla="*/ 429 w 1261"/>
                  <a:gd name="T43" fmla="*/ 11 h 11"/>
                  <a:gd name="T44" fmla="*/ 433 w 1261"/>
                  <a:gd name="T45" fmla="*/ 0 h 11"/>
                  <a:gd name="T46" fmla="*/ 514 w 1261"/>
                  <a:gd name="T47" fmla="*/ 0 h 11"/>
                  <a:gd name="T48" fmla="*/ 514 w 1261"/>
                  <a:gd name="T49" fmla="*/ 9 h 11"/>
                  <a:gd name="T50" fmla="*/ 515 w 1261"/>
                  <a:gd name="T51" fmla="*/ 0 h 11"/>
                  <a:gd name="T52" fmla="*/ 607 w 1261"/>
                  <a:gd name="T53" fmla="*/ 0 h 11"/>
                  <a:gd name="T54" fmla="*/ 607 w 1261"/>
                  <a:gd name="T55" fmla="*/ 4 h 11"/>
                  <a:gd name="T56" fmla="*/ 608 w 1261"/>
                  <a:gd name="T57" fmla="*/ 0 h 11"/>
                  <a:gd name="T58" fmla="*/ 687 w 1261"/>
                  <a:gd name="T59" fmla="*/ 0 h 11"/>
                  <a:gd name="T60" fmla="*/ 426 w 1261"/>
                  <a:gd name="T61" fmla="*/ 0 h 11"/>
                  <a:gd name="T62" fmla="*/ 428 w 1261"/>
                  <a:gd name="T63" fmla="*/ 11 h 11"/>
                  <a:gd name="T64" fmla="*/ 177 w 1261"/>
                  <a:gd name="T65" fmla="*/ 11 h 11"/>
                  <a:gd name="T66" fmla="*/ 179 w 1261"/>
                  <a:gd name="T67" fmla="*/ 0 h 11"/>
                  <a:gd name="T68" fmla="*/ 260 w 1261"/>
                  <a:gd name="T69" fmla="*/ 0 h 11"/>
                  <a:gd name="T70" fmla="*/ 261 w 1261"/>
                  <a:gd name="T71" fmla="*/ 11 h 11"/>
                  <a:gd name="T72" fmla="*/ 264 w 1261"/>
                  <a:gd name="T73" fmla="*/ 0 h 11"/>
                  <a:gd name="T74" fmla="*/ 333 w 1261"/>
                  <a:gd name="T75" fmla="*/ 0 h 11"/>
                  <a:gd name="T76" fmla="*/ 333 w 1261"/>
                  <a:gd name="T77" fmla="*/ 11 h 11"/>
                  <a:gd name="T78" fmla="*/ 336 w 1261"/>
                  <a:gd name="T79" fmla="*/ 0 h 11"/>
                  <a:gd name="T80" fmla="*/ 426 w 1261"/>
                  <a:gd name="T81" fmla="*/ 0 h 11"/>
                  <a:gd name="T82" fmla="*/ 174 w 1261"/>
                  <a:gd name="T83" fmla="*/ 0 h 11"/>
                  <a:gd name="T84" fmla="*/ 175 w 1261"/>
                  <a:gd name="T85" fmla="*/ 11 h 11"/>
                  <a:gd name="T86" fmla="*/ 0 w 1261"/>
                  <a:gd name="T87" fmla="*/ 11 h 11"/>
                  <a:gd name="T88" fmla="*/ 1 w 1261"/>
                  <a:gd name="T89" fmla="*/ 0 h 11"/>
                  <a:gd name="T90" fmla="*/ 174 w 1261"/>
                  <a:gd name="T9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261" h="11">
                    <a:moveTo>
                      <a:pt x="1259" y="0"/>
                    </a:moveTo>
                    <a:lnTo>
                      <a:pt x="1261" y="11"/>
                    </a:lnTo>
                    <a:lnTo>
                      <a:pt x="778" y="11"/>
                    </a:lnTo>
                    <a:lnTo>
                      <a:pt x="780" y="0"/>
                    </a:lnTo>
                    <a:lnTo>
                      <a:pt x="864" y="0"/>
                    </a:lnTo>
                    <a:lnTo>
                      <a:pt x="865" y="9"/>
                    </a:lnTo>
                    <a:lnTo>
                      <a:pt x="866" y="0"/>
                    </a:lnTo>
                    <a:lnTo>
                      <a:pt x="944" y="0"/>
                    </a:lnTo>
                    <a:lnTo>
                      <a:pt x="944" y="4"/>
                    </a:lnTo>
                    <a:lnTo>
                      <a:pt x="945" y="0"/>
                    </a:lnTo>
                    <a:lnTo>
                      <a:pt x="1019" y="0"/>
                    </a:lnTo>
                    <a:lnTo>
                      <a:pt x="1020" y="9"/>
                    </a:lnTo>
                    <a:lnTo>
                      <a:pt x="1021" y="0"/>
                    </a:lnTo>
                    <a:lnTo>
                      <a:pt x="1259" y="0"/>
                    </a:lnTo>
                    <a:close/>
                    <a:moveTo>
                      <a:pt x="777" y="0"/>
                    </a:moveTo>
                    <a:lnTo>
                      <a:pt x="777" y="11"/>
                    </a:lnTo>
                    <a:lnTo>
                      <a:pt x="690" y="11"/>
                    </a:lnTo>
                    <a:lnTo>
                      <a:pt x="692" y="0"/>
                    </a:lnTo>
                    <a:lnTo>
                      <a:pt x="777" y="0"/>
                    </a:lnTo>
                    <a:close/>
                    <a:moveTo>
                      <a:pt x="687" y="0"/>
                    </a:moveTo>
                    <a:lnTo>
                      <a:pt x="688" y="11"/>
                    </a:lnTo>
                    <a:lnTo>
                      <a:pt x="429" y="11"/>
                    </a:lnTo>
                    <a:lnTo>
                      <a:pt x="433" y="0"/>
                    </a:lnTo>
                    <a:lnTo>
                      <a:pt x="514" y="0"/>
                    </a:lnTo>
                    <a:lnTo>
                      <a:pt x="514" y="9"/>
                    </a:lnTo>
                    <a:lnTo>
                      <a:pt x="515" y="0"/>
                    </a:lnTo>
                    <a:lnTo>
                      <a:pt x="607" y="0"/>
                    </a:lnTo>
                    <a:lnTo>
                      <a:pt x="607" y="4"/>
                    </a:lnTo>
                    <a:lnTo>
                      <a:pt x="608" y="0"/>
                    </a:lnTo>
                    <a:lnTo>
                      <a:pt x="687" y="0"/>
                    </a:lnTo>
                    <a:close/>
                    <a:moveTo>
                      <a:pt x="426" y="0"/>
                    </a:moveTo>
                    <a:lnTo>
                      <a:pt x="428" y="11"/>
                    </a:lnTo>
                    <a:lnTo>
                      <a:pt x="177" y="11"/>
                    </a:lnTo>
                    <a:lnTo>
                      <a:pt x="179" y="0"/>
                    </a:lnTo>
                    <a:lnTo>
                      <a:pt x="260" y="0"/>
                    </a:lnTo>
                    <a:lnTo>
                      <a:pt x="261" y="11"/>
                    </a:lnTo>
                    <a:lnTo>
                      <a:pt x="264" y="0"/>
                    </a:lnTo>
                    <a:lnTo>
                      <a:pt x="333" y="0"/>
                    </a:lnTo>
                    <a:lnTo>
                      <a:pt x="333" y="11"/>
                    </a:lnTo>
                    <a:lnTo>
                      <a:pt x="336" y="0"/>
                    </a:lnTo>
                    <a:lnTo>
                      <a:pt x="426" y="0"/>
                    </a:lnTo>
                    <a:close/>
                    <a:moveTo>
                      <a:pt x="174" y="0"/>
                    </a:moveTo>
                    <a:lnTo>
                      <a:pt x="175" y="11"/>
                    </a:lnTo>
                    <a:lnTo>
                      <a:pt x="0" y="11"/>
                    </a:lnTo>
                    <a:lnTo>
                      <a:pt x="1" y="0"/>
                    </a:lnTo>
                    <a:lnTo>
                      <a:pt x="174" y="0"/>
                    </a:lnTo>
                    <a:close/>
                  </a:path>
                </a:pathLst>
              </a:custGeom>
              <a:solidFill>
                <a:srgbClr val="B0B0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7" name="Freeform 507"/>
              <p:cNvSpPr>
                <a:spLocks noEditPoints="1"/>
              </p:cNvSpPr>
              <p:nvPr/>
            </p:nvSpPr>
            <p:spPr bwMode="auto">
              <a:xfrm>
                <a:off x="2569" y="2874"/>
                <a:ext cx="315" cy="3"/>
              </a:xfrm>
              <a:custGeom>
                <a:avLst/>
                <a:gdLst>
                  <a:gd name="T0" fmla="*/ 1258 w 1259"/>
                  <a:gd name="T1" fmla="*/ 0 h 9"/>
                  <a:gd name="T2" fmla="*/ 1259 w 1259"/>
                  <a:gd name="T3" fmla="*/ 9 h 9"/>
                  <a:gd name="T4" fmla="*/ 1020 w 1259"/>
                  <a:gd name="T5" fmla="*/ 9 h 9"/>
                  <a:gd name="T6" fmla="*/ 1021 w 1259"/>
                  <a:gd name="T7" fmla="*/ 0 h 9"/>
                  <a:gd name="T8" fmla="*/ 1258 w 1259"/>
                  <a:gd name="T9" fmla="*/ 0 h 9"/>
                  <a:gd name="T10" fmla="*/ 1015 w 1259"/>
                  <a:gd name="T11" fmla="*/ 0 h 9"/>
                  <a:gd name="T12" fmla="*/ 1019 w 1259"/>
                  <a:gd name="T13" fmla="*/ 9 h 9"/>
                  <a:gd name="T14" fmla="*/ 865 w 1259"/>
                  <a:gd name="T15" fmla="*/ 9 h 9"/>
                  <a:gd name="T16" fmla="*/ 866 w 1259"/>
                  <a:gd name="T17" fmla="*/ 0 h 9"/>
                  <a:gd name="T18" fmla="*/ 943 w 1259"/>
                  <a:gd name="T19" fmla="*/ 0 h 9"/>
                  <a:gd name="T20" fmla="*/ 943 w 1259"/>
                  <a:gd name="T21" fmla="*/ 8 h 9"/>
                  <a:gd name="T22" fmla="*/ 945 w 1259"/>
                  <a:gd name="T23" fmla="*/ 0 h 9"/>
                  <a:gd name="T24" fmla="*/ 1015 w 1259"/>
                  <a:gd name="T25" fmla="*/ 0 h 9"/>
                  <a:gd name="T26" fmla="*/ 861 w 1259"/>
                  <a:gd name="T27" fmla="*/ 0 h 9"/>
                  <a:gd name="T28" fmla="*/ 864 w 1259"/>
                  <a:gd name="T29" fmla="*/ 9 h 9"/>
                  <a:gd name="T30" fmla="*/ 778 w 1259"/>
                  <a:gd name="T31" fmla="*/ 9 h 9"/>
                  <a:gd name="T32" fmla="*/ 779 w 1259"/>
                  <a:gd name="T33" fmla="*/ 0 h 9"/>
                  <a:gd name="T34" fmla="*/ 861 w 1259"/>
                  <a:gd name="T35" fmla="*/ 0 h 9"/>
                  <a:gd name="T36" fmla="*/ 776 w 1259"/>
                  <a:gd name="T37" fmla="*/ 0 h 9"/>
                  <a:gd name="T38" fmla="*/ 776 w 1259"/>
                  <a:gd name="T39" fmla="*/ 9 h 9"/>
                  <a:gd name="T40" fmla="*/ 690 w 1259"/>
                  <a:gd name="T41" fmla="*/ 9 h 9"/>
                  <a:gd name="T42" fmla="*/ 691 w 1259"/>
                  <a:gd name="T43" fmla="*/ 0 h 9"/>
                  <a:gd name="T44" fmla="*/ 776 w 1259"/>
                  <a:gd name="T45" fmla="*/ 0 h 9"/>
                  <a:gd name="T46" fmla="*/ 686 w 1259"/>
                  <a:gd name="T47" fmla="*/ 0 h 9"/>
                  <a:gd name="T48" fmla="*/ 687 w 1259"/>
                  <a:gd name="T49" fmla="*/ 9 h 9"/>
                  <a:gd name="T50" fmla="*/ 514 w 1259"/>
                  <a:gd name="T51" fmla="*/ 9 h 9"/>
                  <a:gd name="T52" fmla="*/ 516 w 1259"/>
                  <a:gd name="T53" fmla="*/ 0 h 9"/>
                  <a:gd name="T54" fmla="*/ 605 w 1259"/>
                  <a:gd name="T55" fmla="*/ 0 h 9"/>
                  <a:gd name="T56" fmla="*/ 606 w 1259"/>
                  <a:gd name="T57" fmla="*/ 8 h 9"/>
                  <a:gd name="T58" fmla="*/ 607 w 1259"/>
                  <a:gd name="T59" fmla="*/ 0 h 9"/>
                  <a:gd name="T60" fmla="*/ 686 w 1259"/>
                  <a:gd name="T61" fmla="*/ 0 h 9"/>
                  <a:gd name="T62" fmla="*/ 512 w 1259"/>
                  <a:gd name="T63" fmla="*/ 0 h 9"/>
                  <a:gd name="T64" fmla="*/ 513 w 1259"/>
                  <a:gd name="T65" fmla="*/ 9 h 9"/>
                  <a:gd name="T66" fmla="*/ 431 w 1259"/>
                  <a:gd name="T67" fmla="*/ 9 h 9"/>
                  <a:gd name="T68" fmla="*/ 433 w 1259"/>
                  <a:gd name="T69" fmla="*/ 0 h 9"/>
                  <a:gd name="T70" fmla="*/ 512 w 1259"/>
                  <a:gd name="T71" fmla="*/ 0 h 9"/>
                  <a:gd name="T72" fmla="*/ 424 w 1259"/>
                  <a:gd name="T73" fmla="*/ 0 h 9"/>
                  <a:gd name="T74" fmla="*/ 426 w 1259"/>
                  <a:gd name="T75" fmla="*/ 9 h 9"/>
                  <a:gd name="T76" fmla="*/ 334 w 1259"/>
                  <a:gd name="T77" fmla="*/ 9 h 9"/>
                  <a:gd name="T78" fmla="*/ 337 w 1259"/>
                  <a:gd name="T79" fmla="*/ 0 h 9"/>
                  <a:gd name="T80" fmla="*/ 424 w 1259"/>
                  <a:gd name="T81" fmla="*/ 0 h 9"/>
                  <a:gd name="T82" fmla="*/ 332 w 1259"/>
                  <a:gd name="T83" fmla="*/ 0 h 9"/>
                  <a:gd name="T84" fmla="*/ 332 w 1259"/>
                  <a:gd name="T85" fmla="*/ 9 h 9"/>
                  <a:gd name="T86" fmla="*/ 261 w 1259"/>
                  <a:gd name="T87" fmla="*/ 9 h 9"/>
                  <a:gd name="T88" fmla="*/ 263 w 1259"/>
                  <a:gd name="T89" fmla="*/ 0 h 9"/>
                  <a:gd name="T90" fmla="*/ 332 w 1259"/>
                  <a:gd name="T91" fmla="*/ 0 h 9"/>
                  <a:gd name="T92" fmla="*/ 258 w 1259"/>
                  <a:gd name="T93" fmla="*/ 0 h 9"/>
                  <a:gd name="T94" fmla="*/ 260 w 1259"/>
                  <a:gd name="T95" fmla="*/ 9 h 9"/>
                  <a:gd name="T96" fmla="*/ 177 w 1259"/>
                  <a:gd name="T97" fmla="*/ 9 h 9"/>
                  <a:gd name="T98" fmla="*/ 178 w 1259"/>
                  <a:gd name="T99" fmla="*/ 0 h 9"/>
                  <a:gd name="T100" fmla="*/ 258 w 1259"/>
                  <a:gd name="T101" fmla="*/ 0 h 9"/>
                  <a:gd name="T102" fmla="*/ 172 w 1259"/>
                  <a:gd name="T103" fmla="*/ 0 h 9"/>
                  <a:gd name="T104" fmla="*/ 173 w 1259"/>
                  <a:gd name="T105" fmla="*/ 9 h 9"/>
                  <a:gd name="T106" fmla="*/ 0 w 1259"/>
                  <a:gd name="T107" fmla="*/ 9 h 9"/>
                  <a:gd name="T108" fmla="*/ 1 w 1259"/>
                  <a:gd name="T109" fmla="*/ 0 h 9"/>
                  <a:gd name="T110" fmla="*/ 172 w 1259"/>
                  <a:gd name="T111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259" h="9">
                    <a:moveTo>
                      <a:pt x="1258" y="0"/>
                    </a:moveTo>
                    <a:lnTo>
                      <a:pt x="1259" y="9"/>
                    </a:lnTo>
                    <a:lnTo>
                      <a:pt x="1020" y="9"/>
                    </a:lnTo>
                    <a:lnTo>
                      <a:pt x="1021" y="0"/>
                    </a:lnTo>
                    <a:lnTo>
                      <a:pt x="1258" y="0"/>
                    </a:lnTo>
                    <a:close/>
                    <a:moveTo>
                      <a:pt x="1015" y="0"/>
                    </a:moveTo>
                    <a:lnTo>
                      <a:pt x="1019" y="9"/>
                    </a:lnTo>
                    <a:lnTo>
                      <a:pt x="865" y="9"/>
                    </a:lnTo>
                    <a:lnTo>
                      <a:pt x="866" y="0"/>
                    </a:lnTo>
                    <a:lnTo>
                      <a:pt x="943" y="0"/>
                    </a:lnTo>
                    <a:lnTo>
                      <a:pt x="943" y="8"/>
                    </a:lnTo>
                    <a:lnTo>
                      <a:pt x="945" y="0"/>
                    </a:lnTo>
                    <a:lnTo>
                      <a:pt x="1015" y="0"/>
                    </a:lnTo>
                    <a:close/>
                    <a:moveTo>
                      <a:pt x="861" y="0"/>
                    </a:moveTo>
                    <a:lnTo>
                      <a:pt x="864" y="9"/>
                    </a:lnTo>
                    <a:lnTo>
                      <a:pt x="778" y="9"/>
                    </a:lnTo>
                    <a:lnTo>
                      <a:pt x="779" y="0"/>
                    </a:lnTo>
                    <a:lnTo>
                      <a:pt x="861" y="0"/>
                    </a:lnTo>
                    <a:close/>
                    <a:moveTo>
                      <a:pt x="776" y="0"/>
                    </a:moveTo>
                    <a:lnTo>
                      <a:pt x="776" y="9"/>
                    </a:lnTo>
                    <a:lnTo>
                      <a:pt x="690" y="9"/>
                    </a:lnTo>
                    <a:lnTo>
                      <a:pt x="691" y="0"/>
                    </a:lnTo>
                    <a:lnTo>
                      <a:pt x="776" y="0"/>
                    </a:lnTo>
                    <a:close/>
                    <a:moveTo>
                      <a:pt x="686" y="0"/>
                    </a:moveTo>
                    <a:lnTo>
                      <a:pt x="687" y="9"/>
                    </a:lnTo>
                    <a:lnTo>
                      <a:pt x="514" y="9"/>
                    </a:lnTo>
                    <a:lnTo>
                      <a:pt x="516" y="0"/>
                    </a:lnTo>
                    <a:lnTo>
                      <a:pt x="605" y="0"/>
                    </a:lnTo>
                    <a:lnTo>
                      <a:pt x="606" y="8"/>
                    </a:lnTo>
                    <a:lnTo>
                      <a:pt x="607" y="0"/>
                    </a:lnTo>
                    <a:lnTo>
                      <a:pt x="686" y="0"/>
                    </a:lnTo>
                    <a:close/>
                    <a:moveTo>
                      <a:pt x="512" y="0"/>
                    </a:moveTo>
                    <a:lnTo>
                      <a:pt x="513" y="9"/>
                    </a:lnTo>
                    <a:lnTo>
                      <a:pt x="431" y="9"/>
                    </a:lnTo>
                    <a:lnTo>
                      <a:pt x="433" y="0"/>
                    </a:lnTo>
                    <a:lnTo>
                      <a:pt x="512" y="0"/>
                    </a:lnTo>
                    <a:close/>
                    <a:moveTo>
                      <a:pt x="424" y="0"/>
                    </a:moveTo>
                    <a:lnTo>
                      <a:pt x="426" y="9"/>
                    </a:lnTo>
                    <a:lnTo>
                      <a:pt x="334" y="9"/>
                    </a:lnTo>
                    <a:lnTo>
                      <a:pt x="337" y="0"/>
                    </a:lnTo>
                    <a:lnTo>
                      <a:pt x="424" y="0"/>
                    </a:lnTo>
                    <a:close/>
                    <a:moveTo>
                      <a:pt x="332" y="0"/>
                    </a:moveTo>
                    <a:lnTo>
                      <a:pt x="332" y="9"/>
                    </a:lnTo>
                    <a:lnTo>
                      <a:pt x="261" y="9"/>
                    </a:lnTo>
                    <a:lnTo>
                      <a:pt x="263" y="0"/>
                    </a:lnTo>
                    <a:lnTo>
                      <a:pt x="332" y="0"/>
                    </a:lnTo>
                    <a:close/>
                    <a:moveTo>
                      <a:pt x="258" y="0"/>
                    </a:moveTo>
                    <a:lnTo>
                      <a:pt x="260" y="9"/>
                    </a:lnTo>
                    <a:lnTo>
                      <a:pt x="177" y="9"/>
                    </a:lnTo>
                    <a:lnTo>
                      <a:pt x="178" y="0"/>
                    </a:lnTo>
                    <a:lnTo>
                      <a:pt x="258" y="0"/>
                    </a:lnTo>
                    <a:close/>
                    <a:moveTo>
                      <a:pt x="172" y="0"/>
                    </a:moveTo>
                    <a:lnTo>
                      <a:pt x="173" y="9"/>
                    </a:lnTo>
                    <a:lnTo>
                      <a:pt x="0" y="9"/>
                    </a:lnTo>
                    <a:lnTo>
                      <a:pt x="1" y="0"/>
                    </a:lnTo>
                    <a:lnTo>
                      <a:pt x="172" y="0"/>
                    </a:lnTo>
                    <a:close/>
                  </a:path>
                </a:pathLst>
              </a:custGeom>
              <a:solidFill>
                <a:srgbClr val="B5B5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8" name="Freeform 508"/>
              <p:cNvSpPr>
                <a:spLocks noEditPoints="1"/>
              </p:cNvSpPr>
              <p:nvPr/>
            </p:nvSpPr>
            <p:spPr bwMode="auto">
              <a:xfrm>
                <a:off x="2569" y="2873"/>
                <a:ext cx="314" cy="2"/>
              </a:xfrm>
              <a:custGeom>
                <a:avLst/>
                <a:gdLst>
                  <a:gd name="T0" fmla="*/ 1256 w 1258"/>
                  <a:gd name="T1" fmla="*/ 0 h 10"/>
                  <a:gd name="T2" fmla="*/ 1258 w 1258"/>
                  <a:gd name="T3" fmla="*/ 10 h 10"/>
                  <a:gd name="T4" fmla="*/ 1020 w 1258"/>
                  <a:gd name="T5" fmla="*/ 10 h 10"/>
                  <a:gd name="T6" fmla="*/ 1021 w 1258"/>
                  <a:gd name="T7" fmla="*/ 0 h 10"/>
                  <a:gd name="T8" fmla="*/ 1256 w 1258"/>
                  <a:gd name="T9" fmla="*/ 0 h 10"/>
                  <a:gd name="T10" fmla="*/ 1014 w 1258"/>
                  <a:gd name="T11" fmla="*/ 0 h 10"/>
                  <a:gd name="T12" fmla="*/ 1018 w 1258"/>
                  <a:gd name="T13" fmla="*/ 10 h 10"/>
                  <a:gd name="T14" fmla="*/ 944 w 1258"/>
                  <a:gd name="T15" fmla="*/ 10 h 10"/>
                  <a:gd name="T16" fmla="*/ 945 w 1258"/>
                  <a:gd name="T17" fmla="*/ 0 h 10"/>
                  <a:gd name="T18" fmla="*/ 1014 w 1258"/>
                  <a:gd name="T19" fmla="*/ 0 h 10"/>
                  <a:gd name="T20" fmla="*/ 943 w 1258"/>
                  <a:gd name="T21" fmla="*/ 0 h 10"/>
                  <a:gd name="T22" fmla="*/ 943 w 1258"/>
                  <a:gd name="T23" fmla="*/ 10 h 10"/>
                  <a:gd name="T24" fmla="*/ 865 w 1258"/>
                  <a:gd name="T25" fmla="*/ 10 h 10"/>
                  <a:gd name="T26" fmla="*/ 867 w 1258"/>
                  <a:gd name="T27" fmla="*/ 0 h 10"/>
                  <a:gd name="T28" fmla="*/ 943 w 1258"/>
                  <a:gd name="T29" fmla="*/ 0 h 10"/>
                  <a:gd name="T30" fmla="*/ 860 w 1258"/>
                  <a:gd name="T31" fmla="*/ 0 h 10"/>
                  <a:gd name="T32" fmla="*/ 863 w 1258"/>
                  <a:gd name="T33" fmla="*/ 10 h 10"/>
                  <a:gd name="T34" fmla="*/ 779 w 1258"/>
                  <a:gd name="T35" fmla="*/ 10 h 10"/>
                  <a:gd name="T36" fmla="*/ 780 w 1258"/>
                  <a:gd name="T37" fmla="*/ 0 h 10"/>
                  <a:gd name="T38" fmla="*/ 860 w 1258"/>
                  <a:gd name="T39" fmla="*/ 0 h 10"/>
                  <a:gd name="T40" fmla="*/ 776 w 1258"/>
                  <a:gd name="T41" fmla="*/ 0 h 10"/>
                  <a:gd name="T42" fmla="*/ 776 w 1258"/>
                  <a:gd name="T43" fmla="*/ 10 h 10"/>
                  <a:gd name="T44" fmla="*/ 691 w 1258"/>
                  <a:gd name="T45" fmla="*/ 10 h 10"/>
                  <a:gd name="T46" fmla="*/ 692 w 1258"/>
                  <a:gd name="T47" fmla="*/ 0 h 10"/>
                  <a:gd name="T48" fmla="*/ 776 w 1258"/>
                  <a:gd name="T49" fmla="*/ 0 h 10"/>
                  <a:gd name="T50" fmla="*/ 686 w 1258"/>
                  <a:gd name="T51" fmla="*/ 0 h 10"/>
                  <a:gd name="T52" fmla="*/ 686 w 1258"/>
                  <a:gd name="T53" fmla="*/ 10 h 10"/>
                  <a:gd name="T54" fmla="*/ 607 w 1258"/>
                  <a:gd name="T55" fmla="*/ 10 h 10"/>
                  <a:gd name="T56" fmla="*/ 609 w 1258"/>
                  <a:gd name="T57" fmla="*/ 0 h 10"/>
                  <a:gd name="T58" fmla="*/ 686 w 1258"/>
                  <a:gd name="T59" fmla="*/ 0 h 10"/>
                  <a:gd name="T60" fmla="*/ 605 w 1258"/>
                  <a:gd name="T61" fmla="*/ 0 h 10"/>
                  <a:gd name="T62" fmla="*/ 606 w 1258"/>
                  <a:gd name="T63" fmla="*/ 10 h 10"/>
                  <a:gd name="T64" fmla="*/ 514 w 1258"/>
                  <a:gd name="T65" fmla="*/ 10 h 10"/>
                  <a:gd name="T66" fmla="*/ 517 w 1258"/>
                  <a:gd name="T67" fmla="*/ 0 h 10"/>
                  <a:gd name="T68" fmla="*/ 605 w 1258"/>
                  <a:gd name="T69" fmla="*/ 0 h 10"/>
                  <a:gd name="T70" fmla="*/ 511 w 1258"/>
                  <a:gd name="T71" fmla="*/ 0 h 10"/>
                  <a:gd name="T72" fmla="*/ 513 w 1258"/>
                  <a:gd name="T73" fmla="*/ 10 h 10"/>
                  <a:gd name="T74" fmla="*/ 432 w 1258"/>
                  <a:gd name="T75" fmla="*/ 10 h 10"/>
                  <a:gd name="T76" fmla="*/ 434 w 1258"/>
                  <a:gd name="T77" fmla="*/ 0 h 10"/>
                  <a:gd name="T78" fmla="*/ 511 w 1258"/>
                  <a:gd name="T79" fmla="*/ 0 h 10"/>
                  <a:gd name="T80" fmla="*/ 422 w 1258"/>
                  <a:gd name="T81" fmla="*/ 0 h 10"/>
                  <a:gd name="T82" fmla="*/ 425 w 1258"/>
                  <a:gd name="T83" fmla="*/ 10 h 10"/>
                  <a:gd name="T84" fmla="*/ 335 w 1258"/>
                  <a:gd name="T85" fmla="*/ 10 h 10"/>
                  <a:gd name="T86" fmla="*/ 338 w 1258"/>
                  <a:gd name="T87" fmla="*/ 0 h 10"/>
                  <a:gd name="T88" fmla="*/ 422 w 1258"/>
                  <a:gd name="T89" fmla="*/ 0 h 10"/>
                  <a:gd name="T90" fmla="*/ 332 w 1258"/>
                  <a:gd name="T91" fmla="*/ 0 h 10"/>
                  <a:gd name="T92" fmla="*/ 332 w 1258"/>
                  <a:gd name="T93" fmla="*/ 10 h 10"/>
                  <a:gd name="T94" fmla="*/ 263 w 1258"/>
                  <a:gd name="T95" fmla="*/ 10 h 10"/>
                  <a:gd name="T96" fmla="*/ 264 w 1258"/>
                  <a:gd name="T97" fmla="*/ 0 h 10"/>
                  <a:gd name="T98" fmla="*/ 332 w 1258"/>
                  <a:gd name="T99" fmla="*/ 0 h 10"/>
                  <a:gd name="T100" fmla="*/ 257 w 1258"/>
                  <a:gd name="T101" fmla="*/ 0 h 10"/>
                  <a:gd name="T102" fmla="*/ 259 w 1258"/>
                  <a:gd name="T103" fmla="*/ 10 h 10"/>
                  <a:gd name="T104" fmla="*/ 178 w 1258"/>
                  <a:gd name="T105" fmla="*/ 10 h 10"/>
                  <a:gd name="T106" fmla="*/ 179 w 1258"/>
                  <a:gd name="T107" fmla="*/ 0 h 10"/>
                  <a:gd name="T108" fmla="*/ 257 w 1258"/>
                  <a:gd name="T109" fmla="*/ 0 h 10"/>
                  <a:gd name="T110" fmla="*/ 172 w 1258"/>
                  <a:gd name="T111" fmla="*/ 0 h 10"/>
                  <a:gd name="T112" fmla="*/ 173 w 1258"/>
                  <a:gd name="T113" fmla="*/ 10 h 10"/>
                  <a:gd name="T114" fmla="*/ 0 w 1258"/>
                  <a:gd name="T115" fmla="*/ 10 h 10"/>
                  <a:gd name="T116" fmla="*/ 1 w 1258"/>
                  <a:gd name="T117" fmla="*/ 0 h 10"/>
                  <a:gd name="T118" fmla="*/ 172 w 1258"/>
                  <a:gd name="T11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58" h="10">
                    <a:moveTo>
                      <a:pt x="1256" y="0"/>
                    </a:moveTo>
                    <a:lnTo>
                      <a:pt x="1258" y="10"/>
                    </a:lnTo>
                    <a:lnTo>
                      <a:pt x="1020" y="10"/>
                    </a:lnTo>
                    <a:lnTo>
                      <a:pt x="1021" y="0"/>
                    </a:lnTo>
                    <a:lnTo>
                      <a:pt x="1256" y="0"/>
                    </a:lnTo>
                    <a:close/>
                    <a:moveTo>
                      <a:pt x="1014" y="0"/>
                    </a:moveTo>
                    <a:lnTo>
                      <a:pt x="1018" y="10"/>
                    </a:lnTo>
                    <a:lnTo>
                      <a:pt x="944" y="10"/>
                    </a:lnTo>
                    <a:lnTo>
                      <a:pt x="945" y="0"/>
                    </a:lnTo>
                    <a:lnTo>
                      <a:pt x="1014" y="0"/>
                    </a:lnTo>
                    <a:close/>
                    <a:moveTo>
                      <a:pt x="943" y="0"/>
                    </a:moveTo>
                    <a:lnTo>
                      <a:pt x="943" y="10"/>
                    </a:lnTo>
                    <a:lnTo>
                      <a:pt x="865" y="10"/>
                    </a:lnTo>
                    <a:lnTo>
                      <a:pt x="867" y="0"/>
                    </a:lnTo>
                    <a:lnTo>
                      <a:pt x="943" y="0"/>
                    </a:lnTo>
                    <a:close/>
                    <a:moveTo>
                      <a:pt x="860" y="0"/>
                    </a:moveTo>
                    <a:lnTo>
                      <a:pt x="863" y="10"/>
                    </a:lnTo>
                    <a:lnTo>
                      <a:pt x="779" y="10"/>
                    </a:lnTo>
                    <a:lnTo>
                      <a:pt x="780" y="0"/>
                    </a:lnTo>
                    <a:lnTo>
                      <a:pt x="860" y="0"/>
                    </a:lnTo>
                    <a:close/>
                    <a:moveTo>
                      <a:pt x="776" y="0"/>
                    </a:moveTo>
                    <a:lnTo>
                      <a:pt x="776" y="10"/>
                    </a:lnTo>
                    <a:lnTo>
                      <a:pt x="691" y="10"/>
                    </a:lnTo>
                    <a:lnTo>
                      <a:pt x="692" y="0"/>
                    </a:lnTo>
                    <a:lnTo>
                      <a:pt x="776" y="0"/>
                    </a:lnTo>
                    <a:close/>
                    <a:moveTo>
                      <a:pt x="686" y="0"/>
                    </a:moveTo>
                    <a:lnTo>
                      <a:pt x="686" y="10"/>
                    </a:lnTo>
                    <a:lnTo>
                      <a:pt x="607" y="10"/>
                    </a:lnTo>
                    <a:lnTo>
                      <a:pt x="609" y="0"/>
                    </a:lnTo>
                    <a:lnTo>
                      <a:pt x="686" y="0"/>
                    </a:lnTo>
                    <a:close/>
                    <a:moveTo>
                      <a:pt x="605" y="0"/>
                    </a:moveTo>
                    <a:lnTo>
                      <a:pt x="606" y="10"/>
                    </a:lnTo>
                    <a:lnTo>
                      <a:pt x="514" y="10"/>
                    </a:lnTo>
                    <a:lnTo>
                      <a:pt x="517" y="0"/>
                    </a:lnTo>
                    <a:lnTo>
                      <a:pt x="605" y="0"/>
                    </a:lnTo>
                    <a:close/>
                    <a:moveTo>
                      <a:pt x="511" y="0"/>
                    </a:moveTo>
                    <a:lnTo>
                      <a:pt x="513" y="10"/>
                    </a:lnTo>
                    <a:lnTo>
                      <a:pt x="432" y="10"/>
                    </a:lnTo>
                    <a:lnTo>
                      <a:pt x="434" y="0"/>
                    </a:lnTo>
                    <a:lnTo>
                      <a:pt x="511" y="0"/>
                    </a:lnTo>
                    <a:close/>
                    <a:moveTo>
                      <a:pt x="422" y="0"/>
                    </a:moveTo>
                    <a:lnTo>
                      <a:pt x="425" y="10"/>
                    </a:lnTo>
                    <a:lnTo>
                      <a:pt x="335" y="10"/>
                    </a:lnTo>
                    <a:lnTo>
                      <a:pt x="338" y="0"/>
                    </a:lnTo>
                    <a:lnTo>
                      <a:pt x="422" y="0"/>
                    </a:lnTo>
                    <a:close/>
                    <a:moveTo>
                      <a:pt x="332" y="0"/>
                    </a:moveTo>
                    <a:lnTo>
                      <a:pt x="332" y="10"/>
                    </a:lnTo>
                    <a:lnTo>
                      <a:pt x="263" y="10"/>
                    </a:lnTo>
                    <a:lnTo>
                      <a:pt x="264" y="0"/>
                    </a:lnTo>
                    <a:lnTo>
                      <a:pt x="332" y="0"/>
                    </a:lnTo>
                    <a:close/>
                    <a:moveTo>
                      <a:pt x="257" y="0"/>
                    </a:moveTo>
                    <a:lnTo>
                      <a:pt x="259" y="10"/>
                    </a:lnTo>
                    <a:lnTo>
                      <a:pt x="178" y="10"/>
                    </a:lnTo>
                    <a:lnTo>
                      <a:pt x="179" y="0"/>
                    </a:lnTo>
                    <a:lnTo>
                      <a:pt x="257" y="0"/>
                    </a:lnTo>
                    <a:close/>
                    <a:moveTo>
                      <a:pt x="172" y="0"/>
                    </a:moveTo>
                    <a:lnTo>
                      <a:pt x="173" y="10"/>
                    </a:lnTo>
                    <a:lnTo>
                      <a:pt x="0" y="10"/>
                    </a:lnTo>
                    <a:lnTo>
                      <a:pt x="1" y="0"/>
                    </a:lnTo>
                    <a:lnTo>
                      <a:pt x="172" y="0"/>
                    </a:lnTo>
                    <a:close/>
                  </a:path>
                </a:pathLst>
              </a:custGeom>
              <a:solidFill>
                <a:srgbClr val="BDBD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9" name="Freeform 509"/>
              <p:cNvSpPr>
                <a:spLocks noEditPoints="1"/>
              </p:cNvSpPr>
              <p:nvPr/>
            </p:nvSpPr>
            <p:spPr bwMode="auto">
              <a:xfrm>
                <a:off x="2569" y="2871"/>
                <a:ext cx="314" cy="3"/>
              </a:xfrm>
              <a:custGeom>
                <a:avLst/>
                <a:gdLst>
                  <a:gd name="T0" fmla="*/ 1255 w 1257"/>
                  <a:gd name="T1" fmla="*/ 0 h 11"/>
                  <a:gd name="T2" fmla="*/ 1257 w 1257"/>
                  <a:gd name="T3" fmla="*/ 11 h 11"/>
                  <a:gd name="T4" fmla="*/ 1020 w 1257"/>
                  <a:gd name="T5" fmla="*/ 11 h 11"/>
                  <a:gd name="T6" fmla="*/ 1022 w 1257"/>
                  <a:gd name="T7" fmla="*/ 0 h 11"/>
                  <a:gd name="T8" fmla="*/ 1255 w 1257"/>
                  <a:gd name="T9" fmla="*/ 0 h 11"/>
                  <a:gd name="T10" fmla="*/ 1011 w 1257"/>
                  <a:gd name="T11" fmla="*/ 0 h 11"/>
                  <a:gd name="T12" fmla="*/ 1014 w 1257"/>
                  <a:gd name="T13" fmla="*/ 11 h 11"/>
                  <a:gd name="T14" fmla="*/ 944 w 1257"/>
                  <a:gd name="T15" fmla="*/ 11 h 11"/>
                  <a:gd name="T16" fmla="*/ 945 w 1257"/>
                  <a:gd name="T17" fmla="*/ 0 h 11"/>
                  <a:gd name="T18" fmla="*/ 1011 w 1257"/>
                  <a:gd name="T19" fmla="*/ 0 h 11"/>
                  <a:gd name="T20" fmla="*/ 942 w 1257"/>
                  <a:gd name="T21" fmla="*/ 0 h 11"/>
                  <a:gd name="T22" fmla="*/ 942 w 1257"/>
                  <a:gd name="T23" fmla="*/ 11 h 11"/>
                  <a:gd name="T24" fmla="*/ 865 w 1257"/>
                  <a:gd name="T25" fmla="*/ 11 h 11"/>
                  <a:gd name="T26" fmla="*/ 868 w 1257"/>
                  <a:gd name="T27" fmla="*/ 0 h 11"/>
                  <a:gd name="T28" fmla="*/ 942 w 1257"/>
                  <a:gd name="T29" fmla="*/ 0 h 11"/>
                  <a:gd name="T30" fmla="*/ 858 w 1257"/>
                  <a:gd name="T31" fmla="*/ 0 h 11"/>
                  <a:gd name="T32" fmla="*/ 860 w 1257"/>
                  <a:gd name="T33" fmla="*/ 11 h 11"/>
                  <a:gd name="T34" fmla="*/ 778 w 1257"/>
                  <a:gd name="T35" fmla="*/ 11 h 11"/>
                  <a:gd name="T36" fmla="*/ 781 w 1257"/>
                  <a:gd name="T37" fmla="*/ 0 h 11"/>
                  <a:gd name="T38" fmla="*/ 858 w 1257"/>
                  <a:gd name="T39" fmla="*/ 0 h 11"/>
                  <a:gd name="T40" fmla="*/ 773 w 1257"/>
                  <a:gd name="T41" fmla="*/ 0 h 11"/>
                  <a:gd name="T42" fmla="*/ 775 w 1257"/>
                  <a:gd name="T43" fmla="*/ 11 h 11"/>
                  <a:gd name="T44" fmla="*/ 690 w 1257"/>
                  <a:gd name="T45" fmla="*/ 11 h 11"/>
                  <a:gd name="T46" fmla="*/ 692 w 1257"/>
                  <a:gd name="T47" fmla="*/ 0 h 11"/>
                  <a:gd name="T48" fmla="*/ 773 w 1257"/>
                  <a:gd name="T49" fmla="*/ 0 h 11"/>
                  <a:gd name="T50" fmla="*/ 684 w 1257"/>
                  <a:gd name="T51" fmla="*/ 0 h 11"/>
                  <a:gd name="T52" fmla="*/ 685 w 1257"/>
                  <a:gd name="T53" fmla="*/ 11 h 11"/>
                  <a:gd name="T54" fmla="*/ 606 w 1257"/>
                  <a:gd name="T55" fmla="*/ 11 h 11"/>
                  <a:gd name="T56" fmla="*/ 608 w 1257"/>
                  <a:gd name="T57" fmla="*/ 0 h 11"/>
                  <a:gd name="T58" fmla="*/ 684 w 1257"/>
                  <a:gd name="T59" fmla="*/ 0 h 11"/>
                  <a:gd name="T60" fmla="*/ 603 w 1257"/>
                  <a:gd name="T61" fmla="*/ 0 h 11"/>
                  <a:gd name="T62" fmla="*/ 604 w 1257"/>
                  <a:gd name="T63" fmla="*/ 11 h 11"/>
                  <a:gd name="T64" fmla="*/ 515 w 1257"/>
                  <a:gd name="T65" fmla="*/ 11 h 11"/>
                  <a:gd name="T66" fmla="*/ 517 w 1257"/>
                  <a:gd name="T67" fmla="*/ 0 h 11"/>
                  <a:gd name="T68" fmla="*/ 603 w 1257"/>
                  <a:gd name="T69" fmla="*/ 0 h 11"/>
                  <a:gd name="T70" fmla="*/ 509 w 1257"/>
                  <a:gd name="T71" fmla="*/ 0 h 11"/>
                  <a:gd name="T72" fmla="*/ 511 w 1257"/>
                  <a:gd name="T73" fmla="*/ 11 h 11"/>
                  <a:gd name="T74" fmla="*/ 432 w 1257"/>
                  <a:gd name="T75" fmla="*/ 11 h 11"/>
                  <a:gd name="T76" fmla="*/ 435 w 1257"/>
                  <a:gd name="T77" fmla="*/ 0 h 11"/>
                  <a:gd name="T78" fmla="*/ 509 w 1257"/>
                  <a:gd name="T79" fmla="*/ 0 h 11"/>
                  <a:gd name="T80" fmla="*/ 420 w 1257"/>
                  <a:gd name="T81" fmla="*/ 0 h 11"/>
                  <a:gd name="T82" fmla="*/ 423 w 1257"/>
                  <a:gd name="T83" fmla="*/ 11 h 11"/>
                  <a:gd name="T84" fmla="*/ 336 w 1257"/>
                  <a:gd name="T85" fmla="*/ 11 h 11"/>
                  <a:gd name="T86" fmla="*/ 338 w 1257"/>
                  <a:gd name="T87" fmla="*/ 0 h 11"/>
                  <a:gd name="T88" fmla="*/ 420 w 1257"/>
                  <a:gd name="T89" fmla="*/ 0 h 11"/>
                  <a:gd name="T90" fmla="*/ 330 w 1257"/>
                  <a:gd name="T91" fmla="*/ 0 h 11"/>
                  <a:gd name="T92" fmla="*/ 331 w 1257"/>
                  <a:gd name="T93" fmla="*/ 11 h 11"/>
                  <a:gd name="T94" fmla="*/ 262 w 1257"/>
                  <a:gd name="T95" fmla="*/ 11 h 11"/>
                  <a:gd name="T96" fmla="*/ 264 w 1257"/>
                  <a:gd name="T97" fmla="*/ 0 h 11"/>
                  <a:gd name="T98" fmla="*/ 330 w 1257"/>
                  <a:gd name="T99" fmla="*/ 0 h 11"/>
                  <a:gd name="T100" fmla="*/ 254 w 1257"/>
                  <a:gd name="T101" fmla="*/ 0 h 11"/>
                  <a:gd name="T102" fmla="*/ 257 w 1257"/>
                  <a:gd name="T103" fmla="*/ 11 h 11"/>
                  <a:gd name="T104" fmla="*/ 177 w 1257"/>
                  <a:gd name="T105" fmla="*/ 11 h 11"/>
                  <a:gd name="T106" fmla="*/ 179 w 1257"/>
                  <a:gd name="T107" fmla="*/ 0 h 11"/>
                  <a:gd name="T108" fmla="*/ 254 w 1257"/>
                  <a:gd name="T109" fmla="*/ 0 h 11"/>
                  <a:gd name="T110" fmla="*/ 170 w 1257"/>
                  <a:gd name="T111" fmla="*/ 0 h 11"/>
                  <a:gd name="T112" fmla="*/ 171 w 1257"/>
                  <a:gd name="T113" fmla="*/ 11 h 11"/>
                  <a:gd name="T114" fmla="*/ 0 w 1257"/>
                  <a:gd name="T115" fmla="*/ 11 h 11"/>
                  <a:gd name="T116" fmla="*/ 2 w 1257"/>
                  <a:gd name="T117" fmla="*/ 0 h 11"/>
                  <a:gd name="T118" fmla="*/ 170 w 1257"/>
                  <a:gd name="T11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57" h="11">
                    <a:moveTo>
                      <a:pt x="1255" y="0"/>
                    </a:moveTo>
                    <a:lnTo>
                      <a:pt x="1257" y="11"/>
                    </a:lnTo>
                    <a:lnTo>
                      <a:pt x="1020" y="11"/>
                    </a:lnTo>
                    <a:lnTo>
                      <a:pt x="1022" y="0"/>
                    </a:lnTo>
                    <a:lnTo>
                      <a:pt x="1255" y="0"/>
                    </a:lnTo>
                    <a:close/>
                    <a:moveTo>
                      <a:pt x="1011" y="0"/>
                    </a:moveTo>
                    <a:lnTo>
                      <a:pt x="1014" y="11"/>
                    </a:lnTo>
                    <a:lnTo>
                      <a:pt x="944" y="11"/>
                    </a:lnTo>
                    <a:lnTo>
                      <a:pt x="945" y="0"/>
                    </a:lnTo>
                    <a:lnTo>
                      <a:pt x="1011" y="0"/>
                    </a:lnTo>
                    <a:close/>
                    <a:moveTo>
                      <a:pt x="942" y="0"/>
                    </a:moveTo>
                    <a:lnTo>
                      <a:pt x="942" y="11"/>
                    </a:lnTo>
                    <a:lnTo>
                      <a:pt x="865" y="11"/>
                    </a:lnTo>
                    <a:lnTo>
                      <a:pt x="868" y="0"/>
                    </a:lnTo>
                    <a:lnTo>
                      <a:pt x="942" y="0"/>
                    </a:lnTo>
                    <a:close/>
                    <a:moveTo>
                      <a:pt x="858" y="0"/>
                    </a:moveTo>
                    <a:lnTo>
                      <a:pt x="860" y="11"/>
                    </a:lnTo>
                    <a:lnTo>
                      <a:pt x="778" y="11"/>
                    </a:lnTo>
                    <a:lnTo>
                      <a:pt x="781" y="0"/>
                    </a:lnTo>
                    <a:lnTo>
                      <a:pt x="858" y="0"/>
                    </a:lnTo>
                    <a:close/>
                    <a:moveTo>
                      <a:pt x="773" y="0"/>
                    </a:moveTo>
                    <a:lnTo>
                      <a:pt x="775" y="11"/>
                    </a:lnTo>
                    <a:lnTo>
                      <a:pt x="690" y="11"/>
                    </a:lnTo>
                    <a:lnTo>
                      <a:pt x="692" y="0"/>
                    </a:lnTo>
                    <a:lnTo>
                      <a:pt x="773" y="0"/>
                    </a:lnTo>
                    <a:close/>
                    <a:moveTo>
                      <a:pt x="684" y="0"/>
                    </a:moveTo>
                    <a:lnTo>
                      <a:pt x="685" y="11"/>
                    </a:lnTo>
                    <a:lnTo>
                      <a:pt x="606" y="11"/>
                    </a:lnTo>
                    <a:lnTo>
                      <a:pt x="608" y="0"/>
                    </a:lnTo>
                    <a:lnTo>
                      <a:pt x="684" y="0"/>
                    </a:lnTo>
                    <a:close/>
                    <a:moveTo>
                      <a:pt x="603" y="0"/>
                    </a:moveTo>
                    <a:lnTo>
                      <a:pt x="604" y="11"/>
                    </a:lnTo>
                    <a:lnTo>
                      <a:pt x="515" y="11"/>
                    </a:lnTo>
                    <a:lnTo>
                      <a:pt x="517" y="0"/>
                    </a:lnTo>
                    <a:lnTo>
                      <a:pt x="603" y="0"/>
                    </a:lnTo>
                    <a:close/>
                    <a:moveTo>
                      <a:pt x="509" y="0"/>
                    </a:moveTo>
                    <a:lnTo>
                      <a:pt x="511" y="11"/>
                    </a:lnTo>
                    <a:lnTo>
                      <a:pt x="432" y="11"/>
                    </a:lnTo>
                    <a:lnTo>
                      <a:pt x="435" y="0"/>
                    </a:lnTo>
                    <a:lnTo>
                      <a:pt x="509" y="0"/>
                    </a:lnTo>
                    <a:close/>
                    <a:moveTo>
                      <a:pt x="420" y="0"/>
                    </a:moveTo>
                    <a:lnTo>
                      <a:pt x="423" y="11"/>
                    </a:lnTo>
                    <a:lnTo>
                      <a:pt x="336" y="11"/>
                    </a:lnTo>
                    <a:lnTo>
                      <a:pt x="338" y="0"/>
                    </a:lnTo>
                    <a:lnTo>
                      <a:pt x="420" y="0"/>
                    </a:lnTo>
                    <a:close/>
                    <a:moveTo>
                      <a:pt x="330" y="0"/>
                    </a:moveTo>
                    <a:lnTo>
                      <a:pt x="331" y="11"/>
                    </a:lnTo>
                    <a:lnTo>
                      <a:pt x="262" y="11"/>
                    </a:lnTo>
                    <a:lnTo>
                      <a:pt x="264" y="0"/>
                    </a:lnTo>
                    <a:lnTo>
                      <a:pt x="330" y="0"/>
                    </a:lnTo>
                    <a:close/>
                    <a:moveTo>
                      <a:pt x="254" y="0"/>
                    </a:moveTo>
                    <a:lnTo>
                      <a:pt x="257" y="11"/>
                    </a:lnTo>
                    <a:lnTo>
                      <a:pt x="177" y="11"/>
                    </a:lnTo>
                    <a:lnTo>
                      <a:pt x="179" y="0"/>
                    </a:lnTo>
                    <a:lnTo>
                      <a:pt x="254" y="0"/>
                    </a:lnTo>
                    <a:close/>
                    <a:moveTo>
                      <a:pt x="170" y="0"/>
                    </a:moveTo>
                    <a:lnTo>
                      <a:pt x="171" y="11"/>
                    </a:lnTo>
                    <a:lnTo>
                      <a:pt x="0" y="11"/>
                    </a:lnTo>
                    <a:lnTo>
                      <a:pt x="2" y="0"/>
                    </a:lnTo>
                    <a:lnTo>
                      <a:pt x="170" y="0"/>
                    </a:lnTo>
                    <a:close/>
                  </a:path>
                </a:pathLst>
              </a:custGeom>
              <a:solidFill>
                <a:srgbClr val="C2C2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0" name="Freeform 510"/>
              <p:cNvSpPr>
                <a:spLocks noEditPoints="1"/>
              </p:cNvSpPr>
              <p:nvPr/>
            </p:nvSpPr>
            <p:spPr bwMode="auto">
              <a:xfrm>
                <a:off x="2569" y="2870"/>
                <a:ext cx="314" cy="3"/>
              </a:xfrm>
              <a:custGeom>
                <a:avLst/>
                <a:gdLst>
                  <a:gd name="T0" fmla="*/ 1254 w 1255"/>
                  <a:gd name="T1" fmla="*/ 0 h 10"/>
                  <a:gd name="T2" fmla="*/ 1255 w 1255"/>
                  <a:gd name="T3" fmla="*/ 10 h 10"/>
                  <a:gd name="T4" fmla="*/ 1020 w 1255"/>
                  <a:gd name="T5" fmla="*/ 10 h 10"/>
                  <a:gd name="T6" fmla="*/ 1022 w 1255"/>
                  <a:gd name="T7" fmla="*/ 0 h 10"/>
                  <a:gd name="T8" fmla="*/ 1254 w 1255"/>
                  <a:gd name="T9" fmla="*/ 0 h 10"/>
                  <a:gd name="T10" fmla="*/ 1010 w 1255"/>
                  <a:gd name="T11" fmla="*/ 0 h 10"/>
                  <a:gd name="T12" fmla="*/ 1013 w 1255"/>
                  <a:gd name="T13" fmla="*/ 10 h 10"/>
                  <a:gd name="T14" fmla="*/ 944 w 1255"/>
                  <a:gd name="T15" fmla="*/ 10 h 10"/>
                  <a:gd name="T16" fmla="*/ 946 w 1255"/>
                  <a:gd name="T17" fmla="*/ 0 h 10"/>
                  <a:gd name="T18" fmla="*/ 1010 w 1255"/>
                  <a:gd name="T19" fmla="*/ 0 h 10"/>
                  <a:gd name="T20" fmla="*/ 940 w 1255"/>
                  <a:gd name="T21" fmla="*/ 0 h 10"/>
                  <a:gd name="T22" fmla="*/ 942 w 1255"/>
                  <a:gd name="T23" fmla="*/ 10 h 10"/>
                  <a:gd name="T24" fmla="*/ 866 w 1255"/>
                  <a:gd name="T25" fmla="*/ 10 h 10"/>
                  <a:gd name="T26" fmla="*/ 868 w 1255"/>
                  <a:gd name="T27" fmla="*/ 0 h 10"/>
                  <a:gd name="T28" fmla="*/ 940 w 1255"/>
                  <a:gd name="T29" fmla="*/ 0 h 10"/>
                  <a:gd name="T30" fmla="*/ 856 w 1255"/>
                  <a:gd name="T31" fmla="*/ 0 h 10"/>
                  <a:gd name="T32" fmla="*/ 859 w 1255"/>
                  <a:gd name="T33" fmla="*/ 10 h 10"/>
                  <a:gd name="T34" fmla="*/ 779 w 1255"/>
                  <a:gd name="T35" fmla="*/ 10 h 10"/>
                  <a:gd name="T36" fmla="*/ 781 w 1255"/>
                  <a:gd name="T37" fmla="*/ 0 h 10"/>
                  <a:gd name="T38" fmla="*/ 856 w 1255"/>
                  <a:gd name="T39" fmla="*/ 0 h 10"/>
                  <a:gd name="T40" fmla="*/ 773 w 1255"/>
                  <a:gd name="T41" fmla="*/ 0 h 10"/>
                  <a:gd name="T42" fmla="*/ 775 w 1255"/>
                  <a:gd name="T43" fmla="*/ 10 h 10"/>
                  <a:gd name="T44" fmla="*/ 691 w 1255"/>
                  <a:gd name="T45" fmla="*/ 10 h 10"/>
                  <a:gd name="T46" fmla="*/ 693 w 1255"/>
                  <a:gd name="T47" fmla="*/ 0 h 10"/>
                  <a:gd name="T48" fmla="*/ 773 w 1255"/>
                  <a:gd name="T49" fmla="*/ 0 h 10"/>
                  <a:gd name="T50" fmla="*/ 684 w 1255"/>
                  <a:gd name="T51" fmla="*/ 0 h 10"/>
                  <a:gd name="T52" fmla="*/ 685 w 1255"/>
                  <a:gd name="T53" fmla="*/ 10 h 10"/>
                  <a:gd name="T54" fmla="*/ 608 w 1255"/>
                  <a:gd name="T55" fmla="*/ 10 h 10"/>
                  <a:gd name="T56" fmla="*/ 609 w 1255"/>
                  <a:gd name="T57" fmla="*/ 0 h 10"/>
                  <a:gd name="T58" fmla="*/ 684 w 1255"/>
                  <a:gd name="T59" fmla="*/ 0 h 10"/>
                  <a:gd name="T60" fmla="*/ 602 w 1255"/>
                  <a:gd name="T61" fmla="*/ 0 h 10"/>
                  <a:gd name="T62" fmla="*/ 604 w 1255"/>
                  <a:gd name="T63" fmla="*/ 10 h 10"/>
                  <a:gd name="T64" fmla="*/ 516 w 1255"/>
                  <a:gd name="T65" fmla="*/ 10 h 10"/>
                  <a:gd name="T66" fmla="*/ 517 w 1255"/>
                  <a:gd name="T67" fmla="*/ 0 h 10"/>
                  <a:gd name="T68" fmla="*/ 602 w 1255"/>
                  <a:gd name="T69" fmla="*/ 0 h 10"/>
                  <a:gd name="T70" fmla="*/ 509 w 1255"/>
                  <a:gd name="T71" fmla="*/ 0 h 10"/>
                  <a:gd name="T72" fmla="*/ 510 w 1255"/>
                  <a:gd name="T73" fmla="*/ 10 h 10"/>
                  <a:gd name="T74" fmla="*/ 433 w 1255"/>
                  <a:gd name="T75" fmla="*/ 10 h 10"/>
                  <a:gd name="T76" fmla="*/ 436 w 1255"/>
                  <a:gd name="T77" fmla="*/ 0 h 10"/>
                  <a:gd name="T78" fmla="*/ 509 w 1255"/>
                  <a:gd name="T79" fmla="*/ 0 h 10"/>
                  <a:gd name="T80" fmla="*/ 419 w 1255"/>
                  <a:gd name="T81" fmla="*/ 0 h 10"/>
                  <a:gd name="T82" fmla="*/ 421 w 1255"/>
                  <a:gd name="T83" fmla="*/ 10 h 10"/>
                  <a:gd name="T84" fmla="*/ 337 w 1255"/>
                  <a:gd name="T85" fmla="*/ 10 h 10"/>
                  <a:gd name="T86" fmla="*/ 339 w 1255"/>
                  <a:gd name="T87" fmla="*/ 0 h 10"/>
                  <a:gd name="T88" fmla="*/ 419 w 1255"/>
                  <a:gd name="T89" fmla="*/ 0 h 10"/>
                  <a:gd name="T90" fmla="*/ 330 w 1255"/>
                  <a:gd name="T91" fmla="*/ 0 h 10"/>
                  <a:gd name="T92" fmla="*/ 331 w 1255"/>
                  <a:gd name="T93" fmla="*/ 10 h 10"/>
                  <a:gd name="T94" fmla="*/ 263 w 1255"/>
                  <a:gd name="T95" fmla="*/ 10 h 10"/>
                  <a:gd name="T96" fmla="*/ 264 w 1255"/>
                  <a:gd name="T97" fmla="*/ 0 h 10"/>
                  <a:gd name="T98" fmla="*/ 330 w 1255"/>
                  <a:gd name="T99" fmla="*/ 0 h 10"/>
                  <a:gd name="T100" fmla="*/ 254 w 1255"/>
                  <a:gd name="T101" fmla="*/ 0 h 10"/>
                  <a:gd name="T102" fmla="*/ 256 w 1255"/>
                  <a:gd name="T103" fmla="*/ 10 h 10"/>
                  <a:gd name="T104" fmla="*/ 178 w 1255"/>
                  <a:gd name="T105" fmla="*/ 10 h 10"/>
                  <a:gd name="T106" fmla="*/ 181 w 1255"/>
                  <a:gd name="T107" fmla="*/ 0 h 10"/>
                  <a:gd name="T108" fmla="*/ 254 w 1255"/>
                  <a:gd name="T109" fmla="*/ 0 h 10"/>
                  <a:gd name="T110" fmla="*/ 170 w 1255"/>
                  <a:gd name="T111" fmla="*/ 0 h 10"/>
                  <a:gd name="T112" fmla="*/ 171 w 1255"/>
                  <a:gd name="T113" fmla="*/ 10 h 10"/>
                  <a:gd name="T114" fmla="*/ 0 w 1255"/>
                  <a:gd name="T115" fmla="*/ 10 h 10"/>
                  <a:gd name="T116" fmla="*/ 2 w 1255"/>
                  <a:gd name="T117" fmla="*/ 0 h 10"/>
                  <a:gd name="T118" fmla="*/ 170 w 1255"/>
                  <a:gd name="T11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55" h="10">
                    <a:moveTo>
                      <a:pt x="1254" y="0"/>
                    </a:moveTo>
                    <a:lnTo>
                      <a:pt x="1255" y="10"/>
                    </a:lnTo>
                    <a:lnTo>
                      <a:pt x="1020" y="10"/>
                    </a:lnTo>
                    <a:lnTo>
                      <a:pt x="1022" y="0"/>
                    </a:lnTo>
                    <a:lnTo>
                      <a:pt x="1254" y="0"/>
                    </a:lnTo>
                    <a:close/>
                    <a:moveTo>
                      <a:pt x="1010" y="0"/>
                    </a:moveTo>
                    <a:lnTo>
                      <a:pt x="1013" y="10"/>
                    </a:lnTo>
                    <a:lnTo>
                      <a:pt x="944" y="10"/>
                    </a:lnTo>
                    <a:lnTo>
                      <a:pt x="946" y="0"/>
                    </a:lnTo>
                    <a:lnTo>
                      <a:pt x="1010" y="0"/>
                    </a:lnTo>
                    <a:close/>
                    <a:moveTo>
                      <a:pt x="940" y="0"/>
                    </a:moveTo>
                    <a:lnTo>
                      <a:pt x="942" y="10"/>
                    </a:lnTo>
                    <a:lnTo>
                      <a:pt x="866" y="10"/>
                    </a:lnTo>
                    <a:lnTo>
                      <a:pt x="868" y="0"/>
                    </a:lnTo>
                    <a:lnTo>
                      <a:pt x="940" y="0"/>
                    </a:lnTo>
                    <a:close/>
                    <a:moveTo>
                      <a:pt x="856" y="0"/>
                    </a:moveTo>
                    <a:lnTo>
                      <a:pt x="859" y="10"/>
                    </a:lnTo>
                    <a:lnTo>
                      <a:pt x="779" y="10"/>
                    </a:lnTo>
                    <a:lnTo>
                      <a:pt x="781" y="0"/>
                    </a:lnTo>
                    <a:lnTo>
                      <a:pt x="856" y="0"/>
                    </a:lnTo>
                    <a:close/>
                    <a:moveTo>
                      <a:pt x="773" y="0"/>
                    </a:moveTo>
                    <a:lnTo>
                      <a:pt x="775" y="10"/>
                    </a:lnTo>
                    <a:lnTo>
                      <a:pt x="691" y="10"/>
                    </a:lnTo>
                    <a:lnTo>
                      <a:pt x="693" y="0"/>
                    </a:lnTo>
                    <a:lnTo>
                      <a:pt x="773" y="0"/>
                    </a:lnTo>
                    <a:close/>
                    <a:moveTo>
                      <a:pt x="684" y="0"/>
                    </a:moveTo>
                    <a:lnTo>
                      <a:pt x="685" y="10"/>
                    </a:lnTo>
                    <a:lnTo>
                      <a:pt x="608" y="10"/>
                    </a:lnTo>
                    <a:lnTo>
                      <a:pt x="609" y="0"/>
                    </a:lnTo>
                    <a:lnTo>
                      <a:pt x="684" y="0"/>
                    </a:lnTo>
                    <a:close/>
                    <a:moveTo>
                      <a:pt x="602" y="0"/>
                    </a:moveTo>
                    <a:lnTo>
                      <a:pt x="604" y="10"/>
                    </a:lnTo>
                    <a:lnTo>
                      <a:pt x="516" y="10"/>
                    </a:lnTo>
                    <a:lnTo>
                      <a:pt x="517" y="0"/>
                    </a:lnTo>
                    <a:lnTo>
                      <a:pt x="602" y="0"/>
                    </a:lnTo>
                    <a:close/>
                    <a:moveTo>
                      <a:pt x="509" y="0"/>
                    </a:moveTo>
                    <a:lnTo>
                      <a:pt x="510" y="10"/>
                    </a:lnTo>
                    <a:lnTo>
                      <a:pt x="433" y="10"/>
                    </a:lnTo>
                    <a:lnTo>
                      <a:pt x="436" y="0"/>
                    </a:lnTo>
                    <a:lnTo>
                      <a:pt x="509" y="0"/>
                    </a:lnTo>
                    <a:close/>
                    <a:moveTo>
                      <a:pt x="419" y="0"/>
                    </a:moveTo>
                    <a:lnTo>
                      <a:pt x="421" y="10"/>
                    </a:lnTo>
                    <a:lnTo>
                      <a:pt x="337" y="10"/>
                    </a:lnTo>
                    <a:lnTo>
                      <a:pt x="339" y="0"/>
                    </a:lnTo>
                    <a:lnTo>
                      <a:pt x="419" y="0"/>
                    </a:lnTo>
                    <a:close/>
                    <a:moveTo>
                      <a:pt x="330" y="0"/>
                    </a:moveTo>
                    <a:lnTo>
                      <a:pt x="331" y="10"/>
                    </a:lnTo>
                    <a:lnTo>
                      <a:pt x="263" y="10"/>
                    </a:lnTo>
                    <a:lnTo>
                      <a:pt x="264" y="0"/>
                    </a:lnTo>
                    <a:lnTo>
                      <a:pt x="330" y="0"/>
                    </a:lnTo>
                    <a:close/>
                    <a:moveTo>
                      <a:pt x="254" y="0"/>
                    </a:moveTo>
                    <a:lnTo>
                      <a:pt x="256" y="10"/>
                    </a:lnTo>
                    <a:lnTo>
                      <a:pt x="178" y="10"/>
                    </a:lnTo>
                    <a:lnTo>
                      <a:pt x="181" y="0"/>
                    </a:lnTo>
                    <a:lnTo>
                      <a:pt x="254" y="0"/>
                    </a:lnTo>
                    <a:close/>
                    <a:moveTo>
                      <a:pt x="170" y="0"/>
                    </a:moveTo>
                    <a:lnTo>
                      <a:pt x="171" y="10"/>
                    </a:lnTo>
                    <a:lnTo>
                      <a:pt x="0" y="10"/>
                    </a:lnTo>
                    <a:lnTo>
                      <a:pt x="2" y="0"/>
                    </a:lnTo>
                    <a:lnTo>
                      <a:pt x="170" y="0"/>
                    </a:lnTo>
                    <a:close/>
                  </a:path>
                </a:pathLst>
              </a:custGeom>
              <a:solidFill>
                <a:srgbClr val="C9C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" name="Freeform 511"/>
              <p:cNvSpPr>
                <a:spLocks noEditPoints="1"/>
              </p:cNvSpPr>
              <p:nvPr/>
            </p:nvSpPr>
            <p:spPr bwMode="auto">
              <a:xfrm>
                <a:off x="2570" y="2869"/>
                <a:ext cx="313" cy="2"/>
              </a:xfrm>
              <a:custGeom>
                <a:avLst/>
                <a:gdLst>
                  <a:gd name="T0" fmla="*/ 1252 w 1253"/>
                  <a:gd name="T1" fmla="*/ 0 h 11"/>
                  <a:gd name="T2" fmla="*/ 1253 w 1253"/>
                  <a:gd name="T3" fmla="*/ 11 h 11"/>
                  <a:gd name="T4" fmla="*/ 1020 w 1253"/>
                  <a:gd name="T5" fmla="*/ 11 h 11"/>
                  <a:gd name="T6" fmla="*/ 1020 w 1253"/>
                  <a:gd name="T7" fmla="*/ 0 h 11"/>
                  <a:gd name="T8" fmla="*/ 1252 w 1253"/>
                  <a:gd name="T9" fmla="*/ 0 h 11"/>
                  <a:gd name="T10" fmla="*/ 1006 w 1253"/>
                  <a:gd name="T11" fmla="*/ 0 h 11"/>
                  <a:gd name="T12" fmla="*/ 1009 w 1253"/>
                  <a:gd name="T13" fmla="*/ 11 h 11"/>
                  <a:gd name="T14" fmla="*/ 943 w 1253"/>
                  <a:gd name="T15" fmla="*/ 11 h 11"/>
                  <a:gd name="T16" fmla="*/ 946 w 1253"/>
                  <a:gd name="T17" fmla="*/ 0 h 11"/>
                  <a:gd name="T18" fmla="*/ 1006 w 1253"/>
                  <a:gd name="T19" fmla="*/ 0 h 11"/>
                  <a:gd name="T20" fmla="*/ 938 w 1253"/>
                  <a:gd name="T21" fmla="*/ 0 h 11"/>
                  <a:gd name="T22" fmla="*/ 940 w 1253"/>
                  <a:gd name="T23" fmla="*/ 11 h 11"/>
                  <a:gd name="T24" fmla="*/ 866 w 1253"/>
                  <a:gd name="T25" fmla="*/ 11 h 11"/>
                  <a:gd name="T26" fmla="*/ 867 w 1253"/>
                  <a:gd name="T27" fmla="*/ 0 h 11"/>
                  <a:gd name="T28" fmla="*/ 938 w 1253"/>
                  <a:gd name="T29" fmla="*/ 0 h 11"/>
                  <a:gd name="T30" fmla="*/ 853 w 1253"/>
                  <a:gd name="T31" fmla="*/ 0 h 11"/>
                  <a:gd name="T32" fmla="*/ 855 w 1253"/>
                  <a:gd name="T33" fmla="*/ 11 h 11"/>
                  <a:gd name="T34" fmla="*/ 779 w 1253"/>
                  <a:gd name="T35" fmla="*/ 11 h 11"/>
                  <a:gd name="T36" fmla="*/ 780 w 1253"/>
                  <a:gd name="T37" fmla="*/ 0 h 11"/>
                  <a:gd name="T38" fmla="*/ 853 w 1253"/>
                  <a:gd name="T39" fmla="*/ 0 h 11"/>
                  <a:gd name="T40" fmla="*/ 771 w 1253"/>
                  <a:gd name="T41" fmla="*/ 0 h 11"/>
                  <a:gd name="T42" fmla="*/ 771 w 1253"/>
                  <a:gd name="T43" fmla="*/ 11 h 11"/>
                  <a:gd name="T44" fmla="*/ 690 w 1253"/>
                  <a:gd name="T45" fmla="*/ 11 h 11"/>
                  <a:gd name="T46" fmla="*/ 693 w 1253"/>
                  <a:gd name="T47" fmla="*/ 0 h 11"/>
                  <a:gd name="T48" fmla="*/ 771 w 1253"/>
                  <a:gd name="T49" fmla="*/ 0 h 11"/>
                  <a:gd name="T50" fmla="*/ 681 w 1253"/>
                  <a:gd name="T51" fmla="*/ 0 h 11"/>
                  <a:gd name="T52" fmla="*/ 682 w 1253"/>
                  <a:gd name="T53" fmla="*/ 11 h 11"/>
                  <a:gd name="T54" fmla="*/ 606 w 1253"/>
                  <a:gd name="T55" fmla="*/ 11 h 11"/>
                  <a:gd name="T56" fmla="*/ 607 w 1253"/>
                  <a:gd name="T57" fmla="*/ 0 h 11"/>
                  <a:gd name="T58" fmla="*/ 681 w 1253"/>
                  <a:gd name="T59" fmla="*/ 0 h 11"/>
                  <a:gd name="T60" fmla="*/ 598 w 1253"/>
                  <a:gd name="T61" fmla="*/ 0 h 11"/>
                  <a:gd name="T62" fmla="*/ 601 w 1253"/>
                  <a:gd name="T63" fmla="*/ 11 h 11"/>
                  <a:gd name="T64" fmla="*/ 515 w 1253"/>
                  <a:gd name="T65" fmla="*/ 11 h 11"/>
                  <a:gd name="T66" fmla="*/ 516 w 1253"/>
                  <a:gd name="T67" fmla="*/ 0 h 11"/>
                  <a:gd name="T68" fmla="*/ 598 w 1253"/>
                  <a:gd name="T69" fmla="*/ 0 h 11"/>
                  <a:gd name="T70" fmla="*/ 505 w 1253"/>
                  <a:gd name="T71" fmla="*/ 0 h 11"/>
                  <a:gd name="T72" fmla="*/ 507 w 1253"/>
                  <a:gd name="T73" fmla="*/ 11 h 11"/>
                  <a:gd name="T74" fmla="*/ 433 w 1253"/>
                  <a:gd name="T75" fmla="*/ 11 h 11"/>
                  <a:gd name="T76" fmla="*/ 436 w 1253"/>
                  <a:gd name="T77" fmla="*/ 0 h 11"/>
                  <a:gd name="T78" fmla="*/ 505 w 1253"/>
                  <a:gd name="T79" fmla="*/ 0 h 11"/>
                  <a:gd name="T80" fmla="*/ 416 w 1253"/>
                  <a:gd name="T81" fmla="*/ 0 h 11"/>
                  <a:gd name="T82" fmla="*/ 418 w 1253"/>
                  <a:gd name="T83" fmla="*/ 11 h 11"/>
                  <a:gd name="T84" fmla="*/ 336 w 1253"/>
                  <a:gd name="T85" fmla="*/ 11 h 11"/>
                  <a:gd name="T86" fmla="*/ 338 w 1253"/>
                  <a:gd name="T87" fmla="*/ 0 h 11"/>
                  <a:gd name="T88" fmla="*/ 416 w 1253"/>
                  <a:gd name="T89" fmla="*/ 0 h 11"/>
                  <a:gd name="T90" fmla="*/ 328 w 1253"/>
                  <a:gd name="T91" fmla="*/ 0 h 11"/>
                  <a:gd name="T92" fmla="*/ 328 w 1253"/>
                  <a:gd name="T93" fmla="*/ 11 h 11"/>
                  <a:gd name="T94" fmla="*/ 262 w 1253"/>
                  <a:gd name="T95" fmla="*/ 11 h 11"/>
                  <a:gd name="T96" fmla="*/ 263 w 1253"/>
                  <a:gd name="T97" fmla="*/ 0 h 11"/>
                  <a:gd name="T98" fmla="*/ 328 w 1253"/>
                  <a:gd name="T99" fmla="*/ 0 h 11"/>
                  <a:gd name="T100" fmla="*/ 251 w 1253"/>
                  <a:gd name="T101" fmla="*/ 0 h 11"/>
                  <a:gd name="T102" fmla="*/ 252 w 1253"/>
                  <a:gd name="T103" fmla="*/ 11 h 11"/>
                  <a:gd name="T104" fmla="*/ 177 w 1253"/>
                  <a:gd name="T105" fmla="*/ 11 h 11"/>
                  <a:gd name="T106" fmla="*/ 180 w 1253"/>
                  <a:gd name="T107" fmla="*/ 0 h 11"/>
                  <a:gd name="T108" fmla="*/ 251 w 1253"/>
                  <a:gd name="T109" fmla="*/ 0 h 11"/>
                  <a:gd name="T110" fmla="*/ 167 w 1253"/>
                  <a:gd name="T111" fmla="*/ 0 h 11"/>
                  <a:gd name="T112" fmla="*/ 168 w 1253"/>
                  <a:gd name="T113" fmla="*/ 11 h 11"/>
                  <a:gd name="T114" fmla="*/ 0 w 1253"/>
                  <a:gd name="T115" fmla="*/ 11 h 11"/>
                  <a:gd name="T116" fmla="*/ 1 w 1253"/>
                  <a:gd name="T117" fmla="*/ 0 h 11"/>
                  <a:gd name="T118" fmla="*/ 167 w 1253"/>
                  <a:gd name="T11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53" h="11">
                    <a:moveTo>
                      <a:pt x="1252" y="0"/>
                    </a:moveTo>
                    <a:lnTo>
                      <a:pt x="1253" y="11"/>
                    </a:lnTo>
                    <a:lnTo>
                      <a:pt x="1020" y="11"/>
                    </a:lnTo>
                    <a:lnTo>
                      <a:pt x="1020" y="0"/>
                    </a:lnTo>
                    <a:lnTo>
                      <a:pt x="1252" y="0"/>
                    </a:lnTo>
                    <a:close/>
                    <a:moveTo>
                      <a:pt x="1006" y="0"/>
                    </a:moveTo>
                    <a:lnTo>
                      <a:pt x="1009" y="11"/>
                    </a:lnTo>
                    <a:lnTo>
                      <a:pt x="943" y="11"/>
                    </a:lnTo>
                    <a:lnTo>
                      <a:pt x="946" y="0"/>
                    </a:lnTo>
                    <a:lnTo>
                      <a:pt x="1006" y="0"/>
                    </a:lnTo>
                    <a:close/>
                    <a:moveTo>
                      <a:pt x="938" y="0"/>
                    </a:moveTo>
                    <a:lnTo>
                      <a:pt x="940" y="11"/>
                    </a:lnTo>
                    <a:lnTo>
                      <a:pt x="866" y="11"/>
                    </a:lnTo>
                    <a:lnTo>
                      <a:pt x="867" y="0"/>
                    </a:lnTo>
                    <a:lnTo>
                      <a:pt x="938" y="0"/>
                    </a:lnTo>
                    <a:close/>
                    <a:moveTo>
                      <a:pt x="853" y="0"/>
                    </a:moveTo>
                    <a:lnTo>
                      <a:pt x="855" y="11"/>
                    </a:lnTo>
                    <a:lnTo>
                      <a:pt x="779" y="11"/>
                    </a:lnTo>
                    <a:lnTo>
                      <a:pt x="780" y="0"/>
                    </a:lnTo>
                    <a:lnTo>
                      <a:pt x="853" y="0"/>
                    </a:lnTo>
                    <a:close/>
                    <a:moveTo>
                      <a:pt x="771" y="0"/>
                    </a:moveTo>
                    <a:lnTo>
                      <a:pt x="771" y="11"/>
                    </a:lnTo>
                    <a:lnTo>
                      <a:pt x="690" y="11"/>
                    </a:lnTo>
                    <a:lnTo>
                      <a:pt x="693" y="0"/>
                    </a:lnTo>
                    <a:lnTo>
                      <a:pt x="771" y="0"/>
                    </a:lnTo>
                    <a:close/>
                    <a:moveTo>
                      <a:pt x="681" y="0"/>
                    </a:moveTo>
                    <a:lnTo>
                      <a:pt x="682" y="11"/>
                    </a:lnTo>
                    <a:lnTo>
                      <a:pt x="606" y="11"/>
                    </a:lnTo>
                    <a:lnTo>
                      <a:pt x="607" y="0"/>
                    </a:lnTo>
                    <a:lnTo>
                      <a:pt x="681" y="0"/>
                    </a:lnTo>
                    <a:close/>
                    <a:moveTo>
                      <a:pt x="598" y="0"/>
                    </a:moveTo>
                    <a:lnTo>
                      <a:pt x="601" y="11"/>
                    </a:lnTo>
                    <a:lnTo>
                      <a:pt x="515" y="11"/>
                    </a:lnTo>
                    <a:lnTo>
                      <a:pt x="516" y="0"/>
                    </a:lnTo>
                    <a:lnTo>
                      <a:pt x="598" y="0"/>
                    </a:lnTo>
                    <a:close/>
                    <a:moveTo>
                      <a:pt x="505" y="0"/>
                    </a:moveTo>
                    <a:lnTo>
                      <a:pt x="507" y="11"/>
                    </a:lnTo>
                    <a:lnTo>
                      <a:pt x="433" y="11"/>
                    </a:lnTo>
                    <a:lnTo>
                      <a:pt x="436" y="0"/>
                    </a:lnTo>
                    <a:lnTo>
                      <a:pt x="505" y="0"/>
                    </a:lnTo>
                    <a:close/>
                    <a:moveTo>
                      <a:pt x="416" y="0"/>
                    </a:moveTo>
                    <a:lnTo>
                      <a:pt x="418" y="11"/>
                    </a:lnTo>
                    <a:lnTo>
                      <a:pt x="336" y="11"/>
                    </a:lnTo>
                    <a:lnTo>
                      <a:pt x="338" y="0"/>
                    </a:lnTo>
                    <a:lnTo>
                      <a:pt x="416" y="0"/>
                    </a:lnTo>
                    <a:close/>
                    <a:moveTo>
                      <a:pt x="328" y="0"/>
                    </a:moveTo>
                    <a:lnTo>
                      <a:pt x="328" y="11"/>
                    </a:lnTo>
                    <a:lnTo>
                      <a:pt x="262" y="11"/>
                    </a:lnTo>
                    <a:lnTo>
                      <a:pt x="263" y="0"/>
                    </a:lnTo>
                    <a:lnTo>
                      <a:pt x="328" y="0"/>
                    </a:lnTo>
                    <a:close/>
                    <a:moveTo>
                      <a:pt x="251" y="0"/>
                    </a:moveTo>
                    <a:lnTo>
                      <a:pt x="252" y="11"/>
                    </a:lnTo>
                    <a:lnTo>
                      <a:pt x="177" y="11"/>
                    </a:lnTo>
                    <a:lnTo>
                      <a:pt x="180" y="0"/>
                    </a:lnTo>
                    <a:lnTo>
                      <a:pt x="251" y="0"/>
                    </a:lnTo>
                    <a:close/>
                    <a:moveTo>
                      <a:pt x="167" y="0"/>
                    </a:moveTo>
                    <a:lnTo>
                      <a:pt x="168" y="11"/>
                    </a:lnTo>
                    <a:lnTo>
                      <a:pt x="0" y="11"/>
                    </a:lnTo>
                    <a:lnTo>
                      <a:pt x="1" y="0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rgbClr val="D1D1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" name="Freeform 512"/>
              <p:cNvSpPr>
                <a:spLocks noEditPoints="1"/>
              </p:cNvSpPr>
              <p:nvPr/>
            </p:nvSpPr>
            <p:spPr bwMode="auto">
              <a:xfrm>
                <a:off x="2570" y="2868"/>
                <a:ext cx="313" cy="2"/>
              </a:xfrm>
              <a:custGeom>
                <a:avLst/>
                <a:gdLst>
                  <a:gd name="T0" fmla="*/ 1251 w 1252"/>
                  <a:gd name="T1" fmla="*/ 0 h 11"/>
                  <a:gd name="T2" fmla="*/ 1252 w 1252"/>
                  <a:gd name="T3" fmla="*/ 11 h 11"/>
                  <a:gd name="T4" fmla="*/ 1020 w 1252"/>
                  <a:gd name="T5" fmla="*/ 11 h 11"/>
                  <a:gd name="T6" fmla="*/ 1021 w 1252"/>
                  <a:gd name="T7" fmla="*/ 0 h 11"/>
                  <a:gd name="T8" fmla="*/ 1251 w 1252"/>
                  <a:gd name="T9" fmla="*/ 0 h 11"/>
                  <a:gd name="T10" fmla="*/ 1004 w 1252"/>
                  <a:gd name="T11" fmla="*/ 0 h 11"/>
                  <a:gd name="T12" fmla="*/ 1008 w 1252"/>
                  <a:gd name="T13" fmla="*/ 11 h 11"/>
                  <a:gd name="T14" fmla="*/ 944 w 1252"/>
                  <a:gd name="T15" fmla="*/ 11 h 11"/>
                  <a:gd name="T16" fmla="*/ 946 w 1252"/>
                  <a:gd name="T17" fmla="*/ 0 h 11"/>
                  <a:gd name="T18" fmla="*/ 1004 w 1252"/>
                  <a:gd name="T19" fmla="*/ 0 h 11"/>
                  <a:gd name="T20" fmla="*/ 938 w 1252"/>
                  <a:gd name="T21" fmla="*/ 0 h 11"/>
                  <a:gd name="T22" fmla="*/ 938 w 1252"/>
                  <a:gd name="T23" fmla="*/ 11 h 11"/>
                  <a:gd name="T24" fmla="*/ 866 w 1252"/>
                  <a:gd name="T25" fmla="*/ 11 h 11"/>
                  <a:gd name="T26" fmla="*/ 868 w 1252"/>
                  <a:gd name="T27" fmla="*/ 0 h 11"/>
                  <a:gd name="T28" fmla="*/ 938 w 1252"/>
                  <a:gd name="T29" fmla="*/ 0 h 11"/>
                  <a:gd name="T30" fmla="*/ 851 w 1252"/>
                  <a:gd name="T31" fmla="*/ 0 h 11"/>
                  <a:gd name="T32" fmla="*/ 854 w 1252"/>
                  <a:gd name="T33" fmla="*/ 11 h 11"/>
                  <a:gd name="T34" fmla="*/ 779 w 1252"/>
                  <a:gd name="T35" fmla="*/ 11 h 11"/>
                  <a:gd name="T36" fmla="*/ 781 w 1252"/>
                  <a:gd name="T37" fmla="*/ 0 h 11"/>
                  <a:gd name="T38" fmla="*/ 851 w 1252"/>
                  <a:gd name="T39" fmla="*/ 0 h 11"/>
                  <a:gd name="T40" fmla="*/ 771 w 1252"/>
                  <a:gd name="T41" fmla="*/ 0 h 11"/>
                  <a:gd name="T42" fmla="*/ 771 w 1252"/>
                  <a:gd name="T43" fmla="*/ 11 h 11"/>
                  <a:gd name="T44" fmla="*/ 691 w 1252"/>
                  <a:gd name="T45" fmla="*/ 11 h 11"/>
                  <a:gd name="T46" fmla="*/ 693 w 1252"/>
                  <a:gd name="T47" fmla="*/ 0 h 11"/>
                  <a:gd name="T48" fmla="*/ 771 w 1252"/>
                  <a:gd name="T49" fmla="*/ 0 h 11"/>
                  <a:gd name="T50" fmla="*/ 681 w 1252"/>
                  <a:gd name="T51" fmla="*/ 0 h 11"/>
                  <a:gd name="T52" fmla="*/ 682 w 1252"/>
                  <a:gd name="T53" fmla="*/ 11 h 11"/>
                  <a:gd name="T54" fmla="*/ 607 w 1252"/>
                  <a:gd name="T55" fmla="*/ 11 h 11"/>
                  <a:gd name="T56" fmla="*/ 608 w 1252"/>
                  <a:gd name="T57" fmla="*/ 0 h 11"/>
                  <a:gd name="T58" fmla="*/ 681 w 1252"/>
                  <a:gd name="T59" fmla="*/ 0 h 11"/>
                  <a:gd name="T60" fmla="*/ 598 w 1252"/>
                  <a:gd name="T61" fmla="*/ 0 h 11"/>
                  <a:gd name="T62" fmla="*/ 600 w 1252"/>
                  <a:gd name="T63" fmla="*/ 11 h 11"/>
                  <a:gd name="T64" fmla="*/ 515 w 1252"/>
                  <a:gd name="T65" fmla="*/ 11 h 11"/>
                  <a:gd name="T66" fmla="*/ 517 w 1252"/>
                  <a:gd name="T67" fmla="*/ 0 h 11"/>
                  <a:gd name="T68" fmla="*/ 598 w 1252"/>
                  <a:gd name="T69" fmla="*/ 0 h 11"/>
                  <a:gd name="T70" fmla="*/ 504 w 1252"/>
                  <a:gd name="T71" fmla="*/ 0 h 11"/>
                  <a:gd name="T72" fmla="*/ 507 w 1252"/>
                  <a:gd name="T73" fmla="*/ 11 h 11"/>
                  <a:gd name="T74" fmla="*/ 434 w 1252"/>
                  <a:gd name="T75" fmla="*/ 11 h 11"/>
                  <a:gd name="T76" fmla="*/ 437 w 1252"/>
                  <a:gd name="T77" fmla="*/ 0 h 11"/>
                  <a:gd name="T78" fmla="*/ 504 w 1252"/>
                  <a:gd name="T79" fmla="*/ 0 h 11"/>
                  <a:gd name="T80" fmla="*/ 415 w 1252"/>
                  <a:gd name="T81" fmla="*/ 0 h 11"/>
                  <a:gd name="T82" fmla="*/ 417 w 1252"/>
                  <a:gd name="T83" fmla="*/ 11 h 11"/>
                  <a:gd name="T84" fmla="*/ 337 w 1252"/>
                  <a:gd name="T85" fmla="*/ 11 h 11"/>
                  <a:gd name="T86" fmla="*/ 340 w 1252"/>
                  <a:gd name="T87" fmla="*/ 0 h 11"/>
                  <a:gd name="T88" fmla="*/ 415 w 1252"/>
                  <a:gd name="T89" fmla="*/ 0 h 11"/>
                  <a:gd name="T90" fmla="*/ 328 w 1252"/>
                  <a:gd name="T91" fmla="*/ 0 h 11"/>
                  <a:gd name="T92" fmla="*/ 328 w 1252"/>
                  <a:gd name="T93" fmla="*/ 11 h 11"/>
                  <a:gd name="T94" fmla="*/ 262 w 1252"/>
                  <a:gd name="T95" fmla="*/ 11 h 11"/>
                  <a:gd name="T96" fmla="*/ 264 w 1252"/>
                  <a:gd name="T97" fmla="*/ 0 h 11"/>
                  <a:gd name="T98" fmla="*/ 328 w 1252"/>
                  <a:gd name="T99" fmla="*/ 0 h 11"/>
                  <a:gd name="T100" fmla="*/ 250 w 1252"/>
                  <a:gd name="T101" fmla="*/ 0 h 11"/>
                  <a:gd name="T102" fmla="*/ 251 w 1252"/>
                  <a:gd name="T103" fmla="*/ 11 h 11"/>
                  <a:gd name="T104" fmla="*/ 179 w 1252"/>
                  <a:gd name="T105" fmla="*/ 11 h 11"/>
                  <a:gd name="T106" fmla="*/ 180 w 1252"/>
                  <a:gd name="T107" fmla="*/ 0 h 11"/>
                  <a:gd name="T108" fmla="*/ 250 w 1252"/>
                  <a:gd name="T109" fmla="*/ 0 h 11"/>
                  <a:gd name="T110" fmla="*/ 165 w 1252"/>
                  <a:gd name="T111" fmla="*/ 0 h 11"/>
                  <a:gd name="T112" fmla="*/ 168 w 1252"/>
                  <a:gd name="T113" fmla="*/ 11 h 11"/>
                  <a:gd name="T114" fmla="*/ 0 w 1252"/>
                  <a:gd name="T115" fmla="*/ 11 h 11"/>
                  <a:gd name="T116" fmla="*/ 1 w 1252"/>
                  <a:gd name="T117" fmla="*/ 0 h 11"/>
                  <a:gd name="T118" fmla="*/ 165 w 1252"/>
                  <a:gd name="T11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52" h="11">
                    <a:moveTo>
                      <a:pt x="1251" y="0"/>
                    </a:moveTo>
                    <a:lnTo>
                      <a:pt x="1252" y="11"/>
                    </a:lnTo>
                    <a:lnTo>
                      <a:pt x="1020" y="11"/>
                    </a:lnTo>
                    <a:lnTo>
                      <a:pt x="1021" y="0"/>
                    </a:lnTo>
                    <a:lnTo>
                      <a:pt x="1251" y="0"/>
                    </a:lnTo>
                    <a:close/>
                    <a:moveTo>
                      <a:pt x="1004" y="0"/>
                    </a:moveTo>
                    <a:lnTo>
                      <a:pt x="1008" y="11"/>
                    </a:lnTo>
                    <a:lnTo>
                      <a:pt x="944" y="11"/>
                    </a:lnTo>
                    <a:lnTo>
                      <a:pt x="946" y="0"/>
                    </a:lnTo>
                    <a:lnTo>
                      <a:pt x="1004" y="0"/>
                    </a:lnTo>
                    <a:close/>
                    <a:moveTo>
                      <a:pt x="938" y="0"/>
                    </a:moveTo>
                    <a:lnTo>
                      <a:pt x="938" y="11"/>
                    </a:lnTo>
                    <a:lnTo>
                      <a:pt x="866" y="11"/>
                    </a:lnTo>
                    <a:lnTo>
                      <a:pt x="868" y="0"/>
                    </a:lnTo>
                    <a:lnTo>
                      <a:pt x="938" y="0"/>
                    </a:lnTo>
                    <a:close/>
                    <a:moveTo>
                      <a:pt x="851" y="0"/>
                    </a:moveTo>
                    <a:lnTo>
                      <a:pt x="854" y="11"/>
                    </a:lnTo>
                    <a:lnTo>
                      <a:pt x="779" y="11"/>
                    </a:lnTo>
                    <a:lnTo>
                      <a:pt x="781" y="0"/>
                    </a:lnTo>
                    <a:lnTo>
                      <a:pt x="851" y="0"/>
                    </a:lnTo>
                    <a:close/>
                    <a:moveTo>
                      <a:pt x="771" y="0"/>
                    </a:moveTo>
                    <a:lnTo>
                      <a:pt x="771" y="11"/>
                    </a:lnTo>
                    <a:lnTo>
                      <a:pt x="691" y="11"/>
                    </a:lnTo>
                    <a:lnTo>
                      <a:pt x="693" y="0"/>
                    </a:lnTo>
                    <a:lnTo>
                      <a:pt x="771" y="0"/>
                    </a:lnTo>
                    <a:close/>
                    <a:moveTo>
                      <a:pt x="681" y="0"/>
                    </a:moveTo>
                    <a:lnTo>
                      <a:pt x="682" y="11"/>
                    </a:lnTo>
                    <a:lnTo>
                      <a:pt x="607" y="11"/>
                    </a:lnTo>
                    <a:lnTo>
                      <a:pt x="608" y="0"/>
                    </a:lnTo>
                    <a:lnTo>
                      <a:pt x="681" y="0"/>
                    </a:lnTo>
                    <a:close/>
                    <a:moveTo>
                      <a:pt x="598" y="0"/>
                    </a:moveTo>
                    <a:lnTo>
                      <a:pt x="600" y="11"/>
                    </a:lnTo>
                    <a:lnTo>
                      <a:pt x="515" y="11"/>
                    </a:lnTo>
                    <a:lnTo>
                      <a:pt x="517" y="0"/>
                    </a:lnTo>
                    <a:lnTo>
                      <a:pt x="598" y="0"/>
                    </a:lnTo>
                    <a:close/>
                    <a:moveTo>
                      <a:pt x="504" y="0"/>
                    </a:moveTo>
                    <a:lnTo>
                      <a:pt x="507" y="11"/>
                    </a:lnTo>
                    <a:lnTo>
                      <a:pt x="434" y="11"/>
                    </a:lnTo>
                    <a:lnTo>
                      <a:pt x="437" y="0"/>
                    </a:lnTo>
                    <a:lnTo>
                      <a:pt x="504" y="0"/>
                    </a:lnTo>
                    <a:close/>
                    <a:moveTo>
                      <a:pt x="415" y="0"/>
                    </a:moveTo>
                    <a:lnTo>
                      <a:pt x="417" y="11"/>
                    </a:lnTo>
                    <a:lnTo>
                      <a:pt x="337" y="11"/>
                    </a:lnTo>
                    <a:lnTo>
                      <a:pt x="340" y="0"/>
                    </a:lnTo>
                    <a:lnTo>
                      <a:pt x="415" y="0"/>
                    </a:lnTo>
                    <a:close/>
                    <a:moveTo>
                      <a:pt x="328" y="0"/>
                    </a:moveTo>
                    <a:lnTo>
                      <a:pt x="328" y="11"/>
                    </a:lnTo>
                    <a:lnTo>
                      <a:pt x="262" y="11"/>
                    </a:lnTo>
                    <a:lnTo>
                      <a:pt x="264" y="0"/>
                    </a:lnTo>
                    <a:lnTo>
                      <a:pt x="328" y="0"/>
                    </a:lnTo>
                    <a:close/>
                    <a:moveTo>
                      <a:pt x="250" y="0"/>
                    </a:moveTo>
                    <a:lnTo>
                      <a:pt x="251" y="11"/>
                    </a:lnTo>
                    <a:lnTo>
                      <a:pt x="179" y="11"/>
                    </a:lnTo>
                    <a:lnTo>
                      <a:pt x="180" y="0"/>
                    </a:lnTo>
                    <a:lnTo>
                      <a:pt x="250" y="0"/>
                    </a:lnTo>
                    <a:close/>
                    <a:moveTo>
                      <a:pt x="165" y="0"/>
                    </a:moveTo>
                    <a:lnTo>
                      <a:pt x="168" y="11"/>
                    </a:lnTo>
                    <a:lnTo>
                      <a:pt x="0" y="11"/>
                    </a:lnTo>
                    <a:lnTo>
                      <a:pt x="1" y="0"/>
                    </a:lnTo>
                    <a:lnTo>
                      <a:pt x="165" y="0"/>
                    </a:lnTo>
                    <a:close/>
                  </a:path>
                </a:pathLst>
              </a:custGeom>
              <a:solidFill>
                <a:srgbClr val="D6D6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3" name="Freeform 513"/>
              <p:cNvSpPr>
                <a:spLocks noEditPoints="1"/>
              </p:cNvSpPr>
              <p:nvPr/>
            </p:nvSpPr>
            <p:spPr bwMode="auto">
              <a:xfrm>
                <a:off x="2570" y="2866"/>
                <a:ext cx="313" cy="3"/>
              </a:xfrm>
              <a:custGeom>
                <a:avLst/>
                <a:gdLst>
                  <a:gd name="T0" fmla="*/ 1250 w 1251"/>
                  <a:gd name="T1" fmla="*/ 0 h 9"/>
                  <a:gd name="T2" fmla="*/ 1251 w 1251"/>
                  <a:gd name="T3" fmla="*/ 9 h 9"/>
                  <a:gd name="T4" fmla="*/ 1019 w 1251"/>
                  <a:gd name="T5" fmla="*/ 9 h 9"/>
                  <a:gd name="T6" fmla="*/ 1020 w 1251"/>
                  <a:gd name="T7" fmla="*/ 0 h 9"/>
                  <a:gd name="T8" fmla="*/ 1250 w 1251"/>
                  <a:gd name="T9" fmla="*/ 0 h 9"/>
                  <a:gd name="T10" fmla="*/ 1002 w 1251"/>
                  <a:gd name="T11" fmla="*/ 0 h 9"/>
                  <a:gd name="T12" fmla="*/ 1005 w 1251"/>
                  <a:gd name="T13" fmla="*/ 9 h 9"/>
                  <a:gd name="T14" fmla="*/ 945 w 1251"/>
                  <a:gd name="T15" fmla="*/ 9 h 9"/>
                  <a:gd name="T16" fmla="*/ 946 w 1251"/>
                  <a:gd name="T17" fmla="*/ 0 h 9"/>
                  <a:gd name="T18" fmla="*/ 1002 w 1251"/>
                  <a:gd name="T19" fmla="*/ 0 h 9"/>
                  <a:gd name="T20" fmla="*/ 937 w 1251"/>
                  <a:gd name="T21" fmla="*/ 0 h 9"/>
                  <a:gd name="T22" fmla="*/ 937 w 1251"/>
                  <a:gd name="T23" fmla="*/ 9 h 9"/>
                  <a:gd name="T24" fmla="*/ 866 w 1251"/>
                  <a:gd name="T25" fmla="*/ 9 h 9"/>
                  <a:gd name="T26" fmla="*/ 867 w 1251"/>
                  <a:gd name="T27" fmla="*/ 0 h 9"/>
                  <a:gd name="T28" fmla="*/ 937 w 1251"/>
                  <a:gd name="T29" fmla="*/ 0 h 9"/>
                  <a:gd name="T30" fmla="*/ 849 w 1251"/>
                  <a:gd name="T31" fmla="*/ 0 h 9"/>
                  <a:gd name="T32" fmla="*/ 852 w 1251"/>
                  <a:gd name="T33" fmla="*/ 9 h 9"/>
                  <a:gd name="T34" fmla="*/ 779 w 1251"/>
                  <a:gd name="T35" fmla="*/ 9 h 9"/>
                  <a:gd name="T36" fmla="*/ 781 w 1251"/>
                  <a:gd name="T37" fmla="*/ 0 h 9"/>
                  <a:gd name="T38" fmla="*/ 849 w 1251"/>
                  <a:gd name="T39" fmla="*/ 0 h 9"/>
                  <a:gd name="T40" fmla="*/ 770 w 1251"/>
                  <a:gd name="T41" fmla="*/ 0 h 9"/>
                  <a:gd name="T42" fmla="*/ 770 w 1251"/>
                  <a:gd name="T43" fmla="*/ 9 h 9"/>
                  <a:gd name="T44" fmla="*/ 692 w 1251"/>
                  <a:gd name="T45" fmla="*/ 9 h 9"/>
                  <a:gd name="T46" fmla="*/ 693 w 1251"/>
                  <a:gd name="T47" fmla="*/ 0 h 9"/>
                  <a:gd name="T48" fmla="*/ 770 w 1251"/>
                  <a:gd name="T49" fmla="*/ 0 h 9"/>
                  <a:gd name="T50" fmla="*/ 680 w 1251"/>
                  <a:gd name="T51" fmla="*/ 0 h 9"/>
                  <a:gd name="T52" fmla="*/ 680 w 1251"/>
                  <a:gd name="T53" fmla="*/ 9 h 9"/>
                  <a:gd name="T54" fmla="*/ 606 w 1251"/>
                  <a:gd name="T55" fmla="*/ 9 h 9"/>
                  <a:gd name="T56" fmla="*/ 607 w 1251"/>
                  <a:gd name="T57" fmla="*/ 0 h 9"/>
                  <a:gd name="T58" fmla="*/ 680 w 1251"/>
                  <a:gd name="T59" fmla="*/ 0 h 9"/>
                  <a:gd name="T60" fmla="*/ 596 w 1251"/>
                  <a:gd name="T61" fmla="*/ 0 h 9"/>
                  <a:gd name="T62" fmla="*/ 597 w 1251"/>
                  <a:gd name="T63" fmla="*/ 9 h 9"/>
                  <a:gd name="T64" fmla="*/ 515 w 1251"/>
                  <a:gd name="T65" fmla="*/ 9 h 9"/>
                  <a:gd name="T66" fmla="*/ 516 w 1251"/>
                  <a:gd name="T67" fmla="*/ 0 h 9"/>
                  <a:gd name="T68" fmla="*/ 596 w 1251"/>
                  <a:gd name="T69" fmla="*/ 0 h 9"/>
                  <a:gd name="T70" fmla="*/ 503 w 1251"/>
                  <a:gd name="T71" fmla="*/ 0 h 9"/>
                  <a:gd name="T72" fmla="*/ 504 w 1251"/>
                  <a:gd name="T73" fmla="*/ 9 h 9"/>
                  <a:gd name="T74" fmla="*/ 435 w 1251"/>
                  <a:gd name="T75" fmla="*/ 9 h 9"/>
                  <a:gd name="T76" fmla="*/ 438 w 1251"/>
                  <a:gd name="T77" fmla="*/ 0 h 9"/>
                  <a:gd name="T78" fmla="*/ 503 w 1251"/>
                  <a:gd name="T79" fmla="*/ 0 h 9"/>
                  <a:gd name="T80" fmla="*/ 413 w 1251"/>
                  <a:gd name="T81" fmla="*/ 0 h 9"/>
                  <a:gd name="T82" fmla="*/ 415 w 1251"/>
                  <a:gd name="T83" fmla="*/ 9 h 9"/>
                  <a:gd name="T84" fmla="*/ 337 w 1251"/>
                  <a:gd name="T85" fmla="*/ 9 h 9"/>
                  <a:gd name="T86" fmla="*/ 340 w 1251"/>
                  <a:gd name="T87" fmla="*/ 0 h 9"/>
                  <a:gd name="T88" fmla="*/ 413 w 1251"/>
                  <a:gd name="T89" fmla="*/ 0 h 9"/>
                  <a:gd name="T90" fmla="*/ 327 w 1251"/>
                  <a:gd name="T91" fmla="*/ 0 h 9"/>
                  <a:gd name="T92" fmla="*/ 327 w 1251"/>
                  <a:gd name="T93" fmla="*/ 9 h 9"/>
                  <a:gd name="T94" fmla="*/ 262 w 1251"/>
                  <a:gd name="T95" fmla="*/ 9 h 9"/>
                  <a:gd name="T96" fmla="*/ 263 w 1251"/>
                  <a:gd name="T97" fmla="*/ 0 h 9"/>
                  <a:gd name="T98" fmla="*/ 327 w 1251"/>
                  <a:gd name="T99" fmla="*/ 0 h 9"/>
                  <a:gd name="T100" fmla="*/ 248 w 1251"/>
                  <a:gd name="T101" fmla="*/ 0 h 9"/>
                  <a:gd name="T102" fmla="*/ 249 w 1251"/>
                  <a:gd name="T103" fmla="*/ 9 h 9"/>
                  <a:gd name="T104" fmla="*/ 179 w 1251"/>
                  <a:gd name="T105" fmla="*/ 9 h 9"/>
                  <a:gd name="T106" fmla="*/ 180 w 1251"/>
                  <a:gd name="T107" fmla="*/ 0 h 9"/>
                  <a:gd name="T108" fmla="*/ 248 w 1251"/>
                  <a:gd name="T109" fmla="*/ 0 h 9"/>
                  <a:gd name="T110" fmla="*/ 164 w 1251"/>
                  <a:gd name="T111" fmla="*/ 0 h 9"/>
                  <a:gd name="T112" fmla="*/ 166 w 1251"/>
                  <a:gd name="T113" fmla="*/ 9 h 9"/>
                  <a:gd name="T114" fmla="*/ 0 w 1251"/>
                  <a:gd name="T115" fmla="*/ 9 h 9"/>
                  <a:gd name="T116" fmla="*/ 1 w 1251"/>
                  <a:gd name="T117" fmla="*/ 0 h 9"/>
                  <a:gd name="T118" fmla="*/ 164 w 1251"/>
                  <a:gd name="T11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51" h="9">
                    <a:moveTo>
                      <a:pt x="1250" y="0"/>
                    </a:moveTo>
                    <a:lnTo>
                      <a:pt x="1251" y="9"/>
                    </a:lnTo>
                    <a:lnTo>
                      <a:pt x="1019" y="9"/>
                    </a:lnTo>
                    <a:lnTo>
                      <a:pt x="1020" y="0"/>
                    </a:lnTo>
                    <a:lnTo>
                      <a:pt x="1250" y="0"/>
                    </a:lnTo>
                    <a:close/>
                    <a:moveTo>
                      <a:pt x="1002" y="0"/>
                    </a:moveTo>
                    <a:lnTo>
                      <a:pt x="1005" y="9"/>
                    </a:lnTo>
                    <a:lnTo>
                      <a:pt x="945" y="9"/>
                    </a:lnTo>
                    <a:lnTo>
                      <a:pt x="946" y="0"/>
                    </a:lnTo>
                    <a:lnTo>
                      <a:pt x="1002" y="0"/>
                    </a:lnTo>
                    <a:close/>
                    <a:moveTo>
                      <a:pt x="937" y="0"/>
                    </a:moveTo>
                    <a:lnTo>
                      <a:pt x="937" y="9"/>
                    </a:lnTo>
                    <a:lnTo>
                      <a:pt x="866" y="9"/>
                    </a:lnTo>
                    <a:lnTo>
                      <a:pt x="867" y="0"/>
                    </a:lnTo>
                    <a:lnTo>
                      <a:pt x="937" y="0"/>
                    </a:lnTo>
                    <a:close/>
                    <a:moveTo>
                      <a:pt x="849" y="0"/>
                    </a:moveTo>
                    <a:lnTo>
                      <a:pt x="852" y="9"/>
                    </a:lnTo>
                    <a:lnTo>
                      <a:pt x="779" y="9"/>
                    </a:lnTo>
                    <a:lnTo>
                      <a:pt x="781" y="0"/>
                    </a:lnTo>
                    <a:lnTo>
                      <a:pt x="849" y="0"/>
                    </a:lnTo>
                    <a:close/>
                    <a:moveTo>
                      <a:pt x="770" y="0"/>
                    </a:moveTo>
                    <a:lnTo>
                      <a:pt x="770" y="9"/>
                    </a:lnTo>
                    <a:lnTo>
                      <a:pt x="692" y="9"/>
                    </a:lnTo>
                    <a:lnTo>
                      <a:pt x="693" y="0"/>
                    </a:lnTo>
                    <a:lnTo>
                      <a:pt x="770" y="0"/>
                    </a:lnTo>
                    <a:close/>
                    <a:moveTo>
                      <a:pt x="680" y="0"/>
                    </a:moveTo>
                    <a:lnTo>
                      <a:pt x="680" y="9"/>
                    </a:lnTo>
                    <a:lnTo>
                      <a:pt x="606" y="9"/>
                    </a:lnTo>
                    <a:lnTo>
                      <a:pt x="607" y="0"/>
                    </a:lnTo>
                    <a:lnTo>
                      <a:pt x="680" y="0"/>
                    </a:lnTo>
                    <a:close/>
                    <a:moveTo>
                      <a:pt x="596" y="0"/>
                    </a:moveTo>
                    <a:lnTo>
                      <a:pt x="597" y="9"/>
                    </a:lnTo>
                    <a:lnTo>
                      <a:pt x="515" y="9"/>
                    </a:lnTo>
                    <a:lnTo>
                      <a:pt x="516" y="0"/>
                    </a:lnTo>
                    <a:lnTo>
                      <a:pt x="596" y="0"/>
                    </a:lnTo>
                    <a:close/>
                    <a:moveTo>
                      <a:pt x="503" y="0"/>
                    </a:moveTo>
                    <a:lnTo>
                      <a:pt x="504" y="9"/>
                    </a:lnTo>
                    <a:lnTo>
                      <a:pt x="435" y="9"/>
                    </a:lnTo>
                    <a:lnTo>
                      <a:pt x="438" y="0"/>
                    </a:lnTo>
                    <a:lnTo>
                      <a:pt x="503" y="0"/>
                    </a:lnTo>
                    <a:close/>
                    <a:moveTo>
                      <a:pt x="413" y="0"/>
                    </a:moveTo>
                    <a:lnTo>
                      <a:pt x="415" y="9"/>
                    </a:lnTo>
                    <a:lnTo>
                      <a:pt x="337" y="9"/>
                    </a:lnTo>
                    <a:lnTo>
                      <a:pt x="340" y="0"/>
                    </a:lnTo>
                    <a:lnTo>
                      <a:pt x="413" y="0"/>
                    </a:lnTo>
                    <a:close/>
                    <a:moveTo>
                      <a:pt x="327" y="0"/>
                    </a:moveTo>
                    <a:lnTo>
                      <a:pt x="327" y="9"/>
                    </a:lnTo>
                    <a:lnTo>
                      <a:pt x="262" y="9"/>
                    </a:lnTo>
                    <a:lnTo>
                      <a:pt x="263" y="0"/>
                    </a:lnTo>
                    <a:lnTo>
                      <a:pt x="327" y="0"/>
                    </a:lnTo>
                    <a:close/>
                    <a:moveTo>
                      <a:pt x="248" y="0"/>
                    </a:moveTo>
                    <a:lnTo>
                      <a:pt x="249" y="9"/>
                    </a:lnTo>
                    <a:lnTo>
                      <a:pt x="179" y="9"/>
                    </a:lnTo>
                    <a:lnTo>
                      <a:pt x="180" y="0"/>
                    </a:lnTo>
                    <a:lnTo>
                      <a:pt x="248" y="0"/>
                    </a:lnTo>
                    <a:close/>
                    <a:moveTo>
                      <a:pt x="164" y="0"/>
                    </a:moveTo>
                    <a:lnTo>
                      <a:pt x="166" y="9"/>
                    </a:lnTo>
                    <a:lnTo>
                      <a:pt x="0" y="9"/>
                    </a:lnTo>
                    <a:lnTo>
                      <a:pt x="1" y="0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DEDE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4" name="Freeform 514"/>
              <p:cNvSpPr>
                <a:spLocks noEditPoints="1"/>
              </p:cNvSpPr>
              <p:nvPr/>
            </p:nvSpPr>
            <p:spPr bwMode="auto">
              <a:xfrm>
                <a:off x="2570" y="2865"/>
                <a:ext cx="312" cy="3"/>
              </a:xfrm>
              <a:custGeom>
                <a:avLst/>
                <a:gdLst>
                  <a:gd name="T0" fmla="*/ 1249 w 1250"/>
                  <a:gd name="T1" fmla="*/ 4 h 10"/>
                  <a:gd name="T2" fmla="*/ 1209 w 1250"/>
                  <a:gd name="T3" fmla="*/ 4 h 10"/>
                  <a:gd name="T4" fmla="*/ 1176 w 1250"/>
                  <a:gd name="T5" fmla="*/ 4 h 10"/>
                  <a:gd name="T6" fmla="*/ 1149 w 1250"/>
                  <a:gd name="T7" fmla="*/ 4 h 10"/>
                  <a:gd name="T8" fmla="*/ 1124 w 1250"/>
                  <a:gd name="T9" fmla="*/ 4 h 10"/>
                  <a:gd name="T10" fmla="*/ 1100 w 1250"/>
                  <a:gd name="T11" fmla="*/ 4 h 10"/>
                  <a:gd name="T12" fmla="*/ 1076 w 1250"/>
                  <a:gd name="T13" fmla="*/ 4 h 10"/>
                  <a:gd name="T14" fmla="*/ 1050 w 1250"/>
                  <a:gd name="T15" fmla="*/ 4 h 10"/>
                  <a:gd name="T16" fmla="*/ 1020 w 1250"/>
                  <a:gd name="T17" fmla="*/ 4 h 10"/>
                  <a:gd name="T18" fmla="*/ 1250 w 1250"/>
                  <a:gd name="T19" fmla="*/ 10 h 10"/>
                  <a:gd name="T20" fmla="*/ 1001 w 1250"/>
                  <a:gd name="T21" fmla="*/ 4 h 10"/>
                  <a:gd name="T22" fmla="*/ 945 w 1250"/>
                  <a:gd name="T23" fmla="*/ 10 h 10"/>
                  <a:gd name="T24" fmla="*/ 937 w 1250"/>
                  <a:gd name="T25" fmla="*/ 10 h 10"/>
                  <a:gd name="T26" fmla="*/ 867 w 1250"/>
                  <a:gd name="T27" fmla="*/ 4 h 10"/>
                  <a:gd name="T28" fmla="*/ 937 w 1250"/>
                  <a:gd name="T29" fmla="*/ 10 h 10"/>
                  <a:gd name="T30" fmla="*/ 848 w 1250"/>
                  <a:gd name="T31" fmla="*/ 4 h 10"/>
                  <a:gd name="T32" fmla="*/ 781 w 1250"/>
                  <a:gd name="T33" fmla="*/ 0 h 10"/>
                  <a:gd name="T34" fmla="*/ 850 w 1250"/>
                  <a:gd name="T35" fmla="*/ 10 h 10"/>
                  <a:gd name="T36" fmla="*/ 769 w 1250"/>
                  <a:gd name="T37" fmla="*/ 4 h 10"/>
                  <a:gd name="T38" fmla="*/ 692 w 1250"/>
                  <a:gd name="T39" fmla="*/ 10 h 10"/>
                  <a:gd name="T40" fmla="*/ 680 w 1250"/>
                  <a:gd name="T41" fmla="*/ 10 h 10"/>
                  <a:gd name="T42" fmla="*/ 607 w 1250"/>
                  <a:gd name="T43" fmla="*/ 4 h 10"/>
                  <a:gd name="T44" fmla="*/ 680 w 1250"/>
                  <a:gd name="T45" fmla="*/ 10 h 10"/>
                  <a:gd name="T46" fmla="*/ 595 w 1250"/>
                  <a:gd name="T47" fmla="*/ 4 h 10"/>
                  <a:gd name="T48" fmla="*/ 516 w 1250"/>
                  <a:gd name="T49" fmla="*/ 10 h 10"/>
                  <a:gd name="T50" fmla="*/ 503 w 1250"/>
                  <a:gd name="T51" fmla="*/ 10 h 10"/>
                  <a:gd name="T52" fmla="*/ 438 w 1250"/>
                  <a:gd name="T53" fmla="*/ 4 h 10"/>
                  <a:gd name="T54" fmla="*/ 503 w 1250"/>
                  <a:gd name="T55" fmla="*/ 10 h 10"/>
                  <a:gd name="T56" fmla="*/ 411 w 1250"/>
                  <a:gd name="T57" fmla="*/ 4 h 10"/>
                  <a:gd name="T58" fmla="*/ 339 w 1250"/>
                  <a:gd name="T59" fmla="*/ 10 h 10"/>
                  <a:gd name="T60" fmla="*/ 327 w 1250"/>
                  <a:gd name="T61" fmla="*/ 10 h 10"/>
                  <a:gd name="T62" fmla="*/ 263 w 1250"/>
                  <a:gd name="T63" fmla="*/ 4 h 10"/>
                  <a:gd name="T64" fmla="*/ 327 w 1250"/>
                  <a:gd name="T65" fmla="*/ 10 h 10"/>
                  <a:gd name="T66" fmla="*/ 247 w 1250"/>
                  <a:gd name="T67" fmla="*/ 4 h 10"/>
                  <a:gd name="T68" fmla="*/ 179 w 1250"/>
                  <a:gd name="T69" fmla="*/ 10 h 10"/>
                  <a:gd name="T70" fmla="*/ 164 w 1250"/>
                  <a:gd name="T71" fmla="*/ 10 h 10"/>
                  <a:gd name="T72" fmla="*/ 42 w 1250"/>
                  <a:gd name="T73" fmla="*/ 0 h 10"/>
                  <a:gd name="T74" fmla="*/ 0 w 1250"/>
                  <a:gd name="T7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250" h="10">
                    <a:moveTo>
                      <a:pt x="1250" y="10"/>
                    </a:moveTo>
                    <a:lnTo>
                      <a:pt x="1249" y="4"/>
                    </a:lnTo>
                    <a:lnTo>
                      <a:pt x="1228" y="4"/>
                    </a:lnTo>
                    <a:lnTo>
                      <a:pt x="1209" y="4"/>
                    </a:lnTo>
                    <a:lnTo>
                      <a:pt x="1192" y="4"/>
                    </a:lnTo>
                    <a:lnTo>
                      <a:pt x="1176" y="4"/>
                    </a:lnTo>
                    <a:lnTo>
                      <a:pt x="1162" y="4"/>
                    </a:lnTo>
                    <a:lnTo>
                      <a:pt x="1149" y="4"/>
                    </a:lnTo>
                    <a:lnTo>
                      <a:pt x="1135" y="4"/>
                    </a:lnTo>
                    <a:lnTo>
                      <a:pt x="1124" y="4"/>
                    </a:lnTo>
                    <a:lnTo>
                      <a:pt x="1112" y="4"/>
                    </a:lnTo>
                    <a:lnTo>
                      <a:pt x="1100" y="4"/>
                    </a:lnTo>
                    <a:lnTo>
                      <a:pt x="1089" y="4"/>
                    </a:lnTo>
                    <a:lnTo>
                      <a:pt x="1076" y="4"/>
                    </a:lnTo>
                    <a:lnTo>
                      <a:pt x="1064" y="4"/>
                    </a:lnTo>
                    <a:lnTo>
                      <a:pt x="1050" y="4"/>
                    </a:lnTo>
                    <a:lnTo>
                      <a:pt x="1035" y="4"/>
                    </a:lnTo>
                    <a:lnTo>
                      <a:pt x="1020" y="4"/>
                    </a:lnTo>
                    <a:lnTo>
                      <a:pt x="1020" y="10"/>
                    </a:lnTo>
                    <a:lnTo>
                      <a:pt x="1250" y="10"/>
                    </a:lnTo>
                    <a:close/>
                    <a:moveTo>
                      <a:pt x="1003" y="10"/>
                    </a:moveTo>
                    <a:lnTo>
                      <a:pt x="1001" y="4"/>
                    </a:lnTo>
                    <a:lnTo>
                      <a:pt x="946" y="4"/>
                    </a:lnTo>
                    <a:lnTo>
                      <a:pt x="945" y="10"/>
                    </a:lnTo>
                    <a:lnTo>
                      <a:pt x="1003" y="10"/>
                    </a:lnTo>
                    <a:close/>
                    <a:moveTo>
                      <a:pt x="937" y="10"/>
                    </a:moveTo>
                    <a:lnTo>
                      <a:pt x="936" y="4"/>
                    </a:lnTo>
                    <a:lnTo>
                      <a:pt x="867" y="4"/>
                    </a:lnTo>
                    <a:lnTo>
                      <a:pt x="867" y="10"/>
                    </a:lnTo>
                    <a:lnTo>
                      <a:pt x="937" y="10"/>
                    </a:lnTo>
                    <a:close/>
                    <a:moveTo>
                      <a:pt x="850" y="10"/>
                    </a:moveTo>
                    <a:lnTo>
                      <a:pt x="848" y="4"/>
                    </a:lnTo>
                    <a:lnTo>
                      <a:pt x="798" y="0"/>
                    </a:lnTo>
                    <a:lnTo>
                      <a:pt x="781" y="0"/>
                    </a:lnTo>
                    <a:lnTo>
                      <a:pt x="780" y="10"/>
                    </a:lnTo>
                    <a:lnTo>
                      <a:pt x="850" y="10"/>
                    </a:lnTo>
                    <a:close/>
                    <a:moveTo>
                      <a:pt x="770" y="10"/>
                    </a:moveTo>
                    <a:lnTo>
                      <a:pt x="769" y="4"/>
                    </a:lnTo>
                    <a:lnTo>
                      <a:pt x="693" y="4"/>
                    </a:lnTo>
                    <a:lnTo>
                      <a:pt x="692" y="10"/>
                    </a:lnTo>
                    <a:lnTo>
                      <a:pt x="770" y="10"/>
                    </a:lnTo>
                    <a:close/>
                    <a:moveTo>
                      <a:pt x="680" y="10"/>
                    </a:moveTo>
                    <a:lnTo>
                      <a:pt x="679" y="4"/>
                    </a:lnTo>
                    <a:lnTo>
                      <a:pt x="607" y="4"/>
                    </a:lnTo>
                    <a:lnTo>
                      <a:pt x="607" y="10"/>
                    </a:lnTo>
                    <a:lnTo>
                      <a:pt x="680" y="10"/>
                    </a:lnTo>
                    <a:close/>
                    <a:moveTo>
                      <a:pt x="597" y="10"/>
                    </a:moveTo>
                    <a:lnTo>
                      <a:pt x="595" y="4"/>
                    </a:lnTo>
                    <a:lnTo>
                      <a:pt x="516" y="4"/>
                    </a:lnTo>
                    <a:lnTo>
                      <a:pt x="516" y="10"/>
                    </a:lnTo>
                    <a:lnTo>
                      <a:pt x="597" y="10"/>
                    </a:lnTo>
                    <a:close/>
                    <a:moveTo>
                      <a:pt x="503" y="10"/>
                    </a:moveTo>
                    <a:lnTo>
                      <a:pt x="502" y="4"/>
                    </a:lnTo>
                    <a:lnTo>
                      <a:pt x="438" y="4"/>
                    </a:lnTo>
                    <a:lnTo>
                      <a:pt x="436" y="10"/>
                    </a:lnTo>
                    <a:lnTo>
                      <a:pt x="503" y="10"/>
                    </a:lnTo>
                    <a:close/>
                    <a:moveTo>
                      <a:pt x="414" y="10"/>
                    </a:moveTo>
                    <a:lnTo>
                      <a:pt x="411" y="4"/>
                    </a:lnTo>
                    <a:lnTo>
                      <a:pt x="340" y="4"/>
                    </a:lnTo>
                    <a:lnTo>
                      <a:pt x="339" y="10"/>
                    </a:lnTo>
                    <a:lnTo>
                      <a:pt x="414" y="10"/>
                    </a:lnTo>
                    <a:close/>
                    <a:moveTo>
                      <a:pt x="327" y="10"/>
                    </a:moveTo>
                    <a:lnTo>
                      <a:pt x="325" y="4"/>
                    </a:lnTo>
                    <a:lnTo>
                      <a:pt x="263" y="4"/>
                    </a:lnTo>
                    <a:lnTo>
                      <a:pt x="263" y="10"/>
                    </a:lnTo>
                    <a:lnTo>
                      <a:pt x="327" y="10"/>
                    </a:lnTo>
                    <a:close/>
                    <a:moveTo>
                      <a:pt x="249" y="10"/>
                    </a:moveTo>
                    <a:lnTo>
                      <a:pt x="247" y="4"/>
                    </a:lnTo>
                    <a:lnTo>
                      <a:pt x="180" y="4"/>
                    </a:lnTo>
                    <a:lnTo>
                      <a:pt x="179" y="10"/>
                    </a:lnTo>
                    <a:lnTo>
                      <a:pt x="249" y="10"/>
                    </a:lnTo>
                    <a:close/>
                    <a:moveTo>
                      <a:pt x="164" y="10"/>
                    </a:moveTo>
                    <a:lnTo>
                      <a:pt x="163" y="4"/>
                    </a:lnTo>
                    <a:lnTo>
                      <a:pt x="42" y="0"/>
                    </a:lnTo>
                    <a:lnTo>
                      <a:pt x="1" y="0"/>
                    </a:lnTo>
                    <a:lnTo>
                      <a:pt x="0" y="10"/>
                    </a:lnTo>
                    <a:lnTo>
                      <a:pt x="164" y="10"/>
                    </a:lnTo>
                    <a:close/>
                  </a:path>
                </a:pathLst>
              </a:custGeom>
              <a:solidFill>
                <a:srgbClr val="E3E3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5" name="Freeform 515"/>
              <p:cNvSpPr>
                <a:spLocks noEditPoints="1"/>
              </p:cNvSpPr>
              <p:nvPr/>
            </p:nvSpPr>
            <p:spPr bwMode="auto">
              <a:xfrm>
                <a:off x="2570" y="2865"/>
                <a:ext cx="312" cy="1"/>
              </a:xfrm>
              <a:custGeom>
                <a:avLst/>
                <a:gdLst>
                  <a:gd name="T0" fmla="*/ 1248 w 1249"/>
                  <a:gd name="T1" fmla="*/ 4 h 6"/>
                  <a:gd name="T2" fmla="*/ 1208 w 1249"/>
                  <a:gd name="T3" fmla="*/ 4 h 6"/>
                  <a:gd name="T4" fmla="*/ 1175 w 1249"/>
                  <a:gd name="T5" fmla="*/ 4 h 6"/>
                  <a:gd name="T6" fmla="*/ 1148 w 1249"/>
                  <a:gd name="T7" fmla="*/ 4 h 6"/>
                  <a:gd name="T8" fmla="*/ 1123 w 1249"/>
                  <a:gd name="T9" fmla="*/ 4 h 6"/>
                  <a:gd name="T10" fmla="*/ 1099 w 1249"/>
                  <a:gd name="T11" fmla="*/ 4 h 6"/>
                  <a:gd name="T12" fmla="*/ 1075 w 1249"/>
                  <a:gd name="T13" fmla="*/ 4 h 6"/>
                  <a:gd name="T14" fmla="*/ 1049 w 1249"/>
                  <a:gd name="T15" fmla="*/ 4 h 6"/>
                  <a:gd name="T16" fmla="*/ 1019 w 1249"/>
                  <a:gd name="T17" fmla="*/ 4 h 6"/>
                  <a:gd name="T18" fmla="*/ 1249 w 1249"/>
                  <a:gd name="T19" fmla="*/ 6 h 6"/>
                  <a:gd name="T20" fmla="*/ 1000 w 1249"/>
                  <a:gd name="T21" fmla="*/ 4 h 6"/>
                  <a:gd name="T22" fmla="*/ 945 w 1249"/>
                  <a:gd name="T23" fmla="*/ 6 h 6"/>
                  <a:gd name="T24" fmla="*/ 936 w 1249"/>
                  <a:gd name="T25" fmla="*/ 6 h 6"/>
                  <a:gd name="T26" fmla="*/ 866 w 1249"/>
                  <a:gd name="T27" fmla="*/ 4 h 6"/>
                  <a:gd name="T28" fmla="*/ 936 w 1249"/>
                  <a:gd name="T29" fmla="*/ 6 h 6"/>
                  <a:gd name="T30" fmla="*/ 847 w 1249"/>
                  <a:gd name="T31" fmla="*/ 4 h 6"/>
                  <a:gd name="T32" fmla="*/ 780 w 1249"/>
                  <a:gd name="T33" fmla="*/ 6 h 6"/>
                  <a:gd name="T34" fmla="*/ 769 w 1249"/>
                  <a:gd name="T35" fmla="*/ 6 h 6"/>
                  <a:gd name="T36" fmla="*/ 692 w 1249"/>
                  <a:gd name="T37" fmla="*/ 4 h 6"/>
                  <a:gd name="T38" fmla="*/ 769 w 1249"/>
                  <a:gd name="T39" fmla="*/ 6 h 6"/>
                  <a:gd name="T40" fmla="*/ 678 w 1249"/>
                  <a:gd name="T41" fmla="*/ 4 h 6"/>
                  <a:gd name="T42" fmla="*/ 606 w 1249"/>
                  <a:gd name="T43" fmla="*/ 6 h 6"/>
                  <a:gd name="T44" fmla="*/ 595 w 1249"/>
                  <a:gd name="T45" fmla="*/ 6 h 6"/>
                  <a:gd name="T46" fmla="*/ 515 w 1249"/>
                  <a:gd name="T47" fmla="*/ 4 h 6"/>
                  <a:gd name="T48" fmla="*/ 595 w 1249"/>
                  <a:gd name="T49" fmla="*/ 6 h 6"/>
                  <a:gd name="T50" fmla="*/ 501 w 1249"/>
                  <a:gd name="T51" fmla="*/ 4 h 6"/>
                  <a:gd name="T52" fmla="*/ 437 w 1249"/>
                  <a:gd name="T53" fmla="*/ 6 h 6"/>
                  <a:gd name="T54" fmla="*/ 412 w 1249"/>
                  <a:gd name="T55" fmla="*/ 6 h 6"/>
                  <a:gd name="T56" fmla="*/ 339 w 1249"/>
                  <a:gd name="T57" fmla="*/ 4 h 6"/>
                  <a:gd name="T58" fmla="*/ 412 w 1249"/>
                  <a:gd name="T59" fmla="*/ 6 h 6"/>
                  <a:gd name="T60" fmla="*/ 324 w 1249"/>
                  <a:gd name="T61" fmla="*/ 4 h 6"/>
                  <a:gd name="T62" fmla="*/ 262 w 1249"/>
                  <a:gd name="T63" fmla="*/ 6 h 6"/>
                  <a:gd name="T64" fmla="*/ 247 w 1249"/>
                  <a:gd name="T65" fmla="*/ 6 h 6"/>
                  <a:gd name="T66" fmla="*/ 179 w 1249"/>
                  <a:gd name="T67" fmla="*/ 4 h 6"/>
                  <a:gd name="T68" fmla="*/ 247 w 1249"/>
                  <a:gd name="T69" fmla="*/ 6 h 6"/>
                  <a:gd name="T70" fmla="*/ 162 w 1249"/>
                  <a:gd name="T71" fmla="*/ 4 h 6"/>
                  <a:gd name="T72" fmla="*/ 0 w 1249"/>
                  <a:gd name="T7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249" h="6">
                    <a:moveTo>
                      <a:pt x="1249" y="6"/>
                    </a:moveTo>
                    <a:lnTo>
                      <a:pt x="1248" y="4"/>
                    </a:lnTo>
                    <a:lnTo>
                      <a:pt x="1227" y="4"/>
                    </a:lnTo>
                    <a:lnTo>
                      <a:pt x="1208" y="4"/>
                    </a:lnTo>
                    <a:lnTo>
                      <a:pt x="1191" y="4"/>
                    </a:lnTo>
                    <a:lnTo>
                      <a:pt x="1175" y="4"/>
                    </a:lnTo>
                    <a:lnTo>
                      <a:pt x="1161" y="4"/>
                    </a:lnTo>
                    <a:lnTo>
                      <a:pt x="1148" y="4"/>
                    </a:lnTo>
                    <a:lnTo>
                      <a:pt x="1134" y="4"/>
                    </a:lnTo>
                    <a:lnTo>
                      <a:pt x="1123" y="4"/>
                    </a:lnTo>
                    <a:lnTo>
                      <a:pt x="1111" y="4"/>
                    </a:lnTo>
                    <a:lnTo>
                      <a:pt x="1099" y="4"/>
                    </a:lnTo>
                    <a:lnTo>
                      <a:pt x="1088" y="4"/>
                    </a:lnTo>
                    <a:lnTo>
                      <a:pt x="1075" y="4"/>
                    </a:lnTo>
                    <a:lnTo>
                      <a:pt x="1063" y="4"/>
                    </a:lnTo>
                    <a:lnTo>
                      <a:pt x="1049" y="4"/>
                    </a:lnTo>
                    <a:lnTo>
                      <a:pt x="1034" y="4"/>
                    </a:lnTo>
                    <a:lnTo>
                      <a:pt x="1019" y="4"/>
                    </a:lnTo>
                    <a:lnTo>
                      <a:pt x="1019" y="6"/>
                    </a:lnTo>
                    <a:lnTo>
                      <a:pt x="1249" y="6"/>
                    </a:lnTo>
                    <a:close/>
                    <a:moveTo>
                      <a:pt x="1001" y="6"/>
                    </a:moveTo>
                    <a:lnTo>
                      <a:pt x="1000" y="4"/>
                    </a:lnTo>
                    <a:lnTo>
                      <a:pt x="945" y="4"/>
                    </a:lnTo>
                    <a:lnTo>
                      <a:pt x="945" y="6"/>
                    </a:lnTo>
                    <a:lnTo>
                      <a:pt x="1001" y="6"/>
                    </a:lnTo>
                    <a:close/>
                    <a:moveTo>
                      <a:pt x="936" y="6"/>
                    </a:moveTo>
                    <a:lnTo>
                      <a:pt x="935" y="4"/>
                    </a:lnTo>
                    <a:lnTo>
                      <a:pt x="866" y="4"/>
                    </a:lnTo>
                    <a:lnTo>
                      <a:pt x="866" y="6"/>
                    </a:lnTo>
                    <a:lnTo>
                      <a:pt x="936" y="6"/>
                    </a:lnTo>
                    <a:close/>
                    <a:moveTo>
                      <a:pt x="848" y="6"/>
                    </a:moveTo>
                    <a:lnTo>
                      <a:pt x="847" y="4"/>
                    </a:lnTo>
                    <a:lnTo>
                      <a:pt x="780" y="0"/>
                    </a:lnTo>
                    <a:lnTo>
                      <a:pt x="780" y="6"/>
                    </a:lnTo>
                    <a:lnTo>
                      <a:pt x="848" y="6"/>
                    </a:lnTo>
                    <a:close/>
                    <a:moveTo>
                      <a:pt x="769" y="6"/>
                    </a:moveTo>
                    <a:lnTo>
                      <a:pt x="768" y="4"/>
                    </a:lnTo>
                    <a:lnTo>
                      <a:pt x="692" y="4"/>
                    </a:lnTo>
                    <a:lnTo>
                      <a:pt x="692" y="6"/>
                    </a:lnTo>
                    <a:lnTo>
                      <a:pt x="769" y="6"/>
                    </a:lnTo>
                    <a:close/>
                    <a:moveTo>
                      <a:pt x="679" y="6"/>
                    </a:moveTo>
                    <a:lnTo>
                      <a:pt x="678" y="4"/>
                    </a:lnTo>
                    <a:lnTo>
                      <a:pt x="606" y="4"/>
                    </a:lnTo>
                    <a:lnTo>
                      <a:pt x="606" y="6"/>
                    </a:lnTo>
                    <a:lnTo>
                      <a:pt x="679" y="6"/>
                    </a:lnTo>
                    <a:close/>
                    <a:moveTo>
                      <a:pt x="595" y="6"/>
                    </a:moveTo>
                    <a:lnTo>
                      <a:pt x="594" y="4"/>
                    </a:lnTo>
                    <a:lnTo>
                      <a:pt x="515" y="4"/>
                    </a:lnTo>
                    <a:lnTo>
                      <a:pt x="515" y="6"/>
                    </a:lnTo>
                    <a:lnTo>
                      <a:pt x="595" y="6"/>
                    </a:lnTo>
                    <a:close/>
                    <a:moveTo>
                      <a:pt x="502" y="6"/>
                    </a:moveTo>
                    <a:lnTo>
                      <a:pt x="501" y="4"/>
                    </a:lnTo>
                    <a:lnTo>
                      <a:pt x="437" y="4"/>
                    </a:lnTo>
                    <a:lnTo>
                      <a:pt x="437" y="6"/>
                    </a:lnTo>
                    <a:lnTo>
                      <a:pt x="502" y="6"/>
                    </a:lnTo>
                    <a:close/>
                    <a:moveTo>
                      <a:pt x="412" y="6"/>
                    </a:moveTo>
                    <a:lnTo>
                      <a:pt x="410" y="4"/>
                    </a:lnTo>
                    <a:lnTo>
                      <a:pt x="339" y="4"/>
                    </a:lnTo>
                    <a:lnTo>
                      <a:pt x="339" y="6"/>
                    </a:lnTo>
                    <a:lnTo>
                      <a:pt x="412" y="6"/>
                    </a:lnTo>
                    <a:close/>
                    <a:moveTo>
                      <a:pt x="326" y="6"/>
                    </a:moveTo>
                    <a:lnTo>
                      <a:pt x="324" y="4"/>
                    </a:lnTo>
                    <a:lnTo>
                      <a:pt x="262" y="4"/>
                    </a:lnTo>
                    <a:lnTo>
                      <a:pt x="262" y="6"/>
                    </a:lnTo>
                    <a:lnTo>
                      <a:pt x="326" y="6"/>
                    </a:lnTo>
                    <a:close/>
                    <a:moveTo>
                      <a:pt x="247" y="6"/>
                    </a:moveTo>
                    <a:lnTo>
                      <a:pt x="246" y="4"/>
                    </a:lnTo>
                    <a:lnTo>
                      <a:pt x="179" y="4"/>
                    </a:lnTo>
                    <a:lnTo>
                      <a:pt x="179" y="6"/>
                    </a:lnTo>
                    <a:lnTo>
                      <a:pt x="247" y="6"/>
                    </a:lnTo>
                    <a:close/>
                    <a:moveTo>
                      <a:pt x="163" y="6"/>
                    </a:moveTo>
                    <a:lnTo>
                      <a:pt x="162" y="4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163" y="6"/>
                    </a:lnTo>
                    <a:close/>
                  </a:path>
                </a:pathLst>
              </a:custGeom>
              <a:solidFill>
                <a:srgbClr val="EBEB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6" name="Freeform 516"/>
              <p:cNvSpPr>
                <a:spLocks noEditPoints="1"/>
              </p:cNvSpPr>
              <p:nvPr/>
            </p:nvSpPr>
            <p:spPr bwMode="auto">
              <a:xfrm>
                <a:off x="2570" y="2865"/>
                <a:ext cx="199" cy="1"/>
              </a:xfrm>
              <a:custGeom>
                <a:avLst/>
                <a:gdLst>
                  <a:gd name="T0" fmla="*/ 797 w 797"/>
                  <a:gd name="T1" fmla="*/ 780 w 797"/>
                  <a:gd name="T2" fmla="*/ 780 w 797"/>
                  <a:gd name="T3" fmla="*/ 797 w 797"/>
                  <a:gd name="T4" fmla="*/ 41 w 797"/>
                  <a:gd name="T5" fmla="*/ 0 w 797"/>
                  <a:gd name="T6" fmla="*/ 0 w 797"/>
                  <a:gd name="T7" fmla="*/ 41 w 797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</a:cxnLst>
                <a:rect l="0" t="0" r="r" b="b"/>
                <a:pathLst>
                  <a:path w="797">
                    <a:moveTo>
                      <a:pt x="797" y="0"/>
                    </a:moveTo>
                    <a:lnTo>
                      <a:pt x="780" y="0"/>
                    </a:lnTo>
                    <a:lnTo>
                      <a:pt x="780" y="0"/>
                    </a:lnTo>
                    <a:lnTo>
                      <a:pt x="797" y="0"/>
                    </a:lnTo>
                    <a:close/>
                    <a:moveTo>
                      <a:pt x="41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F0F0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7" name="Freeform 517"/>
              <p:cNvSpPr>
                <a:spLocks/>
              </p:cNvSpPr>
              <p:nvPr/>
            </p:nvSpPr>
            <p:spPr bwMode="auto">
              <a:xfrm>
                <a:off x="2565" y="2893"/>
                <a:ext cx="322" cy="1"/>
              </a:xfrm>
              <a:custGeom>
                <a:avLst/>
                <a:gdLst>
                  <a:gd name="T0" fmla="*/ 0 w 1288"/>
                  <a:gd name="T1" fmla="*/ 1 h 1"/>
                  <a:gd name="T2" fmla="*/ 1288 w 1288"/>
                  <a:gd name="T3" fmla="*/ 0 h 1"/>
                  <a:gd name="T4" fmla="*/ 1 w 1288"/>
                  <a:gd name="T5" fmla="*/ 0 h 1"/>
                  <a:gd name="T6" fmla="*/ 0 w 1288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88" h="1">
                    <a:moveTo>
                      <a:pt x="0" y="1"/>
                    </a:moveTo>
                    <a:lnTo>
                      <a:pt x="1288" y="0"/>
                    </a:lnTo>
                    <a:lnTo>
                      <a:pt x="1" y="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8282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8" name="Freeform 518"/>
              <p:cNvSpPr>
                <a:spLocks/>
              </p:cNvSpPr>
              <p:nvPr/>
            </p:nvSpPr>
            <p:spPr bwMode="auto">
              <a:xfrm>
                <a:off x="2565" y="2892"/>
                <a:ext cx="322" cy="1"/>
              </a:xfrm>
              <a:custGeom>
                <a:avLst/>
                <a:gdLst>
                  <a:gd name="T0" fmla="*/ 1288 w 1288"/>
                  <a:gd name="T1" fmla="*/ 6 h 6"/>
                  <a:gd name="T2" fmla="*/ 0 w 1288"/>
                  <a:gd name="T3" fmla="*/ 6 h 6"/>
                  <a:gd name="T4" fmla="*/ 1 w 1288"/>
                  <a:gd name="T5" fmla="*/ 0 h 6"/>
                  <a:gd name="T6" fmla="*/ 1288 w 1288"/>
                  <a:gd name="T7" fmla="*/ 0 h 6"/>
                  <a:gd name="T8" fmla="*/ 1288 w 1288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8" h="6">
                    <a:moveTo>
                      <a:pt x="1288" y="6"/>
                    </a:moveTo>
                    <a:lnTo>
                      <a:pt x="0" y="6"/>
                    </a:lnTo>
                    <a:lnTo>
                      <a:pt x="1" y="0"/>
                    </a:lnTo>
                    <a:lnTo>
                      <a:pt x="1288" y="0"/>
                    </a:lnTo>
                    <a:lnTo>
                      <a:pt x="1288" y="6"/>
                    </a:lnTo>
                    <a:close/>
                  </a:path>
                </a:pathLst>
              </a:custGeom>
              <a:solidFill>
                <a:srgbClr val="8A8A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9" name="Freeform 519"/>
              <p:cNvSpPr>
                <a:spLocks/>
              </p:cNvSpPr>
              <p:nvPr/>
            </p:nvSpPr>
            <p:spPr bwMode="auto">
              <a:xfrm>
                <a:off x="2565" y="2890"/>
                <a:ext cx="322" cy="3"/>
              </a:xfrm>
              <a:custGeom>
                <a:avLst/>
                <a:gdLst>
                  <a:gd name="T0" fmla="*/ 1 w 1287"/>
                  <a:gd name="T1" fmla="*/ 0 h 11"/>
                  <a:gd name="T2" fmla="*/ 0 w 1287"/>
                  <a:gd name="T3" fmla="*/ 10 h 11"/>
                  <a:gd name="T4" fmla="*/ 1287 w 1287"/>
                  <a:gd name="T5" fmla="*/ 11 h 11"/>
                  <a:gd name="T6" fmla="*/ 1286 w 1287"/>
                  <a:gd name="T7" fmla="*/ 0 h 11"/>
                  <a:gd name="T8" fmla="*/ 1 w 1287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7" h="11">
                    <a:moveTo>
                      <a:pt x="1" y="0"/>
                    </a:moveTo>
                    <a:lnTo>
                      <a:pt x="0" y="10"/>
                    </a:lnTo>
                    <a:lnTo>
                      <a:pt x="1287" y="11"/>
                    </a:lnTo>
                    <a:lnTo>
                      <a:pt x="1286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8F8F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0" name="Freeform 520"/>
              <p:cNvSpPr>
                <a:spLocks/>
              </p:cNvSpPr>
              <p:nvPr/>
            </p:nvSpPr>
            <p:spPr bwMode="auto">
              <a:xfrm>
                <a:off x="2565" y="2889"/>
                <a:ext cx="322" cy="3"/>
              </a:xfrm>
              <a:custGeom>
                <a:avLst/>
                <a:gdLst>
                  <a:gd name="T0" fmla="*/ 2 w 1287"/>
                  <a:gd name="T1" fmla="*/ 0 h 10"/>
                  <a:gd name="T2" fmla="*/ 0 w 1287"/>
                  <a:gd name="T3" fmla="*/ 10 h 10"/>
                  <a:gd name="T4" fmla="*/ 1287 w 1287"/>
                  <a:gd name="T5" fmla="*/ 10 h 10"/>
                  <a:gd name="T6" fmla="*/ 1284 w 1287"/>
                  <a:gd name="T7" fmla="*/ 0 h 10"/>
                  <a:gd name="T8" fmla="*/ 2 w 1287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7" h="10">
                    <a:moveTo>
                      <a:pt x="2" y="0"/>
                    </a:moveTo>
                    <a:lnTo>
                      <a:pt x="0" y="10"/>
                    </a:lnTo>
                    <a:lnTo>
                      <a:pt x="1287" y="10"/>
                    </a:lnTo>
                    <a:lnTo>
                      <a:pt x="1284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9696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" name="Freeform 521"/>
              <p:cNvSpPr>
                <a:spLocks/>
              </p:cNvSpPr>
              <p:nvPr/>
            </p:nvSpPr>
            <p:spPr bwMode="auto">
              <a:xfrm>
                <a:off x="2565" y="2888"/>
                <a:ext cx="322" cy="2"/>
              </a:xfrm>
              <a:custGeom>
                <a:avLst/>
                <a:gdLst>
                  <a:gd name="T0" fmla="*/ 2 w 1285"/>
                  <a:gd name="T1" fmla="*/ 0 h 9"/>
                  <a:gd name="T2" fmla="*/ 0 w 1285"/>
                  <a:gd name="T3" fmla="*/ 9 h 9"/>
                  <a:gd name="T4" fmla="*/ 1285 w 1285"/>
                  <a:gd name="T5" fmla="*/ 9 h 9"/>
                  <a:gd name="T6" fmla="*/ 1283 w 1285"/>
                  <a:gd name="T7" fmla="*/ 0 h 9"/>
                  <a:gd name="T8" fmla="*/ 1105 w 1285"/>
                  <a:gd name="T9" fmla="*/ 0 h 9"/>
                  <a:gd name="T10" fmla="*/ 2 w 1285"/>
                  <a:gd name="T11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85" h="9">
                    <a:moveTo>
                      <a:pt x="2" y="0"/>
                    </a:moveTo>
                    <a:lnTo>
                      <a:pt x="0" y="9"/>
                    </a:lnTo>
                    <a:lnTo>
                      <a:pt x="1285" y="9"/>
                    </a:lnTo>
                    <a:lnTo>
                      <a:pt x="1283" y="0"/>
                    </a:lnTo>
                    <a:lnTo>
                      <a:pt x="1105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9E9E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" name="Freeform 522"/>
              <p:cNvSpPr>
                <a:spLocks/>
              </p:cNvSpPr>
              <p:nvPr/>
            </p:nvSpPr>
            <p:spPr bwMode="auto">
              <a:xfrm>
                <a:off x="2566" y="2887"/>
                <a:ext cx="320" cy="2"/>
              </a:xfrm>
              <a:custGeom>
                <a:avLst/>
                <a:gdLst>
                  <a:gd name="T0" fmla="*/ 1 w 1282"/>
                  <a:gd name="T1" fmla="*/ 0 h 9"/>
                  <a:gd name="T2" fmla="*/ 0 w 1282"/>
                  <a:gd name="T3" fmla="*/ 9 h 9"/>
                  <a:gd name="T4" fmla="*/ 1282 w 1282"/>
                  <a:gd name="T5" fmla="*/ 9 h 9"/>
                  <a:gd name="T6" fmla="*/ 1281 w 1282"/>
                  <a:gd name="T7" fmla="*/ 0 h 9"/>
                  <a:gd name="T8" fmla="*/ 1192 w 1282"/>
                  <a:gd name="T9" fmla="*/ 0 h 9"/>
                  <a:gd name="T10" fmla="*/ 1105 w 1282"/>
                  <a:gd name="T11" fmla="*/ 0 h 9"/>
                  <a:gd name="T12" fmla="*/ 1104 w 1282"/>
                  <a:gd name="T13" fmla="*/ 6 h 9"/>
                  <a:gd name="T14" fmla="*/ 1102 w 1282"/>
                  <a:gd name="T15" fmla="*/ 0 h 9"/>
                  <a:gd name="T16" fmla="*/ 1019 w 1282"/>
                  <a:gd name="T17" fmla="*/ 0 h 9"/>
                  <a:gd name="T18" fmla="*/ 1018 w 1282"/>
                  <a:gd name="T19" fmla="*/ 3 h 9"/>
                  <a:gd name="T20" fmla="*/ 1018 w 1282"/>
                  <a:gd name="T21" fmla="*/ 0 h 9"/>
                  <a:gd name="T22" fmla="*/ 1 w 1282"/>
                  <a:gd name="T2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82" h="9">
                    <a:moveTo>
                      <a:pt x="1" y="0"/>
                    </a:moveTo>
                    <a:lnTo>
                      <a:pt x="0" y="9"/>
                    </a:lnTo>
                    <a:lnTo>
                      <a:pt x="1282" y="9"/>
                    </a:lnTo>
                    <a:lnTo>
                      <a:pt x="1281" y="0"/>
                    </a:lnTo>
                    <a:lnTo>
                      <a:pt x="1192" y="0"/>
                    </a:lnTo>
                    <a:lnTo>
                      <a:pt x="1105" y="0"/>
                    </a:lnTo>
                    <a:lnTo>
                      <a:pt x="1104" y="6"/>
                    </a:lnTo>
                    <a:lnTo>
                      <a:pt x="1102" y="0"/>
                    </a:lnTo>
                    <a:lnTo>
                      <a:pt x="1019" y="0"/>
                    </a:lnTo>
                    <a:lnTo>
                      <a:pt x="1018" y="3"/>
                    </a:lnTo>
                    <a:lnTo>
                      <a:pt x="1018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A3A3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" name="Freeform 523"/>
              <p:cNvSpPr>
                <a:spLocks noEditPoints="1"/>
              </p:cNvSpPr>
              <p:nvPr/>
            </p:nvSpPr>
            <p:spPr bwMode="auto">
              <a:xfrm>
                <a:off x="2566" y="2886"/>
                <a:ext cx="320" cy="2"/>
              </a:xfrm>
              <a:custGeom>
                <a:avLst/>
                <a:gdLst>
                  <a:gd name="T0" fmla="*/ 1 w 1281"/>
                  <a:gd name="T1" fmla="*/ 0 h 11"/>
                  <a:gd name="T2" fmla="*/ 0 w 1281"/>
                  <a:gd name="T3" fmla="*/ 10 h 11"/>
                  <a:gd name="T4" fmla="*/ 1103 w 1281"/>
                  <a:gd name="T5" fmla="*/ 11 h 11"/>
                  <a:gd name="T6" fmla="*/ 1100 w 1281"/>
                  <a:gd name="T7" fmla="*/ 0 h 11"/>
                  <a:gd name="T8" fmla="*/ 1018 w 1281"/>
                  <a:gd name="T9" fmla="*/ 0 h 11"/>
                  <a:gd name="T10" fmla="*/ 1017 w 1281"/>
                  <a:gd name="T11" fmla="*/ 8 h 11"/>
                  <a:gd name="T12" fmla="*/ 1015 w 1281"/>
                  <a:gd name="T13" fmla="*/ 0 h 11"/>
                  <a:gd name="T14" fmla="*/ 320 w 1281"/>
                  <a:gd name="T15" fmla="*/ 0 h 11"/>
                  <a:gd name="T16" fmla="*/ 245 w 1281"/>
                  <a:gd name="T17" fmla="*/ 0 h 11"/>
                  <a:gd name="T18" fmla="*/ 244 w 1281"/>
                  <a:gd name="T19" fmla="*/ 4 h 11"/>
                  <a:gd name="T20" fmla="*/ 244 w 1281"/>
                  <a:gd name="T21" fmla="*/ 0 h 11"/>
                  <a:gd name="T22" fmla="*/ 153 w 1281"/>
                  <a:gd name="T23" fmla="*/ 0 h 11"/>
                  <a:gd name="T24" fmla="*/ 1 w 1281"/>
                  <a:gd name="T25" fmla="*/ 0 h 11"/>
                  <a:gd name="T26" fmla="*/ 1104 w 1281"/>
                  <a:gd name="T27" fmla="*/ 0 h 11"/>
                  <a:gd name="T28" fmla="*/ 1103 w 1281"/>
                  <a:gd name="T29" fmla="*/ 10 h 11"/>
                  <a:gd name="T30" fmla="*/ 1281 w 1281"/>
                  <a:gd name="T31" fmla="*/ 10 h 11"/>
                  <a:gd name="T32" fmla="*/ 1279 w 1281"/>
                  <a:gd name="T33" fmla="*/ 0 h 11"/>
                  <a:gd name="T34" fmla="*/ 1192 w 1281"/>
                  <a:gd name="T35" fmla="*/ 0 h 11"/>
                  <a:gd name="T36" fmla="*/ 1191 w 1281"/>
                  <a:gd name="T37" fmla="*/ 6 h 11"/>
                  <a:gd name="T38" fmla="*/ 1190 w 1281"/>
                  <a:gd name="T39" fmla="*/ 0 h 11"/>
                  <a:gd name="T40" fmla="*/ 1104 w 1281"/>
                  <a:gd name="T4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81" h="11">
                    <a:moveTo>
                      <a:pt x="1" y="0"/>
                    </a:moveTo>
                    <a:lnTo>
                      <a:pt x="0" y="10"/>
                    </a:lnTo>
                    <a:lnTo>
                      <a:pt x="1103" y="11"/>
                    </a:lnTo>
                    <a:lnTo>
                      <a:pt x="1100" y="0"/>
                    </a:lnTo>
                    <a:lnTo>
                      <a:pt x="1018" y="0"/>
                    </a:lnTo>
                    <a:lnTo>
                      <a:pt x="1017" y="8"/>
                    </a:lnTo>
                    <a:lnTo>
                      <a:pt x="1015" y="0"/>
                    </a:lnTo>
                    <a:lnTo>
                      <a:pt x="320" y="0"/>
                    </a:lnTo>
                    <a:lnTo>
                      <a:pt x="245" y="0"/>
                    </a:lnTo>
                    <a:lnTo>
                      <a:pt x="244" y="4"/>
                    </a:lnTo>
                    <a:lnTo>
                      <a:pt x="244" y="0"/>
                    </a:lnTo>
                    <a:lnTo>
                      <a:pt x="153" y="0"/>
                    </a:lnTo>
                    <a:lnTo>
                      <a:pt x="1" y="0"/>
                    </a:lnTo>
                    <a:close/>
                    <a:moveTo>
                      <a:pt x="1104" y="0"/>
                    </a:moveTo>
                    <a:lnTo>
                      <a:pt x="1103" y="10"/>
                    </a:lnTo>
                    <a:lnTo>
                      <a:pt x="1281" y="10"/>
                    </a:lnTo>
                    <a:lnTo>
                      <a:pt x="1279" y="0"/>
                    </a:lnTo>
                    <a:lnTo>
                      <a:pt x="1192" y="0"/>
                    </a:lnTo>
                    <a:lnTo>
                      <a:pt x="1191" y="6"/>
                    </a:lnTo>
                    <a:lnTo>
                      <a:pt x="1190" y="0"/>
                    </a:lnTo>
                    <a:lnTo>
                      <a:pt x="1104" y="0"/>
                    </a:lnTo>
                    <a:close/>
                  </a:path>
                </a:pathLst>
              </a:custGeom>
              <a:solidFill>
                <a:srgbClr val="A8A8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4" name="Freeform 524"/>
              <p:cNvSpPr>
                <a:spLocks noEditPoints="1"/>
              </p:cNvSpPr>
              <p:nvPr/>
            </p:nvSpPr>
            <p:spPr bwMode="auto">
              <a:xfrm>
                <a:off x="2566" y="2884"/>
                <a:ext cx="320" cy="3"/>
              </a:xfrm>
              <a:custGeom>
                <a:avLst/>
                <a:gdLst>
                  <a:gd name="T0" fmla="*/ 3 w 1280"/>
                  <a:gd name="T1" fmla="*/ 0 h 11"/>
                  <a:gd name="T2" fmla="*/ 0 w 1280"/>
                  <a:gd name="T3" fmla="*/ 10 h 11"/>
                  <a:gd name="T4" fmla="*/ 1017 w 1280"/>
                  <a:gd name="T5" fmla="*/ 10 h 11"/>
                  <a:gd name="T6" fmla="*/ 1014 w 1280"/>
                  <a:gd name="T7" fmla="*/ 0 h 11"/>
                  <a:gd name="T8" fmla="*/ 321 w 1280"/>
                  <a:gd name="T9" fmla="*/ 0 h 11"/>
                  <a:gd name="T10" fmla="*/ 320 w 1280"/>
                  <a:gd name="T11" fmla="*/ 6 h 11"/>
                  <a:gd name="T12" fmla="*/ 319 w 1280"/>
                  <a:gd name="T13" fmla="*/ 0 h 11"/>
                  <a:gd name="T14" fmla="*/ 245 w 1280"/>
                  <a:gd name="T15" fmla="*/ 0 h 11"/>
                  <a:gd name="T16" fmla="*/ 244 w 1280"/>
                  <a:gd name="T17" fmla="*/ 9 h 11"/>
                  <a:gd name="T18" fmla="*/ 242 w 1280"/>
                  <a:gd name="T19" fmla="*/ 0 h 11"/>
                  <a:gd name="T20" fmla="*/ 154 w 1280"/>
                  <a:gd name="T21" fmla="*/ 0 h 11"/>
                  <a:gd name="T22" fmla="*/ 153 w 1280"/>
                  <a:gd name="T23" fmla="*/ 6 h 11"/>
                  <a:gd name="T24" fmla="*/ 152 w 1280"/>
                  <a:gd name="T25" fmla="*/ 0 h 11"/>
                  <a:gd name="T26" fmla="*/ 3 w 1280"/>
                  <a:gd name="T27" fmla="*/ 0 h 11"/>
                  <a:gd name="T28" fmla="*/ 1019 w 1280"/>
                  <a:gd name="T29" fmla="*/ 0 h 11"/>
                  <a:gd name="T30" fmla="*/ 1018 w 1280"/>
                  <a:gd name="T31" fmla="*/ 10 h 11"/>
                  <a:gd name="T32" fmla="*/ 1101 w 1280"/>
                  <a:gd name="T33" fmla="*/ 10 h 11"/>
                  <a:gd name="T34" fmla="*/ 1099 w 1280"/>
                  <a:gd name="T35" fmla="*/ 0 h 11"/>
                  <a:gd name="T36" fmla="*/ 1019 w 1280"/>
                  <a:gd name="T37" fmla="*/ 0 h 11"/>
                  <a:gd name="T38" fmla="*/ 1105 w 1280"/>
                  <a:gd name="T39" fmla="*/ 0 h 11"/>
                  <a:gd name="T40" fmla="*/ 1104 w 1280"/>
                  <a:gd name="T41" fmla="*/ 10 h 11"/>
                  <a:gd name="T42" fmla="*/ 1191 w 1280"/>
                  <a:gd name="T43" fmla="*/ 11 h 11"/>
                  <a:gd name="T44" fmla="*/ 1188 w 1280"/>
                  <a:gd name="T45" fmla="*/ 0 h 11"/>
                  <a:gd name="T46" fmla="*/ 1105 w 1280"/>
                  <a:gd name="T47" fmla="*/ 0 h 11"/>
                  <a:gd name="T48" fmla="*/ 1193 w 1280"/>
                  <a:gd name="T49" fmla="*/ 0 h 11"/>
                  <a:gd name="T50" fmla="*/ 1191 w 1280"/>
                  <a:gd name="T51" fmla="*/ 10 h 11"/>
                  <a:gd name="T52" fmla="*/ 1280 w 1280"/>
                  <a:gd name="T53" fmla="*/ 10 h 11"/>
                  <a:gd name="T54" fmla="*/ 1279 w 1280"/>
                  <a:gd name="T55" fmla="*/ 0 h 11"/>
                  <a:gd name="T56" fmla="*/ 1193 w 1280"/>
                  <a:gd name="T57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280" h="11">
                    <a:moveTo>
                      <a:pt x="3" y="0"/>
                    </a:moveTo>
                    <a:lnTo>
                      <a:pt x="0" y="10"/>
                    </a:lnTo>
                    <a:lnTo>
                      <a:pt x="1017" y="10"/>
                    </a:lnTo>
                    <a:lnTo>
                      <a:pt x="1014" y="0"/>
                    </a:lnTo>
                    <a:lnTo>
                      <a:pt x="321" y="0"/>
                    </a:lnTo>
                    <a:lnTo>
                      <a:pt x="320" y="6"/>
                    </a:lnTo>
                    <a:lnTo>
                      <a:pt x="319" y="0"/>
                    </a:lnTo>
                    <a:lnTo>
                      <a:pt x="245" y="0"/>
                    </a:lnTo>
                    <a:lnTo>
                      <a:pt x="244" y="9"/>
                    </a:lnTo>
                    <a:lnTo>
                      <a:pt x="242" y="0"/>
                    </a:lnTo>
                    <a:lnTo>
                      <a:pt x="154" y="0"/>
                    </a:lnTo>
                    <a:lnTo>
                      <a:pt x="153" y="6"/>
                    </a:lnTo>
                    <a:lnTo>
                      <a:pt x="152" y="0"/>
                    </a:lnTo>
                    <a:lnTo>
                      <a:pt x="3" y="0"/>
                    </a:lnTo>
                    <a:close/>
                    <a:moveTo>
                      <a:pt x="1019" y="0"/>
                    </a:moveTo>
                    <a:lnTo>
                      <a:pt x="1018" y="10"/>
                    </a:lnTo>
                    <a:lnTo>
                      <a:pt x="1101" y="10"/>
                    </a:lnTo>
                    <a:lnTo>
                      <a:pt x="1099" y="0"/>
                    </a:lnTo>
                    <a:lnTo>
                      <a:pt x="1019" y="0"/>
                    </a:lnTo>
                    <a:close/>
                    <a:moveTo>
                      <a:pt x="1105" y="0"/>
                    </a:moveTo>
                    <a:lnTo>
                      <a:pt x="1104" y="10"/>
                    </a:lnTo>
                    <a:lnTo>
                      <a:pt x="1191" y="11"/>
                    </a:lnTo>
                    <a:lnTo>
                      <a:pt x="1188" y="0"/>
                    </a:lnTo>
                    <a:lnTo>
                      <a:pt x="1105" y="0"/>
                    </a:lnTo>
                    <a:close/>
                    <a:moveTo>
                      <a:pt x="1193" y="0"/>
                    </a:moveTo>
                    <a:lnTo>
                      <a:pt x="1191" y="10"/>
                    </a:lnTo>
                    <a:lnTo>
                      <a:pt x="1280" y="10"/>
                    </a:lnTo>
                    <a:lnTo>
                      <a:pt x="1279" y="0"/>
                    </a:lnTo>
                    <a:lnTo>
                      <a:pt x="1193" y="0"/>
                    </a:lnTo>
                    <a:close/>
                  </a:path>
                </a:pathLst>
              </a:custGeom>
              <a:solidFill>
                <a:srgbClr val="B0B0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5" name="Freeform 525"/>
              <p:cNvSpPr>
                <a:spLocks noEditPoints="1"/>
              </p:cNvSpPr>
              <p:nvPr/>
            </p:nvSpPr>
            <p:spPr bwMode="auto">
              <a:xfrm>
                <a:off x="2566" y="2883"/>
                <a:ext cx="320" cy="3"/>
              </a:xfrm>
              <a:custGeom>
                <a:avLst/>
                <a:gdLst>
                  <a:gd name="T0" fmla="*/ 2 w 1278"/>
                  <a:gd name="T1" fmla="*/ 0 h 9"/>
                  <a:gd name="T2" fmla="*/ 0 w 1278"/>
                  <a:gd name="T3" fmla="*/ 8 h 9"/>
                  <a:gd name="T4" fmla="*/ 152 w 1278"/>
                  <a:gd name="T5" fmla="*/ 9 h 9"/>
                  <a:gd name="T6" fmla="*/ 151 w 1278"/>
                  <a:gd name="T7" fmla="*/ 0 h 9"/>
                  <a:gd name="T8" fmla="*/ 2 w 1278"/>
                  <a:gd name="T9" fmla="*/ 0 h 9"/>
                  <a:gd name="T10" fmla="*/ 154 w 1278"/>
                  <a:gd name="T11" fmla="*/ 0 h 9"/>
                  <a:gd name="T12" fmla="*/ 152 w 1278"/>
                  <a:gd name="T13" fmla="*/ 8 h 9"/>
                  <a:gd name="T14" fmla="*/ 243 w 1278"/>
                  <a:gd name="T15" fmla="*/ 8 h 9"/>
                  <a:gd name="T16" fmla="*/ 241 w 1278"/>
                  <a:gd name="T17" fmla="*/ 0 h 9"/>
                  <a:gd name="T18" fmla="*/ 154 w 1278"/>
                  <a:gd name="T19" fmla="*/ 0 h 9"/>
                  <a:gd name="T20" fmla="*/ 244 w 1278"/>
                  <a:gd name="T21" fmla="*/ 0 h 9"/>
                  <a:gd name="T22" fmla="*/ 244 w 1278"/>
                  <a:gd name="T23" fmla="*/ 8 h 9"/>
                  <a:gd name="T24" fmla="*/ 319 w 1278"/>
                  <a:gd name="T25" fmla="*/ 9 h 9"/>
                  <a:gd name="T26" fmla="*/ 317 w 1278"/>
                  <a:gd name="T27" fmla="*/ 0 h 9"/>
                  <a:gd name="T28" fmla="*/ 244 w 1278"/>
                  <a:gd name="T29" fmla="*/ 0 h 9"/>
                  <a:gd name="T30" fmla="*/ 320 w 1278"/>
                  <a:gd name="T31" fmla="*/ 0 h 9"/>
                  <a:gd name="T32" fmla="*/ 319 w 1278"/>
                  <a:gd name="T33" fmla="*/ 8 h 9"/>
                  <a:gd name="T34" fmla="*/ 1014 w 1278"/>
                  <a:gd name="T35" fmla="*/ 8 h 9"/>
                  <a:gd name="T36" fmla="*/ 1013 w 1278"/>
                  <a:gd name="T37" fmla="*/ 0 h 9"/>
                  <a:gd name="T38" fmla="*/ 320 w 1278"/>
                  <a:gd name="T39" fmla="*/ 0 h 9"/>
                  <a:gd name="T40" fmla="*/ 1019 w 1278"/>
                  <a:gd name="T41" fmla="*/ 0 h 9"/>
                  <a:gd name="T42" fmla="*/ 1017 w 1278"/>
                  <a:gd name="T43" fmla="*/ 8 h 9"/>
                  <a:gd name="T44" fmla="*/ 1099 w 1278"/>
                  <a:gd name="T45" fmla="*/ 8 h 9"/>
                  <a:gd name="T46" fmla="*/ 1097 w 1278"/>
                  <a:gd name="T47" fmla="*/ 0 h 9"/>
                  <a:gd name="T48" fmla="*/ 1019 w 1278"/>
                  <a:gd name="T49" fmla="*/ 0 h 9"/>
                  <a:gd name="T50" fmla="*/ 1104 w 1278"/>
                  <a:gd name="T51" fmla="*/ 0 h 9"/>
                  <a:gd name="T52" fmla="*/ 1103 w 1278"/>
                  <a:gd name="T53" fmla="*/ 8 h 9"/>
                  <a:gd name="T54" fmla="*/ 1189 w 1278"/>
                  <a:gd name="T55" fmla="*/ 8 h 9"/>
                  <a:gd name="T56" fmla="*/ 1187 w 1278"/>
                  <a:gd name="T57" fmla="*/ 0 h 9"/>
                  <a:gd name="T58" fmla="*/ 1104 w 1278"/>
                  <a:gd name="T59" fmla="*/ 0 h 9"/>
                  <a:gd name="T60" fmla="*/ 1193 w 1278"/>
                  <a:gd name="T61" fmla="*/ 0 h 9"/>
                  <a:gd name="T62" fmla="*/ 1191 w 1278"/>
                  <a:gd name="T63" fmla="*/ 8 h 9"/>
                  <a:gd name="T64" fmla="*/ 1278 w 1278"/>
                  <a:gd name="T65" fmla="*/ 8 h 9"/>
                  <a:gd name="T66" fmla="*/ 1277 w 1278"/>
                  <a:gd name="T67" fmla="*/ 0 h 9"/>
                  <a:gd name="T68" fmla="*/ 1193 w 1278"/>
                  <a:gd name="T6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278" h="9">
                    <a:moveTo>
                      <a:pt x="2" y="0"/>
                    </a:moveTo>
                    <a:lnTo>
                      <a:pt x="0" y="8"/>
                    </a:lnTo>
                    <a:lnTo>
                      <a:pt x="152" y="9"/>
                    </a:lnTo>
                    <a:lnTo>
                      <a:pt x="151" y="0"/>
                    </a:lnTo>
                    <a:lnTo>
                      <a:pt x="2" y="0"/>
                    </a:lnTo>
                    <a:close/>
                    <a:moveTo>
                      <a:pt x="154" y="0"/>
                    </a:moveTo>
                    <a:lnTo>
                      <a:pt x="152" y="8"/>
                    </a:lnTo>
                    <a:lnTo>
                      <a:pt x="243" y="8"/>
                    </a:lnTo>
                    <a:lnTo>
                      <a:pt x="241" y="0"/>
                    </a:lnTo>
                    <a:lnTo>
                      <a:pt x="154" y="0"/>
                    </a:lnTo>
                    <a:close/>
                    <a:moveTo>
                      <a:pt x="244" y="0"/>
                    </a:moveTo>
                    <a:lnTo>
                      <a:pt x="244" y="8"/>
                    </a:lnTo>
                    <a:lnTo>
                      <a:pt x="319" y="9"/>
                    </a:lnTo>
                    <a:lnTo>
                      <a:pt x="317" y="0"/>
                    </a:lnTo>
                    <a:lnTo>
                      <a:pt x="244" y="0"/>
                    </a:lnTo>
                    <a:close/>
                    <a:moveTo>
                      <a:pt x="320" y="0"/>
                    </a:moveTo>
                    <a:lnTo>
                      <a:pt x="319" y="8"/>
                    </a:lnTo>
                    <a:lnTo>
                      <a:pt x="1014" y="8"/>
                    </a:lnTo>
                    <a:lnTo>
                      <a:pt x="1013" y="0"/>
                    </a:lnTo>
                    <a:lnTo>
                      <a:pt x="320" y="0"/>
                    </a:lnTo>
                    <a:close/>
                    <a:moveTo>
                      <a:pt x="1019" y="0"/>
                    </a:moveTo>
                    <a:lnTo>
                      <a:pt x="1017" y="8"/>
                    </a:lnTo>
                    <a:lnTo>
                      <a:pt x="1099" y="8"/>
                    </a:lnTo>
                    <a:lnTo>
                      <a:pt x="1097" y="0"/>
                    </a:lnTo>
                    <a:lnTo>
                      <a:pt x="1019" y="0"/>
                    </a:lnTo>
                    <a:close/>
                    <a:moveTo>
                      <a:pt x="1104" y="0"/>
                    </a:moveTo>
                    <a:lnTo>
                      <a:pt x="1103" y="8"/>
                    </a:lnTo>
                    <a:lnTo>
                      <a:pt x="1189" y="8"/>
                    </a:lnTo>
                    <a:lnTo>
                      <a:pt x="1187" y="0"/>
                    </a:lnTo>
                    <a:lnTo>
                      <a:pt x="1104" y="0"/>
                    </a:lnTo>
                    <a:close/>
                    <a:moveTo>
                      <a:pt x="1193" y="0"/>
                    </a:moveTo>
                    <a:lnTo>
                      <a:pt x="1191" y="8"/>
                    </a:lnTo>
                    <a:lnTo>
                      <a:pt x="1278" y="8"/>
                    </a:lnTo>
                    <a:lnTo>
                      <a:pt x="1277" y="0"/>
                    </a:lnTo>
                    <a:lnTo>
                      <a:pt x="1193" y="0"/>
                    </a:lnTo>
                    <a:close/>
                  </a:path>
                </a:pathLst>
              </a:custGeom>
              <a:solidFill>
                <a:srgbClr val="B5B5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6" name="Freeform 526"/>
              <p:cNvSpPr>
                <a:spLocks noEditPoints="1"/>
              </p:cNvSpPr>
              <p:nvPr/>
            </p:nvSpPr>
            <p:spPr bwMode="auto">
              <a:xfrm>
                <a:off x="2567" y="2882"/>
                <a:ext cx="318" cy="2"/>
              </a:xfrm>
              <a:custGeom>
                <a:avLst/>
                <a:gdLst>
                  <a:gd name="T0" fmla="*/ 1 w 1275"/>
                  <a:gd name="T1" fmla="*/ 0 h 8"/>
                  <a:gd name="T2" fmla="*/ 0 w 1275"/>
                  <a:gd name="T3" fmla="*/ 8 h 8"/>
                  <a:gd name="T4" fmla="*/ 149 w 1275"/>
                  <a:gd name="T5" fmla="*/ 8 h 8"/>
                  <a:gd name="T6" fmla="*/ 148 w 1275"/>
                  <a:gd name="T7" fmla="*/ 0 h 8"/>
                  <a:gd name="T8" fmla="*/ 1 w 1275"/>
                  <a:gd name="T9" fmla="*/ 0 h 8"/>
                  <a:gd name="T10" fmla="*/ 154 w 1275"/>
                  <a:gd name="T11" fmla="*/ 0 h 8"/>
                  <a:gd name="T12" fmla="*/ 151 w 1275"/>
                  <a:gd name="T13" fmla="*/ 8 h 8"/>
                  <a:gd name="T14" fmla="*/ 239 w 1275"/>
                  <a:gd name="T15" fmla="*/ 8 h 8"/>
                  <a:gd name="T16" fmla="*/ 238 w 1275"/>
                  <a:gd name="T17" fmla="*/ 0 h 8"/>
                  <a:gd name="T18" fmla="*/ 154 w 1275"/>
                  <a:gd name="T19" fmla="*/ 0 h 8"/>
                  <a:gd name="T20" fmla="*/ 242 w 1275"/>
                  <a:gd name="T21" fmla="*/ 0 h 8"/>
                  <a:gd name="T22" fmla="*/ 242 w 1275"/>
                  <a:gd name="T23" fmla="*/ 8 h 8"/>
                  <a:gd name="T24" fmla="*/ 316 w 1275"/>
                  <a:gd name="T25" fmla="*/ 8 h 8"/>
                  <a:gd name="T26" fmla="*/ 313 w 1275"/>
                  <a:gd name="T27" fmla="*/ 0 h 8"/>
                  <a:gd name="T28" fmla="*/ 242 w 1275"/>
                  <a:gd name="T29" fmla="*/ 0 h 8"/>
                  <a:gd name="T30" fmla="*/ 319 w 1275"/>
                  <a:gd name="T31" fmla="*/ 0 h 8"/>
                  <a:gd name="T32" fmla="*/ 318 w 1275"/>
                  <a:gd name="T33" fmla="*/ 8 h 8"/>
                  <a:gd name="T34" fmla="*/ 1011 w 1275"/>
                  <a:gd name="T35" fmla="*/ 8 h 8"/>
                  <a:gd name="T36" fmla="*/ 1010 w 1275"/>
                  <a:gd name="T37" fmla="*/ 0 h 8"/>
                  <a:gd name="T38" fmla="*/ 319 w 1275"/>
                  <a:gd name="T39" fmla="*/ 0 h 8"/>
                  <a:gd name="T40" fmla="*/ 1017 w 1275"/>
                  <a:gd name="T41" fmla="*/ 0 h 8"/>
                  <a:gd name="T42" fmla="*/ 1016 w 1275"/>
                  <a:gd name="T43" fmla="*/ 8 h 8"/>
                  <a:gd name="T44" fmla="*/ 1096 w 1275"/>
                  <a:gd name="T45" fmla="*/ 8 h 8"/>
                  <a:gd name="T46" fmla="*/ 1094 w 1275"/>
                  <a:gd name="T47" fmla="*/ 0 h 8"/>
                  <a:gd name="T48" fmla="*/ 1017 w 1275"/>
                  <a:gd name="T49" fmla="*/ 0 h 8"/>
                  <a:gd name="T50" fmla="*/ 1103 w 1275"/>
                  <a:gd name="T51" fmla="*/ 0 h 8"/>
                  <a:gd name="T52" fmla="*/ 1102 w 1275"/>
                  <a:gd name="T53" fmla="*/ 8 h 8"/>
                  <a:gd name="T54" fmla="*/ 1185 w 1275"/>
                  <a:gd name="T55" fmla="*/ 8 h 8"/>
                  <a:gd name="T56" fmla="*/ 1184 w 1275"/>
                  <a:gd name="T57" fmla="*/ 0 h 8"/>
                  <a:gd name="T58" fmla="*/ 1103 w 1275"/>
                  <a:gd name="T59" fmla="*/ 0 h 8"/>
                  <a:gd name="T60" fmla="*/ 1193 w 1275"/>
                  <a:gd name="T61" fmla="*/ 0 h 8"/>
                  <a:gd name="T62" fmla="*/ 1190 w 1275"/>
                  <a:gd name="T63" fmla="*/ 8 h 8"/>
                  <a:gd name="T64" fmla="*/ 1275 w 1275"/>
                  <a:gd name="T65" fmla="*/ 8 h 8"/>
                  <a:gd name="T66" fmla="*/ 1274 w 1275"/>
                  <a:gd name="T67" fmla="*/ 0 h 8"/>
                  <a:gd name="T68" fmla="*/ 1193 w 1275"/>
                  <a:gd name="T6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275" h="8">
                    <a:moveTo>
                      <a:pt x="1" y="0"/>
                    </a:moveTo>
                    <a:lnTo>
                      <a:pt x="0" y="8"/>
                    </a:lnTo>
                    <a:lnTo>
                      <a:pt x="149" y="8"/>
                    </a:lnTo>
                    <a:lnTo>
                      <a:pt x="148" y="0"/>
                    </a:lnTo>
                    <a:lnTo>
                      <a:pt x="1" y="0"/>
                    </a:lnTo>
                    <a:close/>
                    <a:moveTo>
                      <a:pt x="154" y="0"/>
                    </a:moveTo>
                    <a:lnTo>
                      <a:pt x="151" y="8"/>
                    </a:lnTo>
                    <a:lnTo>
                      <a:pt x="239" y="8"/>
                    </a:lnTo>
                    <a:lnTo>
                      <a:pt x="238" y="0"/>
                    </a:lnTo>
                    <a:lnTo>
                      <a:pt x="154" y="0"/>
                    </a:lnTo>
                    <a:close/>
                    <a:moveTo>
                      <a:pt x="242" y="0"/>
                    </a:moveTo>
                    <a:lnTo>
                      <a:pt x="242" y="8"/>
                    </a:lnTo>
                    <a:lnTo>
                      <a:pt x="316" y="8"/>
                    </a:lnTo>
                    <a:lnTo>
                      <a:pt x="313" y="0"/>
                    </a:lnTo>
                    <a:lnTo>
                      <a:pt x="242" y="0"/>
                    </a:lnTo>
                    <a:close/>
                    <a:moveTo>
                      <a:pt x="319" y="0"/>
                    </a:moveTo>
                    <a:lnTo>
                      <a:pt x="318" y="8"/>
                    </a:lnTo>
                    <a:lnTo>
                      <a:pt x="1011" y="8"/>
                    </a:lnTo>
                    <a:lnTo>
                      <a:pt x="1010" y="0"/>
                    </a:lnTo>
                    <a:lnTo>
                      <a:pt x="319" y="0"/>
                    </a:lnTo>
                    <a:close/>
                    <a:moveTo>
                      <a:pt x="1017" y="0"/>
                    </a:moveTo>
                    <a:lnTo>
                      <a:pt x="1016" y="8"/>
                    </a:lnTo>
                    <a:lnTo>
                      <a:pt x="1096" y="8"/>
                    </a:lnTo>
                    <a:lnTo>
                      <a:pt x="1094" y="0"/>
                    </a:lnTo>
                    <a:lnTo>
                      <a:pt x="1017" y="0"/>
                    </a:lnTo>
                    <a:close/>
                    <a:moveTo>
                      <a:pt x="1103" y="0"/>
                    </a:moveTo>
                    <a:lnTo>
                      <a:pt x="1102" y="8"/>
                    </a:lnTo>
                    <a:lnTo>
                      <a:pt x="1185" y="8"/>
                    </a:lnTo>
                    <a:lnTo>
                      <a:pt x="1184" y="0"/>
                    </a:lnTo>
                    <a:lnTo>
                      <a:pt x="1103" y="0"/>
                    </a:lnTo>
                    <a:close/>
                    <a:moveTo>
                      <a:pt x="1193" y="0"/>
                    </a:moveTo>
                    <a:lnTo>
                      <a:pt x="1190" y="8"/>
                    </a:lnTo>
                    <a:lnTo>
                      <a:pt x="1275" y="8"/>
                    </a:lnTo>
                    <a:lnTo>
                      <a:pt x="1274" y="0"/>
                    </a:lnTo>
                    <a:lnTo>
                      <a:pt x="1193" y="0"/>
                    </a:lnTo>
                    <a:close/>
                  </a:path>
                </a:pathLst>
              </a:custGeom>
              <a:solidFill>
                <a:srgbClr val="BDBD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7" name="Freeform 527"/>
              <p:cNvSpPr>
                <a:spLocks noEditPoints="1"/>
              </p:cNvSpPr>
              <p:nvPr/>
            </p:nvSpPr>
            <p:spPr bwMode="auto">
              <a:xfrm>
                <a:off x="2567" y="2881"/>
                <a:ext cx="318" cy="2"/>
              </a:xfrm>
              <a:custGeom>
                <a:avLst/>
                <a:gdLst>
                  <a:gd name="T0" fmla="*/ 2 w 1275"/>
                  <a:gd name="T1" fmla="*/ 0 h 10"/>
                  <a:gd name="T2" fmla="*/ 0 w 1275"/>
                  <a:gd name="T3" fmla="*/ 10 h 10"/>
                  <a:gd name="T4" fmla="*/ 149 w 1275"/>
                  <a:gd name="T5" fmla="*/ 10 h 10"/>
                  <a:gd name="T6" fmla="*/ 146 w 1275"/>
                  <a:gd name="T7" fmla="*/ 0 h 10"/>
                  <a:gd name="T8" fmla="*/ 2 w 1275"/>
                  <a:gd name="T9" fmla="*/ 0 h 10"/>
                  <a:gd name="T10" fmla="*/ 155 w 1275"/>
                  <a:gd name="T11" fmla="*/ 0 h 10"/>
                  <a:gd name="T12" fmla="*/ 152 w 1275"/>
                  <a:gd name="T13" fmla="*/ 10 h 10"/>
                  <a:gd name="T14" fmla="*/ 239 w 1275"/>
                  <a:gd name="T15" fmla="*/ 10 h 10"/>
                  <a:gd name="T16" fmla="*/ 237 w 1275"/>
                  <a:gd name="T17" fmla="*/ 0 h 10"/>
                  <a:gd name="T18" fmla="*/ 155 w 1275"/>
                  <a:gd name="T19" fmla="*/ 0 h 10"/>
                  <a:gd name="T20" fmla="*/ 243 w 1275"/>
                  <a:gd name="T21" fmla="*/ 0 h 10"/>
                  <a:gd name="T22" fmla="*/ 242 w 1275"/>
                  <a:gd name="T23" fmla="*/ 10 h 10"/>
                  <a:gd name="T24" fmla="*/ 315 w 1275"/>
                  <a:gd name="T25" fmla="*/ 10 h 10"/>
                  <a:gd name="T26" fmla="*/ 312 w 1275"/>
                  <a:gd name="T27" fmla="*/ 0 h 10"/>
                  <a:gd name="T28" fmla="*/ 243 w 1275"/>
                  <a:gd name="T29" fmla="*/ 0 h 10"/>
                  <a:gd name="T30" fmla="*/ 319 w 1275"/>
                  <a:gd name="T31" fmla="*/ 0 h 10"/>
                  <a:gd name="T32" fmla="*/ 318 w 1275"/>
                  <a:gd name="T33" fmla="*/ 10 h 10"/>
                  <a:gd name="T34" fmla="*/ 1011 w 1275"/>
                  <a:gd name="T35" fmla="*/ 10 h 10"/>
                  <a:gd name="T36" fmla="*/ 1009 w 1275"/>
                  <a:gd name="T37" fmla="*/ 0 h 10"/>
                  <a:gd name="T38" fmla="*/ 319 w 1275"/>
                  <a:gd name="T39" fmla="*/ 0 h 10"/>
                  <a:gd name="T40" fmla="*/ 1018 w 1275"/>
                  <a:gd name="T41" fmla="*/ 0 h 10"/>
                  <a:gd name="T42" fmla="*/ 1017 w 1275"/>
                  <a:gd name="T43" fmla="*/ 10 h 10"/>
                  <a:gd name="T44" fmla="*/ 1095 w 1275"/>
                  <a:gd name="T45" fmla="*/ 10 h 10"/>
                  <a:gd name="T46" fmla="*/ 1092 w 1275"/>
                  <a:gd name="T47" fmla="*/ 0 h 10"/>
                  <a:gd name="T48" fmla="*/ 1018 w 1275"/>
                  <a:gd name="T49" fmla="*/ 0 h 10"/>
                  <a:gd name="T50" fmla="*/ 1103 w 1275"/>
                  <a:gd name="T51" fmla="*/ 0 h 10"/>
                  <a:gd name="T52" fmla="*/ 1102 w 1275"/>
                  <a:gd name="T53" fmla="*/ 10 h 10"/>
                  <a:gd name="T54" fmla="*/ 1185 w 1275"/>
                  <a:gd name="T55" fmla="*/ 10 h 10"/>
                  <a:gd name="T56" fmla="*/ 1183 w 1275"/>
                  <a:gd name="T57" fmla="*/ 0 h 10"/>
                  <a:gd name="T58" fmla="*/ 1103 w 1275"/>
                  <a:gd name="T59" fmla="*/ 0 h 10"/>
                  <a:gd name="T60" fmla="*/ 1194 w 1275"/>
                  <a:gd name="T61" fmla="*/ 0 h 10"/>
                  <a:gd name="T62" fmla="*/ 1191 w 1275"/>
                  <a:gd name="T63" fmla="*/ 10 h 10"/>
                  <a:gd name="T64" fmla="*/ 1275 w 1275"/>
                  <a:gd name="T65" fmla="*/ 10 h 10"/>
                  <a:gd name="T66" fmla="*/ 1274 w 1275"/>
                  <a:gd name="T67" fmla="*/ 0 h 10"/>
                  <a:gd name="T68" fmla="*/ 1194 w 1275"/>
                  <a:gd name="T6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275" h="10">
                    <a:moveTo>
                      <a:pt x="2" y="0"/>
                    </a:moveTo>
                    <a:lnTo>
                      <a:pt x="0" y="10"/>
                    </a:lnTo>
                    <a:lnTo>
                      <a:pt x="149" y="10"/>
                    </a:lnTo>
                    <a:lnTo>
                      <a:pt x="146" y="0"/>
                    </a:lnTo>
                    <a:lnTo>
                      <a:pt x="2" y="0"/>
                    </a:lnTo>
                    <a:close/>
                    <a:moveTo>
                      <a:pt x="155" y="0"/>
                    </a:moveTo>
                    <a:lnTo>
                      <a:pt x="152" y="10"/>
                    </a:lnTo>
                    <a:lnTo>
                      <a:pt x="239" y="10"/>
                    </a:lnTo>
                    <a:lnTo>
                      <a:pt x="237" y="0"/>
                    </a:lnTo>
                    <a:lnTo>
                      <a:pt x="155" y="0"/>
                    </a:lnTo>
                    <a:close/>
                    <a:moveTo>
                      <a:pt x="243" y="0"/>
                    </a:moveTo>
                    <a:lnTo>
                      <a:pt x="242" y="10"/>
                    </a:lnTo>
                    <a:lnTo>
                      <a:pt x="315" y="10"/>
                    </a:lnTo>
                    <a:lnTo>
                      <a:pt x="312" y="0"/>
                    </a:lnTo>
                    <a:lnTo>
                      <a:pt x="243" y="0"/>
                    </a:lnTo>
                    <a:close/>
                    <a:moveTo>
                      <a:pt x="319" y="0"/>
                    </a:moveTo>
                    <a:lnTo>
                      <a:pt x="318" y="10"/>
                    </a:lnTo>
                    <a:lnTo>
                      <a:pt x="1011" y="10"/>
                    </a:lnTo>
                    <a:lnTo>
                      <a:pt x="1009" y="0"/>
                    </a:lnTo>
                    <a:lnTo>
                      <a:pt x="319" y="0"/>
                    </a:lnTo>
                    <a:close/>
                    <a:moveTo>
                      <a:pt x="1018" y="0"/>
                    </a:moveTo>
                    <a:lnTo>
                      <a:pt x="1017" y="10"/>
                    </a:lnTo>
                    <a:lnTo>
                      <a:pt x="1095" y="10"/>
                    </a:lnTo>
                    <a:lnTo>
                      <a:pt x="1092" y="0"/>
                    </a:lnTo>
                    <a:lnTo>
                      <a:pt x="1018" y="0"/>
                    </a:lnTo>
                    <a:close/>
                    <a:moveTo>
                      <a:pt x="1103" y="0"/>
                    </a:moveTo>
                    <a:lnTo>
                      <a:pt x="1102" y="10"/>
                    </a:lnTo>
                    <a:lnTo>
                      <a:pt x="1185" y="10"/>
                    </a:lnTo>
                    <a:lnTo>
                      <a:pt x="1183" y="0"/>
                    </a:lnTo>
                    <a:lnTo>
                      <a:pt x="1103" y="0"/>
                    </a:lnTo>
                    <a:close/>
                    <a:moveTo>
                      <a:pt x="1194" y="0"/>
                    </a:moveTo>
                    <a:lnTo>
                      <a:pt x="1191" y="10"/>
                    </a:lnTo>
                    <a:lnTo>
                      <a:pt x="1275" y="10"/>
                    </a:lnTo>
                    <a:lnTo>
                      <a:pt x="1274" y="0"/>
                    </a:lnTo>
                    <a:lnTo>
                      <a:pt x="1194" y="0"/>
                    </a:lnTo>
                    <a:close/>
                  </a:path>
                </a:pathLst>
              </a:custGeom>
              <a:solidFill>
                <a:srgbClr val="C2C2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8" name="Freeform 528"/>
              <p:cNvSpPr>
                <a:spLocks noEditPoints="1"/>
              </p:cNvSpPr>
              <p:nvPr/>
            </p:nvSpPr>
            <p:spPr bwMode="auto">
              <a:xfrm>
                <a:off x="2567" y="2880"/>
                <a:ext cx="318" cy="2"/>
              </a:xfrm>
              <a:custGeom>
                <a:avLst/>
                <a:gdLst>
                  <a:gd name="T0" fmla="*/ 2 w 1273"/>
                  <a:gd name="T1" fmla="*/ 0 h 10"/>
                  <a:gd name="T2" fmla="*/ 0 w 1273"/>
                  <a:gd name="T3" fmla="*/ 10 h 10"/>
                  <a:gd name="T4" fmla="*/ 147 w 1273"/>
                  <a:gd name="T5" fmla="*/ 10 h 10"/>
                  <a:gd name="T6" fmla="*/ 144 w 1273"/>
                  <a:gd name="T7" fmla="*/ 0 h 10"/>
                  <a:gd name="T8" fmla="*/ 2 w 1273"/>
                  <a:gd name="T9" fmla="*/ 0 h 10"/>
                  <a:gd name="T10" fmla="*/ 155 w 1273"/>
                  <a:gd name="T11" fmla="*/ 0 h 10"/>
                  <a:gd name="T12" fmla="*/ 153 w 1273"/>
                  <a:gd name="T13" fmla="*/ 10 h 10"/>
                  <a:gd name="T14" fmla="*/ 237 w 1273"/>
                  <a:gd name="T15" fmla="*/ 10 h 10"/>
                  <a:gd name="T16" fmla="*/ 235 w 1273"/>
                  <a:gd name="T17" fmla="*/ 0 h 10"/>
                  <a:gd name="T18" fmla="*/ 155 w 1273"/>
                  <a:gd name="T19" fmla="*/ 0 h 10"/>
                  <a:gd name="T20" fmla="*/ 242 w 1273"/>
                  <a:gd name="T21" fmla="*/ 0 h 10"/>
                  <a:gd name="T22" fmla="*/ 241 w 1273"/>
                  <a:gd name="T23" fmla="*/ 10 h 10"/>
                  <a:gd name="T24" fmla="*/ 312 w 1273"/>
                  <a:gd name="T25" fmla="*/ 10 h 10"/>
                  <a:gd name="T26" fmla="*/ 310 w 1273"/>
                  <a:gd name="T27" fmla="*/ 0 h 10"/>
                  <a:gd name="T28" fmla="*/ 242 w 1273"/>
                  <a:gd name="T29" fmla="*/ 0 h 10"/>
                  <a:gd name="T30" fmla="*/ 320 w 1273"/>
                  <a:gd name="T31" fmla="*/ 0 h 10"/>
                  <a:gd name="T32" fmla="*/ 318 w 1273"/>
                  <a:gd name="T33" fmla="*/ 10 h 10"/>
                  <a:gd name="T34" fmla="*/ 1009 w 1273"/>
                  <a:gd name="T35" fmla="*/ 10 h 10"/>
                  <a:gd name="T36" fmla="*/ 1007 w 1273"/>
                  <a:gd name="T37" fmla="*/ 0 h 10"/>
                  <a:gd name="T38" fmla="*/ 320 w 1273"/>
                  <a:gd name="T39" fmla="*/ 0 h 10"/>
                  <a:gd name="T40" fmla="*/ 1017 w 1273"/>
                  <a:gd name="T41" fmla="*/ 0 h 10"/>
                  <a:gd name="T42" fmla="*/ 1016 w 1273"/>
                  <a:gd name="T43" fmla="*/ 10 h 10"/>
                  <a:gd name="T44" fmla="*/ 1093 w 1273"/>
                  <a:gd name="T45" fmla="*/ 10 h 10"/>
                  <a:gd name="T46" fmla="*/ 1090 w 1273"/>
                  <a:gd name="T47" fmla="*/ 0 h 10"/>
                  <a:gd name="T48" fmla="*/ 1017 w 1273"/>
                  <a:gd name="T49" fmla="*/ 0 h 10"/>
                  <a:gd name="T50" fmla="*/ 1103 w 1273"/>
                  <a:gd name="T51" fmla="*/ 0 h 10"/>
                  <a:gd name="T52" fmla="*/ 1102 w 1273"/>
                  <a:gd name="T53" fmla="*/ 10 h 10"/>
                  <a:gd name="T54" fmla="*/ 1183 w 1273"/>
                  <a:gd name="T55" fmla="*/ 10 h 10"/>
                  <a:gd name="T56" fmla="*/ 1181 w 1273"/>
                  <a:gd name="T57" fmla="*/ 0 h 10"/>
                  <a:gd name="T58" fmla="*/ 1103 w 1273"/>
                  <a:gd name="T59" fmla="*/ 0 h 10"/>
                  <a:gd name="T60" fmla="*/ 1194 w 1273"/>
                  <a:gd name="T61" fmla="*/ 0 h 10"/>
                  <a:gd name="T62" fmla="*/ 1192 w 1273"/>
                  <a:gd name="T63" fmla="*/ 10 h 10"/>
                  <a:gd name="T64" fmla="*/ 1273 w 1273"/>
                  <a:gd name="T65" fmla="*/ 10 h 10"/>
                  <a:gd name="T66" fmla="*/ 1271 w 1273"/>
                  <a:gd name="T67" fmla="*/ 0 h 10"/>
                  <a:gd name="T68" fmla="*/ 1194 w 1273"/>
                  <a:gd name="T6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273" h="10">
                    <a:moveTo>
                      <a:pt x="2" y="0"/>
                    </a:moveTo>
                    <a:lnTo>
                      <a:pt x="0" y="10"/>
                    </a:lnTo>
                    <a:lnTo>
                      <a:pt x="147" y="10"/>
                    </a:lnTo>
                    <a:lnTo>
                      <a:pt x="144" y="0"/>
                    </a:lnTo>
                    <a:lnTo>
                      <a:pt x="2" y="0"/>
                    </a:lnTo>
                    <a:close/>
                    <a:moveTo>
                      <a:pt x="155" y="0"/>
                    </a:moveTo>
                    <a:lnTo>
                      <a:pt x="153" y="10"/>
                    </a:lnTo>
                    <a:lnTo>
                      <a:pt x="237" y="10"/>
                    </a:lnTo>
                    <a:lnTo>
                      <a:pt x="235" y="0"/>
                    </a:lnTo>
                    <a:lnTo>
                      <a:pt x="155" y="0"/>
                    </a:lnTo>
                    <a:close/>
                    <a:moveTo>
                      <a:pt x="242" y="0"/>
                    </a:moveTo>
                    <a:lnTo>
                      <a:pt x="241" y="10"/>
                    </a:lnTo>
                    <a:lnTo>
                      <a:pt x="312" y="10"/>
                    </a:lnTo>
                    <a:lnTo>
                      <a:pt x="310" y="0"/>
                    </a:lnTo>
                    <a:lnTo>
                      <a:pt x="242" y="0"/>
                    </a:lnTo>
                    <a:close/>
                    <a:moveTo>
                      <a:pt x="320" y="0"/>
                    </a:moveTo>
                    <a:lnTo>
                      <a:pt x="318" y="10"/>
                    </a:lnTo>
                    <a:lnTo>
                      <a:pt x="1009" y="10"/>
                    </a:lnTo>
                    <a:lnTo>
                      <a:pt x="1007" y="0"/>
                    </a:lnTo>
                    <a:lnTo>
                      <a:pt x="320" y="0"/>
                    </a:lnTo>
                    <a:close/>
                    <a:moveTo>
                      <a:pt x="1017" y="0"/>
                    </a:moveTo>
                    <a:lnTo>
                      <a:pt x="1016" y="10"/>
                    </a:lnTo>
                    <a:lnTo>
                      <a:pt x="1093" y="10"/>
                    </a:lnTo>
                    <a:lnTo>
                      <a:pt x="1090" y="0"/>
                    </a:lnTo>
                    <a:lnTo>
                      <a:pt x="1017" y="0"/>
                    </a:lnTo>
                    <a:close/>
                    <a:moveTo>
                      <a:pt x="1103" y="0"/>
                    </a:moveTo>
                    <a:lnTo>
                      <a:pt x="1102" y="10"/>
                    </a:lnTo>
                    <a:lnTo>
                      <a:pt x="1183" y="10"/>
                    </a:lnTo>
                    <a:lnTo>
                      <a:pt x="1181" y="0"/>
                    </a:lnTo>
                    <a:lnTo>
                      <a:pt x="1103" y="0"/>
                    </a:lnTo>
                    <a:close/>
                    <a:moveTo>
                      <a:pt x="1194" y="0"/>
                    </a:moveTo>
                    <a:lnTo>
                      <a:pt x="1192" y="10"/>
                    </a:lnTo>
                    <a:lnTo>
                      <a:pt x="1273" y="10"/>
                    </a:lnTo>
                    <a:lnTo>
                      <a:pt x="1271" y="0"/>
                    </a:lnTo>
                    <a:lnTo>
                      <a:pt x="1194" y="0"/>
                    </a:lnTo>
                    <a:close/>
                  </a:path>
                </a:pathLst>
              </a:custGeom>
              <a:solidFill>
                <a:srgbClr val="C9C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9" name="Freeform 529"/>
              <p:cNvSpPr>
                <a:spLocks noEditPoints="1"/>
              </p:cNvSpPr>
              <p:nvPr/>
            </p:nvSpPr>
            <p:spPr bwMode="auto">
              <a:xfrm>
                <a:off x="2567" y="2879"/>
                <a:ext cx="318" cy="2"/>
              </a:xfrm>
              <a:custGeom>
                <a:avLst/>
                <a:gdLst>
                  <a:gd name="T0" fmla="*/ 2 w 1272"/>
                  <a:gd name="T1" fmla="*/ 0 h 9"/>
                  <a:gd name="T2" fmla="*/ 0 w 1272"/>
                  <a:gd name="T3" fmla="*/ 9 h 9"/>
                  <a:gd name="T4" fmla="*/ 144 w 1272"/>
                  <a:gd name="T5" fmla="*/ 9 h 9"/>
                  <a:gd name="T6" fmla="*/ 142 w 1272"/>
                  <a:gd name="T7" fmla="*/ 0 h 9"/>
                  <a:gd name="T8" fmla="*/ 2 w 1272"/>
                  <a:gd name="T9" fmla="*/ 0 h 9"/>
                  <a:gd name="T10" fmla="*/ 154 w 1272"/>
                  <a:gd name="T11" fmla="*/ 0 h 9"/>
                  <a:gd name="T12" fmla="*/ 153 w 1272"/>
                  <a:gd name="T13" fmla="*/ 9 h 9"/>
                  <a:gd name="T14" fmla="*/ 235 w 1272"/>
                  <a:gd name="T15" fmla="*/ 9 h 9"/>
                  <a:gd name="T16" fmla="*/ 234 w 1272"/>
                  <a:gd name="T17" fmla="*/ 0 h 9"/>
                  <a:gd name="T18" fmla="*/ 154 w 1272"/>
                  <a:gd name="T19" fmla="*/ 0 h 9"/>
                  <a:gd name="T20" fmla="*/ 241 w 1272"/>
                  <a:gd name="T21" fmla="*/ 0 h 9"/>
                  <a:gd name="T22" fmla="*/ 241 w 1272"/>
                  <a:gd name="T23" fmla="*/ 9 h 9"/>
                  <a:gd name="T24" fmla="*/ 310 w 1272"/>
                  <a:gd name="T25" fmla="*/ 9 h 9"/>
                  <a:gd name="T26" fmla="*/ 308 w 1272"/>
                  <a:gd name="T27" fmla="*/ 0 h 9"/>
                  <a:gd name="T28" fmla="*/ 241 w 1272"/>
                  <a:gd name="T29" fmla="*/ 0 h 9"/>
                  <a:gd name="T30" fmla="*/ 319 w 1272"/>
                  <a:gd name="T31" fmla="*/ 0 h 9"/>
                  <a:gd name="T32" fmla="*/ 317 w 1272"/>
                  <a:gd name="T33" fmla="*/ 9 h 9"/>
                  <a:gd name="T34" fmla="*/ 1007 w 1272"/>
                  <a:gd name="T35" fmla="*/ 9 h 9"/>
                  <a:gd name="T36" fmla="*/ 1004 w 1272"/>
                  <a:gd name="T37" fmla="*/ 0 h 9"/>
                  <a:gd name="T38" fmla="*/ 319 w 1272"/>
                  <a:gd name="T39" fmla="*/ 0 h 9"/>
                  <a:gd name="T40" fmla="*/ 1018 w 1272"/>
                  <a:gd name="T41" fmla="*/ 0 h 9"/>
                  <a:gd name="T42" fmla="*/ 1016 w 1272"/>
                  <a:gd name="T43" fmla="*/ 9 h 9"/>
                  <a:gd name="T44" fmla="*/ 1090 w 1272"/>
                  <a:gd name="T45" fmla="*/ 9 h 9"/>
                  <a:gd name="T46" fmla="*/ 1088 w 1272"/>
                  <a:gd name="T47" fmla="*/ 0 h 9"/>
                  <a:gd name="T48" fmla="*/ 1018 w 1272"/>
                  <a:gd name="T49" fmla="*/ 0 h 9"/>
                  <a:gd name="T50" fmla="*/ 1102 w 1272"/>
                  <a:gd name="T51" fmla="*/ 0 h 9"/>
                  <a:gd name="T52" fmla="*/ 1101 w 1272"/>
                  <a:gd name="T53" fmla="*/ 9 h 9"/>
                  <a:gd name="T54" fmla="*/ 1181 w 1272"/>
                  <a:gd name="T55" fmla="*/ 9 h 9"/>
                  <a:gd name="T56" fmla="*/ 1179 w 1272"/>
                  <a:gd name="T57" fmla="*/ 0 h 9"/>
                  <a:gd name="T58" fmla="*/ 1102 w 1272"/>
                  <a:gd name="T59" fmla="*/ 0 h 9"/>
                  <a:gd name="T60" fmla="*/ 1194 w 1272"/>
                  <a:gd name="T61" fmla="*/ 0 h 9"/>
                  <a:gd name="T62" fmla="*/ 1192 w 1272"/>
                  <a:gd name="T63" fmla="*/ 9 h 9"/>
                  <a:gd name="T64" fmla="*/ 1272 w 1272"/>
                  <a:gd name="T65" fmla="*/ 9 h 9"/>
                  <a:gd name="T66" fmla="*/ 1269 w 1272"/>
                  <a:gd name="T67" fmla="*/ 0 h 9"/>
                  <a:gd name="T68" fmla="*/ 1194 w 1272"/>
                  <a:gd name="T6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272" h="9">
                    <a:moveTo>
                      <a:pt x="2" y="0"/>
                    </a:moveTo>
                    <a:lnTo>
                      <a:pt x="0" y="9"/>
                    </a:lnTo>
                    <a:lnTo>
                      <a:pt x="144" y="9"/>
                    </a:lnTo>
                    <a:lnTo>
                      <a:pt x="142" y="0"/>
                    </a:lnTo>
                    <a:lnTo>
                      <a:pt x="2" y="0"/>
                    </a:lnTo>
                    <a:close/>
                    <a:moveTo>
                      <a:pt x="154" y="0"/>
                    </a:moveTo>
                    <a:lnTo>
                      <a:pt x="153" y="9"/>
                    </a:lnTo>
                    <a:lnTo>
                      <a:pt x="235" y="9"/>
                    </a:lnTo>
                    <a:lnTo>
                      <a:pt x="234" y="0"/>
                    </a:lnTo>
                    <a:lnTo>
                      <a:pt x="154" y="0"/>
                    </a:lnTo>
                    <a:close/>
                    <a:moveTo>
                      <a:pt x="241" y="0"/>
                    </a:moveTo>
                    <a:lnTo>
                      <a:pt x="241" y="9"/>
                    </a:lnTo>
                    <a:lnTo>
                      <a:pt x="310" y="9"/>
                    </a:lnTo>
                    <a:lnTo>
                      <a:pt x="308" y="0"/>
                    </a:lnTo>
                    <a:lnTo>
                      <a:pt x="241" y="0"/>
                    </a:lnTo>
                    <a:close/>
                    <a:moveTo>
                      <a:pt x="319" y="0"/>
                    </a:moveTo>
                    <a:lnTo>
                      <a:pt x="317" y="9"/>
                    </a:lnTo>
                    <a:lnTo>
                      <a:pt x="1007" y="9"/>
                    </a:lnTo>
                    <a:lnTo>
                      <a:pt x="1004" y="0"/>
                    </a:lnTo>
                    <a:lnTo>
                      <a:pt x="319" y="0"/>
                    </a:lnTo>
                    <a:close/>
                    <a:moveTo>
                      <a:pt x="1018" y="0"/>
                    </a:moveTo>
                    <a:lnTo>
                      <a:pt x="1016" y="9"/>
                    </a:lnTo>
                    <a:lnTo>
                      <a:pt x="1090" y="9"/>
                    </a:lnTo>
                    <a:lnTo>
                      <a:pt x="1088" y="0"/>
                    </a:lnTo>
                    <a:lnTo>
                      <a:pt x="1018" y="0"/>
                    </a:lnTo>
                    <a:close/>
                    <a:moveTo>
                      <a:pt x="1102" y="0"/>
                    </a:moveTo>
                    <a:lnTo>
                      <a:pt x="1101" y="9"/>
                    </a:lnTo>
                    <a:lnTo>
                      <a:pt x="1181" y="9"/>
                    </a:lnTo>
                    <a:lnTo>
                      <a:pt x="1179" y="0"/>
                    </a:lnTo>
                    <a:lnTo>
                      <a:pt x="1102" y="0"/>
                    </a:lnTo>
                    <a:close/>
                    <a:moveTo>
                      <a:pt x="1194" y="0"/>
                    </a:moveTo>
                    <a:lnTo>
                      <a:pt x="1192" y="9"/>
                    </a:lnTo>
                    <a:lnTo>
                      <a:pt x="1272" y="9"/>
                    </a:lnTo>
                    <a:lnTo>
                      <a:pt x="1269" y="0"/>
                    </a:lnTo>
                    <a:lnTo>
                      <a:pt x="1194" y="0"/>
                    </a:lnTo>
                    <a:close/>
                  </a:path>
                </a:pathLst>
              </a:custGeom>
              <a:solidFill>
                <a:srgbClr val="D1D1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0" name="Freeform 530"/>
              <p:cNvSpPr>
                <a:spLocks noEditPoints="1"/>
              </p:cNvSpPr>
              <p:nvPr/>
            </p:nvSpPr>
            <p:spPr bwMode="auto">
              <a:xfrm>
                <a:off x="2568" y="2877"/>
                <a:ext cx="317" cy="3"/>
              </a:xfrm>
              <a:custGeom>
                <a:avLst/>
                <a:gdLst>
                  <a:gd name="T0" fmla="*/ 1 w 1269"/>
                  <a:gd name="T1" fmla="*/ 0 h 9"/>
                  <a:gd name="T2" fmla="*/ 0 w 1269"/>
                  <a:gd name="T3" fmla="*/ 9 h 9"/>
                  <a:gd name="T4" fmla="*/ 142 w 1269"/>
                  <a:gd name="T5" fmla="*/ 9 h 9"/>
                  <a:gd name="T6" fmla="*/ 140 w 1269"/>
                  <a:gd name="T7" fmla="*/ 0 h 9"/>
                  <a:gd name="T8" fmla="*/ 1 w 1269"/>
                  <a:gd name="T9" fmla="*/ 0 h 9"/>
                  <a:gd name="T10" fmla="*/ 154 w 1269"/>
                  <a:gd name="T11" fmla="*/ 0 h 9"/>
                  <a:gd name="T12" fmla="*/ 153 w 1269"/>
                  <a:gd name="T13" fmla="*/ 9 h 9"/>
                  <a:gd name="T14" fmla="*/ 233 w 1269"/>
                  <a:gd name="T15" fmla="*/ 9 h 9"/>
                  <a:gd name="T16" fmla="*/ 232 w 1269"/>
                  <a:gd name="T17" fmla="*/ 0 h 9"/>
                  <a:gd name="T18" fmla="*/ 154 w 1269"/>
                  <a:gd name="T19" fmla="*/ 0 h 9"/>
                  <a:gd name="T20" fmla="*/ 240 w 1269"/>
                  <a:gd name="T21" fmla="*/ 0 h 9"/>
                  <a:gd name="T22" fmla="*/ 240 w 1269"/>
                  <a:gd name="T23" fmla="*/ 9 h 9"/>
                  <a:gd name="T24" fmla="*/ 308 w 1269"/>
                  <a:gd name="T25" fmla="*/ 9 h 9"/>
                  <a:gd name="T26" fmla="*/ 306 w 1269"/>
                  <a:gd name="T27" fmla="*/ 0 h 9"/>
                  <a:gd name="T28" fmla="*/ 240 w 1269"/>
                  <a:gd name="T29" fmla="*/ 0 h 9"/>
                  <a:gd name="T30" fmla="*/ 319 w 1269"/>
                  <a:gd name="T31" fmla="*/ 0 h 9"/>
                  <a:gd name="T32" fmla="*/ 318 w 1269"/>
                  <a:gd name="T33" fmla="*/ 9 h 9"/>
                  <a:gd name="T34" fmla="*/ 1005 w 1269"/>
                  <a:gd name="T35" fmla="*/ 9 h 9"/>
                  <a:gd name="T36" fmla="*/ 1003 w 1269"/>
                  <a:gd name="T37" fmla="*/ 0 h 9"/>
                  <a:gd name="T38" fmla="*/ 319 w 1269"/>
                  <a:gd name="T39" fmla="*/ 0 h 9"/>
                  <a:gd name="T40" fmla="*/ 1018 w 1269"/>
                  <a:gd name="T41" fmla="*/ 0 h 9"/>
                  <a:gd name="T42" fmla="*/ 1015 w 1269"/>
                  <a:gd name="T43" fmla="*/ 9 h 9"/>
                  <a:gd name="T44" fmla="*/ 1088 w 1269"/>
                  <a:gd name="T45" fmla="*/ 9 h 9"/>
                  <a:gd name="T46" fmla="*/ 1086 w 1269"/>
                  <a:gd name="T47" fmla="*/ 0 h 9"/>
                  <a:gd name="T48" fmla="*/ 1018 w 1269"/>
                  <a:gd name="T49" fmla="*/ 0 h 9"/>
                  <a:gd name="T50" fmla="*/ 1101 w 1269"/>
                  <a:gd name="T51" fmla="*/ 0 h 9"/>
                  <a:gd name="T52" fmla="*/ 1101 w 1269"/>
                  <a:gd name="T53" fmla="*/ 9 h 9"/>
                  <a:gd name="T54" fmla="*/ 1179 w 1269"/>
                  <a:gd name="T55" fmla="*/ 9 h 9"/>
                  <a:gd name="T56" fmla="*/ 1176 w 1269"/>
                  <a:gd name="T57" fmla="*/ 0 h 9"/>
                  <a:gd name="T58" fmla="*/ 1101 w 1269"/>
                  <a:gd name="T59" fmla="*/ 0 h 9"/>
                  <a:gd name="T60" fmla="*/ 1193 w 1269"/>
                  <a:gd name="T61" fmla="*/ 0 h 9"/>
                  <a:gd name="T62" fmla="*/ 1192 w 1269"/>
                  <a:gd name="T63" fmla="*/ 9 h 9"/>
                  <a:gd name="T64" fmla="*/ 1269 w 1269"/>
                  <a:gd name="T65" fmla="*/ 9 h 9"/>
                  <a:gd name="T66" fmla="*/ 1267 w 1269"/>
                  <a:gd name="T67" fmla="*/ 0 h 9"/>
                  <a:gd name="T68" fmla="*/ 1193 w 1269"/>
                  <a:gd name="T6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269" h="9">
                    <a:moveTo>
                      <a:pt x="1" y="0"/>
                    </a:moveTo>
                    <a:lnTo>
                      <a:pt x="0" y="9"/>
                    </a:lnTo>
                    <a:lnTo>
                      <a:pt x="142" y="9"/>
                    </a:lnTo>
                    <a:lnTo>
                      <a:pt x="140" y="0"/>
                    </a:lnTo>
                    <a:lnTo>
                      <a:pt x="1" y="0"/>
                    </a:lnTo>
                    <a:close/>
                    <a:moveTo>
                      <a:pt x="154" y="0"/>
                    </a:moveTo>
                    <a:lnTo>
                      <a:pt x="153" y="9"/>
                    </a:lnTo>
                    <a:lnTo>
                      <a:pt x="233" y="9"/>
                    </a:lnTo>
                    <a:lnTo>
                      <a:pt x="232" y="0"/>
                    </a:lnTo>
                    <a:lnTo>
                      <a:pt x="154" y="0"/>
                    </a:lnTo>
                    <a:close/>
                    <a:moveTo>
                      <a:pt x="240" y="0"/>
                    </a:moveTo>
                    <a:lnTo>
                      <a:pt x="240" y="9"/>
                    </a:lnTo>
                    <a:lnTo>
                      <a:pt x="308" y="9"/>
                    </a:lnTo>
                    <a:lnTo>
                      <a:pt x="306" y="0"/>
                    </a:lnTo>
                    <a:lnTo>
                      <a:pt x="240" y="0"/>
                    </a:lnTo>
                    <a:close/>
                    <a:moveTo>
                      <a:pt x="319" y="0"/>
                    </a:moveTo>
                    <a:lnTo>
                      <a:pt x="318" y="9"/>
                    </a:lnTo>
                    <a:lnTo>
                      <a:pt x="1005" y="9"/>
                    </a:lnTo>
                    <a:lnTo>
                      <a:pt x="1003" y="0"/>
                    </a:lnTo>
                    <a:lnTo>
                      <a:pt x="319" y="0"/>
                    </a:lnTo>
                    <a:close/>
                    <a:moveTo>
                      <a:pt x="1018" y="0"/>
                    </a:moveTo>
                    <a:lnTo>
                      <a:pt x="1015" y="9"/>
                    </a:lnTo>
                    <a:lnTo>
                      <a:pt x="1088" y="9"/>
                    </a:lnTo>
                    <a:lnTo>
                      <a:pt x="1086" y="0"/>
                    </a:lnTo>
                    <a:lnTo>
                      <a:pt x="1018" y="0"/>
                    </a:lnTo>
                    <a:close/>
                    <a:moveTo>
                      <a:pt x="1101" y="0"/>
                    </a:moveTo>
                    <a:lnTo>
                      <a:pt x="1101" y="9"/>
                    </a:lnTo>
                    <a:lnTo>
                      <a:pt x="1179" y="9"/>
                    </a:lnTo>
                    <a:lnTo>
                      <a:pt x="1176" y="0"/>
                    </a:lnTo>
                    <a:lnTo>
                      <a:pt x="1101" y="0"/>
                    </a:lnTo>
                    <a:close/>
                    <a:moveTo>
                      <a:pt x="1193" y="0"/>
                    </a:moveTo>
                    <a:lnTo>
                      <a:pt x="1192" y="9"/>
                    </a:lnTo>
                    <a:lnTo>
                      <a:pt x="1269" y="9"/>
                    </a:lnTo>
                    <a:lnTo>
                      <a:pt x="1267" y="0"/>
                    </a:lnTo>
                    <a:lnTo>
                      <a:pt x="1193" y="0"/>
                    </a:lnTo>
                    <a:close/>
                  </a:path>
                </a:pathLst>
              </a:custGeom>
              <a:solidFill>
                <a:srgbClr val="D6D6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" name="Freeform 531"/>
              <p:cNvSpPr>
                <a:spLocks noEditPoints="1"/>
              </p:cNvSpPr>
              <p:nvPr/>
            </p:nvSpPr>
            <p:spPr bwMode="auto">
              <a:xfrm>
                <a:off x="2568" y="2876"/>
                <a:ext cx="317" cy="3"/>
              </a:xfrm>
              <a:custGeom>
                <a:avLst/>
                <a:gdLst>
                  <a:gd name="T0" fmla="*/ 0 w 1267"/>
                  <a:gd name="T1" fmla="*/ 10 h 10"/>
                  <a:gd name="T2" fmla="*/ 0 w 1267"/>
                  <a:gd name="T3" fmla="*/ 5 h 10"/>
                  <a:gd name="T4" fmla="*/ 20 w 1267"/>
                  <a:gd name="T5" fmla="*/ 2 h 10"/>
                  <a:gd name="T6" fmla="*/ 35 w 1267"/>
                  <a:gd name="T7" fmla="*/ 1 h 10"/>
                  <a:gd name="T8" fmla="*/ 48 w 1267"/>
                  <a:gd name="T9" fmla="*/ 1 h 10"/>
                  <a:gd name="T10" fmla="*/ 60 w 1267"/>
                  <a:gd name="T11" fmla="*/ 0 h 10"/>
                  <a:gd name="T12" fmla="*/ 72 w 1267"/>
                  <a:gd name="T13" fmla="*/ 1 h 10"/>
                  <a:gd name="T14" fmla="*/ 85 w 1267"/>
                  <a:gd name="T15" fmla="*/ 1 h 10"/>
                  <a:gd name="T16" fmla="*/ 99 w 1267"/>
                  <a:gd name="T17" fmla="*/ 0 h 10"/>
                  <a:gd name="T18" fmla="*/ 116 w 1267"/>
                  <a:gd name="T19" fmla="*/ 0 h 10"/>
                  <a:gd name="T20" fmla="*/ 138 w 1267"/>
                  <a:gd name="T21" fmla="*/ 0 h 10"/>
                  <a:gd name="T22" fmla="*/ 140 w 1267"/>
                  <a:gd name="T23" fmla="*/ 10 h 10"/>
                  <a:gd name="T24" fmla="*/ 0 w 1267"/>
                  <a:gd name="T25" fmla="*/ 10 h 10"/>
                  <a:gd name="T26" fmla="*/ 152 w 1267"/>
                  <a:gd name="T27" fmla="*/ 10 h 10"/>
                  <a:gd name="T28" fmla="*/ 153 w 1267"/>
                  <a:gd name="T29" fmla="*/ 5 h 10"/>
                  <a:gd name="T30" fmla="*/ 229 w 1267"/>
                  <a:gd name="T31" fmla="*/ 5 h 10"/>
                  <a:gd name="T32" fmla="*/ 231 w 1267"/>
                  <a:gd name="T33" fmla="*/ 10 h 10"/>
                  <a:gd name="T34" fmla="*/ 152 w 1267"/>
                  <a:gd name="T35" fmla="*/ 10 h 10"/>
                  <a:gd name="T36" fmla="*/ 239 w 1267"/>
                  <a:gd name="T37" fmla="*/ 0 h 10"/>
                  <a:gd name="T38" fmla="*/ 239 w 1267"/>
                  <a:gd name="T39" fmla="*/ 10 h 10"/>
                  <a:gd name="T40" fmla="*/ 306 w 1267"/>
                  <a:gd name="T41" fmla="*/ 10 h 10"/>
                  <a:gd name="T42" fmla="*/ 303 w 1267"/>
                  <a:gd name="T43" fmla="*/ 5 h 10"/>
                  <a:gd name="T44" fmla="*/ 256 w 1267"/>
                  <a:gd name="T45" fmla="*/ 0 h 10"/>
                  <a:gd name="T46" fmla="*/ 239 w 1267"/>
                  <a:gd name="T47" fmla="*/ 0 h 10"/>
                  <a:gd name="T48" fmla="*/ 318 w 1267"/>
                  <a:gd name="T49" fmla="*/ 0 h 10"/>
                  <a:gd name="T50" fmla="*/ 317 w 1267"/>
                  <a:gd name="T51" fmla="*/ 10 h 10"/>
                  <a:gd name="T52" fmla="*/ 1002 w 1267"/>
                  <a:gd name="T53" fmla="*/ 10 h 10"/>
                  <a:gd name="T54" fmla="*/ 1001 w 1267"/>
                  <a:gd name="T55" fmla="*/ 0 h 10"/>
                  <a:gd name="T56" fmla="*/ 318 w 1267"/>
                  <a:gd name="T57" fmla="*/ 0 h 10"/>
                  <a:gd name="T58" fmla="*/ 1017 w 1267"/>
                  <a:gd name="T59" fmla="*/ 0 h 10"/>
                  <a:gd name="T60" fmla="*/ 1016 w 1267"/>
                  <a:gd name="T61" fmla="*/ 10 h 10"/>
                  <a:gd name="T62" fmla="*/ 1086 w 1267"/>
                  <a:gd name="T63" fmla="*/ 10 h 10"/>
                  <a:gd name="T64" fmla="*/ 1084 w 1267"/>
                  <a:gd name="T65" fmla="*/ 5 h 10"/>
                  <a:gd name="T66" fmla="*/ 1033 w 1267"/>
                  <a:gd name="T67" fmla="*/ 0 h 10"/>
                  <a:gd name="T68" fmla="*/ 1017 w 1267"/>
                  <a:gd name="T69" fmla="*/ 0 h 10"/>
                  <a:gd name="T70" fmla="*/ 1100 w 1267"/>
                  <a:gd name="T71" fmla="*/ 10 h 10"/>
                  <a:gd name="T72" fmla="*/ 1100 w 1267"/>
                  <a:gd name="T73" fmla="*/ 5 h 10"/>
                  <a:gd name="T74" fmla="*/ 1174 w 1267"/>
                  <a:gd name="T75" fmla="*/ 5 h 10"/>
                  <a:gd name="T76" fmla="*/ 1177 w 1267"/>
                  <a:gd name="T77" fmla="*/ 10 h 10"/>
                  <a:gd name="T78" fmla="*/ 1100 w 1267"/>
                  <a:gd name="T79" fmla="*/ 10 h 10"/>
                  <a:gd name="T80" fmla="*/ 1193 w 1267"/>
                  <a:gd name="T81" fmla="*/ 0 h 10"/>
                  <a:gd name="T82" fmla="*/ 1192 w 1267"/>
                  <a:gd name="T83" fmla="*/ 10 h 10"/>
                  <a:gd name="T84" fmla="*/ 1267 w 1267"/>
                  <a:gd name="T85" fmla="*/ 10 h 10"/>
                  <a:gd name="T86" fmla="*/ 1266 w 1267"/>
                  <a:gd name="T87" fmla="*/ 0 h 10"/>
                  <a:gd name="T88" fmla="*/ 1193 w 1267"/>
                  <a:gd name="T8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67" h="10">
                    <a:moveTo>
                      <a:pt x="0" y="10"/>
                    </a:moveTo>
                    <a:lnTo>
                      <a:pt x="0" y="5"/>
                    </a:lnTo>
                    <a:lnTo>
                      <a:pt x="20" y="2"/>
                    </a:lnTo>
                    <a:lnTo>
                      <a:pt x="35" y="1"/>
                    </a:lnTo>
                    <a:lnTo>
                      <a:pt x="48" y="1"/>
                    </a:lnTo>
                    <a:lnTo>
                      <a:pt x="60" y="0"/>
                    </a:lnTo>
                    <a:lnTo>
                      <a:pt x="72" y="1"/>
                    </a:lnTo>
                    <a:lnTo>
                      <a:pt x="85" y="1"/>
                    </a:lnTo>
                    <a:lnTo>
                      <a:pt x="99" y="0"/>
                    </a:lnTo>
                    <a:lnTo>
                      <a:pt x="116" y="0"/>
                    </a:lnTo>
                    <a:lnTo>
                      <a:pt x="138" y="0"/>
                    </a:lnTo>
                    <a:lnTo>
                      <a:pt x="140" y="10"/>
                    </a:lnTo>
                    <a:lnTo>
                      <a:pt x="0" y="10"/>
                    </a:lnTo>
                    <a:close/>
                    <a:moveTo>
                      <a:pt x="152" y="10"/>
                    </a:moveTo>
                    <a:lnTo>
                      <a:pt x="153" y="5"/>
                    </a:lnTo>
                    <a:lnTo>
                      <a:pt x="229" y="5"/>
                    </a:lnTo>
                    <a:lnTo>
                      <a:pt x="231" y="10"/>
                    </a:lnTo>
                    <a:lnTo>
                      <a:pt x="152" y="10"/>
                    </a:lnTo>
                    <a:close/>
                    <a:moveTo>
                      <a:pt x="239" y="0"/>
                    </a:moveTo>
                    <a:lnTo>
                      <a:pt x="239" y="10"/>
                    </a:lnTo>
                    <a:lnTo>
                      <a:pt x="306" y="10"/>
                    </a:lnTo>
                    <a:lnTo>
                      <a:pt x="303" y="5"/>
                    </a:lnTo>
                    <a:lnTo>
                      <a:pt x="256" y="0"/>
                    </a:lnTo>
                    <a:lnTo>
                      <a:pt x="239" y="0"/>
                    </a:lnTo>
                    <a:close/>
                    <a:moveTo>
                      <a:pt x="318" y="0"/>
                    </a:moveTo>
                    <a:lnTo>
                      <a:pt x="317" y="10"/>
                    </a:lnTo>
                    <a:lnTo>
                      <a:pt x="1002" y="10"/>
                    </a:lnTo>
                    <a:lnTo>
                      <a:pt x="1001" y="0"/>
                    </a:lnTo>
                    <a:lnTo>
                      <a:pt x="318" y="0"/>
                    </a:lnTo>
                    <a:close/>
                    <a:moveTo>
                      <a:pt x="1017" y="0"/>
                    </a:moveTo>
                    <a:lnTo>
                      <a:pt x="1016" y="10"/>
                    </a:lnTo>
                    <a:lnTo>
                      <a:pt x="1086" y="10"/>
                    </a:lnTo>
                    <a:lnTo>
                      <a:pt x="1084" y="5"/>
                    </a:lnTo>
                    <a:lnTo>
                      <a:pt x="1033" y="0"/>
                    </a:lnTo>
                    <a:lnTo>
                      <a:pt x="1017" y="0"/>
                    </a:lnTo>
                    <a:close/>
                    <a:moveTo>
                      <a:pt x="1100" y="10"/>
                    </a:moveTo>
                    <a:lnTo>
                      <a:pt x="1100" y="5"/>
                    </a:lnTo>
                    <a:lnTo>
                      <a:pt x="1174" y="5"/>
                    </a:lnTo>
                    <a:lnTo>
                      <a:pt x="1177" y="10"/>
                    </a:lnTo>
                    <a:lnTo>
                      <a:pt x="1100" y="10"/>
                    </a:lnTo>
                    <a:close/>
                    <a:moveTo>
                      <a:pt x="1193" y="0"/>
                    </a:moveTo>
                    <a:lnTo>
                      <a:pt x="1192" y="10"/>
                    </a:lnTo>
                    <a:lnTo>
                      <a:pt x="1267" y="10"/>
                    </a:lnTo>
                    <a:lnTo>
                      <a:pt x="1266" y="0"/>
                    </a:lnTo>
                    <a:lnTo>
                      <a:pt x="1193" y="0"/>
                    </a:lnTo>
                    <a:close/>
                  </a:path>
                </a:pathLst>
              </a:custGeom>
              <a:solidFill>
                <a:srgbClr val="DEDE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" name="Freeform 532"/>
              <p:cNvSpPr>
                <a:spLocks noEditPoints="1"/>
              </p:cNvSpPr>
              <p:nvPr/>
            </p:nvSpPr>
            <p:spPr bwMode="auto">
              <a:xfrm>
                <a:off x="2568" y="2876"/>
                <a:ext cx="316" cy="1"/>
              </a:xfrm>
              <a:custGeom>
                <a:avLst/>
                <a:gdLst>
                  <a:gd name="T0" fmla="*/ 0 w 1266"/>
                  <a:gd name="T1" fmla="*/ 5 h 5"/>
                  <a:gd name="T2" fmla="*/ 0 w 1266"/>
                  <a:gd name="T3" fmla="*/ 5 h 5"/>
                  <a:gd name="T4" fmla="*/ 21 w 1266"/>
                  <a:gd name="T5" fmla="*/ 2 h 5"/>
                  <a:gd name="T6" fmla="*/ 39 w 1266"/>
                  <a:gd name="T7" fmla="*/ 1 h 5"/>
                  <a:gd name="T8" fmla="*/ 53 w 1266"/>
                  <a:gd name="T9" fmla="*/ 1 h 5"/>
                  <a:gd name="T10" fmla="*/ 66 w 1266"/>
                  <a:gd name="T11" fmla="*/ 1 h 5"/>
                  <a:gd name="T12" fmla="*/ 79 w 1266"/>
                  <a:gd name="T13" fmla="*/ 1 h 5"/>
                  <a:gd name="T14" fmla="*/ 95 w 1266"/>
                  <a:gd name="T15" fmla="*/ 1 h 5"/>
                  <a:gd name="T16" fmla="*/ 114 w 1266"/>
                  <a:gd name="T17" fmla="*/ 1 h 5"/>
                  <a:gd name="T18" fmla="*/ 136 w 1266"/>
                  <a:gd name="T19" fmla="*/ 0 h 5"/>
                  <a:gd name="T20" fmla="*/ 139 w 1266"/>
                  <a:gd name="T21" fmla="*/ 5 h 5"/>
                  <a:gd name="T22" fmla="*/ 0 w 1266"/>
                  <a:gd name="T23" fmla="*/ 5 h 5"/>
                  <a:gd name="T24" fmla="*/ 153 w 1266"/>
                  <a:gd name="T25" fmla="*/ 5 h 5"/>
                  <a:gd name="T26" fmla="*/ 153 w 1266"/>
                  <a:gd name="T27" fmla="*/ 5 h 5"/>
                  <a:gd name="T28" fmla="*/ 229 w 1266"/>
                  <a:gd name="T29" fmla="*/ 5 h 5"/>
                  <a:gd name="T30" fmla="*/ 231 w 1266"/>
                  <a:gd name="T31" fmla="*/ 5 h 5"/>
                  <a:gd name="T32" fmla="*/ 153 w 1266"/>
                  <a:gd name="T33" fmla="*/ 5 h 5"/>
                  <a:gd name="T34" fmla="*/ 239 w 1266"/>
                  <a:gd name="T35" fmla="*/ 5 h 5"/>
                  <a:gd name="T36" fmla="*/ 239 w 1266"/>
                  <a:gd name="T37" fmla="*/ 0 h 5"/>
                  <a:gd name="T38" fmla="*/ 303 w 1266"/>
                  <a:gd name="T39" fmla="*/ 5 h 5"/>
                  <a:gd name="T40" fmla="*/ 305 w 1266"/>
                  <a:gd name="T41" fmla="*/ 5 h 5"/>
                  <a:gd name="T42" fmla="*/ 239 w 1266"/>
                  <a:gd name="T43" fmla="*/ 5 h 5"/>
                  <a:gd name="T44" fmla="*/ 318 w 1266"/>
                  <a:gd name="T45" fmla="*/ 5 h 5"/>
                  <a:gd name="T46" fmla="*/ 318 w 1266"/>
                  <a:gd name="T47" fmla="*/ 0 h 5"/>
                  <a:gd name="T48" fmla="*/ 1000 w 1266"/>
                  <a:gd name="T49" fmla="*/ 0 h 5"/>
                  <a:gd name="T50" fmla="*/ 1002 w 1266"/>
                  <a:gd name="T51" fmla="*/ 5 h 5"/>
                  <a:gd name="T52" fmla="*/ 318 w 1266"/>
                  <a:gd name="T53" fmla="*/ 5 h 5"/>
                  <a:gd name="T54" fmla="*/ 1017 w 1266"/>
                  <a:gd name="T55" fmla="*/ 5 h 5"/>
                  <a:gd name="T56" fmla="*/ 1017 w 1266"/>
                  <a:gd name="T57" fmla="*/ 0 h 5"/>
                  <a:gd name="T58" fmla="*/ 1084 w 1266"/>
                  <a:gd name="T59" fmla="*/ 5 h 5"/>
                  <a:gd name="T60" fmla="*/ 1085 w 1266"/>
                  <a:gd name="T61" fmla="*/ 5 h 5"/>
                  <a:gd name="T62" fmla="*/ 1017 w 1266"/>
                  <a:gd name="T63" fmla="*/ 5 h 5"/>
                  <a:gd name="T64" fmla="*/ 1100 w 1266"/>
                  <a:gd name="T65" fmla="*/ 5 h 5"/>
                  <a:gd name="T66" fmla="*/ 1100 w 1266"/>
                  <a:gd name="T67" fmla="*/ 5 h 5"/>
                  <a:gd name="T68" fmla="*/ 1174 w 1266"/>
                  <a:gd name="T69" fmla="*/ 5 h 5"/>
                  <a:gd name="T70" fmla="*/ 1175 w 1266"/>
                  <a:gd name="T71" fmla="*/ 5 h 5"/>
                  <a:gd name="T72" fmla="*/ 1100 w 1266"/>
                  <a:gd name="T73" fmla="*/ 5 h 5"/>
                  <a:gd name="T74" fmla="*/ 1192 w 1266"/>
                  <a:gd name="T75" fmla="*/ 5 h 5"/>
                  <a:gd name="T76" fmla="*/ 1193 w 1266"/>
                  <a:gd name="T77" fmla="*/ 0 h 5"/>
                  <a:gd name="T78" fmla="*/ 1265 w 1266"/>
                  <a:gd name="T79" fmla="*/ 0 h 5"/>
                  <a:gd name="T80" fmla="*/ 1266 w 1266"/>
                  <a:gd name="T81" fmla="*/ 5 h 5"/>
                  <a:gd name="T82" fmla="*/ 1192 w 1266"/>
                  <a:gd name="T8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266" h="5">
                    <a:moveTo>
                      <a:pt x="0" y="5"/>
                    </a:moveTo>
                    <a:lnTo>
                      <a:pt x="0" y="5"/>
                    </a:lnTo>
                    <a:lnTo>
                      <a:pt x="21" y="2"/>
                    </a:lnTo>
                    <a:lnTo>
                      <a:pt x="39" y="1"/>
                    </a:lnTo>
                    <a:lnTo>
                      <a:pt x="53" y="1"/>
                    </a:lnTo>
                    <a:lnTo>
                      <a:pt x="66" y="1"/>
                    </a:lnTo>
                    <a:lnTo>
                      <a:pt x="79" y="1"/>
                    </a:lnTo>
                    <a:lnTo>
                      <a:pt x="95" y="1"/>
                    </a:lnTo>
                    <a:lnTo>
                      <a:pt x="114" y="1"/>
                    </a:lnTo>
                    <a:lnTo>
                      <a:pt x="136" y="0"/>
                    </a:lnTo>
                    <a:lnTo>
                      <a:pt x="139" y="5"/>
                    </a:lnTo>
                    <a:lnTo>
                      <a:pt x="0" y="5"/>
                    </a:lnTo>
                    <a:close/>
                    <a:moveTo>
                      <a:pt x="153" y="5"/>
                    </a:moveTo>
                    <a:lnTo>
                      <a:pt x="153" y="5"/>
                    </a:lnTo>
                    <a:lnTo>
                      <a:pt x="229" y="5"/>
                    </a:lnTo>
                    <a:lnTo>
                      <a:pt x="231" y="5"/>
                    </a:lnTo>
                    <a:lnTo>
                      <a:pt x="153" y="5"/>
                    </a:lnTo>
                    <a:close/>
                    <a:moveTo>
                      <a:pt x="239" y="5"/>
                    </a:moveTo>
                    <a:lnTo>
                      <a:pt x="239" y="0"/>
                    </a:lnTo>
                    <a:lnTo>
                      <a:pt x="303" y="5"/>
                    </a:lnTo>
                    <a:lnTo>
                      <a:pt x="305" y="5"/>
                    </a:lnTo>
                    <a:lnTo>
                      <a:pt x="239" y="5"/>
                    </a:lnTo>
                    <a:close/>
                    <a:moveTo>
                      <a:pt x="318" y="5"/>
                    </a:moveTo>
                    <a:lnTo>
                      <a:pt x="318" y="0"/>
                    </a:lnTo>
                    <a:lnTo>
                      <a:pt x="1000" y="0"/>
                    </a:lnTo>
                    <a:lnTo>
                      <a:pt x="1002" y="5"/>
                    </a:lnTo>
                    <a:lnTo>
                      <a:pt x="318" y="5"/>
                    </a:lnTo>
                    <a:close/>
                    <a:moveTo>
                      <a:pt x="1017" y="5"/>
                    </a:moveTo>
                    <a:lnTo>
                      <a:pt x="1017" y="0"/>
                    </a:lnTo>
                    <a:lnTo>
                      <a:pt x="1084" y="5"/>
                    </a:lnTo>
                    <a:lnTo>
                      <a:pt x="1085" y="5"/>
                    </a:lnTo>
                    <a:lnTo>
                      <a:pt x="1017" y="5"/>
                    </a:lnTo>
                    <a:close/>
                    <a:moveTo>
                      <a:pt x="1100" y="5"/>
                    </a:moveTo>
                    <a:lnTo>
                      <a:pt x="1100" y="5"/>
                    </a:lnTo>
                    <a:lnTo>
                      <a:pt x="1174" y="5"/>
                    </a:lnTo>
                    <a:lnTo>
                      <a:pt x="1175" y="5"/>
                    </a:lnTo>
                    <a:lnTo>
                      <a:pt x="1100" y="5"/>
                    </a:lnTo>
                    <a:close/>
                    <a:moveTo>
                      <a:pt x="1192" y="5"/>
                    </a:moveTo>
                    <a:lnTo>
                      <a:pt x="1193" y="0"/>
                    </a:lnTo>
                    <a:lnTo>
                      <a:pt x="1265" y="0"/>
                    </a:lnTo>
                    <a:lnTo>
                      <a:pt x="1266" y="5"/>
                    </a:lnTo>
                    <a:lnTo>
                      <a:pt x="1192" y="5"/>
                    </a:lnTo>
                    <a:close/>
                  </a:path>
                </a:pathLst>
              </a:custGeom>
              <a:solidFill>
                <a:srgbClr val="E3E3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" name="Freeform 533"/>
              <p:cNvSpPr>
                <a:spLocks noEditPoints="1"/>
              </p:cNvSpPr>
              <p:nvPr/>
            </p:nvSpPr>
            <p:spPr bwMode="auto">
              <a:xfrm>
                <a:off x="2597" y="2876"/>
                <a:ext cx="287" cy="1"/>
              </a:xfrm>
              <a:custGeom>
                <a:avLst/>
                <a:gdLst>
                  <a:gd name="T0" fmla="*/ 0 w 1150"/>
                  <a:gd name="T1" fmla="*/ 5 w 1150"/>
                  <a:gd name="T2" fmla="*/ 10 w 1150"/>
                  <a:gd name="T3" fmla="*/ 16 w 1150"/>
                  <a:gd name="T4" fmla="*/ 20 w 1150"/>
                  <a:gd name="T5" fmla="*/ 22 w 1150"/>
                  <a:gd name="T6" fmla="*/ 0 w 1150"/>
                  <a:gd name="T7" fmla="*/ 123 w 1150"/>
                  <a:gd name="T8" fmla="*/ 123 w 1150"/>
                  <a:gd name="T9" fmla="*/ 140 w 1150"/>
                  <a:gd name="T10" fmla="*/ 123 w 1150"/>
                  <a:gd name="T11" fmla="*/ 202 w 1150"/>
                  <a:gd name="T12" fmla="*/ 202 w 1150"/>
                  <a:gd name="T13" fmla="*/ 884 w 1150"/>
                  <a:gd name="T14" fmla="*/ 885 w 1150"/>
                  <a:gd name="T15" fmla="*/ 202 w 1150"/>
                  <a:gd name="T16" fmla="*/ 901 w 1150"/>
                  <a:gd name="T17" fmla="*/ 901 w 1150"/>
                  <a:gd name="T18" fmla="*/ 917 w 1150"/>
                  <a:gd name="T19" fmla="*/ 901 w 1150"/>
                  <a:gd name="T20" fmla="*/ 1077 w 1150"/>
                  <a:gd name="T21" fmla="*/ 1077 w 1150"/>
                  <a:gd name="T22" fmla="*/ 1149 w 1150"/>
                  <a:gd name="T23" fmla="*/ 1150 w 1150"/>
                  <a:gd name="T24" fmla="*/ 1077 w 115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  <a:cxn ang="0">
                    <a:pos x="T11" y="0"/>
                  </a:cxn>
                  <a:cxn ang="0">
                    <a:pos x="T12" y="0"/>
                  </a:cxn>
                  <a:cxn ang="0">
                    <a:pos x="T13" y="0"/>
                  </a:cxn>
                  <a:cxn ang="0">
                    <a:pos x="T14" y="0"/>
                  </a:cxn>
                  <a:cxn ang="0">
                    <a:pos x="T15" y="0"/>
                  </a:cxn>
                  <a:cxn ang="0">
                    <a:pos x="T16" y="0"/>
                  </a:cxn>
                  <a:cxn ang="0">
                    <a:pos x="T17" y="0"/>
                  </a:cxn>
                  <a:cxn ang="0">
                    <a:pos x="T18" y="0"/>
                  </a:cxn>
                  <a:cxn ang="0">
                    <a:pos x="T19" y="0"/>
                  </a:cxn>
                  <a:cxn ang="0">
                    <a:pos x="T20" y="0"/>
                  </a:cxn>
                  <a:cxn ang="0">
                    <a:pos x="T21" y="0"/>
                  </a:cxn>
                  <a:cxn ang="0">
                    <a:pos x="T22" y="0"/>
                  </a:cxn>
                  <a:cxn ang="0">
                    <a:pos x="T23" y="0"/>
                  </a:cxn>
                  <a:cxn ang="0">
                    <a:pos x="T24" y="0"/>
                  </a:cxn>
                </a:cxnLst>
                <a:rect l="0" t="0" r="r" b="b"/>
                <a:pathLst>
                  <a:path w="1150">
                    <a:moveTo>
                      <a:pt x="0" y="0"/>
                    </a:moveTo>
                    <a:lnTo>
                      <a:pt x="5" y="0"/>
                    </a:lnTo>
                    <a:lnTo>
                      <a:pt x="10" y="0"/>
                    </a:lnTo>
                    <a:lnTo>
                      <a:pt x="16" y="0"/>
                    </a:lnTo>
                    <a:lnTo>
                      <a:pt x="20" y="0"/>
                    </a:lnTo>
                    <a:lnTo>
                      <a:pt x="22" y="0"/>
                    </a:lnTo>
                    <a:lnTo>
                      <a:pt x="0" y="0"/>
                    </a:lnTo>
                    <a:close/>
                    <a:moveTo>
                      <a:pt x="123" y="0"/>
                    </a:moveTo>
                    <a:lnTo>
                      <a:pt x="123" y="0"/>
                    </a:lnTo>
                    <a:lnTo>
                      <a:pt x="140" y="0"/>
                    </a:lnTo>
                    <a:lnTo>
                      <a:pt x="123" y="0"/>
                    </a:lnTo>
                    <a:close/>
                    <a:moveTo>
                      <a:pt x="202" y="0"/>
                    </a:moveTo>
                    <a:lnTo>
                      <a:pt x="202" y="0"/>
                    </a:lnTo>
                    <a:lnTo>
                      <a:pt x="884" y="0"/>
                    </a:lnTo>
                    <a:lnTo>
                      <a:pt x="885" y="0"/>
                    </a:lnTo>
                    <a:lnTo>
                      <a:pt x="202" y="0"/>
                    </a:lnTo>
                    <a:close/>
                    <a:moveTo>
                      <a:pt x="901" y="0"/>
                    </a:moveTo>
                    <a:lnTo>
                      <a:pt x="901" y="0"/>
                    </a:lnTo>
                    <a:lnTo>
                      <a:pt x="917" y="0"/>
                    </a:lnTo>
                    <a:lnTo>
                      <a:pt x="901" y="0"/>
                    </a:lnTo>
                    <a:close/>
                    <a:moveTo>
                      <a:pt x="1077" y="0"/>
                    </a:moveTo>
                    <a:lnTo>
                      <a:pt x="1077" y="0"/>
                    </a:lnTo>
                    <a:lnTo>
                      <a:pt x="1149" y="0"/>
                    </a:lnTo>
                    <a:lnTo>
                      <a:pt x="1150" y="0"/>
                    </a:lnTo>
                    <a:lnTo>
                      <a:pt x="1077" y="0"/>
                    </a:lnTo>
                    <a:close/>
                  </a:path>
                </a:pathLst>
              </a:custGeom>
              <a:solidFill>
                <a:srgbClr val="EBEB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4" name="Freeform 534"/>
              <p:cNvSpPr>
                <a:spLocks noEditPoints="1"/>
              </p:cNvSpPr>
              <p:nvPr/>
            </p:nvSpPr>
            <p:spPr bwMode="auto">
              <a:xfrm>
                <a:off x="2650" y="2360"/>
                <a:ext cx="363" cy="282"/>
              </a:xfrm>
              <a:custGeom>
                <a:avLst/>
                <a:gdLst>
                  <a:gd name="T0" fmla="*/ 0 w 1451"/>
                  <a:gd name="T1" fmla="*/ 0 h 1129"/>
                  <a:gd name="T2" fmla="*/ 0 w 1451"/>
                  <a:gd name="T3" fmla="*/ 1129 h 1129"/>
                  <a:gd name="T4" fmla="*/ 1451 w 1451"/>
                  <a:gd name="T5" fmla="*/ 1129 h 1129"/>
                  <a:gd name="T6" fmla="*/ 1451 w 1451"/>
                  <a:gd name="T7" fmla="*/ 0 h 1129"/>
                  <a:gd name="T8" fmla="*/ 0 w 1451"/>
                  <a:gd name="T9" fmla="*/ 0 h 1129"/>
                  <a:gd name="T10" fmla="*/ 122 w 1451"/>
                  <a:gd name="T11" fmla="*/ 120 h 1129"/>
                  <a:gd name="T12" fmla="*/ 122 w 1451"/>
                  <a:gd name="T13" fmla="*/ 1006 h 1129"/>
                  <a:gd name="T14" fmla="*/ 1319 w 1451"/>
                  <a:gd name="T15" fmla="*/ 1006 h 1129"/>
                  <a:gd name="T16" fmla="*/ 1319 w 1451"/>
                  <a:gd name="T17" fmla="*/ 120 h 1129"/>
                  <a:gd name="T18" fmla="*/ 122 w 1451"/>
                  <a:gd name="T19" fmla="*/ 120 h 1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51" h="1129">
                    <a:moveTo>
                      <a:pt x="0" y="0"/>
                    </a:moveTo>
                    <a:lnTo>
                      <a:pt x="0" y="1129"/>
                    </a:lnTo>
                    <a:lnTo>
                      <a:pt x="1451" y="1129"/>
                    </a:lnTo>
                    <a:lnTo>
                      <a:pt x="1451" y="0"/>
                    </a:lnTo>
                    <a:lnTo>
                      <a:pt x="0" y="0"/>
                    </a:lnTo>
                    <a:close/>
                    <a:moveTo>
                      <a:pt x="122" y="120"/>
                    </a:moveTo>
                    <a:lnTo>
                      <a:pt x="122" y="1006"/>
                    </a:lnTo>
                    <a:lnTo>
                      <a:pt x="1319" y="1006"/>
                    </a:lnTo>
                    <a:lnTo>
                      <a:pt x="1319" y="120"/>
                    </a:lnTo>
                    <a:lnTo>
                      <a:pt x="122" y="120"/>
                    </a:lnTo>
                    <a:close/>
                  </a:path>
                </a:pathLst>
              </a:custGeom>
              <a:solidFill>
                <a:srgbClr val="B2B2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5" name="Rectangle 535"/>
              <p:cNvSpPr>
                <a:spLocks noChangeArrowheads="1"/>
              </p:cNvSpPr>
              <p:nvPr/>
            </p:nvSpPr>
            <p:spPr bwMode="auto">
              <a:xfrm>
                <a:off x="2650" y="2360"/>
                <a:ext cx="363" cy="282"/>
              </a:xfrm>
              <a:prstGeom prst="rect">
                <a:avLst/>
              </a:prstGeom>
              <a:noFill/>
              <a:ln w="0">
                <a:solidFill>
                  <a:srgbClr val="A6A687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6" name="Rectangle 536"/>
              <p:cNvSpPr>
                <a:spLocks noChangeArrowheads="1"/>
              </p:cNvSpPr>
              <p:nvPr/>
            </p:nvSpPr>
            <p:spPr bwMode="auto">
              <a:xfrm>
                <a:off x="2680" y="2390"/>
                <a:ext cx="299" cy="222"/>
              </a:xfrm>
              <a:prstGeom prst="rect">
                <a:avLst/>
              </a:prstGeom>
              <a:noFill/>
              <a:ln w="0">
                <a:solidFill>
                  <a:srgbClr val="A6A687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7" name="Rectangle 537"/>
              <p:cNvSpPr>
                <a:spLocks noChangeArrowheads="1"/>
              </p:cNvSpPr>
              <p:nvPr/>
            </p:nvSpPr>
            <p:spPr bwMode="auto">
              <a:xfrm>
                <a:off x="2823" y="2722"/>
                <a:ext cx="185" cy="30"/>
              </a:xfrm>
              <a:prstGeom prst="rect">
                <a:avLst/>
              </a:prstGeom>
              <a:solidFill>
                <a:srgbClr val="9C9C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8" name="Rectangle 538"/>
              <p:cNvSpPr>
                <a:spLocks noChangeArrowheads="1"/>
              </p:cNvSpPr>
              <p:nvPr/>
            </p:nvSpPr>
            <p:spPr bwMode="auto">
              <a:xfrm>
                <a:off x="2827" y="2726"/>
                <a:ext cx="178" cy="14"/>
              </a:xfrm>
              <a:prstGeom prst="rect">
                <a:avLst/>
              </a:prstGeom>
              <a:solidFill>
                <a:srgbClr val="8585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9" name="Rectangle 539"/>
              <p:cNvSpPr>
                <a:spLocks noChangeArrowheads="1"/>
              </p:cNvSpPr>
              <p:nvPr/>
            </p:nvSpPr>
            <p:spPr bwMode="auto">
              <a:xfrm>
                <a:off x="2981" y="2741"/>
                <a:ext cx="22" cy="7"/>
              </a:xfrm>
              <a:prstGeom prst="rect">
                <a:avLst/>
              </a:prstGeom>
              <a:solidFill>
                <a:srgbClr val="8585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0" name="Rectangle 540"/>
              <p:cNvSpPr>
                <a:spLocks noChangeArrowheads="1"/>
              </p:cNvSpPr>
              <p:nvPr/>
            </p:nvSpPr>
            <p:spPr bwMode="auto">
              <a:xfrm>
                <a:off x="2910" y="2761"/>
                <a:ext cx="94" cy="24"/>
              </a:xfrm>
              <a:prstGeom prst="rect">
                <a:avLst/>
              </a:prstGeom>
              <a:solidFill>
                <a:srgbClr val="8F8F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1" name="Rectangle 541"/>
              <p:cNvSpPr>
                <a:spLocks noChangeArrowheads="1"/>
              </p:cNvSpPr>
              <p:nvPr/>
            </p:nvSpPr>
            <p:spPr bwMode="auto">
              <a:xfrm>
                <a:off x="2913" y="2765"/>
                <a:ext cx="90" cy="7"/>
              </a:xfrm>
              <a:prstGeom prst="rect">
                <a:avLst/>
              </a:prstGeom>
              <a:solidFill>
                <a:srgbClr val="7373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" name="Rectangle 542"/>
              <p:cNvSpPr>
                <a:spLocks noChangeArrowheads="1"/>
              </p:cNvSpPr>
              <p:nvPr/>
            </p:nvSpPr>
            <p:spPr bwMode="auto">
              <a:xfrm>
                <a:off x="2991" y="2777"/>
                <a:ext cx="11" cy="6"/>
              </a:xfrm>
              <a:prstGeom prst="rect">
                <a:avLst/>
              </a:prstGeom>
              <a:solidFill>
                <a:srgbClr val="7373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3" name="Rectangle 543"/>
              <p:cNvSpPr>
                <a:spLocks noChangeArrowheads="1"/>
              </p:cNvSpPr>
              <p:nvPr/>
            </p:nvSpPr>
            <p:spPr bwMode="auto">
              <a:xfrm>
                <a:off x="2812" y="2619"/>
                <a:ext cx="46" cy="16"/>
              </a:xfrm>
              <a:prstGeom prst="rect">
                <a:avLst/>
              </a:prstGeom>
              <a:solidFill>
                <a:srgbClr val="3BA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4" name="Rectangle 544"/>
              <p:cNvSpPr>
                <a:spLocks noChangeArrowheads="1"/>
              </p:cNvSpPr>
              <p:nvPr/>
            </p:nvSpPr>
            <p:spPr bwMode="auto">
              <a:xfrm>
                <a:off x="2812" y="2619"/>
                <a:ext cx="46" cy="16"/>
              </a:xfrm>
              <a:prstGeom prst="rect">
                <a:avLst/>
              </a:prstGeom>
              <a:noFill/>
              <a:ln w="0">
                <a:solidFill>
                  <a:srgbClr val="3366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5" name="Rectangle 545"/>
              <p:cNvSpPr>
                <a:spLocks noChangeArrowheads="1"/>
              </p:cNvSpPr>
              <p:nvPr/>
            </p:nvSpPr>
            <p:spPr bwMode="auto">
              <a:xfrm>
                <a:off x="2820" y="2620"/>
                <a:ext cx="5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de-DE" altLang="en-US" sz="100">
                    <a:solidFill>
                      <a:srgbClr val="FFFFFF"/>
                    </a:solidFill>
                    <a:latin typeface="Arial" panose="020B0604020202020204" pitchFamily="34" charset="0"/>
                  </a:rPr>
                  <a:t>S</a:t>
                </a:r>
                <a:endParaRPr lang="de-DE" altLang="en-US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506" name="Rectangle 546"/>
              <p:cNvSpPr>
                <a:spLocks noChangeArrowheads="1"/>
              </p:cNvSpPr>
              <p:nvPr/>
            </p:nvSpPr>
            <p:spPr bwMode="auto">
              <a:xfrm>
                <a:off x="2824" y="2620"/>
                <a:ext cx="2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de-DE" altLang="en-US" sz="100">
                    <a:solidFill>
                      <a:srgbClr val="FFFFFF"/>
                    </a:solidFill>
                    <a:latin typeface="Arial" panose="020B0604020202020204" pitchFamily="34" charset="0"/>
                  </a:rPr>
                  <a:t>I</a:t>
                </a:r>
                <a:endParaRPr lang="de-DE" altLang="en-US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507" name="Rectangle 547"/>
              <p:cNvSpPr>
                <a:spLocks noChangeArrowheads="1"/>
              </p:cNvSpPr>
              <p:nvPr/>
            </p:nvSpPr>
            <p:spPr bwMode="auto">
              <a:xfrm>
                <a:off x="2826" y="2620"/>
                <a:ext cx="5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de-DE" altLang="en-US" sz="100">
                    <a:solidFill>
                      <a:srgbClr val="FFFFFF"/>
                    </a:solidFill>
                    <a:latin typeface="Arial" panose="020B0604020202020204" pitchFamily="34" charset="0"/>
                  </a:rPr>
                  <a:t>E</a:t>
                </a:r>
                <a:endParaRPr lang="de-DE" altLang="en-US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508" name="Rectangle 548"/>
              <p:cNvSpPr>
                <a:spLocks noChangeArrowheads="1"/>
              </p:cNvSpPr>
              <p:nvPr/>
            </p:nvSpPr>
            <p:spPr bwMode="auto">
              <a:xfrm>
                <a:off x="2831" y="2620"/>
                <a:ext cx="7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de-DE" altLang="en-US" sz="100">
                    <a:solidFill>
                      <a:srgbClr val="FFFFFF"/>
                    </a:solidFill>
                    <a:latin typeface="Arial" panose="020B0604020202020204" pitchFamily="34" charset="0"/>
                  </a:rPr>
                  <a:t>M</a:t>
                </a:r>
                <a:endParaRPr lang="de-DE" altLang="en-US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509" name="Rectangle 549"/>
              <p:cNvSpPr>
                <a:spLocks noChangeArrowheads="1"/>
              </p:cNvSpPr>
              <p:nvPr/>
            </p:nvSpPr>
            <p:spPr bwMode="auto">
              <a:xfrm>
                <a:off x="2836" y="2620"/>
                <a:ext cx="5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de-DE" altLang="en-US" sz="100">
                    <a:solidFill>
                      <a:srgbClr val="FFFFFF"/>
                    </a:solidFill>
                    <a:latin typeface="Arial" panose="020B0604020202020204" pitchFamily="34" charset="0"/>
                  </a:rPr>
                  <a:t>E</a:t>
                </a:r>
                <a:endParaRPr lang="de-DE" altLang="en-US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510" name="Rectangle 550"/>
              <p:cNvSpPr>
                <a:spLocks noChangeArrowheads="1"/>
              </p:cNvSpPr>
              <p:nvPr/>
            </p:nvSpPr>
            <p:spPr bwMode="auto">
              <a:xfrm>
                <a:off x="2841" y="2620"/>
                <a:ext cx="6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de-DE" altLang="en-US" sz="100">
                    <a:solidFill>
                      <a:srgbClr val="FFFFFF"/>
                    </a:solidFill>
                    <a:latin typeface="Arial" panose="020B0604020202020204" pitchFamily="34" charset="0"/>
                  </a:rPr>
                  <a:t>N</a:t>
                </a:r>
                <a:endParaRPr lang="de-DE" altLang="en-US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511" name="Rectangle 551"/>
              <p:cNvSpPr>
                <a:spLocks noChangeArrowheads="1"/>
              </p:cNvSpPr>
              <p:nvPr/>
            </p:nvSpPr>
            <p:spPr bwMode="auto">
              <a:xfrm>
                <a:off x="2846" y="2620"/>
                <a:ext cx="5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de-DE" altLang="en-US" sz="100">
                    <a:solidFill>
                      <a:srgbClr val="FFFFFF"/>
                    </a:solidFill>
                    <a:latin typeface="Arial" panose="020B0604020202020204" pitchFamily="34" charset="0"/>
                  </a:rPr>
                  <a:t>S</a:t>
                </a:r>
                <a:endParaRPr lang="de-DE" altLang="en-US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512" name="Rectangle 552"/>
              <p:cNvSpPr>
                <a:spLocks noChangeArrowheads="1"/>
              </p:cNvSpPr>
              <p:nvPr/>
            </p:nvSpPr>
            <p:spPr bwMode="auto">
              <a:xfrm>
                <a:off x="2820" y="2627"/>
                <a:ext cx="6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de-DE" altLang="en-US" sz="100">
                    <a:solidFill>
                      <a:srgbClr val="FFFFFF"/>
                    </a:solidFill>
                    <a:latin typeface="Arial" panose="020B0604020202020204" pitchFamily="34" charset="0"/>
                  </a:rPr>
                  <a:t>N</a:t>
                </a:r>
                <a:endParaRPr lang="de-DE" altLang="en-US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513" name="Rectangle 553"/>
              <p:cNvSpPr>
                <a:spLocks noChangeArrowheads="1"/>
              </p:cNvSpPr>
              <p:nvPr/>
            </p:nvSpPr>
            <p:spPr bwMode="auto">
              <a:xfrm>
                <a:off x="2825" y="2627"/>
                <a:ext cx="2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de-DE" altLang="en-US" sz="100">
                    <a:solidFill>
                      <a:srgbClr val="FFFFFF"/>
                    </a:solidFill>
                    <a:latin typeface="Arial" panose="020B0604020202020204" pitchFamily="34" charset="0"/>
                  </a:rPr>
                  <a:t>I</a:t>
                </a:r>
                <a:endParaRPr lang="de-DE" altLang="en-US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514" name="Rectangle 554"/>
              <p:cNvSpPr>
                <a:spLocks noChangeArrowheads="1"/>
              </p:cNvSpPr>
              <p:nvPr/>
            </p:nvSpPr>
            <p:spPr bwMode="auto">
              <a:xfrm>
                <a:off x="2827" y="2627"/>
                <a:ext cx="5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de-DE" altLang="en-US" sz="100">
                    <a:solidFill>
                      <a:srgbClr val="FFFFFF"/>
                    </a:solidFill>
                    <a:latin typeface="Arial" panose="020B0604020202020204" pitchFamily="34" charset="0"/>
                  </a:rPr>
                  <a:t>X</a:t>
                </a:r>
                <a:endParaRPr lang="de-DE" altLang="en-US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515" name="Rectangle 555"/>
              <p:cNvSpPr>
                <a:spLocks noChangeArrowheads="1"/>
              </p:cNvSpPr>
              <p:nvPr/>
            </p:nvSpPr>
            <p:spPr bwMode="auto">
              <a:xfrm>
                <a:off x="2831" y="2627"/>
                <a:ext cx="6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de-DE" altLang="en-US" sz="100">
                    <a:solidFill>
                      <a:srgbClr val="FFFFFF"/>
                    </a:solidFill>
                    <a:latin typeface="Arial" panose="020B0604020202020204" pitchFamily="34" charset="0"/>
                  </a:rPr>
                  <a:t>D</a:t>
                </a:r>
                <a:endParaRPr lang="de-DE" altLang="en-US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516" name="Rectangle 556"/>
              <p:cNvSpPr>
                <a:spLocks noChangeArrowheads="1"/>
              </p:cNvSpPr>
              <p:nvPr/>
            </p:nvSpPr>
            <p:spPr bwMode="auto">
              <a:xfrm>
                <a:off x="2836" y="2627"/>
                <a:ext cx="6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de-DE" altLang="en-US" sz="100">
                    <a:solidFill>
                      <a:srgbClr val="FFFFFF"/>
                    </a:solidFill>
                    <a:latin typeface="Arial" panose="020B0604020202020204" pitchFamily="34" charset="0"/>
                  </a:rPr>
                  <a:t>O</a:t>
                </a:r>
                <a:endParaRPr lang="de-DE" altLang="en-US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517" name="Rectangle 557"/>
              <p:cNvSpPr>
                <a:spLocks noChangeArrowheads="1"/>
              </p:cNvSpPr>
              <p:nvPr/>
            </p:nvSpPr>
            <p:spPr bwMode="auto">
              <a:xfrm>
                <a:off x="2841" y="2627"/>
                <a:ext cx="6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de-DE" altLang="en-US" sz="100">
                    <a:solidFill>
                      <a:srgbClr val="FFFFFF"/>
                    </a:solidFill>
                    <a:latin typeface="Arial" panose="020B0604020202020204" pitchFamily="34" charset="0"/>
                  </a:rPr>
                  <a:t>R</a:t>
                </a:r>
                <a:endParaRPr lang="de-DE" altLang="en-US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518" name="Rectangle 558"/>
              <p:cNvSpPr>
                <a:spLocks noChangeArrowheads="1"/>
              </p:cNvSpPr>
              <p:nvPr/>
            </p:nvSpPr>
            <p:spPr bwMode="auto">
              <a:xfrm>
                <a:off x="2846" y="2627"/>
                <a:ext cx="5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de-DE" altLang="en-US" sz="100">
                    <a:solidFill>
                      <a:srgbClr val="FFFFFF"/>
                    </a:solidFill>
                    <a:latin typeface="Arial" panose="020B0604020202020204" pitchFamily="34" charset="0"/>
                  </a:rPr>
                  <a:t>F</a:t>
                </a:r>
                <a:endParaRPr lang="de-DE" altLang="en-US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519" name="Line 559"/>
              <p:cNvSpPr>
                <a:spLocks noChangeShapeType="1"/>
              </p:cNvSpPr>
              <p:nvPr/>
            </p:nvSpPr>
            <p:spPr bwMode="auto">
              <a:xfrm>
                <a:off x="2820" y="2627"/>
                <a:ext cx="29" cy="1"/>
              </a:xfrm>
              <a:prstGeom prst="line">
                <a:avLst/>
              </a:prstGeom>
              <a:noFill/>
              <a:ln w="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" name="Group 560"/>
            <p:cNvGrpSpPr>
              <a:grpSpLocks/>
            </p:cNvGrpSpPr>
            <p:nvPr/>
          </p:nvGrpSpPr>
          <p:grpSpPr bwMode="auto">
            <a:xfrm>
              <a:off x="3683" y="2322"/>
              <a:ext cx="378" cy="660"/>
              <a:chOff x="3683" y="2322"/>
              <a:chExt cx="378" cy="660"/>
            </a:xfrm>
          </p:grpSpPr>
          <p:grpSp>
            <p:nvGrpSpPr>
              <p:cNvPr id="380" name="Group 561"/>
              <p:cNvGrpSpPr>
                <a:grpSpLocks/>
              </p:cNvGrpSpPr>
              <p:nvPr/>
            </p:nvGrpSpPr>
            <p:grpSpPr bwMode="auto">
              <a:xfrm>
                <a:off x="3683" y="2829"/>
                <a:ext cx="378" cy="153"/>
                <a:chOff x="3683" y="2829"/>
                <a:chExt cx="378" cy="153"/>
              </a:xfrm>
            </p:grpSpPr>
            <p:sp>
              <p:nvSpPr>
                <p:cNvPr id="442" name="Freeform 562"/>
                <p:cNvSpPr>
                  <a:spLocks/>
                </p:cNvSpPr>
                <p:nvPr/>
              </p:nvSpPr>
              <p:spPr bwMode="auto">
                <a:xfrm>
                  <a:off x="3683" y="2829"/>
                  <a:ext cx="323" cy="153"/>
                </a:xfrm>
                <a:custGeom>
                  <a:avLst/>
                  <a:gdLst>
                    <a:gd name="T0" fmla="*/ 134 w 1290"/>
                    <a:gd name="T1" fmla="*/ 323 h 613"/>
                    <a:gd name="T2" fmla="*/ 115 w 1290"/>
                    <a:gd name="T3" fmla="*/ 351 h 613"/>
                    <a:gd name="T4" fmla="*/ 53 w 1290"/>
                    <a:gd name="T5" fmla="*/ 399 h 613"/>
                    <a:gd name="T6" fmla="*/ 16 w 1290"/>
                    <a:gd name="T7" fmla="*/ 426 h 613"/>
                    <a:gd name="T8" fmla="*/ 0 w 1290"/>
                    <a:gd name="T9" fmla="*/ 445 h 613"/>
                    <a:gd name="T10" fmla="*/ 0 w 1290"/>
                    <a:gd name="T11" fmla="*/ 462 h 613"/>
                    <a:gd name="T12" fmla="*/ 16 w 1290"/>
                    <a:gd name="T13" fmla="*/ 482 h 613"/>
                    <a:gd name="T14" fmla="*/ 36 w 1290"/>
                    <a:gd name="T15" fmla="*/ 498 h 613"/>
                    <a:gd name="T16" fmla="*/ 77 w 1290"/>
                    <a:gd name="T17" fmla="*/ 507 h 613"/>
                    <a:gd name="T18" fmla="*/ 121 w 1290"/>
                    <a:gd name="T19" fmla="*/ 516 h 613"/>
                    <a:gd name="T20" fmla="*/ 813 w 1290"/>
                    <a:gd name="T21" fmla="*/ 604 h 613"/>
                    <a:gd name="T22" fmla="*/ 883 w 1290"/>
                    <a:gd name="T23" fmla="*/ 611 h 613"/>
                    <a:gd name="T24" fmla="*/ 942 w 1290"/>
                    <a:gd name="T25" fmla="*/ 613 h 613"/>
                    <a:gd name="T26" fmla="*/ 981 w 1290"/>
                    <a:gd name="T27" fmla="*/ 609 h 613"/>
                    <a:gd name="T28" fmla="*/ 1009 w 1290"/>
                    <a:gd name="T29" fmla="*/ 600 h 613"/>
                    <a:gd name="T30" fmla="*/ 1032 w 1290"/>
                    <a:gd name="T31" fmla="*/ 586 h 613"/>
                    <a:gd name="T32" fmla="*/ 1055 w 1290"/>
                    <a:gd name="T33" fmla="*/ 572 h 613"/>
                    <a:gd name="T34" fmla="*/ 1073 w 1290"/>
                    <a:gd name="T35" fmla="*/ 554 h 613"/>
                    <a:gd name="T36" fmla="*/ 1290 w 1290"/>
                    <a:gd name="T37" fmla="*/ 0 h 613"/>
                    <a:gd name="T38" fmla="*/ 134 w 1290"/>
                    <a:gd name="T39" fmla="*/ 323 h 6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290" h="613">
                      <a:moveTo>
                        <a:pt x="134" y="323"/>
                      </a:moveTo>
                      <a:lnTo>
                        <a:pt x="115" y="351"/>
                      </a:lnTo>
                      <a:lnTo>
                        <a:pt x="53" y="399"/>
                      </a:lnTo>
                      <a:lnTo>
                        <a:pt x="16" y="426"/>
                      </a:lnTo>
                      <a:lnTo>
                        <a:pt x="0" y="445"/>
                      </a:lnTo>
                      <a:lnTo>
                        <a:pt x="0" y="462"/>
                      </a:lnTo>
                      <a:lnTo>
                        <a:pt x="16" y="482"/>
                      </a:lnTo>
                      <a:lnTo>
                        <a:pt x="36" y="498"/>
                      </a:lnTo>
                      <a:lnTo>
                        <a:pt x="77" y="507"/>
                      </a:lnTo>
                      <a:lnTo>
                        <a:pt x="121" y="516"/>
                      </a:lnTo>
                      <a:lnTo>
                        <a:pt x="813" y="604"/>
                      </a:lnTo>
                      <a:lnTo>
                        <a:pt x="883" y="611"/>
                      </a:lnTo>
                      <a:lnTo>
                        <a:pt x="942" y="613"/>
                      </a:lnTo>
                      <a:lnTo>
                        <a:pt x="981" y="609"/>
                      </a:lnTo>
                      <a:lnTo>
                        <a:pt x="1009" y="600"/>
                      </a:lnTo>
                      <a:lnTo>
                        <a:pt x="1032" y="586"/>
                      </a:lnTo>
                      <a:lnTo>
                        <a:pt x="1055" y="572"/>
                      </a:lnTo>
                      <a:lnTo>
                        <a:pt x="1073" y="554"/>
                      </a:lnTo>
                      <a:lnTo>
                        <a:pt x="1290" y="0"/>
                      </a:lnTo>
                      <a:lnTo>
                        <a:pt x="134" y="323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3" name="Freeform 563"/>
                <p:cNvSpPr>
                  <a:spLocks/>
                </p:cNvSpPr>
                <p:nvPr/>
              </p:nvSpPr>
              <p:spPr bwMode="auto">
                <a:xfrm>
                  <a:off x="3909" y="2829"/>
                  <a:ext cx="152" cy="144"/>
                </a:xfrm>
                <a:custGeom>
                  <a:avLst/>
                  <a:gdLst>
                    <a:gd name="T0" fmla="*/ 0 w 609"/>
                    <a:gd name="T1" fmla="*/ 380 h 578"/>
                    <a:gd name="T2" fmla="*/ 4 w 609"/>
                    <a:gd name="T3" fmla="*/ 422 h 578"/>
                    <a:gd name="T4" fmla="*/ 8 w 609"/>
                    <a:gd name="T5" fmla="*/ 443 h 578"/>
                    <a:gd name="T6" fmla="*/ 16 w 609"/>
                    <a:gd name="T7" fmla="*/ 470 h 578"/>
                    <a:gd name="T8" fmla="*/ 24 w 609"/>
                    <a:gd name="T9" fmla="*/ 496 h 578"/>
                    <a:gd name="T10" fmla="*/ 40 w 609"/>
                    <a:gd name="T11" fmla="*/ 525 h 578"/>
                    <a:gd name="T12" fmla="*/ 60 w 609"/>
                    <a:gd name="T13" fmla="*/ 544 h 578"/>
                    <a:gd name="T14" fmla="*/ 80 w 609"/>
                    <a:gd name="T15" fmla="*/ 561 h 578"/>
                    <a:gd name="T16" fmla="*/ 102 w 609"/>
                    <a:gd name="T17" fmla="*/ 572 h 578"/>
                    <a:gd name="T18" fmla="*/ 127 w 609"/>
                    <a:gd name="T19" fmla="*/ 578 h 578"/>
                    <a:gd name="T20" fmla="*/ 156 w 609"/>
                    <a:gd name="T21" fmla="*/ 578 h 578"/>
                    <a:gd name="T22" fmla="*/ 180 w 609"/>
                    <a:gd name="T23" fmla="*/ 555 h 578"/>
                    <a:gd name="T24" fmla="*/ 608 w 609"/>
                    <a:gd name="T25" fmla="*/ 82 h 578"/>
                    <a:gd name="T26" fmla="*/ 609 w 609"/>
                    <a:gd name="T27" fmla="*/ 71 h 578"/>
                    <a:gd name="T28" fmla="*/ 607 w 609"/>
                    <a:gd name="T29" fmla="*/ 63 h 578"/>
                    <a:gd name="T30" fmla="*/ 604 w 609"/>
                    <a:gd name="T31" fmla="*/ 61 h 578"/>
                    <a:gd name="T32" fmla="*/ 598 w 609"/>
                    <a:gd name="T33" fmla="*/ 53 h 578"/>
                    <a:gd name="T34" fmla="*/ 589 w 609"/>
                    <a:gd name="T35" fmla="*/ 50 h 578"/>
                    <a:gd name="T36" fmla="*/ 579 w 609"/>
                    <a:gd name="T37" fmla="*/ 46 h 578"/>
                    <a:gd name="T38" fmla="*/ 413 w 609"/>
                    <a:gd name="T39" fmla="*/ 0 h 578"/>
                    <a:gd name="T40" fmla="*/ 0 w 609"/>
                    <a:gd name="T41" fmla="*/ 380 h 5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609" h="578">
                      <a:moveTo>
                        <a:pt x="0" y="380"/>
                      </a:moveTo>
                      <a:lnTo>
                        <a:pt x="4" y="422"/>
                      </a:lnTo>
                      <a:lnTo>
                        <a:pt x="8" y="443"/>
                      </a:lnTo>
                      <a:lnTo>
                        <a:pt x="16" y="470"/>
                      </a:lnTo>
                      <a:lnTo>
                        <a:pt x="24" y="496"/>
                      </a:lnTo>
                      <a:lnTo>
                        <a:pt x="40" y="525"/>
                      </a:lnTo>
                      <a:lnTo>
                        <a:pt x="60" y="544"/>
                      </a:lnTo>
                      <a:lnTo>
                        <a:pt x="80" y="561"/>
                      </a:lnTo>
                      <a:lnTo>
                        <a:pt x="102" y="572"/>
                      </a:lnTo>
                      <a:lnTo>
                        <a:pt x="127" y="578"/>
                      </a:lnTo>
                      <a:lnTo>
                        <a:pt x="156" y="578"/>
                      </a:lnTo>
                      <a:lnTo>
                        <a:pt x="180" y="555"/>
                      </a:lnTo>
                      <a:lnTo>
                        <a:pt x="608" y="82"/>
                      </a:lnTo>
                      <a:lnTo>
                        <a:pt x="609" y="71"/>
                      </a:lnTo>
                      <a:lnTo>
                        <a:pt x="607" y="63"/>
                      </a:lnTo>
                      <a:lnTo>
                        <a:pt x="604" y="61"/>
                      </a:lnTo>
                      <a:lnTo>
                        <a:pt x="598" y="53"/>
                      </a:lnTo>
                      <a:lnTo>
                        <a:pt x="589" y="50"/>
                      </a:lnTo>
                      <a:lnTo>
                        <a:pt x="579" y="46"/>
                      </a:lnTo>
                      <a:lnTo>
                        <a:pt x="413" y="0"/>
                      </a:lnTo>
                      <a:lnTo>
                        <a:pt x="0" y="3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81" name="Freeform 564"/>
              <p:cNvSpPr>
                <a:spLocks/>
              </p:cNvSpPr>
              <p:nvPr/>
            </p:nvSpPr>
            <p:spPr bwMode="auto">
              <a:xfrm>
                <a:off x="3718" y="2831"/>
                <a:ext cx="293" cy="97"/>
              </a:xfrm>
              <a:custGeom>
                <a:avLst/>
                <a:gdLst>
                  <a:gd name="T0" fmla="*/ 1169 w 1169"/>
                  <a:gd name="T1" fmla="*/ 0 h 389"/>
                  <a:gd name="T2" fmla="*/ 776 w 1169"/>
                  <a:gd name="T3" fmla="*/ 357 h 389"/>
                  <a:gd name="T4" fmla="*/ 764 w 1169"/>
                  <a:gd name="T5" fmla="*/ 372 h 389"/>
                  <a:gd name="T6" fmla="*/ 746 w 1169"/>
                  <a:gd name="T7" fmla="*/ 383 h 389"/>
                  <a:gd name="T8" fmla="*/ 719 w 1169"/>
                  <a:gd name="T9" fmla="*/ 389 h 389"/>
                  <a:gd name="T10" fmla="*/ 676 w 1169"/>
                  <a:gd name="T11" fmla="*/ 386 h 389"/>
                  <a:gd name="T12" fmla="*/ 0 w 1169"/>
                  <a:gd name="T13" fmla="*/ 310 h 389"/>
                  <a:gd name="T14" fmla="*/ 7 w 1169"/>
                  <a:gd name="T15" fmla="*/ 250 h 389"/>
                  <a:gd name="T16" fmla="*/ 1169 w 1169"/>
                  <a:gd name="T17" fmla="*/ 0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9" h="389">
                    <a:moveTo>
                      <a:pt x="1169" y="0"/>
                    </a:moveTo>
                    <a:lnTo>
                      <a:pt x="776" y="357"/>
                    </a:lnTo>
                    <a:lnTo>
                      <a:pt x="764" y="372"/>
                    </a:lnTo>
                    <a:lnTo>
                      <a:pt x="746" y="383"/>
                    </a:lnTo>
                    <a:lnTo>
                      <a:pt x="719" y="389"/>
                    </a:lnTo>
                    <a:lnTo>
                      <a:pt x="676" y="386"/>
                    </a:lnTo>
                    <a:lnTo>
                      <a:pt x="0" y="310"/>
                    </a:lnTo>
                    <a:lnTo>
                      <a:pt x="7" y="250"/>
                    </a:lnTo>
                    <a:lnTo>
                      <a:pt x="1169" y="0"/>
                    </a:lnTo>
                    <a:close/>
                  </a:path>
                </a:pathLst>
              </a:custGeom>
              <a:solidFill>
                <a:srgbClr val="606060"/>
              </a:solidFill>
              <a:ln w="3175">
                <a:solidFill>
                  <a:srgbClr val="60606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82" name="Group 565"/>
              <p:cNvGrpSpPr>
                <a:grpSpLocks/>
              </p:cNvGrpSpPr>
              <p:nvPr/>
            </p:nvGrpSpPr>
            <p:grpSpPr bwMode="auto">
              <a:xfrm>
                <a:off x="3715" y="2322"/>
                <a:ext cx="294" cy="603"/>
                <a:chOff x="3715" y="2322"/>
                <a:chExt cx="294" cy="603"/>
              </a:xfrm>
            </p:grpSpPr>
            <p:sp>
              <p:nvSpPr>
                <p:cNvPr id="440" name="Freeform 566"/>
                <p:cNvSpPr>
                  <a:spLocks/>
                </p:cNvSpPr>
                <p:nvPr/>
              </p:nvSpPr>
              <p:spPr bwMode="auto">
                <a:xfrm>
                  <a:off x="3717" y="2327"/>
                  <a:ext cx="292" cy="598"/>
                </a:xfrm>
                <a:custGeom>
                  <a:avLst/>
                  <a:gdLst>
                    <a:gd name="T0" fmla="*/ 1172 w 1172"/>
                    <a:gd name="T1" fmla="*/ 2 h 2392"/>
                    <a:gd name="T2" fmla="*/ 1172 w 1172"/>
                    <a:gd name="T3" fmla="*/ 2005 h 2392"/>
                    <a:gd name="T4" fmla="*/ 779 w 1172"/>
                    <a:gd name="T5" fmla="*/ 2362 h 2392"/>
                    <a:gd name="T6" fmla="*/ 768 w 1172"/>
                    <a:gd name="T7" fmla="*/ 2374 h 2392"/>
                    <a:gd name="T8" fmla="*/ 751 w 1172"/>
                    <a:gd name="T9" fmla="*/ 2384 h 2392"/>
                    <a:gd name="T10" fmla="*/ 727 w 1172"/>
                    <a:gd name="T11" fmla="*/ 2392 h 2392"/>
                    <a:gd name="T12" fmla="*/ 686 w 1172"/>
                    <a:gd name="T13" fmla="*/ 2388 h 2392"/>
                    <a:gd name="T14" fmla="*/ 41 w 1172"/>
                    <a:gd name="T15" fmla="*/ 2319 h 2392"/>
                    <a:gd name="T16" fmla="*/ 19 w 1172"/>
                    <a:gd name="T17" fmla="*/ 2314 h 2392"/>
                    <a:gd name="T18" fmla="*/ 7 w 1172"/>
                    <a:gd name="T19" fmla="*/ 2301 h 2392"/>
                    <a:gd name="T20" fmla="*/ 2 w 1172"/>
                    <a:gd name="T21" fmla="*/ 2286 h 2392"/>
                    <a:gd name="T22" fmla="*/ 0 w 1172"/>
                    <a:gd name="T23" fmla="*/ 2255 h 2392"/>
                    <a:gd name="T24" fmla="*/ 3 w 1172"/>
                    <a:gd name="T25" fmla="*/ 85 h 2392"/>
                    <a:gd name="T26" fmla="*/ 708 w 1172"/>
                    <a:gd name="T27" fmla="*/ 0 h 2392"/>
                    <a:gd name="T28" fmla="*/ 1172 w 1172"/>
                    <a:gd name="T29" fmla="*/ 2 h 2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172" h="2392">
                      <a:moveTo>
                        <a:pt x="1172" y="2"/>
                      </a:moveTo>
                      <a:lnTo>
                        <a:pt x="1172" y="2005"/>
                      </a:lnTo>
                      <a:lnTo>
                        <a:pt x="779" y="2362"/>
                      </a:lnTo>
                      <a:lnTo>
                        <a:pt x="768" y="2374"/>
                      </a:lnTo>
                      <a:lnTo>
                        <a:pt x="751" y="2384"/>
                      </a:lnTo>
                      <a:lnTo>
                        <a:pt x="727" y="2392"/>
                      </a:lnTo>
                      <a:lnTo>
                        <a:pt x="686" y="2388"/>
                      </a:lnTo>
                      <a:lnTo>
                        <a:pt x="41" y="2319"/>
                      </a:lnTo>
                      <a:lnTo>
                        <a:pt x="19" y="2314"/>
                      </a:lnTo>
                      <a:lnTo>
                        <a:pt x="7" y="2301"/>
                      </a:lnTo>
                      <a:lnTo>
                        <a:pt x="2" y="2286"/>
                      </a:lnTo>
                      <a:lnTo>
                        <a:pt x="0" y="2255"/>
                      </a:lnTo>
                      <a:lnTo>
                        <a:pt x="3" y="85"/>
                      </a:lnTo>
                      <a:lnTo>
                        <a:pt x="708" y="0"/>
                      </a:lnTo>
                      <a:lnTo>
                        <a:pt x="1172" y="2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3175">
                  <a:solidFill>
                    <a:srgbClr val="E0E0E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1" name="Freeform 567"/>
                <p:cNvSpPr>
                  <a:spLocks/>
                </p:cNvSpPr>
                <p:nvPr/>
              </p:nvSpPr>
              <p:spPr bwMode="auto">
                <a:xfrm>
                  <a:off x="3715" y="2322"/>
                  <a:ext cx="291" cy="38"/>
                </a:xfrm>
                <a:custGeom>
                  <a:avLst/>
                  <a:gdLst>
                    <a:gd name="T0" fmla="*/ 8 w 1163"/>
                    <a:gd name="T1" fmla="*/ 97 h 149"/>
                    <a:gd name="T2" fmla="*/ 668 w 1163"/>
                    <a:gd name="T3" fmla="*/ 0 h 149"/>
                    <a:gd name="T4" fmla="*/ 1163 w 1163"/>
                    <a:gd name="T5" fmla="*/ 18 h 149"/>
                    <a:gd name="T6" fmla="*/ 708 w 1163"/>
                    <a:gd name="T7" fmla="*/ 149 h 149"/>
                    <a:gd name="T8" fmla="*/ 0 w 1163"/>
                    <a:gd name="T9" fmla="*/ 117 h 149"/>
                    <a:gd name="T10" fmla="*/ 0 w 1163"/>
                    <a:gd name="T11" fmla="*/ 109 h 149"/>
                    <a:gd name="T12" fmla="*/ 2 w 1163"/>
                    <a:gd name="T13" fmla="*/ 101 h 149"/>
                    <a:gd name="T14" fmla="*/ 8 w 1163"/>
                    <a:gd name="T15" fmla="*/ 97 h 1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163" h="149">
                      <a:moveTo>
                        <a:pt x="8" y="97"/>
                      </a:moveTo>
                      <a:lnTo>
                        <a:pt x="668" y="0"/>
                      </a:lnTo>
                      <a:lnTo>
                        <a:pt x="1163" y="18"/>
                      </a:lnTo>
                      <a:lnTo>
                        <a:pt x="708" y="149"/>
                      </a:lnTo>
                      <a:lnTo>
                        <a:pt x="0" y="117"/>
                      </a:lnTo>
                      <a:lnTo>
                        <a:pt x="0" y="109"/>
                      </a:lnTo>
                      <a:lnTo>
                        <a:pt x="2" y="101"/>
                      </a:lnTo>
                      <a:lnTo>
                        <a:pt x="8" y="97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83" name="Group 568"/>
              <p:cNvGrpSpPr>
                <a:grpSpLocks/>
              </p:cNvGrpSpPr>
              <p:nvPr/>
            </p:nvGrpSpPr>
            <p:grpSpPr bwMode="auto">
              <a:xfrm>
                <a:off x="3712" y="2346"/>
                <a:ext cx="202" cy="559"/>
                <a:chOff x="3712" y="2346"/>
                <a:chExt cx="202" cy="559"/>
              </a:xfrm>
            </p:grpSpPr>
            <p:sp>
              <p:nvSpPr>
                <p:cNvPr id="384" name="Freeform 569"/>
                <p:cNvSpPr>
                  <a:spLocks/>
                </p:cNvSpPr>
                <p:nvPr/>
              </p:nvSpPr>
              <p:spPr bwMode="auto">
                <a:xfrm>
                  <a:off x="3712" y="2346"/>
                  <a:ext cx="188" cy="557"/>
                </a:xfrm>
                <a:custGeom>
                  <a:avLst/>
                  <a:gdLst>
                    <a:gd name="T0" fmla="*/ 17 w 751"/>
                    <a:gd name="T1" fmla="*/ 2154 h 2229"/>
                    <a:gd name="T2" fmla="*/ 27 w 751"/>
                    <a:gd name="T3" fmla="*/ 2180 h 2229"/>
                    <a:gd name="T4" fmla="*/ 45 w 751"/>
                    <a:gd name="T5" fmla="*/ 2184 h 2229"/>
                    <a:gd name="T6" fmla="*/ 66 w 751"/>
                    <a:gd name="T7" fmla="*/ 2184 h 2229"/>
                    <a:gd name="T8" fmla="*/ 87 w 751"/>
                    <a:gd name="T9" fmla="*/ 2184 h 2229"/>
                    <a:gd name="T10" fmla="*/ 751 w 751"/>
                    <a:gd name="T11" fmla="*/ 2229 h 2229"/>
                    <a:gd name="T12" fmla="*/ 751 w 751"/>
                    <a:gd name="T13" fmla="*/ 86 h 2229"/>
                    <a:gd name="T14" fmla="*/ 745 w 751"/>
                    <a:gd name="T15" fmla="*/ 61 h 2229"/>
                    <a:gd name="T16" fmla="*/ 731 w 751"/>
                    <a:gd name="T17" fmla="*/ 49 h 2229"/>
                    <a:gd name="T18" fmla="*/ 713 w 751"/>
                    <a:gd name="T19" fmla="*/ 40 h 2229"/>
                    <a:gd name="T20" fmla="*/ 692 w 751"/>
                    <a:gd name="T21" fmla="*/ 40 h 2229"/>
                    <a:gd name="T22" fmla="*/ 671 w 751"/>
                    <a:gd name="T23" fmla="*/ 40 h 2229"/>
                    <a:gd name="T24" fmla="*/ 155 w 751"/>
                    <a:gd name="T25" fmla="*/ 5 h 2229"/>
                    <a:gd name="T26" fmla="*/ 87 w 751"/>
                    <a:gd name="T27" fmla="*/ 0 h 2229"/>
                    <a:gd name="T28" fmla="*/ 63 w 751"/>
                    <a:gd name="T29" fmla="*/ 0 h 2229"/>
                    <a:gd name="T30" fmla="*/ 43 w 751"/>
                    <a:gd name="T31" fmla="*/ 3 h 2229"/>
                    <a:gd name="T32" fmla="*/ 22 w 751"/>
                    <a:gd name="T33" fmla="*/ 11 h 2229"/>
                    <a:gd name="T34" fmla="*/ 15 w 751"/>
                    <a:gd name="T35" fmla="*/ 20 h 2229"/>
                    <a:gd name="T36" fmla="*/ 5 w 751"/>
                    <a:gd name="T37" fmla="*/ 46 h 2229"/>
                    <a:gd name="T38" fmla="*/ 1 w 751"/>
                    <a:gd name="T39" fmla="*/ 86 h 2229"/>
                    <a:gd name="T40" fmla="*/ 0 w 751"/>
                    <a:gd name="T41" fmla="*/ 1225 h 2229"/>
                    <a:gd name="T42" fmla="*/ 0 w 751"/>
                    <a:gd name="T43" fmla="*/ 1239 h 2229"/>
                    <a:gd name="T44" fmla="*/ 12 w 751"/>
                    <a:gd name="T45" fmla="*/ 1241 h 2229"/>
                    <a:gd name="T46" fmla="*/ 17 w 751"/>
                    <a:gd name="T47" fmla="*/ 1240 h 2229"/>
                    <a:gd name="T48" fmla="*/ 17 w 751"/>
                    <a:gd name="T49" fmla="*/ 2154 h 22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751" h="2229">
                      <a:moveTo>
                        <a:pt x="17" y="2154"/>
                      </a:moveTo>
                      <a:lnTo>
                        <a:pt x="27" y="2180"/>
                      </a:lnTo>
                      <a:lnTo>
                        <a:pt x="45" y="2184"/>
                      </a:lnTo>
                      <a:lnTo>
                        <a:pt x="66" y="2184"/>
                      </a:lnTo>
                      <a:lnTo>
                        <a:pt x="87" y="2184"/>
                      </a:lnTo>
                      <a:lnTo>
                        <a:pt x="751" y="2229"/>
                      </a:lnTo>
                      <a:lnTo>
                        <a:pt x="751" y="86"/>
                      </a:lnTo>
                      <a:lnTo>
                        <a:pt x="745" y="61"/>
                      </a:lnTo>
                      <a:lnTo>
                        <a:pt x="731" y="49"/>
                      </a:lnTo>
                      <a:lnTo>
                        <a:pt x="713" y="40"/>
                      </a:lnTo>
                      <a:lnTo>
                        <a:pt x="692" y="40"/>
                      </a:lnTo>
                      <a:lnTo>
                        <a:pt x="671" y="40"/>
                      </a:lnTo>
                      <a:lnTo>
                        <a:pt x="155" y="5"/>
                      </a:lnTo>
                      <a:lnTo>
                        <a:pt x="87" y="0"/>
                      </a:lnTo>
                      <a:lnTo>
                        <a:pt x="63" y="0"/>
                      </a:lnTo>
                      <a:lnTo>
                        <a:pt x="43" y="3"/>
                      </a:lnTo>
                      <a:lnTo>
                        <a:pt x="22" y="11"/>
                      </a:lnTo>
                      <a:lnTo>
                        <a:pt x="15" y="20"/>
                      </a:lnTo>
                      <a:lnTo>
                        <a:pt x="5" y="46"/>
                      </a:lnTo>
                      <a:lnTo>
                        <a:pt x="1" y="86"/>
                      </a:lnTo>
                      <a:lnTo>
                        <a:pt x="0" y="1225"/>
                      </a:lnTo>
                      <a:lnTo>
                        <a:pt x="0" y="1239"/>
                      </a:lnTo>
                      <a:lnTo>
                        <a:pt x="12" y="1241"/>
                      </a:lnTo>
                      <a:lnTo>
                        <a:pt x="17" y="1240"/>
                      </a:lnTo>
                      <a:lnTo>
                        <a:pt x="17" y="2154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5" name="Line 570"/>
                <p:cNvSpPr>
                  <a:spLocks noChangeShapeType="1"/>
                </p:cNvSpPr>
                <p:nvPr/>
              </p:nvSpPr>
              <p:spPr bwMode="auto">
                <a:xfrm flipH="1">
                  <a:off x="3913" y="2355"/>
                  <a:ext cx="1" cy="544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" name="Freeform 571"/>
                <p:cNvSpPr>
                  <a:spLocks/>
                </p:cNvSpPr>
                <p:nvPr/>
              </p:nvSpPr>
              <p:spPr bwMode="auto">
                <a:xfrm>
                  <a:off x="3897" y="2353"/>
                  <a:ext cx="15" cy="552"/>
                </a:xfrm>
                <a:custGeom>
                  <a:avLst/>
                  <a:gdLst>
                    <a:gd name="T0" fmla="*/ 2 w 62"/>
                    <a:gd name="T1" fmla="*/ 2207 h 2207"/>
                    <a:gd name="T2" fmla="*/ 62 w 62"/>
                    <a:gd name="T3" fmla="*/ 2174 h 2207"/>
                    <a:gd name="T4" fmla="*/ 62 w 62"/>
                    <a:gd name="T5" fmla="*/ 0 h 2207"/>
                    <a:gd name="T6" fmla="*/ 0 w 62"/>
                    <a:gd name="T7" fmla="*/ 23 h 2207"/>
                    <a:gd name="T8" fmla="*/ 2 w 62"/>
                    <a:gd name="T9" fmla="*/ 2207 h 22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" h="2207">
                      <a:moveTo>
                        <a:pt x="2" y="2207"/>
                      </a:moveTo>
                      <a:lnTo>
                        <a:pt x="62" y="2174"/>
                      </a:lnTo>
                      <a:lnTo>
                        <a:pt x="62" y="0"/>
                      </a:lnTo>
                      <a:lnTo>
                        <a:pt x="0" y="23"/>
                      </a:lnTo>
                      <a:lnTo>
                        <a:pt x="2" y="2207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7" name="Line 572"/>
                <p:cNvSpPr>
                  <a:spLocks noChangeShapeType="1"/>
                </p:cNvSpPr>
                <p:nvPr/>
              </p:nvSpPr>
              <p:spPr bwMode="auto">
                <a:xfrm>
                  <a:off x="3713" y="2613"/>
                  <a:ext cx="185" cy="13"/>
                </a:xfrm>
                <a:prstGeom prst="line">
                  <a:avLst/>
                </a:prstGeom>
                <a:noFill/>
                <a:ln w="3175">
                  <a:solidFill>
                    <a:srgbClr val="60606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8" name="Line 573"/>
                <p:cNvSpPr>
                  <a:spLocks noChangeShapeType="1"/>
                </p:cNvSpPr>
                <p:nvPr/>
              </p:nvSpPr>
              <p:spPr bwMode="auto">
                <a:xfrm>
                  <a:off x="3713" y="2648"/>
                  <a:ext cx="185" cy="15"/>
                </a:xfrm>
                <a:prstGeom prst="line">
                  <a:avLst/>
                </a:prstGeom>
                <a:noFill/>
                <a:ln w="3175">
                  <a:solidFill>
                    <a:srgbClr val="60606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89" name="Group 574"/>
                <p:cNvGrpSpPr>
                  <a:grpSpLocks/>
                </p:cNvGrpSpPr>
                <p:nvPr/>
              </p:nvGrpSpPr>
              <p:grpSpPr bwMode="auto">
                <a:xfrm>
                  <a:off x="3726" y="2659"/>
                  <a:ext cx="172" cy="246"/>
                  <a:chOff x="3726" y="2659"/>
                  <a:chExt cx="172" cy="246"/>
                </a:xfrm>
              </p:grpSpPr>
              <p:sp>
                <p:nvSpPr>
                  <p:cNvPr id="414" name="Line 575"/>
                  <p:cNvSpPr>
                    <a:spLocks noChangeShapeType="1"/>
                  </p:cNvSpPr>
                  <p:nvPr/>
                </p:nvSpPr>
                <p:spPr bwMode="auto">
                  <a:xfrm>
                    <a:off x="3726" y="2887"/>
                    <a:ext cx="172" cy="18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15" name="Line 57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879" y="2673"/>
                    <a:ext cx="1" cy="232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16" name="Line 577"/>
                  <p:cNvSpPr>
                    <a:spLocks noChangeShapeType="1"/>
                  </p:cNvSpPr>
                  <p:nvPr/>
                </p:nvSpPr>
                <p:spPr bwMode="auto">
                  <a:xfrm>
                    <a:off x="3730" y="2659"/>
                    <a:ext cx="1" cy="232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17" name="Line 578"/>
                  <p:cNvSpPr>
                    <a:spLocks noChangeShapeType="1"/>
                  </p:cNvSpPr>
                  <p:nvPr/>
                </p:nvSpPr>
                <p:spPr bwMode="auto">
                  <a:xfrm>
                    <a:off x="3736" y="2659"/>
                    <a:ext cx="1" cy="232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18" name="Line 579"/>
                  <p:cNvSpPr>
                    <a:spLocks noChangeShapeType="1"/>
                  </p:cNvSpPr>
                  <p:nvPr/>
                </p:nvSpPr>
                <p:spPr bwMode="auto">
                  <a:xfrm>
                    <a:off x="3742" y="2660"/>
                    <a:ext cx="1" cy="232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19" name="Line 580"/>
                  <p:cNvSpPr>
                    <a:spLocks noChangeShapeType="1"/>
                  </p:cNvSpPr>
                  <p:nvPr/>
                </p:nvSpPr>
                <p:spPr bwMode="auto">
                  <a:xfrm>
                    <a:off x="3748" y="2660"/>
                    <a:ext cx="1" cy="232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20" name="Line 581"/>
                  <p:cNvSpPr>
                    <a:spLocks noChangeShapeType="1"/>
                  </p:cNvSpPr>
                  <p:nvPr/>
                </p:nvSpPr>
                <p:spPr bwMode="auto">
                  <a:xfrm>
                    <a:off x="3754" y="2660"/>
                    <a:ext cx="1" cy="233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21" name="Line 582"/>
                  <p:cNvSpPr>
                    <a:spLocks noChangeShapeType="1"/>
                  </p:cNvSpPr>
                  <p:nvPr/>
                </p:nvSpPr>
                <p:spPr bwMode="auto">
                  <a:xfrm>
                    <a:off x="3778" y="2662"/>
                    <a:ext cx="1" cy="232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22" name="Line 583"/>
                  <p:cNvSpPr>
                    <a:spLocks noChangeShapeType="1"/>
                  </p:cNvSpPr>
                  <p:nvPr/>
                </p:nvSpPr>
                <p:spPr bwMode="auto">
                  <a:xfrm>
                    <a:off x="3760" y="2661"/>
                    <a:ext cx="1" cy="232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23" name="Line 584"/>
                  <p:cNvSpPr>
                    <a:spLocks noChangeShapeType="1"/>
                  </p:cNvSpPr>
                  <p:nvPr/>
                </p:nvSpPr>
                <p:spPr bwMode="auto">
                  <a:xfrm>
                    <a:off x="3766" y="2661"/>
                    <a:ext cx="1" cy="232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24" name="Line 585"/>
                  <p:cNvSpPr>
                    <a:spLocks noChangeShapeType="1"/>
                  </p:cNvSpPr>
                  <p:nvPr/>
                </p:nvSpPr>
                <p:spPr bwMode="auto">
                  <a:xfrm>
                    <a:off x="3772" y="2662"/>
                    <a:ext cx="1" cy="232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25" name="Line 586"/>
                  <p:cNvSpPr>
                    <a:spLocks noChangeShapeType="1"/>
                  </p:cNvSpPr>
                  <p:nvPr/>
                </p:nvSpPr>
                <p:spPr bwMode="auto">
                  <a:xfrm>
                    <a:off x="3784" y="2664"/>
                    <a:ext cx="1" cy="232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26" name="Line 587"/>
                  <p:cNvSpPr>
                    <a:spLocks noChangeShapeType="1"/>
                  </p:cNvSpPr>
                  <p:nvPr/>
                </p:nvSpPr>
                <p:spPr bwMode="auto">
                  <a:xfrm>
                    <a:off x="3790" y="2664"/>
                    <a:ext cx="1" cy="232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27" name="Line 588"/>
                  <p:cNvSpPr>
                    <a:spLocks noChangeShapeType="1"/>
                  </p:cNvSpPr>
                  <p:nvPr/>
                </p:nvSpPr>
                <p:spPr bwMode="auto">
                  <a:xfrm>
                    <a:off x="3796" y="2665"/>
                    <a:ext cx="1" cy="232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28" name="Line 589"/>
                  <p:cNvSpPr>
                    <a:spLocks noChangeShapeType="1"/>
                  </p:cNvSpPr>
                  <p:nvPr/>
                </p:nvSpPr>
                <p:spPr bwMode="auto">
                  <a:xfrm>
                    <a:off x="3803" y="2665"/>
                    <a:ext cx="1" cy="233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29" name="Line 590"/>
                  <p:cNvSpPr>
                    <a:spLocks noChangeShapeType="1"/>
                  </p:cNvSpPr>
                  <p:nvPr/>
                </p:nvSpPr>
                <p:spPr bwMode="auto">
                  <a:xfrm>
                    <a:off x="3809" y="2665"/>
                    <a:ext cx="1" cy="232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0" name="Line 591"/>
                  <p:cNvSpPr>
                    <a:spLocks noChangeShapeType="1"/>
                  </p:cNvSpPr>
                  <p:nvPr/>
                </p:nvSpPr>
                <p:spPr bwMode="auto">
                  <a:xfrm>
                    <a:off x="3816" y="2667"/>
                    <a:ext cx="1" cy="232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1" name="Line 592"/>
                  <p:cNvSpPr>
                    <a:spLocks noChangeShapeType="1"/>
                  </p:cNvSpPr>
                  <p:nvPr/>
                </p:nvSpPr>
                <p:spPr bwMode="auto">
                  <a:xfrm>
                    <a:off x="3822" y="2667"/>
                    <a:ext cx="1" cy="232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2" name="Line 593"/>
                  <p:cNvSpPr>
                    <a:spLocks noChangeShapeType="1"/>
                  </p:cNvSpPr>
                  <p:nvPr/>
                </p:nvSpPr>
                <p:spPr bwMode="auto">
                  <a:xfrm>
                    <a:off x="3828" y="2668"/>
                    <a:ext cx="1" cy="232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3" name="Line 59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834" y="2666"/>
                    <a:ext cx="1" cy="234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4" name="Line 595"/>
                  <p:cNvSpPr>
                    <a:spLocks noChangeShapeType="1"/>
                  </p:cNvSpPr>
                  <p:nvPr/>
                </p:nvSpPr>
                <p:spPr bwMode="auto">
                  <a:xfrm>
                    <a:off x="3841" y="2669"/>
                    <a:ext cx="1" cy="232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5" name="Line 596"/>
                  <p:cNvSpPr>
                    <a:spLocks noChangeShapeType="1"/>
                  </p:cNvSpPr>
                  <p:nvPr/>
                </p:nvSpPr>
                <p:spPr bwMode="auto">
                  <a:xfrm>
                    <a:off x="3847" y="2669"/>
                    <a:ext cx="1" cy="232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6" name="Line 597"/>
                  <p:cNvSpPr>
                    <a:spLocks noChangeShapeType="1"/>
                  </p:cNvSpPr>
                  <p:nvPr/>
                </p:nvSpPr>
                <p:spPr bwMode="auto">
                  <a:xfrm>
                    <a:off x="3853" y="2671"/>
                    <a:ext cx="1" cy="232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7" name="Line 598"/>
                  <p:cNvSpPr>
                    <a:spLocks noChangeShapeType="1"/>
                  </p:cNvSpPr>
                  <p:nvPr/>
                </p:nvSpPr>
                <p:spPr bwMode="auto">
                  <a:xfrm>
                    <a:off x="3859" y="2670"/>
                    <a:ext cx="1" cy="232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8" name="Line 59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865" y="2670"/>
                    <a:ext cx="1" cy="234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9" name="Line 600"/>
                  <p:cNvSpPr>
                    <a:spLocks noChangeShapeType="1"/>
                  </p:cNvSpPr>
                  <p:nvPr/>
                </p:nvSpPr>
                <p:spPr bwMode="auto">
                  <a:xfrm>
                    <a:off x="3872" y="2673"/>
                    <a:ext cx="1" cy="232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90" name="Line 601"/>
                <p:cNvSpPr>
                  <a:spLocks noChangeShapeType="1"/>
                </p:cNvSpPr>
                <p:nvPr/>
              </p:nvSpPr>
              <p:spPr bwMode="auto">
                <a:xfrm>
                  <a:off x="3713" y="2399"/>
                  <a:ext cx="185" cy="11"/>
                </a:xfrm>
                <a:prstGeom prst="line">
                  <a:avLst/>
                </a:prstGeom>
                <a:noFill/>
                <a:ln w="3175">
                  <a:solidFill>
                    <a:srgbClr val="60606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1" name="Line 602"/>
                <p:cNvSpPr>
                  <a:spLocks noChangeShapeType="1"/>
                </p:cNvSpPr>
                <p:nvPr/>
              </p:nvSpPr>
              <p:spPr bwMode="auto">
                <a:xfrm>
                  <a:off x="3713" y="2656"/>
                  <a:ext cx="185" cy="14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92" name="Group 603"/>
                <p:cNvGrpSpPr>
                  <a:grpSpLocks/>
                </p:cNvGrpSpPr>
                <p:nvPr/>
              </p:nvGrpSpPr>
              <p:grpSpPr bwMode="auto">
                <a:xfrm>
                  <a:off x="3730" y="2365"/>
                  <a:ext cx="152" cy="34"/>
                  <a:chOff x="3730" y="2365"/>
                  <a:chExt cx="152" cy="34"/>
                </a:xfrm>
              </p:grpSpPr>
              <p:sp>
                <p:nvSpPr>
                  <p:cNvPr id="410" name="Oval 604"/>
                  <p:cNvSpPr>
                    <a:spLocks noChangeArrowheads="1"/>
                  </p:cNvSpPr>
                  <p:nvPr/>
                </p:nvSpPr>
                <p:spPr bwMode="auto">
                  <a:xfrm>
                    <a:off x="3730" y="2365"/>
                    <a:ext cx="18" cy="2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11" name="Oval 605"/>
                  <p:cNvSpPr>
                    <a:spLocks noChangeArrowheads="1"/>
                  </p:cNvSpPr>
                  <p:nvPr/>
                </p:nvSpPr>
                <p:spPr bwMode="auto">
                  <a:xfrm>
                    <a:off x="3765" y="2367"/>
                    <a:ext cx="18" cy="2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12" name="Oval 606"/>
                  <p:cNvSpPr>
                    <a:spLocks noChangeArrowheads="1"/>
                  </p:cNvSpPr>
                  <p:nvPr/>
                </p:nvSpPr>
                <p:spPr bwMode="auto">
                  <a:xfrm>
                    <a:off x="3800" y="2370"/>
                    <a:ext cx="18" cy="2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13" name="Freeform 607"/>
                  <p:cNvSpPr>
                    <a:spLocks/>
                  </p:cNvSpPr>
                  <p:nvPr/>
                </p:nvSpPr>
                <p:spPr bwMode="auto">
                  <a:xfrm>
                    <a:off x="3865" y="2371"/>
                    <a:ext cx="17" cy="28"/>
                  </a:xfrm>
                  <a:custGeom>
                    <a:avLst/>
                    <a:gdLst>
                      <a:gd name="T0" fmla="*/ 0 w 70"/>
                      <a:gd name="T1" fmla="*/ 0 h 111"/>
                      <a:gd name="T2" fmla="*/ 70 w 70"/>
                      <a:gd name="T3" fmla="*/ 4 h 111"/>
                      <a:gd name="T4" fmla="*/ 70 w 70"/>
                      <a:gd name="T5" fmla="*/ 111 h 111"/>
                      <a:gd name="T6" fmla="*/ 0 w 70"/>
                      <a:gd name="T7" fmla="*/ 103 h 111"/>
                      <a:gd name="T8" fmla="*/ 0 w 70"/>
                      <a:gd name="T9" fmla="*/ 0 h 1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0" h="111">
                        <a:moveTo>
                          <a:pt x="0" y="0"/>
                        </a:moveTo>
                        <a:lnTo>
                          <a:pt x="70" y="4"/>
                        </a:lnTo>
                        <a:lnTo>
                          <a:pt x="70" y="111"/>
                        </a:lnTo>
                        <a:lnTo>
                          <a:pt x="0" y="10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 w="3175">
                    <a:solidFill>
                      <a:srgbClr val="80808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93" name="Group 608"/>
                <p:cNvGrpSpPr>
                  <a:grpSpLocks/>
                </p:cNvGrpSpPr>
                <p:nvPr/>
              </p:nvGrpSpPr>
              <p:grpSpPr bwMode="auto">
                <a:xfrm>
                  <a:off x="3712" y="2435"/>
                  <a:ext cx="189" cy="155"/>
                  <a:chOff x="3712" y="2435"/>
                  <a:chExt cx="189" cy="155"/>
                </a:xfrm>
              </p:grpSpPr>
              <p:sp>
                <p:nvSpPr>
                  <p:cNvPr id="394" name="Line 609"/>
                  <p:cNvSpPr>
                    <a:spLocks noChangeShapeType="1"/>
                  </p:cNvSpPr>
                  <p:nvPr/>
                </p:nvSpPr>
                <p:spPr bwMode="auto">
                  <a:xfrm>
                    <a:off x="3713" y="2435"/>
                    <a:ext cx="188" cy="12"/>
                  </a:xfrm>
                  <a:prstGeom prst="line">
                    <a:avLst/>
                  </a:prstGeom>
                  <a:noFill/>
                  <a:ln w="3175">
                    <a:solidFill>
                      <a:srgbClr val="60606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5" name="Line 610"/>
                  <p:cNvSpPr>
                    <a:spLocks noChangeShapeType="1"/>
                  </p:cNvSpPr>
                  <p:nvPr/>
                </p:nvSpPr>
                <p:spPr bwMode="auto">
                  <a:xfrm>
                    <a:off x="3713" y="2471"/>
                    <a:ext cx="185" cy="12"/>
                  </a:xfrm>
                  <a:prstGeom prst="line">
                    <a:avLst/>
                  </a:prstGeom>
                  <a:noFill/>
                  <a:ln w="3175">
                    <a:solidFill>
                      <a:srgbClr val="60606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6" name="Line 611"/>
                  <p:cNvSpPr>
                    <a:spLocks noChangeShapeType="1"/>
                  </p:cNvSpPr>
                  <p:nvPr/>
                </p:nvSpPr>
                <p:spPr bwMode="auto">
                  <a:xfrm>
                    <a:off x="3713" y="2541"/>
                    <a:ext cx="185" cy="13"/>
                  </a:xfrm>
                  <a:prstGeom prst="line">
                    <a:avLst/>
                  </a:prstGeom>
                  <a:noFill/>
                  <a:ln w="3175">
                    <a:solidFill>
                      <a:srgbClr val="60606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7" name="Line 612"/>
                  <p:cNvSpPr>
                    <a:spLocks noChangeShapeType="1"/>
                  </p:cNvSpPr>
                  <p:nvPr/>
                </p:nvSpPr>
                <p:spPr bwMode="auto">
                  <a:xfrm>
                    <a:off x="3712" y="2576"/>
                    <a:ext cx="188" cy="14"/>
                  </a:xfrm>
                  <a:prstGeom prst="line">
                    <a:avLst/>
                  </a:prstGeom>
                  <a:noFill/>
                  <a:ln w="3175">
                    <a:solidFill>
                      <a:srgbClr val="60606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8" name="Line 613"/>
                  <p:cNvSpPr>
                    <a:spLocks noChangeShapeType="1"/>
                  </p:cNvSpPr>
                  <p:nvPr/>
                </p:nvSpPr>
                <p:spPr bwMode="auto">
                  <a:xfrm>
                    <a:off x="3713" y="2505"/>
                    <a:ext cx="186" cy="13"/>
                  </a:xfrm>
                  <a:prstGeom prst="line">
                    <a:avLst/>
                  </a:prstGeom>
                  <a:noFill/>
                  <a:ln w="3175">
                    <a:solidFill>
                      <a:srgbClr val="60606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9" name="Freeform 614"/>
                  <p:cNvSpPr>
                    <a:spLocks/>
                  </p:cNvSpPr>
                  <p:nvPr/>
                </p:nvSpPr>
                <p:spPr bwMode="auto">
                  <a:xfrm>
                    <a:off x="3728" y="2436"/>
                    <a:ext cx="153" cy="48"/>
                  </a:xfrm>
                  <a:custGeom>
                    <a:avLst/>
                    <a:gdLst>
                      <a:gd name="T0" fmla="*/ 0 w 611"/>
                      <a:gd name="T1" fmla="*/ 0 h 188"/>
                      <a:gd name="T2" fmla="*/ 0 w 611"/>
                      <a:gd name="T3" fmla="*/ 145 h 188"/>
                      <a:gd name="T4" fmla="*/ 611 w 611"/>
                      <a:gd name="T5" fmla="*/ 188 h 188"/>
                      <a:gd name="T6" fmla="*/ 611 w 611"/>
                      <a:gd name="T7" fmla="*/ 43 h 188"/>
                      <a:gd name="T8" fmla="*/ 0 w 611"/>
                      <a:gd name="T9" fmla="*/ 0 h 1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11" h="188">
                        <a:moveTo>
                          <a:pt x="0" y="0"/>
                        </a:moveTo>
                        <a:lnTo>
                          <a:pt x="0" y="145"/>
                        </a:lnTo>
                        <a:lnTo>
                          <a:pt x="611" y="188"/>
                        </a:lnTo>
                        <a:lnTo>
                          <a:pt x="611" y="4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 w="3175">
                    <a:solidFill>
                      <a:srgbClr val="40404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00" name="Freeform 615"/>
                  <p:cNvSpPr>
                    <a:spLocks/>
                  </p:cNvSpPr>
                  <p:nvPr/>
                </p:nvSpPr>
                <p:spPr bwMode="auto">
                  <a:xfrm>
                    <a:off x="3728" y="2472"/>
                    <a:ext cx="153" cy="47"/>
                  </a:xfrm>
                  <a:custGeom>
                    <a:avLst/>
                    <a:gdLst>
                      <a:gd name="T0" fmla="*/ 0 w 611"/>
                      <a:gd name="T1" fmla="*/ 0 h 189"/>
                      <a:gd name="T2" fmla="*/ 0 w 611"/>
                      <a:gd name="T3" fmla="*/ 145 h 189"/>
                      <a:gd name="T4" fmla="*/ 611 w 611"/>
                      <a:gd name="T5" fmla="*/ 189 h 189"/>
                      <a:gd name="T6" fmla="*/ 611 w 611"/>
                      <a:gd name="T7" fmla="*/ 44 h 189"/>
                      <a:gd name="T8" fmla="*/ 0 w 611"/>
                      <a:gd name="T9" fmla="*/ 0 h 1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11" h="189">
                        <a:moveTo>
                          <a:pt x="0" y="0"/>
                        </a:moveTo>
                        <a:lnTo>
                          <a:pt x="0" y="145"/>
                        </a:lnTo>
                        <a:lnTo>
                          <a:pt x="611" y="189"/>
                        </a:lnTo>
                        <a:lnTo>
                          <a:pt x="611" y="4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 w="3175">
                    <a:solidFill>
                      <a:srgbClr val="40404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01" name="Freeform 616"/>
                  <p:cNvSpPr>
                    <a:spLocks/>
                  </p:cNvSpPr>
                  <p:nvPr/>
                </p:nvSpPr>
                <p:spPr bwMode="auto">
                  <a:xfrm>
                    <a:off x="3728" y="2506"/>
                    <a:ext cx="153" cy="47"/>
                  </a:xfrm>
                  <a:custGeom>
                    <a:avLst/>
                    <a:gdLst>
                      <a:gd name="T0" fmla="*/ 0 w 611"/>
                      <a:gd name="T1" fmla="*/ 0 h 187"/>
                      <a:gd name="T2" fmla="*/ 0 w 611"/>
                      <a:gd name="T3" fmla="*/ 145 h 187"/>
                      <a:gd name="T4" fmla="*/ 611 w 611"/>
                      <a:gd name="T5" fmla="*/ 187 h 187"/>
                      <a:gd name="T6" fmla="*/ 611 w 611"/>
                      <a:gd name="T7" fmla="*/ 43 h 187"/>
                      <a:gd name="T8" fmla="*/ 0 w 611"/>
                      <a:gd name="T9" fmla="*/ 0 h 1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11" h="187">
                        <a:moveTo>
                          <a:pt x="0" y="0"/>
                        </a:moveTo>
                        <a:lnTo>
                          <a:pt x="0" y="145"/>
                        </a:lnTo>
                        <a:lnTo>
                          <a:pt x="611" y="187"/>
                        </a:lnTo>
                        <a:lnTo>
                          <a:pt x="611" y="4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 w="3175">
                    <a:solidFill>
                      <a:srgbClr val="40404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02" name="Freeform 617"/>
                  <p:cNvSpPr>
                    <a:spLocks/>
                  </p:cNvSpPr>
                  <p:nvPr/>
                </p:nvSpPr>
                <p:spPr bwMode="auto">
                  <a:xfrm>
                    <a:off x="3728" y="2542"/>
                    <a:ext cx="153" cy="48"/>
                  </a:xfrm>
                  <a:custGeom>
                    <a:avLst/>
                    <a:gdLst>
                      <a:gd name="T0" fmla="*/ 0 w 613"/>
                      <a:gd name="T1" fmla="*/ 0 h 195"/>
                      <a:gd name="T2" fmla="*/ 0 w 613"/>
                      <a:gd name="T3" fmla="*/ 143 h 195"/>
                      <a:gd name="T4" fmla="*/ 613 w 613"/>
                      <a:gd name="T5" fmla="*/ 195 h 195"/>
                      <a:gd name="T6" fmla="*/ 613 w 613"/>
                      <a:gd name="T7" fmla="*/ 44 h 195"/>
                      <a:gd name="T8" fmla="*/ 0 w 613"/>
                      <a:gd name="T9" fmla="*/ 0 h 1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13" h="195">
                        <a:moveTo>
                          <a:pt x="0" y="0"/>
                        </a:moveTo>
                        <a:lnTo>
                          <a:pt x="0" y="143"/>
                        </a:lnTo>
                        <a:lnTo>
                          <a:pt x="613" y="195"/>
                        </a:lnTo>
                        <a:lnTo>
                          <a:pt x="613" y="4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 w="3175">
                    <a:solidFill>
                      <a:srgbClr val="40404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403" name="Group 618"/>
                  <p:cNvGrpSpPr>
                    <a:grpSpLocks/>
                  </p:cNvGrpSpPr>
                  <p:nvPr/>
                </p:nvGrpSpPr>
                <p:grpSpPr bwMode="auto">
                  <a:xfrm>
                    <a:off x="3742" y="2447"/>
                    <a:ext cx="121" cy="62"/>
                    <a:chOff x="3742" y="2447"/>
                    <a:chExt cx="121" cy="62"/>
                  </a:xfrm>
                </p:grpSpPr>
                <p:sp>
                  <p:nvSpPr>
                    <p:cNvPr id="404" name="Oval 6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37" y="2452"/>
                      <a:ext cx="3" cy="2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05" name="Freeform 620"/>
                    <p:cNvSpPr>
                      <a:spLocks/>
                    </p:cNvSpPr>
                    <p:nvPr/>
                  </p:nvSpPr>
                  <p:spPr bwMode="auto">
                    <a:xfrm>
                      <a:off x="3755" y="2480"/>
                      <a:ext cx="94" cy="20"/>
                    </a:xfrm>
                    <a:custGeom>
                      <a:avLst/>
                      <a:gdLst>
                        <a:gd name="T0" fmla="*/ 0 w 375"/>
                        <a:gd name="T1" fmla="*/ 83 h 83"/>
                        <a:gd name="T2" fmla="*/ 0 w 375"/>
                        <a:gd name="T3" fmla="*/ 0 h 83"/>
                        <a:gd name="T4" fmla="*/ 375 w 375"/>
                        <a:gd name="T5" fmla="*/ 30 h 8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375" h="83">
                          <a:moveTo>
                            <a:pt x="0" y="83"/>
                          </a:moveTo>
                          <a:lnTo>
                            <a:pt x="0" y="0"/>
                          </a:lnTo>
                          <a:lnTo>
                            <a:pt x="375" y="3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06" name="Freeform 621"/>
                    <p:cNvSpPr>
                      <a:spLocks/>
                    </p:cNvSpPr>
                    <p:nvPr/>
                  </p:nvSpPr>
                  <p:spPr bwMode="auto">
                    <a:xfrm>
                      <a:off x="3759" y="2490"/>
                      <a:ext cx="87" cy="11"/>
                    </a:xfrm>
                    <a:custGeom>
                      <a:avLst/>
                      <a:gdLst>
                        <a:gd name="T0" fmla="*/ 0 w 347"/>
                        <a:gd name="T1" fmla="*/ 0 h 44"/>
                        <a:gd name="T2" fmla="*/ 0 w 347"/>
                        <a:gd name="T3" fmla="*/ 16 h 44"/>
                        <a:gd name="T4" fmla="*/ 347 w 347"/>
                        <a:gd name="T5" fmla="*/ 44 h 44"/>
                        <a:gd name="T6" fmla="*/ 347 w 347"/>
                        <a:gd name="T7" fmla="*/ 26 h 44"/>
                        <a:gd name="T8" fmla="*/ 0 w 347"/>
                        <a:gd name="T9" fmla="*/ 0 h 4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47" h="44">
                          <a:moveTo>
                            <a:pt x="0" y="0"/>
                          </a:moveTo>
                          <a:lnTo>
                            <a:pt x="0" y="16"/>
                          </a:lnTo>
                          <a:lnTo>
                            <a:pt x="347" y="44"/>
                          </a:lnTo>
                          <a:lnTo>
                            <a:pt x="347" y="26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 w="3175">
                      <a:solidFill>
                        <a:srgbClr val="A0A0A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07" name="Freeform 622"/>
                    <p:cNvSpPr>
                      <a:spLocks/>
                    </p:cNvSpPr>
                    <p:nvPr/>
                  </p:nvSpPr>
                  <p:spPr bwMode="auto">
                    <a:xfrm>
                      <a:off x="3817" y="2502"/>
                      <a:ext cx="28" cy="7"/>
                    </a:xfrm>
                    <a:custGeom>
                      <a:avLst/>
                      <a:gdLst>
                        <a:gd name="T0" fmla="*/ 0 w 112"/>
                        <a:gd name="T1" fmla="*/ 0 h 28"/>
                        <a:gd name="T2" fmla="*/ 112 w 112"/>
                        <a:gd name="T3" fmla="*/ 7 h 28"/>
                        <a:gd name="T4" fmla="*/ 112 w 112"/>
                        <a:gd name="T5" fmla="*/ 28 h 28"/>
                        <a:gd name="T6" fmla="*/ 0 w 112"/>
                        <a:gd name="T7" fmla="*/ 21 h 28"/>
                        <a:gd name="T8" fmla="*/ 0 w 112"/>
                        <a:gd name="T9" fmla="*/ 0 h 2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12" h="28">
                          <a:moveTo>
                            <a:pt x="0" y="0"/>
                          </a:moveTo>
                          <a:lnTo>
                            <a:pt x="112" y="7"/>
                          </a:lnTo>
                          <a:lnTo>
                            <a:pt x="112" y="28"/>
                          </a:lnTo>
                          <a:lnTo>
                            <a:pt x="0" y="21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08" name="Freeform 623"/>
                    <p:cNvSpPr>
                      <a:spLocks/>
                    </p:cNvSpPr>
                    <p:nvPr/>
                  </p:nvSpPr>
                  <p:spPr bwMode="auto">
                    <a:xfrm>
                      <a:off x="3764" y="2447"/>
                      <a:ext cx="67" cy="26"/>
                    </a:xfrm>
                    <a:custGeom>
                      <a:avLst/>
                      <a:gdLst>
                        <a:gd name="T0" fmla="*/ 0 w 267"/>
                        <a:gd name="T1" fmla="*/ 2 h 104"/>
                        <a:gd name="T2" fmla="*/ 0 w 267"/>
                        <a:gd name="T3" fmla="*/ 84 h 104"/>
                        <a:gd name="T4" fmla="*/ 266 w 267"/>
                        <a:gd name="T5" fmla="*/ 104 h 104"/>
                        <a:gd name="T6" fmla="*/ 267 w 267"/>
                        <a:gd name="T7" fmla="*/ 7 h 104"/>
                        <a:gd name="T8" fmla="*/ 147 w 267"/>
                        <a:gd name="T9" fmla="*/ 0 h 104"/>
                        <a:gd name="T10" fmla="*/ 132 w 267"/>
                        <a:gd name="T11" fmla="*/ 14 h 104"/>
                        <a:gd name="T12" fmla="*/ 0 w 267"/>
                        <a:gd name="T13" fmla="*/ 2 h 10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267" h="104">
                          <a:moveTo>
                            <a:pt x="0" y="2"/>
                          </a:moveTo>
                          <a:lnTo>
                            <a:pt x="0" y="84"/>
                          </a:lnTo>
                          <a:lnTo>
                            <a:pt x="266" y="104"/>
                          </a:lnTo>
                          <a:lnTo>
                            <a:pt x="267" y="7"/>
                          </a:lnTo>
                          <a:lnTo>
                            <a:pt x="147" y="0"/>
                          </a:lnTo>
                          <a:lnTo>
                            <a:pt x="132" y="14"/>
                          </a:lnTo>
                          <a:lnTo>
                            <a:pt x="0" y="2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09" name="Freeform 624"/>
                    <p:cNvSpPr>
                      <a:spLocks/>
                    </p:cNvSpPr>
                    <p:nvPr/>
                  </p:nvSpPr>
                  <p:spPr bwMode="auto">
                    <a:xfrm>
                      <a:off x="3742" y="2453"/>
                      <a:ext cx="121" cy="12"/>
                    </a:xfrm>
                    <a:custGeom>
                      <a:avLst/>
                      <a:gdLst>
                        <a:gd name="T0" fmla="*/ 16 w 482"/>
                        <a:gd name="T1" fmla="*/ 0 h 48"/>
                        <a:gd name="T2" fmla="*/ 8 w 482"/>
                        <a:gd name="T3" fmla="*/ 0 h 48"/>
                        <a:gd name="T4" fmla="*/ 0 w 482"/>
                        <a:gd name="T5" fmla="*/ 0 h 48"/>
                        <a:gd name="T6" fmla="*/ 0 w 482"/>
                        <a:gd name="T7" fmla="*/ 8 h 48"/>
                        <a:gd name="T8" fmla="*/ 0 w 482"/>
                        <a:gd name="T9" fmla="*/ 13 h 48"/>
                        <a:gd name="T10" fmla="*/ 8 w 482"/>
                        <a:gd name="T11" fmla="*/ 17 h 48"/>
                        <a:gd name="T12" fmla="*/ 16 w 482"/>
                        <a:gd name="T13" fmla="*/ 17 h 48"/>
                        <a:gd name="T14" fmla="*/ 472 w 482"/>
                        <a:gd name="T15" fmla="*/ 48 h 48"/>
                        <a:gd name="T16" fmla="*/ 481 w 482"/>
                        <a:gd name="T17" fmla="*/ 48 h 48"/>
                        <a:gd name="T18" fmla="*/ 482 w 482"/>
                        <a:gd name="T19" fmla="*/ 36 h 48"/>
                        <a:gd name="T20" fmla="*/ 475 w 482"/>
                        <a:gd name="T21" fmla="*/ 32 h 48"/>
                        <a:gd name="T22" fmla="*/ 456 w 482"/>
                        <a:gd name="T23" fmla="*/ 31 h 48"/>
                        <a:gd name="T24" fmla="*/ 16 w 482"/>
                        <a:gd name="T25" fmla="*/ 0 h 4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</a:cxnLst>
                      <a:rect l="0" t="0" r="r" b="b"/>
                      <a:pathLst>
                        <a:path w="482" h="48">
                          <a:moveTo>
                            <a:pt x="16" y="0"/>
                          </a:moveTo>
                          <a:lnTo>
                            <a:pt x="8" y="0"/>
                          </a:lnTo>
                          <a:lnTo>
                            <a:pt x="0" y="0"/>
                          </a:lnTo>
                          <a:lnTo>
                            <a:pt x="0" y="8"/>
                          </a:lnTo>
                          <a:lnTo>
                            <a:pt x="0" y="13"/>
                          </a:lnTo>
                          <a:lnTo>
                            <a:pt x="8" y="17"/>
                          </a:lnTo>
                          <a:lnTo>
                            <a:pt x="16" y="17"/>
                          </a:lnTo>
                          <a:lnTo>
                            <a:pt x="472" y="48"/>
                          </a:lnTo>
                          <a:lnTo>
                            <a:pt x="481" y="48"/>
                          </a:lnTo>
                          <a:lnTo>
                            <a:pt x="482" y="36"/>
                          </a:lnTo>
                          <a:lnTo>
                            <a:pt x="475" y="32"/>
                          </a:lnTo>
                          <a:lnTo>
                            <a:pt x="456" y="31"/>
                          </a:lnTo>
                          <a:lnTo>
                            <a:pt x="16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grpSp>
          <p:nvGrpSpPr>
            <p:cNvPr id="14" name="Group 625"/>
            <p:cNvGrpSpPr>
              <a:grpSpLocks/>
            </p:cNvGrpSpPr>
            <p:nvPr/>
          </p:nvGrpSpPr>
          <p:grpSpPr bwMode="auto">
            <a:xfrm>
              <a:off x="4677" y="2322"/>
              <a:ext cx="378" cy="660"/>
              <a:chOff x="4677" y="2322"/>
              <a:chExt cx="378" cy="660"/>
            </a:xfrm>
          </p:grpSpPr>
          <p:grpSp>
            <p:nvGrpSpPr>
              <p:cNvPr id="316" name="Group 626"/>
              <p:cNvGrpSpPr>
                <a:grpSpLocks/>
              </p:cNvGrpSpPr>
              <p:nvPr/>
            </p:nvGrpSpPr>
            <p:grpSpPr bwMode="auto">
              <a:xfrm>
                <a:off x="4677" y="2829"/>
                <a:ext cx="378" cy="153"/>
                <a:chOff x="4677" y="2829"/>
                <a:chExt cx="378" cy="153"/>
              </a:xfrm>
            </p:grpSpPr>
            <p:sp>
              <p:nvSpPr>
                <p:cNvPr id="378" name="Freeform 627"/>
                <p:cNvSpPr>
                  <a:spLocks/>
                </p:cNvSpPr>
                <p:nvPr/>
              </p:nvSpPr>
              <p:spPr bwMode="auto">
                <a:xfrm>
                  <a:off x="4677" y="2829"/>
                  <a:ext cx="323" cy="153"/>
                </a:xfrm>
                <a:custGeom>
                  <a:avLst/>
                  <a:gdLst>
                    <a:gd name="T0" fmla="*/ 134 w 1290"/>
                    <a:gd name="T1" fmla="*/ 323 h 613"/>
                    <a:gd name="T2" fmla="*/ 115 w 1290"/>
                    <a:gd name="T3" fmla="*/ 351 h 613"/>
                    <a:gd name="T4" fmla="*/ 53 w 1290"/>
                    <a:gd name="T5" fmla="*/ 399 h 613"/>
                    <a:gd name="T6" fmla="*/ 16 w 1290"/>
                    <a:gd name="T7" fmla="*/ 426 h 613"/>
                    <a:gd name="T8" fmla="*/ 0 w 1290"/>
                    <a:gd name="T9" fmla="*/ 445 h 613"/>
                    <a:gd name="T10" fmla="*/ 0 w 1290"/>
                    <a:gd name="T11" fmla="*/ 462 h 613"/>
                    <a:gd name="T12" fmla="*/ 16 w 1290"/>
                    <a:gd name="T13" fmla="*/ 482 h 613"/>
                    <a:gd name="T14" fmla="*/ 36 w 1290"/>
                    <a:gd name="T15" fmla="*/ 498 h 613"/>
                    <a:gd name="T16" fmla="*/ 77 w 1290"/>
                    <a:gd name="T17" fmla="*/ 507 h 613"/>
                    <a:gd name="T18" fmla="*/ 121 w 1290"/>
                    <a:gd name="T19" fmla="*/ 516 h 613"/>
                    <a:gd name="T20" fmla="*/ 813 w 1290"/>
                    <a:gd name="T21" fmla="*/ 604 h 613"/>
                    <a:gd name="T22" fmla="*/ 883 w 1290"/>
                    <a:gd name="T23" fmla="*/ 611 h 613"/>
                    <a:gd name="T24" fmla="*/ 942 w 1290"/>
                    <a:gd name="T25" fmla="*/ 613 h 613"/>
                    <a:gd name="T26" fmla="*/ 981 w 1290"/>
                    <a:gd name="T27" fmla="*/ 609 h 613"/>
                    <a:gd name="T28" fmla="*/ 1009 w 1290"/>
                    <a:gd name="T29" fmla="*/ 600 h 613"/>
                    <a:gd name="T30" fmla="*/ 1032 w 1290"/>
                    <a:gd name="T31" fmla="*/ 586 h 613"/>
                    <a:gd name="T32" fmla="*/ 1055 w 1290"/>
                    <a:gd name="T33" fmla="*/ 572 h 613"/>
                    <a:gd name="T34" fmla="*/ 1073 w 1290"/>
                    <a:gd name="T35" fmla="*/ 554 h 613"/>
                    <a:gd name="T36" fmla="*/ 1290 w 1290"/>
                    <a:gd name="T37" fmla="*/ 0 h 613"/>
                    <a:gd name="T38" fmla="*/ 134 w 1290"/>
                    <a:gd name="T39" fmla="*/ 323 h 6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290" h="613">
                      <a:moveTo>
                        <a:pt x="134" y="323"/>
                      </a:moveTo>
                      <a:lnTo>
                        <a:pt x="115" y="351"/>
                      </a:lnTo>
                      <a:lnTo>
                        <a:pt x="53" y="399"/>
                      </a:lnTo>
                      <a:lnTo>
                        <a:pt x="16" y="426"/>
                      </a:lnTo>
                      <a:lnTo>
                        <a:pt x="0" y="445"/>
                      </a:lnTo>
                      <a:lnTo>
                        <a:pt x="0" y="462"/>
                      </a:lnTo>
                      <a:lnTo>
                        <a:pt x="16" y="482"/>
                      </a:lnTo>
                      <a:lnTo>
                        <a:pt x="36" y="498"/>
                      </a:lnTo>
                      <a:lnTo>
                        <a:pt x="77" y="507"/>
                      </a:lnTo>
                      <a:lnTo>
                        <a:pt x="121" y="516"/>
                      </a:lnTo>
                      <a:lnTo>
                        <a:pt x="813" y="604"/>
                      </a:lnTo>
                      <a:lnTo>
                        <a:pt x="883" y="611"/>
                      </a:lnTo>
                      <a:lnTo>
                        <a:pt x="942" y="613"/>
                      </a:lnTo>
                      <a:lnTo>
                        <a:pt x="981" y="609"/>
                      </a:lnTo>
                      <a:lnTo>
                        <a:pt x="1009" y="600"/>
                      </a:lnTo>
                      <a:lnTo>
                        <a:pt x="1032" y="586"/>
                      </a:lnTo>
                      <a:lnTo>
                        <a:pt x="1055" y="572"/>
                      </a:lnTo>
                      <a:lnTo>
                        <a:pt x="1073" y="554"/>
                      </a:lnTo>
                      <a:lnTo>
                        <a:pt x="1290" y="0"/>
                      </a:lnTo>
                      <a:lnTo>
                        <a:pt x="134" y="323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9" name="Freeform 628"/>
                <p:cNvSpPr>
                  <a:spLocks/>
                </p:cNvSpPr>
                <p:nvPr/>
              </p:nvSpPr>
              <p:spPr bwMode="auto">
                <a:xfrm>
                  <a:off x="4903" y="2829"/>
                  <a:ext cx="152" cy="144"/>
                </a:xfrm>
                <a:custGeom>
                  <a:avLst/>
                  <a:gdLst>
                    <a:gd name="T0" fmla="*/ 0 w 609"/>
                    <a:gd name="T1" fmla="*/ 380 h 578"/>
                    <a:gd name="T2" fmla="*/ 4 w 609"/>
                    <a:gd name="T3" fmla="*/ 422 h 578"/>
                    <a:gd name="T4" fmla="*/ 8 w 609"/>
                    <a:gd name="T5" fmla="*/ 443 h 578"/>
                    <a:gd name="T6" fmla="*/ 16 w 609"/>
                    <a:gd name="T7" fmla="*/ 470 h 578"/>
                    <a:gd name="T8" fmla="*/ 24 w 609"/>
                    <a:gd name="T9" fmla="*/ 496 h 578"/>
                    <a:gd name="T10" fmla="*/ 40 w 609"/>
                    <a:gd name="T11" fmla="*/ 525 h 578"/>
                    <a:gd name="T12" fmla="*/ 60 w 609"/>
                    <a:gd name="T13" fmla="*/ 544 h 578"/>
                    <a:gd name="T14" fmla="*/ 80 w 609"/>
                    <a:gd name="T15" fmla="*/ 561 h 578"/>
                    <a:gd name="T16" fmla="*/ 102 w 609"/>
                    <a:gd name="T17" fmla="*/ 572 h 578"/>
                    <a:gd name="T18" fmla="*/ 127 w 609"/>
                    <a:gd name="T19" fmla="*/ 578 h 578"/>
                    <a:gd name="T20" fmla="*/ 156 w 609"/>
                    <a:gd name="T21" fmla="*/ 578 h 578"/>
                    <a:gd name="T22" fmla="*/ 180 w 609"/>
                    <a:gd name="T23" fmla="*/ 555 h 578"/>
                    <a:gd name="T24" fmla="*/ 608 w 609"/>
                    <a:gd name="T25" fmla="*/ 82 h 578"/>
                    <a:gd name="T26" fmla="*/ 609 w 609"/>
                    <a:gd name="T27" fmla="*/ 71 h 578"/>
                    <a:gd name="T28" fmla="*/ 607 w 609"/>
                    <a:gd name="T29" fmla="*/ 63 h 578"/>
                    <a:gd name="T30" fmla="*/ 604 w 609"/>
                    <a:gd name="T31" fmla="*/ 61 h 578"/>
                    <a:gd name="T32" fmla="*/ 598 w 609"/>
                    <a:gd name="T33" fmla="*/ 53 h 578"/>
                    <a:gd name="T34" fmla="*/ 589 w 609"/>
                    <a:gd name="T35" fmla="*/ 50 h 578"/>
                    <a:gd name="T36" fmla="*/ 579 w 609"/>
                    <a:gd name="T37" fmla="*/ 46 h 578"/>
                    <a:gd name="T38" fmla="*/ 413 w 609"/>
                    <a:gd name="T39" fmla="*/ 0 h 578"/>
                    <a:gd name="T40" fmla="*/ 0 w 609"/>
                    <a:gd name="T41" fmla="*/ 380 h 5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609" h="578">
                      <a:moveTo>
                        <a:pt x="0" y="380"/>
                      </a:moveTo>
                      <a:lnTo>
                        <a:pt x="4" y="422"/>
                      </a:lnTo>
                      <a:lnTo>
                        <a:pt x="8" y="443"/>
                      </a:lnTo>
                      <a:lnTo>
                        <a:pt x="16" y="470"/>
                      </a:lnTo>
                      <a:lnTo>
                        <a:pt x="24" y="496"/>
                      </a:lnTo>
                      <a:lnTo>
                        <a:pt x="40" y="525"/>
                      </a:lnTo>
                      <a:lnTo>
                        <a:pt x="60" y="544"/>
                      </a:lnTo>
                      <a:lnTo>
                        <a:pt x="80" y="561"/>
                      </a:lnTo>
                      <a:lnTo>
                        <a:pt x="102" y="572"/>
                      </a:lnTo>
                      <a:lnTo>
                        <a:pt x="127" y="578"/>
                      </a:lnTo>
                      <a:lnTo>
                        <a:pt x="156" y="578"/>
                      </a:lnTo>
                      <a:lnTo>
                        <a:pt x="180" y="555"/>
                      </a:lnTo>
                      <a:lnTo>
                        <a:pt x="608" y="82"/>
                      </a:lnTo>
                      <a:lnTo>
                        <a:pt x="609" y="71"/>
                      </a:lnTo>
                      <a:lnTo>
                        <a:pt x="607" y="63"/>
                      </a:lnTo>
                      <a:lnTo>
                        <a:pt x="604" y="61"/>
                      </a:lnTo>
                      <a:lnTo>
                        <a:pt x="598" y="53"/>
                      </a:lnTo>
                      <a:lnTo>
                        <a:pt x="589" y="50"/>
                      </a:lnTo>
                      <a:lnTo>
                        <a:pt x="579" y="46"/>
                      </a:lnTo>
                      <a:lnTo>
                        <a:pt x="413" y="0"/>
                      </a:lnTo>
                      <a:lnTo>
                        <a:pt x="0" y="3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17" name="Freeform 629"/>
              <p:cNvSpPr>
                <a:spLocks/>
              </p:cNvSpPr>
              <p:nvPr/>
            </p:nvSpPr>
            <p:spPr bwMode="auto">
              <a:xfrm>
                <a:off x="4712" y="2831"/>
                <a:ext cx="293" cy="97"/>
              </a:xfrm>
              <a:custGeom>
                <a:avLst/>
                <a:gdLst>
                  <a:gd name="T0" fmla="*/ 1169 w 1169"/>
                  <a:gd name="T1" fmla="*/ 0 h 389"/>
                  <a:gd name="T2" fmla="*/ 776 w 1169"/>
                  <a:gd name="T3" fmla="*/ 357 h 389"/>
                  <a:gd name="T4" fmla="*/ 764 w 1169"/>
                  <a:gd name="T5" fmla="*/ 372 h 389"/>
                  <a:gd name="T6" fmla="*/ 746 w 1169"/>
                  <a:gd name="T7" fmla="*/ 383 h 389"/>
                  <a:gd name="T8" fmla="*/ 719 w 1169"/>
                  <a:gd name="T9" fmla="*/ 389 h 389"/>
                  <a:gd name="T10" fmla="*/ 676 w 1169"/>
                  <a:gd name="T11" fmla="*/ 386 h 389"/>
                  <a:gd name="T12" fmla="*/ 0 w 1169"/>
                  <a:gd name="T13" fmla="*/ 310 h 389"/>
                  <a:gd name="T14" fmla="*/ 7 w 1169"/>
                  <a:gd name="T15" fmla="*/ 250 h 389"/>
                  <a:gd name="T16" fmla="*/ 1169 w 1169"/>
                  <a:gd name="T17" fmla="*/ 0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9" h="389">
                    <a:moveTo>
                      <a:pt x="1169" y="0"/>
                    </a:moveTo>
                    <a:lnTo>
                      <a:pt x="776" y="357"/>
                    </a:lnTo>
                    <a:lnTo>
                      <a:pt x="764" y="372"/>
                    </a:lnTo>
                    <a:lnTo>
                      <a:pt x="746" y="383"/>
                    </a:lnTo>
                    <a:lnTo>
                      <a:pt x="719" y="389"/>
                    </a:lnTo>
                    <a:lnTo>
                      <a:pt x="676" y="386"/>
                    </a:lnTo>
                    <a:lnTo>
                      <a:pt x="0" y="310"/>
                    </a:lnTo>
                    <a:lnTo>
                      <a:pt x="7" y="250"/>
                    </a:lnTo>
                    <a:lnTo>
                      <a:pt x="1169" y="0"/>
                    </a:lnTo>
                    <a:close/>
                  </a:path>
                </a:pathLst>
              </a:custGeom>
              <a:solidFill>
                <a:srgbClr val="606060"/>
              </a:solidFill>
              <a:ln w="3175">
                <a:solidFill>
                  <a:srgbClr val="60606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18" name="Group 630"/>
              <p:cNvGrpSpPr>
                <a:grpSpLocks/>
              </p:cNvGrpSpPr>
              <p:nvPr/>
            </p:nvGrpSpPr>
            <p:grpSpPr bwMode="auto">
              <a:xfrm>
                <a:off x="4709" y="2322"/>
                <a:ext cx="294" cy="603"/>
                <a:chOff x="4709" y="2322"/>
                <a:chExt cx="294" cy="603"/>
              </a:xfrm>
            </p:grpSpPr>
            <p:sp>
              <p:nvSpPr>
                <p:cNvPr id="376" name="Freeform 631"/>
                <p:cNvSpPr>
                  <a:spLocks/>
                </p:cNvSpPr>
                <p:nvPr/>
              </p:nvSpPr>
              <p:spPr bwMode="auto">
                <a:xfrm>
                  <a:off x="4711" y="2327"/>
                  <a:ext cx="292" cy="598"/>
                </a:xfrm>
                <a:custGeom>
                  <a:avLst/>
                  <a:gdLst>
                    <a:gd name="T0" fmla="*/ 1172 w 1172"/>
                    <a:gd name="T1" fmla="*/ 2 h 2392"/>
                    <a:gd name="T2" fmla="*/ 1172 w 1172"/>
                    <a:gd name="T3" fmla="*/ 2005 h 2392"/>
                    <a:gd name="T4" fmla="*/ 779 w 1172"/>
                    <a:gd name="T5" fmla="*/ 2362 h 2392"/>
                    <a:gd name="T6" fmla="*/ 768 w 1172"/>
                    <a:gd name="T7" fmla="*/ 2374 h 2392"/>
                    <a:gd name="T8" fmla="*/ 751 w 1172"/>
                    <a:gd name="T9" fmla="*/ 2384 h 2392"/>
                    <a:gd name="T10" fmla="*/ 727 w 1172"/>
                    <a:gd name="T11" fmla="*/ 2392 h 2392"/>
                    <a:gd name="T12" fmla="*/ 686 w 1172"/>
                    <a:gd name="T13" fmla="*/ 2388 h 2392"/>
                    <a:gd name="T14" fmla="*/ 41 w 1172"/>
                    <a:gd name="T15" fmla="*/ 2319 h 2392"/>
                    <a:gd name="T16" fmla="*/ 19 w 1172"/>
                    <a:gd name="T17" fmla="*/ 2314 h 2392"/>
                    <a:gd name="T18" fmla="*/ 7 w 1172"/>
                    <a:gd name="T19" fmla="*/ 2301 h 2392"/>
                    <a:gd name="T20" fmla="*/ 2 w 1172"/>
                    <a:gd name="T21" fmla="*/ 2286 h 2392"/>
                    <a:gd name="T22" fmla="*/ 0 w 1172"/>
                    <a:gd name="T23" fmla="*/ 2255 h 2392"/>
                    <a:gd name="T24" fmla="*/ 3 w 1172"/>
                    <a:gd name="T25" fmla="*/ 85 h 2392"/>
                    <a:gd name="T26" fmla="*/ 708 w 1172"/>
                    <a:gd name="T27" fmla="*/ 0 h 2392"/>
                    <a:gd name="T28" fmla="*/ 1172 w 1172"/>
                    <a:gd name="T29" fmla="*/ 2 h 2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172" h="2392">
                      <a:moveTo>
                        <a:pt x="1172" y="2"/>
                      </a:moveTo>
                      <a:lnTo>
                        <a:pt x="1172" y="2005"/>
                      </a:lnTo>
                      <a:lnTo>
                        <a:pt x="779" y="2362"/>
                      </a:lnTo>
                      <a:lnTo>
                        <a:pt x="768" y="2374"/>
                      </a:lnTo>
                      <a:lnTo>
                        <a:pt x="751" y="2384"/>
                      </a:lnTo>
                      <a:lnTo>
                        <a:pt x="727" y="2392"/>
                      </a:lnTo>
                      <a:lnTo>
                        <a:pt x="686" y="2388"/>
                      </a:lnTo>
                      <a:lnTo>
                        <a:pt x="41" y="2319"/>
                      </a:lnTo>
                      <a:lnTo>
                        <a:pt x="19" y="2314"/>
                      </a:lnTo>
                      <a:lnTo>
                        <a:pt x="7" y="2301"/>
                      </a:lnTo>
                      <a:lnTo>
                        <a:pt x="2" y="2286"/>
                      </a:lnTo>
                      <a:lnTo>
                        <a:pt x="0" y="2255"/>
                      </a:lnTo>
                      <a:lnTo>
                        <a:pt x="3" y="85"/>
                      </a:lnTo>
                      <a:lnTo>
                        <a:pt x="708" y="0"/>
                      </a:lnTo>
                      <a:lnTo>
                        <a:pt x="1172" y="2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3175">
                  <a:solidFill>
                    <a:srgbClr val="E0E0E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7" name="Freeform 632"/>
                <p:cNvSpPr>
                  <a:spLocks/>
                </p:cNvSpPr>
                <p:nvPr/>
              </p:nvSpPr>
              <p:spPr bwMode="auto">
                <a:xfrm>
                  <a:off x="4709" y="2322"/>
                  <a:ext cx="291" cy="38"/>
                </a:xfrm>
                <a:custGeom>
                  <a:avLst/>
                  <a:gdLst>
                    <a:gd name="T0" fmla="*/ 8 w 1163"/>
                    <a:gd name="T1" fmla="*/ 97 h 149"/>
                    <a:gd name="T2" fmla="*/ 668 w 1163"/>
                    <a:gd name="T3" fmla="*/ 0 h 149"/>
                    <a:gd name="T4" fmla="*/ 1163 w 1163"/>
                    <a:gd name="T5" fmla="*/ 18 h 149"/>
                    <a:gd name="T6" fmla="*/ 708 w 1163"/>
                    <a:gd name="T7" fmla="*/ 149 h 149"/>
                    <a:gd name="T8" fmla="*/ 0 w 1163"/>
                    <a:gd name="T9" fmla="*/ 117 h 149"/>
                    <a:gd name="T10" fmla="*/ 0 w 1163"/>
                    <a:gd name="T11" fmla="*/ 109 h 149"/>
                    <a:gd name="T12" fmla="*/ 2 w 1163"/>
                    <a:gd name="T13" fmla="*/ 101 h 149"/>
                    <a:gd name="T14" fmla="*/ 8 w 1163"/>
                    <a:gd name="T15" fmla="*/ 97 h 1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163" h="149">
                      <a:moveTo>
                        <a:pt x="8" y="97"/>
                      </a:moveTo>
                      <a:lnTo>
                        <a:pt x="668" y="0"/>
                      </a:lnTo>
                      <a:lnTo>
                        <a:pt x="1163" y="18"/>
                      </a:lnTo>
                      <a:lnTo>
                        <a:pt x="708" y="149"/>
                      </a:lnTo>
                      <a:lnTo>
                        <a:pt x="0" y="117"/>
                      </a:lnTo>
                      <a:lnTo>
                        <a:pt x="0" y="109"/>
                      </a:lnTo>
                      <a:lnTo>
                        <a:pt x="2" y="101"/>
                      </a:lnTo>
                      <a:lnTo>
                        <a:pt x="8" y="97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19" name="Group 633"/>
              <p:cNvGrpSpPr>
                <a:grpSpLocks/>
              </p:cNvGrpSpPr>
              <p:nvPr/>
            </p:nvGrpSpPr>
            <p:grpSpPr bwMode="auto">
              <a:xfrm>
                <a:off x="4706" y="2346"/>
                <a:ext cx="202" cy="559"/>
                <a:chOff x="4706" y="2346"/>
                <a:chExt cx="202" cy="559"/>
              </a:xfrm>
            </p:grpSpPr>
            <p:sp>
              <p:nvSpPr>
                <p:cNvPr id="320" name="Freeform 634"/>
                <p:cNvSpPr>
                  <a:spLocks/>
                </p:cNvSpPr>
                <p:nvPr/>
              </p:nvSpPr>
              <p:spPr bwMode="auto">
                <a:xfrm>
                  <a:off x="4706" y="2346"/>
                  <a:ext cx="188" cy="557"/>
                </a:xfrm>
                <a:custGeom>
                  <a:avLst/>
                  <a:gdLst>
                    <a:gd name="T0" fmla="*/ 17 w 751"/>
                    <a:gd name="T1" fmla="*/ 2154 h 2229"/>
                    <a:gd name="T2" fmla="*/ 27 w 751"/>
                    <a:gd name="T3" fmla="*/ 2180 h 2229"/>
                    <a:gd name="T4" fmla="*/ 45 w 751"/>
                    <a:gd name="T5" fmla="*/ 2184 h 2229"/>
                    <a:gd name="T6" fmla="*/ 66 w 751"/>
                    <a:gd name="T7" fmla="*/ 2184 h 2229"/>
                    <a:gd name="T8" fmla="*/ 87 w 751"/>
                    <a:gd name="T9" fmla="*/ 2184 h 2229"/>
                    <a:gd name="T10" fmla="*/ 751 w 751"/>
                    <a:gd name="T11" fmla="*/ 2229 h 2229"/>
                    <a:gd name="T12" fmla="*/ 751 w 751"/>
                    <a:gd name="T13" fmla="*/ 86 h 2229"/>
                    <a:gd name="T14" fmla="*/ 745 w 751"/>
                    <a:gd name="T15" fmla="*/ 61 h 2229"/>
                    <a:gd name="T16" fmla="*/ 731 w 751"/>
                    <a:gd name="T17" fmla="*/ 49 h 2229"/>
                    <a:gd name="T18" fmla="*/ 713 w 751"/>
                    <a:gd name="T19" fmla="*/ 40 h 2229"/>
                    <a:gd name="T20" fmla="*/ 692 w 751"/>
                    <a:gd name="T21" fmla="*/ 40 h 2229"/>
                    <a:gd name="T22" fmla="*/ 671 w 751"/>
                    <a:gd name="T23" fmla="*/ 40 h 2229"/>
                    <a:gd name="T24" fmla="*/ 155 w 751"/>
                    <a:gd name="T25" fmla="*/ 5 h 2229"/>
                    <a:gd name="T26" fmla="*/ 87 w 751"/>
                    <a:gd name="T27" fmla="*/ 0 h 2229"/>
                    <a:gd name="T28" fmla="*/ 63 w 751"/>
                    <a:gd name="T29" fmla="*/ 0 h 2229"/>
                    <a:gd name="T30" fmla="*/ 43 w 751"/>
                    <a:gd name="T31" fmla="*/ 3 h 2229"/>
                    <a:gd name="T32" fmla="*/ 22 w 751"/>
                    <a:gd name="T33" fmla="*/ 11 h 2229"/>
                    <a:gd name="T34" fmla="*/ 15 w 751"/>
                    <a:gd name="T35" fmla="*/ 20 h 2229"/>
                    <a:gd name="T36" fmla="*/ 5 w 751"/>
                    <a:gd name="T37" fmla="*/ 46 h 2229"/>
                    <a:gd name="T38" fmla="*/ 1 w 751"/>
                    <a:gd name="T39" fmla="*/ 86 h 2229"/>
                    <a:gd name="T40" fmla="*/ 0 w 751"/>
                    <a:gd name="T41" fmla="*/ 1225 h 2229"/>
                    <a:gd name="T42" fmla="*/ 0 w 751"/>
                    <a:gd name="T43" fmla="*/ 1239 h 2229"/>
                    <a:gd name="T44" fmla="*/ 12 w 751"/>
                    <a:gd name="T45" fmla="*/ 1241 h 2229"/>
                    <a:gd name="T46" fmla="*/ 17 w 751"/>
                    <a:gd name="T47" fmla="*/ 1240 h 2229"/>
                    <a:gd name="T48" fmla="*/ 17 w 751"/>
                    <a:gd name="T49" fmla="*/ 2154 h 22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751" h="2229">
                      <a:moveTo>
                        <a:pt x="17" y="2154"/>
                      </a:moveTo>
                      <a:lnTo>
                        <a:pt x="27" y="2180"/>
                      </a:lnTo>
                      <a:lnTo>
                        <a:pt x="45" y="2184"/>
                      </a:lnTo>
                      <a:lnTo>
                        <a:pt x="66" y="2184"/>
                      </a:lnTo>
                      <a:lnTo>
                        <a:pt x="87" y="2184"/>
                      </a:lnTo>
                      <a:lnTo>
                        <a:pt x="751" y="2229"/>
                      </a:lnTo>
                      <a:lnTo>
                        <a:pt x="751" y="86"/>
                      </a:lnTo>
                      <a:lnTo>
                        <a:pt x="745" y="61"/>
                      </a:lnTo>
                      <a:lnTo>
                        <a:pt x="731" y="49"/>
                      </a:lnTo>
                      <a:lnTo>
                        <a:pt x="713" y="40"/>
                      </a:lnTo>
                      <a:lnTo>
                        <a:pt x="692" y="40"/>
                      </a:lnTo>
                      <a:lnTo>
                        <a:pt x="671" y="40"/>
                      </a:lnTo>
                      <a:lnTo>
                        <a:pt x="155" y="5"/>
                      </a:lnTo>
                      <a:lnTo>
                        <a:pt x="87" y="0"/>
                      </a:lnTo>
                      <a:lnTo>
                        <a:pt x="63" y="0"/>
                      </a:lnTo>
                      <a:lnTo>
                        <a:pt x="43" y="3"/>
                      </a:lnTo>
                      <a:lnTo>
                        <a:pt x="22" y="11"/>
                      </a:lnTo>
                      <a:lnTo>
                        <a:pt x="15" y="20"/>
                      </a:lnTo>
                      <a:lnTo>
                        <a:pt x="5" y="46"/>
                      </a:lnTo>
                      <a:lnTo>
                        <a:pt x="1" y="86"/>
                      </a:lnTo>
                      <a:lnTo>
                        <a:pt x="0" y="1225"/>
                      </a:lnTo>
                      <a:lnTo>
                        <a:pt x="0" y="1239"/>
                      </a:lnTo>
                      <a:lnTo>
                        <a:pt x="12" y="1241"/>
                      </a:lnTo>
                      <a:lnTo>
                        <a:pt x="17" y="1240"/>
                      </a:lnTo>
                      <a:lnTo>
                        <a:pt x="17" y="2154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" name="Line 635"/>
                <p:cNvSpPr>
                  <a:spLocks noChangeShapeType="1"/>
                </p:cNvSpPr>
                <p:nvPr/>
              </p:nvSpPr>
              <p:spPr bwMode="auto">
                <a:xfrm flipH="1">
                  <a:off x="4907" y="2355"/>
                  <a:ext cx="1" cy="544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" name="Freeform 636"/>
                <p:cNvSpPr>
                  <a:spLocks/>
                </p:cNvSpPr>
                <p:nvPr/>
              </p:nvSpPr>
              <p:spPr bwMode="auto">
                <a:xfrm>
                  <a:off x="4891" y="2353"/>
                  <a:ext cx="15" cy="552"/>
                </a:xfrm>
                <a:custGeom>
                  <a:avLst/>
                  <a:gdLst>
                    <a:gd name="T0" fmla="*/ 2 w 62"/>
                    <a:gd name="T1" fmla="*/ 2207 h 2207"/>
                    <a:gd name="T2" fmla="*/ 62 w 62"/>
                    <a:gd name="T3" fmla="*/ 2174 h 2207"/>
                    <a:gd name="T4" fmla="*/ 62 w 62"/>
                    <a:gd name="T5" fmla="*/ 0 h 2207"/>
                    <a:gd name="T6" fmla="*/ 0 w 62"/>
                    <a:gd name="T7" fmla="*/ 23 h 2207"/>
                    <a:gd name="T8" fmla="*/ 2 w 62"/>
                    <a:gd name="T9" fmla="*/ 2207 h 22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" h="2207">
                      <a:moveTo>
                        <a:pt x="2" y="2207"/>
                      </a:moveTo>
                      <a:lnTo>
                        <a:pt x="62" y="2174"/>
                      </a:lnTo>
                      <a:lnTo>
                        <a:pt x="62" y="0"/>
                      </a:lnTo>
                      <a:lnTo>
                        <a:pt x="0" y="23"/>
                      </a:lnTo>
                      <a:lnTo>
                        <a:pt x="2" y="2207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3" name="Line 637"/>
                <p:cNvSpPr>
                  <a:spLocks noChangeShapeType="1"/>
                </p:cNvSpPr>
                <p:nvPr/>
              </p:nvSpPr>
              <p:spPr bwMode="auto">
                <a:xfrm>
                  <a:off x="4707" y="2613"/>
                  <a:ext cx="185" cy="13"/>
                </a:xfrm>
                <a:prstGeom prst="line">
                  <a:avLst/>
                </a:prstGeom>
                <a:noFill/>
                <a:ln w="3175">
                  <a:solidFill>
                    <a:srgbClr val="60606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4" name="Line 638"/>
                <p:cNvSpPr>
                  <a:spLocks noChangeShapeType="1"/>
                </p:cNvSpPr>
                <p:nvPr/>
              </p:nvSpPr>
              <p:spPr bwMode="auto">
                <a:xfrm>
                  <a:off x="4707" y="2648"/>
                  <a:ext cx="185" cy="15"/>
                </a:xfrm>
                <a:prstGeom prst="line">
                  <a:avLst/>
                </a:prstGeom>
                <a:noFill/>
                <a:ln w="3175">
                  <a:solidFill>
                    <a:srgbClr val="60606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5" name="Group 639"/>
                <p:cNvGrpSpPr>
                  <a:grpSpLocks/>
                </p:cNvGrpSpPr>
                <p:nvPr/>
              </p:nvGrpSpPr>
              <p:grpSpPr bwMode="auto">
                <a:xfrm>
                  <a:off x="4720" y="2659"/>
                  <a:ext cx="172" cy="246"/>
                  <a:chOff x="4720" y="2659"/>
                  <a:chExt cx="172" cy="246"/>
                </a:xfrm>
              </p:grpSpPr>
              <p:sp>
                <p:nvSpPr>
                  <p:cNvPr id="350" name="Line 640"/>
                  <p:cNvSpPr>
                    <a:spLocks noChangeShapeType="1"/>
                  </p:cNvSpPr>
                  <p:nvPr/>
                </p:nvSpPr>
                <p:spPr bwMode="auto">
                  <a:xfrm>
                    <a:off x="4720" y="2887"/>
                    <a:ext cx="172" cy="18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" name="Line 64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873" y="2673"/>
                    <a:ext cx="1" cy="232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2" name="Line 642"/>
                  <p:cNvSpPr>
                    <a:spLocks noChangeShapeType="1"/>
                  </p:cNvSpPr>
                  <p:nvPr/>
                </p:nvSpPr>
                <p:spPr bwMode="auto">
                  <a:xfrm>
                    <a:off x="4724" y="2659"/>
                    <a:ext cx="1" cy="232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" name="Line 643"/>
                  <p:cNvSpPr>
                    <a:spLocks noChangeShapeType="1"/>
                  </p:cNvSpPr>
                  <p:nvPr/>
                </p:nvSpPr>
                <p:spPr bwMode="auto">
                  <a:xfrm>
                    <a:off x="4730" y="2659"/>
                    <a:ext cx="1" cy="232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" name="Line 644"/>
                  <p:cNvSpPr>
                    <a:spLocks noChangeShapeType="1"/>
                  </p:cNvSpPr>
                  <p:nvPr/>
                </p:nvSpPr>
                <p:spPr bwMode="auto">
                  <a:xfrm>
                    <a:off x="4736" y="2660"/>
                    <a:ext cx="1" cy="232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" name="Line 645"/>
                  <p:cNvSpPr>
                    <a:spLocks noChangeShapeType="1"/>
                  </p:cNvSpPr>
                  <p:nvPr/>
                </p:nvSpPr>
                <p:spPr bwMode="auto">
                  <a:xfrm>
                    <a:off x="4742" y="2660"/>
                    <a:ext cx="1" cy="232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" name="Line 646"/>
                  <p:cNvSpPr>
                    <a:spLocks noChangeShapeType="1"/>
                  </p:cNvSpPr>
                  <p:nvPr/>
                </p:nvSpPr>
                <p:spPr bwMode="auto">
                  <a:xfrm>
                    <a:off x="4748" y="2660"/>
                    <a:ext cx="1" cy="233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" name="Line 647"/>
                  <p:cNvSpPr>
                    <a:spLocks noChangeShapeType="1"/>
                  </p:cNvSpPr>
                  <p:nvPr/>
                </p:nvSpPr>
                <p:spPr bwMode="auto">
                  <a:xfrm>
                    <a:off x="4772" y="2662"/>
                    <a:ext cx="1" cy="232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8" name="Line 648"/>
                  <p:cNvSpPr>
                    <a:spLocks noChangeShapeType="1"/>
                  </p:cNvSpPr>
                  <p:nvPr/>
                </p:nvSpPr>
                <p:spPr bwMode="auto">
                  <a:xfrm>
                    <a:off x="4754" y="2661"/>
                    <a:ext cx="1" cy="232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9" name="Line 649"/>
                  <p:cNvSpPr>
                    <a:spLocks noChangeShapeType="1"/>
                  </p:cNvSpPr>
                  <p:nvPr/>
                </p:nvSpPr>
                <p:spPr bwMode="auto">
                  <a:xfrm>
                    <a:off x="4760" y="2661"/>
                    <a:ext cx="1" cy="232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60" name="Line 650"/>
                  <p:cNvSpPr>
                    <a:spLocks noChangeShapeType="1"/>
                  </p:cNvSpPr>
                  <p:nvPr/>
                </p:nvSpPr>
                <p:spPr bwMode="auto">
                  <a:xfrm>
                    <a:off x="4766" y="2662"/>
                    <a:ext cx="1" cy="232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61" name="Line 651"/>
                  <p:cNvSpPr>
                    <a:spLocks noChangeShapeType="1"/>
                  </p:cNvSpPr>
                  <p:nvPr/>
                </p:nvSpPr>
                <p:spPr bwMode="auto">
                  <a:xfrm>
                    <a:off x="4778" y="2664"/>
                    <a:ext cx="1" cy="232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62" name="Line 652"/>
                  <p:cNvSpPr>
                    <a:spLocks noChangeShapeType="1"/>
                  </p:cNvSpPr>
                  <p:nvPr/>
                </p:nvSpPr>
                <p:spPr bwMode="auto">
                  <a:xfrm>
                    <a:off x="4784" y="2664"/>
                    <a:ext cx="1" cy="232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63" name="Line 653"/>
                  <p:cNvSpPr>
                    <a:spLocks noChangeShapeType="1"/>
                  </p:cNvSpPr>
                  <p:nvPr/>
                </p:nvSpPr>
                <p:spPr bwMode="auto">
                  <a:xfrm>
                    <a:off x="4790" y="2665"/>
                    <a:ext cx="1" cy="232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64" name="Line 654"/>
                  <p:cNvSpPr>
                    <a:spLocks noChangeShapeType="1"/>
                  </p:cNvSpPr>
                  <p:nvPr/>
                </p:nvSpPr>
                <p:spPr bwMode="auto">
                  <a:xfrm>
                    <a:off x="4797" y="2665"/>
                    <a:ext cx="1" cy="233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65" name="Line 655"/>
                  <p:cNvSpPr>
                    <a:spLocks noChangeShapeType="1"/>
                  </p:cNvSpPr>
                  <p:nvPr/>
                </p:nvSpPr>
                <p:spPr bwMode="auto">
                  <a:xfrm>
                    <a:off x="4803" y="2665"/>
                    <a:ext cx="1" cy="232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66" name="Line 656"/>
                  <p:cNvSpPr>
                    <a:spLocks noChangeShapeType="1"/>
                  </p:cNvSpPr>
                  <p:nvPr/>
                </p:nvSpPr>
                <p:spPr bwMode="auto">
                  <a:xfrm>
                    <a:off x="4810" y="2667"/>
                    <a:ext cx="1" cy="232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67" name="Line 657"/>
                  <p:cNvSpPr>
                    <a:spLocks noChangeShapeType="1"/>
                  </p:cNvSpPr>
                  <p:nvPr/>
                </p:nvSpPr>
                <p:spPr bwMode="auto">
                  <a:xfrm>
                    <a:off x="4816" y="2667"/>
                    <a:ext cx="1" cy="232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68" name="Line 658"/>
                  <p:cNvSpPr>
                    <a:spLocks noChangeShapeType="1"/>
                  </p:cNvSpPr>
                  <p:nvPr/>
                </p:nvSpPr>
                <p:spPr bwMode="auto">
                  <a:xfrm>
                    <a:off x="4822" y="2668"/>
                    <a:ext cx="1" cy="232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69" name="Line 65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828" y="2666"/>
                    <a:ext cx="1" cy="234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70" name="Line 660"/>
                  <p:cNvSpPr>
                    <a:spLocks noChangeShapeType="1"/>
                  </p:cNvSpPr>
                  <p:nvPr/>
                </p:nvSpPr>
                <p:spPr bwMode="auto">
                  <a:xfrm>
                    <a:off x="4835" y="2669"/>
                    <a:ext cx="1" cy="232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71" name="Line 661"/>
                  <p:cNvSpPr>
                    <a:spLocks noChangeShapeType="1"/>
                  </p:cNvSpPr>
                  <p:nvPr/>
                </p:nvSpPr>
                <p:spPr bwMode="auto">
                  <a:xfrm>
                    <a:off x="4841" y="2669"/>
                    <a:ext cx="1" cy="232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72" name="Line 662"/>
                  <p:cNvSpPr>
                    <a:spLocks noChangeShapeType="1"/>
                  </p:cNvSpPr>
                  <p:nvPr/>
                </p:nvSpPr>
                <p:spPr bwMode="auto">
                  <a:xfrm>
                    <a:off x="4847" y="2671"/>
                    <a:ext cx="1" cy="232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73" name="Line 663"/>
                  <p:cNvSpPr>
                    <a:spLocks noChangeShapeType="1"/>
                  </p:cNvSpPr>
                  <p:nvPr/>
                </p:nvSpPr>
                <p:spPr bwMode="auto">
                  <a:xfrm>
                    <a:off x="4853" y="2670"/>
                    <a:ext cx="1" cy="232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74" name="Line 66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859" y="2670"/>
                    <a:ext cx="1" cy="234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75" name="Line 665"/>
                  <p:cNvSpPr>
                    <a:spLocks noChangeShapeType="1"/>
                  </p:cNvSpPr>
                  <p:nvPr/>
                </p:nvSpPr>
                <p:spPr bwMode="auto">
                  <a:xfrm>
                    <a:off x="4866" y="2673"/>
                    <a:ext cx="1" cy="232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26" name="Line 666"/>
                <p:cNvSpPr>
                  <a:spLocks noChangeShapeType="1"/>
                </p:cNvSpPr>
                <p:nvPr/>
              </p:nvSpPr>
              <p:spPr bwMode="auto">
                <a:xfrm>
                  <a:off x="4707" y="2399"/>
                  <a:ext cx="185" cy="11"/>
                </a:xfrm>
                <a:prstGeom prst="line">
                  <a:avLst/>
                </a:prstGeom>
                <a:noFill/>
                <a:ln w="3175">
                  <a:solidFill>
                    <a:srgbClr val="60606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7" name="Line 667"/>
                <p:cNvSpPr>
                  <a:spLocks noChangeShapeType="1"/>
                </p:cNvSpPr>
                <p:nvPr/>
              </p:nvSpPr>
              <p:spPr bwMode="auto">
                <a:xfrm>
                  <a:off x="4707" y="2656"/>
                  <a:ext cx="185" cy="14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8" name="Group 668"/>
                <p:cNvGrpSpPr>
                  <a:grpSpLocks/>
                </p:cNvGrpSpPr>
                <p:nvPr/>
              </p:nvGrpSpPr>
              <p:grpSpPr bwMode="auto">
                <a:xfrm>
                  <a:off x="4724" y="2365"/>
                  <a:ext cx="152" cy="34"/>
                  <a:chOff x="4724" y="2365"/>
                  <a:chExt cx="152" cy="34"/>
                </a:xfrm>
              </p:grpSpPr>
              <p:sp>
                <p:nvSpPr>
                  <p:cNvPr id="346" name="Oval 669"/>
                  <p:cNvSpPr>
                    <a:spLocks noChangeArrowheads="1"/>
                  </p:cNvSpPr>
                  <p:nvPr/>
                </p:nvSpPr>
                <p:spPr bwMode="auto">
                  <a:xfrm>
                    <a:off x="4724" y="2365"/>
                    <a:ext cx="18" cy="2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47" name="Oval 670"/>
                  <p:cNvSpPr>
                    <a:spLocks noChangeArrowheads="1"/>
                  </p:cNvSpPr>
                  <p:nvPr/>
                </p:nvSpPr>
                <p:spPr bwMode="auto">
                  <a:xfrm>
                    <a:off x="4759" y="2367"/>
                    <a:ext cx="18" cy="2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48" name="Oval 671"/>
                  <p:cNvSpPr>
                    <a:spLocks noChangeArrowheads="1"/>
                  </p:cNvSpPr>
                  <p:nvPr/>
                </p:nvSpPr>
                <p:spPr bwMode="auto">
                  <a:xfrm>
                    <a:off x="4794" y="2370"/>
                    <a:ext cx="18" cy="2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49" name="Freeform 672"/>
                  <p:cNvSpPr>
                    <a:spLocks/>
                  </p:cNvSpPr>
                  <p:nvPr/>
                </p:nvSpPr>
                <p:spPr bwMode="auto">
                  <a:xfrm>
                    <a:off x="4859" y="2371"/>
                    <a:ext cx="17" cy="28"/>
                  </a:xfrm>
                  <a:custGeom>
                    <a:avLst/>
                    <a:gdLst>
                      <a:gd name="T0" fmla="*/ 0 w 70"/>
                      <a:gd name="T1" fmla="*/ 0 h 111"/>
                      <a:gd name="T2" fmla="*/ 70 w 70"/>
                      <a:gd name="T3" fmla="*/ 4 h 111"/>
                      <a:gd name="T4" fmla="*/ 70 w 70"/>
                      <a:gd name="T5" fmla="*/ 111 h 111"/>
                      <a:gd name="T6" fmla="*/ 0 w 70"/>
                      <a:gd name="T7" fmla="*/ 103 h 111"/>
                      <a:gd name="T8" fmla="*/ 0 w 70"/>
                      <a:gd name="T9" fmla="*/ 0 h 1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0" h="111">
                        <a:moveTo>
                          <a:pt x="0" y="0"/>
                        </a:moveTo>
                        <a:lnTo>
                          <a:pt x="70" y="4"/>
                        </a:lnTo>
                        <a:lnTo>
                          <a:pt x="70" y="111"/>
                        </a:lnTo>
                        <a:lnTo>
                          <a:pt x="0" y="10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 w="3175">
                    <a:solidFill>
                      <a:srgbClr val="80808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29" name="Group 673"/>
                <p:cNvGrpSpPr>
                  <a:grpSpLocks/>
                </p:cNvGrpSpPr>
                <p:nvPr/>
              </p:nvGrpSpPr>
              <p:grpSpPr bwMode="auto">
                <a:xfrm>
                  <a:off x="4706" y="2435"/>
                  <a:ext cx="189" cy="155"/>
                  <a:chOff x="4706" y="2435"/>
                  <a:chExt cx="189" cy="155"/>
                </a:xfrm>
              </p:grpSpPr>
              <p:sp>
                <p:nvSpPr>
                  <p:cNvPr id="330" name="Line 674"/>
                  <p:cNvSpPr>
                    <a:spLocks noChangeShapeType="1"/>
                  </p:cNvSpPr>
                  <p:nvPr/>
                </p:nvSpPr>
                <p:spPr bwMode="auto">
                  <a:xfrm>
                    <a:off x="4707" y="2435"/>
                    <a:ext cx="188" cy="12"/>
                  </a:xfrm>
                  <a:prstGeom prst="line">
                    <a:avLst/>
                  </a:prstGeom>
                  <a:noFill/>
                  <a:ln w="3175">
                    <a:solidFill>
                      <a:srgbClr val="60606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1" name="Line 675"/>
                  <p:cNvSpPr>
                    <a:spLocks noChangeShapeType="1"/>
                  </p:cNvSpPr>
                  <p:nvPr/>
                </p:nvSpPr>
                <p:spPr bwMode="auto">
                  <a:xfrm>
                    <a:off x="4707" y="2471"/>
                    <a:ext cx="185" cy="12"/>
                  </a:xfrm>
                  <a:prstGeom prst="line">
                    <a:avLst/>
                  </a:prstGeom>
                  <a:noFill/>
                  <a:ln w="3175">
                    <a:solidFill>
                      <a:srgbClr val="60606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2" name="Line 676"/>
                  <p:cNvSpPr>
                    <a:spLocks noChangeShapeType="1"/>
                  </p:cNvSpPr>
                  <p:nvPr/>
                </p:nvSpPr>
                <p:spPr bwMode="auto">
                  <a:xfrm>
                    <a:off x="4707" y="2541"/>
                    <a:ext cx="185" cy="13"/>
                  </a:xfrm>
                  <a:prstGeom prst="line">
                    <a:avLst/>
                  </a:prstGeom>
                  <a:noFill/>
                  <a:ln w="3175">
                    <a:solidFill>
                      <a:srgbClr val="60606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3" name="Line 677"/>
                  <p:cNvSpPr>
                    <a:spLocks noChangeShapeType="1"/>
                  </p:cNvSpPr>
                  <p:nvPr/>
                </p:nvSpPr>
                <p:spPr bwMode="auto">
                  <a:xfrm>
                    <a:off x="4706" y="2576"/>
                    <a:ext cx="188" cy="14"/>
                  </a:xfrm>
                  <a:prstGeom prst="line">
                    <a:avLst/>
                  </a:prstGeom>
                  <a:noFill/>
                  <a:ln w="3175">
                    <a:solidFill>
                      <a:srgbClr val="60606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4" name="Line 678"/>
                  <p:cNvSpPr>
                    <a:spLocks noChangeShapeType="1"/>
                  </p:cNvSpPr>
                  <p:nvPr/>
                </p:nvSpPr>
                <p:spPr bwMode="auto">
                  <a:xfrm>
                    <a:off x="4707" y="2505"/>
                    <a:ext cx="186" cy="13"/>
                  </a:xfrm>
                  <a:prstGeom prst="line">
                    <a:avLst/>
                  </a:prstGeom>
                  <a:noFill/>
                  <a:ln w="3175">
                    <a:solidFill>
                      <a:srgbClr val="60606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5" name="Freeform 679"/>
                  <p:cNvSpPr>
                    <a:spLocks/>
                  </p:cNvSpPr>
                  <p:nvPr/>
                </p:nvSpPr>
                <p:spPr bwMode="auto">
                  <a:xfrm>
                    <a:off x="4722" y="2436"/>
                    <a:ext cx="153" cy="48"/>
                  </a:xfrm>
                  <a:custGeom>
                    <a:avLst/>
                    <a:gdLst>
                      <a:gd name="T0" fmla="*/ 0 w 611"/>
                      <a:gd name="T1" fmla="*/ 0 h 188"/>
                      <a:gd name="T2" fmla="*/ 0 w 611"/>
                      <a:gd name="T3" fmla="*/ 145 h 188"/>
                      <a:gd name="T4" fmla="*/ 611 w 611"/>
                      <a:gd name="T5" fmla="*/ 188 h 188"/>
                      <a:gd name="T6" fmla="*/ 611 w 611"/>
                      <a:gd name="T7" fmla="*/ 43 h 188"/>
                      <a:gd name="T8" fmla="*/ 0 w 611"/>
                      <a:gd name="T9" fmla="*/ 0 h 1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11" h="188">
                        <a:moveTo>
                          <a:pt x="0" y="0"/>
                        </a:moveTo>
                        <a:lnTo>
                          <a:pt x="0" y="145"/>
                        </a:lnTo>
                        <a:lnTo>
                          <a:pt x="611" y="188"/>
                        </a:lnTo>
                        <a:lnTo>
                          <a:pt x="611" y="4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 w="3175">
                    <a:solidFill>
                      <a:srgbClr val="40404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6" name="Freeform 680"/>
                  <p:cNvSpPr>
                    <a:spLocks/>
                  </p:cNvSpPr>
                  <p:nvPr/>
                </p:nvSpPr>
                <p:spPr bwMode="auto">
                  <a:xfrm>
                    <a:off x="4722" y="2472"/>
                    <a:ext cx="153" cy="47"/>
                  </a:xfrm>
                  <a:custGeom>
                    <a:avLst/>
                    <a:gdLst>
                      <a:gd name="T0" fmla="*/ 0 w 611"/>
                      <a:gd name="T1" fmla="*/ 0 h 189"/>
                      <a:gd name="T2" fmla="*/ 0 w 611"/>
                      <a:gd name="T3" fmla="*/ 145 h 189"/>
                      <a:gd name="T4" fmla="*/ 611 w 611"/>
                      <a:gd name="T5" fmla="*/ 189 h 189"/>
                      <a:gd name="T6" fmla="*/ 611 w 611"/>
                      <a:gd name="T7" fmla="*/ 44 h 189"/>
                      <a:gd name="T8" fmla="*/ 0 w 611"/>
                      <a:gd name="T9" fmla="*/ 0 h 1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11" h="189">
                        <a:moveTo>
                          <a:pt x="0" y="0"/>
                        </a:moveTo>
                        <a:lnTo>
                          <a:pt x="0" y="145"/>
                        </a:lnTo>
                        <a:lnTo>
                          <a:pt x="611" y="189"/>
                        </a:lnTo>
                        <a:lnTo>
                          <a:pt x="611" y="4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 w="3175">
                    <a:solidFill>
                      <a:srgbClr val="40404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7" name="Freeform 681"/>
                  <p:cNvSpPr>
                    <a:spLocks/>
                  </p:cNvSpPr>
                  <p:nvPr/>
                </p:nvSpPr>
                <p:spPr bwMode="auto">
                  <a:xfrm>
                    <a:off x="4722" y="2506"/>
                    <a:ext cx="153" cy="47"/>
                  </a:xfrm>
                  <a:custGeom>
                    <a:avLst/>
                    <a:gdLst>
                      <a:gd name="T0" fmla="*/ 0 w 611"/>
                      <a:gd name="T1" fmla="*/ 0 h 187"/>
                      <a:gd name="T2" fmla="*/ 0 w 611"/>
                      <a:gd name="T3" fmla="*/ 145 h 187"/>
                      <a:gd name="T4" fmla="*/ 611 w 611"/>
                      <a:gd name="T5" fmla="*/ 187 h 187"/>
                      <a:gd name="T6" fmla="*/ 611 w 611"/>
                      <a:gd name="T7" fmla="*/ 43 h 187"/>
                      <a:gd name="T8" fmla="*/ 0 w 611"/>
                      <a:gd name="T9" fmla="*/ 0 h 1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11" h="187">
                        <a:moveTo>
                          <a:pt x="0" y="0"/>
                        </a:moveTo>
                        <a:lnTo>
                          <a:pt x="0" y="145"/>
                        </a:lnTo>
                        <a:lnTo>
                          <a:pt x="611" y="187"/>
                        </a:lnTo>
                        <a:lnTo>
                          <a:pt x="611" y="4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 w="3175">
                    <a:solidFill>
                      <a:srgbClr val="40404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8" name="Freeform 682"/>
                  <p:cNvSpPr>
                    <a:spLocks/>
                  </p:cNvSpPr>
                  <p:nvPr/>
                </p:nvSpPr>
                <p:spPr bwMode="auto">
                  <a:xfrm>
                    <a:off x="4722" y="2542"/>
                    <a:ext cx="153" cy="48"/>
                  </a:xfrm>
                  <a:custGeom>
                    <a:avLst/>
                    <a:gdLst>
                      <a:gd name="T0" fmla="*/ 0 w 613"/>
                      <a:gd name="T1" fmla="*/ 0 h 195"/>
                      <a:gd name="T2" fmla="*/ 0 w 613"/>
                      <a:gd name="T3" fmla="*/ 143 h 195"/>
                      <a:gd name="T4" fmla="*/ 613 w 613"/>
                      <a:gd name="T5" fmla="*/ 195 h 195"/>
                      <a:gd name="T6" fmla="*/ 613 w 613"/>
                      <a:gd name="T7" fmla="*/ 44 h 195"/>
                      <a:gd name="T8" fmla="*/ 0 w 613"/>
                      <a:gd name="T9" fmla="*/ 0 h 1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13" h="195">
                        <a:moveTo>
                          <a:pt x="0" y="0"/>
                        </a:moveTo>
                        <a:lnTo>
                          <a:pt x="0" y="143"/>
                        </a:lnTo>
                        <a:lnTo>
                          <a:pt x="613" y="195"/>
                        </a:lnTo>
                        <a:lnTo>
                          <a:pt x="613" y="4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 w="3175">
                    <a:solidFill>
                      <a:srgbClr val="40404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339" name="Group 683"/>
                  <p:cNvGrpSpPr>
                    <a:grpSpLocks/>
                  </p:cNvGrpSpPr>
                  <p:nvPr/>
                </p:nvGrpSpPr>
                <p:grpSpPr bwMode="auto">
                  <a:xfrm>
                    <a:off x="4736" y="2447"/>
                    <a:ext cx="121" cy="62"/>
                    <a:chOff x="4736" y="2447"/>
                    <a:chExt cx="121" cy="62"/>
                  </a:xfrm>
                </p:grpSpPr>
                <p:sp>
                  <p:nvSpPr>
                    <p:cNvPr id="340" name="Oval 68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31" y="2452"/>
                      <a:ext cx="3" cy="2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1" name="Freeform 685"/>
                    <p:cNvSpPr>
                      <a:spLocks/>
                    </p:cNvSpPr>
                    <p:nvPr/>
                  </p:nvSpPr>
                  <p:spPr bwMode="auto">
                    <a:xfrm>
                      <a:off x="4749" y="2480"/>
                      <a:ext cx="94" cy="20"/>
                    </a:xfrm>
                    <a:custGeom>
                      <a:avLst/>
                      <a:gdLst>
                        <a:gd name="T0" fmla="*/ 0 w 375"/>
                        <a:gd name="T1" fmla="*/ 83 h 83"/>
                        <a:gd name="T2" fmla="*/ 0 w 375"/>
                        <a:gd name="T3" fmla="*/ 0 h 83"/>
                        <a:gd name="T4" fmla="*/ 375 w 375"/>
                        <a:gd name="T5" fmla="*/ 30 h 8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375" h="83">
                          <a:moveTo>
                            <a:pt x="0" y="83"/>
                          </a:moveTo>
                          <a:lnTo>
                            <a:pt x="0" y="0"/>
                          </a:lnTo>
                          <a:lnTo>
                            <a:pt x="375" y="30"/>
                          </a:lnTo>
                        </a:path>
                      </a:pathLst>
                    </a:custGeom>
                    <a:noFill/>
                    <a:ln w="317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2" name="Freeform 686"/>
                    <p:cNvSpPr>
                      <a:spLocks/>
                    </p:cNvSpPr>
                    <p:nvPr/>
                  </p:nvSpPr>
                  <p:spPr bwMode="auto">
                    <a:xfrm>
                      <a:off x="4753" y="2490"/>
                      <a:ext cx="87" cy="11"/>
                    </a:xfrm>
                    <a:custGeom>
                      <a:avLst/>
                      <a:gdLst>
                        <a:gd name="T0" fmla="*/ 0 w 347"/>
                        <a:gd name="T1" fmla="*/ 0 h 44"/>
                        <a:gd name="T2" fmla="*/ 0 w 347"/>
                        <a:gd name="T3" fmla="*/ 16 h 44"/>
                        <a:gd name="T4" fmla="*/ 347 w 347"/>
                        <a:gd name="T5" fmla="*/ 44 h 44"/>
                        <a:gd name="T6" fmla="*/ 347 w 347"/>
                        <a:gd name="T7" fmla="*/ 26 h 44"/>
                        <a:gd name="T8" fmla="*/ 0 w 347"/>
                        <a:gd name="T9" fmla="*/ 0 h 4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47" h="44">
                          <a:moveTo>
                            <a:pt x="0" y="0"/>
                          </a:moveTo>
                          <a:lnTo>
                            <a:pt x="0" y="16"/>
                          </a:lnTo>
                          <a:lnTo>
                            <a:pt x="347" y="44"/>
                          </a:lnTo>
                          <a:lnTo>
                            <a:pt x="347" y="26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 w="3175">
                      <a:solidFill>
                        <a:srgbClr val="A0A0A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3" name="Freeform 687"/>
                    <p:cNvSpPr>
                      <a:spLocks/>
                    </p:cNvSpPr>
                    <p:nvPr/>
                  </p:nvSpPr>
                  <p:spPr bwMode="auto">
                    <a:xfrm>
                      <a:off x="4811" y="2502"/>
                      <a:ext cx="28" cy="7"/>
                    </a:xfrm>
                    <a:custGeom>
                      <a:avLst/>
                      <a:gdLst>
                        <a:gd name="T0" fmla="*/ 0 w 112"/>
                        <a:gd name="T1" fmla="*/ 0 h 28"/>
                        <a:gd name="T2" fmla="*/ 112 w 112"/>
                        <a:gd name="T3" fmla="*/ 7 h 28"/>
                        <a:gd name="T4" fmla="*/ 112 w 112"/>
                        <a:gd name="T5" fmla="*/ 28 h 28"/>
                        <a:gd name="T6" fmla="*/ 0 w 112"/>
                        <a:gd name="T7" fmla="*/ 21 h 28"/>
                        <a:gd name="T8" fmla="*/ 0 w 112"/>
                        <a:gd name="T9" fmla="*/ 0 h 2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12" h="28">
                          <a:moveTo>
                            <a:pt x="0" y="0"/>
                          </a:moveTo>
                          <a:lnTo>
                            <a:pt x="112" y="7"/>
                          </a:lnTo>
                          <a:lnTo>
                            <a:pt x="112" y="28"/>
                          </a:lnTo>
                          <a:lnTo>
                            <a:pt x="0" y="21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4" name="Freeform 688"/>
                    <p:cNvSpPr>
                      <a:spLocks/>
                    </p:cNvSpPr>
                    <p:nvPr/>
                  </p:nvSpPr>
                  <p:spPr bwMode="auto">
                    <a:xfrm>
                      <a:off x="4758" y="2447"/>
                      <a:ext cx="67" cy="26"/>
                    </a:xfrm>
                    <a:custGeom>
                      <a:avLst/>
                      <a:gdLst>
                        <a:gd name="T0" fmla="*/ 0 w 267"/>
                        <a:gd name="T1" fmla="*/ 2 h 104"/>
                        <a:gd name="T2" fmla="*/ 0 w 267"/>
                        <a:gd name="T3" fmla="*/ 84 h 104"/>
                        <a:gd name="T4" fmla="*/ 266 w 267"/>
                        <a:gd name="T5" fmla="*/ 104 h 104"/>
                        <a:gd name="T6" fmla="*/ 267 w 267"/>
                        <a:gd name="T7" fmla="*/ 7 h 104"/>
                        <a:gd name="T8" fmla="*/ 147 w 267"/>
                        <a:gd name="T9" fmla="*/ 0 h 104"/>
                        <a:gd name="T10" fmla="*/ 132 w 267"/>
                        <a:gd name="T11" fmla="*/ 14 h 104"/>
                        <a:gd name="T12" fmla="*/ 0 w 267"/>
                        <a:gd name="T13" fmla="*/ 2 h 10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267" h="104">
                          <a:moveTo>
                            <a:pt x="0" y="2"/>
                          </a:moveTo>
                          <a:lnTo>
                            <a:pt x="0" y="84"/>
                          </a:lnTo>
                          <a:lnTo>
                            <a:pt x="266" y="104"/>
                          </a:lnTo>
                          <a:lnTo>
                            <a:pt x="267" y="7"/>
                          </a:lnTo>
                          <a:lnTo>
                            <a:pt x="147" y="0"/>
                          </a:lnTo>
                          <a:lnTo>
                            <a:pt x="132" y="14"/>
                          </a:lnTo>
                          <a:lnTo>
                            <a:pt x="0" y="2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5" name="Freeform 689"/>
                    <p:cNvSpPr>
                      <a:spLocks/>
                    </p:cNvSpPr>
                    <p:nvPr/>
                  </p:nvSpPr>
                  <p:spPr bwMode="auto">
                    <a:xfrm>
                      <a:off x="4736" y="2453"/>
                      <a:ext cx="121" cy="12"/>
                    </a:xfrm>
                    <a:custGeom>
                      <a:avLst/>
                      <a:gdLst>
                        <a:gd name="T0" fmla="*/ 16 w 482"/>
                        <a:gd name="T1" fmla="*/ 0 h 48"/>
                        <a:gd name="T2" fmla="*/ 8 w 482"/>
                        <a:gd name="T3" fmla="*/ 0 h 48"/>
                        <a:gd name="T4" fmla="*/ 0 w 482"/>
                        <a:gd name="T5" fmla="*/ 0 h 48"/>
                        <a:gd name="T6" fmla="*/ 0 w 482"/>
                        <a:gd name="T7" fmla="*/ 8 h 48"/>
                        <a:gd name="T8" fmla="*/ 0 w 482"/>
                        <a:gd name="T9" fmla="*/ 13 h 48"/>
                        <a:gd name="T10" fmla="*/ 8 w 482"/>
                        <a:gd name="T11" fmla="*/ 17 h 48"/>
                        <a:gd name="T12" fmla="*/ 16 w 482"/>
                        <a:gd name="T13" fmla="*/ 17 h 48"/>
                        <a:gd name="T14" fmla="*/ 472 w 482"/>
                        <a:gd name="T15" fmla="*/ 48 h 48"/>
                        <a:gd name="T16" fmla="*/ 481 w 482"/>
                        <a:gd name="T17" fmla="*/ 48 h 48"/>
                        <a:gd name="T18" fmla="*/ 482 w 482"/>
                        <a:gd name="T19" fmla="*/ 36 h 48"/>
                        <a:gd name="T20" fmla="*/ 475 w 482"/>
                        <a:gd name="T21" fmla="*/ 32 h 48"/>
                        <a:gd name="T22" fmla="*/ 456 w 482"/>
                        <a:gd name="T23" fmla="*/ 31 h 48"/>
                        <a:gd name="T24" fmla="*/ 16 w 482"/>
                        <a:gd name="T25" fmla="*/ 0 h 4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</a:cxnLst>
                      <a:rect l="0" t="0" r="r" b="b"/>
                      <a:pathLst>
                        <a:path w="482" h="48">
                          <a:moveTo>
                            <a:pt x="16" y="0"/>
                          </a:moveTo>
                          <a:lnTo>
                            <a:pt x="8" y="0"/>
                          </a:lnTo>
                          <a:lnTo>
                            <a:pt x="0" y="0"/>
                          </a:lnTo>
                          <a:lnTo>
                            <a:pt x="0" y="8"/>
                          </a:lnTo>
                          <a:lnTo>
                            <a:pt x="0" y="13"/>
                          </a:lnTo>
                          <a:lnTo>
                            <a:pt x="8" y="17"/>
                          </a:lnTo>
                          <a:lnTo>
                            <a:pt x="16" y="17"/>
                          </a:lnTo>
                          <a:lnTo>
                            <a:pt x="472" y="48"/>
                          </a:lnTo>
                          <a:lnTo>
                            <a:pt x="481" y="48"/>
                          </a:lnTo>
                          <a:lnTo>
                            <a:pt x="482" y="36"/>
                          </a:lnTo>
                          <a:lnTo>
                            <a:pt x="475" y="32"/>
                          </a:lnTo>
                          <a:lnTo>
                            <a:pt x="456" y="31"/>
                          </a:lnTo>
                          <a:lnTo>
                            <a:pt x="16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15" name="Text Box 690"/>
            <p:cNvSpPr txBox="1">
              <a:spLocks noChangeArrowheads="1"/>
            </p:cNvSpPr>
            <p:nvPr/>
          </p:nvSpPr>
          <p:spPr bwMode="auto">
            <a:xfrm>
              <a:off x="428" y="850"/>
              <a:ext cx="47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altLang="en-US" sz="1400" b="1">
                  <a:latin typeface="Arial" panose="020B0604020202020204" pitchFamily="34" charset="0"/>
                </a:rPr>
                <a:t>Host A</a:t>
              </a:r>
            </a:p>
          </p:txBody>
        </p:sp>
        <p:sp>
          <p:nvSpPr>
            <p:cNvPr id="16" name="Text Box 691"/>
            <p:cNvSpPr txBox="1">
              <a:spLocks noChangeArrowheads="1"/>
            </p:cNvSpPr>
            <p:nvPr/>
          </p:nvSpPr>
          <p:spPr bwMode="auto">
            <a:xfrm>
              <a:off x="3669" y="3158"/>
              <a:ext cx="1556" cy="46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altLang="en-US" sz="1400">
                  <a:latin typeface="Arial" panose="020B0604020202020204" pitchFamily="34" charset="0"/>
                </a:rPr>
                <a:t>Host B</a:t>
              </a:r>
            </a:p>
            <a:p>
              <a:r>
                <a:rPr lang="de-DE" altLang="en-US" sz="1400">
                  <a:latin typeface="Arial" panose="020B0604020202020204" pitchFamily="34" charset="0"/>
                </a:rPr>
                <a:t>IP Address: 128.0.10.4</a:t>
              </a:r>
            </a:p>
            <a:p>
              <a:r>
                <a:rPr lang="de-DE" altLang="en-US" sz="1400">
                  <a:latin typeface="Arial" panose="020B0604020202020204" pitchFamily="34" charset="0"/>
                </a:rPr>
                <a:t>HW Address: 080020021545</a:t>
              </a:r>
            </a:p>
          </p:txBody>
        </p:sp>
        <p:sp>
          <p:nvSpPr>
            <p:cNvPr id="17" name="Text Box 692"/>
            <p:cNvSpPr txBox="1">
              <a:spLocks noChangeArrowheads="1"/>
            </p:cNvSpPr>
            <p:nvPr/>
          </p:nvSpPr>
          <p:spPr bwMode="auto">
            <a:xfrm>
              <a:off x="1654" y="2168"/>
              <a:ext cx="694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altLang="en-US" sz="1400" b="1">
                  <a:latin typeface="Arial" panose="020B0604020202020204" pitchFamily="34" charset="0"/>
                </a:rPr>
                <a:t>ARP Reply</a:t>
              </a:r>
            </a:p>
          </p:txBody>
        </p:sp>
        <p:sp>
          <p:nvSpPr>
            <p:cNvPr id="18" name="Text Box 693"/>
            <p:cNvSpPr txBox="1">
              <a:spLocks noChangeArrowheads="1"/>
            </p:cNvSpPr>
            <p:nvPr/>
          </p:nvSpPr>
          <p:spPr bwMode="auto">
            <a:xfrm>
              <a:off x="1360" y="1046"/>
              <a:ext cx="3218" cy="35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de-DE" altLang="en-US" sz="1400" b="1">
                  <a:latin typeface="Arial" panose="020B0604020202020204" pitchFamily="34" charset="0"/>
                </a:rPr>
                <a:t>ARP Request - Broadcast to all hosts</a:t>
              </a:r>
            </a:p>
            <a:p>
              <a:pPr algn="ctr">
                <a:lnSpc>
                  <a:spcPct val="110000"/>
                </a:lnSpc>
              </a:pPr>
              <a:r>
                <a:rPr lang="de-DE" altLang="en-US" sz="1400" b="1">
                  <a:latin typeface="Arial" panose="020B0604020202020204" pitchFamily="34" charset="0"/>
                </a:rPr>
                <a:t>„What is the hardware address for IP address 128.0.10.4?“</a:t>
              </a:r>
            </a:p>
          </p:txBody>
        </p:sp>
        <p:sp>
          <p:nvSpPr>
            <p:cNvPr id="19" name="Freeform 694"/>
            <p:cNvSpPr>
              <a:spLocks/>
            </p:cNvSpPr>
            <p:nvPr/>
          </p:nvSpPr>
          <p:spPr bwMode="auto">
            <a:xfrm>
              <a:off x="844" y="1476"/>
              <a:ext cx="4088" cy="410"/>
            </a:xfrm>
            <a:custGeom>
              <a:avLst/>
              <a:gdLst>
                <a:gd name="T0" fmla="*/ 0 w 3789"/>
                <a:gd name="T1" fmla="*/ 12 h 348"/>
                <a:gd name="T2" fmla="*/ 3624 w 3789"/>
                <a:gd name="T3" fmla="*/ 12 h 348"/>
                <a:gd name="T4" fmla="*/ 3744 w 3789"/>
                <a:gd name="T5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89" h="348">
                  <a:moveTo>
                    <a:pt x="0" y="12"/>
                  </a:moveTo>
                  <a:cubicBezTo>
                    <a:pt x="604" y="12"/>
                    <a:pt x="1776" y="12"/>
                    <a:pt x="3624" y="12"/>
                  </a:cubicBezTo>
                  <a:cubicBezTo>
                    <a:pt x="3789" y="0"/>
                    <a:pt x="3744" y="348"/>
                    <a:pt x="3744" y="348"/>
                  </a:cubicBez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695"/>
            <p:cNvSpPr>
              <a:spLocks noChangeShapeType="1"/>
            </p:cNvSpPr>
            <p:nvPr/>
          </p:nvSpPr>
          <p:spPr bwMode="auto">
            <a:xfrm>
              <a:off x="3891" y="1488"/>
              <a:ext cx="0" cy="398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696"/>
            <p:cNvSpPr>
              <a:spLocks noChangeShapeType="1"/>
            </p:cNvSpPr>
            <p:nvPr/>
          </p:nvSpPr>
          <p:spPr bwMode="auto">
            <a:xfrm>
              <a:off x="2847" y="1488"/>
              <a:ext cx="0" cy="398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697"/>
            <p:cNvSpPr>
              <a:spLocks noChangeShapeType="1"/>
            </p:cNvSpPr>
            <p:nvPr/>
          </p:nvSpPr>
          <p:spPr bwMode="auto">
            <a:xfrm>
              <a:off x="1271" y="1488"/>
              <a:ext cx="0" cy="398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Freeform 698"/>
            <p:cNvSpPr>
              <a:spLocks/>
            </p:cNvSpPr>
            <p:nvPr/>
          </p:nvSpPr>
          <p:spPr bwMode="auto">
            <a:xfrm>
              <a:off x="443" y="1684"/>
              <a:ext cx="3365" cy="676"/>
            </a:xfrm>
            <a:custGeom>
              <a:avLst/>
              <a:gdLst>
                <a:gd name="T0" fmla="*/ 3177 w 3201"/>
                <a:gd name="T1" fmla="*/ 653 h 653"/>
                <a:gd name="T2" fmla="*/ 3099 w 3201"/>
                <a:gd name="T3" fmla="*/ 401 h 653"/>
                <a:gd name="T4" fmla="*/ 165 w 3201"/>
                <a:gd name="T5" fmla="*/ 403 h 653"/>
                <a:gd name="T6" fmla="*/ 45 w 3201"/>
                <a:gd name="T7" fmla="*/ 0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01" h="653">
                  <a:moveTo>
                    <a:pt x="3177" y="653"/>
                  </a:moveTo>
                  <a:cubicBezTo>
                    <a:pt x="3181" y="583"/>
                    <a:pt x="3201" y="409"/>
                    <a:pt x="3099" y="401"/>
                  </a:cubicBezTo>
                  <a:cubicBezTo>
                    <a:pt x="1609" y="400"/>
                    <a:pt x="165" y="403"/>
                    <a:pt x="165" y="403"/>
                  </a:cubicBezTo>
                  <a:cubicBezTo>
                    <a:pt x="0" y="417"/>
                    <a:pt x="45" y="0"/>
                    <a:pt x="45" y="0"/>
                  </a:cubicBezTo>
                </a:path>
              </a:pathLst>
            </a:custGeom>
            <a:noFill/>
            <a:ln w="38100" cmpd="sng">
              <a:solidFill>
                <a:srgbClr val="FF3399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699"/>
            <p:cNvSpPr>
              <a:spLocks noChangeShapeType="1"/>
            </p:cNvSpPr>
            <p:nvPr/>
          </p:nvSpPr>
          <p:spPr bwMode="auto">
            <a:xfrm flipV="1">
              <a:off x="320" y="1860"/>
              <a:ext cx="0" cy="2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700"/>
            <p:cNvSpPr>
              <a:spLocks noChangeShapeType="1"/>
            </p:cNvSpPr>
            <p:nvPr/>
          </p:nvSpPr>
          <p:spPr bwMode="auto">
            <a:xfrm flipV="1">
              <a:off x="320" y="1965"/>
              <a:ext cx="5023" cy="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701"/>
            <p:cNvSpPr>
              <a:spLocks noChangeShapeType="1"/>
            </p:cNvSpPr>
            <p:nvPr/>
          </p:nvSpPr>
          <p:spPr bwMode="auto">
            <a:xfrm>
              <a:off x="4871" y="1974"/>
              <a:ext cx="0" cy="36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702"/>
            <p:cNvSpPr>
              <a:spLocks noChangeShapeType="1"/>
            </p:cNvSpPr>
            <p:nvPr/>
          </p:nvSpPr>
          <p:spPr bwMode="auto">
            <a:xfrm>
              <a:off x="3877" y="1974"/>
              <a:ext cx="0" cy="36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703"/>
            <p:cNvSpPr>
              <a:spLocks noChangeShapeType="1"/>
            </p:cNvSpPr>
            <p:nvPr/>
          </p:nvSpPr>
          <p:spPr bwMode="auto">
            <a:xfrm>
              <a:off x="2841" y="1974"/>
              <a:ext cx="0" cy="36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704"/>
            <p:cNvSpPr>
              <a:spLocks noChangeShapeType="1"/>
            </p:cNvSpPr>
            <p:nvPr/>
          </p:nvSpPr>
          <p:spPr bwMode="auto">
            <a:xfrm>
              <a:off x="1260" y="1974"/>
              <a:ext cx="0" cy="36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705"/>
            <p:cNvSpPr>
              <a:spLocks noChangeShapeType="1"/>
            </p:cNvSpPr>
            <p:nvPr/>
          </p:nvSpPr>
          <p:spPr bwMode="auto">
            <a:xfrm>
              <a:off x="666" y="1681"/>
              <a:ext cx="0" cy="2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706"/>
            <p:cNvSpPr>
              <a:spLocks noChangeArrowheads="1"/>
            </p:cNvSpPr>
            <p:nvPr/>
          </p:nvSpPr>
          <p:spPr bwMode="auto">
            <a:xfrm>
              <a:off x="607" y="1910"/>
              <a:ext cx="114" cy="136"/>
            </a:xfrm>
            <a:prstGeom prst="rect">
              <a:avLst/>
            </a:prstGeom>
            <a:solidFill>
              <a:srgbClr val="00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707"/>
            <p:cNvSpPr>
              <a:spLocks noChangeArrowheads="1"/>
            </p:cNvSpPr>
            <p:nvPr/>
          </p:nvSpPr>
          <p:spPr bwMode="auto">
            <a:xfrm>
              <a:off x="1213" y="1910"/>
              <a:ext cx="114" cy="136"/>
            </a:xfrm>
            <a:prstGeom prst="rect">
              <a:avLst/>
            </a:prstGeom>
            <a:solidFill>
              <a:srgbClr val="00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708"/>
            <p:cNvSpPr>
              <a:spLocks noChangeArrowheads="1"/>
            </p:cNvSpPr>
            <p:nvPr/>
          </p:nvSpPr>
          <p:spPr bwMode="auto">
            <a:xfrm>
              <a:off x="2783" y="1910"/>
              <a:ext cx="114" cy="136"/>
            </a:xfrm>
            <a:prstGeom prst="rect">
              <a:avLst/>
            </a:prstGeom>
            <a:solidFill>
              <a:srgbClr val="00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709"/>
            <p:cNvSpPr>
              <a:spLocks noChangeArrowheads="1"/>
            </p:cNvSpPr>
            <p:nvPr/>
          </p:nvSpPr>
          <p:spPr bwMode="auto">
            <a:xfrm>
              <a:off x="3831" y="1910"/>
              <a:ext cx="114" cy="136"/>
            </a:xfrm>
            <a:prstGeom prst="rect">
              <a:avLst/>
            </a:prstGeom>
            <a:solidFill>
              <a:srgbClr val="00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Rectangle 710"/>
            <p:cNvSpPr>
              <a:spLocks noChangeArrowheads="1"/>
            </p:cNvSpPr>
            <p:nvPr/>
          </p:nvSpPr>
          <p:spPr bwMode="auto">
            <a:xfrm>
              <a:off x="4822" y="1910"/>
              <a:ext cx="114" cy="136"/>
            </a:xfrm>
            <a:prstGeom prst="rect">
              <a:avLst/>
            </a:prstGeom>
            <a:solidFill>
              <a:srgbClr val="00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6" name="Group 711"/>
            <p:cNvGrpSpPr>
              <a:grpSpLocks/>
            </p:cNvGrpSpPr>
            <p:nvPr/>
          </p:nvGrpSpPr>
          <p:grpSpPr bwMode="auto">
            <a:xfrm>
              <a:off x="944" y="2344"/>
              <a:ext cx="624" cy="567"/>
              <a:chOff x="944" y="2344"/>
              <a:chExt cx="624" cy="567"/>
            </a:xfrm>
          </p:grpSpPr>
          <p:grpSp>
            <p:nvGrpSpPr>
              <p:cNvPr id="40" name="Group 712"/>
              <p:cNvGrpSpPr>
                <a:grpSpLocks/>
              </p:cNvGrpSpPr>
              <p:nvPr/>
            </p:nvGrpSpPr>
            <p:grpSpPr bwMode="auto">
              <a:xfrm>
                <a:off x="944" y="2370"/>
                <a:ext cx="624" cy="541"/>
                <a:chOff x="944" y="2370"/>
                <a:chExt cx="624" cy="541"/>
              </a:xfrm>
            </p:grpSpPr>
            <p:sp>
              <p:nvSpPr>
                <p:cNvPr id="116" name="Freeform 713"/>
                <p:cNvSpPr>
                  <a:spLocks/>
                </p:cNvSpPr>
                <p:nvPr/>
              </p:nvSpPr>
              <p:spPr bwMode="auto">
                <a:xfrm>
                  <a:off x="1417" y="2769"/>
                  <a:ext cx="68" cy="57"/>
                </a:xfrm>
                <a:custGeom>
                  <a:avLst/>
                  <a:gdLst>
                    <a:gd name="T0" fmla="*/ 64 w 272"/>
                    <a:gd name="T1" fmla="*/ 2 h 226"/>
                    <a:gd name="T2" fmla="*/ 84 w 272"/>
                    <a:gd name="T3" fmla="*/ 7 h 226"/>
                    <a:gd name="T4" fmla="*/ 104 w 272"/>
                    <a:gd name="T5" fmla="*/ 13 h 226"/>
                    <a:gd name="T6" fmla="*/ 121 w 272"/>
                    <a:gd name="T7" fmla="*/ 17 h 226"/>
                    <a:gd name="T8" fmla="*/ 138 w 272"/>
                    <a:gd name="T9" fmla="*/ 25 h 226"/>
                    <a:gd name="T10" fmla="*/ 153 w 272"/>
                    <a:gd name="T11" fmla="*/ 31 h 226"/>
                    <a:gd name="T12" fmla="*/ 166 w 272"/>
                    <a:gd name="T13" fmla="*/ 38 h 226"/>
                    <a:gd name="T14" fmla="*/ 179 w 272"/>
                    <a:gd name="T15" fmla="*/ 46 h 226"/>
                    <a:gd name="T16" fmla="*/ 191 w 272"/>
                    <a:gd name="T17" fmla="*/ 56 h 226"/>
                    <a:gd name="T18" fmla="*/ 202 w 272"/>
                    <a:gd name="T19" fmla="*/ 65 h 226"/>
                    <a:gd name="T20" fmla="*/ 211 w 272"/>
                    <a:gd name="T21" fmla="*/ 76 h 226"/>
                    <a:gd name="T22" fmla="*/ 221 w 272"/>
                    <a:gd name="T23" fmla="*/ 89 h 226"/>
                    <a:gd name="T24" fmla="*/ 230 w 272"/>
                    <a:gd name="T25" fmla="*/ 102 h 226"/>
                    <a:gd name="T26" fmla="*/ 240 w 272"/>
                    <a:gd name="T27" fmla="*/ 117 h 226"/>
                    <a:gd name="T28" fmla="*/ 249 w 272"/>
                    <a:gd name="T29" fmla="*/ 132 h 226"/>
                    <a:gd name="T30" fmla="*/ 258 w 272"/>
                    <a:gd name="T31" fmla="*/ 150 h 226"/>
                    <a:gd name="T32" fmla="*/ 267 w 272"/>
                    <a:gd name="T33" fmla="*/ 169 h 226"/>
                    <a:gd name="T34" fmla="*/ 272 w 272"/>
                    <a:gd name="T35" fmla="*/ 188 h 226"/>
                    <a:gd name="T36" fmla="*/ 268 w 272"/>
                    <a:gd name="T37" fmla="*/ 204 h 226"/>
                    <a:gd name="T38" fmla="*/ 256 w 272"/>
                    <a:gd name="T39" fmla="*/ 214 h 226"/>
                    <a:gd name="T40" fmla="*/ 241 w 272"/>
                    <a:gd name="T41" fmla="*/ 222 h 226"/>
                    <a:gd name="T42" fmla="*/ 221 w 272"/>
                    <a:gd name="T43" fmla="*/ 225 h 226"/>
                    <a:gd name="T44" fmla="*/ 202 w 272"/>
                    <a:gd name="T45" fmla="*/ 226 h 226"/>
                    <a:gd name="T46" fmla="*/ 182 w 272"/>
                    <a:gd name="T47" fmla="*/ 226 h 226"/>
                    <a:gd name="T48" fmla="*/ 167 w 272"/>
                    <a:gd name="T49" fmla="*/ 224 h 226"/>
                    <a:gd name="T50" fmla="*/ 155 w 272"/>
                    <a:gd name="T51" fmla="*/ 216 h 226"/>
                    <a:gd name="T52" fmla="*/ 150 w 272"/>
                    <a:gd name="T53" fmla="*/ 200 h 226"/>
                    <a:gd name="T54" fmla="*/ 148 w 272"/>
                    <a:gd name="T55" fmla="*/ 180 h 226"/>
                    <a:gd name="T56" fmla="*/ 144 w 272"/>
                    <a:gd name="T57" fmla="*/ 156 h 226"/>
                    <a:gd name="T58" fmla="*/ 136 w 272"/>
                    <a:gd name="T59" fmla="*/ 132 h 226"/>
                    <a:gd name="T60" fmla="*/ 118 w 272"/>
                    <a:gd name="T61" fmla="*/ 112 h 226"/>
                    <a:gd name="T62" fmla="*/ 86 w 272"/>
                    <a:gd name="T63" fmla="*/ 95 h 226"/>
                    <a:gd name="T64" fmla="*/ 35 w 272"/>
                    <a:gd name="T65" fmla="*/ 87 h 226"/>
                    <a:gd name="T66" fmla="*/ 26 w 272"/>
                    <a:gd name="T67" fmla="*/ 82 h 226"/>
                    <a:gd name="T68" fmla="*/ 15 w 272"/>
                    <a:gd name="T69" fmla="*/ 70 h 226"/>
                    <a:gd name="T70" fmla="*/ 6 w 272"/>
                    <a:gd name="T71" fmla="*/ 54 h 226"/>
                    <a:gd name="T72" fmla="*/ 0 w 272"/>
                    <a:gd name="T73" fmla="*/ 37 h 226"/>
                    <a:gd name="T74" fmla="*/ 0 w 272"/>
                    <a:gd name="T75" fmla="*/ 20 h 226"/>
                    <a:gd name="T76" fmla="*/ 9 w 272"/>
                    <a:gd name="T77" fmla="*/ 5 h 226"/>
                    <a:gd name="T78" fmla="*/ 29 w 272"/>
                    <a:gd name="T79" fmla="*/ 0 h 226"/>
                    <a:gd name="T80" fmla="*/ 64 w 272"/>
                    <a:gd name="T81" fmla="*/ 2 h 2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272" h="226">
                      <a:moveTo>
                        <a:pt x="64" y="2"/>
                      </a:moveTo>
                      <a:lnTo>
                        <a:pt x="84" y="7"/>
                      </a:lnTo>
                      <a:lnTo>
                        <a:pt x="104" y="13"/>
                      </a:lnTo>
                      <a:lnTo>
                        <a:pt x="121" y="17"/>
                      </a:lnTo>
                      <a:lnTo>
                        <a:pt x="138" y="25"/>
                      </a:lnTo>
                      <a:lnTo>
                        <a:pt x="153" y="31"/>
                      </a:lnTo>
                      <a:lnTo>
                        <a:pt x="166" y="38"/>
                      </a:lnTo>
                      <a:lnTo>
                        <a:pt x="179" y="46"/>
                      </a:lnTo>
                      <a:lnTo>
                        <a:pt x="191" y="56"/>
                      </a:lnTo>
                      <a:lnTo>
                        <a:pt x="202" y="65"/>
                      </a:lnTo>
                      <a:lnTo>
                        <a:pt x="211" y="76"/>
                      </a:lnTo>
                      <a:lnTo>
                        <a:pt x="221" y="89"/>
                      </a:lnTo>
                      <a:lnTo>
                        <a:pt x="230" y="102"/>
                      </a:lnTo>
                      <a:lnTo>
                        <a:pt x="240" y="117"/>
                      </a:lnTo>
                      <a:lnTo>
                        <a:pt x="249" y="132"/>
                      </a:lnTo>
                      <a:lnTo>
                        <a:pt x="258" y="150"/>
                      </a:lnTo>
                      <a:lnTo>
                        <a:pt x="267" y="169"/>
                      </a:lnTo>
                      <a:lnTo>
                        <a:pt x="272" y="188"/>
                      </a:lnTo>
                      <a:lnTo>
                        <a:pt x="268" y="204"/>
                      </a:lnTo>
                      <a:lnTo>
                        <a:pt x="256" y="214"/>
                      </a:lnTo>
                      <a:lnTo>
                        <a:pt x="241" y="222"/>
                      </a:lnTo>
                      <a:lnTo>
                        <a:pt x="221" y="225"/>
                      </a:lnTo>
                      <a:lnTo>
                        <a:pt x="202" y="226"/>
                      </a:lnTo>
                      <a:lnTo>
                        <a:pt x="182" y="226"/>
                      </a:lnTo>
                      <a:lnTo>
                        <a:pt x="167" y="224"/>
                      </a:lnTo>
                      <a:lnTo>
                        <a:pt x="155" y="216"/>
                      </a:lnTo>
                      <a:lnTo>
                        <a:pt x="150" y="200"/>
                      </a:lnTo>
                      <a:lnTo>
                        <a:pt x="148" y="180"/>
                      </a:lnTo>
                      <a:lnTo>
                        <a:pt x="144" y="156"/>
                      </a:lnTo>
                      <a:lnTo>
                        <a:pt x="136" y="132"/>
                      </a:lnTo>
                      <a:lnTo>
                        <a:pt x="118" y="112"/>
                      </a:lnTo>
                      <a:lnTo>
                        <a:pt x="86" y="95"/>
                      </a:lnTo>
                      <a:lnTo>
                        <a:pt x="35" y="87"/>
                      </a:lnTo>
                      <a:lnTo>
                        <a:pt x="26" y="82"/>
                      </a:lnTo>
                      <a:lnTo>
                        <a:pt x="15" y="70"/>
                      </a:lnTo>
                      <a:lnTo>
                        <a:pt x="6" y="54"/>
                      </a:lnTo>
                      <a:lnTo>
                        <a:pt x="0" y="37"/>
                      </a:lnTo>
                      <a:lnTo>
                        <a:pt x="0" y="20"/>
                      </a:lnTo>
                      <a:lnTo>
                        <a:pt x="9" y="5"/>
                      </a:lnTo>
                      <a:lnTo>
                        <a:pt x="29" y="0"/>
                      </a:lnTo>
                      <a:lnTo>
                        <a:pt x="64" y="2"/>
                      </a:lnTo>
                      <a:close/>
                    </a:path>
                  </a:pathLst>
                </a:custGeom>
                <a:solidFill>
                  <a:srgbClr val="5E5E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7" name="Freeform 714"/>
                <p:cNvSpPr>
                  <a:spLocks/>
                </p:cNvSpPr>
                <p:nvPr/>
              </p:nvSpPr>
              <p:spPr bwMode="auto">
                <a:xfrm>
                  <a:off x="1049" y="2660"/>
                  <a:ext cx="392" cy="27"/>
                </a:xfrm>
                <a:custGeom>
                  <a:avLst/>
                  <a:gdLst>
                    <a:gd name="T0" fmla="*/ 0 w 1566"/>
                    <a:gd name="T1" fmla="*/ 106 h 106"/>
                    <a:gd name="T2" fmla="*/ 171 w 1566"/>
                    <a:gd name="T3" fmla="*/ 12 h 106"/>
                    <a:gd name="T4" fmla="*/ 1364 w 1566"/>
                    <a:gd name="T5" fmla="*/ 0 h 106"/>
                    <a:gd name="T6" fmla="*/ 1566 w 1566"/>
                    <a:gd name="T7" fmla="*/ 106 h 106"/>
                    <a:gd name="T8" fmla="*/ 0 w 1566"/>
                    <a:gd name="T9" fmla="*/ 106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66" h="106">
                      <a:moveTo>
                        <a:pt x="0" y="106"/>
                      </a:moveTo>
                      <a:lnTo>
                        <a:pt x="171" y="12"/>
                      </a:lnTo>
                      <a:lnTo>
                        <a:pt x="1364" y="0"/>
                      </a:lnTo>
                      <a:lnTo>
                        <a:pt x="1566" y="106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7575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8" name="Freeform 715"/>
                <p:cNvSpPr>
                  <a:spLocks/>
                </p:cNvSpPr>
                <p:nvPr/>
              </p:nvSpPr>
              <p:spPr bwMode="auto">
                <a:xfrm>
                  <a:off x="1128" y="2652"/>
                  <a:ext cx="236" cy="38"/>
                </a:xfrm>
                <a:custGeom>
                  <a:avLst/>
                  <a:gdLst>
                    <a:gd name="T0" fmla="*/ 82 w 945"/>
                    <a:gd name="T1" fmla="*/ 11 h 154"/>
                    <a:gd name="T2" fmla="*/ 864 w 945"/>
                    <a:gd name="T3" fmla="*/ 0 h 154"/>
                    <a:gd name="T4" fmla="*/ 945 w 945"/>
                    <a:gd name="T5" fmla="*/ 93 h 154"/>
                    <a:gd name="T6" fmla="*/ 945 w 945"/>
                    <a:gd name="T7" fmla="*/ 154 h 154"/>
                    <a:gd name="T8" fmla="*/ 13 w 945"/>
                    <a:gd name="T9" fmla="*/ 154 h 154"/>
                    <a:gd name="T10" fmla="*/ 0 w 945"/>
                    <a:gd name="T11" fmla="*/ 93 h 154"/>
                    <a:gd name="T12" fmla="*/ 82 w 945"/>
                    <a:gd name="T13" fmla="*/ 1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45" h="154">
                      <a:moveTo>
                        <a:pt x="82" y="11"/>
                      </a:moveTo>
                      <a:lnTo>
                        <a:pt x="864" y="0"/>
                      </a:lnTo>
                      <a:lnTo>
                        <a:pt x="945" y="93"/>
                      </a:lnTo>
                      <a:lnTo>
                        <a:pt x="945" y="154"/>
                      </a:lnTo>
                      <a:lnTo>
                        <a:pt x="13" y="154"/>
                      </a:lnTo>
                      <a:lnTo>
                        <a:pt x="0" y="93"/>
                      </a:lnTo>
                      <a:lnTo>
                        <a:pt x="82" y="11"/>
                      </a:lnTo>
                      <a:close/>
                    </a:path>
                  </a:pathLst>
                </a:custGeom>
                <a:solidFill>
                  <a:srgbClr val="6161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" name="Freeform 716"/>
                <p:cNvSpPr>
                  <a:spLocks/>
                </p:cNvSpPr>
                <p:nvPr/>
              </p:nvSpPr>
              <p:spPr bwMode="auto">
                <a:xfrm>
                  <a:off x="1093" y="2370"/>
                  <a:ext cx="313" cy="230"/>
                </a:xfrm>
                <a:custGeom>
                  <a:avLst/>
                  <a:gdLst>
                    <a:gd name="T0" fmla="*/ 0 w 1252"/>
                    <a:gd name="T1" fmla="*/ 0 h 923"/>
                    <a:gd name="T2" fmla="*/ 0 w 1252"/>
                    <a:gd name="T3" fmla="*/ 919 h 923"/>
                    <a:gd name="T4" fmla="*/ 1252 w 1252"/>
                    <a:gd name="T5" fmla="*/ 923 h 923"/>
                    <a:gd name="T6" fmla="*/ 1239 w 1252"/>
                    <a:gd name="T7" fmla="*/ 0 h 923"/>
                    <a:gd name="T8" fmla="*/ 0 w 1252"/>
                    <a:gd name="T9" fmla="*/ 0 h 9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52" h="923">
                      <a:moveTo>
                        <a:pt x="0" y="0"/>
                      </a:moveTo>
                      <a:lnTo>
                        <a:pt x="0" y="919"/>
                      </a:lnTo>
                      <a:lnTo>
                        <a:pt x="1252" y="923"/>
                      </a:lnTo>
                      <a:lnTo>
                        <a:pt x="123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4FA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" name="Rectangle 717"/>
                <p:cNvSpPr>
                  <a:spLocks noChangeArrowheads="1"/>
                </p:cNvSpPr>
                <p:nvPr/>
              </p:nvSpPr>
              <p:spPr bwMode="auto">
                <a:xfrm>
                  <a:off x="1093" y="2625"/>
                  <a:ext cx="301" cy="23"/>
                </a:xfrm>
                <a:prstGeom prst="rect">
                  <a:avLst/>
                </a:prstGeom>
                <a:solidFill>
                  <a:srgbClr val="CCCC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" name="Rectangle 718"/>
                <p:cNvSpPr>
                  <a:spLocks noChangeArrowheads="1"/>
                </p:cNvSpPr>
                <p:nvPr/>
              </p:nvSpPr>
              <p:spPr bwMode="auto">
                <a:xfrm>
                  <a:off x="1338" y="2630"/>
                  <a:ext cx="27" cy="9"/>
                </a:xfrm>
                <a:prstGeom prst="rect">
                  <a:avLst/>
                </a:prstGeom>
                <a:solidFill>
                  <a:srgbClr val="99997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" name="Rectangle 719"/>
                <p:cNvSpPr>
                  <a:spLocks noChangeArrowheads="1"/>
                </p:cNvSpPr>
                <p:nvPr/>
              </p:nvSpPr>
              <p:spPr bwMode="auto">
                <a:xfrm>
                  <a:off x="1051" y="2797"/>
                  <a:ext cx="390" cy="9"/>
                </a:xfrm>
                <a:prstGeom prst="rect">
                  <a:avLst/>
                </a:prstGeom>
                <a:solidFill>
                  <a:srgbClr val="7D7D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" name="Rectangle 720"/>
                <p:cNvSpPr>
                  <a:spLocks noChangeArrowheads="1"/>
                </p:cNvSpPr>
                <p:nvPr/>
              </p:nvSpPr>
              <p:spPr bwMode="auto">
                <a:xfrm>
                  <a:off x="1051" y="2790"/>
                  <a:ext cx="390" cy="13"/>
                </a:xfrm>
                <a:prstGeom prst="rect">
                  <a:avLst/>
                </a:prstGeom>
                <a:solidFill>
                  <a:srgbClr val="8282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4" name="Rectangle 721"/>
                <p:cNvSpPr>
                  <a:spLocks noChangeArrowheads="1"/>
                </p:cNvSpPr>
                <p:nvPr/>
              </p:nvSpPr>
              <p:spPr bwMode="auto">
                <a:xfrm>
                  <a:off x="1051" y="2784"/>
                  <a:ext cx="390" cy="13"/>
                </a:xfrm>
                <a:prstGeom prst="rect">
                  <a:avLst/>
                </a:prstGeom>
                <a:solidFill>
                  <a:srgbClr val="87876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" name="Rectangle 722"/>
                <p:cNvSpPr>
                  <a:spLocks noChangeArrowheads="1"/>
                </p:cNvSpPr>
                <p:nvPr/>
              </p:nvSpPr>
              <p:spPr bwMode="auto">
                <a:xfrm>
                  <a:off x="1051" y="2778"/>
                  <a:ext cx="390" cy="12"/>
                </a:xfrm>
                <a:prstGeom prst="rect">
                  <a:avLst/>
                </a:prstGeom>
                <a:solidFill>
                  <a:srgbClr val="8C8C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6" name="Rectangle 723"/>
                <p:cNvSpPr>
                  <a:spLocks noChangeArrowheads="1"/>
                </p:cNvSpPr>
                <p:nvPr/>
              </p:nvSpPr>
              <p:spPr bwMode="auto">
                <a:xfrm>
                  <a:off x="1051" y="2771"/>
                  <a:ext cx="390" cy="13"/>
                </a:xfrm>
                <a:prstGeom prst="rect">
                  <a:avLst/>
                </a:prstGeom>
                <a:solidFill>
                  <a:srgbClr val="91917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7" name="Rectangle 724"/>
                <p:cNvSpPr>
                  <a:spLocks noChangeArrowheads="1"/>
                </p:cNvSpPr>
                <p:nvPr/>
              </p:nvSpPr>
              <p:spPr bwMode="auto">
                <a:xfrm>
                  <a:off x="1051" y="2765"/>
                  <a:ext cx="390" cy="13"/>
                </a:xfrm>
                <a:prstGeom prst="rect">
                  <a:avLst/>
                </a:prstGeom>
                <a:solidFill>
                  <a:srgbClr val="96967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8" name="Rectangle 725"/>
                <p:cNvSpPr>
                  <a:spLocks noChangeArrowheads="1"/>
                </p:cNvSpPr>
                <p:nvPr/>
              </p:nvSpPr>
              <p:spPr bwMode="auto">
                <a:xfrm>
                  <a:off x="1051" y="2758"/>
                  <a:ext cx="390" cy="13"/>
                </a:xfrm>
                <a:prstGeom prst="rect">
                  <a:avLst/>
                </a:prstGeom>
                <a:solidFill>
                  <a:srgbClr val="9C9C7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9" name="Rectangle 726"/>
                <p:cNvSpPr>
                  <a:spLocks noChangeArrowheads="1"/>
                </p:cNvSpPr>
                <p:nvPr/>
              </p:nvSpPr>
              <p:spPr bwMode="auto">
                <a:xfrm>
                  <a:off x="1051" y="2752"/>
                  <a:ext cx="390" cy="13"/>
                </a:xfrm>
                <a:prstGeom prst="rect">
                  <a:avLst/>
                </a:prstGeom>
                <a:solidFill>
                  <a:srgbClr val="A1A18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0" name="Rectangle 727"/>
                <p:cNvSpPr>
                  <a:spLocks noChangeArrowheads="1"/>
                </p:cNvSpPr>
                <p:nvPr/>
              </p:nvSpPr>
              <p:spPr bwMode="auto">
                <a:xfrm>
                  <a:off x="1051" y="2746"/>
                  <a:ext cx="390" cy="12"/>
                </a:xfrm>
                <a:prstGeom prst="rect">
                  <a:avLst/>
                </a:prstGeom>
                <a:solidFill>
                  <a:srgbClr val="A6A68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1" name="Rectangle 728"/>
                <p:cNvSpPr>
                  <a:spLocks noChangeArrowheads="1"/>
                </p:cNvSpPr>
                <p:nvPr/>
              </p:nvSpPr>
              <p:spPr bwMode="auto">
                <a:xfrm>
                  <a:off x="1051" y="2739"/>
                  <a:ext cx="390" cy="13"/>
                </a:xfrm>
                <a:prstGeom prst="rect">
                  <a:avLst/>
                </a:prstGeom>
                <a:solidFill>
                  <a:srgbClr val="ABAB8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2" name="Rectangle 729"/>
                <p:cNvSpPr>
                  <a:spLocks noChangeArrowheads="1"/>
                </p:cNvSpPr>
                <p:nvPr/>
              </p:nvSpPr>
              <p:spPr bwMode="auto">
                <a:xfrm>
                  <a:off x="1051" y="2733"/>
                  <a:ext cx="390" cy="13"/>
                </a:xfrm>
                <a:prstGeom prst="rect">
                  <a:avLst/>
                </a:prstGeom>
                <a:solidFill>
                  <a:srgbClr val="B0B09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" name="Rectangle 730"/>
                <p:cNvSpPr>
                  <a:spLocks noChangeArrowheads="1"/>
                </p:cNvSpPr>
                <p:nvPr/>
              </p:nvSpPr>
              <p:spPr bwMode="auto">
                <a:xfrm>
                  <a:off x="1051" y="2726"/>
                  <a:ext cx="390" cy="13"/>
                </a:xfrm>
                <a:prstGeom prst="rect">
                  <a:avLst/>
                </a:prstGeom>
                <a:solidFill>
                  <a:srgbClr val="B5B5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" name="Rectangle 731"/>
                <p:cNvSpPr>
                  <a:spLocks noChangeArrowheads="1"/>
                </p:cNvSpPr>
                <p:nvPr/>
              </p:nvSpPr>
              <p:spPr bwMode="auto">
                <a:xfrm>
                  <a:off x="1051" y="2720"/>
                  <a:ext cx="390" cy="13"/>
                </a:xfrm>
                <a:prstGeom prst="rect">
                  <a:avLst/>
                </a:prstGeom>
                <a:solidFill>
                  <a:srgbClr val="BABA9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" name="Rectangle 732"/>
                <p:cNvSpPr>
                  <a:spLocks noChangeArrowheads="1"/>
                </p:cNvSpPr>
                <p:nvPr/>
              </p:nvSpPr>
              <p:spPr bwMode="auto">
                <a:xfrm>
                  <a:off x="1051" y="2714"/>
                  <a:ext cx="390" cy="12"/>
                </a:xfrm>
                <a:prstGeom prst="rect">
                  <a:avLst/>
                </a:prstGeom>
                <a:solidFill>
                  <a:srgbClr val="BFBF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6" name="Rectangle 733"/>
                <p:cNvSpPr>
                  <a:spLocks noChangeArrowheads="1"/>
                </p:cNvSpPr>
                <p:nvPr/>
              </p:nvSpPr>
              <p:spPr bwMode="auto">
                <a:xfrm>
                  <a:off x="1051" y="2707"/>
                  <a:ext cx="390" cy="13"/>
                </a:xfrm>
                <a:prstGeom prst="rect">
                  <a:avLst/>
                </a:prstGeom>
                <a:solidFill>
                  <a:srgbClr val="C4C4A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7" name="Rectangle 734"/>
                <p:cNvSpPr>
                  <a:spLocks noChangeArrowheads="1"/>
                </p:cNvSpPr>
                <p:nvPr/>
              </p:nvSpPr>
              <p:spPr bwMode="auto">
                <a:xfrm>
                  <a:off x="1051" y="2701"/>
                  <a:ext cx="390" cy="13"/>
                </a:xfrm>
                <a:prstGeom prst="rect">
                  <a:avLst/>
                </a:prstGeom>
                <a:solidFill>
                  <a:srgbClr val="C9C9A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8" name="Rectangle 735"/>
                <p:cNvSpPr>
                  <a:spLocks noChangeArrowheads="1"/>
                </p:cNvSpPr>
                <p:nvPr/>
              </p:nvSpPr>
              <p:spPr bwMode="auto">
                <a:xfrm>
                  <a:off x="1051" y="2695"/>
                  <a:ext cx="390" cy="12"/>
                </a:xfrm>
                <a:prstGeom prst="rect">
                  <a:avLst/>
                </a:prstGeom>
                <a:solidFill>
                  <a:srgbClr val="CFCFB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9" name="Rectangle 736"/>
                <p:cNvSpPr>
                  <a:spLocks noChangeArrowheads="1"/>
                </p:cNvSpPr>
                <p:nvPr/>
              </p:nvSpPr>
              <p:spPr bwMode="auto">
                <a:xfrm>
                  <a:off x="1051" y="2688"/>
                  <a:ext cx="390" cy="13"/>
                </a:xfrm>
                <a:prstGeom prst="rect">
                  <a:avLst/>
                </a:prstGeom>
                <a:solidFill>
                  <a:srgbClr val="D4D4B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0" name="Rectangle 737"/>
                <p:cNvSpPr>
                  <a:spLocks noChangeArrowheads="1"/>
                </p:cNvSpPr>
                <p:nvPr/>
              </p:nvSpPr>
              <p:spPr bwMode="auto">
                <a:xfrm>
                  <a:off x="1051" y="2684"/>
                  <a:ext cx="390" cy="11"/>
                </a:xfrm>
                <a:prstGeom prst="rect">
                  <a:avLst/>
                </a:prstGeom>
                <a:solidFill>
                  <a:srgbClr val="D9D9B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1" name="Rectangle 738"/>
                <p:cNvSpPr>
                  <a:spLocks noChangeArrowheads="1"/>
                </p:cNvSpPr>
                <p:nvPr/>
              </p:nvSpPr>
              <p:spPr bwMode="auto">
                <a:xfrm>
                  <a:off x="1051" y="2684"/>
                  <a:ext cx="390" cy="4"/>
                </a:xfrm>
                <a:prstGeom prst="rect">
                  <a:avLst/>
                </a:prstGeom>
                <a:solidFill>
                  <a:srgbClr val="DEDE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2" name="Rectangle 739"/>
                <p:cNvSpPr>
                  <a:spLocks noChangeArrowheads="1"/>
                </p:cNvSpPr>
                <p:nvPr/>
              </p:nvSpPr>
              <p:spPr bwMode="auto">
                <a:xfrm>
                  <a:off x="945" y="2890"/>
                  <a:ext cx="623" cy="21"/>
                </a:xfrm>
                <a:prstGeom prst="rect">
                  <a:avLst/>
                </a:prstGeom>
                <a:solidFill>
                  <a:srgbClr val="87876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" name="Freeform 740"/>
                <p:cNvSpPr>
                  <a:spLocks/>
                </p:cNvSpPr>
                <p:nvPr/>
              </p:nvSpPr>
              <p:spPr bwMode="auto">
                <a:xfrm>
                  <a:off x="944" y="2805"/>
                  <a:ext cx="623" cy="88"/>
                </a:xfrm>
                <a:custGeom>
                  <a:avLst/>
                  <a:gdLst>
                    <a:gd name="T0" fmla="*/ 0 w 2494"/>
                    <a:gd name="T1" fmla="*/ 350 h 350"/>
                    <a:gd name="T2" fmla="*/ 154 w 2494"/>
                    <a:gd name="T3" fmla="*/ 5 h 350"/>
                    <a:gd name="T4" fmla="*/ 2298 w 2494"/>
                    <a:gd name="T5" fmla="*/ 0 h 350"/>
                    <a:gd name="T6" fmla="*/ 2494 w 2494"/>
                    <a:gd name="T7" fmla="*/ 344 h 350"/>
                    <a:gd name="T8" fmla="*/ 0 w 2494"/>
                    <a:gd name="T9" fmla="*/ 350 h 3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94" h="350">
                      <a:moveTo>
                        <a:pt x="0" y="350"/>
                      </a:moveTo>
                      <a:lnTo>
                        <a:pt x="154" y="5"/>
                      </a:lnTo>
                      <a:lnTo>
                        <a:pt x="2298" y="0"/>
                      </a:lnTo>
                      <a:lnTo>
                        <a:pt x="2494" y="344"/>
                      </a:lnTo>
                      <a:lnTo>
                        <a:pt x="0" y="350"/>
                      </a:lnTo>
                      <a:close/>
                    </a:path>
                  </a:pathLst>
                </a:custGeom>
                <a:solidFill>
                  <a:srgbClr val="B0B09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" name="Rectangle 741"/>
                <p:cNvSpPr>
                  <a:spLocks noChangeArrowheads="1"/>
                </p:cNvSpPr>
                <p:nvPr/>
              </p:nvSpPr>
              <p:spPr bwMode="auto">
                <a:xfrm>
                  <a:off x="1428" y="2875"/>
                  <a:ext cx="107" cy="8"/>
                </a:xfrm>
                <a:prstGeom prst="rect">
                  <a:avLst/>
                </a:prstGeom>
                <a:solidFill>
                  <a:srgbClr val="7A7A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5" name="Freeform 742"/>
                <p:cNvSpPr>
                  <a:spLocks/>
                </p:cNvSpPr>
                <p:nvPr/>
              </p:nvSpPr>
              <p:spPr bwMode="auto">
                <a:xfrm>
                  <a:off x="981" y="2821"/>
                  <a:ext cx="325" cy="53"/>
                </a:xfrm>
                <a:custGeom>
                  <a:avLst/>
                  <a:gdLst>
                    <a:gd name="T0" fmla="*/ 0 w 1300"/>
                    <a:gd name="T1" fmla="*/ 212 h 212"/>
                    <a:gd name="T2" fmla="*/ 1300 w 1300"/>
                    <a:gd name="T3" fmla="*/ 211 h 212"/>
                    <a:gd name="T4" fmla="*/ 1274 w 1300"/>
                    <a:gd name="T5" fmla="*/ 2 h 212"/>
                    <a:gd name="T6" fmla="*/ 92 w 1300"/>
                    <a:gd name="T7" fmla="*/ 0 h 212"/>
                    <a:gd name="T8" fmla="*/ 0 w 1300"/>
                    <a:gd name="T9" fmla="*/ 212 h 2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00" h="212">
                      <a:moveTo>
                        <a:pt x="0" y="212"/>
                      </a:moveTo>
                      <a:lnTo>
                        <a:pt x="1300" y="211"/>
                      </a:lnTo>
                      <a:lnTo>
                        <a:pt x="1274" y="2"/>
                      </a:lnTo>
                      <a:lnTo>
                        <a:pt x="92" y="0"/>
                      </a:lnTo>
                      <a:lnTo>
                        <a:pt x="0" y="212"/>
                      </a:lnTo>
                      <a:close/>
                    </a:path>
                  </a:pathLst>
                </a:custGeom>
                <a:solidFill>
                  <a:srgbClr val="D1D1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" name="Freeform 743"/>
                <p:cNvSpPr>
                  <a:spLocks/>
                </p:cNvSpPr>
                <p:nvPr/>
              </p:nvSpPr>
              <p:spPr bwMode="auto">
                <a:xfrm>
                  <a:off x="1317" y="2823"/>
                  <a:ext cx="90" cy="53"/>
                </a:xfrm>
                <a:custGeom>
                  <a:avLst/>
                  <a:gdLst>
                    <a:gd name="T0" fmla="*/ 36 w 361"/>
                    <a:gd name="T1" fmla="*/ 212 h 212"/>
                    <a:gd name="T2" fmla="*/ 361 w 361"/>
                    <a:gd name="T3" fmla="*/ 207 h 212"/>
                    <a:gd name="T4" fmla="*/ 294 w 361"/>
                    <a:gd name="T5" fmla="*/ 3 h 212"/>
                    <a:gd name="T6" fmla="*/ 0 w 361"/>
                    <a:gd name="T7" fmla="*/ 0 h 212"/>
                    <a:gd name="T8" fmla="*/ 36 w 361"/>
                    <a:gd name="T9" fmla="*/ 212 h 2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1" h="212">
                      <a:moveTo>
                        <a:pt x="36" y="212"/>
                      </a:moveTo>
                      <a:lnTo>
                        <a:pt x="361" y="207"/>
                      </a:lnTo>
                      <a:lnTo>
                        <a:pt x="294" y="3"/>
                      </a:lnTo>
                      <a:lnTo>
                        <a:pt x="0" y="0"/>
                      </a:lnTo>
                      <a:lnTo>
                        <a:pt x="36" y="212"/>
                      </a:lnTo>
                      <a:close/>
                    </a:path>
                  </a:pathLst>
                </a:custGeom>
                <a:solidFill>
                  <a:srgbClr val="D1D1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7" name="Freeform 744"/>
                <p:cNvSpPr>
                  <a:spLocks/>
                </p:cNvSpPr>
                <p:nvPr/>
              </p:nvSpPr>
              <p:spPr bwMode="auto">
                <a:xfrm>
                  <a:off x="1406" y="2822"/>
                  <a:ext cx="129" cy="52"/>
                </a:xfrm>
                <a:custGeom>
                  <a:avLst/>
                  <a:gdLst>
                    <a:gd name="T0" fmla="*/ 80 w 516"/>
                    <a:gd name="T1" fmla="*/ 209 h 210"/>
                    <a:gd name="T2" fmla="*/ 516 w 516"/>
                    <a:gd name="T3" fmla="*/ 210 h 210"/>
                    <a:gd name="T4" fmla="*/ 402 w 516"/>
                    <a:gd name="T5" fmla="*/ 2 h 210"/>
                    <a:gd name="T6" fmla="*/ 0 w 516"/>
                    <a:gd name="T7" fmla="*/ 0 h 210"/>
                    <a:gd name="T8" fmla="*/ 80 w 516"/>
                    <a:gd name="T9" fmla="*/ 209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6" h="210">
                      <a:moveTo>
                        <a:pt x="80" y="209"/>
                      </a:moveTo>
                      <a:lnTo>
                        <a:pt x="516" y="210"/>
                      </a:lnTo>
                      <a:lnTo>
                        <a:pt x="402" y="2"/>
                      </a:lnTo>
                      <a:lnTo>
                        <a:pt x="0" y="0"/>
                      </a:lnTo>
                      <a:lnTo>
                        <a:pt x="80" y="209"/>
                      </a:lnTo>
                      <a:close/>
                    </a:path>
                  </a:pathLst>
                </a:custGeom>
                <a:solidFill>
                  <a:srgbClr val="D1D1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8" name="Rectangle 745"/>
                <p:cNvSpPr>
                  <a:spLocks noChangeArrowheads="1"/>
                </p:cNvSpPr>
                <p:nvPr/>
              </p:nvSpPr>
              <p:spPr bwMode="auto">
                <a:xfrm>
                  <a:off x="983" y="2875"/>
                  <a:ext cx="322" cy="8"/>
                </a:xfrm>
                <a:prstGeom prst="rect">
                  <a:avLst/>
                </a:prstGeom>
                <a:solidFill>
                  <a:srgbClr val="7A7A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9" name="Rectangle 746"/>
                <p:cNvSpPr>
                  <a:spLocks noChangeArrowheads="1"/>
                </p:cNvSpPr>
                <p:nvPr/>
              </p:nvSpPr>
              <p:spPr bwMode="auto">
                <a:xfrm>
                  <a:off x="1328" y="2875"/>
                  <a:ext cx="80" cy="8"/>
                </a:xfrm>
                <a:prstGeom prst="rect">
                  <a:avLst/>
                </a:prstGeom>
                <a:solidFill>
                  <a:srgbClr val="7A7A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0" name="Freeform 747"/>
                <p:cNvSpPr>
                  <a:spLocks/>
                </p:cNvSpPr>
                <p:nvPr/>
              </p:nvSpPr>
              <p:spPr bwMode="auto">
                <a:xfrm>
                  <a:off x="1187" y="2644"/>
                  <a:ext cx="124" cy="20"/>
                </a:xfrm>
                <a:custGeom>
                  <a:avLst/>
                  <a:gdLst>
                    <a:gd name="T0" fmla="*/ 0 w 497"/>
                    <a:gd name="T1" fmla="*/ 5 h 78"/>
                    <a:gd name="T2" fmla="*/ 64 w 497"/>
                    <a:gd name="T3" fmla="*/ 78 h 78"/>
                    <a:gd name="T4" fmla="*/ 407 w 497"/>
                    <a:gd name="T5" fmla="*/ 78 h 78"/>
                    <a:gd name="T6" fmla="*/ 497 w 497"/>
                    <a:gd name="T7" fmla="*/ 0 h 78"/>
                    <a:gd name="T8" fmla="*/ 0 w 497"/>
                    <a:gd name="T9" fmla="*/ 5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7" h="78">
                      <a:moveTo>
                        <a:pt x="0" y="5"/>
                      </a:moveTo>
                      <a:lnTo>
                        <a:pt x="64" y="78"/>
                      </a:lnTo>
                      <a:lnTo>
                        <a:pt x="407" y="78"/>
                      </a:lnTo>
                      <a:lnTo>
                        <a:pt x="497" y="0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solidFill>
                  <a:srgbClr val="87876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1" name="Freeform 748"/>
                <p:cNvSpPr>
                  <a:spLocks/>
                </p:cNvSpPr>
                <p:nvPr/>
              </p:nvSpPr>
              <p:spPr bwMode="auto">
                <a:xfrm>
                  <a:off x="996" y="2839"/>
                  <a:ext cx="304" cy="1"/>
                </a:xfrm>
                <a:custGeom>
                  <a:avLst/>
                  <a:gdLst>
                    <a:gd name="T0" fmla="*/ 1216 w 1216"/>
                    <a:gd name="T1" fmla="*/ 3 h 3"/>
                    <a:gd name="T2" fmla="*/ 0 w 1216"/>
                    <a:gd name="T3" fmla="*/ 3 h 3"/>
                    <a:gd name="T4" fmla="*/ 1 w 1216"/>
                    <a:gd name="T5" fmla="*/ 0 h 3"/>
                    <a:gd name="T6" fmla="*/ 1216 w 1216"/>
                    <a:gd name="T7" fmla="*/ 0 h 3"/>
                    <a:gd name="T8" fmla="*/ 1216 w 121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16" h="3">
                      <a:moveTo>
                        <a:pt x="1216" y="3"/>
                      </a:moveTo>
                      <a:lnTo>
                        <a:pt x="0" y="3"/>
                      </a:lnTo>
                      <a:lnTo>
                        <a:pt x="1" y="0"/>
                      </a:lnTo>
                      <a:lnTo>
                        <a:pt x="1216" y="0"/>
                      </a:lnTo>
                      <a:lnTo>
                        <a:pt x="1216" y="3"/>
                      </a:lnTo>
                      <a:close/>
                    </a:path>
                  </a:pathLst>
                </a:custGeom>
                <a:solidFill>
                  <a:srgbClr val="8282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2" name="Freeform 749"/>
                <p:cNvSpPr>
                  <a:spLocks/>
                </p:cNvSpPr>
                <p:nvPr/>
              </p:nvSpPr>
              <p:spPr bwMode="auto">
                <a:xfrm>
                  <a:off x="996" y="2838"/>
                  <a:ext cx="304" cy="2"/>
                </a:xfrm>
                <a:custGeom>
                  <a:avLst/>
                  <a:gdLst>
                    <a:gd name="T0" fmla="*/ 1216 w 1216"/>
                    <a:gd name="T1" fmla="*/ 9 h 9"/>
                    <a:gd name="T2" fmla="*/ 0 w 1216"/>
                    <a:gd name="T3" fmla="*/ 9 h 9"/>
                    <a:gd name="T4" fmla="*/ 1 w 1216"/>
                    <a:gd name="T5" fmla="*/ 0 h 9"/>
                    <a:gd name="T6" fmla="*/ 1216 w 1216"/>
                    <a:gd name="T7" fmla="*/ 0 h 9"/>
                    <a:gd name="T8" fmla="*/ 1216 w 1216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16" h="9">
                      <a:moveTo>
                        <a:pt x="1216" y="9"/>
                      </a:moveTo>
                      <a:lnTo>
                        <a:pt x="0" y="9"/>
                      </a:lnTo>
                      <a:lnTo>
                        <a:pt x="1" y="0"/>
                      </a:lnTo>
                      <a:lnTo>
                        <a:pt x="1216" y="0"/>
                      </a:lnTo>
                      <a:lnTo>
                        <a:pt x="1216" y="9"/>
                      </a:lnTo>
                      <a:close/>
                    </a:path>
                  </a:pathLst>
                </a:custGeom>
                <a:solidFill>
                  <a:srgbClr val="8A8A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3" name="Freeform 750"/>
                <p:cNvSpPr>
                  <a:spLocks/>
                </p:cNvSpPr>
                <p:nvPr/>
              </p:nvSpPr>
              <p:spPr bwMode="auto">
                <a:xfrm>
                  <a:off x="996" y="2836"/>
                  <a:ext cx="304" cy="3"/>
                </a:xfrm>
                <a:custGeom>
                  <a:avLst/>
                  <a:gdLst>
                    <a:gd name="T0" fmla="*/ 1 w 1215"/>
                    <a:gd name="T1" fmla="*/ 0 h 11"/>
                    <a:gd name="T2" fmla="*/ 0 w 1215"/>
                    <a:gd name="T3" fmla="*/ 11 h 11"/>
                    <a:gd name="T4" fmla="*/ 1215 w 1215"/>
                    <a:gd name="T5" fmla="*/ 11 h 11"/>
                    <a:gd name="T6" fmla="*/ 1214 w 1215"/>
                    <a:gd name="T7" fmla="*/ 0 h 11"/>
                    <a:gd name="T8" fmla="*/ 1 w 1215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15" h="11">
                      <a:moveTo>
                        <a:pt x="1" y="0"/>
                      </a:moveTo>
                      <a:lnTo>
                        <a:pt x="0" y="11"/>
                      </a:lnTo>
                      <a:lnTo>
                        <a:pt x="1215" y="11"/>
                      </a:lnTo>
                      <a:lnTo>
                        <a:pt x="1214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8F8F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" name="Freeform 751"/>
                <p:cNvSpPr>
                  <a:spLocks/>
                </p:cNvSpPr>
                <p:nvPr/>
              </p:nvSpPr>
              <p:spPr bwMode="auto">
                <a:xfrm>
                  <a:off x="996" y="2835"/>
                  <a:ext cx="304" cy="3"/>
                </a:xfrm>
                <a:custGeom>
                  <a:avLst/>
                  <a:gdLst>
                    <a:gd name="T0" fmla="*/ 1 w 1215"/>
                    <a:gd name="T1" fmla="*/ 0 h 9"/>
                    <a:gd name="T2" fmla="*/ 0 w 1215"/>
                    <a:gd name="T3" fmla="*/ 9 h 9"/>
                    <a:gd name="T4" fmla="*/ 1215 w 1215"/>
                    <a:gd name="T5" fmla="*/ 9 h 9"/>
                    <a:gd name="T6" fmla="*/ 1213 w 1215"/>
                    <a:gd name="T7" fmla="*/ 0 h 9"/>
                    <a:gd name="T8" fmla="*/ 1 w 1215"/>
                    <a:gd name="T9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15" h="9">
                      <a:moveTo>
                        <a:pt x="1" y="0"/>
                      </a:moveTo>
                      <a:lnTo>
                        <a:pt x="0" y="9"/>
                      </a:lnTo>
                      <a:lnTo>
                        <a:pt x="1215" y="9"/>
                      </a:lnTo>
                      <a:lnTo>
                        <a:pt x="1213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96967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5" name="Freeform 752"/>
                <p:cNvSpPr>
                  <a:spLocks/>
                </p:cNvSpPr>
                <p:nvPr/>
              </p:nvSpPr>
              <p:spPr bwMode="auto">
                <a:xfrm>
                  <a:off x="996" y="2834"/>
                  <a:ext cx="303" cy="2"/>
                </a:xfrm>
                <a:custGeom>
                  <a:avLst/>
                  <a:gdLst>
                    <a:gd name="T0" fmla="*/ 1 w 1213"/>
                    <a:gd name="T1" fmla="*/ 0 h 9"/>
                    <a:gd name="T2" fmla="*/ 0 w 1213"/>
                    <a:gd name="T3" fmla="*/ 9 h 9"/>
                    <a:gd name="T4" fmla="*/ 1213 w 1213"/>
                    <a:gd name="T5" fmla="*/ 9 h 9"/>
                    <a:gd name="T6" fmla="*/ 1212 w 1213"/>
                    <a:gd name="T7" fmla="*/ 0 h 9"/>
                    <a:gd name="T8" fmla="*/ 1040 w 1213"/>
                    <a:gd name="T9" fmla="*/ 0 h 9"/>
                    <a:gd name="T10" fmla="*/ 801 w 1213"/>
                    <a:gd name="T11" fmla="*/ 0 h 9"/>
                    <a:gd name="T12" fmla="*/ 550 w 1213"/>
                    <a:gd name="T13" fmla="*/ 0 h 9"/>
                    <a:gd name="T14" fmla="*/ 464 w 1213"/>
                    <a:gd name="T15" fmla="*/ 0 h 9"/>
                    <a:gd name="T16" fmla="*/ 1 w 1213"/>
                    <a:gd name="T1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13" h="9">
                      <a:moveTo>
                        <a:pt x="1" y="0"/>
                      </a:moveTo>
                      <a:lnTo>
                        <a:pt x="0" y="9"/>
                      </a:lnTo>
                      <a:lnTo>
                        <a:pt x="1213" y="9"/>
                      </a:lnTo>
                      <a:lnTo>
                        <a:pt x="1212" y="0"/>
                      </a:lnTo>
                      <a:lnTo>
                        <a:pt x="1040" y="0"/>
                      </a:lnTo>
                      <a:lnTo>
                        <a:pt x="801" y="0"/>
                      </a:lnTo>
                      <a:lnTo>
                        <a:pt x="550" y="0"/>
                      </a:lnTo>
                      <a:lnTo>
                        <a:pt x="464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9E9E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6" name="Freeform 753"/>
                <p:cNvSpPr>
                  <a:spLocks/>
                </p:cNvSpPr>
                <p:nvPr/>
              </p:nvSpPr>
              <p:spPr bwMode="auto">
                <a:xfrm>
                  <a:off x="996" y="2832"/>
                  <a:ext cx="303" cy="3"/>
                </a:xfrm>
                <a:custGeom>
                  <a:avLst/>
                  <a:gdLst>
                    <a:gd name="T0" fmla="*/ 1 w 1212"/>
                    <a:gd name="T1" fmla="*/ 0 h 11"/>
                    <a:gd name="T2" fmla="*/ 0 w 1212"/>
                    <a:gd name="T3" fmla="*/ 11 h 11"/>
                    <a:gd name="T4" fmla="*/ 1212 w 1212"/>
                    <a:gd name="T5" fmla="*/ 11 h 11"/>
                    <a:gd name="T6" fmla="*/ 1210 w 1212"/>
                    <a:gd name="T7" fmla="*/ 0 h 11"/>
                    <a:gd name="T8" fmla="*/ 1041 w 1212"/>
                    <a:gd name="T9" fmla="*/ 0 h 11"/>
                    <a:gd name="T10" fmla="*/ 1040 w 1212"/>
                    <a:gd name="T11" fmla="*/ 7 h 11"/>
                    <a:gd name="T12" fmla="*/ 1038 w 1212"/>
                    <a:gd name="T13" fmla="*/ 0 h 11"/>
                    <a:gd name="T14" fmla="*/ 962 w 1212"/>
                    <a:gd name="T15" fmla="*/ 0 h 11"/>
                    <a:gd name="T16" fmla="*/ 961 w 1212"/>
                    <a:gd name="T17" fmla="*/ 2 h 11"/>
                    <a:gd name="T18" fmla="*/ 961 w 1212"/>
                    <a:gd name="T19" fmla="*/ 0 h 11"/>
                    <a:gd name="T20" fmla="*/ 890 w 1212"/>
                    <a:gd name="T21" fmla="*/ 0 h 11"/>
                    <a:gd name="T22" fmla="*/ 889 w 1212"/>
                    <a:gd name="T23" fmla="*/ 2 h 11"/>
                    <a:gd name="T24" fmla="*/ 889 w 1212"/>
                    <a:gd name="T25" fmla="*/ 0 h 11"/>
                    <a:gd name="T26" fmla="*/ 802 w 1212"/>
                    <a:gd name="T27" fmla="*/ 0 h 11"/>
                    <a:gd name="T28" fmla="*/ 801 w 1212"/>
                    <a:gd name="T29" fmla="*/ 7 h 11"/>
                    <a:gd name="T30" fmla="*/ 799 w 1212"/>
                    <a:gd name="T31" fmla="*/ 0 h 11"/>
                    <a:gd name="T32" fmla="*/ 551 w 1212"/>
                    <a:gd name="T33" fmla="*/ 0 h 11"/>
                    <a:gd name="T34" fmla="*/ 550 w 1212"/>
                    <a:gd name="T35" fmla="*/ 7 h 11"/>
                    <a:gd name="T36" fmla="*/ 550 w 1212"/>
                    <a:gd name="T37" fmla="*/ 0 h 11"/>
                    <a:gd name="T38" fmla="*/ 465 w 1212"/>
                    <a:gd name="T39" fmla="*/ 0 h 11"/>
                    <a:gd name="T40" fmla="*/ 464 w 1212"/>
                    <a:gd name="T41" fmla="*/ 7 h 11"/>
                    <a:gd name="T42" fmla="*/ 464 w 1212"/>
                    <a:gd name="T43" fmla="*/ 0 h 11"/>
                    <a:gd name="T44" fmla="*/ 1 w 1212"/>
                    <a:gd name="T4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212" h="11">
                      <a:moveTo>
                        <a:pt x="1" y="0"/>
                      </a:moveTo>
                      <a:lnTo>
                        <a:pt x="0" y="11"/>
                      </a:lnTo>
                      <a:lnTo>
                        <a:pt x="1212" y="11"/>
                      </a:lnTo>
                      <a:lnTo>
                        <a:pt x="1210" y="0"/>
                      </a:lnTo>
                      <a:lnTo>
                        <a:pt x="1041" y="0"/>
                      </a:lnTo>
                      <a:lnTo>
                        <a:pt x="1040" y="7"/>
                      </a:lnTo>
                      <a:lnTo>
                        <a:pt x="1038" y="0"/>
                      </a:lnTo>
                      <a:lnTo>
                        <a:pt x="962" y="0"/>
                      </a:lnTo>
                      <a:lnTo>
                        <a:pt x="961" y="2"/>
                      </a:lnTo>
                      <a:lnTo>
                        <a:pt x="961" y="0"/>
                      </a:lnTo>
                      <a:lnTo>
                        <a:pt x="890" y="0"/>
                      </a:lnTo>
                      <a:lnTo>
                        <a:pt x="889" y="2"/>
                      </a:lnTo>
                      <a:lnTo>
                        <a:pt x="889" y="0"/>
                      </a:lnTo>
                      <a:lnTo>
                        <a:pt x="802" y="0"/>
                      </a:lnTo>
                      <a:lnTo>
                        <a:pt x="801" y="7"/>
                      </a:lnTo>
                      <a:lnTo>
                        <a:pt x="799" y="0"/>
                      </a:lnTo>
                      <a:lnTo>
                        <a:pt x="551" y="0"/>
                      </a:lnTo>
                      <a:lnTo>
                        <a:pt x="550" y="7"/>
                      </a:lnTo>
                      <a:lnTo>
                        <a:pt x="550" y="0"/>
                      </a:lnTo>
                      <a:lnTo>
                        <a:pt x="465" y="0"/>
                      </a:lnTo>
                      <a:lnTo>
                        <a:pt x="464" y="7"/>
                      </a:lnTo>
                      <a:lnTo>
                        <a:pt x="464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A3A38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7" name="Freeform 754"/>
                <p:cNvSpPr>
                  <a:spLocks noEditPoints="1"/>
                </p:cNvSpPr>
                <p:nvPr/>
              </p:nvSpPr>
              <p:spPr bwMode="auto">
                <a:xfrm>
                  <a:off x="997" y="2831"/>
                  <a:ext cx="302" cy="3"/>
                </a:xfrm>
                <a:custGeom>
                  <a:avLst/>
                  <a:gdLst>
                    <a:gd name="T0" fmla="*/ 1 w 1211"/>
                    <a:gd name="T1" fmla="*/ 0 h 12"/>
                    <a:gd name="T2" fmla="*/ 0 w 1211"/>
                    <a:gd name="T3" fmla="*/ 11 h 12"/>
                    <a:gd name="T4" fmla="*/ 463 w 1211"/>
                    <a:gd name="T5" fmla="*/ 12 h 12"/>
                    <a:gd name="T6" fmla="*/ 461 w 1211"/>
                    <a:gd name="T7" fmla="*/ 0 h 12"/>
                    <a:gd name="T8" fmla="*/ 380 w 1211"/>
                    <a:gd name="T9" fmla="*/ 0 h 12"/>
                    <a:gd name="T10" fmla="*/ 379 w 1211"/>
                    <a:gd name="T11" fmla="*/ 3 h 12"/>
                    <a:gd name="T12" fmla="*/ 379 w 1211"/>
                    <a:gd name="T13" fmla="*/ 0 h 12"/>
                    <a:gd name="T14" fmla="*/ 232 w 1211"/>
                    <a:gd name="T15" fmla="*/ 0 h 12"/>
                    <a:gd name="T16" fmla="*/ 231 w 1211"/>
                    <a:gd name="T17" fmla="*/ 3 h 12"/>
                    <a:gd name="T18" fmla="*/ 231 w 1211"/>
                    <a:gd name="T19" fmla="*/ 0 h 12"/>
                    <a:gd name="T20" fmla="*/ 1 w 1211"/>
                    <a:gd name="T21" fmla="*/ 0 h 12"/>
                    <a:gd name="T22" fmla="*/ 464 w 1211"/>
                    <a:gd name="T23" fmla="*/ 0 h 12"/>
                    <a:gd name="T24" fmla="*/ 463 w 1211"/>
                    <a:gd name="T25" fmla="*/ 11 h 12"/>
                    <a:gd name="T26" fmla="*/ 549 w 1211"/>
                    <a:gd name="T27" fmla="*/ 12 h 12"/>
                    <a:gd name="T28" fmla="*/ 548 w 1211"/>
                    <a:gd name="T29" fmla="*/ 0 h 12"/>
                    <a:gd name="T30" fmla="*/ 464 w 1211"/>
                    <a:gd name="T31" fmla="*/ 0 h 12"/>
                    <a:gd name="T32" fmla="*/ 550 w 1211"/>
                    <a:gd name="T33" fmla="*/ 0 h 12"/>
                    <a:gd name="T34" fmla="*/ 549 w 1211"/>
                    <a:gd name="T35" fmla="*/ 11 h 12"/>
                    <a:gd name="T36" fmla="*/ 800 w 1211"/>
                    <a:gd name="T37" fmla="*/ 12 h 12"/>
                    <a:gd name="T38" fmla="*/ 797 w 1211"/>
                    <a:gd name="T39" fmla="*/ 0 h 12"/>
                    <a:gd name="T40" fmla="*/ 717 w 1211"/>
                    <a:gd name="T41" fmla="*/ 0 h 12"/>
                    <a:gd name="T42" fmla="*/ 716 w 1211"/>
                    <a:gd name="T43" fmla="*/ 3 h 12"/>
                    <a:gd name="T44" fmla="*/ 716 w 1211"/>
                    <a:gd name="T45" fmla="*/ 0 h 12"/>
                    <a:gd name="T46" fmla="*/ 550 w 1211"/>
                    <a:gd name="T47" fmla="*/ 0 h 12"/>
                    <a:gd name="T48" fmla="*/ 802 w 1211"/>
                    <a:gd name="T49" fmla="*/ 0 h 12"/>
                    <a:gd name="T50" fmla="*/ 800 w 1211"/>
                    <a:gd name="T51" fmla="*/ 11 h 12"/>
                    <a:gd name="T52" fmla="*/ 1039 w 1211"/>
                    <a:gd name="T53" fmla="*/ 12 h 12"/>
                    <a:gd name="T54" fmla="*/ 1036 w 1211"/>
                    <a:gd name="T55" fmla="*/ 0 h 12"/>
                    <a:gd name="T56" fmla="*/ 961 w 1211"/>
                    <a:gd name="T57" fmla="*/ 0 h 12"/>
                    <a:gd name="T58" fmla="*/ 960 w 1211"/>
                    <a:gd name="T59" fmla="*/ 7 h 12"/>
                    <a:gd name="T60" fmla="*/ 959 w 1211"/>
                    <a:gd name="T61" fmla="*/ 0 h 12"/>
                    <a:gd name="T62" fmla="*/ 889 w 1211"/>
                    <a:gd name="T63" fmla="*/ 0 h 12"/>
                    <a:gd name="T64" fmla="*/ 888 w 1211"/>
                    <a:gd name="T65" fmla="*/ 7 h 12"/>
                    <a:gd name="T66" fmla="*/ 887 w 1211"/>
                    <a:gd name="T67" fmla="*/ 0 h 12"/>
                    <a:gd name="T68" fmla="*/ 802 w 1211"/>
                    <a:gd name="T69" fmla="*/ 0 h 12"/>
                    <a:gd name="T70" fmla="*/ 1041 w 1211"/>
                    <a:gd name="T71" fmla="*/ 0 h 12"/>
                    <a:gd name="T72" fmla="*/ 1039 w 1211"/>
                    <a:gd name="T73" fmla="*/ 11 h 12"/>
                    <a:gd name="T74" fmla="*/ 1211 w 1211"/>
                    <a:gd name="T75" fmla="*/ 11 h 12"/>
                    <a:gd name="T76" fmla="*/ 1208 w 1211"/>
                    <a:gd name="T77" fmla="*/ 0 h 12"/>
                    <a:gd name="T78" fmla="*/ 1041 w 1211"/>
                    <a:gd name="T79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1211" h="12">
                      <a:moveTo>
                        <a:pt x="1" y="0"/>
                      </a:moveTo>
                      <a:lnTo>
                        <a:pt x="0" y="11"/>
                      </a:lnTo>
                      <a:lnTo>
                        <a:pt x="463" y="12"/>
                      </a:lnTo>
                      <a:lnTo>
                        <a:pt x="461" y="0"/>
                      </a:lnTo>
                      <a:lnTo>
                        <a:pt x="380" y="0"/>
                      </a:lnTo>
                      <a:lnTo>
                        <a:pt x="379" y="3"/>
                      </a:lnTo>
                      <a:lnTo>
                        <a:pt x="379" y="0"/>
                      </a:lnTo>
                      <a:lnTo>
                        <a:pt x="232" y="0"/>
                      </a:lnTo>
                      <a:lnTo>
                        <a:pt x="231" y="3"/>
                      </a:lnTo>
                      <a:lnTo>
                        <a:pt x="231" y="0"/>
                      </a:lnTo>
                      <a:lnTo>
                        <a:pt x="1" y="0"/>
                      </a:lnTo>
                      <a:close/>
                      <a:moveTo>
                        <a:pt x="464" y="0"/>
                      </a:moveTo>
                      <a:lnTo>
                        <a:pt x="463" y="11"/>
                      </a:lnTo>
                      <a:lnTo>
                        <a:pt x="549" y="12"/>
                      </a:lnTo>
                      <a:lnTo>
                        <a:pt x="548" y="0"/>
                      </a:lnTo>
                      <a:lnTo>
                        <a:pt x="464" y="0"/>
                      </a:lnTo>
                      <a:close/>
                      <a:moveTo>
                        <a:pt x="550" y="0"/>
                      </a:moveTo>
                      <a:lnTo>
                        <a:pt x="549" y="11"/>
                      </a:lnTo>
                      <a:lnTo>
                        <a:pt x="800" y="12"/>
                      </a:lnTo>
                      <a:lnTo>
                        <a:pt x="797" y="0"/>
                      </a:lnTo>
                      <a:lnTo>
                        <a:pt x="717" y="0"/>
                      </a:lnTo>
                      <a:lnTo>
                        <a:pt x="716" y="3"/>
                      </a:lnTo>
                      <a:lnTo>
                        <a:pt x="716" y="0"/>
                      </a:lnTo>
                      <a:lnTo>
                        <a:pt x="550" y="0"/>
                      </a:lnTo>
                      <a:close/>
                      <a:moveTo>
                        <a:pt x="802" y="0"/>
                      </a:moveTo>
                      <a:lnTo>
                        <a:pt x="800" y="11"/>
                      </a:lnTo>
                      <a:lnTo>
                        <a:pt x="1039" y="12"/>
                      </a:lnTo>
                      <a:lnTo>
                        <a:pt x="1036" y="0"/>
                      </a:lnTo>
                      <a:lnTo>
                        <a:pt x="961" y="0"/>
                      </a:lnTo>
                      <a:lnTo>
                        <a:pt x="960" y="7"/>
                      </a:lnTo>
                      <a:lnTo>
                        <a:pt x="959" y="0"/>
                      </a:lnTo>
                      <a:lnTo>
                        <a:pt x="889" y="0"/>
                      </a:lnTo>
                      <a:lnTo>
                        <a:pt x="888" y="7"/>
                      </a:lnTo>
                      <a:lnTo>
                        <a:pt x="887" y="0"/>
                      </a:lnTo>
                      <a:lnTo>
                        <a:pt x="802" y="0"/>
                      </a:lnTo>
                      <a:close/>
                      <a:moveTo>
                        <a:pt x="1041" y="0"/>
                      </a:moveTo>
                      <a:lnTo>
                        <a:pt x="1039" y="11"/>
                      </a:lnTo>
                      <a:lnTo>
                        <a:pt x="1211" y="11"/>
                      </a:lnTo>
                      <a:lnTo>
                        <a:pt x="1208" y="0"/>
                      </a:lnTo>
                      <a:lnTo>
                        <a:pt x="1041" y="0"/>
                      </a:lnTo>
                      <a:close/>
                    </a:path>
                  </a:pathLst>
                </a:custGeom>
                <a:solidFill>
                  <a:srgbClr val="A8A8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8" name="Freeform 755"/>
                <p:cNvSpPr>
                  <a:spLocks noEditPoints="1"/>
                </p:cNvSpPr>
                <p:nvPr/>
              </p:nvSpPr>
              <p:spPr bwMode="auto">
                <a:xfrm>
                  <a:off x="997" y="2830"/>
                  <a:ext cx="302" cy="2"/>
                </a:xfrm>
                <a:custGeom>
                  <a:avLst/>
                  <a:gdLst>
                    <a:gd name="T0" fmla="*/ 3 w 1209"/>
                    <a:gd name="T1" fmla="*/ 0 h 10"/>
                    <a:gd name="T2" fmla="*/ 0 w 1209"/>
                    <a:gd name="T3" fmla="*/ 10 h 10"/>
                    <a:gd name="T4" fmla="*/ 463 w 1209"/>
                    <a:gd name="T5" fmla="*/ 10 h 10"/>
                    <a:gd name="T6" fmla="*/ 460 w 1209"/>
                    <a:gd name="T7" fmla="*/ 0 h 10"/>
                    <a:gd name="T8" fmla="*/ 381 w 1209"/>
                    <a:gd name="T9" fmla="*/ 0 h 10"/>
                    <a:gd name="T10" fmla="*/ 379 w 1209"/>
                    <a:gd name="T11" fmla="*/ 8 h 10"/>
                    <a:gd name="T12" fmla="*/ 379 w 1209"/>
                    <a:gd name="T13" fmla="*/ 0 h 10"/>
                    <a:gd name="T14" fmla="*/ 305 w 1209"/>
                    <a:gd name="T15" fmla="*/ 0 h 10"/>
                    <a:gd name="T16" fmla="*/ 305 w 1209"/>
                    <a:gd name="T17" fmla="*/ 5 h 10"/>
                    <a:gd name="T18" fmla="*/ 305 w 1209"/>
                    <a:gd name="T19" fmla="*/ 0 h 10"/>
                    <a:gd name="T20" fmla="*/ 232 w 1209"/>
                    <a:gd name="T21" fmla="*/ 0 h 10"/>
                    <a:gd name="T22" fmla="*/ 231 w 1209"/>
                    <a:gd name="T23" fmla="*/ 8 h 10"/>
                    <a:gd name="T24" fmla="*/ 231 w 1209"/>
                    <a:gd name="T25" fmla="*/ 0 h 10"/>
                    <a:gd name="T26" fmla="*/ 148 w 1209"/>
                    <a:gd name="T27" fmla="*/ 0 h 10"/>
                    <a:gd name="T28" fmla="*/ 147 w 1209"/>
                    <a:gd name="T29" fmla="*/ 5 h 10"/>
                    <a:gd name="T30" fmla="*/ 147 w 1209"/>
                    <a:gd name="T31" fmla="*/ 0 h 10"/>
                    <a:gd name="T32" fmla="*/ 74 w 1209"/>
                    <a:gd name="T33" fmla="*/ 0 h 10"/>
                    <a:gd name="T34" fmla="*/ 73 w 1209"/>
                    <a:gd name="T35" fmla="*/ 5 h 10"/>
                    <a:gd name="T36" fmla="*/ 73 w 1209"/>
                    <a:gd name="T37" fmla="*/ 0 h 10"/>
                    <a:gd name="T38" fmla="*/ 3 w 1209"/>
                    <a:gd name="T39" fmla="*/ 0 h 10"/>
                    <a:gd name="T40" fmla="*/ 465 w 1209"/>
                    <a:gd name="T41" fmla="*/ 0 h 10"/>
                    <a:gd name="T42" fmla="*/ 464 w 1209"/>
                    <a:gd name="T43" fmla="*/ 10 h 10"/>
                    <a:gd name="T44" fmla="*/ 549 w 1209"/>
                    <a:gd name="T45" fmla="*/ 10 h 10"/>
                    <a:gd name="T46" fmla="*/ 546 w 1209"/>
                    <a:gd name="T47" fmla="*/ 0 h 10"/>
                    <a:gd name="T48" fmla="*/ 465 w 1209"/>
                    <a:gd name="T49" fmla="*/ 0 h 10"/>
                    <a:gd name="T50" fmla="*/ 551 w 1209"/>
                    <a:gd name="T51" fmla="*/ 0 h 10"/>
                    <a:gd name="T52" fmla="*/ 550 w 1209"/>
                    <a:gd name="T53" fmla="*/ 10 h 10"/>
                    <a:gd name="T54" fmla="*/ 798 w 1209"/>
                    <a:gd name="T55" fmla="*/ 10 h 10"/>
                    <a:gd name="T56" fmla="*/ 796 w 1209"/>
                    <a:gd name="T57" fmla="*/ 0 h 10"/>
                    <a:gd name="T58" fmla="*/ 717 w 1209"/>
                    <a:gd name="T59" fmla="*/ 0 h 10"/>
                    <a:gd name="T60" fmla="*/ 716 w 1209"/>
                    <a:gd name="T61" fmla="*/ 8 h 10"/>
                    <a:gd name="T62" fmla="*/ 715 w 1209"/>
                    <a:gd name="T63" fmla="*/ 0 h 10"/>
                    <a:gd name="T64" fmla="*/ 629 w 1209"/>
                    <a:gd name="T65" fmla="*/ 0 h 10"/>
                    <a:gd name="T66" fmla="*/ 628 w 1209"/>
                    <a:gd name="T67" fmla="*/ 5 h 10"/>
                    <a:gd name="T68" fmla="*/ 628 w 1209"/>
                    <a:gd name="T69" fmla="*/ 0 h 10"/>
                    <a:gd name="T70" fmla="*/ 551 w 1209"/>
                    <a:gd name="T71" fmla="*/ 0 h 10"/>
                    <a:gd name="T72" fmla="*/ 802 w 1209"/>
                    <a:gd name="T73" fmla="*/ 0 h 10"/>
                    <a:gd name="T74" fmla="*/ 801 w 1209"/>
                    <a:gd name="T75" fmla="*/ 10 h 10"/>
                    <a:gd name="T76" fmla="*/ 888 w 1209"/>
                    <a:gd name="T77" fmla="*/ 10 h 10"/>
                    <a:gd name="T78" fmla="*/ 887 w 1209"/>
                    <a:gd name="T79" fmla="*/ 0 h 10"/>
                    <a:gd name="T80" fmla="*/ 802 w 1209"/>
                    <a:gd name="T81" fmla="*/ 0 h 10"/>
                    <a:gd name="T82" fmla="*/ 889 w 1209"/>
                    <a:gd name="T83" fmla="*/ 0 h 10"/>
                    <a:gd name="T84" fmla="*/ 889 w 1209"/>
                    <a:gd name="T85" fmla="*/ 10 h 10"/>
                    <a:gd name="T86" fmla="*/ 960 w 1209"/>
                    <a:gd name="T87" fmla="*/ 10 h 10"/>
                    <a:gd name="T88" fmla="*/ 959 w 1209"/>
                    <a:gd name="T89" fmla="*/ 0 h 10"/>
                    <a:gd name="T90" fmla="*/ 889 w 1209"/>
                    <a:gd name="T91" fmla="*/ 0 h 10"/>
                    <a:gd name="T92" fmla="*/ 962 w 1209"/>
                    <a:gd name="T93" fmla="*/ 0 h 10"/>
                    <a:gd name="T94" fmla="*/ 961 w 1209"/>
                    <a:gd name="T95" fmla="*/ 10 h 10"/>
                    <a:gd name="T96" fmla="*/ 1037 w 1209"/>
                    <a:gd name="T97" fmla="*/ 10 h 10"/>
                    <a:gd name="T98" fmla="*/ 1036 w 1209"/>
                    <a:gd name="T99" fmla="*/ 0 h 10"/>
                    <a:gd name="T100" fmla="*/ 962 w 1209"/>
                    <a:gd name="T101" fmla="*/ 0 h 10"/>
                    <a:gd name="T102" fmla="*/ 1042 w 1209"/>
                    <a:gd name="T103" fmla="*/ 0 h 10"/>
                    <a:gd name="T104" fmla="*/ 1040 w 1209"/>
                    <a:gd name="T105" fmla="*/ 10 h 10"/>
                    <a:gd name="T106" fmla="*/ 1209 w 1209"/>
                    <a:gd name="T107" fmla="*/ 10 h 10"/>
                    <a:gd name="T108" fmla="*/ 1208 w 1209"/>
                    <a:gd name="T109" fmla="*/ 0 h 10"/>
                    <a:gd name="T110" fmla="*/ 1042 w 1209"/>
                    <a:gd name="T111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209" h="10">
                      <a:moveTo>
                        <a:pt x="3" y="0"/>
                      </a:moveTo>
                      <a:lnTo>
                        <a:pt x="0" y="10"/>
                      </a:lnTo>
                      <a:lnTo>
                        <a:pt x="463" y="10"/>
                      </a:lnTo>
                      <a:lnTo>
                        <a:pt x="460" y="0"/>
                      </a:lnTo>
                      <a:lnTo>
                        <a:pt x="381" y="0"/>
                      </a:lnTo>
                      <a:lnTo>
                        <a:pt x="379" y="8"/>
                      </a:lnTo>
                      <a:lnTo>
                        <a:pt x="379" y="0"/>
                      </a:lnTo>
                      <a:lnTo>
                        <a:pt x="305" y="0"/>
                      </a:lnTo>
                      <a:lnTo>
                        <a:pt x="305" y="5"/>
                      </a:lnTo>
                      <a:lnTo>
                        <a:pt x="305" y="0"/>
                      </a:lnTo>
                      <a:lnTo>
                        <a:pt x="232" y="0"/>
                      </a:lnTo>
                      <a:lnTo>
                        <a:pt x="231" y="8"/>
                      </a:lnTo>
                      <a:lnTo>
                        <a:pt x="231" y="0"/>
                      </a:lnTo>
                      <a:lnTo>
                        <a:pt x="148" y="0"/>
                      </a:lnTo>
                      <a:lnTo>
                        <a:pt x="147" y="5"/>
                      </a:lnTo>
                      <a:lnTo>
                        <a:pt x="147" y="0"/>
                      </a:lnTo>
                      <a:lnTo>
                        <a:pt x="74" y="0"/>
                      </a:lnTo>
                      <a:lnTo>
                        <a:pt x="73" y="5"/>
                      </a:lnTo>
                      <a:lnTo>
                        <a:pt x="73" y="0"/>
                      </a:lnTo>
                      <a:lnTo>
                        <a:pt x="3" y="0"/>
                      </a:lnTo>
                      <a:close/>
                      <a:moveTo>
                        <a:pt x="465" y="0"/>
                      </a:moveTo>
                      <a:lnTo>
                        <a:pt x="464" y="10"/>
                      </a:lnTo>
                      <a:lnTo>
                        <a:pt x="549" y="10"/>
                      </a:lnTo>
                      <a:lnTo>
                        <a:pt x="546" y="0"/>
                      </a:lnTo>
                      <a:lnTo>
                        <a:pt x="465" y="0"/>
                      </a:lnTo>
                      <a:close/>
                      <a:moveTo>
                        <a:pt x="551" y="0"/>
                      </a:moveTo>
                      <a:lnTo>
                        <a:pt x="550" y="10"/>
                      </a:lnTo>
                      <a:lnTo>
                        <a:pt x="798" y="10"/>
                      </a:lnTo>
                      <a:lnTo>
                        <a:pt x="796" y="0"/>
                      </a:lnTo>
                      <a:lnTo>
                        <a:pt x="717" y="0"/>
                      </a:lnTo>
                      <a:lnTo>
                        <a:pt x="716" y="8"/>
                      </a:lnTo>
                      <a:lnTo>
                        <a:pt x="715" y="0"/>
                      </a:lnTo>
                      <a:lnTo>
                        <a:pt x="629" y="0"/>
                      </a:lnTo>
                      <a:lnTo>
                        <a:pt x="628" y="5"/>
                      </a:lnTo>
                      <a:lnTo>
                        <a:pt x="628" y="0"/>
                      </a:lnTo>
                      <a:lnTo>
                        <a:pt x="551" y="0"/>
                      </a:lnTo>
                      <a:close/>
                      <a:moveTo>
                        <a:pt x="802" y="0"/>
                      </a:moveTo>
                      <a:lnTo>
                        <a:pt x="801" y="10"/>
                      </a:lnTo>
                      <a:lnTo>
                        <a:pt x="888" y="10"/>
                      </a:lnTo>
                      <a:lnTo>
                        <a:pt x="887" y="0"/>
                      </a:lnTo>
                      <a:lnTo>
                        <a:pt x="802" y="0"/>
                      </a:lnTo>
                      <a:close/>
                      <a:moveTo>
                        <a:pt x="889" y="0"/>
                      </a:moveTo>
                      <a:lnTo>
                        <a:pt x="889" y="10"/>
                      </a:lnTo>
                      <a:lnTo>
                        <a:pt x="960" y="10"/>
                      </a:lnTo>
                      <a:lnTo>
                        <a:pt x="959" y="0"/>
                      </a:lnTo>
                      <a:lnTo>
                        <a:pt x="889" y="0"/>
                      </a:lnTo>
                      <a:close/>
                      <a:moveTo>
                        <a:pt x="962" y="0"/>
                      </a:moveTo>
                      <a:lnTo>
                        <a:pt x="961" y="10"/>
                      </a:lnTo>
                      <a:lnTo>
                        <a:pt x="1037" y="10"/>
                      </a:lnTo>
                      <a:lnTo>
                        <a:pt x="1036" y="0"/>
                      </a:lnTo>
                      <a:lnTo>
                        <a:pt x="962" y="0"/>
                      </a:lnTo>
                      <a:close/>
                      <a:moveTo>
                        <a:pt x="1042" y="0"/>
                      </a:moveTo>
                      <a:lnTo>
                        <a:pt x="1040" y="10"/>
                      </a:lnTo>
                      <a:lnTo>
                        <a:pt x="1209" y="10"/>
                      </a:lnTo>
                      <a:lnTo>
                        <a:pt x="1208" y="0"/>
                      </a:lnTo>
                      <a:lnTo>
                        <a:pt x="1042" y="0"/>
                      </a:lnTo>
                      <a:close/>
                    </a:path>
                  </a:pathLst>
                </a:custGeom>
                <a:solidFill>
                  <a:srgbClr val="B0B09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9" name="Freeform 756"/>
                <p:cNvSpPr>
                  <a:spLocks noEditPoints="1"/>
                </p:cNvSpPr>
                <p:nvPr/>
              </p:nvSpPr>
              <p:spPr bwMode="auto">
                <a:xfrm>
                  <a:off x="997" y="2829"/>
                  <a:ext cx="302" cy="2"/>
                </a:xfrm>
                <a:custGeom>
                  <a:avLst/>
                  <a:gdLst>
                    <a:gd name="T0" fmla="*/ 2 w 1207"/>
                    <a:gd name="T1" fmla="*/ 0 h 9"/>
                    <a:gd name="T2" fmla="*/ 0 w 1207"/>
                    <a:gd name="T3" fmla="*/ 9 h 9"/>
                    <a:gd name="T4" fmla="*/ 230 w 1207"/>
                    <a:gd name="T5" fmla="*/ 9 h 9"/>
                    <a:gd name="T6" fmla="*/ 229 w 1207"/>
                    <a:gd name="T7" fmla="*/ 0 h 9"/>
                    <a:gd name="T8" fmla="*/ 149 w 1207"/>
                    <a:gd name="T9" fmla="*/ 0 h 9"/>
                    <a:gd name="T10" fmla="*/ 146 w 1207"/>
                    <a:gd name="T11" fmla="*/ 9 h 9"/>
                    <a:gd name="T12" fmla="*/ 145 w 1207"/>
                    <a:gd name="T13" fmla="*/ 0 h 9"/>
                    <a:gd name="T14" fmla="*/ 75 w 1207"/>
                    <a:gd name="T15" fmla="*/ 0 h 9"/>
                    <a:gd name="T16" fmla="*/ 72 w 1207"/>
                    <a:gd name="T17" fmla="*/ 9 h 9"/>
                    <a:gd name="T18" fmla="*/ 71 w 1207"/>
                    <a:gd name="T19" fmla="*/ 0 h 9"/>
                    <a:gd name="T20" fmla="*/ 2 w 1207"/>
                    <a:gd name="T21" fmla="*/ 0 h 9"/>
                    <a:gd name="T22" fmla="*/ 231 w 1207"/>
                    <a:gd name="T23" fmla="*/ 0 h 9"/>
                    <a:gd name="T24" fmla="*/ 231 w 1207"/>
                    <a:gd name="T25" fmla="*/ 9 h 9"/>
                    <a:gd name="T26" fmla="*/ 378 w 1207"/>
                    <a:gd name="T27" fmla="*/ 9 h 9"/>
                    <a:gd name="T28" fmla="*/ 378 w 1207"/>
                    <a:gd name="T29" fmla="*/ 0 h 9"/>
                    <a:gd name="T30" fmla="*/ 304 w 1207"/>
                    <a:gd name="T31" fmla="*/ 0 h 9"/>
                    <a:gd name="T32" fmla="*/ 304 w 1207"/>
                    <a:gd name="T33" fmla="*/ 9 h 9"/>
                    <a:gd name="T34" fmla="*/ 303 w 1207"/>
                    <a:gd name="T35" fmla="*/ 0 h 9"/>
                    <a:gd name="T36" fmla="*/ 231 w 1207"/>
                    <a:gd name="T37" fmla="*/ 0 h 9"/>
                    <a:gd name="T38" fmla="*/ 382 w 1207"/>
                    <a:gd name="T39" fmla="*/ 0 h 9"/>
                    <a:gd name="T40" fmla="*/ 379 w 1207"/>
                    <a:gd name="T41" fmla="*/ 9 h 9"/>
                    <a:gd name="T42" fmla="*/ 460 w 1207"/>
                    <a:gd name="T43" fmla="*/ 9 h 9"/>
                    <a:gd name="T44" fmla="*/ 458 w 1207"/>
                    <a:gd name="T45" fmla="*/ 0 h 9"/>
                    <a:gd name="T46" fmla="*/ 382 w 1207"/>
                    <a:gd name="T47" fmla="*/ 0 h 9"/>
                    <a:gd name="T48" fmla="*/ 464 w 1207"/>
                    <a:gd name="T49" fmla="*/ 0 h 9"/>
                    <a:gd name="T50" fmla="*/ 463 w 1207"/>
                    <a:gd name="T51" fmla="*/ 9 h 9"/>
                    <a:gd name="T52" fmla="*/ 547 w 1207"/>
                    <a:gd name="T53" fmla="*/ 9 h 9"/>
                    <a:gd name="T54" fmla="*/ 544 w 1207"/>
                    <a:gd name="T55" fmla="*/ 0 h 9"/>
                    <a:gd name="T56" fmla="*/ 464 w 1207"/>
                    <a:gd name="T57" fmla="*/ 0 h 9"/>
                    <a:gd name="T58" fmla="*/ 550 w 1207"/>
                    <a:gd name="T59" fmla="*/ 0 h 9"/>
                    <a:gd name="T60" fmla="*/ 549 w 1207"/>
                    <a:gd name="T61" fmla="*/ 9 h 9"/>
                    <a:gd name="T62" fmla="*/ 715 w 1207"/>
                    <a:gd name="T63" fmla="*/ 9 h 9"/>
                    <a:gd name="T64" fmla="*/ 714 w 1207"/>
                    <a:gd name="T65" fmla="*/ 0 h 9"/>
                    <a:gd name="T66" fmla="*/ 628 w 1207"/>
                    <a:gd name="T67" fmla="*/ 0 h 9"/>
                    <a:gd name="T68" fmla="*/ 627 w 1207"/>
                    <a:gd name="T69" fmla="*/ 9 h 9"/>
                    <a:gd name="T70" fmla="*/ 625 w 1207"/>
                    <a:gd name="T71" fmla="*/ 0 h 9"/>
                    <a:gd name="T72" fmla="*/ 550 w 1207"/>
                    <a:gd name="T73" fmla="*/ 0 h 9"/>
                    <a:gd name="T74" fmla="*/ 717 w 1207"/>
                    <a:gd name="T75" fmla="*/ 0 h 9"/>
                    <a:gd name="T76" fmla="*/ 716 w 1207"/>
                    <a:gd name="T77" fmla="*/ 9 h 9"/>
                    <a:gd name="T78" fmla="*/ 796 w 1207"/>
                    <a:gd name="T79" fmla="*/ 9 h 9"/>
                    <a:gd name="T80" fmla="*/ 794 w 1207"/>
                    <a:gd name="T81" fmla="*/ 0 h 9"/>
                    <a:gd name="T82" fmla="*/ 717 w 1207"/>
                    <a:gd name="T83" fmla="*/ 0 h 9"/>
                    <a:gd name="T84" fmla="*/ 802 w 1207"/>
                    <a:gd name="T85" fmla="*/ 0 h 9"/>
                    <a:gd name="T86" fmla="*/ 801 w 1207"/>
                    <a:gd name="T87" fmla="*/ 9 h 9"/>
                    <a:gd name="T88" fmla="*/ 886 w 1207"/>
                    <a:gd name="T89" fmla="*/ 9 h 9"/>
                    <a:gd name="T90" fmla="*/ 885 w 1207"/>
                    <a:gd name="T91" fmla="*/ 0 h 9"/>
                    <a:gd name="T92" fmla="*/ 802 w 1207"/>
                    <a:gd name="T93" fmla="*/ 0 h 9"/>
                    <a:gd name="T94" fmla="*/ 888 w 1207"/>
                    <a:gd name="T95" fmla="*/ 0 h 9"/>
                    <a:gd name="T96" fmla="*/ 888 w 1207"/>
                    <a:gd name="T97" fmla="*/ 9 h 9"/>
                    <a:gd name="T98" fmla="*/ 958 w 1207"/>
                    <a:gd name="T99" fmla="*/ 9 h 9"/>
                    <a:gd name="T100" fmla="*/ 956 w 1207"/>
                    <a:gd name="T101" fmla="*/ 0 h 9"/>
                    <a:gd name="T102" fmla="*/ 888 w 1207"/>
                    <a:gd name="T103" fmla="*/ 0 h 9"/>
                    <a:gd name="T104" fmla="*/ 961 w 1207"/>
                    <a:gd name="T105" fmla="*/ 0 h 9"/>
                    <a:gd name="T106" fmla="*/ 960 w 1207"/>
                    <a:gd name="T107" fmla="*/ 9 h 9"/>
                    <a:gd name="T108" fmla="*/ 1035 w 1207"/>
                    <a:gd name="T109" fmla="*/ 9 h 9"/>
                    <a:gd name="T110" fmla="*/ 1034 w 1207"/>
                    <a:gd name="T111" fmla="*/ 0 h 9"/>
                    <a:gd name="T112" fmla="*/ 961 w 1207"/>
                    <a:gd name="T113" fmla="*/ 0 h 9"/>
                    <a:gd name="T114" fmla="*/ 1042 w 1207"/>
                    <a:gd name="T115" fmla="*/ 0 h 9"/>
                    <a:gd name="T116" fmla="*/ 1040 w 1207"/>
                    <a:gd name="T117" fmla="*/ 9 h 9"/>
                    <a:gd name="T118" fmla="*/ 1207 w 1207"/>
                    <a:gd name="T119" fmla="*/ 9 h 9"/>
                    <a:gd name="T120" fmla="*/ 1206 w 1207"/>
                    <a:gd name="T121" fmla="*/ 0 h 9"/>
                    <a:gd name="T122" fmla="*/ 1042 w 1207"/>
                    <a:gd name="T123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1207" h="9">
                      <a:moveTo>
                        <a:pt x="2" y="0"/>
                      </a:moveTo>
                      <a:lnTo>
                        <a:pt x="0" y="9"/>
                      </a:lnTo>
                      <a:lnTo>
                        <a:pt x="230" y="9"/>
                      </a:lnTo>
                      <a:lnTo>
                        <a:pt x="229" y="0"/>
                      </a:lnTo>
                      <a:lnTo>
                        <a:pt x="149" y="0"/>
                      </a:lnTo>
                      <a:lnTo>
                        <a:pt x="146" y="9"/>
                      </a:lnTo>
                      <a:lnTo>
                        <a:pt x="145" y="0"/>
                      </a:lnTo>
                      <a:lnTo>
                        <a:pt x="75" y="0"/>
                      </a:lnTo>
                      <a:lnTo>
                        <a:pt x="72" y="9"/>
                      </a:lnTo>
                      <a:lnTo>
                        <a:pt x="71" y="0"/>
                      </a:lnTo>
                      <a:lnTo>
                        <a:pt x="2" y="0"/>
                      </a:lnTo>
                      <a:close/>
                      <a:moveTo>
                        <a:pt x="231" y="0"/>
                      </a:moveTo>
                      <a:lnTo>
                        <a:pt x="231" y="9"/>
                      </a:lnTo>
                      <a:lnTo>
                        <a:pt x="378" y="9"/>
                      </a:lnTo>
                      <a:lnTo>
                        <a:pt x="378" y="0"/>
                      </a:lnTo>
                      <a:lnTo>
                        <a:pt x="304" y="0"/>
                      </a:lnTo>
                      <a:lnTo>
                        <a:pt x="304" y="9"/>
                      </a:lnTo>
                      <a:lnTo>
                        <a:pt x="303" y="0"/>
                      </a:lnTo>
                      <a:lnTo>
                        <a:pt x="231" y="0"/>
                      </a:lnTo>
                      <a:close/>
                      <a:moveTo>
                        <a:pt x="382" y="0"/>
                      </a:moveTo>
                      <a:lnTo>
                        <a:pt x="379" y="9"/>
                      </a:lnTo>
                      <a:lnTo>
                        <a:pt x="460" y="9"/>
                      </a:lnTo>
                      <a:lnTo>
                        <a:pt x="458" y="0"/>
                      </a:lnTo>
                      <a:lnTo>
                        <a:pt x="382" y="0"/>
                      </a:lnTo>
                      <a:close/>
                      <a:moveTo>
                        <a:pt x="464" y="0"/>
                      </a:moveTo>
                      <a:lnTo>
                        <a:pt x="463" y="9"/>
                      </a:lnTo>
                      <a:lnTo>
                        <a:pt x="547" y="9"/>
                      </a:lnTo>
                      <a:lnTo>
                        <a:pt x="544" y="0"/>
                      </a:lnTo>
                      <a:lnTo>
                        <a:pt x="464" y="0"/>
                      </a:lnTo>
                      <a:close/>
                      <a:moveTo>
                        <a:pt x="550" y="0"/>
                      </a:moveTo>
                      <a:lnTo>
                        <a:pt x="549" y="9"/>
                      </a:lnTo>
                      <a:lnTo>
                        <a:pt x="715" y="9"/>
                      </a:lnTo>
                      <a:lnTo>
                        <a:pt x="714" y="0"/>
                      </a:lnTo>
                      <a:lnTo>
                        <a:pt x="628" y="0"/>
                      </a:lnTo>
                      <a:lnTo>
                        <a:pt x="627" y="9"/>
                      </a:lnTo>
                      <a:lnTo>
                        <a:pt x="625" y="0"/>
                      </a:lnTo>
                      <a:lnTo>
                        <a:pt x="550" y="0"/>
                      </a:lnTo>
                      <a:close/>
                      <a:moveTo>
                        <a:pt x="717" y="0"/>
                      </a:moveTo>
                      <a:lnTo>
                        <a:pt x="716" y="9"/>
                      </a:lnTo>
                      <a:lnTo>
                        <a:pt x="796" y="9"/>
                      </a:lnTo>
                      <a:lnTo>
                        <a:pt x="794" y="0"/>
                      </a:lnTo>
                      <a:lnTo>
                        <a:pt x="717" y="0"/>
                      </a:lnTo>
                      <a:close/>
                      <a:moveTo>
                        <a:pt x="802" y="0"/>
                      </a:moveTo>
                      <a:lnTo>
                        <a:pt x="801" y="9"/>
                      </a:lnTo>
                      <a:lnTo>
                        <a:pt x="886" y="9"/>
                      </a:lnTo>
                      <a:lnTo>
                        <a:pt x="885" y="0"/>
                      </a:lnTo>
                      <a:lnTo>
                        <a:pt x="802" y="0"/>
                      </a:lnTo>
                      <a:close/>
                      <a:moveTo>
                        <a:pt x="888" y="0"/>
                      </a:moveTo>
                      <a:lnTo>
                        <a:pt x="888" y="9"/>
                      </a:lnTo>
                      <a:lnTo>
                        <a:pt x="958" y="9"/>
                      </a:lnTo>
                      <a:lnTo>
                        <a:pt x="956" y="0"/>
                      </a:lnTo>
                      <a:lnTo>
                        <a:pt x="888" y="0"/>
                      </a:lnTo>
                      <a:close/>
                      <a:moveTo>
                        <a:pt x="961" y="0"/>
                      </a:moveTo>
                      <a:lnTo>
                        <a:pt x="960" y="9"/>
                      </a:lnTo>
                      <a:lnTo>
                        <a:pt x="1035" y="9"/>
                      </a:lnTo>
                      <a:lnTo>
                        <a:pt x="1034" y="0"/>
                      </a:lnTo>
                      <a:lnTo>
                        <a:pt x="961" y="0"/>
                      </a:lnTo>
                      <a:close/>
                      <a:moveTo>
                        <a:pt x="1042" y="0"/>
                      </a:moveTo>
                      <a:lnTo>
                        <a:pt x="1040" y="9"/>
                      </a:lnTo>
                      <a:lnTo>
                        <a:pt x="1207" y="9"/>
                      </a:lnTo>
                      <a:lnTo>
                        <a:pt x="1206" y="0"/>
                      </a:lnTo>
                      <a:lnTo>
                        <a:pt x="1042" y="0"/>
                      </a:lnTo>
                      <a:close/>
                    </a:path>
                  </a:pathLst>
                </a:custGeom>
                <a:solidFill>
                  <a:srgbClr val="B5B5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0" name="Freeform 757"/>
                <p:cNvSpPr>
                  <a:spLocks noEditPoints="1"/>
                </p:cNvSpPr>
                <p:nvPr/>
              </p:nvSpPr>
              <p:spPr bwMode="auto">
                <a:xfrm>
                  <a:off x="997" y="2827"/>
                  <a:ext cx="302" cy="3"/>
                </a:xfrm>
                <a:custGeom>
                  <a:avLst/>
                  <a:gdLst>
                    <a:gd name="T0" fmla="*/ 0 w 1205"/>
                    <a:gd name="T1" fmla="*/ 10 h 10"/>
                    <a:gd name="T2" fmla="*/ 67 w 1205"/>
                    <a:gd name="T3" fmla="*/ 0 h 10"/>
                    <a:gd name="T4" fmla="*/ 74 w 1205"/>
                    <a:gd name="T5" fmla="*/ 0 h 10"/>
                    <a:gd name="T6" fmla="*/ 144 w 1205"/>
                    <a:gd name="T7" fmla="*/ 10 h 10"/>
                    <a:gd name="T8" fmla="*/ 74 w 1205"/>
                    <a:gd name="T9" fmla="*/ 0 h 10"/>
                    <a:gd name="T10" fmla="*/ 145 w 1205"/>
                    <a:gd name="T11" fmla="*/ 10 h 10"/>
                    <a:gd name="T12" fmla="*/ 226 w 1205"/>
                    <a:gd name="T13" fmla="*/ 0 h 10"/>
                    <a:gd name="T14" fmla="*/ 230 w 1205"/>
                    <a:gd name="T15" fmla="*/ 0 h 10"/>
                    <a:gd name="T16" fmla="*/ 302 w 1205"/>
                    <a:gd name="T17" fmla="*/ 10 h 10"/>
                    <a:gd name="T18" fmla="*/ 230 w 1205"/>
                    <a:gd name="T19" fmla="*/ 0 h 10"/>
                    <a:gd name="T20" fmla="*/ 302 w 1205"/>
                    <a:gd name="T21" fmla="*/ 10 h 10"/>
                    <a:gd name="T22" fmla="*/ 375 w 1205"/>
                    <a:gd name="T23" fmla="*/ 0 h 10"/>
                    <a:gd name="T24" fmla="*/ 382 w 1205"/>
                    <a:gd name="T25" fmla="*/ 0 h 10"/>
                    <a:gd name="T26" fmla="*/ 457 w 1205"/>
                    <a:gd name="T27" fmla="*/ 10 h 10"/>
                    <a:gd name="T28" fmla="*/ 382 w 1205"/>
                    <a:gd name="T29" fmla="*/ 0 h 10"/>
                    <a:gd name="T30" fmla="*/ 462 w 1205"/>
                    <a:gd name="T31" fmla="*/ 10 h 10"/>
                    <a:gd name="T32" fmla="*/ 542 w 1205"/>
                    <a:gd name="T33" fmla="*/ 0 h 10"/>
                    <a:gd name="T34" fmla="*/ 549 w 1205"/>
                    <a:gd name="T35" fmla="*/ 0 h 10"/>
                    <a:gd name="T36" fmla="*/ 625 w 1205"/>
                    <a:gd name="T37" fmla="*/ 10 h 10"/>
                    <a:gd name="T38" fmla="*/ 549 w 1205"/>
                    <a:gd name="T39" fmla="*/ 0 h 10"/>
                    <a:gd name="T40" fmla="*/ 626 w 1205"/>
                    <a:gd name="T41" fmla="*/ 10 h 10"/>
                    <a:gd name="T42" fmla="*/ 709 w 1205"/>
                    <a:gd name="T43" fmla="*/ 0 h 10"/>
                    <a:gd name="T44" fmla="*/ 715 w 1205"/>
                    <a:gd name="T45" fmla="*/ 0 h 10"/>
                    <a:gd name="T46" fmla="*/ 793 w 1205"/>
                    <a:gd name="T47" fmla="*/ 10 h 10"/>
                    <a:gd name="T48" fmla="*/ 715 w 1205"/>
                    <a:gd name="T49" fmla="*/ 0 h 10"/>
                    <a:gd name="T50" fmla="*/ 799 w 1205"/>
                    <a:gd name="T51" fmla="*/ 10 h 10"/>
                    <a:gd name="T52" fmla="*/ 881 w 1205"/>
                    <a:gd name="T53" fmla="*/ 0 h 10"/>
                    <a:gd name="T54" fmla="*/ 886 w 1205"/>
                    <a:gd name="T55" fmla="*/ 0 h 10"/>
                    <a:gd name="T56" fmla="*/ 956 w 1205"/>
                    <a:gd name="T57" fmla="*/ 10 h 10"/>
                    <a:gd name="T58" fmla="*/ 886 w 1205"/>
                    <a:gd name="T59" fmla="*/ 0 h 10"/>
                    <a:gd name="T60" fmla="*/ 959 w 1205"/>
                    <a:gd name="T61" fmla="*/ 10 h 10"/>
                    <a:gd name="T62" fmla="*/ 1030 w 1205"/>
                    <a:gd name="T63" fmla="*/ 0 h 10"/>
                    <a:gd name="T64" fmla="*/ 1042 w 1205"/>
                    <a:gd name="T65" fmla="*/ 0 h 10"/>
                    <a:gd name="T66" fmla="*/ 1205 w 1205"/>
                    <a:gd name="T67" fmla="*/ 10 h 10"/>
                    <a:gd name="T68" fmla="*/ 1042 w 1205"/>
                    <a:gd name="T69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205" h="10">
                      <a:moveTo>
                        <a:pt x="1" y="0"/>
                      </a:moveTo>
                      <a:lnTo>
                        <a:pt x="0" y="10"/>
                      </a:lnTo>
                      <a:lnTo>
                        <a:pt x="70" y="10"/>
                      </a:lnTo>
                      <a:lnTo>
                        <a:pt x="67" y="0"/>
                      </a:lnTo>
                      <a:lnTo>
                        <a:pt x="1" y="0"/>
                      </a:lnTo>
                      <a:close/>
                      <a:moveTo>
                        <a:pt x="74" y="0"/>
                      </a:moveTo>
                      <a:lnTo>
                        <a:pt x="71" y="10"/>
                      </a:lnTo>
                      <a:lnTo>
                        <a:pt x="144" y="10"/>
                      </a:lnTo>
                      <a:lnTo>
                        <a:pt x="142" y="0"/>
                      </a:lnTo>
                      <a:lnTo>
                        <a:pt x="74" y="0"/>
                      </a:lnTo>
                      <a:close/>
                      <a:moveTo>
                        <a:pt x="148" y="0"/>
                      </a:moveTo>
                      <a:lnTo>
                        <a:pt x="145" y="10"/>
                      </a:lnTo>
                      <a:lnTo>
                        <a:pt x="228" y="10"/>
                      </a:lnTo>
                      <a:lnTo>
                        <a:pt x="226" y="0"/>
                      </a:lnTo>
                      <a:lnTo>
                        <a:pt x="148" y="0"/>
                      </a:lnTo>
                      <a:close/>
                      <a:moveTo>
                        <a:pt x="230" y="0"/>
                      </a:moveTo>
                      <a:lnTo>
                        <a:pt x="229" y="10"/>
                      </a:lnTo>
                      <a:lnTo>
                        <a:pt x="302" y="10"/>
                      </a:lnTo>
                      <a:lnTo>
                        <a:pt x="300" y="0"/>
                      </a:lnTo>
                      <a:lnTo>
                        <a:pt x="230" y="0"/>
                      </a:lnTo>
                      <a:close/>
                      <a:moveTo>
                        <a:pt x="302" y="0"/>
                      </a:moveTo>
                      <a:lnTo>
                        <a:pt x="302" y="10"/>
                      </a:lnTo>
                      <a:lnTo>
                        <a:pt x="376" y="10"/>
                      </a:lnTo>
                      <a:lnTo>
                        <a:pt x="375" y="0"/>
                      </a:lnTo>
                      <a:lnTo>
                        <a:pt x="302" y="0"/>
                      </a:lnTo>
                      <a:close/>
                      <a:moveTo>
                        <a:pt x="382" y="0"/>
                      </a:moveTo>
                      <a:lnTo>
                        <a:pt x="378" y="10"/>
                      </a:lnTo>
                      <a:lnTo>
                        <a:pt x="457" y="10"/>
                      </a:lnTo>
                      <a:lnTo>
                        <a:pt x="456" y="0"/>
                      </a:lnTo>
                      <a:lnTo>
                        <a:pt x="382" y="0"/>
                      </a:lnTo>
                      <a:close/>
                      <a:moveTo>
                        <a:pt x="462" y="0"/>
                      </a:moveTo>
                      <a:lnTo>
                        <a:pt x="462" y="10"/>
                      </a:lnTo>
                      <a:lnTo>
                        <a:pt x="543" y="10"/>
                      </a:lnTo>
                      <a:lnTo>
                        <a:pt x="542" y="0"/>
                      </a:lnTo>
                      <a:lnTo>
                        <a:pt x="462" y="0"/>
                      </a:lnTo>
                      <a:close/>
                      <a:moveTo>
                        <a:pt x="549" y="0"/>
                      </a:moveTo>
                      <a:lnTo>
                        <a:pt x="548" y="10"/>
                      </a:lnTo>
                      <a:lnTo>
                        <a:pt x="625" y="10"/>
                      </a:lnTo>
                      <a:lnTo>
                        <a:pt x="622" y="0"/>
                      </a:lnTo>
                      <a:lnTo>
                        <a:pt x="549" y="0"/>
                      </a:lnTo>
                      <a:close/>
                      <a:moveTo>
                        <a:pt x="627" y="0"/>
                      </a:moveTo>
                      <a:lnTo>
                        <a:pt x="626" y="10"/>
                      </a:lnTo>
                      <a:lnTo>
                        <a:pt x="712" y="10"/>
                      </a:lnTo>
                      <a:lnTo>
                        <a:pt x="709" y="0"/>
                      </a:lnTo>
                      <a:lnTo>
                        <a:pt x="627" y="0"/>
                      </a:lnTo>
                      <a:close/>
                      <a:moveTo>
                        <a:pt x="715" y="0"/>
                      </a:moveTo>
                      <a:lnTo>
                        <a:pt x="714" y="10"/>
                      </a:lnTo>
                      <a:lnTo>
                        <a:pt x="793" y="10"/>
                      </a:lnTo>
                      <a:lnTo>
                        <a:pt x="789" y="0"/>
                      </a:lnTo>
                      <a:lnTo>
                        <a:pt x="715" y="0"/>
                      </a:lnTo>
                      <a:close/>
                      <a:moveTo>
                        <a:pt x="800" y="0"/>
                      </a:moveTo>
                      <a:lnTo>
                        <a:pt x="799" y="10"/>
                      </a:lnTo>
                      <a:lnTo>
                        <a:pt x="884" y="10"/>
                      </a:lnTo>
                      <a:lnTo>
                        <a:pt x="881" y="0"/>
                      </a:lnTo>
                      <a:lnTo>
                        <a:pt x="800" y="0"/>
                      </a:lnTo>
                      <a:close/>
                      <a:moveTo>
                        <a:pt x="886" y="0"/>
                      </a:moveTo>
                      <a:lnTo>
                        <a:pt x="886" y="10"/>
                      </a:lnTo>
                      <a:lnTo>
                        <a:pt x="956" y="10"/>
                      </a:lnTo>
                      <a:lnTo>
                        <a:pt x="953" y="0"/>
                      </a:lnTo>
                      <a:lnTo>
                        <a:pt x="886" y="0"/>
                      </a:lnTo>
                      <a:close/>
                      <a:moveTo>
                        <a:pt x="960" y="0"/>
                      </a:moveTo>
                      <a:lnTo>
                        <a:pt x="959" y="10"/>
                      </a:lnTo>
                      <a:lnTo>
                        <a:pt x="1033" y="10"/>
                      </a:lnTo>
                      <a:lnTo>
                        <a:pt x="1030" y="0"/>
                      </a:lnTo>
                      <a:lnTo>
                        <a:pt x="960" y="0"/>
                      </a:lnTo>
                      <a:close/>
                      <a:moveTo>
                        <a:pt x="1042" y="0"/>
                      </a:moveTo>
                      <a:lnTo>
                        <a:pt x="1039" y="10"/>
                      </a:lnTo>
                      <a:lnTo>
                        <a:pt x="1205" y="10"/>
                      </a:lnTo>
                      <a:lnTo>
                        <a:pt x="1203" y="0"/>
                      </a:lnTo>
                      <a:lnTo>
                        <a:pt x="1042" y="0"/>
                      </a:lnTo>
                      <a:close/>
                    </a:path>
                  </a:pathLst>
                </a:custGeom>
                <a:solidFill>
                  <a:srgbClr val="BDBD9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1" name="Freeform 758"/>
                <p:cNvSpPr>
                  <a:spLocks noEditPoints="1"/>
                </p:cNvSpPr>
                <p:nvPr/>
              </p:nvSpPr>
              <p:spPr bwMode="auto">
                <a:xfrm>
                  <a:off x="997" y="2826"/>
                  <a:ext cx="301" cy="3"/>
                </a:xfrm>
                <a:custGeom>
                  <a:avLst/>
                  <a:gdLst>
                    <a:gd name="T0" fmla="*/ 0 w 1204"/>
                    <a:gd name="T1" fmla="*/ 11 h 11"/>
                    <a:gd name="T2" fmla="*/ 65 w 1204"/>
                    <a:gd name="T3" fmla="*/ 0 h 11"/>
                    <a:gd name="T4" fmla="*/ 74 w 1204"/>
                    <a:gd name="T5" fmla="*/ 0 h 11"/>
                    <a:gd name="T6" fmla="*/ 143 w 1204"/>
                    <a:gd name="T7" fmla="*/ 11 h 11"/>
                    <a:gd name="T8" fmla="*/ 74 w 1204"/>
                    <a:gd name="T9" fmla="*/ 0 h 11"/>
                    <a:gd name="T10" fmla="*/ 147 w 1204"/>
                    <a:gd name="T11" fmla="*/ 11 h 11"/>
                    <a:gd name="T12" fmla="*/ 224 w 1204"/>
                    <a:gd name="T13" fmla="*/ 0 h 11"/>
                    <a:gd name="T14" fmla="*/ 230 w 1204"/>
                    <a:gd name="T15" fmla="*/ 0 h 11"/>
                    <a:gd name="T16" fmla="*/ 301 w 1204"/>
                    <a:gd name="T17" fmla="*/ 11 h 11"/>
                    <a:gd name="T18" fmla="*/ 230 w 1204"/>
                    <a:gd name="T19" fmla="*/ 0 h 11"/>
                    <a:gd name="T20" fmla="*/ 302 w 1204"/>
                    <a:gd name="T21" fmla="*/ 11 h 11"/>
                    <a:gd name="T22" fmla="*/ 375 w 1204"/>
                    <a:gd name="T23" fmla="*/ 0 h 11"/>
                    <a:gd name="T24" fmla="*/ 383 w 1204"/>
                    <a:gd name="T25" fmla="*/ 0 h 11"/>
                    <a:gd name="T26" fmla="*/ 456 w 1204"/>
                    <a:gd name="T27" fmla="*/ 11 h 11"/>
                    <a:gd name="T28" fmla="*/ 383 w 1204"/>
                    <a:gd name="T29" fmla="*/ 0 h 11"/>
                    <a:gd name="T30" fmla="*/ 462 w 1204"/>
                    <a:gd name="T31" fmla="*/ 11 h 11"/>
                    <a:gd name="T32" fmla="*/ 541 w 1204"/>
                    <a:gd name="T33" fmla="*/ 0 h 11"/>
                    <a:gd name="T34" fmla="*/ 549 w 1204"/>
                    <a:gd name="T35" fmla="*/ 0 h 11"/>
                    <a:gd name="T36" fmla="*/ 623 w 1204"/>
                    <a:gd name="T37" fmla="*/ 11 h 11"/>
                    <a:gd name="T38" fmla="*/ 549 w 1204"/>
                    <a:gd name="T39" fmla="*/ 0 h 11"/>
                    <a:gd name="T40" fmla="*/ 626 w 1204"/>
                    <a:gd name="T41" fmla="*/ 11 h 11"/>
                    <a:gd name="T42" fmla="*/ 708 w 1204"/>
                    <a:gd name="T43" fmla="*/ 0 h 11"/>
                    <a:gd name="T44" fmla="*/ 717 w 1204"/>
                    <a:gd name="T45" fmla="*/ 0 h 11"/>
                    <a:gd name="T46" fmla="*/ 792 w 1204"/>
                    <a:gd name="T47" fmla="*/ 11 h 11"/>
                    <a:gd name="T48" fmla="*/ 717 w 1204"/>
                    <a:gd name="T49" fmla="*/ 0 h 11"/>
                    <a:gd name="T50" fmla="*/ 800 w 1204"/>
                    <a:gd name="T51" fmla="*/ 11 h 11"/>
                    <a:gd name="T52" fmla="*/ 880 w 1204"/>
                    <a:gd name="T53" fmla="*/ 0 h 11"/>
                    <a:gd name="T54" fmla="*/ 887 w 1204"/>
                    <a:gd name="T55" fmla="*/ 0 h 11"/>
                    <a:gd name="T56" fmla="*/ 954 w 1204"/>
                    <a:gd name="T57" fmla="*/ 11 h 11"/>
                    <a:gd name="T58" fmla="*/ 887 w 1204"/>
                    <a:gd name="T59" fmla="*/ 0 h 11"/>
                    <a:gd name="T60" fmla="*/ 959 w 1204"/>
                    <a:gd name="T61" fmla="*/ 11 h 11"/>
                    <a:gd name="T62" fmla="*/ 1030 w 1204"/>
                    <a:gd name="T63" fmla="*/ 0 h 11"/>
                    <a:gd name="T64" fmla="*/ 1042 w 1204"/>
                    <a:gd name="T65" fmla="*/ 0 h 11"/>
                    <a:gd name="T66" fmla="*/ 1204 w 1204"/>
                    <a:gd name="T67" fmla="*/ 11 h 11"/>
                    <a:gd name="T68" fmla="*/ 1042 w 1204"/>
                    <a:gd name="T6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204" h="11">
                      <a:moveTo>
                        <a:pt x="1" y="0"/>
                      </a:moveTo>
                      <a:lnTo>
                        <a:pt x="0" y="11"/>
                      </a:lnTo>
                      <a:lnTo>
                        <a:pt x="69" y="11"/>
                      </a:lnTo>
                      <a:lnTo>
                        <a:pt x="65" y="0"/>
                      </a:lnTo>
                      <a:lnTo>
                        <a:pt x="1" y="0"/>
                      </a:lnTo>
                      <a:close/>
                      <a:moveTo>
                        <a:pt x="74" y="0"/>
                      </a:moveTo>
                      <a:lnTo>
                        <a:pt x="73" y="11"/>
                      </a:lnTo>
                      <a:lnTo>
                        <a:pt x="143" y="11"/>
                      </a:lnTo>
                      <a:lnTo>
                        <a:pt x="141" y="0"/>
                      </a:lnTo>
                      <a:lnTo>
                        <a:pt x="74" y="0"/>
                      </a:lnTo>
                      <a:close/>
                      <a:moveTo>
                        <a:pt x="148" y="0"/>
                      </a:moveTo>
                      <a:lnTo>
                        <a:pt x="147" y="11"/>
                      </a:lnTo>
                      <a:lnTo>
                        <a:pt x="227" y="11"/>
                      </a:lnTo>
                      <a:lnTo>
                        <a:pt x="224" y="0"/>
                      </a:lnTo>
                      <a:lnTo>
                        <a:pt x="148" y="0"/>
                      </a:lnTo>
                      <a:close/>
                      <a:moveTo>
                        <a:pt x="230" y="0"/>
                      </a:moveTo>
                      <a:lnTo>
                        <a:pt x="229" y="11"/>
                      </a:lnTo>
                      <a:lnTo>
                        <a:pt x="301" y="11"/>
                      </a:lnTo>
                      <a:lnTo>
                        <a:pt x="298" y="0"/>
                      </a:lnTo>
                      <a:lnTo>
                        <a:pt x="230" y="0"/>
                      </a:lnTo>
                      <a:close/>
                      <a:moveTo>
                        <a:pt x="302" y="0"/>
                      </a:moveTo>
                      <a:lnTo>
                        <a:pt x="302" y="11"/>
                      </a:lnTo>
                      <a:lnTo>
                        <a:pt x="376" y="11"/>
                      </a:lnTo>
                      <a:lnTo>
                        <a:pt x="375" y="0"/>
                      </a:lnTo>
                      <a:lnTo>
                        <a:pt x="302" y="0"/>
                      </a:lnTo>
                      <a:close/>
                      <a:moveTo>
                        <a:pt x="383" y="0"/>
                      </a:moveTo>
                      <a:lnTo>
                        <a:pt x="380" y="11"/>
                      </a:lnTo>
                      <a:lnTo>
                        <a:pt x="456" y="11"/>
                      </a:lnTo>
                      <a:lnTo>
                        <a:pt x="455" y="0"/>
                      </a:lnTo>
                      <a:lnTo>
                        <a:pt x="383" y="0"/>
                      </a:lnTo>
                      <a:close/>
                      <a:moveTo>
                        <a:pt x="463" y="0"/>
                      </a:moveTo>
                      <a:lnTo>
                        <a:pt x="462" y="11"/>
                      </a:lnTo>
                      <a:lnTo>
                        <a:pt x="542" y="11"/>
                      </a:lnTo>
                      <a:lnTo>
                        <a:pt x="541" y="0"/>
                      </a:lnTo>
                      <a:lnTo>
                        <a:pt x="463" y="0"/>
                      </a:lnTo>
                      <a:close/>
                      <a:moveTo>
                        <a:pt x="549" y="0"/>
                      </a:moveTo>
                      <a:lnTo>
                        <a:pt x="548" y="11"/>
                      </a:lnTo>
                      <a:lnTo>
                        <a:pt x="623" y="11"/>
                      </a:lnTo>
                      <a:lnTo>
                        <a:pt x="622" y="0"/>
                      </a:lnTo>
                      <a:lnTo>
                        <a:pt x="549" y="0"/>
                      </a:lnTo>
                      <a:close/>
                      <a:moveTo>
                        <a:pt x="627" y="0"/>
                      </a:moveTo>
                      <a:lnTo>
                        <a:pt x="626" y="11"/>
                      </a:lnTo>
                      <a:lnTo>
                        <a:pt x="711" y="11"/>
                      </a:lnTo>
                      <a:lnTo>
                        <a:pt x="708" y="0"/>
                      </a:lnTo>
                      <a:lnTo>
                        <a:pt x="627" y="0"/>
                      </a:lnTo>
                      <a:close/>
                      <a:moveTo>
                        <a:pt x="717" y="0"/>
                      </a:moveTo>
                      <a:lnTo>
                        <a:pt x="715" y="11"/>
                      </a:lnTo>
                      <a:lnTo>
                        <a:pt x="792" y="11"/>
                      </a:lnTo>
                      <a:lnTo>
                        <a:pt x="788" y="0"/>
                      </a:lnTo>
                      <a:lnTo>
                        <a:pt x="717" y="0"/>
                      </a:lnTo>
                      <a:close/>
                      <a:moveTo>
                        <a:pt x="801" y="0"/>
                      </a:moveTo>
                      <a:lnTo>
                        <a:pt x="800" y="11"/>
                      </a:lnTo>
                      <a:lnTo>
                        <a:pt x="883" y="11"/>
                      </a:lnTo>
                      <a:lnTo>
                        <a:pt x="880" y="0"/>
                      </a:lnTo>
                      <a:lnTo>
                        <a:pt x="801" y="0"/>
                      </a:lnTo>
                      <a:close/>
                      <a:moveTo>
                        <a:pt x="887" y="0"/>
                      </a:moveTo>
                      <a:lnTo>
                        <a:pt x="886" y="11"/>
                      </a:lnTo>
                      <a:lnTo>
                        <a:pt x="954" y="11"/>
                      </a:lnTo>
                      <a:lnTo>
                        <a:pt x="952" y="0"/>
                      </a:lnTo>
                      <a:lnTo>
                        <a:pt x="887" y="0"/>
                      </a:lnTo>
                      <a:close/>
                      <a:moveTo>
                        <a:pt x="962" y="0"/>
                      </a:moveTo>
                      <a:lnTo>
                        <a:pt x="959" y="11"/>
                      </a:lnTo>
                      <a:lnTo>
                        <a:pt x="1032" y="11"/>
                      </a:lnTo>
                      <a:lnTo>
                        <a:pt x="1030" y="0"/>
                      </a:lnTo>
                      <a:lnTo>
                        <a:pt x="962" y="0"/>
                      </a:lnTo>
                      <a:close/>
                      <a:moveTo>
                        <a:pt x="1042" y="0"/>
                      </a:moveTo>
                      <a:lnTo>
                        <a:pt x="1040" y="11"/>
                      </a:lnTo>
                      <a:lnTo>
                        <a:pt x="1204" y="11"/>
                      </a:lnTo>
                      <a:lnTo>
                        <a:pt x="1203" y="0"/>
                      </a:lnTo>
                      <a:lnTo>
                        <a:pt x="1042" y="0"/>
                      </a:lnTo>
                      <a:close/>
                    </a:path>
                  </a:pathLst>
                </a:custGeom>
                <a:solidFill>
                  <a:srgbClr val="C2C2A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2" name="Freeform 759"/>
                <p:cNvSpPr>
                  <a:spLocks noEditPoints="1"/>
                </p:cNvSpPr>
                <p:nvPr/>
              </p:nvSpPr>
              <p:spPr bwMode="auto">
                <a:xfrm>
                  <a:off x="997" y="2825"/>
                  <a:ext cx="301" cy="2"/>
                </a:xfrm>
                <a:custGeom>
                  <a:avLst/>
                  <a:gdLst>
                    <a:gd name="T0" fmla="*/ 0 w 1202"/>
                    <a:gd name="T1" fmla="*/ 10 h 10"/>
                    <a:gd name="T2" fmla="*/ 63 w 1202"/>
                    <a:gd name="T3" fmla="*/ 0 h 10"/>
                    <a:gd name="T4" fmla="*/ 74 w 1202"/>
                    <a:gd name="T5" fmla="*/ 0 h 10"/>
                    <a:gd name="T6" fmla="*/ 141 w 1202"/>
                    <a:gd name="T7" fmla="*/ 10 h 10"/>
                    <a:gd name="T8" fmla="*/ 74 w 1202"/>
                    <a:gd name="T9" fmla="*/ 0 h 10"/>
                    <a:gd name="T10" fmla="*/ 147 w 1202"/>
                    <a:gd name="T11" fmla="*/ 10 h 10"/>
                    <a:gd name="T12" fmla="*/ 223 w 1202"/>
                    <a:gd name="T13" fmla="*/ 0 h 10"/>
                    <a:gd name="T14" fmla="*/ 230 w 1202"/>
                    <a:gd name="T15" fmla="*/ 0 h 10"/>
                    <a:gd name="T16" fmla="*/ 299 w 1202"/>
                    <a:gd name="T17" fmla="*/ 10 h 10"/>
                    <a:gd name="T18" fmla="*/ 230 w 1202"/>
                    <a:gd name="T19" fmla="*/ 0 h 10"/>
                    <a:gd name="T20" fmla="*/ 301 w 1202"/>
                    <a:gd name="T21" fmla="*/ 10 h 10"/>
                    <a:gd name="T22" fmla="*/ 373 w 1202"/>
                    <a:gd name="T23" fmla="*/ 0 h 10"/>
                    <a:gd name="T24" fmla="*/ 383 w 1202"/>
                    <a:gd name="T25" fmla="*/ 0 h 10"/>
                    <a:gd name="T26" fmla="*/ 454 w 1202"/>
                    <a:gd name="T27" fmla="*/ 10 h 10"/>
                    <a:gd name="T28" fmla="*/ 383 w 1202"/>
                    <a:gd name="T29" fmla="*/ 0 h 10"/>
                    <a:gd name="T30" fmla="*/ 461 w 1202"/>
                    <a:gd name="T31" fmla="*/ 10 h 10"/>
                    <a:gd name="T32" fmla="*/ 539 w 1202"/>
                    <a:gd name="T33" fmla="*/ 0 h 10"/>
                    <a:gd name="T34" fmla="*/ 548 w 1202"/>
                    <a:gd name="T35" fmla="*/ 0 h 10"/>
                    <a:gd name="T36" fmla="*/ 621 w 1202"/>
                    <a:gd name="T37" fmla="*/ 10 h 10"/>
                    <a:gd name="T38" fmla="*/ 548 w 1202"/>
                    <a:gd name="T39" fmla="*/ 0 h 10"/>
                    <a:gd name="T40" fmla="*/ 626 w 1202"/>
                    <a:gd name="T41" fmla="*/ 10 h 10"/>
                    <a:gd name="T42" fmla="*/ 707 w 1202"/>
                    <a:gd name="T43" fmla="*/ 0 h 10"/>
                    <a:gd name="T44" fmla="*/ 716 w 1202"/>
                    <a:gd name="T45" fmla="*/ 0 h 10"/>
                    <a:gd name="T46" fmla="*/ 788 w 1202"/>
                    <a:gd name="T47" fmla="*/ 10 h 10"/>
                    <a:gd name="T48" fmla="*/ 716 w 1202"/>
                    <a:gd name="T49" fmla="*/ 0 h 10"/>
                    <a:gd name="T50" fmla="*/ 799 w 1202"/>
                    <a:gd name="T51" fmla="*/ 10 h 10"/>
                    <a:gd name="T52" fmla="*/ 878 w 1202"/>
                    <a:gd name="T53" fmla="*/ 0 h 10"/>
                    <a:gd name="T54" fmla="*/ 886 w 1202"/>
                    <a:gd name="T55" fmla="*/ 0 h 10"/>
                    <a:gd name="T56" fmla="*/ 952 w 1202"/>
                    <a:gd name="T57" fmla="*/ 10 h 10"/>
                    <a:gd name="T58" fmla="*/ 886 w 1202"/>
                    <a:gd name="T59" fmla="*/ 0 h 10"/>
                    <a:gd name="T60" fmla="*/ 959 w 1202"/>
                    <a:gd name="T61" fmla="*/ 10 h 10"/>
                    <a:gd name="T62" fmla="*/ 1027 w 1202"/>
                    <a:gd name="T63" fmla="*/ 0 h 10"/>
                    <a:gd name="T64" fmla="*/ 1042 w 1202"/>
                    <a:gd name="T65" fmla="*/ 0 h 10"/>
                    <a:gd name="T66" fmla="*/ 1202 w 1202"/>
                    <a:gd name="T67" fmla="*/ 10 h 10"/>
                    <a:gd name="T68" fmla="*/ 1042 w 1202"/>
                    <a:gd name="T69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202" h="10">
                      <a:moveTo>
                        <a:pt x="1" y="0"/>
                      </a:moveTo>
                      <a:lnTo>
                        <a:pt x="0" y="10"/>
                      </a:lnTo>
                      <a:lnTo>
                        <a:pt x="66" y="10"/>
                      </a:lnTo>
                      <a:lnTo>
                        <a:pt x="63" y="0"/>
                      </a:lnTo>
                      <a:lnTo>
                        <a:pt x="1" y="0"/>
                      </a:lnTo>
                      <a:close/>
                      <a:moveTo>
                        <a:pt x="74" y="0"/>
                      </a:moveTo>
                      <a:lnTo>
                        <a:pt x="73" y="10"/>
                      </a:lnTo>
                      <a:lnTo>
                        <a:pt x="141" y="10"/>
                      </a:lnTo>
                      <a:lnTo>
                        <a:pt x="138" y="0"/>
                      </a:lnTo>
                      <a:lnTo>
                        <a:pt x="74" y="0"/>
                      </a:lnTo>
                      <a:close/>
                      <a:moveTo>
                        <a:pt x="148" y="0"/>
                      </a:moveTo>
                      <a:lnTo>
                        <a:pt x="147" y="10"/>
                      </a:lnTo>
                      <a:lnTo>
                        <a:pt x="225" y="10"/>
                      </a:lnTo>
                      <a:lnTo>
                        <a:pt x="223" y="0"/>
                      </a:lnTo>
                      <a:lnTo>
                        <a:pt x="148" y="0"/>
                      </a:lnTo>
                      <a:close/>
                      <a:moveTo>
                        <a:pt x="230" y="0"/>
                      </a:moveTo>
                      <a:lnTo>
                        <a:pt x="229" y="10"/>
                      </a:lnTo>
                      <a:lnTo>
                        <a:pt x="299" y="10"/>
                      </a:lnTo>
                      <a:lnTo>
                        <a:pt x="296" y="0"/>
                      </a:lnTo>
                      <a:lnTo>
                        <a:pt x="230" y="0"/>
                      </a:lnTo>
                      <a:close/>
                      <a:moveTo>
                        <a:pt x="301" y="0"/>
                      </a:moveTo>
                      <a:lnTo>
                        <a:pt x="301" y="10"/>
                      </a:lnTo>
                      <a:lnTo>
                        <a:pt x="374" y="10"/>
                      </a:lnTo>
                      <a:lnTo>
                        <a:pt x="373" y="0"/>
                      </a:lnTo>
                      <a:lnTo>
                        <a:pt x="301" y="0"/>
                      </a:lnTo>
                      <a:close/>
                      <a:moveTo>
                        <a:pt x="383" y="0"/>
                      </a:moveTo>
                      <a:lnTo>
                        <a:pt x="381" y="10"/>
                      </a:lnTo>
                      <a:lnTo>
                        <a:pt x="454" y="10"/>
                      </a:lnTo>
                      <a:lnTo>
                        <a:pt x="453" y="0"/>
                      </a:lnTo>
                      <a:lnTo>
                        <a:pt x="383" y="0"/>
                      </a:lnTo>
                      <a:close/>
                      <a:moveTo>
                        <a:pt x="462" y="0"/>
                      </a:moveTo>
                      <a:lnTo>
                        <a:pt x="461" y="10"/>
                      </a:lnTo>
                      <a:lnTo>
                        <a:pt x="540" y="10"/>
                      </a:lnTo>
                      <a:lnTo>
                        <a:pt x="539" y="0"/>
                      </a:lnTo>
                      <a:lnTo>
                        <a:pt x="462" y="0"/>
                      </a:lnTo>
                      <a:close/>
                      <a:moveTo>
                        <a:pt x="548" y="0"/>
                      </a:moveTo>
                      <a:lnTo>
                        <a:pt x="548" y="10"/>
                      </a:lnTo>
                      <a:lnTo>
                        <a:pt x="621" y="10"/>
                      </a:lnTo>
                      <a:lnTo>
                        <a:pt x="620" y="0"/>
                      </a:lnTo>
                      <a:lnTo>
                        <a:pt x="548" y="0"/>
                      </a:lnTo>
                      <a:close/>
                      <a:moveTo>
                        <a:pt x="627" y="0"/>
                      </a:moveTo>
                      <a:lnTo>
                        <a:pt x="626" y="10"/>
                      </a:lnTo>
                      <a:lnTo>
                        <a:pt x="708" y="10"/>
                      </a:lnTo>
                      <a:lnTo>
                        <a:pt x="707" y="0"/>
                      </a:lnTo>
                      <a:lnTo>
                        <a:pt x="627" y="0"/>
                      </a:lnTo>
                      <a:close/>
                      <a:moveTo>
                        <a:pt x="716" y="0"/>
                      </a:moveTo>
                      <a:lnTo>
                        <a:pt x="714" y="10"/>
                      </a:lnTo>
                      <a:lnTo>
                        <a:pt x="788" y="10"/>
                      </a:lnTo>
                      <a:lnTo>
                        <a:pt x="786" y="0"/>
                      </a:lnTo>
                      <a:lnTo>
                        <a:pt x="716" y="0"/>
                      </a:lnTo>
                      <a:close/>
                      <a:moveTo>
                        <a:pt x="800" y="0"/>
                      </a:moveTo>
                      <a:lnTo>
                        <a:pt x="799" y="10"/>
                      </a:lnTo>
                      <a:lnTo>
                        <a:pt x="880" y="10"/>
                      </a:lnTo>
                      <a:lnTo>
                        <a:pt x="878" y="0"/>
                      </a:lnTo>
                      <a:lnTo>
                        <a:pt x="800" y="0"/>
                      </a:lnTo>
                      <a:close/>
                      <a:moveTo>
                        <a:pt x="886" y="0"/>
                      </a:moveTo>
                      <a:lnTo>
                        <a:pt x="885" y="10"/>
                      </a:lnTo>
                      <a:lnTo>
                        <a:pt x="952" y="10"/>
                      </a:lnTo>
                      <a:lnTo>
                        <a:pt x="950" y="0"/>
                      </a:lnTo>
                      <a:lnTo>
                        <a:pt x="886" y="0"/>
                      </a:lnTo>
                      <a:close/>
                      <a:moveTo>
                        <a:pt x="961" y="0"/>
                      </a:moveTo>
                      <a:lnTo>
                        <a:pt x="959" y="10"/>
                      </a:lnTo>
                      <a:lnTo>
                        <a:pt x="1029" y="10"/>
                      </a:lnTo>
                      <a:lnTo>
                        <a:pt x="1027" y="0"/>
                      </a:lnTo>
                      <a:lnTo>
                        <a:pt x="961" y="0"/>
                      </a:lnTo>
                      <a:close/>
                      <a:moveTo>
                        <a:pt x="1042" y="0"/>
                      </a:moveTo>
                      <a:lnTo>
                        <a:pt x="1041" y="10"/>
                      </a:lnTo>
                      <a:lnTo>
                        <a:pt x="1202" y="10"/>
                      </a:lnTo>
                      <a:lnTo>
                        <a:pt x="1201" y="0"/>
                      </a:lnTo>
                      <a:lnTo>
                        <a:pt x="1042" y="0"/>
                      </a:lnTo>
                      <a:close/>
                    </a:path>
                  </a:pathLst>
                </a:custGeom>
                <a:solidFill>
                  <a:srgbClr val="C9C9A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3" name="Freeform 760"/>
                <p:cNvSpPr>
                  <a:spLocks noEditPoints="1"/>
                </p:cNvSpPr>
                <p:nvPr/>
              </p:nvSpPr>
              <p:spPr bwMode="auto">
                <a:xfrm>
                  <a:off x="997" y="2824"/>
                  <a:ext cx="301" cy="2"/>
                </a:xfrm>
                <a:custGeom>
                  <a:avLst/>
                  <a:gdLst>
                    <a:gd name="T0" fmla="*/ 0 w 1202"/>
                    <a:gd name="T1" fmla="*/ 10 h 10"/>
                    <a:gd name="T2" fmla="*/ 62 w 1202"/>
                    <a:gd name="T3" fmla="*/ 0 h 10"/>
                    <a:gd name="T4" fmla="*/ 75 w 1202"/>
                    <a:gd name="T5" fmla="*/ 0 h 10"/>
                    <a:gd name="T6" fmla="*/ 140 w 1202"/>
                    <a:gd name="T7" fmla="*/ 10 h 10"/>
                    <a:gd name="T8" fmla="*/ 75 w 1202"/>
                    <a:gd name="T9" fmla="*/ 0 h 10"/>
                    <a:gd name="T10" fmla="*/ 147 w 1202"/>
                    <a:gd name="T11" fmla="*/ 10 h 10"/>
                    <a:gd name="T12" fmla="*/ 222 w 1202"/>
                    <a:gd name="T13" fmla="*/ 0 h 10"/>
                    <a:gd name="T14" fmla="*/ 230 w 1202"/>
                    <a:gd name="T15" fmla="*/ 0 h 10"/>
                    <a:gd name="T16" fmla="*/ 297 w 1202"/>
                    <a:gd name="T17" fmla="*/ 10 h 10"/>
                    <a:gd name="T18" fmla="*/ 230 w 1202"/>
                    <a:gd name="T19" fmla="*/ 0 h 10"/>
                    <a:gd name="T20" fmla="*/ 301 w 1202"/>
                    <a:gd name="T21" fmla="*/ 10 h 10"/>
                    <a:gd name="T22" fmla="*/ 373 w 1202"/>
                    <a:gd name="T23" fmla="*/ 0 h 10"/>
                    <a:gd name="T24" fmla="*/ 386 w 1202"/>
                    <a:gd name="T25" fmla="*/ 0 h 10"/>
                    <a:gd name="T26" fmla="*/ 454 w 1202"/>
                    <a:gd name="T27" fmla="*/ 10 h 10"/>
                    <a:gd name="T28" fmla="*/ 386 w 1202"/>
                    <a:gd name="T29" fmla="*/ 0 h 10"/>
                    <a:gd name="T30" fmla="*/ 462 w 1202"/>
                    <a:gd name="T31" fmla="*/ 10 h 10"/>
                    <a:gd name="T32" fmla="*/ 538 w 1202"/>
                    <a:gd name="T33" fmla="*/ 0 h 10"/>
                    <a:gd name="T34" fmla="*/ 549 w 1202"/>
                    <a:gd name="T35" fmla="*/ 0 h 10"/>
                    <a:gd name="T36" fmla="*/ 621 w 1202"/>
                    <a:gd name="T37" fmla="*/ 10 h 10"/>
                    <a:gd name="T38" fmla="*/ 549 w 1202"/>
                    <a:gd name="T39" fmla="*/ 0 h 10"/>
                    <a:gd name="T40" fmla="*/ 626 w 1202"/>
                    <a:gd name="T41" fmla="*/ 10 h 10"/>
                    <a:gd name="T42" fmla="*/ 706 w 1202"/>
                    <a:gd name="T43" fmla="*/ 0 h 10"/>
                    <a:gd name="T44" fmla="*/ 716 w 1202"/>
                    <a:gd name="T45" fmla="*/ 0 h 10"/>
                    <a:gd name="T46" fmla="*/ 787 w 1202"/>
                    <a:gd name="T47" fmla="*/ 10 h 10"/>
                    <a:gd name="T48" fmla="*/ 716 w 1202"/>
                    <a:gd name="T49" fmla="*/ 0 h 10"/>
                    <a:gd name="T50" fmla="*/ 800 w 1202"/>
                    <a:gd name="T51" fmla="*/ 10 h 10"/>
                    <a:gd name="T52" fmla="*/ 878 w 1202"/>
                    <a:gd name="T53" fmla="*/ 0 h 10"/>
                    <a:gd name="T54" fmla="*/ 886 w 1202"/>
                    <a:gd name="T55" fmla="*/ 0 h 10"/>
                    <a:gd name="T56" fmla="*/ 951 w 1202"/>
                    <a:gd name="T57" fmla="*/ 10 h 10"/>
                    <a:gd name="T58" fmla="*/ 886 w 1202"/>
                    <a:gd name="T59" fmla="*/ 0 h 10"/>
                    <a:gd name="T60" fmla="*/ 961 w 1202"/>
                    <a:gd name="T61" fmla="*/ 10 h 10"/>
                    <a:gd name="T62" fmla="*/ 1026 w 1202"/>
                    <a:gd name="T63" fmla="*/ 0 h 10"/>
                    <a:gd name="T64" fmla="*/ 1043 w 1202"/>
                    <a:gd name="T65" fmla="*/ 0 h 10"/>
                    <a:gd name="T66" fmla="*/ 1202 w 1202"/>
                    <a:gd name="T67" fmla="*/ 10 h 10"/>
                    <a:gd name="T68" fmla="*/ 1043 w 1202"/>
                    <a:gd name="T69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202" h="10">
                      <a:moveTo>
                        <a:pt x="1" y="0"/>
                      </a:moveTo>
                      <a:lnTo>
                        <a:pt x="0" y="10"/>
                      </a:lnTo>
                      <a:lnTo>
                        <a:pt x="64" y="10"/>
                      </a:lnTo>
                      <a:lnTo>
                        <a:pt x="62" y="0"/>
                      </a:lnTo>
                      <a:lnTo>
                        <a:pt x="1" y="0"/>
                      </a:lnTo>
                      <a:close/>
                      <a:moveTo>
                        <a:pt x="75" y="0"/>
                      </a:moveTo>
                      <a:lnTo>
                        <a:pt x="73" y="10"/>
                      </a:lnTo>
                      <a:lnTo>
                        <a:pt x="140" y="10"/>
                      </a:lnTo>
                      <a:lnTo>
                        <a:pt x="137" y="0"/>
                      </a:lnTo>
                      <a:lnTo>
                        <a:pt x="75" y="0"/>
                      </a:lnTo>
                      <a:close/>
                      <a:moveTo>
                        <a:pt x="149" y="0"/>
                      </a:moveTo>
                      <a:lnTo>
                        <a:pt x="147" y="10"/>
                      </a:lnTo>
                      <a:lnTo>
                        <a:pt x="223" y="10"/>
                      </a:lnTo>
                      <a:lnTo>
                        <a:pt x="222" y="0"/>
                      </a:lnTo>
                      <a:lnTo>
                        <a:pt x="149" y="0"/>
                      </a:lnTo>
                      <a:close/>
                      <a:moveTo>
                        <a:pt x="230" y="0"/>
                      </a:moveTo>
                      <a:lnTo>
                        <a:pt x="229" y="10"/>
                      </a:lnTo>
                      <a:lnTo>
                        <a:pt x="297" y="10"/>
                      </a:lnTo>
                      <a:lnTo>
                        <a:pt x="295" y="0"/>
                      </a:lnTo>
                      <a:lnTo>
                        <a:pt x="230" y="0"/>
                      </a:lnTo>
                      <a:close/>
                      <a:moveTo>
                        <a:pt x="301" y="0"/>
                      </a:moveTo>
                      <a:lnTo>
                        <a:pt x="301" y="10"/>
                      </a:lnTo>
                      <a:lnTo>
                        <a:pt x="374" y="10"/>
                      </a:lnTo>
                      <a:lnTo>
                        <a:pt x="373" y="0"/>
                      </a:lnTo>
                      <a:lnTo>
                        <a:pt x="301" y="0"/>
                      </a:lnTo>
                      <a:close/>
                      <a:moveTo>
                        <a:pt x="386" y="0"/>
                      </a:moveTo>
                      <a:lnTo>
                        <a:pt x="382" y="10"/>
                      </a:lnTo>
                      <a:lnTo>
                        <a:pt x="454" y="10"/>
                      </a:lnTo>
                      <a:lnTo>
                        <a:pt x="452" y="0"/>
                      </a:lnTo>
                      <a:lnTo>
                        <a:pt x="386" y="0"/>
                      </a:lnTo>
                      <a:close/>
                      <a:moveTo>
                        <a:pt x="462" y="0"/>
                      </a:moveTo>
                      <a:lnTo>
                        <a:pt x="462" y="10"/>
                      </a:lnTo>
                      <a:lnTo>
                        <a:pt x="540" y="10"/>
                      </a:lnTo>
                      <a:lnTo>
                        <a:pt x="538" y="0"/>
                      </a:lnTo>
                      <a:lnTo>
                        <a:pt x="462" y="0"/>
                      </a:lnTo>
                      <a:close/>
                      <a:moveTo>
                        <a:pt x="549" y="0"/>
                      </a:moveTo>
                      <a:lnTo>
                        <a:pt x="548" y="10"/>
                      </a:lnTo>
                      <a:lnTo>
                        <a:pt x="621" y="10"/>
                      </a:lnTo>
                      <a:lnTo>
                        <a:pt x="619" y="0"/>
                      </a:lnTo>
                      <a:lnTo>
                        <a:pt x="549" y="0"/>
                      </a:lnTo>
                      <a:close/>
                      <a:moveTo>
                        <a:pt x="627" y="0"/>
                      </a:moveTo>
                      <a:lnTo>
                        <a:pt x="626" y="10"/>
                      </a:lnTo>
                      <a:lnTo>
                        <a:pt x="707" y="10"/>
                      </a:lnTo>
                      <a:lnTo>
                        <a:pt x="706" y="0"/>
                      </a:lnTo>
                      <a:lnTo>
                        <a:pt x="627" y="0"/>
                      </a:lnTo>
                      <a:close/>
                      <a:moveTo>
                        <a:pt x="716" y="0"/>
                      </a:moveTo>
                      <a:lnTo>
                        <a:pt x="716" y="10"/>
                      </a:lnTo>
                      <a:lnTo>
                        <a:pt x="787" y="10"/>
                      </a:lnTo>
                      <a:lnTo>
                        <a:pt x="785" y="0"/>
                      </a:lnTo>
                      <a:lnTo>
                        <a:pt x="716" y="0"/>
                      </a:lnTo>
                      <a:close/>
                      <a:moveTo>
                        <a:pt x="802" y="0"/>
                      </a:moveTo>
                      <a:lnTo>
                        <a:pt x="800" y="10"/>
                      </a:lnTo>
                      <a:lnTo>
                        <a:pt x="879" y="10"/>
                      </a:lnTo>
                      <a:lnTo>
                        <a:pt x="878" y="0"/>
                      </a:lnTo>
                      <a:lnTo>
                        <a:pt x="802" y="0"/>
                      </a:lnTo>
                      <a:close/>
                      <a:moveTo>
                        <a:pt x="886" y="0"/>
                      </a:moveTo>
                      <a:lnTo>
                        <a:pt x="886" y="10"/>
                      </a:lnTo>
                      <a:lnTo>
                        <a:pt x="951" y="10"/>
                      </a:lnTo>
                      <a:lnTo>
                        <a:pt x="950" y="0"/>
                      </a:lnTo>
                      <a:lnTo>
                        <a:pt x="886" y="0"/>
                      </a:lnTo>
                      <a:close/>
                      <a:moveTo>
                        <a:pt x="962" y="0"/>
                      </a:moveTo>
                      <a:lnTo>
                        <a:pt x="961" y="10"/>
                      </a:lnTo>
                      <a:lnTo>
                        <a:pt x="1029" y="10"/>
                      </a:lnTo>
                      <a:lnTo>
                        <a:pt x="1026" y="0"/>
                      </a:lnTo>
                      <a:lnTo>
                        <a:pt x="962" y="0"/>
                      </a:lnTo>
                      <a:close/>
                      <a:moveTo>
                        <a:pt x="1043" y="0"/>
                      </a:moveTo>
                      <a:lnTo>
                        <a:pt x="1041" y="10"/>
                      </a:lnTo>
                      <a:lnTo>
                        <a:pt x="1202" y="10"/>
                      </a:lnTo>
                      <a:lnTo>
                        <a:pt x="1201" y="0"/>
                      </a:lnTo>
                      <a:lnTo>
                        <a:pt x="1043" y="0"/>
                      </a:lnTo>
                      <a:close/>
                    </a:path>
                  </a:pathLst>
                </a:custGeom>
                <a:solidFill>
                  <a:srgbClr val="D1D1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" name="Freeform 761"/>
                <p:cNvSpPr>
                  <a:spLocks noEditPoints="1"/>
                </p:cNvSpPr>
                <p:nvPr/>
              </p:nvSpPr>
              <p:spPr bwMode="auto">
                <a:xfrm>
                  <a:off x="998" y="2822"/>
                  <a:ext cx="300" cy="3"/>
                </a:xfrm>
                <a:custGeom>
                  <a:avLst/>
                  <a:gdLst>
                    <a:gd name="T0" fmla="*/ 0 w 1200"/>
                    <a:gd name="T1" fmla="*/ 11 h 11"/>
                    <a:gd name="T2" fmla="*/ 60 w 1200"/>
                    <a:gd name="T3" fmla="*/ 0 h 11"/>
                    <a:gd name="T4" fmla="*/ 75 w 1200"/>
                    <a:gd name="T5" fmla="*/ 0 h 11"/>
                    <a:gd name="T6" fmla="*/ 137 w 1200"/>
                    <a:gd name="T7" fmla="*/ 11 h 11"/>
                    <a:gd name="T8" fmla="*/ 75 w 1200"/>
                    <a:gd name="T9" fmla="*/ 0 h 11"/>
                    <a:gd name="T10" fmla="*/ 147 w 1200"/>
                    <a:gd name="T11" fmla="*/ 11 h 11"/>
                    <a:gd name="T12" fmla="*/ 220 w 1200"/>
                    <a:gd name="T13" fmla="*/ 0 h 11"/>
                    <a:gd name="T14" fmla="*/ 231 w 1200"/>
                    <a:gd name="T15" fmla="*/ 0 h 11"/>
                    <a:gd name="T16" fmla="*/ 295 w 1200"/>
                    <a:gd name="T17" fmla="*/ 11 h 11"/>
                    <a:gd name="T18" fmla="*/ 231 w 1200"/>
                    <a:gd name="T19" fmla="*/ 0 h 11"/>
                    <a:gd name="T20" fmla="*/ 300 w 1200"/>
                    <a:gd name="T21" fmla="*/ 11 h 11"/>
                    <a:gd name="T22" fmla="*/ 370 w 1200"/>
                    <a:gd name="T23" fmla="*/ 0 h 11"/>
                    <a:gd name="T24" fmla="*/ 386 w 1200"/>
                    <a:gd name="T25" fmla="*/ 0 h 11"/>
                    <a:gd name="T26" fmla="*/ 452 w 1200"/>
                    <a:gd name="T27" fmla="*/ 11 h 11"/>
                    <a:gd name="T28" fmla="*/ 386 w 1200"/>
                    <a:gd name="T29" fmla="*/ 0 h 11"/>
                    <a:gd name="T30" fmla="*/ 461 w 1200"/>
                    <a:gd name="T31" fmla="*/ 11 h 11"/>
                    <a:gd name="T32" fmla="*/ 535 w 1200"/>
                    <a:gd name="T33" fmla="*/ 0 h 11"/>
                    <a:gd name="T34" fmla="*/ 548 w 1200"/>
                    <a:gd name="T35" fmla="*/ 0 h 11"/>
                    <a:gd name="T36" fmla="*/ 619 w 1200"/>
                    <a:gd name="T37" fmla="*/ 11 h 11"/>
                    <a:gd name="T38" fmla="*/ 548 w 1200"/>
                    <a:gd name="T39" fmla="*/ 0 h 11"/>
                    <a:gd name="T40" fmla="*/ 626 w 1200"/>
                    <a:gd name="T41" fmla="*/ 11 h 11"/>
                    <a:gd name="T42" fmla="*/ 704 w 1200"/>
                    <a:gd name="T43" fmla="*/ 0 h 11"/>
                    <a:gd name="T44" fmla="*/ 716 w 1200"/>
                    <a:gd name="T45" fmla="*/ 0 h 11"/>
                    <a:gd name="T46" fmla="*/ 785 w 1200"/>
                    <a:gd name="T47" fmla="*/ 11 h 11"/>
                    <a:gd name="T48" fmla="*/ 716 w 1200"/>
                    <a:gd name="T49" fmla="*/ 0 h 11"/>
                    <a:gd name="T50" fmla="*/ 799 w 1200"/>
                    <a:gd name="T51" fmla="*/ 11 h 11"/>
                    <a:gd name="T52" fmla="*/ 875 w 1200"/>
                    <a:gd name="T53" fmla="*/ 0 h 11"/>
                    <a:gd name="T54" fmla="*/ 885 w 1200"/>
                    <a:gd name="T55" fmla="*/ 0 h 11"/>
                    <a:gd name="T56" fmla="*/ 949 w 1200"/>
                    <a:gd name="T57" fmla="*/ 11 h 11"/>
                    <a:gd name="T58" fmla="*/ 885 w 1200"/>
                    <a:gd name="T59" fmla="*/ 0 h 11"/>
                    <a:gd name="T60" fmla="*/ 960 w 1200"/>
                    <a:gd name="T61" fmla="*/ 11 h 11"/>
                    <a:gd name="T62" fmla="*/ 1024 w 1200"/>
                    <a:gd name="T63" fmla="*/ 0 h 11"/>
                    <a:gd name="T64" fmla="*/ 1043 w 1200"/>
                    <a:gd name="T65" fmla="*/ 0 h 11"/>
                    <a:gd name="T66" fmla="*/ 1200 w 1200"/>
                    <a:gd name="T67" fmla="*/ 11 h 11"/>
                    <a:gd name="T68" fmla="*/ 1043 w 1200"/>
                    <a:gd name="T6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200" h="11">
                      <a:moveTo>
                        <a:pt x="1" y="0"/>
                      </a:moveTo>
                      <a:lnTo>
                        <a:pt x="0" y="11"/>
                      </a:lnTo>
                      <a:lnTo>
                        <a:pt x="62" y="11"/>
                      </a:lnTo>
                      <a:lnTo>
                        <a:pt x="60" y="0"/>
                      </a:lnTo>
                      <a:lnTo>
                        <a:pt x="1" y="0"/>
                      </a:lnTo>
                      <a:close/>
                      <a:moveTo>
                        <a:pt x="75" y="0"/>
                      </a:moveTo>
                      <a:lnTo>
                        <a:pt x="73" y="11"/>
                      </a:lnTo>
                      <a:lnTo>
                        <a:pt x="137" y="11"/>
                      </a:lnTo>
                      <a:lnTo>
                        <a:pt x="135" y="0"/>
                      </a:lnTo>
                      <a:lnTo>
                        <a:pt x="75" y="0"/>
                      </a:lnTo>
                      <a:close/>
                      <a:moveTo>
                        <a:pt x="149" y="0"/>
                      </a:moveTo>
                      <a:lnTo>
                        <a:pt x="147" y="11"/>
                      </a:lnTo>
                      <a:lnTo>
                        <a:pt x="222" y="11"/>
                      </a:lnTo>
                      <a:lnTo>
                        <a:pt x="220" y="0"/>
                      </a:lnTo>
                      <a:lnTo>
                        <a:pt x="149" y="0"/>
                      </a:lnTo>
                      <a:close/>
                      <a:moveTo>
                        <a:pt x="231" y="0"/>
                      </a:moveTo>
                      <a:lnTo>
                        <a:pt x="229" y="11"/>
                      </a:lnTo>
                      <a:lnTo>
                        <a:pt x="295" y="11"/>
                      </a:lnTo>
                      <a:lnTo>
                        <a:pt x="293" y="0"/>
                      </a:lnTo>
                      <a:lnTo>
                        <a:pt x="231" y="0"/>
                      </a:lnTo>
                      <a:close/>
                      <a:moveTo>
                        <a:pt x="300" y="0"/>
                      </a:moveTo>
                      <a:lnTo>
                        <a:pt x="300" y="11"/>
                      </a:lnTo>
                      <a:lnTo>
                        <a:pt x="372" y="11"/>
                      </a:lnTo>
                      <a:lnTo>
                        <a:pt x="370" y="0"/>
                      </a:lnTo>
                      <a:lnTo>
                        <a:pt x="300" y="0"/>
                      </a:lnTo>
                      <a:close/>
                      <a:moveTo>
                        <a:pt x="386" y="0"/>
                      </a:moveTo>
                      <a:lnTo>
                        <a:pt x="382" y="11"/>
                      </a:lnTo>
                      <a:lnTo>
                        <a:pt x="452" y="11"/>
                      </a:lnTo>
                      <a:lnTo>
                        <a:pt x="449" y="0"/>
                      </a:lnTo>
                      <a:lnTo>
                        <a:pt x="386" y="0"/>
                      </a:lnTo>
                      <a:close/>
                      <a:moveTo>
                        <a:pt x="462" y="0"/>
                      </a:moveTo>
                      <a:lnTo>
                        <a:pt x="461" y="11"/>
                      </a:lnTo>
                      <a:lnTo>
                        <a:pt x="538" y="11"/>
                      </a:lnTo>
                      <a:lnTo>
                        <a:pt x="535" y="0"/>
                      </a:lnTo>
                      <a:lnTo>
                        <a:pt x="462" y="0"/>
                      </a:lnTo>
                      <a:close/>
                      <a:moveTo>
                        <a:pt x="548" y="0"/>
                      </a:moveTo>
                      <a:lnTo>
                        <a:pt x="547" y="11"/>
                      </a:lnTo>
                      <a:lnTo>
                        <a:pt x="619" y="11"/>
                      </a:lnTo>
                      <a:lnTo>
                        <a:pt x="617" y="0"/>
                      </a:lnTo>
                      <a:lnTo>
                        <a:pt x="548" y="0"/>
                      </a:lnTo>
                      <a:close/>
                      <a:moveTo>
                        <a:pt x="627" y="0"/>
                      </a:moveTo>
                      <a:lnTo>
                        <a:pt x="626" y="11"/>
                      </a:lnTo>
                      <a:lnTo>
                        <a:pt x="706" y="11"/>
                      </a:lnTo>
                      <a:lnTo>
                        <a:pt x="704" y="0"/>
                      </a:lnTo>
                      <a:lnTo>
                        <a:pt x="627" y="0"/>
                      </a:lnTo>
                      <a:close/>
                      <a:moveTo>
                        <a:pt x="716" y="0"/>
                      </a:moveTo>
                      <a:lnTo>
                        <a:pt x="715" y="11"/>
                      </a:lnTo>
                      <a:lnTo>
                        <a:pt x="785" y="11"/>
                      </a:lnTo>
                      <a:lnTo>
                        <a:pt x="781" y="0"/>
                      </a:lnTo>
                      <a:lnTo>
                        <a:pt x="716" y="0"/>
                      </a:lnTo>
                      <a:close/>
                      <a:moveTo>
                        <a:pt x="801" y="0"/>
                      </a:moveTo>
                      <a:lnTo>
                        <a:pt x="799" y="11"/>
                      </a:lnTo>
                      <a:lnTo>
                        <a:pt x="877" y="11"/>
                      </a:lnTo>
                      <a:lnTo>
                        <a:pt x="875" y="0"/>
                      </a:lnTo>
                      <a:lnTo>
                        <a:pt x="801" y="0"/>
                      </a:lnTo>
                      <a:close/>
                      <a:moveTo>
                        <a:pt x="885" y="0"/>
                      </a:moveTo>
                      <a:lnTo>
                        <a:pt x="885" y="11"/>
                      </a:lnTo>
                      <a:lnTo>
                        <a:pt x="949" y="11"/>
                      </a:lnTo>
                      <a:lnTo>
                        <a:pt x="946" y="0"/>
                      </a:lnTo>
                      <a:lnTo>
                        <a:pt x="885" y="0"/>
                      </a:lnTo>
                      <a:close/>
                      <a:moveTo>
                        <a:pt x="962" y="0"/>
                      </a:moveTo>
                      <a:lnTo>
                        <a:pt x="960" y="11"/>
                      </a:lnTo>
                      <a:lnTo>
                        <a:pt x="1026" y="11"/>
                      </a:lnTo>
                      <a:lnTo>
                        <a:pt x="1024" y="0"/>
                      </a:lnTo>
                      <a:lnTo>
                        <a:pt x="962" y="0"/>
                      </a:lnTo>
                      <a:close/>
                      <a:moveTo>
                        <a:pt x="1043" y="0"/>
                      </a:moveTo>
                      <a:lnTo>
                        <a:pt x="1041" y="11"/>
                      </a:lnTo>
                      <a:lnTo>
                        <a:pt x="1200" y="11"/>
                      </a:lnTo>
                      <a:lnTo>
                        <a:pt x="1198" y="0"/>
                      </a:lnTo>
                      <a:lnTo>
                        <a:pt x="1043" y="0"/>
                      </a:lnTo>
                      <a:close/>
                    </a:path>
                  </a:pathLst>
                </a:custGeom>
                <a:solidFill>
                  <a:srgbClr val="D6D6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5" name="Freeform 762"/>
                <p:cNvSpPr>
                  <a:spLocks noEditPoints="1"/>
                </p:cNvSpPr>
                <p:nvPr/>
              </p:nvSpPr>
              <p:spPr bwMode="auto">
                <a:xfrm>
                  <a:off x="998" y="2821"/>
                  <a:ext cx="300" cy="3"/>
                </a:xfrm>
                <a:custGeom>
                  <a:avLst/>
                  <a:gdLst>
                    <a:gd name="T0" fmla="*/ 0 w 1200"/>
                    <a:gd name="T1" fmla="*/ 10 h 10"/>
                    <a:gd name="T2" fmla="*/ 59 w 1200"/>
                    <a:gd name="T3" fmla="*/ 0 h 10"/>
                    <a:gd name="T4" fmla="*/ 75 w 1200"/>
                    <a:gd name="T5" fmla="*/ 0 h 10"/>
                    <a:gd name="T6" fmla="*/ 136 w 1200"/>
                    <a:gd name="T7" fmla="*/ 10 h 10"/>
                    <a:gd name="T8" fmla="*/ 75 w 1200"/>
                    <a:gd name="T9" fmla="*/ 0 h 10"/>
                    <a:gd name="T10" fmla="*/ 148 w 1200"/>
                    <a:gd name="T11" fmla="*/ 10 h 10"/>
                    <a:gd name="T12" fmla="*/ 220 w 1200"/>
                    <a:gd name="T13" fmla="*/ 0 h 10"/>
                    <a:gd name="T14" fmla="*/ 231 w 1200"/>
                    <a:gd name="T15" fmla="*/ 0 h 10"/>
                    <a:gd name="T16" fmla="*/ 294 w 1200"/>
                    <a:gd name="T17" fmla="*/ 10 h 10"/>
                    <a:gd name="T18" fmla="*/ 231 w 1200"/>
                    <a:gd name="T19" fmla="*/ 0 h 10"/>
                    <a:gd name="T20" fmla="*/ 300 w 1200"/>
                    <a:gd name="T21" fmla="*/ 10 h 10"/>
                    <a:gd name="T22" fmla="*/ 370 w 1200"/>
                    <a:gd name="T23" fmla="*/ 0 h 10"/>
                    <a:gd name="T24" fmla="*/ 385 w 1200"/>
                    <a:gd name="T25" fmla="*/ 10 h 10"/>
                    <a:gd name="T26" fmla="*/ 434 w 1200"/>
                    <a:gd name="T27" fmla="*/ 0 h 10"/>
                    <a:gd name="T28" fmla="*/ 451 w 1200"/>
                    <a:gd name="T29" fmla="*/ 10 h 10"/>
                    <a:gd name="T30" fmla="*/ 462 w 1200"/>
                    <a:gd name="T31" fmla="*/ 0 h 10"/>
                    <a:gd name="T32" fmla="*/ 537 w 1200"/>
                    <a:gd name="T33" fmla="*/ 10 h 10"/>
                    <a:gd name="T34" fmla="*/ 462 w 1200"/>
                    <a:gd name="T35" fmla="*/ 0 h 10"/>
                    <a:gd name="T36" fmla="*/ 548 w 1200"/>
                    <a:gd name="T37" fmla="*/ 10 h 10"/>
                    <a:gd name="T38" fmla="*/ 617 w 1200"/>
                    <a:gd name="T39" fmla="*/ 0 h 10"/>
                    <a:gd name="T40" fmla="*/ 627 w 1200"/>
                    <a:gd name="T41" fmla="*/ 0 h 10"/>
                    <a:gd name="T42" fmla="*/ 705 w 1200"/>
                    <a:gd name="T43" fmla="*/ 10 h 10"/>
                    <a:gd name="T44" fmla="*/ 627 w 1200"/>
                    <a:gd name="T45" fmla="*/ 0 h 10"/>
                    <a:gd name="T46" fmla="*/ 715 w 1200"/>
                    <a:gd name="T47" fmla="*/ 10 h 10"/>
                    <a:gd name="T48" fmla="*/ 780 w 1200"/>
                    <a:gd name="T49" fmla="*/ 0 h 10"/>
                    <a:gd name="T50" fmla="*/ 802 w 1200"/>
                    <a:gd name="T51" fmla="*/ 0 h 10"/>
                    <a:gd name="T52" fmla="*/ 876 w 1200"/>
                    <a:gd name="T53" fmla="*/ 10 h 10"/>
                    <a:gd name="T54" fmla="*/ 802 w 1200"/>
                    <a:gd name="T55" fmla="*/ 0 h 10"/>
                    <a:gd name="T56" fmla="*/ 885 w 1200"/>
                    <a:gd name="T57" fmla="*/ 10 h 10"/>
                    <a:gd name="T58" fmla="*/ 946 w 1200"/>
                    <a:gd name="T59" fmla="*/ 0 h 10"/>
                    <a:gd name="T60" fmla="*/ 962 w 1200"/>
                    <a:gd name="T61" fmla="*/ 0 h 10"/>
                    <a:gd name="T62" fmla="*/ 1025 w 1200"/>
                    <a:gd name="T63" fmla="*/ 10 h 10"/>
                    <a:gd name="T64" fmla="*/ 962 w 1200"/>
                    <a:gd name="T65" fmla="*/ 0 h 10"/>
                    <a:gd name="T66" fmla="*/ 1042 w 1200"/>
                    <a:gd name="T67" fmla="*/ 10 h 10"/>
                    <a:gd name="T68" fmla="*/ 1197 w 1200"/>
                    <a:gd name="T69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200" h="10">
                      <a:moveTo>
                        <a:pt x="1" y="0"/>
                      </a:moveTo>
                      <a:lnTo>
                        <a:pt x="0" y="10"/>
                      </a:lnTo>
                      <a:lnTo>
                        <a:pt x="61" y="10"/>
                      </a:lnTo>
                      <a:lnTo>
                        <a:pt x="59" y="0"/>
                      </a:lnTo>
                      <a:lnTo>
                        <a:pt x="1" y="0"/>
                      </a:lnTo>
                      <a:close/>
                      <a:moveTo>
                        <a:pt x="75" y="0"/>
                      </a:moveTo>
                      <a:lnTo>
                        <a:pt x="74" y="10"/>
                      </a:lnTo>
                      <a:lnTo>
                        <a:pt x="136" y="10"/>
                      </a:lnTo>
                      <a:lnTo>
                        <a:pt x="134" y="0"/>
                      </a:lnTo>
                      <a:lnTo>
                        <a:pt x="75" y="0"/>
                      </a:lnTo>
                      <a:close/>
                      <a:moveTo>
                        <a:pt x="149" y="0"/>
                      </a:moveTo>
                      <a:lnTo>
                        <a:pt x="148" y="10"/>
                      </a:lnTo>
                      <a:lnTo>
                        <a:pt x="221" y="10"/>
                      </a:lnTo>
                      <a:lnTo>
                        <a:pt x="220" y="0"/>
                      </a:lnTo>
                      <a:lnTo>
                        <a:pt x="149" y="0"/>
                      </a:lnTo>
                      <a:close/>
                      <a:moveTo>
                        <a:pt x="231" y="0"/>
                      </a:moveTo>
                      <a:lnTo>
                        <a:pt x="229" y="10"/>
                      </a:lnTo>
                      <a:lnTo>
                        <a:pt x="294" y="10"/>
                      </a:lnTo>
                      <a:lnTo>
                        <a:pt x="292" y="0"/>
                      </a:lnTo>
                      <a:lnTo>
                        <a:pt x="231" y="0"/>
                      </a:lnTo>
                      <a:close/>
                      <a:moveTo>
                        <a:pt x="300" y="0"/>
                      </a:moveTo>
                      <a:lnTo>
                        <a:pt x="300" y="10"/>
                      </a:lnTo>
                      <a:lnTo>
                        <a:pt x="372" y="10"/>
                      </a:lnTo>
                      <a:lnTo>
                        <a:pt x="370" y="0"/>
                      </a:lnTo>
                      <a:lnTo>
                        <a:pt x="300" y="0"/>
                      </a:lnTo>
                      <a:close/>
                      <a:moveTo>
                        <a:pt x="385" y="10"/>
                      </a:moveTo>
                      <a:lnTo>
                        <a:pt x="386" y="4"/>
                      </a:lnTo>
                      <a:lnTo>
                        <a:pt x="434" y="0"/>
                      </a:lnTo>
                      <a:lnTo>
                        <a:pt x="449" y="0"/>
                      </a:lnTo>
                      <a:lnTo>
                        <a:pt x="451" y="10"/>
                      </a:lnTo>
                      <a:lnTo>
                        <a:pt x="385" y="10"/>
                      </a:lnTo>
                      <a:close/>
                      <a:moveTo>
                        <a:pt x="462" y="0"/>
                      </a:moveTo>
                      <a:lnTo>
                        <a:pt x="461" y="10"/>
                      </a:lnTo>
                      <a:lnTo>
                        <a:pt x="537" y="10"/>
                      </a:lnTo>
                      <a:lnTo>
                        <a:pt x="535" y="0"/>
                      </a:lnTo>
                      <a:lnTo>
                        <a:pt x="462" y="0"/>
                      </a:lnTo>
                      <a:close/>
                      <a:moveTo>
                        <a:pt x="548" y="0"/>
                      </a:moveTo>
                      <a:lnTo>
                        <a:pt x="548" y="10"/>
                      </a:lnTo>
                      <a:lnTo>
                        <a:pt x="618" y="10"/>
                      </a:lnTo>
                      <a:lnTo>
                        <a:pt x="617" y="0"/>
                      </a:lnTo>
                      <a:lnTo>
                        <a:pt x="548" y="0"/>
                      </a:lnTo>
                      <a:close/>
                      <a:moveTo>
                        <a:pt x="627" y="0"/>
                      </a:moveTo>
                      <a:lnTo>
                        <a:pt x="626" y="10"/>
                      </a:lnTo>
                      <a:lnTo>
                        <a:pt x="705" y="10"/>
                      </a:lnTo>
                      <a:lnTo>
                        <a:pt x="703" y="0"/>
                      </a:lnTo>
                      <a:lnTo>
                        <a:pt x="627" y="0"/>
                      </a:lnTo>
                      <a:close/>
                      <a:moveTo>
                        <a:pt x="716" y="0"/>
                      </a:moveTo>
                      <a:lnTo>
                        <a:pt x="715" y="10"/>
                      </a:lnTo>
                      <a:lnTo>
                        <a:pt x="784" y="10"/>
                      </a:lnTo>
                      <a:lnTo>
                        <a:pt x="780" y="0"/>
                      </a:lnTo>
                      <a:lnTo>
                        <a:pt x="716" y="0"/>
                      </a:lnTo>
                      <a:close/>
                      <a:moveTo>
                        <a:pt x="802" y="0"/>
                      </a:moveTo>
                      <a:lnTo>
                        <a:pt x="801" y="10"/>
                      </a:lnTo>
                      <a:lnTo>
                        <a:pt x="876" y="10"/>
                      </a:lnTo>
                      <a:lnTo>
                        <a:pt x="875" y="0"/>
                      </a:lnTo>
                      <a:lnTo>
                        <a:pt x="802" y="0"/>
                      </a:lnTo>
                      <a:close/>
                      <a:moveTo>
                        <a:pt x="885" y="0"/>
                      </a:moveTo>
                      <a:lnTo>
                        <a:pt x="885" y="10"/>
                      </a:lnTo>
                      <a:lnTo>
                        <a:pt x="948" y="10"/>
                      </a:lnTo>
                      <a:lnTo>
                        <a:pt x="946" y="0"/>
                      </a:lnTo>
                      <a:lnTo>
                        <a:pt x="885" y="0"/>
                      </a:lnTo>
                      <a:close/>
                      <a:moveTo>
                        <a:pt x="962" y="0"/>
                      </a:moveTo>
                      <a:lnTo>
                        <a:pt x="961" y="10"/>
                      </a:lnTo>
                      <a:lnTo>
                        <a:pt x="1025" y="10"/>
                      </a:lnTo>
                      <a:lnTo>
                        <a:pt x="1023" y="0"/>
                      </a:lnTo>
                      <a:lnTo>
                        <a:pt x="962" y="0"/>
                      </a:lnTo>
                      <a:close/>
                      <a:moveTo>
                        <a:pt x="1043" y="0"/>
                      </a:moveTo>
                      <a:lnTo>
                        <a:pt x="1042" y="10"/>
                      </a:lnTo>
                      <a:lnTo>
                        <a:pt x="1200" y="10"/>
                      </a:lnTo>
                      <a:lnTo>
                        <a:pt x="1197" y="0"/>
                      </a:lnTo>
                      <a:lnTo>
                        <a:pt x="1043" y="0"/>
                      </a:lnTo>
                      <a:close/>
                    </a:path>
                  </a:pathLst>
                </a:custGeom>
                <a:solidFill>
                  <a:srgbClr val="DEDE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6" name="Freeform 763"/>
                <p:cNvSpPr>
                  <a:spLocks noEditPoints="1"/>
                </p:cNvSpPr>
                <p:nvPr/>
              </p:nvSpPr>
              <p:spPr bwMode="auto">
                <a:xfrm>
                  <a:off x="998" y="2820"/>
                  <a:ext cx="299" cy="2"/>
                </a:xfrm>
                <a:custGeom>
                  <a:avLst/>
                  <a:gdLst>
                    <a:gd name="T0" fmla="*/ 0 w 1197"/>
                    <a:gd name="T1" fmla="*/ 5 h 9"/>
                    <a:gd name="T2" fmla="*/ 56 w 1197"/>
                    <a:gd name="T3" fmla="*/ 0 h 9"/>
                    <a:gd name="T4" fmla="*/ 0 w 1197"/>
                    <a:gd name="T5" fmla="*/ 9 h 9"/>
                    <a:gd name="T6" fmla="*/ 74 w 1197"/>
                    <a:gd name="T7" fmla="*/ 5 h 9"/>
                    <a:gd name="T8" fmla="*/ 134 w 1197"/>
                    <a:gd name="T9" fmla="*/ 9 h 9"/>
                    <a:gd name="T10" fmla="*/ 148 w 1197"/>
                    <a:gd name="T11" fmla="*/ 9 h 9"/>
                    <a:gd name="T12" fmla="*/ 218 w 1197"/>
                    <a:gd name="T13" fmla="*/ 5 h 9"/>
                    <a:gd name="T14" fmla="*/ 148 w 1197"/>
                    <a:gd name="T15" fmla="*/ 9 h 9"/>
                    <a:gd name="T16" fmla="*/ 230 w 1197"/>
                    <a:gd name="T17" fmla="*/ 2 h 9"/>
                    <a:gd name="T18" fmla="*/ 292 w 1197"/>
                    <a:gd name="T19" fmla="*/ 9 h 9"/>
                    <a:gd name="T20" fmla="*/ 299 w 1197"/>
                    <a:gd name="T21" fmla="*/ 9 h 9"/>
                    <a:gd name="T22" fmla="*/ 352 w 1197"/>
                    <a:gd name="T23" fmla="*/ 0 h 9"/>
                    <a:gd name="T24" fmla="*/ 369 w 1197"/>
                    <a:gd name="T25" fmla="*/ 9 h 9"/>
                    <a:gd name="T26" fmla="*/ 385 w 1197"/>
                    <a:gd name="T27" fmla="*/ 9 h 9"/>
                    <a:gd name="T28" fmla="*/ 447 w 1197"/>
                    <a:gd name="T29" fmla="*/ 5 h 9"/>
                    <a:gd name="T30" fmla="*/ 385 w 1197"/>
                    <a:gd name="T31" fmla="*/ 9 h 9"/>
                    <a:gd name="T32" fmla="*/ 461 w 1197"/>
                    <a:gd name="T33" fmla="*/ 9 h 9"/>
                    <a:gd name="T34" fmla="*/ 533 w 1197"/>
                    <a:gd name="T35" fmla="*/ 5 h 9"/>
                    <a:gd name="T36" fmla="*/ 461 w 1197"/>
                    <a:gd name="T37" fmla="*/ 0 h 9"/>
                    <a:gd name="T38" fmla="*/ 547 w 1197"/>
                    <a:gd name="T39" fmla="*/ 5 h 9"/>
                    <a:gd name="T40" fmla="*/ 616 w 1197"/>
                    <a:gd name="T41" fmla="*/ 9 h 9"/>
                    <a:gd name="T42" fmla="*/ 626 w 1197"/>
                    <a:gd name="T43" fmla="*/ 9 h 9"/>
                    <a:gd name="T44" fmla="*/ 700 w 1197"/>
                    <a:gd name="T45" fmla="*/ 5 h 9"/>
                    <a:gd name="T46" fmla="*/ 626 w 1197"/>
                    <a:gd name="T47" fmla="*/ 9 h 9"/>
                    <a:gd name="T48" fmla="*/ 715 w 1197"/>
                    <a:gd name="T49" fmla="*/ 5 h 9"/>
                    <a:gd name="T50" fmla="*/ 778 w 1197"/>
                    <a:gd name="T51" fmla="*/ 0 h 9"/>
                    <a:gd name="T52" fmla="*/ 715 w 1197"/>
                    <a:gd name="T53" fmla="*/ 9 h 9"/>
                    <a:gd name="T54" fmla="*/ 800 w 1197"/>
                    <a:gd name="T55" fmla="*/ 9 h 9"/>
                    <a:gd name="T56" fmla="*/ 872 w 1197"/>
                    <a:gd name="T57" fmla="*/ 5 h 9"/>
                    <a:gd name="T58" fmla="*/ 801 w 1197"/>
                    <a:gd name="T59" fmla="*/ 0 h 9"/>
                    <a:gd name="T60" fmla="*/ 884 w 1197"/>
                    <a:gd name="T61" fmla="*/ 5 h 9"/>
                    <a:gd name="T62" fmla="*/ 945 w 1197"/>
                    <a:gd name="T63" fmla="*/ 9 h 9"/>
                    <a:gd name="T64" fmla="*/ 961 w 1197"/>
                    <a:gd name="T65" fmla="*/ 9 h 9"/>
                    <a:gd name="T66" fmla="*/ 1021 w 1197"/>
                    <a:gd name="T67" fmla="*/ 5 h 9"/>
                    <a:gd name="T68" fmla="*/ 961 w 1197"/>
                    <a:gd name="T69" fmla="*/ 9 h 9"/>
                    <a:gd name="T70" fmla="*/ 1042 w 1197"/>
                    <a:gd name="T71" fmla="*/ 5 h 9"/>
                    <a:gd name="T72" fmla="*/ 1196 w 1197"/>
                    <a:gd name="T73" fmla="*/ 0 h 9"/>
                    <a:gd name="T74" fmla="*/ 1042 w 1197"/>
                    <a:gd name="T75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197" h="9">
                      <a:moveTo>
                        <a:pt x="0" y="9"/>
                      </a:moveTo>
                      <a:lnTo>
                        <a:pt x="0" y="5"/>
                      </a:lnTo>
                      <a:lnTo>
                        <a:pt x="42" y="0"/>
                      </a:lnTo>
                      <a:lnTo>
                        <a:pt x="56" y="0"/>
                      </a:lnTo>
                      <a:lnTo>
                        <a:pt x="59" y="9"/>
                      </a:lnTo>
                      <a:lnTo>
                        <a:pt x="0" y="9"/>
                      </a:lnTo>
                      <a:close/>
                      <a:moveTo>
                        <a:pt x="74" y="9"/>
                      </a:moveTo>
                      <a:lnTo>
                        <a:pt x="74" y="5"/>
                      </a:lnTo>
                      <a:lnTo>
                        <a:pt x="132" y="5"/>
                      </a:lnTo>
                      <a:lnTo>
                        <a:pt x="134" y="9"/>
                      </a:lnTo>
                      <a:lnTo>
                        <a:pt x="74" y="9"/>
                      </a:lnTo>
                      <a:close/>
                      <a:moveTo>
                        <a:pt x="148" y="9"/>
                      </a:moveTo>
                      <a:lnTo>
                        <a:pt x="148" y="5"/>
                      </a:lnTo>
                      <a:lnTo>
                        <a:pt x="218" y="5"/>
                      </a:lnTo>
                      <a:lnTo>
                        <a:pt x="219" y="9"/>
                      </a:lnTo>
                      <a:lnTo>
                        <a:pt x="148" y="9"/>
                      </a:lnTo>
                      <a:close/>
                      <a:moveTo>
                        <a:pt x="230" y="9"/>
                      </a:moveTo>
                      <a:lnTo>
                        <a:pt x="230" y="2"/>
                      </a:lnTo>
                      <a:lnTo>
                        <a:pt x="289" y="5"/>
                      </a:lnTo>
                      <a:lnTo>
                        <a:pt x="292" y="9"/>
                      </a:lnTo>
                      <a:lnTo>
                        <a:pt x="230" y="9"/>
                      </a:lnTo>
                      <a:close/>
                      <a:moveTo>
                        <a:pt x="299" y="9"/>
                      </a:moveTo>
                      <a:lnTo>
                        <a:pt x="299" y="5"/>
                      </a:lnTo>
                      <a:lnTo>
                        <a:pt x="352" y="0"/>
                      </a:lnTo>
                      <a:lnTo>
                        <a:pt x="369" y="0"/>
                      </a:lnTo>
                      <a:lnTo>
                        <a:pt x="369" y="9"/>
                      </a:lnTo>
                      <a:lnTo>
                        <a:pt x="299" y="9"/>
                      </a:lnTo>
                      <a:close/>
                      <a:moveTo>
                        <a:pt x="385" y="9"/>
                      </a:moveTo>
                      <a:lnTo>
                        <a:pt x="385" y="9"/>
                      </a:lnTo>
                      <a:lnTo>
                        <a:pt x="447" y="5"/>
                      </a:lnTo>
                      <a:lnTo>
                        <a:pt x="448" y="9"/>
                      </a:lnTo>
                      <a:lnTo>
                        <a:pt x="385" y="9"/>
                      </a:lnTo>
                      <a:close/>
                      <a:moveTo>
                        <a:pt x="461" y="0"/>
                      </a:moveTo>
                      <a:lnTo>
                        <a:pt x="461" y="9"/>
                      </a:lnTo>
                      <a:lnTo>
                        <a:pt x="534" y="9"/>
                      </a:lnTo>
                      <a:lnTo>
                        <a:pt x="533" y="5"/>
                      </a:lnTo>
                      <a:lnTo>
                        <a:pt x="479" y="0"/>
                      </a:lnTo>
                      <a:lnTo>
                        <a:pt x="461" y="0"/>
                      </a:lnTo>
                      <a:close/>
                      <a:moveTo>
                        <a:pt x="547" y="9"/>
                      </a:moveTo>
                      <a:lnTo>
                        <a:pt x="547" y="5"/>
                      </a:lnTo>
                      <a:lnTo>
                        <a:pt x="614" y="5"/>
                      </a:lnTo>
                      <a:lnTo>
                        <a:pt x="616" y="9"/>
                      </a:lnTo>
                      <a:lnTo>
                        <a:pt x="547" y="9"/>
                      </a:lnTo>
                      <a:close/>
                      <a:moveTo>
                        <a:pt x="626" y="9"/>
                      </a:moveTo>
                      <a:lnTo>
                        <a:pt x="626" y="5"/>
                      </a:lnTo>
                      <a:lnTo>
                        <a:pt x="700" y="5"/>
                      </a:lnTo>
                      <a:lnTo>
                        <a:pt x="703" y="9"/>
                      </a:lnTo>
                      <a:lnTo>
                        <a:pt x="626" y="9"/>
                      </a:lnTo>
                      <a:close/>
                      <a:moveTo>
                        <a:pt x="715" y="9"/>
                      </a:moveTo>
                      <a:lnTo>
                        <a:pt x="715" y="5"/>
                      </a:lnTo>
                      <a:lnTo>
                        <a:pt x="763" y="0"/>
                      </a:lnTo>
                      <a:lnTo>
                        <a:pt x="778" y="0"/>
                      </a:lnTo>
                      <a:lnTo>
                        <a:pt x="780" y="9"/>
                      </a:lnTo>
                      <a:lnTo>
                        <a:pt x="715" y="9"/>
                      </a:lnTo>
                      <a:close/>
                      <a:moveTo>
                        <a:pt x="801" y="0"/>
                      </a:moveTo>
                      <a:lnTo>
                        <a:pt x="800" y="9"/>
                      </a:lnTo>
                      <a:lnTo>
                        <a:pt x="874" y="9"/>
                      </a:lnTo>
                      <a:lnTo>
                        <a:pt x="872" y="5"/>
                      </a:lnTo>
                      <a:lnTo>
                        <a:pt x="819" y="0"/>
                      </a:lnTo>
                      <a:lnTo>
                        <a:pt x="801" y="0"/>
                      </a:lnTo>
                      <a:close/>
                      <a:moveTo>
                        <a:pt x="884" y="9"/>
                      </a:moveTo>
                      <a:lnTo>
                        <a:pt x="884" y="5"/>
                      </a:lnTo>
                      <a:lnTo>
                        <a:pt x="944" y="5"/>
                      </a:lnTo>
                      <a:lnTo>
                        <a:pt x="945" y="9"/>
                      </a:lnTo>
                      <a:lnTo>
                        <a:pt x="884" y="9"/>
                      </a:lnTo>
                      <a:close/>
                      <a:moveTo>
                        <a:pt x="961" y="9"/>
                      </a:moveTo>
                      <a:lnTo>
                        <a:pt x="961" y="5"/>
                      </a:lnTo>
                      <a:lnTo>
                        <a:pt x="1021" y="5"/>
                      </a:lnTo>
                      <a:lnTo>
                        <a:pt x="1023" y="9"/>
                      </a:lnTo>
                      <a:lnTo>
                        <a:pt x="961" y="9"/>
                      </a:lnTo>
                      <a:close/>
                      <a:moveTo>
                        <a:pt x="1042" y="9"/>
                      </a:moveTo>
                      <a:lnTo>
                        <a:pt x="1042" y="5"/>
                      </a:lnTo>
                      <a:lnTo>
                        <a:pt x="1158" y="0"/>
                      </a:lnTo>
                      <a:lnTo>
                        <a:pt x="1196" y="0"/>
                      </a:lnTo>
                      <a:lnTo>
                        <a:pt x="1197" y="9"/>
                      </a:lnTo>
                      <a:lnTo>
                        <a:pt x="1042" y="9"/>
                      </a:lnTo>
                      <a:close/>
                    </a:path>
                  </a:pathLst>
                </a:custGeom>
                <a:solidFill>
                  <a:srgbClr val="E3E3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7" name="Freeform 764"/>
                <p:cNvSpPr>
                  <a:spLocks noEditPoints="1"/>
                </p:cNvSpPr>
                <p:nvPr/>
              </p:nvSpPr>
              <p:spPr bwMode="auto">
                <a:xfrm>
                  <a:off x="998" y="2820"/>
                  <a:ext cx="299" cy="1"/>
                </a:xfrm>
                <a:custGeom>
                  <a:avLst/>
                  <a:gdLst>
                    <a:gd name="T0" fmla="*/ 0 w 1196"/>
                    <a:gd name="T1" fmla="*/ 5 h 5"/>
                    <a:gd name="T2" fmla="*/ 58 w 1196"/>
                    <a:gd name="T3" fmla="*/ 5 h 5"/>
                    <a:gd name="T4" fmla="*/ 74 w 1196"/>
                    <a:gd name="T5" fmla="*/ 5 h 5"/>
                    <a:gd name="T6" fmla="*/ 132 w 1196"/>
                    <a:gd name="T7" fmla="*/ 5 h 5"/>
                    <a:gd name="T8" fmla="*/ 74 w 1196"/>
                    <a:gd name="T9" fmla="*/ 5 h 5"/>
                    <a:gd name="T10" fmla="*/ 148 w 1196"/>
                    <a:gd name="T11" fmla="*/ 5 h 5"/>
                    <a:gd name="T12" fmla="*/ 219 w 1196"/>
                    <a:gd name="T13" fmla="*/ 5 h 5"/>
                    <a:gd name="T14" fmla="*/ 230 w 1196"/>
                    <a:gd name="T15" fmla="*/ 5 h 5"/>
                    <a:gd name="T16" fmla="*/ 289 w 1196"/>
                    <a:gd name="T17" fmla="*/ 5 h 5"/>
                    <a:gd name="T18" fmla="*/ 230 w 1196"/>
                    <a:gd name="T19" fmla="*/ 5 h 5"/>
                    <a:gd name="T20" fmla="*/ 299 w 1196"/>
                    <a:gd name="T21" fmla="*/ 5 h 5"/>
                    <a:gd name="T22" fmla="*/ 369 w 1196"/>
                    <a:gd name="T23" fmla="*/ 5 h 5"/>
                    <a:gd name="T24" fmla="*/ 433 w 1196"/>
                    <a:gd name="T25" fmla="*/ 5 h 5"/>
                    <a:gd name="T26" fmla="*/ 448 w 1196"/>
                    <a:gd name="T27" fmla="*/ 5 h 5"/>
                    <a:gd name="T28" fmla="*/ 461 w 1196"/>
                    <a:gd name="T29" fmla="*/ 5 h 5"/>
                    <a:gd name="T30" fmla="*/ 533 w 1196"/>
                    <a:gd name="T31" fmla="*/ 5 h 5"/>
                    <a:gd name="T32" fmla="*/ 461 w 1196"/>
                    <a:gd name="T33" fmla="*/ 5 h 5"/>
                    <a:gd name="T34" fmla="*/ 547 w 1196"/>
                    <a:gd name="T35" fmla="*/ 5 h 5"/>
                    <a:gd name="T36" fmla="*/ 616 w 1196"/>
                    <a:gd name="T37" fmla="*/ 5 h 5"/>
                    <a:gd name="T38" fmla="*/ 626 w 1196"/>
                    <a:gd name="T39" fmla="*/ 5 h 5"/>
                    <a:gd name="T40" fmla="*/ 700 w 1196"/>
                    <a:gd name="T41" fmla="*/ 5 h 5"/>
                    <a:gd name="T42" fmla="*/ 626 w 1196"/>
                    <a:gd name="T43" fmla="*/ 5 h 5"/>
                    <a:gd name="T44" fmla="*/ 715 w 1196"/>
                    <a:gd name="T45" fmla="*/ 5 h 5"/>
                    <a:gd name="T46" fmla="*/ 779 w 1196"/>
                    <a:gd name="T47" fmla="*/ 5 h 5"/>
                    <a:gd name="T48" fmla="*/ 801 w 1196"/>
                    <a:gd name="T49" fmla="*/ 5 h 5"/>
                    <a:gd name="T50" fmla="*/ 872 w 1196"/>
                    <a:gd name="T51" fmla="*/ 5 h 5"/>
                    <a:gd name="T52" fmla="*/ 801 w 1196"/>
                    <a:gd name="T53" fmla="*/ 5 h 5"/>
                    <a:gd name="T54" fmla="*/ 884 w 1196"/>
                    <a:gd name="T55" fmla="*/ 5 h 5"/>
                    <a:gd name="T56" fmla="*/ 945 w 1196"/>
                    <a:gd name="T57" fmla="*/ 5 h 5"/>
                    <a:gd name="T58" fmla="*/ 961 w 1196"/>
                    <a:gd name="T59" fmla="*/ 5 h 5"/>
                    <a:gd name="T60" fmla="*/ 1021 w 1196"/>
                    <a:gd name="T61" fmla="*/ 5 h 5"/>
                    <a:gd name="T62" fmla="*/ 961 w 1196"/>
                    <a:gd name="T63" fmla="*/ 5 h 5"/>
                    <a:gd name="T64" fmla="*/ 1042 w 1196"/>
                    <a:gd name="T65" fmla="*/ 5 h 5"/>
                    <a:gd name="T66" fmla="*/ 1196 w 1196"/>
                    <a:gd name="T67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196" h="5">
                      <a:moveTo>
                        <a:pt x="0" y="5"/>
                      </a:moveTo>
                      <a:lnTo>
                        <a:pt x="0" y="5"/>
                      </a:lnTo>
                      <a:lnTo>
                        <a:pt x="55" y="0"/>
                      </a:lnTo>
                      <a:lnTo>
                        <a:pt x="58" y="5"/>
                      </a:lnTo>
                      <a:lnTo>
                        <a:pt x="0" y="5"/>
                      </a:lnTo>
                      <a:close/>
                      <a:moveTo>
                        <a:pt x="74" y="5"/>
                      </a:moveTo>
                      <a:lnTo>
                        <a:pt x="74" y="5"/>
                      </a:lnTo>
                      <a:lnTo>
                        <a:pt x="132" y="5"/>
                      </a:lnTo>
                      <a:lnTo>
                        <a:pt x="133" y="5"/>
                      </a:lnTo>
                      <a:lnTo>
                        <a:pt x="74" y="5"/>
                      </a:lnTo>
                      <a:close/>
                      <a:moveTo>
                        <a:pt x="148" y="5"/>
                      </a:moveTo>
                      <a:lnTo>
                        <a:pt x="148" y="5"/>
                      </a:lnTo>
                      <a:lnTo>
                        <a:pt x="218" y="5"/>
                      </a:lnTo>
                      <a:lnTo>
                        <a:pt x="219" y="5"/>
                      </a:lnTo>
                      <a:lnTo>
                        <a:pt x="148" y="5"/>
                      </a:lnTo>
                      <a:close/>
                      <a:moveTo>
                        <a:pt x="230" y="5"/>
                      </a:moveTo>
                      <a:lnTo>
                        <a:pt x="230" y="2"/>
                      </a:lnTo>
                      <a:lnTo>
                        <a:pt x="289" y="5"/>
                      </a:lnTo>
                      <a:lnTo>
                        <a:pt x="291" y="5"/>
                      </a:lnTo>
                      <a:lnTo>
                        <a:pt x="230" y="5"/>
                      </a:lnTo>
                      <a:close/>
                      <a:moveTo>
                        <a:pt x="299" y="5"/>
                      </a:moveTo>
                      <a:lnTo>
                        <a:pt x="299" y="5"/>
                      </a:lnTo>
                      <a:lnTo>
                        <a:pt x="368" y="0"/>
                      </a:lnTo>
                      <a:lnTo>
                        <a:pt x="369" y="5"/>
                      </a:lnTo>
                      <a:lnTo>
                        <a:pt x="299" y="5"/>
                      </a:lnTo>
                      <a:close/>
                      <a:moveTo>
                        <a:pt x="433" y="5"/>
                      </a:moveTo>
                      <a:lnTo>
                        <a:pt x="447" y="5"/>
                      </a:lnTo>
                      <a:lnTo>
                        <a:pt x="448" y="5"/>
                      </a:lnTo>
                      <a:lnTo>
                        <a:pt x="433" y="5"/>
                      </a:lnTo>
                      <a:close/>
                      <a:moveTo>
                        <a:pt x="461" y="5"/>
                      </a:moveTo>
                      <a:lnTo>
                        <a:pt x="461" y="0"/>
                      </a:lnTo>
                      <a:lnTo>
                        <a:pt x="533" y="5"/>
                      </a:lnTo>
                      <a:lnTo>
                        <a:pt x="534" y="5"/>
                      </a:lnTo>
                      <a:lnTo>
                        <a:pt x="461" y="5"/>
                      </a:lnTo>
                      <a:close/>
                      <a:moveTo>
                        <a:pt x="547" y="5"/>
                      </a:moveTo>
                      <a:lnTo>
                        <a:pt x="547" y="5"/>
                      </a:lnTo>
                      <a:lnTo>
                        <a:pt x="614" y="5"/>
                      </a:lnTo>
                      <a:lnTo>
                        <a:pt x="616" y="5"/>
                      </a:lnTo>
                      <a:lnTo>
                        <a:pt x="547" y="5"/>
                      </a:lnTo>
                      <a:close/>
                      <a:moveTo>
                        <a:pt x="626" y="5"/>
                      </a:moveTo>
                      <a:lnTo>
                        <a:pt x="626" y="5"/>
                      </a:lnTo>
                      <a:lnTo>
                        <a:pt x="700" y="5"/>
                      </a:lnTo>
                      <a:lnTo>
                        <a:pt x="702" y="5"/>
                      </a:lnTo>
                      <a:lnTo>
                        <a:pt x="626" y="5"/>
                      </a:lnTo>
                      <a:close/>
                      <a:moveTo>
                        <a:pt x="715" y="5"/>
                      </a:moveTo>
                      <a:lnTo>
                        <a:pt x="715" y="5"/>
                      </a:lnTo>
                      <a:lnTo>
                        <a:pt x="777" y="0"/>
                      </a:lnTo>
                      <a:lnTo>
                        <a:pt x="779" y="5"/>
                      </a:lnTo>
                      <a:lnTo>
                        <a:pt x="715" y="5"/>
                      </a:lnTo>
                      <a:close/>
                      <a:moveTo>
                        <a:pt x="801" y="5"/>
                      </a:moveTo>
                      <a:lnTo>
                        <a:pt x="801" y="0"/>
                      </a:lnTo>
                      <a:lnTo>
                        <a:pt x="872" y="5"/>
                      </a:lnTo>
                      <a:lnTo>
                        <a:pt x="874" y="5"/>
                      </a:lnTo>
                      <a:lnTo>
                        <a:pt x="801" y="5"/>
                      </a:lnTo>
                      <a:close/>
                      <a:moveTo>
                        <a:pt x="884" y="5"/>
                      </a:moveTo>
                      <a:lnTo>
                        <a:pt x="884" y="5"/>
                      </a:lnTo>
                      <a:lnTo>
                        <a:pt x="944" y="5"/>
                      </a:lnTo>
                      <a:lnTo>
                        <a:pt x="945" y="5"/>
                      </a:lnTo>
                      <a:lnTo>
                        <a:pt x="884" y="5"/>
                      </a:lnTo>
                      <a:close/>
                      <a:moveTo>
                        <a:pt x="961" y="5"/>
                      </a:moveTo>
                      <a:lnTo>
                        <a:pt x="961" y="5"/>
                      </a:lnTo>
                      <a:lnTo>
                        <a:pt x="1021" y="5"/>
                      </a:lnTo>
                      <a:lnTo>
                        <a:pt x="1022" y="5"/>
                      </a:lnTo>
                      <a:lnTo>
                        <a:pt x="961" y="5"/>
                      </a:lnTo>
                      <a:close/>
                      <a:moveTo>
                        <a:pt x="1042" y="5"/>
                      </a:moveTo>
                      <a:lnTo>
                        <a:pt x="1042" y="5"/>
                      </a:lnTo>
                      <a:lnTo>
                        <a:pt x="1195" y="0"/>
                      </a:lnTo>
                      <a:lnTo>
                        <a:pt x="1196" y="5"/>
                      </a:lnTo>
                      <a:lnTo>
                        <a:pt x="1042" y="5"/>
                      </a:lnTo>
                      <a:close/>
                    </a:path>
                  </a:pathLst>
                </a:custGeom>
                <a:solidFill>
                  <a:srgbClr val="EBEB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8" name="Freeform 765"/>
                <p:cNvSpPr>
                  <a:spLocks noEditPoints="1"/>
                </p:cNvSpPr>
                <p:nvPr/>
              </p:nvSpPr>
              <p:spPr bwMode="auto">
                <a:xfrm>
                  <a:off x="1009" y="2820"/>
                  <a:ext cx="288" cy="1"/>
                </a:xfrm>
                <a:custGeom>
                  <a:avLst/>
                  <a:gdLst>
                    <a:gd name="T0" fmla="*/ 0 w 1154"/>
                    <a:gd name="T1" fmla="*/ 13 w 1154"/>
                    <a:gd name="T2" fmla="*/ 14 w 1154"/>
                    <a:gd name="T3" fmla="*/ 0 w 1154"/>
                    <a:gd name="T4" fmla="*/ 310 w 1154"/>
                    <a:gd name="T5" fmla="*/ 326 w 1154"/>
                    <a:gd name="T6" fmla="*/ 327 w 1154"/>
                    <a:gd name="T7" fmla="*/ 310 w 1154"/>
                    <a:gd name="T8" fmla="*/ 419 w 1154"/>
                    <a:gd name="T9" fmla="*/ 419 w 1154"/>
                    <a:gd name="T10" fmla="*/ 437 w 1154"/>
                    <a:gd name="T11" fmla="*/ 419 w 1154"/>
                    <a:gd name="T12" fmla="*/ 721 w 1154"/>
                    <a:gd name="T13" fmla="*/ 735 w 1154"/>
                    <a:gd name="T14" fmla="*/ 736 w 1154"/>
                    <a:gd name="T15" fmla="*/ 721 w 1154"/>
                    <a:gd name="T16" fmla="*/ 759 w 1154"/>
                    <a:gd name="T17" fmla="*/ 759 w 1154"/>
                    <a:gd name="T18" fmla="*/ 777 w 1154"/>
                    <a:gd name="T19" fmla="*/ 759 w 1154"/>
                    <a:gd name="T20" fmla="*/ 1116 w 1154"/>
                    <a:gd name="T21" fmla="*/ 1153 w 1154"/>
                    <a:gd name="T22" fmla="*/ 1154 w 1154"/>
                    <a:gd name="T23" fmla="*/ 1116 w 1154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  <a:cxn ang="0">
                      <a:pos x="T9" y="0"/>
                    </a:cxn>
                    <a:cxn ang="0">
                      <a:pos x="T10" y="0"/>
                    </a:cxn>
                    <a:cxn ang="0">
                      <a:pos x="T11" y="0"/>
                    </a:cxn>
                    <a:cxn ang="0">
                      <a:pos x="T12" y="0"/>
                    </a:cxn>
                    <a:cxn ang="0">
                      <a:pos x="T13" y="0"/>
                    </a:cxn>
                    <a:cxn ang="0">
                      <a:pos x="T14" y="0"/>
                    </a:cxn>
                    <a:cxn ang="0">
                      <a:pos x="T15" y="0"/>
                    </a:cxn>
                    <a:cxn ang="0">
                      <a:pos x="T16" y="0"/>
                    </a:cxn>
                    <a:cxn ang="0">
                      <a:pos x="T17" y="0"/>
                    </a:cxn>
                    <a:cxn ang="0">
                      <a:pos x="T18" y="0"/>
                    </a:cxn>
                    <a:cxn ang="0">
                      <a:pos x="T19" y="0"/>
                    </a:cxn>
                    <a:cxn ang="0">
                      <a:pos x="T20" y="0"/>
                    </a:cxn>
                    <a:cxn ang="0">
                      <a:pos x="T21" y="0"/>
                    </a:cxn>
                    <a:cxn ang="0">
                      <a:pos x="T22" y="0"/>
                    </a:cxn>
                    <a:cxn ang="0">
                      <a:pos x="T23" y="0"/>
                    </a:cxn>
                  </a:cxnLst>
                  <a:rect l="0" t="0" r="r" b="b"/>
                  <a:pathLst>
                    <a:path w="1154">
                      <a:moveTo>
                        <a:pt x="0" y="0"/>
                      </a:moveTo>
                      <a:lnTo>
                        <a:pt x="13" y="0"/>
                      </a:lnTo>
                      <a:lnTo>
                        <a:pt x="14" y="0"/>
                      </a:lnTo>
                      <a:lnTo>
                        <a:pt x="0" y="0"/>
                      </a:lnTo>
                      <a:close/>
                      <a:moveTo>
                        <a:pt x="310" y="0"/>
                      </a:moveTo>
                      <a:lnTo>
                        <a:pt x="326" y="0"/>
                      </a:lnTo>
                      <a:lnTo>
                        <a:pt x="327" y="0"/>
                      </a:lnTo>
                      <a:lnTo>
                        <a:pt x="310" y="0"/>
                      </a:lnTo>
                      <a:close/>
                      <a:moveTo>
                        <a:pt x="419" y="0"/>
                      </a:moveTo>
                      <a:lnTo>
                        <a:pt x="419" y="0"/>
                      </a:lnTo>
                      <a:lnTo>
                        <a:pt x="437" y="0"/>
                      </a:lnTo>
                      <a:lnTo>
                        <a:pt x="419" y="0"/>
                      </a:lnTo>
                      <a:close/>
                      <a:moveTo>
                        <a:pt x="721" y="0"/>
                      </a:moveTo>
                      <a:lnTo>
                        <a:pt x="735" y="0"/>
                      </a:lnTo>
                      <a:lnTo>
                        <a:pt x="736" y="0"/>
                      </a:lnTo>
                      <a:lnTo>
                        <a:pt x="721" y="0"/>
                      </a:lnTo>
                      <a:close/>
                      <a:moveTo>
                        <a:pt x="759" y="0"/>
                      </a:moveTo>
                      <a:lnTo>
                        <a:pt x="759" y="0"/>
                      </a:lnTo>
                      <a:lnTo>
                        <a:pt x="777" y="0"/>
                      </a:lnTo>
                      <a:lnTo>
                        <a:pt x="759" y="0"/>
                      </a:lnTo>
                      <a:close/>
                      <a:moveTo>
                        <a:pt x="1116" y="0"/>
                      </a:moveTo>
                      <a:lnTo>
                        <a:pt x="1153" y="0"/>
                      </a:lnTo>
                      <a:lnTo>
                        <a:pt x="1154" y="0"/>
                      </a:lnTo>
                      <a:lnTo>
                        <a:pt x="1116" y="0"/>
                      </a:lnTo>
                      <a:close/>
                    </a:path>
                  </a:pathLst>
                </a:custGeom>
                <a:solidFill>
                  <a:srgbClr val="F0F0D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9" name="Freeform 766"/>
                <p:cNvSpPr>
                  <a:spLocks/>
                </p:cNvSpPr>
                <p:nvPr/>
              </p:nvSpPr>
              <p:spPr bwMode="auto">
                <a:xfrm>
                  <a:off x="990" y="2854"/>
                  <a:ext cx="312" cy="1"/>
                </a:xfrm>
                <a:custGeom>
                  <a:avLst/>
                  <a:gdLst>
                    <a:gd name="T0" fmla="*/ 1245 w 1245"/>
                    <a:gd name="T1" fmla="*/ 3 h 3"/>
                    <a:gd name="T2" fmla="*/ 0 w 1245"/>
                    <a:gd name="T3" fmla="*/ 3 h 3"/>
                    <a:gd name="T4" fmla="*/ 1 w 1245"/>
                    <a:gd name="T5" fmla="*/ 0 h 3"/>
                    <a:gd name="T6" fmla="*/ 1245 w 1245"/>
                    <a:gd name="T7" fmla="*/ 0 h 3"/>
                    <a:gd name="T8" fmla="*/ 1245 w 1245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45" h="3">
                      <a:moveTo>
                        <a:pt x="1245" y="3"/>
                      </a:moveTo>
                      <a:lnTo>
                        <a:pt x="0" y="3"/>
                      </a:lnTo>
                      <a:lnTo>
                        <a:pt x="1" y="0"/>
                      </a:lnTo>
                      <a:lnTo>
                        <a:pt x="1245" y="0"/>
                      </a:lnTo>
                      <a:lnTo>
                        <a:pt x="1245" y="3"/>
                      </a:lnTo>
                      <a:close/>
                    </a:path>
                  </a:pathLst>
                </a:custGeom>
                <a:solidFill>
                  <a:srgbClr val="8282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0" name="Freeform 767"/>
                <p:cNvSpPr>
                  <a:spLocks/>
                </p:cNvSpPr>
                <p:nvPr/>
              </p:nvSpPr>
              <p:spPr bwMode="auto">
                <a:xfrm>
                  <a:off x="990" y="2852"/>
                  <a:ext cx="312" cy="3"/>
                </a:xfrm>
                <a:custGeom>
                  <a:avLst/>
                  <a:gdLst>
                    <a:gd name="T0" fmla="*/ 1245 w 1245"/>
                    <a:gd name="T1" fmla="*/ 9 h 9"/>
                    <a:gd name="T2" fmla="*/ 0 w 1245"/>
                    <a:gd name="T3" fmla="*/ 9 h 9"/>
                    <a:gd name="T4" fmla="*/ 3 w 1245"/>
                    <a:gd name="T5" fmla="*/ 0 h 9"/>
                    <a:gd name="T6" fmla="*/ 1244 w 1245"/>
                    <a:gd name="T7" fmla="*/ 0 h 9"/>
                    <a:gd name="T8" fmla="*/ 1245 w 124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45" h="9">
                      <a:moveTo>
                        <a:pt x="1245" y="9"/>
                      </a:moveTo>
                      <a:lnTo>
                        <a:pt x="0" y="9"/>
                      </a:lnTo>
                      <a:lnTo>
                        <a:pt x="3" y="0"/>
                      </a:lnTo>
                      <a:lnTo>
                        <a:pt x="1244" y="0"/>
                      </a:lnTo>
                      <a:lnTo>
                        <a:pt x="1245" y="9"/>
                      </a:lnTo>
                      <a:close/>
                    </a:path>
                  </a:pathLst>
                </a:custGeom>
                <a:solidFill>
                  <a:srgbClr val="8A8A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1" name="Freeform 768"/>
                <p:cNvSpPr>
                  <a:spLocks/>
                </p:cNvSpPr>
                <p:nvPr/>
              </p:nvSpPr>
              <p:spPr bwMode="auto">
                <a:xfrm>
                  <a:off x="991" y="2851"/>
                  <a:ext cx="311" cy="3"/>
                </a:xfrm>
                <a:custGeom>
                  <a:avLst/>
                  <a:gdLst>
                    <a:gd name="T0" fmla="*/ 2 w 1244"/>
                    <a:gd name="T1" fmla="*/ 0 h 11"/>
                    <a:gd name="T2" fmla="*/ 0 w 1244"/>
                    <a:gd name="T3" fmla="*/ 11 h 11"/>
                    <a:gd name="T4" fmla="*/ 1244 w 1244"/>
                    <a:gd name="T5" fmla="*/ 11 h 11"/>
                    <a:gd name="T6" fmla="*/ 1243 w 1244"/>
                    <a:gd name="T7" fmla="*/ 0 h 11"/>
                    <a:gd name="T8" fmla="*/ 2 w 1244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44" h="11">
                      <a:moveTo>
                        <a:pt x="2" y="0"/>
                      </a:moveTo>
                      <a:lnTo>
                        <a:pt x="0" y="11"/>
                      </a:lnTo>
                      <a:lnTo>
                        <a:pt x="1244" y="11"/>
                      </a:lnTo>
                      <a:lnTo>
                        <a:pt x="1243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8F8F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2" name="Freeform 769"/>
                <p:cNvSpPr>
                  <a:spLocks/>
                </p:cNvSpPr>
                <p:nvPr/>
              </p:nvSpPr>
              <p:spPr bwMode="auto">
                <a:xfrm>
                  <a:off x="991" y="2849"/>
                  <a:ext cx="310" cy="3"/>
                </a:xfrm>
                <a:custGeom>
                  <a:avLst/>
                  <a:gdLst>
                    <a:gd name="T0" fmla="*/ 1 w 1241"/>
                    <a:gd name="T1" fmla="*/ 0 h 11"/>
                    <a:gd name="T2" fmla="*/ 0 w 1241"/>
                    <a:gd name="T3" fmla="*/ 11 h 11"/>
                    <a:gd name="T4" fmla="*/ 1241 w 1241"/>
                    <a:gd name="T5" fmla="*/ 11 h 11"/>
                    <a:gd name="T6" fmla="*/ 1240 w 1241"/>
                    <a:gd name="T7" fmla="*/ 0 h 11"/>
                    <a:gd name="T8" fmla="*/ 1 w 1241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41" h="11">
                      <a:moveTo>
                        <a:pt x="1" y="0"/>
                      </a:moveTo>
                      <a:lnTo>
                        <a:pt x="0" y="11"/>
                      </a:lnTo>
                      <a:lnTo>
                        <a:pt x="1241" y="11"/>
                      </a:lnTo>
                      <a:lnTo>
                        <a:pt x="1240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96967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3" name="Freeform 770"/>
                <p:cNvSpPr>
                  <a:spLocks/>
                </p:cNvSpPr>
                <p:nvPr/>
              </p:nvSpPr>
              <p:spPr bwMode="auto">
                <a:xfrm>
                  <a:off x="991" y="2848"/>
                  <a:ext cx="310" cy="3"/>
                </a:xfrm>
                <a:custGeom>
                  <a:avLst/>
                  <a:gdLst>
                    <a:gd name="T0" fmla="*/ 2 w 1241"/>
                    <a:gd name="T1" fmla="*/ 0 h 11"/>
                    <a:gd name="T2" fmla="*/ 0 w 1241"/>
                    <a:gd name="T3" fmla="*/ 11 h 11"/>
                    <a:gd name="T4" fmla="*/ 1241 w 1241"/>
                    <a:gd name="T5" fmla="*/ 11 h 11"/>
                    <a:gd name="T6" fmla="*/ 1240 w 1241"/>
                    <a:gd name="T7" fmla="*/ 0 h 11"/>
                    <a:gd name="T8" fmla="*/ 1067 w 1241"/>
                    <a:gd name="T9" fmla="*/ 0 h 11"/>
                    <a:gd name="T10" fmla="*/ 1065 w 1241"/>
                    <a:gd name="T11" fmla="*/ 4 h 11"/>
                    <a:gd name="T12" fmla="*/ 1065 w 1241"/>
                    <a:gd name="T13" fmla="*/ 0 h 11"/>
                    <a:gd name="T14" fmla="*/ 820 w 1241"/>
                    <a:gd name="T15" fmla="*/ 0 h 11"/>
                    <a:gd name="T16" fmla="*/ 819 w 1241"/>
                    <a:gd name="T17" fmla="*/ 4 h 11"/>
                    <a:gd name="T18" fmla="*/ 819 w 1241"/>
                    <a:gd name="T19" fmla="*/ 0 h 11"/>
                    <a:gd name="T20" fmla="*/ 562 w 1241"/>
                    <a:gd name="T21" fmla="*/ 0 h 11"/>
                    <a:gd name="T22" fmla="*/ 561 w 1241"/>
                    <a:gd name="T23" fmla="*/ 4 h 11"/>
                    <a:gd name="T24" fmla="*/ 561 w 1241"/>
                    <a:gd name="T25" fmla="*/ 0 h 11"/>
                    <a:gd name="T26" fmla="*/ 476 w 1241"/>
                    <a:gd name="T27" fmla="*/ 0 h 11"/>
                    <a:gd name="T28" fmla="*/ 475 w 1241"/>
                    <a:gd name="T29" fmla="*/ 4 h 11"/>
                    <a:gd name="T30" fmla="*/ 475 w 1241"/>
                    <a:gd name="T31" fmla="*/ 0 h 11"/>
                    <a:gd name="T32" fmla="*/ 2 w 1241"/>
                    <a:gd name="T33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241" h="11">
                      <a:moveTo>
                        <a:pt x="2" y="0"/>
                      </a:moveTo>
                      <a:lnTo>
                        <a:pt x="0" y="11"/>
                      </a:lnTo>
                      <a:lnTo>
                        <a:pt x="1241" y="11"/>
                      </a:lnTo>
                      <a:lnTo>
                        <a:pt x="1240" y="0"/>
                      </a:lnTo>
                      <a:lnTo>
                        <a:pt x="1067" y="0"/>
                      </a:lnTo>
                      <a:lnTo>
                        <a:pt x="1065" y="4"/>
                      </a:lnTo>
                      <a:lnTo>
                        <a:pt x="1065" y="0"/>
                      </a:lnTo>
                      <a:lnTo>
                        <a:pt x="820" y="0"/>
                      </a:lnTo>
                      <a:lnTo>
                        <a:pt x="819" y="4"/>
                      </a:lnTo>
                      <a:lnTo>
                        <a:pt x="819" y="0"/>
                      </a:lnTo>
                      <a:lnTo>
                        <a:pt x="562" y="0"/>
                      </a:lnTo>
                      <a:lnTo>
                        <a:pt x="561" y="4"/>
                      </a:lnTo>
                      <a:lnTo>
                        <a:pt x="561" y="0"/>
                      </a:lnTo>
                      <a:lnTo>
                        <a:pt x="476" y="0"/>
                      </a:lnTo>
                      <a:lnTo>
                        <a:pt x="475" y="4"/>
                      </a:lnTo>
                      <a:lnTo>
                        <a:pt x="475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9E9E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" name="Freeform 771"/>
                <p:cNvSpPr>
                  <a:spLocks/>
                </p:cNvSpPr>
                <p:nvPr/>
              </p:nvSpPr>
              <p:spPr bwMode="auto">
                <a:xfrm>
                  <a:off x="991" y="2847"/>
                  <a:ext cx="310" cy="2"/>
                </a:xfrm>
                <a:custGeom>
                  <a:avLst/>
                  <a:gdLst>
                    <a:gd name="T0" fmla="*/ 1 w 1239"/>
                    <a:gd name="T1" fmla="*/ 0 h 11"/>
                    <a:gd name="T2" fmla="*/ 0 w 1239"/>
                    <a:gd name="T3" fmla="*/ 11 h 11"/>
                    <a:gd name="T4" fmla="*/ 1239 w 1239"/>
                    <a:gd name="T5" fmla="*/ 11 h 11"/>
                    <a:gd name="T6" fmla="*/ 1238 w 1239"/>
                    <a:gd name="T7" fmla="*/ 0 h 11"/>
                    <a:gd name="T8" fmla="*/ 1152 w 1239"/>
                    <a:gd name="T9" fmla="*/ 0 h 11"/>
                    <a:gd name="T10" fmla="*/ 1150 w 1239"/>
                    <a:gd name="T11" fmla="*/ 3 h 11"/>
                    <a:gd name="T12" fmla="*/ 1150 w 1239"/>
                    <a:gd name="T13" fmla="*/ 0 h 11"/>
                    <a:gd name="T14" fmla="*/ 1066 w 1239"/>
                    <a:gd name="T15" fmla="*/ 0 h 11"/>
                    <a:gd name="T16" fmla="*/ 1064 w 1239"/>
                    <a:gd name="T17" fmla="*/ 10 h 11"/>
                    <a:gd name="T18" fmla="*/ 1063 w 1239"/>
                    <a:gd name="T19" fmla="*/ 0 h 11"/>
                    <a:gd name="T20" fmla="*/ 984 w 1239"/>
                    <a:gd name="T21" fmla="*/ 0 h 11"/>
                    <a:gd name="T22" fmla="*/ 983 w 1239"/>
                    <a:gd name="T23" fmla="*/ 3 h 11"/>
                    <a:gd name="T24" fmla="*/ 983 w 1239"/>
                    <a:gd name="T25" fmla="*/ 0 h 11"/>
                    <a:gd name="T26" fmla="*/ 910 w 1239"/>
                    <a:gd name="T27" fmla="*/ 0 h 11"/>
                    <a:gd name="T28" fmla="*/ 909 w 1239"/>
                    <a:gd name="T29" fmla="*/ 3 h 11"/>
                    <a:gd name="T30" fmla="*/ 909 w 1239"/>
                    <a:gd name="T31" fmla="*/ 0 h 11"/>
                    <a:gd name="T32" fmla="*/ 819 w 1239"/>
                    <a:gd name="T33" fmla="*/ 0 h 11"/>
                    <a:gd name="T34" fmla="*/ 818 w 1239"/>
                    <a:gd name="T35" fmla="*/ 10 h 11"/>
                    <a:gd name="T36" fmla="*/ 817 w 1239"/>
                    <a:gd name="T37" fmla="*/ 0 h 11"/>
                    <a:gd name="T38" fmla="*/ 561 w 1239"/>
                    <a:gd name="T39" fmla="*/ 0 h 11"/>
                    <a:gd name="T40" fmla="*/ 560 w 1239"/>
                    <a:gd name="T41" fmla="*/ 10 h 11"/>
                    <a:gd name="T42" fmla="*/ 560 w 1239"/>
                    <a:gd name="T43" fmla="*/ 0 h 11"/>
                    <a:gd name="T44" fmla="*/ 475 w 1239"/>
                    <a:gd name="T45" fmla="*/ 0 h 11"/>
                    <a:gd name="T46" fmla="*/ 474 w 1239"/>
                    <a:gd name="T47" fmla="*/ 10 h 11"/>
                    <a:gd name="T48" fmla="*/ 474 w 1239"/>
                    <a:gd name="T49" fmla="*/ 0 h 11"/>
                    <a:gd name="T50" fmla="*/ 1 w 1239"/>
                    <a:gd name="T51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39" h="11">
                      <a:moveTo>
                        <a:pt x="1" y="0"/>
                      </a:moveTo>
                      <a:lnTo>
                        <a:pt x="0" y="11"/>
                      </a:lnTo>
                      <a:lnTo>
                        <a:pt x="1239" y="11"/>
                      </a:lnTo>
                      <a:lnTo>
                        <a:pt x="1238" y="0"/>
                      </a:lnTo>
                      <a:lnTo>
                        <a:pt x="1152" y="0"/>
                      </a:lnTo>
                      <a:lnTo>
                        <a:pt x="1150" y="3"/>
                      </a:lnTo>
                      <a:lnTo>
                        <a:pt x="1150" y="0"/>
                      </a:lnTo>
                      <a:lnTo>
                        <a:pt x="1066" y="0"/>
                      </a:lnTo>
                      <a:lnTo>
                        <a:pt x="1064" y="10"/>
                      </a:lnTo>
                      <a:lnTo>
                        <a:pt x="1063" y="0"/>
                      </a:lnTo>
                      <a:lnTo>
                        <a:pt x="984" y="0"/>
                      </a:lnTo>
                      <a:lnTo>
                        <a:pt x="983" y="3"/>
                      </a:lnTo>
                      <a:lnTo>
                        <a:pt x="983" y="0"/>
                      </a:lnTo>
                      <a:lnTo>
                        <a:pt x="910" y="0"/>
                      </a:lnTo>
                      <a:lnTo>
                        <a:pt x="909" y="3"/>
                      </a:lnTo>
                      <a:lnTo>
                        <a:pt x="909" y="0"/>
                      </a:lnTo>
                      <a:lnTo>
                        <a:pt x="819" y="0"/>
                      </a:lnTo>
                      <a:lnTo>
                        <a:pt x="818" y="10"/>
                      </a:lnTo>
                      <a:lnTo>
                        <a:pt x="817" y="0"/>
                      </a:lnTo>
                      <a:lnTo>
                        <a:pt x="561" y="0"/>
                      </a:lnTo>
                      <a:lnTo>
                        <a:pt x="560" y="10"/>
                      </a:lnTo>
                      <a:lnTo>
                        <a:pt x="560" y="0"/>
                      </a:lnTo>
                      <a:lnTo>
                        <a:pt x="475" y="0"/>
                      </a:lnTo>
                      <a:lnTo>
                        <a:pt x="474" y="10"/>
                      </a:lnTo>
                      <a:lnTo>
                        <a:pt x="474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A3A38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" name="Freeform 772"/>
                <p:cNvSpPr>
                  <a:spLocks noEditPoints="1"/>
                </p:cNvSpPr>
                <p:nvPr/>
              </p:nvSpPr>
              <p:spPr bwMode="auto">
                <a:xfrm>
                  <a:off x="991" y="2846"/>
                  <a:ext cx="310" cy="2"/>
                </a:xfrm>
                <a:custGeom>
                  <a:avLst/>
                  <a:gdLst>
                    <a:gd name="T0" fmla="*/ 1 w 1238"/>
                    <a:gd name="T1" fmla="*/ 0 h 11"/>
                    <a:gd name="T2" fmla="*/ 0 w 1238"/>
                    <a:gd name="T3" fmla="*/ 11 h 11"/>
                    <a:gd name="T4" fmla="*/ 473 w 1238"/>
                    <a:gd name="T5" fmla="*/ 11 h 11"/>
                    <a:gd name="T6" fmla="*/ 472 w 1238"/>
                    <a:gd name="T7" fmla="*/ 0 h 11"/>
                    <a:gd name="T8" fmla="*/ 388 w 1238"/>
                    <a:gd name="T9" fmla="*/ 0 h 11"/>
                    <a:gd name="T10" fmla="*/ 387 w 1238"/>
                    <a:gd name="T11" fmla="*/ 5 h 11"/>
                    <a:gd name="T12" fmla="*/ 387 w 1238"/>
                    <a:gd name="T13" fmla="*/ 0 h 11"/>
                    <a:gd name="T14" fmla="*/ 235 w 1238"/>
                    <a:gd name="T15" fmla="*/ 0 h 11"/>
                    <a:gd name="T16" fmla="*/ 234 w 1238"/>
                    <a:gd name="T17" fmla="*/ 5 h 11"/>
                    <a:gd name="T18" fmla="*/ 234 w 1238"/>
                    <a:gd name="T19" fmla="*/ 0 h 11"/>
                    <a:gd name="T20" fmla="*/ 1 w 1238"/>
                    <a:gd name="T21" fmla="*/ 0 h 11"/>
                    <a:gd name="T22" fmla="*/ 476 w 1238"/>
                    <a:gd name="T23" fmla="*/ 0 h 11"/>
                    <a:gd name="T24" fmla="*/ 474 w 1238"/>
                    <a:gd name="T25" fmla="*/ 11 h 11"/>
                    <a:gd name="T26" fmla="*/ 559 w 1238"/>
                    <a:gd name="T27" fmla="*/ 11 h 11"/>
                    <a:gd name="T28" fmla="*/ 558 w 1238"/>
                    <a:gd name="T29" fmla="*/ 0 h 11"/>
                    <a:gd name="T30" fmla="*/ 476 w 1238"/>
                    <a:gd name="T31" fmla="*/ 0 h 11"/>
                    <a:gd name="T32" fmla="*/ 560 w 1238"/>
                    <a:gd name="T33" fmla="*/ 0 h 11"/>
                    <a:gd name="T34" fmla="*/ 560 w 1238"/>
                    <a:gd name="T35" fmla="*/ 11 h 11"/>
                    <a:gd name="T36" fmla="*/ 817 w 1238"/>
                    <a:gd name="T37" fmla="*/ 11 h 11"/>
                    <a:gd name="T38" fmla="*/ 815 w 1238"/>
                    <a:gd name="T39" fmla="*/ 0 h 11"/>
                    <a:gd name="T40" fmla="*/ 732 w 1238"/>
                    <a:gd name="T41" fmla="*/ 0 h 11"/>
                    <a:gd name="T42" fmla="*/ 731 w 1238"/>
                    <a:gd name="T43" fmla="*/ 3 h 11"/>
                    <a:gd name="T44" fmla="*/ 731 w 1238"/>
                    <a:gd name="T45" fmla="*/ 0 h 11"/>
                    <a:gd name="T46" fmla="*/ 560 w 1238"/>
                    <a:gd name="T47" fmla="*/ 0 h 11"/>
                    <a:gd name="T48" fmla="*/ 820 w 1238"/>
                    <a:gd name="T49" fmla="*/ 0 h 11"/>
                    <a:gd name="T50" fmla="*/ 818 w 1238"/>
                    <a:gd name="T51" fmla="*/ 11 h 11"/>
                    <a:gd name="T52" fmla="*/ 1063 w 1238"/>
                    <a:gd name="T53" fmla="*/ 11 h 11"/>
                    <a:gd name="T54" fmla="*/ 1062 w 1238"/>
                    <a:gd name="T55" fmla="*/ 0 h 11"/>
                    <a:gd name="T56" fmla="*/ 983 w 1238"/>
                    <a:gd name="T57" fmla="*/ 0 h 11"/>
                    <a:gd name="T58" fmla="*/ 982 w 1238"/>
                    <a:gd name="T59" fmla="*/ 8 h 11"/>
                    <a:gd name="T60" fmla="*/ 981 w 1238"/>
                    <a:gd name="T61" fmla="*/ 0 h 11"/>
                    <a:gd name="T62" fmla="*/ 909 w 1238"/>
                    <a:gd name="T63" fmla="*/ 0 h 11"/>
                    <a:gd name="T64" fmla="*/ 908 w 1238"/>
                    <a:gd name="T65" fmla="*/ 8 h 11"/>
                    <a:gd name="T66" fmla="*/ 908 w 1238"/>
                    <a:gd name="T67" fmla="*/ 0 h 11"/>
                    <a:gd name="T68" fmla="*/ 820 w 1238"/>
                    <a:gd name="T69" fmla="*/ 0 h 11"/>
                    <a:gd name="T70" fmla="*/ 1066 w 1238"/>
                    <a:gd name="T71" fmla="*/ 0 h 11"/>
                    <a:gd name="T72" fmla="*/ 1065 w 1238"/>
                    <a:gd name="T73" fmla="*/ 11 h 11"/>
                    <a:gd name="T74" fmla="*/ 1238 w 1238"/>
                    <a:gd name="T75" fmla="*/ 11 h 11"/>
                    <a:gd name="T76" fmla="*/ 1235 w 1238"/>
                    <a:gd name="T77" fmla="*/ 0 h 11"/>
                    <a:gd name="T78" fmla="*/ 1151 w 1238"/>
                    <a:gd name="T79" fmla="*/ 0 h 11"/>
                    <a:gd name="T80" fmla="*/ 1149 w 1238"/>
                    <a:gd name="T81" fmla="*/ 8 h 11"/>
                    <a:gd name="T82" fmla="*/ 1149 w 1238"/>
                    <a:gd name="T83" fmla="*/ 0 h 11"/>
                    <a:gd name="T84" fmla="*/ 1066 w 1238"/>
                    <a:gd name="T8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1238" h="11">
                      <a:moveTo>
                        <a:pt x="1" y="0"/>
                      </a:moveTo>
                      <a:lnTo>
                        <a:pt x="0" y="11"/>
                      </a:lnTo>
                      <a:lnTo>
                        <a:pt x="473" y="11"/>
                      </a:lnTo>
                      <a:lnTo>
                        <a:pt x="472" y="0"/>
                      </a:lnTo>
                      <a:lnTo>
                        <a:pt x="388" y="0"/>
                      </a:lnTo>
                      <a:lnTo>
                        <a:pt x="387" y="5"/>
                      </a:lnTo>
                      <a:lnTo>
                        <a:pt x="387" y="0"/>
                      </a:lnTo>
                      <a:lnTo>
                        <a:pt x="235" y="0"/>
                      </a:lnTo>
                      <a:lnTo>
                        <a:pt x="234" y="5"/>
                      </a:lnTo>
                      <a:lnTo>
                        <a:pt x="234" y="0"/>
                      </a:lnTo>
                      <a:lnTo>
                        <a:pt x="1" y="0"/>
                      </a:lnTo>
                      <a:close/>
                      <a:moveTo>
                        <a:pt x="476" y="0"/>
                      </a:moveTo>
                      <a:lnTo>
                        <a:pt x="474" y="11"/>
                      </a:lnTo>
                      <a:lnTo>
                        <a:pt x="559" y="11"/>
                      </a:lnTo>
                      <a:lnTo>
                        <a:pt x="558" y="0"/>
                      </a:lnTo>
                      <a:lnTo>
                        <a:pt x="476" y="0"/>
                      </a:lnTo>
                      <a:close/>
                      <a:moveTo>
                        <a:pt x="560" y="0"/>
                      </a:moveTo>
                      <a:lnTo>
                        <a:pt x="560" y="11"/>
                      </a:lnTo>
                      <a:lnTo>
                        <a:pt x="817" y="11"/>
                      </a:lnTo>
                      <a:lnTo>
                        <a:pt x="815" y="0"/>
                      </a:lnTo>
                      <a:lnTo>
                        <a:pt x="732" y="0"/>
                      </a:lnTo>
                      <a:lnTo>
                        <a:pt x="731" y="3"/>
                      </a:lnTo>
                      <a:lnTo>
                        <a:pt x="731" y="0"/>
                      </a:lnTo>
                      <a:lnTo>
                        <a:pt x="560" y="0"/>
                      </a:lnTo>
                      <a:close/>
                      <a:moveTo>
                        <a:pt x="820" y="0"/>
                      </a:moveTo>
                      <a:lnTo>
                        <a:pt x="818" y="11"/>
                      </a:lnTo>
                      <a:lnTo>
                        <a:pt x="1063" y="11"/>
                      </a:lnTo>
                      <a:lnTo>
                        <a:pt x="1062" y="0"/>
                      </a:lnTo>
                      <a:lnTo>
                        <a:pt x="983" y="0"/>
                      </a:lnTo>
                      <a:lnTo>
                        <a:pt x="982" y="8"/>
                      </a:lnTo>
                      <a:lnTo>
                        <a:pt x="981" y="0"/>
                      </a:lnTo>
                      <a:lnTo>
                        <a:pt x="909" y="0"/>
                      </a:lnTo>
                      <a:lnTo>
                        <a:pt x="908" y="8"/>
                      </a:lnTo>
                      <a:lnTo>
                        <a:pt x="908" y="0"/>
                      </a:lnTo>
                      <a:lnTo>
                        <a:pt x="820" y="0"/>
                      </a:lnTo>
                      <a:close/>
                      <a:moveTo>
                        <a:pt x="1066" y="0"/>
                      </a:moveTo>
                      <a:lnTo>
                        <a:pt x="1065" y="11"/>
                      </a:lnTo>
                      <a:lnTo>
                        <a:pt x="1238" y="11"/>
                      </a:lnTo>
                      <a:lnTo>
                        <a:pt x="1235" y="0"/>
                      </a:lnTo>
                      <a:lnTo>
                        <a:pt x="1151" y="0"/>
                      </a:lnTo>
                      <a:lnTo>
                        <a:pt x="1149" y="8"/>
                      </a:lnTo>
                      <a:lnTo>
                        <a:pt x="1149" y="0"/>
                      </a:lnTo>
                      <a:lnTo>
                        <a:pt x="1066" y="0"/>
                      </a:lnTo>
                      <a:close/>
                    </a:path>
                  </a:pathLst>
                </a:custGeom>
                <a:solidFill>
                  <a:srgbClr val="A8A8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6" name="Freeform 773"/>
                <p:cNvSpPr>
                  <a:spLocks noEditPoints="1"/>
                </p:cNvSpPr>
                <p:nvPr/>
              </p:nvSpPr>
              <p:spPr bwMode="auto">
                <a:xfrm>
                  <a:off x="991" y="2844"/>
                  <a:ext cx="310" cy="3"/>
                </a:xfrm>
                <a:custGeom>
                  <a:avLst/>
                  <a:gdLst>
                    <a:gd name="T0" fmla="*/ 2 w 1237"/>
                    <a:gd name="T1" fmla="*/ 0 h 11"/>
                    <a:gd name="T2" fmla="*/ 0 w 1237"/>
                    <a:gd name="T3" fmla="*/ 11 h 11"/>
                    <a:gd name="T4" fmla="*/ 473 w 1237"/>
                    <a:gd name="T5" fmla="*/ 11 h 11"/>
                    <a:gd name="T6" fmla="*/ 471 w 1237"/>
                    <a:gd name="T7" fmla="*/ 0 h 11"/>
                    <a:gd name="T8" fmla="*/ 391 w 1237"/>
                    <a:gd name="T9" fmla="*/ 0 h 11"/>
                    <a:gd name="T10" fmla="*/ 387 w 1237"/>
                    <a:gd name="T11" fmla="*/ 11 h 11"/>
                    <a:gd name="T12" fmla="*/ 387 w 1237"/>
                    <a:gd name="T13" fmla="*/ 0 h 11"/>
                    <a:gd name="T14" fmla="*/ 309 w 1237"/>
                    <a:gd name="T15" fmla="*/ 0 h 11"/>
                    <a:gd name="T16" fmla="*/ 308 w 1237"/>
                    <a:gd name="T17" fmla="*/ 4 h 11"/>
                    <a:gd name="T18" fmla="*/ 308 w 1237"/>
                    <a:gd name="T19" fmla="*/ 0 h 11"/>
                    <a:gd name="T20" fmla="*/ 237 w 1237"/>
                    <a:gd name="T21" fmla="*/ 0 h 11"/>
                    <a:gd name="T22" fmla="*/ 234 w 1237"/>
                    <a:gd name="T23" fmla="*/ 11 h 11"/>
                    <a:gd name="T24" fmla="*/ 234 w 1237"/>
                    <a:gd name="T25" fmla="*/ 0 h 11"/>
                    <a:gd name="T26" fmla="*/ 149 w 1237"/>
                    <a:gd name="T27" fmla="*/ 0 h 11"/>
                    <a:gd name="T28" fmla="*/ 148 w 1237"/>
                    <a:gd name="T29" fmla="*/ 6 h 11"/>
                    <a:gd name="T30" fmla="*/ 148 w 1237"/>
                    <a:gd name="T31" fmla="*/ 0 h 11"/>
                    <a:gd name="T32" fmla="*/ 2 w 1237"/>
                    <a:gd name="T33" fmla="*/ 0 h 11"/>
                    <a:gd name="T34" fmla="*/ 477 w 1237"/>
                    <a:gd name="T35" fmla="*/ 0 h 11"/>
                    <a:gd name="T36" fmla="*/ 474 w 1237"/>
                    <a:gd name="T37" fmla="*/ 11 h 11"/>
                    <a:gd name="T38" fmla="*/ 559 w 1237"/>
                    <a:gd name="T39" fmla="*/ 11 h 11"/>
                    <a:gd name="T40" fmla="*/ 557 w 1237"/>
                    <a:gd name="T41" fmla="*/ 0 h 11"/>
                    <a:gd name="T42" fmla="*/ 477 w 1237"/>
                    <a:gd name="T43" fmla="*/ 0 h 11"/>
                    <a:gd name="T44" fmla="*/ 562 w 1237"/>
                    <a:gd name="T45" fmla="*/ 0 h 11"/>
                    <a:gd name="T46" fmla="*/ 560 w 1237"/>
                    <a:gd name="T47" fmla="*/ 11 h 11"/>
                    <a:gd name="T48" fmla="*/ 816 w 1237"/>
                    <a:gd name="T49" fmla="*/ 11 h 11"/>
                    <a:gd name="T50" fmla="*/ 814 w 1237"/>
                    <a:gd name="T51" fmla="*/ 0 h 11"/>
                    <a:gd name="T52" fmla="*/ 732 w 1237"/>
                    <a:gd name="T53" fmla="*/ 0 h 11"/>
                    <a:gd name="T54" fmla="*/ 731 w 1237"/>
                    <a:gd name="T55" fmla="*/ 9 h 11"/>
                    <a:gd name="T56" fmla="*/ 731 w 1237"/>
                    <a:gd name="T57" fmla="*/ 0 h 11"/>
                    <a:gd name="T58" fmla="*/ 642 w 1237"/>
                    <a:gd name="T59" fmla="*/ 0 h 11"/>
                    <a:gd name="T60" fmla="*/ 640 w 1237"/>
                    <a:gd name="T61" fmla="*/ 4 h 11"/>
                    <a:gd name="T62" fmla="*/ 640 w 1237"/>
                    <a:gd name="T63" fmla="*/ 0 h 11"/>
                    <a:gd name="T64" fmla="*/ 562 w 1237"/>
                    <a:gd name="T65" fmla="*/ 0 h 11"/>
                    <a:gd name="T66" fmla="*/ 821 w 1237"/>
                    <a:gd name="T67" fmla="*/ 0 h 11"/>
                    <a:gd name="T68" fmla="*/ 818 w 1237"/>
                    <a:gd name="T69" fmla="*/ 11 h 11"/>
                    <a:gd name="T70" fmla="*/ 908 w 1237"/>
                    <a:gd name="T71" fmla="*/ 11 h 11"/>
                    <a:gd name="T72" fmla="*/ 907 w 1237"/>
                    <a:gd name="T73" fmla="*/ 0 h 11"/>
                    <a:gd name="T74" fmla="*/ 821 w 1237"/>
                    <a:gd name="T75" fmla="*/ 0 h 11"/>
                    <a:gd name="T76" fmla="*/ 909 w 1237"/>
                    <a:gd name="T77" fmla="*/ 0 h 11"/>
                    <a:gd name="T78" fmla="*/ 909 w 1237"/>
                    <a:gd name="T79" fmla="*/ 11 h 11"/>
                    <a:gd name="T80" fmla="*/ 982 w 1237"/>
                    <a:gd name="T81" fmla="*/ 11 h 11"/>
                    <a:gd name="T82" fmla="*/ 980 w 1237"/>
                    <a:gd name="T83" fmla="*/ 0 h 11"/>
                    <a:gd name="T84" fmla="*/ 909 w 1237"/>
                    <a:gd name="T85" fmla="*/ 0 h 11"/>
                    <a:gd name="T86" fmla="*/ 985 w 1237"/>
                    <a:gd name="T87" fmla="*/ 0 h 11"/>
                    <a:gd name="T88" fmla="*/ 983 w 1237"/>
                    <a:gd name="T89" fmla="*/ 11 h 11"/>
                    <a:gd name="T90" fmla="*/ 1062 w 1237"/>
                    <a:gd name="T91" fmla="*/ 11 h 11"/>
                    <a:gd name="T92" fmla="*/ 1061 w 1237"/>
                    <a:gd name="T93" fmla="*/ 0 h 11"/>
                    <a:gd name="T94" fmla="*/ 985 w 1237"/>
                    <a:gd name="T95" fmla="*/ 0 h 11"/>
                    <a:gd name="T96" fmla="*/ 1067 w 1237"/>
                    <a:gd name="T97" fmla="*/ 0 h 11"/>
                    <a:gd name="T98" fmla="*/ 1065 w 1237"/>
                    <a:gd name="T99" fmla="*/ 11 h 11"/>
                    <a:gd name="T100" fmla="*/ 1149 w 1237"/>
                    <a:gd name="T101" fmla="*/ 11 h 11"/>
                    <a:gd name="T102" fmla="*/ 1148 w 1237"/>
                    <a:gd name="T103" fmla="*/ 0 h 11"/>
                    <a:gd name="T104" fmla="*/ 1067 w 1237"/>
                    <a:gd name="T105" fmla="*/ 0 h 11"/>
                    <a:gd name="T106" fmla="*/ 1152 w 1237"/>
                    <a:gd name="T107" fmla="*/ 0 h 11"/>
                    <a:gd name="T108" fmla="*/ 1151 w 1237"/>
                    <a:gd name="T109" fmla="*/ 11 h 11"/>
                    <a:gd name="T110" fmla="*/ 1237 w 1237"/>
                    <a:gd name="T111" fmla="*/ 11 h 11"/>
                    <a:gd name="T112" fmla="*/ 1235 w 1237"/>
                    <a:gd name="T113" fmla="*/ 0 h 11"/>
                    <a:gd name="T114" fmla="*/ 1152 w 1237"/>
                    <a:gd name="T11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1237" h="11">
                      <a:moveTo>
                        <a:pt x="2" y="0"/>
                      </a:moveTo>
                      <a:lnTo>
                        <a:pt x="0" y="11"/>
                      </a:lnTo>
                      <a:lnTo>
                        <a:pt x="473" y="11"/>
                      </a:lnTo>
                      <a:lnTo>
                        <a:pt x="471" y="0"/>
                      </a:lnTo>
                      <a:lnTo>
                        <a:pt x="391" y="0"/>
                      </a:lnTo>
                      <a:lnTo>
                        <a:pt x="387" y="11"/>
                      </a:lnTo>
                      <a:lnTo>
                        <a:pt x="387" y="0"/>
                      </a:lnTo>
                      <a:lnTo>
                        <a:pt x="309" y="0"/>
                      </a:lnTo>
                      <a:lnTo>
                        <a:pt x="308" y="4"/>
                      </a:lnTo>
                      <a:lnTo>
                        <a:pt x="308" y="0"/>
                      </a:lnTo>
                      <a:lnTo>
                        <a:pt x="237" y="0"/>
                      </a:lnTo>
                      <a:lnTo>
                        <a:pt x="234" y="11"/>
                      </a:lnTo>
                      <a:lnTo>
                        <a:pt x="234" y="0"/>
                      </a:lnTo>
                      <a:lnTo>
                        <a:pt x="149" y="0"/>
                      </a:lnTo>
                      <a:lnTo>
                        <a:pt x="148" y="6"/>
                      </a:lnTo>
                      <a:lnTo>
                        <a:pt x="148" y="0"/>
                      </a:lnTo>
                      <a:lnTo>
                        <a:pt x="2" y="0"/>
                      </a:lnTo>
                      <a:close/>
                      <a:moveTo>
                        <a:pt x="477" y="0"/>
                      </a:moveTo>
                      <a:lnTo>
                        <a:pt x="474" y="11"/>
                      </a:lnTo>
                      <a:lnTo>
                        <a:pt x="559" y="11"/>
                      </a:lnTo>
                      <a:lnTo>
                        <a:pt x="557" y="0"/>
                      </a:lnTo>
                      <a:lnTo>
                        <a:pt x="477" y="0"/>
                      </a:lnTo>
                      <a:close/>
                      <a:moveTo>
                        <a:pt x="562" y="0"/>
                      </a:moveTo>
                      <a:lnTo>
                        <a:pt x="560" y="11"/>
                      </a:lnTo>
                      <a:lnTo>
                        <a:pt x="816" y="11"/>
                      </a:lnTo>
                      <a:lnTo>
                        <a:pt x="814" y="0"/>
                      </a:lnTo>
                      <a:lnTo>
                        <a:pt x="732" y="0"/>
                      </a:lnTo>
                      <a:lnTo>
                        <a:pt x="731" y="9"/>
                      </a:lnTo>
                      <a:lnTo>
                        <a:pt x="731" y="0"/>
                      </a:lnTo>
                      <a:lnTo>
                        <a:pt x="642" y="0"/>
                      </a:lnTo>
                      <a:lnTo>
                        <a:pt x="640" y="4"/>
                      </a:lnTo>
                      <a:lnTo>
                        <a:pt x="640" y="0"/>
                      </a:lnTo>
                      <a:lnTo>
                        <a:pt x="562" y="0"/>
                      </a:lnTo>
                      <a:close/>
                      <a:moveTo>
                        <a:pt x="821" y="0"/>
                      </a:moveTo>
                      <a:lnTo>
                        <a:pt x="818" y="11"/>
                      </a:lnTo>
                      <a:lnTo>
                        <a:pt x="908" y="11"/>
                      </a:lnTo>
                      <a:lnTo>
                        <a:pt x="907" y="0"/>
                      </a:lnTo>
                      <a:lnTo>
                        <a:pt x="821" y="0"/>
                      </a:lnTo>
                      <a:close/>
                      <a:moveTo>
                        <a:pt x="909" y="0"/>
                      </a:moveTo>
                      <a:lnTo>
                        <a:pt x="909" y="11"/>
                      </a:lnTo>
                      <a:lnTo>
                        <a:pt x="982" y="11"/>
                      </a:lnTo>
                      <a:lnTo>
                        <a:pt x="980" y="0"/>
                      </a:lnTo>
                      <a:lnTo>
                        <a:pt x="909" y="0"/>
                      </a:lnTo>
                      <a:close/>
                      <a:moveTo>
                        <a:pt x="985" y="0"/>
                      </a:moveTo>
                      <a:lnTo>
                        <a:pt x="983" y="11"/>
                      </a:lnTo>
                      <a:lnTo>
                        <a:pt x="1062" y="11"/>
                      </a:lnTo>
                      <a:lnTo>
                        <a:pt x="1061" y="0"/>
                      </a:lnTo>
                      <a:lnTo>
                        <a:pt x="985" y="0"/>
                      </a:lnTo>
                      <a:close/>
                      <a:moveTo>
                        <a:pt x="1067" y="0"/>
                      </a:moveTo>
                      <a:lnTo>
                        <a:pt x="1065" y="11"/>
                      </a:lnTo>
                      <a:lnTo>
                        <a:pt x="1149" y="11"/>
                      </a:lnTo>
                      <a:lnTo>
                        <a:pt x="1148" y="0"/>
                      </a:lnTo>
                      <a:lnTo>
                        <a:pt x="1067" y="0"/>
                      </a:lnTo>
                      <a:close/>
                      <a:moveTo>
                        <a:pt x="1152" y="0"/>
                      </a:moveTo>
                      <a:lnTo>
                        <a:pt x="1151" y="11"/>
                      </a:lnTo>
                      <a:lnTo>
                        <a:pt x="1237" y="11"/>
                      </a:lnTo>
                      <a:lnTo>
                        <a:pt x="1235" y="0"/>
                      </a:lnTo>
                      <a:lnTo>
                        <a:pt x="1152" y="0"/>
                      </a:lnTo>
                      <a:close/>
                    </a:path>
                  </a:pathLst>
                </a:custGeom>
                <a:solidFill>
                  <a:srgbClr val="B0B09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7" name="Freeform 774"/>
                <p:cNvSpPr>
                  <a:spLocks noEditPoints="1"/>
                </p:cNvSpPr>
                <p:nvPr/>
              </p:nvSpPr>
              <p:spPr bwMode="auto">
                <a:xfrm>
                  <a:off x="992" y="2843"/>
                  <a:ext cx="308" cy="3"/>
                </a:xfrm>
                <a:custGeom>
                  <a:avLst/>
                  <a:gdLst>
                    <a:gd name="T0" fmla="*/ 0 w 1234"/>
                    <a:gd name="T1" fmla="*/ 10 h 10"/>
                    <a:gd name="T2" fmla="*/ 232 w 1234"/>
                    <a:gd name="T3" fmla="*/ 0 h 10"/>
                    <a:gd name="T4" fmla="*/ 147 w 1234"/>
                    <a:gd name="T5" fmla="*/ 10 h 10"/>
                    <a:gd name="T6" fmla="*/ 1 w 1234"/>
                    <a:gd name="T7" fmla="*/ 0 h 10"/>
                    <a:gd name="T8" fmla="*/ 234 w 1234"/>
                    <a:gd name="T9" fmla="*/ 10 h 10"/>
                    <a:gd name="T10" fmla="*/ 385 w 1234"/>
                    <a:gd name="T11" fmla="*/ 0 h 10"/>
                    <a:gd name="T12" fmla="*/ 307 w 1234"/>
                    <a:gd name="T13" fmla="*/ 8 h 10"/>
                    <a:gd name="T14" fmla="*/ 236 w 1234"/>
                    <a:gd name="T15" fmla="*/ 0 h 10"/>
                    <a:gd name="T16" fmla="*/ 387 w 1234"/>
                    <a:gd name="T17" fmla="*/ 10 h 10"/>
                    <a:gd name="T18" fmla="*/ 470 w 1234"/>
                    <a:gd name="T19" fmla="*/ 0 h 10"/>
                    <a:gd name="T20" fmla="*/ 476 w 1234"/>
                    <a:gd name="T21" fmla="*/ 0 h 10"/>
                    <a:gd name="T22" fmla="*/ 557 w 1234"/>
                    <a:gd name="T23" fmla="*/ 10 h 10"/>
                    <a:gd name="T24" fmla="*/ 476 w 1234"/>
                    <a:gd name="T25" fmla="*/ 0 h 10"/>
                    <a:gd name="T26" fmla="*/ 559 w 1234"/>
                    <a:gd name="T27" fmla="*/ 10 h 10"/>
                    <a:gd name="T28" fmla="*/ 729 w 1234"/>
                    <a:gd name="T29" fmla="*/ 0 h 10"/>
                    <a:gd name="T30" fmla="*/ 639 w 1234"/>
                    <a:gd name="T31" fmla="*/ 8 h 10"/>
                    <a:gd name="T32" fmla="*/ 561 w 1234"/>
                    <a:gd name="T33" fmla="*/ 0 h 10"/>
                    <a:gd name="T34" fmla="*/ 731 w 1234"/>
                    <a:gd name="T35" fmla="*/ 10 h 10"/>
                    <a:gd name="T36" fmla="*/ 811 w 1234"/>
                    <a:gd name="T37" fmla="*/ 0 h 10"/>
                    <a:gd name="T38" fmla="*/ 820 w 1234"/>
                    <a:gd name="T39" fmla="*/ 0 h 10"/>
                    <a:gd name="T40" fmla="*/ 907 w 1234"/>
                    <a:gd name="T41" fmla="*/ 10 h 10"/>
                    <a:gd name="T42" fmla="*/ 820 w 1234"/>
                    <a:gd name="T43" fmla="*/ 0 h 10"/>
                    <a:gd name="T44" fmla="*/ 908 w 1234"/>
                    <a:gd name="T45" fmla="*/ 10 h 10"/>
                    <a:gd name="T46" fmla="*/ 978 w 1234"/>
                    <a:gd name="T47" fmla="*/ 0 h 10"/>
                    <a:gd name="T48" fmla="*/ 985 w 1234"/>
                    <a:gd name="T49" fmla="*/ 0 h 10"/>
                    <a:gd name="T50" fmla="*/ 1061 w 1234"/>
                    <a:gd name="T51" fmla="*/ 10 h 10"/>
                    <a:gd name="T52" fmla="*/ 985 w 1234"/>
                    <a:gd name="T53" fmla="*/ 0 h 10"/>
                    <a:gd name="T54" fmla="*/ 1065 w 1234"/>
                    <a:gd name="T55" fmla="*/ 10 h 10"/>
                    <a:gd name="T56" fmla="*/ 1147 w 1234"/>
                    <a:gd name="T57" fmla="*/ 0 h 10"/>
                    <a:gd name="T58" fmla="*/ 1152 w 1234"/>
                    <a:gd name="T59" fmla="*/ 0 h 10"/>
                    <a:gd name="T60" fmla="*/ 1234 w 1234"/>
                    <a:gd name="T61" fmla="*/ 10 h 10"/>
                    <a:gd name="T62" fmla="*/ 1152 w 1234"/>
                    <a:gd name="T63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234" h="10">
                      <a:moveTo>
                        <a:pt x="1" y="0"/>
                      </a:moveTo>
                      <a:lnTo>
                        <a:pt x="0" y="10"/>
                      </a:lnTo>
                      <a:lnTo>
                        <a:pt x="233" y="10"/>
                      </a:lnTo>
                      <a:lnTo>
                        <a:pt x="232" y="0"/>
                      </a:lnTo>
                      <a:lnTo>
                        <a:pt x="150" y="0"/>
                      </a:lnTo>
                      <a:lnTo>
                        <a:pt x="147" y="10"/>
                      </a:lnTo>
                      <a:lnTo>
                        <a:pt x="146" y="0"/>
                      </a:lnTo>
                      <a:lnTo>
                        <a:pt x="1" y="0"/>
                      </a:lnTo>
                      <a:close/>
                      <a:moveTo>
                        <a:pt x="236" y="0"/>
                      </a:moveTo>
                      <a:lnTo>
                        <a:pt x="234" y="10"/>
                      </a:lnTo>
                      <a:lnTo>
                        <a:pt x="386" y="10"/>
                      </a:lnTo>
                      <a:lnTo>
                        <a:pt x="385" y="0"/>
                      </a:lnTo>
                      <a:lnTo>
                        <a:pt x="308" y="0"/>
                      </a:lnTo>
                      <a:lnTo>
                        <a:pt x="307" y="8"/>
                      </a:lnTo>
                      <a:lnTo>
                        <a:pt x="306" y="0"/>
                      </a:lnTo>
                      <a:lnTo>
                        <a:pt x="236" y="0"/>
                      </a:lnTo>
                      <a:close/>
                      <a:moveTo>
                        <a:pt x="391" y="0"/>
                      </a:moveTo>
                      <a:lnTo>
                        <a:pt x="387" y="10"/>
                      </a:lnTo>
                      <a:lnTo>
                        <a:pt x="471" y="10"/>
                      </a:lnTo>
                      <a:lnTo>
                        <a:pt x="470" y="0"/>
                      </a:lnTo>
                      <a:lnTo>
                        <a:pt x="391" y="0"/>
                      </a:lnTo>
                      <a:close/>
                      <a:moveTo>
                        <a:pt x="476" y="0"/>
                      </a:moveTo>
                      <a:lnTo>
                        <a:pt x="475" y="10"/>
                      </a:lnTo>
                      <a:lnTo>
                        <a:pt x="557" y="10"/>
                      </a:lnTo>
                      <a:lnTo>
                        <a:pt x="556" y="0"/>
                      </a:lnTo>
                      <a:lnTo>
                        <a:pt x="476" y="0"/>
                      </a:lnTo>
                      <a:close/>
                      <a:moveTo>
                        <a:pt x="561" y="0"/>
                      </a:moveTo>
                      <a:lnTo>
                        <a:pt x="559" y="10"/>
                      </a:lnTo>
                      <a:lnTo>
                        <a:pt x="730" y="10"/>
                      </a:lnTo>
                      <a:lnTo>
                        <a:pt x="729" y="0"/>
                      </a:lnTo>
                      <a:lnTo>
                        <a:pt x="642" y="0"/>
                      </a:lnTo>
                      <a:lnTo>
                        <a:pt x="639" y="8"/>
                      </a:lnTo>
                      <a:lnTo>
                        <a:pt x="639" y="0"/>
                      </a:lnTo>
                      <a:lnTo>
                        <a:pt x="561" y="0"/>
                      </a:lnTo>
                      <a:close/>
                      <a:moveTo>
                        <a:pt x="733" y="0"/>
                      </a:moveTo>
                      <a:lnTo>
                        <a:pt x="731" y="10"/>
                      </a:lnTo>
                      <a:lnTo>
                        <a:pt x="814" y="10"/>
                      </a:lnTo>
                      <a:lnTo>
                        <a:pt x="811" y="0"/>
                      </a:lnTo>
                      <a:lnTo>
                        <a:pt x="733" y="0"/>
                      </a:lnTo>
                      <a:close/>
                      <a:moveTo>
                        <a:pt x="820" y="0"/>
                      </a:moveTo>
                      <a:lnTo>
                        <a:pt x="819" y="10"/>
                      </a:lnTo>
                      <a:lnTo>
                        <a:pt x="907" y="10"/>
                      </a:lnTo>
                      <a:lnTo>
                        <a:pt x="905" y="0"/>
                      </a:lnTo>
                      <a:lnTo>
                        <a:pt x="820" y="0"/>
                      </a:lnTo>
                      <a:close/>
                      <a:moveTo>
                        <a:pt x="909" y="0"/>
                      </a:moveTo>
                      <a:lnTo>
                        <a:pt x="908" y="10"/>
                      </a:lnTo>
                      <a:lnTo>
                        <a:pt x="980" y="10"/>
                      </a:lnTo>
                      <a:lnTo>
                        <a:pt x="978" y="0"/>
                      </a:lnTo>
                      <a:lnTo>
                        <a:pt x="909" y="0"/>
                      </a:lnTo>
                      <a:close/>
                      <a:moveTo>
                        <a:pt x="985" y="0"/>
                      </a:moveTo>
                      <a:lnTo>
                        <a:pt x="982" y="10"/>
                      </a:lnTo>
                      <a:lnTo>
                        <a:pt x="1061" y="10"/>
                      </a:lnTo>
                      <a:lnTo>
                        <a:pt x="1059" y="0"/>
                      </a:lnTo>
                      <a:lnTo>
                        <a:pt x="985" y="0"/>
                      </a:lnTo>
                      <a:close/>
                      <a:moveTo>
                        <a:pt x="1066" y="0"/>
                      </a:moveTo>
                      <a:lnTo>
                        <a:pt x="1065" y="10"/>
                      </a:lnTo>
                      <a:lnTo>
                        <a:pt x="1148" y="10"/>
                      </a:lnTo>
                      <a:lnTo>
                        <a:pt x="1147" y="0"/>
                      </a:lnTo>
                      <a:lnTo>
                        <a:pt x="1066" y="0"/>
                      </a:lnTo>
                      <a:close/>
                      <a:moveTo>
                        <a:pt x="1152" y="0"/>
                      </a:moveTo>
                      <a:lnTo>
                        <a:pt x="1150" y="10"/>
                      </a:lnTo>
                      <a:lnTo>
                        <a:pt x="1234" y="10"/>
                      </a:lnTo>
                      <a:lnTo>
                        <a:pt x="1233" y="0"/>
                      </a:lnTo>
                      <a:lnTo>
                        <a:pt x="1152" y="0"/>
                      </a:lnTo>
                      <a:close/>
                    </a:path>
                  </a:pathLst>
                </a:custGeom>
                <a:solidFill>
                  <a:srgbClr val="B5B5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8" name="Freeform 775"/>
                <p:cNvSpPr>
                  <a:spLocks noEditPoints="1"/>
                </p:cNvSpPr>
                <p:nvPr/>
              </p:nvSpPr>
              <p:spPr bwMode="auto">
                <a:xfrm>
                  <a:off x="992" y="2841"/>
                  <a:ext cx="308" cy="3"/>
                </a:xfrm>
                <a:custGeom>
                  <a:avLst/>
                  <a:gdLst>
                    <a:gd name="T0" fmla="*/ 0 w 1233"/>
                    <a:gd name="T1" fmla="*/ 10 h 10"/>
                    <a:gd name="T2" fmla="*/ 144 w 1233"/>
                    <a:gd name="T3" fmla="*/ 0 h 10"/>
                    <a:gd name="T4" fmla="*/ 150 w 1233"/>
                    <a:gd name="T5" fmla="*/ 0 h 10"/>
                    <a:gd name="T6" fmla="*/ 232 w 1233"/>
                    <a:gd name="T7" fmla="*/ 10 h 10"/>
                    <a:gd name="T8" fmla="*/ 150 w 1233"/>
                    <a:gd name="T9" fmla="*/ 0 h 10"/>
                    <a:gd name="T10" fmla="*/ 235 w 1233"/>
                    <a:gd name="T11" fmla="*/ 10 h 10"/>
                    <a:gd name="T12" fmla="*/ 305 w 1233"/>
                    <a:gd name="T13" fmla="*/ 0 h 10"/>
                    <a:gd name="T14" fmla="*/ 307 w 1233"/>
                    <a:gd name="T15" fmla="*/ 0 h 10"/>
                    <a:gd name="T16" fmla="*/ 385 w 1233"/>
                    <a:gd name="T17" fmla="*/ 10 h 10"/>
                    <a:gd name="T18" fmla="*/ 307 w 1233"/>
                    <a:gd name="T19" fmla="*/ 0 h 10"/>
                    <a:gd name="T20" fmla="*/ 389 w 1233"/>
                    <a:gd name="T21" fmla="*/ 10 h 10"/>
                    <a:gd name="T22" fmla="*/ 468 w 1233"/>
                    <a:gd name="T23" fmla="*/ 0 h 10"/>
                    <a:gd name="T24" fmla="*/ 476 w 1233"/>
                    <a:gd name="T25" fmla="*/ 0 h 10"/>
                    <a:gd name="T26" fmla="*/ 555 w 1233"/>
                    <a:gd name="T27" fmla="*/ 10 h 10"/>
                    <a:gd name="T28" fmla="*/ 476 w 1233"/>
                    <a:gd name="T29" fmla="*/ 0 h 10"/>
                    <a:gd name="T30" fmla="*/ 560 w 1233"/>
                    <a:gd name="T31" fmla="*/ 10 h 10"/>
                    <a:gd name="T32" fmla="*/ 637 w 1233"/>
                    <a:gd name="T33" fmla="*/ 0 h 10"/>
                    <a:gd name="T34" fmla="*/ 641 w 1233"/>
                    <a:gd name="T35" fmla="*/ 0 h 10"/>
                    <a:gd name="T36" fmla="*/ 729 w 1233"/>
                    <a:gd name="T37" fmla="*/ 10 h 10"/>
                    <a:gd name="T38" fmla="*/ 641 w 1233"/>
                    <a:gd name="T39" fmla="*/ 0 h 10"/>
                    <a:gd name="T40" fmla="*/ 730 w 1233"/>
                    <a:gd name="T41" fmla="*/ 10 h 10"/>
                    <a:gd name="T42" fmla="*/ 809 w 1233"/>
                    <a:gd name="T43" fmla="*/ 0 h 10"/>
                    <a:gd name="T44" fmla="*/ 820 w 1233"/>
                    <a:gd name="T45" fmla="*/ 0 h 10"/>
                    <a:gd name="T46" fmla="*/ 905 w 1233"/>
                    <a:gd name="T47" fmla="*/ 10 h 10"/>
                    <a:gd name="T48" fmla="*/ 820 w 1233"/>
                    <a:gd name="T49" fmla="*/ 0 h 10"/>
                    <a:gd name="T50" fmla="*/ 907 w 1233"/>
                    <a:gd name="T51" fmla="*/ 10 h 10"/>
                    <a:gd name="T52" fmla="*/ 975 w 1233"/>
                    <a:gd name="T53" fmla="*/ 0 h 10"/>
                    <a:gd name="T54" fmla="*/ 984 w 1233"/>
                    <a:gd name="T55" fmla="*/ 0 h 10"/>
                    <a:gd name="T56" fmla="*/ 1059 w 1233"/>
                    <a:gd name="T57" fmla="*/ 10 h 10"/>
                    <a:gd name="T58" fmla="*/ 984 w 1233"/>
                    <a:gd name="T59" fmla="*/ 0 h 10"/>
                    <a:gd name="T60" fmla="*/ 1065 w 1233"/>
                    <a:gd name="T61" fmla="*/ 10 h 10"/>
                    <a:gd name="T62" fmla="*/ 1145 w 1233"/>
                    <a:gd name="T63" fmla="*/ 0 h 10"/>
                    <a:gd name="T64" fmla="*/ 1152 w 1233"/>
                    <a:gd name="T65" fmla="*/ 0 h 10"/>
                    <a:gd name="T66" fmla="*/ 1233 w 1233"/>
                    <a:gd name="T67" fmla="*/ 10 h 10"/>
                    <a:gd name="T68" fmla="*/ 1152 w 1233"/>
                    <a:gd name="T69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233" h="10">
                      <a:moveTo>
                        <a:pt x="2" y="0"/>
                      </a:moveTo>
                      <a:lnTo>
                        <a:pt x="0" y="10"/>
                      </a:lnTo>
                      <a:lnTo>
                        <a:pt x="146" y="10"/>
                      </a:lnTo>
                      <a:lnTo>
                        <a:pt x="144" y="0"/>
                      </a:lnTo>
                      <a:lnTo>
                        <a:pt x="2" y="0"/>
                      </a:lnTo>
                      <a:close/>
                      <a:moveTo>
                        <a:pt x="150" y="0"/>
                      </a:moveTo>
                      <a:lnTo>
                        <a:pt x="147" y="10"/>
                      </a:lnTo>
                      <a:lnTo>
                        <a:pt x="232" y="10"/>
                      </a:lnTo>
                      <a:lnTo>
                        <a:pt x="231" y="0"/>
                      </a:lnTo>
                      <a:lnTo>
                        <a:pt x="150" y="0"/>
                      </a:lnTo>
                      <a:close/>
                      <a:moveTo>
                        <a:pt x="236" y="0"/>
                      </a:moveTo>
                      <a:lnTo>
                        <a:pt x="235" y="10"/>
                      </a:lnTo>
                      <a:lnTo>
                        <a:pt x="306" y="10"/>
                      </a:lnTo>
                      <a:lnTo>
                        <a:pt x="305" y="0"/>
                      </a:lnTo>
                      <a:lnTo>
                        <a:pt x="236" y="0"/>
                      </a:lnTo>
                      <a:close/>
                      <a:moveTo>
                        <a:pt x="307" y="0"/>
                      </a:moveTo>
                      <a:lnTo>
                        <a:pt x="307" y="10"/>
                      </a:lnTo>
                      <a:lnTo>
                        <a:pt x="385" y="10"/>
                      </a:lnTo>
                      <a:lnTo>
                        <a:pt x="384" y="0"/>
                      </a:lnTo>
                      <a:lnTo>
                        <a:pt x="307" y="0"/>
                      </a:lnTo>
                      <a:close/>
                      <a:moveTo>
                        <a:pt x="391" y="0"/>
                      </a:moveTo>
                      <a:lnTo>
                        <a:pt x="389" y="10"/>
                      </a:lnTo>
                      <a:lnTo>
                        <a:pt x="469" y="10"/>
                      </a:lnTo>
                      <a:lnTo>
                        <a:pt x="468" y="0"/>
                      </a:lnTo>
                      <a:lnTo>
                        <a:pt x="391" y="0"/>
                      </a:lnTo>
                      <a:close/>
                      <a:moveTo>
                        <a:pt x="476" y="0"/>
                      </a:moveTo>
                      <a:lnTo>
                        <a:pt x="475" y="10"/>
                      </a:lnTo>
                      <a:lnTo>
                        <a:pt x="555" y="10"/>
                      </a:lnTo>
                      <a:lnTo>
                        <a:pt x="554" y="0"/>
                      </a:lnTo>
                      <a:lnTo>
                        <a:pt x="476" y="0"/>
                      </a:lnTo>
                      <a:close/>
                      <a:moveTo>
                        <a:pt x="561" y="0"/>
                      </a:moveTo>
                      <a:lnTo>
                        <a:pt x="560" y="10"/>
                      </a:lnTo>
                      <a:lnTo>
                        <a:pt x="638" y="10"/>
                      </a:lnTo>
                      <a:lnTo>
                        <a:pt x="637" y="0"/>
                      </a:lnTo>
                      <a:lnTo>
                        <a:pt x="561" y="0"/>
                      </a:lnTo>
                      <a:close/>
                      <a:moveTo>
                        <a:pt x="641" y="0"/>
                      </a:moveTo>
                      <a:lnTo>
                        <a:pt x="640" y="10"/>
                      </a:lnTo>
                      <a:lnTo>
                        <a:pt x="729" y="10"/>
                      </a:lnTo>
                      <a:lnTo>
                        <a:pt x="727" y="0"/>
                      </a:lnTo>
                      <a:lnTo>
                        <a:pt x="641" y="0"/>
                      </a:lnTo>
                      <a:close/>
                      <a:moveTo>
                        <a:pt x="733" y="0"/>
                      </a:moveTo>
                      <a:lnTo>
                        <a:pt x="730" y="10"/>
                      </a:lnTo>
                      <a:lnTo>
                        <a:pt x="812" y="10"/>
                      </a:lnTo>
                      <a:lnTo>
                        <a:pt x="809" y="0"/>
                      </a:lnTo>
                      <a:lnTo>
                        <a:pt x="733" y="0"/>
                      </a:lnTo>
                      <a:close/>
                      <a:moveTo>
                        <a:pt x="820" y="0"/>
                      </a:moveTo>
                      <a:lnTo>
                        <a:pt x="819" y="10"/>
                      </a:lnTo>
                      <a:lnTo>
                        <a:pt x="905" y="10"/>
                      </a:lnTo>
                      <a:lnTo>
                        <a:pt x="902" y="0"/>
                      </a:lnTo>
                      <a:lnTo>
                        <a:pt x="820" y="0"/>
                      </a:lnTo>
                      <a:close/>
                      <a:moveTo>
                        <a:pt x="908" y="0"/>
                      </a:moveTo>
                      <a:lnTo>
                        <a:pt x="907" y="10"/>
                      </a:lnTo>
                      <a:lnTo>
                        <a:pt x="978" y="10"/>
                      </a:lnTo>
                      <a:lnTo>
                        <a:pt x="975" y="0"/>
                      </a:lnTo>
                      <a:lnTo>
                        <a:pt x="908" y="0"/>
                      </a:lnTo>
                      <a:close/>
                      <a:moveTo>
                        <a:pt x="984" y="0"/>
                      </a:moveTo>
                      <a:lnTo>
                        <a:pt x="983" y="10"/>
                      </a:lnTo>
                      <a:lnTo>
                        <a:pt x="1059" y="10"/>
                      </a:lnTo>
                      <a:lnTo>
                        <a:pt x="1057" y="0"/>
                      </a:lnTo>
                      <a:lnTo>
                        <a:pt x="984" y="0"/>
                      </a:lnTo>
                      <a:close/>
                      <a:moveTo>
                        <a:pt x="1066" y="0"/>
                      </a:moveTo>
                      <a:lnTo>
                        <a:pt x="1065" y="10"/>
                      </a:lnTo>
                      <a:lnTo>
                        <a:pt x="1146" y="10"/>
                      </a:lnTo>
                      <a:lnTo>
                        <a:pt x="1145" y="0"/>
                      </a:lnTo>
                      <a:lnTo>
                        <a:pt x="1066" y="0"/>
                      </a:lnTo>
                      <a:close/>
                      <a:moveTo>
                        <a:pt x="1152" y="0"/>
                      </a:moveTo>
                      <a:lnTo>
                        <a:pt x="1150" y="10"/>
                      </a:lnTo>
                      <a:lnTo>
                        <a:pt x="1233" y="10"/>
                      </a:lnTo>
                      <a:lnTo>
                        <a:pt x="1231" y="0"/>
                      </a:lnTo>
                      <a:lnTo>
                        <a:pt x="1152" y="0"/>
                      </a:lnTo>
                      <a:close/>
                    </a:path>
                  </a:pathLst>
                </a:custGeom>
                <a:solidFill>
                  <a:srgbClr val="BDBD9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9" name="Freeform 776"/>
                <p:cNvSpPr>
                  <a:spLocks noEditPoints="1"/>
                </p:cNvSpPr>
                <p:nvPr/>
              </p:nvSpPr>
              <p:spPr bwMode="auto">
                <a:xfrm>
                  <a:off x="992" y="2840"/>
                  <a:ext cx="308" cy="3"/>
                </a:xfrm>
                <a:custGeom>
                  <a:avLst/>
                  <a:gdLst>
                    <a:gd name="T0" fmla="*/ 0 w 1232"/>
                    <a:gd name="T1" fmla="*/ 11 h 11"/>
                    <a:gd name="T2" fmla="*/ 143 w 1232"/>
                    <a:gd name="T3" fmla="*/ 0 h 11"/>
                    <a:gd name="T4" fmla="*/ 151 w 1232"/>
                    <a:gd name="T5" fmla="*/ 0 h 11"/>
                    <a:gd name="T6" fmla="*/ 231 w 1232"/>
                    <a:gd name="T7" fmla="*/ 11 h 11"/>
                    <a:gd name="T8" fmla="*/ 151 w 1232"/>
                    <a:gd name="T9" fmla="*/ 0 h 11"/>
                    <a:gd name="T10" fmla="*/ 235 w 1232"/>
                    <a:gd name="T11" fmla="*/ 11 h 11"/>
                    <a:gd name="T12" fmla="*/ 304 w 1232"/>
                    <a:gd name="T13" fmla="*/ 0 h 11"/>
                    <a:gd name="T14" fmla="*/ 307 w 1232"/>
                    <a:gd name="T15" fmla="*/ 0 h 11"/>
                    <a:gd name="T16" fmla="*/ 384 w 1232"/>
                    <a:gd name="T17" fmla="*/ 11 h 11"/>
                    <a:gd name="T18" fmla="*/ 307 w 1232"/>
                    <a:gd name="T19" fmla="*/ 0 h 11"/>
                    <a:gd name="T20" fmla="*/ 390 w 1232"/>
                    <a:gd name="T21" fmla="*/ 11 h 11"/>
                    <a:gd name="T22" fmla="*/ 468 w 1232"/>
                    <a:gd name="T23" fmla="*/ 0 h 11"/>
                    <a:gd name="T24" fmla="*/ 476 w 1232"/>
                    <a:gd name="T25" fmla="*/ 0 h 11"/>
                    <a:gd name="T26" fmla="*/ 555 w 1232"/>
                    <a:gd name="T27" fmla="*/ 11 h 11"/>
                    <a:gd name="T28" fmla="*/ 476 w 1232"/>
                    <a:gd name="T29" fmla="*/ 0 h 11"/>
                    <a:gd name="T30" fmla="*/ 560 w 1232"/>
                    <a:gd name="T31" fmla="*/ 11 h 11"/>
                    <a:gd name="T32" fmla="*/ 637 w 1232"/>
                    <a:gd name="T33" fmla="*/ 0 h 11"/>
                    <a:gd name="T34" fmla="*/ 642 w 1232"/>
                    <a:gd name="T35" fmla="*/ 0 h 11"/>
                    <a:gd name="T36" fmla="*/ 728 w 1232"/>
                    <a:gd name="T37" fmla="*/ 11 h 11"/>
                    <a:gd name="T38" fmla="*/ 642 w 1232"/>
                    <a:gd name="T39" fmla="*/ 0 h 11"/>
                    <a:gd name="T40" fmla="*/ 732 w 1232"/>
                    <a:gd name="T41" fmla="*/ 11 h 11"/>
                    <a:gd name="T42" fmla="*/ 808 w 1232"/>
                    <a:gd name="T43" fmla="*/ 0 h 11"/>
                    <a:gd name="T44" fmla="*/ 820 w 1232"/>
                    <a:gd name="T45" fmla="*/ 0 h 11"/>
                    <a:gd name="T46" fmla="*/ 904 w 1232"/>
                    <a:gd name="T47" fmla="*/ 11 h 11"/>
                    <a:gd name="T48" fmla="*/ 820 w 1232"/>
                    <a:gd name="T49" fmla="*/ 0 h 11"/>
                    <a:gd name="T50" fmla="*/ 908 w 1232"/>
                    <a:gd name="T51" fmla="*/ 11 h 11"/>
                    <a:gd name="T52" fmla="*/ 974 w 1232"/>
                    <a:gd name="T53" fmla="*/ 0 h 11"/>
                    <a:gd name="T54" fmla="*/ 985 w 1232"/>
                    <a:gd name="T55" fmla="*/ 0 h 11"/>
                    <a:gd name="T56" fmla="*/ 1058 w 1232"/>
                    <a:gd name="T57" fmla="*/ 11 h 11"/>
                    <a:gd name="T58" fmla="*/ 985 w 1232"/>
                    <a:gd name="T59" fmla="*/ 0 h 11"/>
                    <a:gd name="T60" fmla="*/ 1065 w 1232"/>
                    <a:gd name="T61" fmla="*/ 11 h 11"/>
                    <a:gd name="T62" fmla="*/ 1144 w 1232"/>
                    <a:gd name="T63" fmla="*/ 0 h 11"/>
                    <a:gd name="T64" fmla="*/ 1153 w 1232"/>
                    <a:gd name="T65" fmla="*/ 0 h 11"/>
                    <a:gd name="T66" fmla="*/ 1232 w 1232"/>
                    <a:gd name="T67" fmla="*/ 11 h 11"/>
                    <a:gd name="T68" fmla="*/ 1153 w 1232"/>
                    <a:gd name="T6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232" h="11">
                      <a:moveTo>
                        <a:pt x="3" y="0"/>
                      </a:moveTo>
                      <a:lnTo>
                        <a:pt x="0" y="11"/>
                      </a:lnTo>
                      <a:lnTo>
                        <a:pt x="145" y="11"/>
                      </a:lnTo>
                      <a:lnTo>
                        <a:pt x="143" y="0"/>
                      </a:lnTo>
                      <a:lnTo>
                        <a:pt x="3" y="0"/>
                      </a:lnTo>
                      <a:close/>
                      <a:moveTo>
                        <a:pt x="151" y="0"/>
                      </a:moveTo>
                      <a:lnTo>
                        <a:pt x="149" y="11"/>
                      </a:lnTo>
                      <a:lnTo>
                        <a:pt x="231" y="11"/>
                      </a:lnTo>
                      <a:lnTo>
                        <a:pt x="230" y="0"/>
                      </a:lnTo>
                      <a:lnTo>
                        <a:pt x="151" y="0"/>
                      </a:lnTo>
                      <a:close/>
                      <a:moveTo>
                        <a:pt x="237" y="0"/>
                      </a:moveTo>
                      <a:lnTo>
                        <a:pt x="235" y="11"/>
                      </a:lnTo>
                      <a:lnTo>
                        <a:pt x="305" y="11"/>
                      </a:lnTo>
                      <a:lnTo>
                        <a:pt x="304" y="0"/>
                      </a:lnTo>
                      <a:lnTo>
                        <a:pt x="237" y="0"/>
                      </a:lnTo>
                      <a:close/>
                      <a:moveTo>
                        <a:pt x="307" y="0"/>
                      </a:moveTo>
                      <a:lnTo>
                        <a:pt x="307" y="11"/>
                      </a:lnTo>
                      <a:lnTo>
                        <a:pt x="384" y="11"/>
                      </a:lnTo>
                      <a:lnTo>
                        <a:pt x="383" y="0"/>
                      </a:lnTo>
                      <a:lnTo>
                        <a:pt x="307" y="0"/>
                      </a:lnTo>
                      <a:close/>
                      <a:moveTo>
                        <a:pt x="392" y="0"/>
                      </a:moveTo>
                      <a:lnTo>
                        <a:pt x="390" y="11"/>
                      </a:lnTo>
                      <a:lnTo>
                        <a:pt x="469" y="11"/>
                      </a:lnTo>
                      <a:lnTo>
                        <a:pt x="468" y="0"/>
                      </a:lnTo>
                      <a:lnTo>
                        <a:pt x="392" y="0"/>
                      </a:lnTo>
                      <a:close/>
                      <a:moveTo>
                        <a:pt x="476" y="0"/>
                      </a:moveTo>
                      <a:lnTo>
                        <a:pt x="475" y="11"/>
                      </a:lnTo>
                      <a:lnTo>
                        <a:pt x="555" y="11"/>
                      </a:lnTo>
                      <a:lnTo>
                        <a:pt x="554" y="0"/>
                      </a:lnTo>
                      <a:lnTo>
                        <a:pt x="476" y="0"/>
                      </a:lnTo>
                      <a:close/>
                      <a:moveTo>
                        <a:pt x="561" y="0"/>
                      </a:moveTo>
                      <a:lnTo>
                        <a:pt x="560" y="11"/>
                      </a:lnTo>
                      <a:lnTo>
                        <a:pt x="638" y="11"/>
                      </a:lnTo>
                      <a:lnTo>
                        <a:pt x="637" y="0"/>
                      </a:lnTo>
                      <a:lnTo>
                        <a:pt x="561" y="0"/>
                      </a:lnTo>
                      <a:close/>
                      <a:moveTo>
                        <a:pt x="642" y="0"/>
                      </a:moveTo>
                      <a:lnTo>
                        <a:pt x="641" y="11"/>
                      </a:lnTo>
                      <a:lnTo>
                        <a:pt x="728" y="11"/>
                      </a:lnTo>
                      <a:lnTo>
                        <a:pt x="726" y="0"/>
                      </a:lnTo>
                      <a:lnTo>
                        <a:pt x="642" y="0"/>
                      </a:lnTo>
                      <a:close/>
                      <a:moveTo>
                        <a:pt x="734" y="0"/>
                      </a:moveTo>
                      <a:lnTo>
                        <a:pt x="732" y="11"/>
                      </a:lnTo>
                      <a:lnTo>
                        <a:pt x="810" y="11"/>
                      </a:lnTo>
                      <a:lnTo>
                        <a:pt x="808" y="0"/>
                      </a:lnTo>
                      <a:lnTo>
                        <a:pt x="734" y="0"/>
                      </a:lnTo>
                      <a:close/>
                      <a:moveTo>
                        <a:pt x="820" y="0"/>
                      </a:moveTo>
                      <a:lnTo>
                        <a:pt x="819" y="11"/>
                      </a:lnTo>
                      <a:lnTo>
                        <a:pt x="904" y="11"/>
                      </a:lnTo>
                      <a:lnTo>
                        <a:pt x="901" y="0"/>
                      </a:lnTo>
                      <a:lnTo>
                        <a:pt x="820" y="0"/>
                      </a:lnTo>
                      <a:close/>
                      <a:moveTo>
                        <a:pt x="910" y="0"/>
                      </a:moveTo>
                      <a:lnTo>
                        <a:pt x="908" y="11"/>
                      </a:lnTo>
                      <a:lnTo>
                        <a:pt x="977" y="11"/>
                      </a:lnTo>
                      <a:lnTo>
                        <a:pt x="974" y="0"/>
                      </a:lnTo>
                      <a:lnTo>
                        <a:pt x="910" y="0"/>
                      </a:lnTo>
                      <a:close/>
                      <a:moveTo>
                        <a:pt x="985" y="0"/>
                      </a:moveTo>
                      <a:lnTo>
                        <a:pt x="984" y="11"/>
                      </a:lnTo>
                      <a:lnTo>
                        <a:pt x="1058" y="11"/>
                      </a:lnTo>
                      <a:lnTo>
                        <a:pt x="1057" y="0"/>
                      </a:lnTo>
                      <a:lnTo>
                        <a:pt x="985" y="0"/>
                      </a:lnTo>
                      <a:close/>
                      <a:moveTo>
                        <a:pt x="1066" y="0"/>
                      </a:moveTo>
                      <a:lnTo>
                        <a:pt x="1065" y="11"/>
                      </a:lnTo>
                      <a:lnTo>
                        <a:pt x="1145" y="11"/>
                      </a:lnTo>
                      <a:lnTo>
                        <a:pt x="1144" y="0"/>
                      </a:lnTo>
                      <a:lnTo>
                        <a:pt x="1066" y="0"/>
                      </a:lnTo>
                      <a:close/>
                      <a:moveTo>
                        <a:pt x="1153" y="0"/>
                      </a:moveTo>
                      <a:lnTo>
                        <a:pt x="1151" y="11"/>
                      </a:lnTo>
                      <a:lnTo>
                        <a:pt x="1232" y="11"/>
                      </a:lnTo>
                      <a:lnTo>
                        <a:pt x="1231" y="0"/>
                      </a:lnTo>
                      <a:lnTo>
                        <a:pt x="1153" y="0"/>
                      </a:lnTo>
                      <a:close/>
                    </a:path>
                  </a:pathLst>
                </a:custGeom>
                <a:solidFill>
                  <a:srgbClr val="C2C2A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0" name="Freeform 777"/>
                <p:cNvSpPr>
                  <a:spLocks noEditPoints="1"/>
                </p:cNvSpPr>
                <p:nvPr/>
              </p:nvSpPr>
              <p:spPr bwMode="auto">
                <a:xfrm>
                  <a:off x="992" y="2839"/>
                  <a:ext cx="308" cy="2"/>
                </a:xfrm>
                <a:custGeom>
                  <a:avLst/>
                  <a:gdLst>
                    <a:gd name="T0" fmla="*/ 0 w 1229"/>
                    <a:gd name="T1" fmla="*/ 11 h 11"/>
                    <a:gd name="T2" fmla="*/ 139 w 1229"/>
                    <a:gd name="T3" fmla="*/ 0 h 11"/>
                    <a:gd name="T4" fmla="*/ 150 w 1229"/>
                    <a:gd name="T5" fmla="*/ 0 h 11"/>
                    <a:gd name="T6" fmla="*/ 229 w 1229"/>
                    <a:gd name="T7" fmla="*/ 11 h 11"/>
                    <a:gd name="T8" fmla="*/ 150 w 1229"/>
                    <a:gd name="T9" fmla="*/ 0 h 11"/>
                    <a:gd name="T10" fmla="*/ 234 w 1229"/>
                    <a:gd name="T11" fmla="*/ 11 h 11"/>
                    <a:gd name="T12" fmla="*/ 301 w 1229"/>
                    <a:gd name="T13" fmla="*/ 0 h 11"/>
                    <a:gd name="T14" fmla="*/ 307 w 1229"/>
                    <a:gd name="T15" fmla="*/ 0 h 11"/>
                    <a:gd name="T16" fmla="*/ 382 w 1229"/>
                    <a:gd name="T17" fmla="*/ 11 h 11"/>
                    <a:gd name="T18" fmla="*/ 307 w 1229"/>
                    <a:gd name="T19" fmla="*/ 0 h 11"/>
                    <a:gd name="T20" fmla="*/ 389 w 1229"/>
                    <a:gd name="T21" fmla="*/ 11 h 11"/>
                    <a:gd name="T22" fmla="*/ 464 w 1229"/>
                    <a:gd name="T23" fmla="*/ 0 h 11"/>
                    <a:gd name="T24" fmla="*/ 475 w 1229"/>
                    <a:gd name="T25" fmla="*/ 0 h 11"/>
                    <a:gd name="T26" fmla="*/ 552 w 1229"/>
                    <a:gd name="T27" fmla="*/ 11 h 11"/>
                    <a:gd name="T28" fmla="*/ 475 w 1229"/>
                    <a:gd name="T29" fmla="*/ 0 h 11"/>
                    <a:gd name="T30" fmla="*/ 559 w 1229"/>
                    <a:gd name="T31" fmla="*/ 11 h 11"/>
                    <a:gd name="T32" fmla="*/ 634 w 1229"/>
                    <a:gd name="T33" fmla="*/ 0 h 11"/>
                    <a:gd name="T34" fmla="*/ 641 w 1229"/>
                    <a:gd name="T35" fmla="*/ 0 h 11"/>
                    <a:gd name="T36" fmla="*/ 725 w 1229"/>
                    <a:gd name="T37" fmla="*/ 11 h 11"/>
                    <a:gd name="T38" fmla="*/ 641 w 1229"/>
                    <a:gd name="T39" fmla="*/ 0 h 11"/>
                    <a:gd name="T40" fmla="*/ 731 w 1229"/>
                    <a:gd name="T41" fmla="*/ 11 h 11"/>
                    <a:gd name="T42" fmla="*/ 805 w 1229"/>
                    <a:gd name="T43" fmla="*/ 0 h 11"/>
                    <a:gd name="T44" fmla="*/ 819 w 1229"/>
                    <a:gd name="T45" fmla="*/ 0 h 11"/>
                    <a:gd name="T46" fmla="*/ 900 w 1229"/>
                    <a:gd name="T47" fmla="*/ 11 h 11"/>
                    <a:gd name="T48" fmla="*/ 819 w 1229"/>
                    <a:gd name="T49" fmla="*/ 0 h 11"/>
                    <a:gd name="T50" fmla="*/ 906 w 1229"/>
                    <a:gd name="T51" fmla="*/ 11 h 11"/>
                    <a:gd name="T52" fmla="*/ 971 w 1229"/>
                    <a:gd name="T53" fmla="*/ 0 h 11"/>
                    <a:gd name="T54" fmla="*/ 984 w 1229"/>
                    <a:gd name="T55" fmla="*/ 0 h 11"/>
                    <a:gd name="T56" fmla="*/ 1055 w 1229"/>
                    <a:gd name="T57" fmla="*/ 11 h 11"/>
                    <a:gd name="T58" fmla="*/ 984 w 1229"/>
                    <a:gd name="T59" fmla="*/ 0 h 11"/>
                    <a:gd name="T60" fmla="*/ 1064 w 1229"/>
                    <a:gd name="T61" fmla="*/ 11 h 11"/>
                    <a:gd name="T62" fmla="*/ 1142 w 1229"/>
                    <a:gd name="T63" fmla="*/ 0 h 11"/>
                    <a:gd name="T64" fmla="*/ 1151 w 1229"/>
                    <a:gd name="T65" fmla="*/ 0 h 11"/>
                    <a:gd name="T66" fmla="*/ 1229 w 1229"/>
                    <a:gd name="T67" fmla="*/ 11 h 11"/>
                    <a:gd name="T68" fmla="*/ 1151 w 1229"/>
                    <a:gd name="T6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229" h="11">
                      <a:moveTo>
                        <a:pt x="1" y="0"/>
                      </a:moveTo>
                      <a:lnTo>
                        <a:pt x="0" y="11"/>
                      </a:lnTo>
                      <a:lnTo>
                        <a:pt x="142" y="11"/>
                      </a:lnTo>
                      <a:lnTo>
                        <a:pt x="139" y="0"/>
                      </a:lnTo>
                      <a:lnTo>
                        <a:pt x="1" y="0"/>
                      </a:lnTo>
                      <a:close/>
                      <a:moveTo>
                        <a:pt x="150" y="0"/>
                      </a:moveTo>
                      <a:lnTo>
                        <a:pt x="148" y="11"/>
                      </a:lnTo>
                      <a:lnTo>
                        <a:pt x="229" y="11"/>
                      </a:lnTo>
                      <a:lnTo>
                        <a:pt x="228" y="0"/>
                      </a:lnTo>
                      <a:lnTo>
                        <a:pt x="150" y="0"/>
                      </a:lnTo>
                      <a:close/>
                      <a:moveTo>
                        <a:pt x="235" y="0"/>
                      </a:moveTo>
                      <a:lnTo>
                        <a:pt x="234" y="11"/>
                      </a:lnTo>
                      <a:lnTo>
                        <a:pt x="303" y="11"/>
                      </a:lnTo>
                      <a:lnTo>
                        <a:pt x="301" y="0"/>
                      </a:lnTo>
                      <a:lnTo>
                        <a:pt x="235" y="0"/>
                      </a:lnTo>
                      <a:close/>
                      <a:moveTo>
                        <a:pt x="307" y="0"/>
                      </a:moveTo>
                      <a:lnTo>
                        <a:pt x="305" y="11"/>
                      </a:lnTo>
                      <a:lnTo>
                        <a:pt x="382" y="11"/>
                      </a:lnTo>
                      <a:lnTo>
                        <a:pt x="381" y="0"/>
                      </a:lnTo>
                      <a:lnTo>
                        <a:pt x="307" y="0"/>
                      </a:lnTo>
                      <a:close/>
                      <a:moveTo>
                        <a:pt x="391" y="0"/>
                      </a:moveTo>
                      <a:lnTo>
                        <a:pt x="389" y="11"/>
                      </a:lnTo>
                      <a:lnTo>
                        <a:pt x="466" y="11"/>
                      </a:lnTo>
                      <a:lnTo>
                        <a:pt x="464" y="0"/>
                      </a:lnTo>
                      <a:lnTo>
                        <a:pt x="391" y="0"/>
                      </a:lnTo>
                      <a:close/>
                      <a:moveTo>
                        <a:pt x="475" y="0"/>
                      </a:moveTo>
                      <a:lnTo>
                        <a:pt x="474" y="11"/>
                      </a:lnTo>
                      <a:lnTo>
                        <a:pt x="552" y="11"/>
                      </a:lnTo>
                      <a:lnTo>
                        <a:pt x="550" y="0"/>
                      </a:lnTo>
                      <a:lnTo>
                        <a:pt x="475" y="0"/>
                      </a:lnTo>
                      <a:close/>
                      <a:moveTo>
                        <a:pt x="559" y="0"/>
                      </a:moveTo>
                      <a:lnTo>
                        <a:pt x="559" y="11"/>
                      </a:lnTo>
                      <a:lnTo>
                        <a:pt x="635" y="11"/>
                      </a:lnTo>
                      <a:lnTo>
                        <a:pt x="634" y="0"/>
                      </a:lnTo>
                      <a:lnTo>
                        <a:pt x="559" y="0"/>
                      </a:lnTo>
                      <a:close/>
                      <a:moveTo>
                        <a:pt x="641" y="0"/>
                      </a:moveTo>
                      <a:lnTo>
                        <a:pt x="639" y="11"/>
                      </a:lnTo>
                      <a:lnTo>
                        <a:pt x="725" y="11"/>
                      </a:lnTo>
                      <a:lnTo>
                        <a:pt x="724" y="0"/>
                      </a:lnTo>
                      <a:lnTo>
                        <a:pt x="641" y="0"/>
                      </a:lnTo>
                      <a:close/>
                      <a:moveTo>
                        <a:pt x="732" y="0"/>
                      </a:moveTo>
                      <a:lnTo>
                        <a:pt x="731" y="11"/>
                      </a:lnTo>
                      <a:lnTo>
                        <a:pt x="807" y="11"/>
                      </a:lnTo>
                      <a:lnTo>
                        <a:pt x="805" y="0"/>
                      </a:lnTo>
                      <a:lnTo>
                        <a:pt x="732" y="0"/>
                      </a:lnTo>
                      <a:close/>
                      <a:moveTo>
                        <a:pt x="819" y="0"/>
                      </a:moveTo>
                      <a:lnTo>
                        <a:pt x="818" y="11"/>
                      </a:lnTo>
                      <a:lnTo>
                        <a:pt x="900" y="11"/>
                      </a:lnTo>
                      <a:lnTo>
                        <a:pt x="898" y="0"/>
                      </a:lnTo>
                      <a:lnTo>
                        <a:pt x="819" y="0"/>
                      </a:lnTo>
                      <a:close/>
                      <a:moveTo>
                        <a:pt x="908" y="0"/>
                      </a:moveTo>
                      <a:lnTo>
                        <a:pt x="906" y="11"/>
                      </a:lnTo>
                      <a:lnTo>
                        <a:pt x="973" y="11"/>
                      </a:lnTo>
                      <a:lnTo>
                        <a:pt x="971" y="0"/>
                      </a:lnTo>
                      <a:lnTo>
                        <a:pt x="908" y="0"/>
                      </a:lnTo>
                      <a:close/>
                      <a:moveTo>
                        <a:pt x="984" y="0"/>
                      </a:moveTo>
                      <a:lnTo>
                        <a:pt x="982" y="11"/>
                      </a:lnTo>
                      <a:lnTo>
                        <a:pt x="1055" y="11"/>
                      </a:lnTo>
                      <a:lnTo>
                        <a:pt x="1053" y="0"/>
                      </a:lnTo>
                      <a:lnTo>
                        <a:pt x="984" y="0"/>
                      </a:lnTo>
                      <a:close/>
                      <a:moveTo>
                        <a:pt x="1065" y="0"/>
                      </a:moveTo>
                      <a:lnTo>
                        <a:pt x="1064" y="11"/>
                      </a:lnTo>
                      <a:lnTo>
                        <a:pt x="1143" y="11"/>
                      </a:lnTo>
                      <a:lnTo>
                        <a:pt x="1142" y="0"/>
                      </a:lnTo>
                      <a:lnTo>
                        <a:pt x="1065" y="0"/>
                      </a:lnTo>
                      <a:close/>
                      <a:moveTo>
                        <a:pt x="1151" y="0"/>
                      </a:moveTo>
                      <a:lnTo>
                        <a:pt x="1150" y="11"/>
                      </a:lnTo>
                      <a:lnTo>
                        <a:pt x="1229" y="11"/>
                      </a:lnTo>
                      <a:lnTo>
                        <a:pt x="1228" y="0"/>
                      </a:lnTo>
                      <a:lnTo>
                        <a:pt x="1151" y="0"/>
                      </a:lnTo>
                      <a:close/>
                    </a:path>
                  </a:pathLst>
                </a:custGeom>
                <a:solidFill>
                  <a:srgbClr val="C9C9A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1" name="Freeform 778"/>
                <p:cNvSpPr>
                  <a:spLocks noEditPoints="1"/>
                </p:cNvSpPr>
                <p:nvPr/>
              </p:nvSpPr>
              <p:spPr bwMode="auto">
                <a:xfrm>
                  <a:off x="993" y="2838"/>
                  <a:ext cx="307" cy="2"/>
                </a:xfrm>
                <a:custGeom>
                  <a:avLst/>
                  <a:gdLst>
                    <a:gd name="T0" fmla="*/ 0 w 1228"/>
                    <a:gd name="T1" fmla="*/ 11 h 11"/>
                    <a:gd name="T2" fmla="*/ 137 w 1228"/>
                    <a:gd name="T3" fmla="*/ 0 h 11"/>
                    <a:gd name="T4" fmla="*/ 150 w 1228"/>
                    <a:gd name="T5" fmla="*/ 0 h 11"/>
                    <a:gd name="T6" fmla="*/ 227 w 1228"/>
                    <a:gd name="T7" fmla="*/ 11 h 11"/>
                    <a:gd name="T8" fmla="*/ 150 w 1228"/>
                    <a:gd name="T9" fmla="*/ 0 h 11"/>
                    <a:gd name="T10" fmla="*/ 234 w 1228"/>
                    <a:gd name="T11" fmla="*/ 11 h 11"/>
                    <a:gd name="T12" fmla="*/ 298 w 1228"/>
                    <a:gd name="T13" fmla="*/ 0 h 11"/>
                    <a:gd name="T14" fmla="*/ 306 w 1228"/>
                    <a:gd name="T15" fmla="*/ 0 h 11"/>
                    <a:gd name="T16" fmla="*/ 380 w 1228"/>
                    <a:gd name="T17" fmla="*/ 11 h 11"/>
                    <a:gd name="T18" fmla="*/ 306 w 1228"/>
                    <a:gd name="T19" fmla="*/ 0 h 11"/>
                    <a:gd name="T20" fmla="*/ 389 w 1228"/>
                    <a:gd name="T21" fmla="*/ 11 h 11"/>
                    <a:gd name="T22" fmla="*/ 463 w 1228"/>
                    <a:gd name="T23" fmla="*/ 0 h 11"/>
                    <a:gd name="T24" fmla="*/ 474 w 1228"/>
                    <a:gd name="T25" fmla="*/ 0 h 11"/>
                    <a:gd name="T26" fmla="*/ 551 w 1228"/>
                    <a:gd name="T27" fmla="*/ 11 h 11"/>
                    <a:gd name="T28" fmla="*/ 474 w 1228"/>
                    <a:gd name="T29" fmla="*/ 0 h 11"/>
                    <a:gd name="T30" fmla="*/ 558 w 1228"/>
                    <a:gd name="T31" fmla="*/ 11 h 11"/>
                    <a:gd name="T32" fmla="*/ 633 w 1228"/>
                    <a:gd name="T33" fmla="*/ 0 h 11"/>
                    <a:gd name="T34" fmla="*/ 641 w 1228"/>
                    <a:gd name="T35" fmla="*/ 0 h 11"/>
                    <a:gd name="T36" fmla="*/ 723 w 1228"/>
                    <a:gd name="T37" fmla="*/ 11 h 11"/>
                    <a:gd name="T38" fmla="*/ 641 w 1228"/>
                    <a:gd name="T39" fmla="*/ 0 h 11"/>
                    <a:gd name="T40" fmla="*/ 731 w 1228"/>
                    <a:gd name="T41" fmla="*/ 11 h 11"/>
                    <a:gd name="T42" fmla="*/ 803 w 1228"/>
                    <a:gd name="T43" fmla="*/ 0 h 11"/>
                    <a:gd name="T44" fmla="*/ 818 w 1228"/>
                    <a:gd name="T45" fmla="*/ 0 h 11"/>
                    <a:gd name="T46" fmla="*/ 898 w 1228"/>
                    <a:gd name="T47" fmla="*/ 11 h 11"/>
                    <a:gd name="T48" fmla="*/ 818 w 1228"/>
                    <a:gd name="T49" fmla="*/ 0 h 11"/>
                    <a:gd name="T50" fmla="*/ 907 w 1228"/>
                    <a:gd name="T51" fmla="*/ 11 h 11"/>
                    <a:gd name="T52" fmla="*/ 969 w 1228"/>
                    <a:gd name="T53" fmla="*/ 0 h 11"/>
                    <a:gd name="T54" fmla="*/ 983 w 1228"/>
                    <a:gd name="T55" fmla="*/ 0 h 11"/>
                    <a:gd name="T56" fmla="*/ 1054 w 1228"/>
                    <a:gd name="T57" fmla="*/ 11 h 11"/>
                    <a:gd name="T58" fmla="*/ 983 w 1228"/>
                    <a:gd name="T59" fmla="*/ 0 h 11"/>
                    <a:gd name="T60" fmla="*/ 1063 w 1228"/>
                    <a:gd name="T61" fmla="*/ 11 h 11"/>
                    <a:gd name="T62" fmla="*/ 1140 w 1228"/>
                    <a:gd name="T63" fmla="*/ 0 h 11"/>
                    <a:gd name="T64" fmla="*/ 1152 w 1228"/>
                    <a:gd name="T65" fmla="*/ 0 h 11"/>
                    <a:gd name="T66" fmla="*/ 1228 w 1228"/>
                    <a:gd name="T67" fmla="*/ 11 h 11"/>
                    <a:gd name="T68" fmla="*/ 1152 w 1228"/>
                    <a:gd name="T6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228" h="11">
                      <a:moveTo>
                        <a:pt x="1" y="0"/>
                      </a:moveTo>
                      <a:lnTo>
                        <a:pt x="0" y="11"/>
                      </a:lnTo>
                      <a:lnTo>
                        <a:pt x="140" y="11"/>
                      </a:lnTo>
                      <a:lnTo>
                        <a:pt x="137" y="0"/>
                      </a:lnTo>
                      <a:lnTo>
                        <a:pt x="1" y="0"/>
                      </a:lnTo>
                      <a:close/>
                      <a:moveTo>
                        <a:pt x="150" y="0"/>
                      </a:moveTo>
                      <a:lnTo>
                        <a:pt x="148" y="11"/>
                      </a:lnTo>
                      <a:lnTo>
                        <a:pt x="227" y="11"/>
                      </a:lnTo>
                      <a:lnTo>
                        <a:pt x="227" y="0"/>
                      </a:lnTo>
                      <a:lnTo>
                        <a:pt x="150" y="0"/>
                      </a:lnTo>
                      <a:close/>
                      <a:moveTo>
                        <a:pt x="235" y="0"/>
                      </a:moveTo>
                      <a:lnTo>
                        <a:pt x="234" y="11"/>
                      </a:lnTo>
                      <a:lnTo>
                        <a:pt x="301" y="11"/>
                      </a:lnTo>
                      <a:lnTo>
                        <a:pt x="298" y="0"/>
                      </a:lnTo>
                      <a:lnTo>
                        <a:pt x="235" y="0"/>
                      </a:lnTo>
                      <a:close/>
                      <a:moveTo>
                        <a:pt x="306" y="0"/>
                      </a:moveTo>
                      <a:lnTo>
                        <a:pt x="304" y="11"/>
                      </a:lnTo>
                      <a:lnTo>
                        <a:pt x="380" y="11"/>
                      </a:lnTo>
                      <a:lnTo>
                        <a:pt x="379" y="0"/>
                      </a:lnTo>
                      <a:lnTo>
                        <a:pt x="306" y="0"/>
                      </a:lnTo>
                      <a:close/>
                      <a:moveTo>
                        <a:pt x="392" y="0"/>
                      </a:moveTo>
                      <a:lnTo>
                        <a:pt x="389" y="11"/>
                      </a:lnTo>
                      <a:lnTo>
                        <a:pt x="465" y="11"/>
                      </a:lnTo>
                      <a:lnTo>
                        <a:pt x="463" y="0"/>
                      </a:lnTo>
                      <a:lnTo>
                        <a:pt x="392" y="0"/>
                      </a:lnTo>
                      <a:close/>
                      <a:moveTo>
                        <a:pt x="474" y="0"/>
                      </a:moveTo>
                      <a:lnTo>
                        <a:pt x="473" y="11"/>
                      </a:lnTo>
                      <a:lnTo>
                        <a:pt x="551" y="11"/>
                      </a:lnTo>
                      <a:lnTo>
                        <a:pt x="549" y="0"/>
                      </a:lnTo>
                      <a:lnTo>
                        <a:pt x="474" y="0"/>
                      </a:lnTo>
                      <a:close/>
                      <a:moveTo>
                        <a:pt x="559" y="0"/>
                      </a:moveTo>
                      <a:lnTo>
                        <a:pt x="558" y="11"/>
                      </a:lnTo>
                      <a:lnTo>
                        <a:pt x="634" y="11"/>
                      </a:lnTo>
                      <a:lnTo>
                        <a:pt x="633" y="0"/>
                      </a:lnTo>
                      <a:lnTo>
                        <a:pt x="559" y="0"/>
                      </a:lnTo>
                      <a:close/>
                      <a:moveTo>
                        <a:pt x="641" y="0"/>
                      </a:moveTo>
                      <a:lnTo>
                        <a:pt x="639" y="11"/>
                      </a:lnTo>
                      <a:lnTo>
                        <a:pt x="723" y="11"/>
                      </a:lnTo>
                      <a:lnTo>
                        <a:pt x="721" y="0"/>
                      </a:lnTo>
                      <a:lnTo>
                        <a:pt x="641" y="0"/>
                      </a:lnTo>
                      <a:close/>
                      <a:moveTo>
                        <a:pt x="732" y="0"/>
                      </a:moveTo>
                      <a:lnTo>
                        <a:pt x="731" y="11"/>
                      </a:lnTo>
                      <a:lnTo>
                        <a:pt x="805" y="11"/>
                      </a:lnTo>
                      <a:lnTo>
                        <a:pt x="803" y="0"/>
                      </a:lnTo>
                      <a:lnTo>
                        <a:pt x="732" y="0"/>
                      </a:lnTo>
                      <a:close/>
                      <a:moveTo>
                        <a:pt x="818" y="0"/>
                      </a:moveTo>
                      <a:lnTo>
                        <a:pt x="817" y="11"/>
                      </a:lnTo>
                      <a:lnTo>
                        <a:pt x="898" y="11"/>
                      </a:lnTo>
                      <a:lnTo>
                        <a:pt x="896" y="0"/>
                      </a:lnTo>
                      <a:lnTo>
                        <a:pt x="818" y="0"/>
                      </a:lnTo>
                      <a:close/>
                      <a:moveTo>
                        <a:pt x="908" y="0"/>
                      </a:moveTo>
                      <a:lnTo>
                        <a:pt x="907" y="11"/>
                      </a:lnTo>
                      <a:lnTo>
                        <a:pt x="971" y="11"/>
                      </a:lnTo>
                      <a:lnTo>
                        <a:pt x="969" y="0"/>
                      </a:lnTo>
                      <a:lnTo>
                        <a:pt x="908" y="0"/>
                      </a:lnTo>
                      <a:close/>
                      <a:moveTo>
                        <a:pt x="983" y="0"/>
                      </a:moveTo>
                      <a:lnTo>
                        <a:pt x="982" y="11"/>
                      </a:lnTo>
                      <a:lnTo>
                        <a:pt x="1054" y="11"/>
                      </a:lnTo>
                      <a:lnTo>
                        <a:pt x="1051" y="0"/>
                      </a:lnTo>
                      <a:lnTo>
                        <a:pt x="983" y="0"/>
                      </a:lnTo>
                      <a:close/>
                      <a:moveTo>
                        <a:pt x="1064" y="0"/>
                      </a:moveTo>
                      <a:lnTo>
                        <a:pt x="1063" y="11"/>
                      </a:lnTo>
                      <a:lnTo>
                        <a:pt x="1141" y="11"/>
                      </a:lnTo>
                      <a:lnTo>
                        <a:pt x="1140" y="0"/>
                      </a:lnTo>
                      <a:lnTo>
                        <a:pt x="1064" y="0"/>
                      </a:lnTo>
                      <a:close/>
                      <a:moveTo>
                        <a:pt x="1152" y="0"/>
                      </a:moveTo>
                      <a:lnTo>
                        <a:pt x="1150" y="11"/>
                      </a:lnTo>
                      <a:lnTo>
                        <a:pt x="1228" y="11"/>
                      </a:lnTo>
                      <a:lnTo>
                        <a:pt x="1227" y="0"/>
                      </a:lnTo>
                      <a:lnTo>
                        <a:pt x="1152" y="0"/>
                      </a:lnTo>
                      <a:close/>
                    </a:path>
                  </a:pathLst>
                </a:custGeom>
                <a:solidFill>
                  <a:srgbClr val="D1D1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" name="Freeform 779"/>
                <p:cNvSpPr>
                  <a:spLocks noEditPoints="1"/>
                </p:cNvSpPr>
                <p:nvPr/>
              </p:nvSpPr>
              <p:spPr bwMode="auto">
                <a:xfrm>
                  <a:off x="993" y="2836"/>
                  <a:ext cx="306" cy="3"/>
                </a:xfrm>
                <a:custGeom>
                  <a:avLst/>
                  <a:gdLst>
                    <a:gd name="T0" fmla="*/ 0 w 1227"/>
                    <a:gd name="T1" fmla="*/ 11 h 11"/>
                    <a:gd name="T2" fmla="*/ 136 w 1227"/>
                    <a:gd name="T3" fmla="*/ 0 h 11"/>
                    <a:gd name="T4" fmla="*/ 152 w 1227"/>
                    <a:gd name="T5" fmla="*/ 0 h 11"/>
                    <a:gd name="T6" fmla="*/ 227 w 1227"/>
                    <a:gd name="T7" fmla="*/ 11 h 11"/>
                    <a:gd name="T8" fmla="*/ 152 w 1227"/>
                    <a:gd name="T9" fmla="*/ 0 h 11"/>
                    <a:gd name="T10" fmla="*/ 234 w 1227"/>
                    <a:gd name="T11" fmla="*/ 11 h 11"/>
                    <a:gd name="T12" fmla="*/ 297 w 1227"/>
                    <a:gd name="T13" fmla="*/ 0 h 11"/>
                    <a:gd name="T14" fmla="*/ 306 w 1227"/>
                    <a:gd name="T15" fmla="*/ 0 h 11"/>
                    <a:gd name="T16" fmla="*/ 380 w 1227"/>
                    <a:gd name="T17" fmla="*/ 11 h 11"/>
                    <a:gd name="T18" fmla="*/ 306 w 1227"/>
                    <a:gd name="T19" fmla="*/ 0 h 11"/>
                    <a:gd name="T20" fmla="*/ 390 w 1227"/>
                    <a:gd name="T21" fmla="*/ 11 h 11"/>
                    <a:gd name="T22" fmla="*/ 462 w 1227"/>
                    <a:gd name="T23" fmla="*/ 0 h 11"/>
                    <a:gd name="T24" fmla="*/ 475 w 1227"/>
                    <a:gd name="T25" fmla="*/ 0 h 11"/>
                    <a:gd name="T26" fmla="*/ 549 w 1227"/>
                    <a:gd name="T27" fmla="*/ 11 h 11"/>
                    <a:gd name="T28" fmla="*/ 475 w 1227"/>
                    <a:gd name="T29" fmla="*/ 0 h 11"/>
                    <a:gd name="T30" fmla="*/ 558 w 1227"/>
                    <a:gd name="T31" fmla="*/ 11 h 11"/>
                    <a:gd name="T32" fmla="*/ 632 w 1227"/>
                    <a:gd name="T33" fmla="*/ 0 h 11"/>
                    <a:gd name="T34" fmla="*/ 643 w 1227"/>
                    <a:gd name="T35" fmla="*/ 0 h 11"/>
                    <a:gd name="T36" fmla="*/ 723 w 1227"/>
                    <a:gd name="T37" fmla="*/ 11 h 11"/>
                    <a:gd name="T38" fmla="*/ 643 w 1227"/>
                    <a:gd name="T39" fmla="*/ 0 h 11"/>
                    <a:gd name="T40" fmla="*/ 731 w 1227"/>
                    <a:gd name="T41" fmla="*/ 11 h 11"/>
                    <a:gd name="T42" fmla="*/ 801 w 1227"/>
                    <a:gd name="T43" fmla="*/ 0 h 11"/>
                    <a:gd name="T44" fmla="*/ 819 w 1227"/>
                    <a:gd name="T45" fmla="*/ 0 h 11"/>
                    <a:gd name="T46" fmla="*/ 897 w 1227"/>
                    <a:gd name="T47" fmla="*/ 11 h 11"/>
                    <a:gd name="T48" fmla="*/ 819 w 1227"/>
                    <a:gd name="T49" fmla="*/ 0 h 11"/>
                    <a:gd name="T50" fmla="*/ 907 w 1227"/>
                    <a:gd name="T51" fmla="*/ 11 h 11"/>
                    <a:gd name="T52" fmla="*/ 968 w 1227"/>
                    <a:gd name="T53" fmla="*/ 0 h 11"/>
                    <a:gd name="T54" fmla="*/ 984 w 1227"/>
                    <a:gd name="T55" fmla="*/ 0 h 11"/>
                    <a:gd name="T56" fmla="*/ 1052 w 1227"/>
                    <a:gd name="T57" fmla="*/ 11 h 11"/>
                    <a:gd name="T58" fmla="*/ 984 w 1227"/>
                    <a:gd name="T59" fmla="*/ 0 h 11"/>
                    <a:gd name="T60" fmla="*/ 1064 w 1227"/>
                    <a:gd name="T61" fmla="*/ 11 h 11"/>
                    <a:gd name="T62" fmla="*/ 1138 w 1227"/>
                    <a:gd name="T63" fmla="*/ 0 h 11"/>
                    <a:gd name="T64" fmla="*/ 1153 w 1227"/>
                    <a:gd name="T65" fmla="*/ 0 h 11"/>
                    <a:gd name="T66" fmla="*/ 1227 w 1227"/>
                    <a:gd name="T67" fmla="*/ 11 h 11"/>
                    <a:gd name="T68" fmla="*/ 1153 w 1227"/>
                    <a:gd name="T6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227" h="11">
                      <a:moveTo>
                        <a:pt x="2" y="0"/>
                      </a:moveTo>
                      <a:lnTo>
                        <a:pt x="0" y="11"/>
                      </a:lnTo>
                      <a:lnTo>
                        <a:pt x="138" y="11"/>
                      </a:lnTo>
                      <a:lnTo>
                        <a:pt x="136" y="0"/>
                      </a:lnTo>
                      <a:lnTo>
                        <a:pt x="2" y="0"/>
                      </a:lnTo>
                      <a:close/>
                      <a:moveTo>
                        <a:pt x="152" y="0"/>
                      </a:moveTo>
                      <a:lnTo>
                        <a:pt x="149" y="11"/>
                      </a:lnTo>
                      <a:lnTo>
                        <a:pt x="227" y="11"/>
                      </a:lnTo>
                      <a:lnTo>
                        <a:pt x="226" y="0"/>
                      </a:lnTo>
                      <a:lnTo>
                        <a:pt x="152" y="0"/>
                      </a:lnTo>
                      <a:close/>
                      <a:moveTo>
                        <a:pt x="236" y="0"/>
                      </a:moveTo>
                      <a:lnTo>
                        <a:pt x="234" y="11"/>
                      </a:lnTo>
                      <a:lnTo>
                        <a:pt x="300" y="11"/>
                      </a:lnTo>
                      <a:lnTo>
                        <a:pt x="297" y="0"/>
                      </a:lnTo>
                      <a:lnTo>
                        <a:pt x="236" y="0"/>
                      </a:lnTo>
                      <a:close/>
                      <a:moveTo>
                        <a:pt x="306" y="0"/>
                      </a:moveTo>
                      <a:lnTo>
                        <a:pt x="306" y="11"/>
                      </a:lnTo>
                      <a:lnTo>
                        <a:pt x="380" y="11"/>
                      </a:lnTo>
                      <a:lnTo>
                        <a:pt x="379" y="0"/>
                      </a:lnTo>
                      <a:lnTo>
                        <a:pt x="306" y="0"/>
                      </a:lnTo>
                      <a:close/>
                      <a:moveTo>
                        <a:pt x="394" y="0"/>
                      </a:moveTo>
                      <a:lnTo>
                        <a:pt x="390" y="11"/>
                      </a:lnTo>
                      <a:lnTo>
                        <a:pt x="463" y="11"/>
                      </a:lnTo>
                      <a:lnTo>
                        <a:pt x="462" y="0"/>
                      </a:lnTo>
                      <a:lnTo>
                        <a:pt x="394" y="0"/>
                      </a:lnTo>
                      <a:close/>
                      <a:moveTo>
                        <a:pt x="475" y="0"/>
                      </a:moveTo>
                      <a:lnTo>
                        <a:pt x="474" y="11"/>
                      </a:lnTo>
                      <a:lnTo>
                        <a:pt x="549" y="11"/>
                      </a:lnTo>
                      <a:lnTo>
                        <a:pt x="548" y="0"/>
                      </a:lnTo>
                      <a:lnTo>
                        <a:pt x="475" y="0"/>
                      </a:lnTo>
                      <a:close/>
                      <a:moveTo>
                        <a:pt x="559" y="0"/>
                      </a:moveTo>
                      <a:lnTo>
                        <a:pt x="558" y="11"/>
                      </a:lnTo>
                      <a:lnTo>
                        <a:pt x="633" y="11"/>
                      </a:lnTo>
                      <a:lnTo>
                        <a:pt x="632" y="0"/>
                      </a:lnTo>
                      <a:lnTo>
                        <a:pt x="559" y="0"/>
                      </a:lnTo>
                      <a:close/>
                      <a:moveTo>
                        <a:pt x="643" y="0"/>
                      </a:moveTo>
                      <a:lnTo>
                        <a:pt x="640" y="11"/>
                      </a:lnTo>
                      <a:lnTo>
                        <a:pt x="723" y="11"/>
                      </a:lnTo>
                      <a:lnTo>
                        <a:pt x="720" y="0"/>
                      </a:lnTo>
                      <a:lnTo>
                        <a:pt x="643" y="0"/>
                      </a:lnTo>
                      <a:close/>
                      <a:moveTo>
                        <a:pt x="733" y="0"/>
                      </a:moveTo>
                      <a:lnTo>
                        <a:pt x="731" y="11"/>
                      </a:lnTo>
                      <a:lnTo>
                        <a:pt x="804" y="11"/>
                      </a:lnTo>
                      <a:lnTo>
                        <a:pt x="801" y="0"/>
                      </a:lnTo>
                      <a:lnTo>
                        <a:pt x="733" y="0"/>
                      </a:lnTo>
                      <a:close/>
                      <a:moveTo>
                        <a:pt x="819" y="0"/>
                      </a:moveTo>
                      <a:lnTo>
                        <a:pt x="818" y="11"/>
                      </a:lnTo>
                      <a:lnTo>
                        <a:pt x="897" y="11"/>
                      </a:lnTo>
                      <a:lnTo>
                        <a:pt x="895" y="0"/>
                      </a:lnTo>
                      <a:lnTo>
                        <a:pt x="819" y="0"/>
                      </a:lnTo>
                      <a:close/>
                      <a:moveTo>
                        <a:pt x="908" y="0"/>
                      </a:moveTo>
                      <a:lnTo>
                        <a:pt x="907" y="11"/>
                      </a:lnTo>
                      <a:lnTo>
                        <a:pt x="970" y="11"/>
                      </a:lnTo>
                      <a:lnTo>
                        <a:pt x="968" y="0"/>
                      </a:lnTo>
                      <a:lnTo>
                        <a:pt x="908" y="0"/>
                      </a:lnTo>
                      <a:close/>
                      <a:moveTo>
                        <a:pt x="984" y="0"/>
                      </a:moveTo>
                      <a:lnTo>
                        <a:pt x="983" y="11"/>
                      </a:lnTo>
                      <a:lnTo>
                        <a:pt x="1052" y="11"/>
                      </a:lnTo>
                      <a:lnTo>
                        <a:pt x="1050" y="0"/>
                      </a:lnTo>
                      <a:lnTo>
                        <a:pt x="984" y="0"/>
                      </a:lnTo>
                      <a:close/>
                      <a:moveTo>
                        <a:pt x="1066" y="0"/>
                      </a:moveTo>
                      <a:lnTo>
                        <a:pt x="1064" y="11"/>
                      </a:lnTo>
                      <a:lnTo>
                        <a:pt x="1140" y="11"/>
                      </a:lnTo>
                      <a:lnTo>
                        <a:pt x="1138" y="0"/>
                      </a:lnTo>
                      <a:lnTo>
                        <a:pt x="1066" y="0"/>
                      </a:lnTo>
                      <a:close/>
                      <a:moveTo>
                        <a:pt x="1153" y="0"/>
                      </a:moveTo>
                      <a:lnTo>
                        <a:pt x="1150" y="11"/>
                      </a:lnTo>
                      <a:lnTo>
                        <a:pt x="1227" y="11"/>
                      </a:lnTo>
                      <a:lnTo>
                        <a:pt x="1226" y="0"/>
                      </a:lnTo>
                      <a:lnTo>
                        <a:pt x="1153" y="0"/>
                      </a:lnTo>
                      <a:close/>
                    </a:path>
                  </a:pathLst>
                </a:custGeom>
                <a:solidFill>
                  <a:srgbClr val="D6D6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" name="Freeform 780"/>
                <p:cNvSpPr>
                  <a:spLocks noEditPoints="1"/>
                </p:cNvSpPr>
                <p:nvPr/>
              </p:nvSpPr>
              <p:spPr bwMode="auto">
                <a:xfrm>
                  <a:off x="993" y="2835"/>
                  <a:ext cx="306" cy="3"/>
                </a:xfrm>
                <a:custGeom>
                  <a:avLst/>
                  <a:gdLst>
                    <a:gd name="T0" fmla="*/ 0 w 1225"/>
                    <a:gd name="T1" fmla="*/ 11 h 11"/>
                    <a:gd name="T2" fmla="*/ 134 w 1225"/>
                    <a:gd name="T3" fmla="*/ 0 h 11"/>
                    <a:gd name="T4" fmla="*/ 152 w 1225"/>
                    <a:gd name="T5" fmla="*/ 0 h 11"/>
                    <a:gd name="T6" fmla="*/ 225 w 1225"/>
                    <a:gd name="T7" fmla="*/ 11 h 11"/>
                    <a:gd name="T8" fmla="*/ 152 w 1225"/>
                    <a:gd name="T9" fmla="*/ 0 h 11"/>
                    <a:gd name="T10" fmla="*/ 234 w 1225"/>
                    <a:gd name="T11" fmla="*/ 11 h 11"/>
                    <a:gd name="T12" fmla="*/ 296 w 1225"/>
                    <a:gd name="T13" fmla="*/ 0 h 11"/>
                    <a:gd name="T14" fmla="*/ 305 w 1225"/>
                    <a:gd name="T15" fmla="*/ 0 h 11"/>
                    <a:gd name="T16" fmla="*/ 378 w 1225"/>
                    <a:gd name="T17" fmla="*/ 11 h 11"/>
                    <a:gd name="T18" fmla="*/ 340 w 1225"/>
                    <a:gd name="T19" fmla="*/ 0 h 11"/>
                    <a:gd name="T20" fmla="*/ 391 w 1225"/>
                    <a:gd name="T21" fmla="*/ 11 h 11"/>
                    <a:gd name="T22" fmla="*/ 428 w 1225"/>
                    <a:gd name="T23" fmla="*/ 0 h 11"/>
                    <a:gd name="T24" fmla="*/ 462 w 1225"/>
                    <a:gd name="T25" fmla="*/ 11 h 11"/>
                    <a:gd name="T26" fmla="*/ 473 w 1225"/>
                    <a:gd name="T27" fmla="*/ 11 h 11"/>
                    <a:gd name="T28" fmla="*/ 511 w 1225"/>
                    <a:gd name="T29" fmla="*/ 0 h 11"/>
                    <a:gd name="T30" fmla="*/ 548 w 1225"/>
                    <a:gd name="T31" fmla="*/ 11 h 11"/>
                    <a:gd name="T32" fmla="*/ 558 w 1225"/>
                    <a:gd name="T33" fmla="*/ 0 h 11"/>
                    <a:gd name="T34" fmla="*/ 632 w 1225"/>
                    <a:gd name="T35" fmla="*/ 11 h 11"/>
                    <a:gd name="T36" fmla="*/ 558 w 1225"/>
                    <a:gd name="T37" fmla="*/ 0 h 11"/>
                    <a:gd name="T38" fmla="*/ 640 w 1225"/>
                    <a:gd name="T39" fmla="*/ 11 h 11"/>
                    <a:gd name="T40" fmla="*/ 719 w 1225"/>
                    <a:gd name="T41" fmla="*/ 0 h 11"/>
                    <a:gd name="T42" fmla="*/ 732 w 1225"/>
                    <a:gd name="T43" fmla="*/ 0 h 11"/>
                    <a:gd name="T44" fmla="*/ 802 w 1225"/>
                    <a:gd name="T45" fmla="*/ 11 h 11"/>
                    <a:gd name="T46" fmla="*/ 766 w 1225"/>
                    <a:gd name="T47" fmla="*/ 0 h 11"/>
                    <a:gd name="T48" fmla="*/ 817 w 1225"/>
                    <a:gd name="T49" fmla="*/ 11 h 11"/>
                    <a:gd name="T50" fmla="*/ 857 w 1225"/>
                    <a:gd name="T51" fmla="*/ 0 h 11"/>
                    <a:gd name="T52" fmla="*/ 895 w 1225"/>
                    <a:gd name="T53" fmla="*/ 11 h 11"/>
                    <a:gd name="T54" fmla="*/ 907 w 1225"/>
                    <a:gd name="T55" fmla="*/ 0 h 11"/>
                    <a:gd name="T56" fmla="*/ 968 w 1225"/>
                    <a:gd name="T57" fmla="*/ 11 h 11"/>
                    <a:gd name="T58" fmla="*/ 907 w 1225"/>
                    <a:gd name="T59" fmla="*/ 0 h 11"/>
                    <a:gd name="T60" fmla="*/ 982 w 1225"/>
                    <a:gd name="T61" fmla="*/ 11 h 11"/>
                    <a:gd name="T62" fmla="*/ 1049 w 1225"/>
                    <a:gd name="T63" fmla="*/ 0 h 11"/>
                    <a:gd name="T64" fmla="*/ 1065 w 1225"/>
                    <a:gd name="T65" fmla="*/ 0 h 11"/>
                    <a:gd name="T66" fmla="*/ 1139 w 1225"/>
                    <a:gd name="T67" fmla="*/ 11 h 11"/>
                    <a:gd name="T68" fmla="*/ 1065 w 1225"/>
                    <a:gd name="T69" fmla="*/ 0 h 11"/>
                    <a:gd name="T70" fmla="*/ 1151 w 1225"/>
                    <a:gd name="T71" fmla="*/ 11 h 11"/>
                    <a:gd name="T72" fmla="*/ 1223 w 1225"/>
                    <a:gd name="T73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225" h="11">
                      <a:moveTo>
                        <a:pt x="1" y="0"/>
                      </a:moveTo>
                      <a:lnTo>
                        <a:pt x="0" y="11"/>
                      </a:lnTo>
                      <a:lnTo>
                        <a:pt x="136" y="11"/>
                      </a:lnTo>
                      <a:lnTo>
                        <a:pt x="134" y="0"/>
                      </a:lnTo>
                      <a:lnTo>
                        <a:pt x="1" y="0"/>
                      </a:lnTo>
                      <a:close/>
                      <a:moveTo>
                        <a:pt x="152" y="0"/>
                      </a:moveTo>
                      <a:lnTo>
                        <a:pt x="149" y="11"/>
                      </a:lnTo>
                      <a:lnTo>
                        <a:pt x="225" y="11"/>
                      </a:lnTo>
                      <a:lnTo>
                        <a:pt x="225" y="0"/>
                      </a:lnTo>
                      <a:lnTo>
                        <a:pt x="152" y="0"/>
                      </a:lnTo>
                      <a:close/>
                      <a:moveTo>
                        <a:pt x="235" y="0"/>
                      </a:moveTo>
                      <a:lnTo>
                        <a:pt x="234" y="11"/>
                      </a:lnTo>
                      <a:lnTo>
                        <a:pt x="297" y="11"/>
                      </a:lnTo>
                      <a:lnTo>
                        <a:pt x="296" y="0"/>
                      </a:lnTo>
                      <a:lnTo>
                        <a:pt x="235" y="0"/>
                      </a:lnTo>
                      <a:close/>
                      <a:moveTo>
                        <a:pt x="305" y="0"/>
                      </a:moveTo>
                      <a:lnTo>
                        <a:pt x="305" y="11"/>
                      </a:lnTo>
                      <a:lnTo>
                        <a:pt x="378" y="11"/>
                      </a:lnTo>
                      <a:lnTo>
                        <a:pt x="376" y="3"/>
                      </a:lnTo>
                      <a:lnTo>
                        <a:pt x="340" y="0"/>
                      </a:lnTo>
                      <a:lnTo>
                        <a:pt x="305" y="0"/>
                      </a:lnTo>
                      <a:close/>
                      <a:moveTo>
                        <a:pt x="391" y="11"/>
                      </a:moveTo>
                      <a:lnTo>
                        <a:pt x="393" y="3"/>
                      </a:lnTo>
                      <a:lnTo>
                        <a:pt x="428" y="0"/>
                      </a:lnTo>
                      <a:lnTo>
                        <a:pt x="461" y="0"/>
                      </a:lnTo>
                      <a:lnTo>
                        <a:pt x="462" y="11"/>
                      </a:lnTo>
                      <a:lnTo>
                        <a:pt x="391" y="11"/>
                      </a:lnTo>
                      <a:close/>
                      <a:moveTo>
                        <a:pt x="473" y="11"/>
                      </a:moveTo>
                      <a:lnTo>
                        <a:pt x="474" y="3"/>
                      </a:lnTo>
                      <a:lnTo>
                        <a:pt x="511" y="0"/>
                      </a:lnTo>
                      <a:lnTo>
                        <a:pt x="547" y="0"/>
                      </a:lnTo>
                      <a:lnTo>
                        <a:pt x="548" y="11"/>
                      </a:lnTo>
                      <a:lnTo>
                        <a:pt x="473" y="11"/>
                      </a:lnTo>
                      <a:close/>
                      <a:moveTo>
                        <a:pt x="558" y="0"/>
                      </a:moveTo>
                      <a:lnTo>
                        <a:pt x="558" y="11"/>
                      </a:lnTo>
                      <a:lnTo>
                        <a:pt x="632" y="11"/>
                      </a:lnTo>
                      <a:lnTo>
                        <a:pt x="631" y="0"/>
                      </a:lnTo>
                      <a:lnTo>
                        <a:pt x="558" y="0"/>
                      </a:lnTo>
                      <a:close/>
                      <a:moveTo>
                        <a:pt x="642" y="0"/>
                      </a:moveTo>
                      <a:lnTo>
                        <a:pt x="640" y="11"/>
                      </a:lnTo>
                      <a:lnTo>
                        <a:pt x="720" y="11"/>
                      </a:lnTo>
                      <a:lnTo>
                        <a:pt x="719" y="0"/>
                      </a:lnTo>
                      <a:lnTo>
                        <a:pt x="642" y="0"/>
                      </a:lnTo>
                      <a:close/>
                      <a:moveTo>
                        <a:pt x="732" y="0"/>
                      </a:moveTo>
                      <a:lnTo>
                        <a:pt x="731" y="11"/>
                      </a:lnTo>
                      <a:lnTo>
                        <a:pt x="802" y="11"/>
                      </a:lnTo>
                      <a:lnTo>
                        <a:pt x="799" y="3"/>
                      </a:lnTo>
                      <a:lnTo>
                        <a:pt x="766" y="0"/>
                      </a:lnTo>
                      <a:lnTo>
                        <a:pt x="732" y="0"/>
                      </a:lnTo>
                      <a:close/>
                      <a:moveTo>
                        <a:pt x="817" y="11"/>
                      </a:moveTo>
                      <a:lnTo>
                        <a:pt x="818" y="3"/>
                      </a:lnTo>
                      <a:lnTo>
                        <a:pt x="857" y="0"/>
                      </a:lnTo>
                      <a:lnTo>
                        <a:pt x="894" y="0"/>
                      </a:lnTo>
                      <a:lnTo>
                        <a:pt x="895" y="11"/>
                      </a:lnTo>
                      <a:lnTo>
                        <a:pt x="817" y="11"/>
                      </a:lnTo>
                      <a:close/>
                      <a:moveTo>
                        <a:pt x="907" y="0"/>
                      </a:moveTo>
                      <a:lnTo>
                        <a:pt x="907" y="11"/>
                      </a:lnTo>
                      <a:lnTo>
                        <a:pt x="968" y="11"/>
                      </a:lnTo>
                      <a:lnTo>
                        <a:pt x="965" y="0"/>
                      </a:lnTo>
                      <a:lnTo>
                        <a:pt x="907" y="0"/>
                      </a:lnTo>
                      <a:close/>
                      <a:moveTo>
                        <a:pt x="983" y="0"/>
                      </a:moveTo>
                      <a:lnTo>
                        <a:pt x="982" y="11"/>
                      </a:lnTo>
                      <a:lnTo>
                        <a:pt x="1050" y="11"/>
                      </a:lnTo>
                      <a:lnTo>
                        <a:pt x="1049" y="0"/>
                      </a:lnTo>
                      <a:lnTo>
                        <a:pt x="983" y="0"/>
                      </a:lnTo>
                      <a:close/>
                      <a:moveTo>
                        <a:pt x="1065" y="0"/>
                      </a:moveTo>
                      <a:lnTo>
                        <a:pt x="1063" y="11"/>
                      </a:lnTo>
                      <a:lnTo>
                        <a:pt x="1139" y="11"/>
                      </a:lnTo>
                      <a:lnTo>
                        <a:pt x="1137" y="0"/>
                      </a:lnTo>
                      <a:lnTo>
                        <a:pt x="1065" y="0"/>
                      </a:lnTo>
                      <a:close/>
                      <a:moveTo>
                        <a:pt x="1153" y="0"/>
                      </a:moveTo>
                      <a:lnTo>
                        <a:pt x="1151" y="11"/>
                      </a:lnTo>
                      <a:lnTo>
                        <a:pt x="1225" y="11"/>
                      </a:lnTo>
                      <a:lnTo>
                        <a:pt x="1223" y="0"/>
                      </a:lnTo>
                      <a:lnTo>
                        <a:pt x="1153" y="0"/>
                      </a:lnTo>
                      <a:close/>
                    </a:path>
                  </a:pathLst>
                </a:custGeom>
                <a:solidFill>
                  <a:srgbClr val="DEDE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" name="Freeform 781"/>
                <p:cNvSpPr>
                  <a:spLocks noEditPoints="1"/>
                </p:cNvSpPr>
                <p:nvPr/>
              </p:nvSpPr>
              <p:spPr bwMode="auto">
                <a:xfrm>
                  <a:off x="993" y="2834"/>
                  <a:ext cx="306" cy="2"/>
                </a:xfrm>
                <a:custGeom>
                  <a:avLst/>
                  <a:gdLst>
                    <a:gd name="T0" fmla="*/ 0 w 1224"/>
                    <a:gd name="T1" fmla="*/ 4 h 9"/>
                    <a:gd name="T2" fmla="*/ 134 w 1224"/>
                    <a:gd name="T3" fmla="*/ 9 h 9"/>
                    <a:gd name="T4" fmla="*/ 150 w 1224"/>
                    <a:gd name="T5" fmla="*/ 9 h 9"/>
                    <a:gd name="T6" fmla="*/ 222 w 1224"/>
                    <a:gd name="T7" fmla="*/ 4 h 9"/>
                    <a:gd name="T8" fmla="*/ 150 w 1224"/>
                    <a:gd name="T9" fmla="*/ 9 h 9"/>
                    <a:gd name="T10" fmla="*/ 234 w 1224"/>
                    <a:gd name="T11" fmla="*/ 2 h 9"/>
                    <a:gd name="T12" fmla="*/ 295 w 1224"/>
                    <a:gd name="T13" fmla="*/ 9 h 9"/>
                    <a:gd name="T14" fmla="*/ 304 w 1224"/>
                    <a:gd name="T15" fmla="*/ 9 h 9"/>
                    <a:gd name="T16" fmla="*/ 375 w 1224"/>
                    <a:gd name="T17" fmla="*/ 7 h 9"/>
                    <a:gd name="T18" fmla="*/ 304 w 1224"/>
                    <a:gd name="T19" fmla="*/ 9 h 9"/>
                    <a:gd name="T20" fmla="*/ 392 w 1224"/>
                    <a:gd name="T21" fmla="*/ 7 h 9"/>
                    <a:gd name="T22" fmla="*/ 460 w 1224"/>
                    <a:gd name="T23" fmla="*/ 9 h 9"/>
                    <a:gd name="T24" fmla="*/ 473 w 1224"/>
                    <a:gd name="T25" fmla="*/ 9 h 9"/>
                    <a:gd name="T26" fmla="*/ 545 w 1224"/>
                    <a:gd name="T27" fmla="*/ 4 h 9"/>
                    <a:gd name="T28" fmla="*/ 473 w 1224"/>
                    <a:gd name="T29" fmla="*/ 9 h 9"/>
                    <a:gd name="T30" fmla="*/ 557 w 1224"/>
                    <a:gd name="T31" fmla="*/ 4 h 9"/>
                    <a:gd name="T32" fmla="*/ 630 w 1224"/>
                    <a:gd name="T33" fmla="*/ 9 h 9"/>
                    <a:gd name="T34" fmla="*/ 641 w 1224"/>
                    <a:gd name="T35" fmla="*/ 9 h 9"/>
                    <a:gd name="T36" fmla="*/ 717 w 1224"/>
                    <a:gd name="T37" fmla="*/ 4 h 9"/>
                    <a:gd name="T38" fmla="*/ 641 w 1224"/>
                    <a:gd name="T39" fmla="*/ 9 h 9"/>
                    <a:gd name="T40" fmla="*/ 731 w 1224"/>
                    <a:gd name="T41" fmla="*/ 4 h 9"/>
                    <a:gd name="T42" fmla="*/ 799 w 1224"/>
                    <a:gd name="T43" fmla="*/ 9 h 9"/>
                    <a:gd name="T44" fmla="*/ 817 w 1224"/>
                    <a:gd name="T45" fmla="*/ 9 h 9"/>
                    <a:gd name="T46" fmla="*/ 891 w 1224"/>
                    <a:gd name="T47" fmla="*/ 4 h 9"/>
                    <a:gd name="T48" fmla="*/ 817 w 1224"/>
                    <a:gd name="T49" fmla="*/ 9 h 9"/>
                    <a:gd name="T50" fmla="*/ 906 w 1224"/>
                    <a:gd name="T51" fmla="*/ 4 h 9"/>
                    <a:gd name="T52" fmla="*/ 966 w 1224"/>
                    <a:gd name="T53" fmla="*/ 9 h 9"/>
                    <a:gd name="T54" fmla="*/ 982 w 1224"/>
                    <a:gd name="T55" fmla="*/ 9 h 9"/>
                    <a:gd name="T56" fmla="*/ 1047 w 1224"/>
                    <a:gd name="T57" fmla="*/ 4 h 9"/>
                    <a:gd name="T58" fmla="*/ 982 w 1224"/>
                    <a:gd name="T59" fmla="*/ 9 h 9"/>
                    <a:gd name="T60" fmla="*/ 1064 w 1224"/>
                    <a:gd name="T61" fmla="*/ 4 h 9"/>
                    <a:gd name="T62" fmla="*/ 1136 w 1224"/>
                    <a:gd name="T63" fmla="*/ 9 h 9"/>
                    <a:gd name="T64" fmla="*/ 1151 w 1224"/>
                    <a:gd name="T65" fmla="*/ 9 h 9"/>
                    <a:gd name="T66" fmla="*/ 1221 w 1224"/>
                    <a:gd name="T67" fmla="*/ 0 h 9"/>
                    <a:gd name="T68" fmla="*/ 1151 w 1224"/>
                    <a:gd name="T6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224" h="9">
                      <a:moveTo>
                        <a:pt x="0" y="9"/>
                      </a:moveTo>
                      <a:lnTo>
                        <a:pt x="0" y="4"/>
                      </a:lnTo>
                      <a:lnTo>
                        <a:pt x="132" y="4"/>
                      </a:lnTo>
                      <a:lnTo>
                        <a:pt x="134" y="9"/>
                      </a:lnTo>
                      <a:lnTo>
                        <a:pt x="0" y="9"/>
                      </a:lnTo>
                      <a:close/>
                      <a:moveTo>
                        <a:pt x="150" y="9"/>
                      </a:moveTo>
                      <a:lnTo>
                        <a:pt x="151" y="4"/>
                      </a:lnTo>
                      <a:lnTo>
                        <a:pt x="222" y="4"/>
                      </a:lnTo>
                      <a:lnTo>
                        <a:pt x="224" y="9"/>
                      </a:lnTo>
                      <a:lnTo>
                        <a:pt x="150" y="9"/>
                      </a:lnTo>
                      <a:close/>
                      <a:moveTo>
                        <a:pt x="234" y="9"/>
                      </a:moveTo>
                      <a:lnTo>
                        <a:pt x="234" y="2"/>
                      </a:lnTo>
                      <a:lnTo>
                        <a:pt x="294" y="4"/>
                      </a:lnTo>
                      <a:lnTo>
                        <a:pt x="295" y="9"/>
                      </a:lnTo>
                      <a:lnTo>
                        <a:pt x="234" y="9"/>
                      </a:lnTo>
                      <a:close/>
                      <a:moveTo>
                        <a:pt x="304" y="9"/>
                      </a:moveTo>
                      <a:lnTo>
                        <a:pt x="304" y="4"/>
                      </a:lnTo>
                      <a:lnTo>
                        <a:pt x="375" y="7"/>
                      </a:lnTo>
                      <a:lnTo>
                        <a:pt x="377" y="9"/>
                      </a:lnTo>
                      <a:lnTo>
                        <a:pt x="304" y="9"/>
                      </a:lnTo>
                      <a:close/>
                      <a:moveTo>
                        <a:pt x="392" y="9"/>
                      </a:moveTo>
                      <a:lnTo>
                        <a:pt x="392" y="7"/>
                      </a:lnTo>
                      <a:lnTo>
                        <a:pt x="459" y="4"/>
                      </a:lnTo>
                      <a:lnTo>
                        <a:pt x="460" y="9"/>
                      </a:lnTo>
                      <a:lnTo>
                        <a:pt x="392" y="9"/>
                      </a:lnTo>
                      <a:close/>
                      <a:moveTo>
                        <a:pt x="473" y="9"/>
                      </a:moveTo>
                      <a:lnTo>
                        <a:pt x="473" y="7"/>
                      </a:lnTo>
                      <a:lnTo>
                        <a:pt x="545" y="4"/>
                      </a:lnTo>
                      <a:lnTo>
                        <a:pt x="546" y="9"/>
                      </a:lnTo>
                      <a:lnTo>
                        <a:pt x="473" y="9"/>
                      </a:lnTo>
                      <a:close/>
                      <a:moveTo>
                        <a:pt x="557" y="9"/>
                      </a:moveTo>
                      <a:lnTo>
                        <a:pt x="557" y="4"/>
                      </a:lnTo>
                      <a:lnTo>
                        <a:pt x="629" y="4"/>
                      </a:lnTo>
                      <a:lnTo>
                        <a:pt x="630" y="9"/>
                      </a:lnTo>
                      <a:lnTo>
                        <a:pt x="557" y="9"/>
                      </a:lnTo>
                      <a:close/>
                      <a:moveTo>
                        <a:pt x="641" y="9"/>
                      </a:moveTo>
                      <a:lnTo>
                        <a:pt x="641" y="4"/>
                      </a:lnTo>
                      <a:lnTo>
                        <a:pt x="717" y="4"/>
                      </a:lnTo>
                      <a:lnTo>
                        <a:pt x="718" y="9"/>
                      </a:lnTo>
                      <a:lnTo>
                        <a:pt x="641" y="9"/>
                      </a:lnTo>
                      <a:close/>
                      <a:moveTo>
                        <a:pt x="731" y="9"/>
                      </a:moveTo>
                      <a:lnTo>
                        <a:pt x="731" y="4"/>
                      </a:lnTo>
                      <a:lnTo>
                        <a:pt x="798" y="7"/>
                      </a:lnTo>
                      <a:lnTo>
                        <a:pt x="799" y="9"/>
                      </a:lnTo>
                      <a:lnTo>
                        <a:pt x="731" y="9"/>
                      </a:lnTo>
                      <a:close/>
                      <a:moveTo>
                        <a:pt x="817" y="9"/>
                      </a:moveTo>
                      <a:lnTo>
                        <a:pt x="817" y="7"/>
                      </a:lnTo>
                      <a:lnTo>
                        <a:pt x="891" y="4"/>
                      </a:lnTo>
                      <a:lnTo>
                        <a:pt x="893" y="9"/>
                      </a:lnTo>
                      <a:lnTo>
                        <a:pt x="817" y="9"/>
                      </a:lnTo>
                      <a:close/>
                      <a:moveTo>
                        <a:pt x="906" y="9"/>
                      </a:moveTo>
                      <a:lnTo>
                        <a:pt x="906" y="4"/>
                      </a:lnTo>
                      <a:lnTo>
                        <a:pt x="963" y="4"/>
                      </a:lnTo>
                      <a:lnTo>
                        <a:pt x="966" y="9"/>
                      </a:lnTo>
                      <a:lnTo>
                        <a:pt x="906" y="9"/>
                      </a:lnTo>
                      <a:close/>
                      <a:moveTo>
                        <a:pt x="982" y="9"/>
                      </a:moveTo>
                      <a:lnTo>
                        <a:pt x="982" y="4"/>
                      </a:lnTo>
                      <a:lnTo>
                        <a:pt x="1047" y="4"/>
                      </a:lnTo>
                      <a:lnTo>
                        <a:pt x="1048" y="9"/>
                      </a:lnTo>
                      <a:lnTo>
                        <a:pt x="982" y="9"/>
                      </a:lnTo>
                      <a:close/>
                      <a:moveTo>
                        <a:pt x="1064" y="9"/>
                      </a:moveTo>
                      <a:lnTo>
                        <a:pt x="1064" y="4"/>
                      </a:lnTo>
                      <a:lnTo>
                        <a:pt x="1135" y="4"/>
                      </a:lnTo>
                      <a:lnTo>
                        <a:pt x="1136" y="9"/>
                      </a:lnTo>
                      <a:lnTo>
                        <a:pt x="1064" y="9"/>
                      </a:lnTo>
                      <a:close/>
                      <a:moveTo>
                        <a:pt x="1151" y="9"/>
                      </a:moveTo>
                      <a:lnTo>
                        <a:pt x="1152" y="0"/>
                      </a:lnTo>
                      <a:lnTo>
                        <a:pt x="1221" y="0"/>
                      </a:lnTo>
                      <a:lnTo>
                        <a:pt x="1224" y="9"/>
                      </a:lnTo>
                      <a:lnTo>
                        <a:pt x="1151" y="9"/>
                      </a:lnTo>
                      <a:close/>
                    </a:path>
                  </a:pathLst>
                </a:custGeom>
                <a:solidFill>
                  <a:srgbClr val="E3E3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" name="Freeform 782"/>
                <p:cNvSpPr>
                  <a:spLocks noEditPoints="1"/>
                </p:cNvSpPr>
                <p:nvPr/>
              </p:nvSpPr>
              <p:spPr bwMode="auto">
                <a:xfrm>
                  <a:off x="993" y="2834"/>
                  <a:ext cx="306" cy="1"/>
                </a:xfrm>
                <a:custGeom>
                  <a:avLst/>
                  <a:gdLst>
                    <a:gd name="T0" fmla="*/ 0 w 1222"/>
                    <a:gd name="T1" fmla="*/ 4 h 4"/>
                    <a:gd name="T2" fmla="*/ 133 w 1222"/>
                    <a:gd name="T3" fmla="*/ 4 h 4"/>
                    <a:gd name="T4" fmla="*/ 151 w 1222"/>
                    <a:gd name="T5" fmla="*/ 4 h 4"/>
                    <a:gd name="T6" fmla="*/ 222 w 1222"/>
                    <a:gd name="T7" fmla="*/ 4 h 4"/>
                    <a:gd name="T8" fmla="*/ 151 w 1222"/>
                    <a:gd name="T9" fmla="*/ 4 h 4"/>
                    <a:gd name="T10" fmla="*/ 234 w 1222"/>
                    <a:gd name="T11" fmla="*/ 2 h 4"/>
                    <a:gd name="T12" fmla="*/ 295 w 1222"/>
                    <a:gd name="T13" fmla="*/ 4 h 4"/>
                    <a:gd name="T14" fmla="*/ 304 w 1222"/>
                    <a:gd name="T15" fmla="*/ 4 h 4"/>
                    <a:gd name="T16" fmla="*/ 339 w 1222"/>
                    <a:gd name="T17" fmla="*/ 4 h 4"/>
                    <a:gd name="T18" fmla="*/ 427 w 1222"/>
                    <a:gd name="T19" fmla="*/ 4 h 4"/>
                    <a:gd name="T20" fmla="*/ 460 w 1222"/>
                    <a:gd name="T21" fmla="*/ 4 h 4"/>
                    <a:gd name="T22" fmla="*/ 510 w 1222"/>
                    <a:gd name="T23" fmla="*/ 4 h 4"/>
                    <a:gd name="T24" fmla="*/ 546 w 1222"/>
                    <a:gd name="T25" fmla="*/ 4 h 4"/>
                    <a:gd name="T26" fmla="*/ 557 w 1222"/>
                    <a:gd name="T27" fmla="*/ 4 h 4"/>
                    <a:gd name="T28" fmla="*/ 629 w 1222"/>
                    <a:gd name="T29" fmla="*/ 4 h 4"/>
                    <a:gd name="T30" fmla="*/ 557 w 1222"/>
                    <a:gd name="T31" fmla="*/ 4 h 4"/>
                    <a:gd name="T32" fmla="*/ 641 w 1222"/>
                    <a:gd name="T33" fmla="*/ 4 h 4"/>
                    <a:gd name="T34" fmla="*/ 718 w 1222"/>
                    <a:gd name="T35" fmla="*/ 4 h 4"/>
                    <a:gd name="T36" fmla="*/ 731 w 1222"/>
                    <a:gd name="T37" fmla="*/ 4 h 4"/>
                    <a:gd name="T38" fmla="*/ 765 w 1222"/>
                    <a:gd name="T39" fmla="*/ 4 h 4"/>
                    <a:gd name="T40" fmla="*/ 856 w 1222"/>
                    <a:gd name="T41" fmla="*/ 4 h 4"/>
                    <a:gd name="T42" fmla="*/ 893 w 1222"/>
                    <a:gd name="T43" fmla="*/ 4 h 4"/>
                    <a:gd name="T44" fmla="*/ 906 w 1222"/>
                    <a:gd name="T45" fmla="*/ 4 h 4"/>
                    <a:gd name="T46" fmla="*/ 963 w 1222"/>
                    <a:gd name="T47" fmla="*/ 4 h 4"/>
                    <a:gd name="T48" fmla="*/ 906 w 1222"/>
                    <a:gd name="T49" fmla="*/ 4 h 4"/>
                    <a:gd name="T50" fmla="*/ 982 w 1222"/>
                    <a:gd name="T51" fmla="*/ 4 h 4"/>
                    <a:gd name="T52" fmla="*/ 1048 w 1222"/>
                    <a:gd name="T53" fmla="*/ 4 h 4"/>
                    <a:gd name="T54" fmla="*/ 1064 w 1222"/>
                    <a:gd name="T55" fmla="*/ 4 h 4"/>
                    <a:gd name="T56" fmla="*/ 1135 w 1222"/>
                    <a:gd name="T57" fmla="*/ 4 h 4"/>
                    <a:gd name="T58" fmla="*/ 1064 w 1222"/>
                    <a:gd name="T59" fmla="*/ 4 h 4"/>
                    <a:gd name="T60" fmla="*/ 1152 w 1222"/>
                    <a:gd name="T61" fmla="*/ 0 h 4"/>
                    <a:gd name="T62" fmla="*/ 1222 w 1222"/>
                    <a:gd name="T63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222" h="4">
                      <a:moveTo>
                        <a:pt x="0" y="4"/>
                      </a:moveTo>
                      <a:lnTo>
                        <a:pt x="0" y="4"/>
                      </a:lnTo>
                      <a:lnTo>
                        <a:pt x="132" y="4"/>
                      </a:lnTo>
                      <a:lnTo>
                        <a:pt x="133" y="4"/>
                      </a:lnTo>
                      <a:lnTo>
                        <a:pt x="0" y="4"/>
                      </a:lnTo>
                      <a:close/>
                      <a:moveTo>
                        <a:pt x="151" y="4"/>
                      </a:moveTo>
                      <a:lnTo>
                        <a:pt x="151" y="4"/>
                      </a:lnTo>
                      <a:lnTo>
                        <a:pt x="222" y="4"/>
                      </a:lnTo>
                      <a:lnTo>
                        <a:pt x="224" y="4"/>
                      </a:lnTo>
                      <a:lnTo>
                        <a:pt x="151" y="4"/>
                      </a:lnTo>
                      <a:close/>
                      <a:moveTo>
                        <a:pt x="234" y="4"/>
                      </a:moveTo>
                      <a:lnTo>
                        <a:pt x="234" y="2"/>
                      </a:lnTo>
                      <a:lnTo>
                        <a:pt x="294" y="4"/>
                      </a:lnTo>
                      <a:lnTo>
                        <a:pt x="295" y="4"/>
                      </a:lnTo>
                      <a:lnTo>
                        <a:pt x="234" y="4"/>
                      </a:lnTo>
                      <a:close/>
                      <a:moveTo>
                        <a:pt x="304" y="4"/>
                      </a:moveTo>
                      <a:lnTo>
                        <a:pt x="304" y="4"/>
                      </a:lnTo>
                      <a:lnTo>
                        <a:pt x="339" y="4"/>
                      </a:lnTo>
                      <a:lnTo>
                        <a:pt x="304" y="4"/>
                      </a:lnTo>
                      <a:close/>
                      <a:moveTo>
                        <a:pt x="427" y="4"/>
                      </a:moveTo>
                      <a:lnTo>
                        <a:pt x="459" y="4"/>
                      </a:lnTo>
                      <a:lnTo>
                        <a:pt x="460" y="4"/>
                      </a:lnTo>
                      <a:lnTo>
                        <a:pt x="427" y="4"/>
                      </a:lnTo>
                      <a:close/>
                      <a:moveTo>
                        <a:pt x="510" y="4"/>
                      </a:moveTo>
                      <a:lnTo>
                        <a:pt x="545" y="4"/>
                      </a:lnTo>
                      <a:lnTo>
                        <a:pt x="546" y="4"/>
                      </a:lnTo>
                      <a:lnTo>
                        <a:pt x="510" y="4"/>
                      </a:lnTo>
                      <a:close/>
                      <a:moveTo>
                        <a:pt x="557" y="4"/>
                      </a:moveTo>
                      <a:lnTo>
                        <a:pt x="557" y="4"/>
                      </a:lnTo>
                      <a:lnTo>
                        <a:pt x="629" y="4"/>
                      </a:lnTo>
                      <a:lnTo>
                        <a:pt x="630" y="4"/>
                      </a:lnTo>
                      <a:lnTo>
                        <a:pt x="557" y="4"/>
                      </a:lnTo>
                      <a:close/>
                      <a:moveTo>
                        <a:pt x="641" y="4"/>
                      </a:moveTo>
                      <a:lnTo>
                        <a:pt x="641" y="4"/>
                      </a:lnTo>
                      <a:lnTo>
                        <a:pt x="717" y="4"/>
                      </a:lnTo>
                      <a:lnTo>
                        <a:pt x="718" y="4"/>
                      </a:lnTo>
                      <a:lnTo>
                        <a:pt x="641" y="4"/>
                      </a:lnTo>
                      <a:close/>
                      <a:moveTo>
                        <a:pt x="731" y="4"/>
                      </a:moveTo>
                      <a:lnTo>
                        <a:pt x="731" y="4"/>
                      </a:lnTo>
                      <a:lnTo>
                        <a:pt x="765" y="4"/>
                      </a:lnTo>
                      <a:lnTo>
                        <a:pt x="731" y="4"/>
                      </a:lnTo>
                      <a:close/>
                      <a:moveTo>
                        <a:pt x="856" y="4"/>
                      </a:moveTo>
                      <a:lnTo>
                        <a:pt x="891" y="4"/>
                      </a:lnTo>
                      <a:lnTo>
                        <a:pt x="893" y="4"/>
                      </a:lnTo>
                      <a:lnTo>
                        <a:pt x="856" y="4"/>
                      </a:lnTo>
                      <a:close/>
                      <a:moveTo>
                        <a:pt x="906" y="4"/>
                      </a:moveTo>
                      <a:lnTo>
                        <a:pt x="906" y="4"/>
                      </a:lnTo>
                      <a:lnTo>
                        <a:pt x="963" y="4"/>
                      </a:lnTo>
                      <a:lnTo>
                        <a:pt x="964" y="4"/>
                      </a:lnTo>
                      <a:lnTo>
                        <a:pt x="906" y="4"/>
                      </a:lnTo>
                      <a:close/>
                      <a:moveTo>
                        <a:pt x="982" y="4"/>
                      </a:moveTo>
                      <a:lnTo>
                        <a:pt x="982" y="4"/>
                      </a:lnTo>
                      <a:lnTo>
                        <a:pt x="1047" y="4"/>
                      </a:lnTo>
                      <a:lnTo>
                        <a:pt x="1048" y="4"/>
                      </a:lnTo>
                      <a:lnTo>
                        <a:pt x="982" y="4"/>
                      </a:lnTo>
                      <a:close/>
                      <a:moveTo>
                        <a:pt x="1064" y="4"/>
                      </a:moveTo>
                      <a:lnTo>
                        <a:pt x="1064" y="4"/>
                      </a:lnTo>
                      <a:lnTo>
                        <a:pt x="1135" y="4"/>
                      </a:lnTo>
                      <a:lnTo>
                        <a:pt x="1136" y="4"/>
                      </a:lnTo>
                      <a:lnTo>
                        <a:pt x="1064" y="4"/>
                      </a:lnTo>
                      <a:close/>
                      <a:moveTo>
                        <a:pt x="1152" y="4"/>
                      </a:moveTo>
                      <a:lnTo>
                        <a:pt x="1152" y="0"/>
                      </a:lnTo>
                      <a:lnTo>
                        <a:pt x="1221" y="0"/>
                      </a:lnTo>
                      <a:lnTo>
                        <a:pt x="1222" y="4"/>
                      </a:lnTo>
                      <a:lnTo>
                        <a:pt x="1152" y="4"/>
                      </a:lnTo>
                      <a:close/>
                    </a:path>
                  </a:pathLst>
                </a:custGeom>
                <a:solidFill>
                  <a:srgbClr val="EBEB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" name="Freeform 783"/>
                <p:cNvSpPr>
                  <a:spLocks/>
                </p:cNvSpPr>
                <p:nvPr/>
              </p:nvSpPr>
              <p:spPr bwMode="auto">
                <a:xfrm>
                  <a:off x="1356" y="2844"/>
                  <a:ext cx="36" cy="1"/>
                </a:xfrm>
                <a:custGeom>
                  <a:avLst/>
                  <a:gdLst>
                    <a:gd name="T0" fmla="*/ 146 w 146"/>
                    <a:gd name="T1" fmla="*/ 0 h 3"/>
                    <a:gd name="T2" fmla="*/ 145 w 146"/>
                    <a:gd name="T3" fmla="*/ 3 h 3"/>
                    <a:gd name="T4" fmla="*/ 0 w 146"/>
                    <a:gd name="T5" fmla="*/ 0 h 3"/>
                    <a:gd name="T6" fmla="*/ 146 w 146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6" h="3">
                      <a:moveTo>
                        <a:pt x="146" y="0"/>
                      </a:moveTo>
                      <a:lnTo>
                        <a:pt x="145" y="3"/>
                      </a:lnTo>
                      <a:lnTo>
                        <a:pt x="0" y="0"/>
                      </a:lnTo>
                      <a:lnTo>
                        <a:pt x="146" y="0"/>
                      </a:lnTo>
                      <a:close/>
                    </a:path>
                  </a:pathLst>
                </a:custGeom>
                <a:solidFill>
                  <a:srgbClr val="8282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" name="Freeform 784"/>
                <p:cNvSpPr>
                  <a:spLocks/>
                </p:cNvSpPr>
                <p:nvPr/>
              </p:nvSpPr>
              <p:spPr bwMode="auto">
                <a:xfrm>
                  <a:off x="1319" y="2842"/>
                  <a:ext cx="73" cy="2"/>
                </a:xfrm>
                <a:custGeom>
                  <a:avLst/>
                  <a:gdLst>
                    <a:gd name="T0" fmla="*/ 1 w 290"/>
                    <a:gd name="T1" fmla="*/ 0 h 9"/>
                    <a:gd name="T2" fmla="*/ 0 w 290"/>
                    <a:gd name="T3" fmla="*/ 6 h 9"/>
                    <a:gd name="T4" fmla="*/ 289 w 290"/>
                    <a:gd name="T5" fmla="*/ 9 h 9"/>
                    <a:gd name="T6" fmla="*/ 290 w 290"/>
                    <a:gd name="T7" fmla="*/ 0 h 9"/>
                    <a:gd name="T8" fmla="*/ 1 w 290"/>
                    <a:gd name="T9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0" h="9">
                      <a:moveTo>
                        <a:pt x="1" y="0"/>
                      </a:moveTo>
                      <a:lnTo>
                        <a:pt x="0" y="6"/>
                      </a:lnTo>
                      <a:lnTo>
                        <a:pt x="289" y="9"/>
                      </a:lnTo>
                      <a:lnTo>
                        <a:pt x="290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8A8A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" name="Freeform 785"/>
                <p:cNvSpPr>
                  <a:spLocks/>
                </p:cNvSpPr>
                <p:nvPr/>
              </p:nvSpPr>
              <p:spPr bwMode="auto">
                <a:xfrm>
                  <a:off x="1319" y="2841"/>
                  <a:ext cx="73" cy="3"/>
                </a:xfrm>
                <a:custGeom>
                  <a:avLst/>
                  <a:gdLst>
                    <a:gd name="T0" fmla="*/ 1 w 290"/>
                    <a:gd name="T1" fmla="*/ 0 h 12"/>
                    <a:gd name="T2" fmla="*/ 0 w 290"/>
                    <a:gd name="T3" fmla="*/ 12 h 12"/>
                    <a:gd name="T4" fmla="*/ 144 w 290"/>
                    <a:gd name="T5" fmla="*/ 12 h 12"/>
                    <a:gd name="T6" fmla="*/ 290 w 290"/>
                    <a:gd name="T7" fmla="*/ 12 h 12"/>
                    <a:gd name="T8" fmla="*/ 290 w 290"/>
                    <a:gd name="T9" fmla="*/ 0 h 12"/>
                    <a:gd name="T10" fmla="*/ 1 w 290"/>
                    <a:gd name="T11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0" h="12">
                      <a:moveTo>
                        <a:pt x="1" y="0"/>
                      </a:moveTo>
                      <a:lnTo>
                        <a:pt x="0" y="12"/>
                      </a:lnTo>
                      <a:lnTo>
                        <a:pt x="144" y="12"/>
                      </a:lnTo>
                      <a:lnTo>
                        <a:pt x="290" y="12"/>
                      </a:lnTo>
                      <a:lnTo>
                        <a:pt x="290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8F8F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9" name="Rectangle 786"/>
                <p:cNvSpPr>
                  <a:spLocks noChangeArrowheads="1"/>
                </p:cNvSpPr>
                <p:nvPr/>
              </p:nvSpPr>
              <p:spPr bwMode="auto">
                <a:xfrm>
                  <a:off x="1320" y="2840"/>
                  <a:ext cx="72" cy="2"/>
                </a:xfrm>
                <a:prstGeom prst="rect">
                  <a:avLst/>
                </a:prstGeom>
                <a:solidFill>
                  <a:srgbClr val="96967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0" name="Rectangle 787"/>
                <p:cNvSpPr>
                  <a:spLocks noChangeArrowheads="1"/>
                </p:cNvSpPr>
                <p:nvPr/>
              </p:nvSpPr>
              <p:spPr bwMode="auto">
                <a:xfrm>
                  <a:off x="1320" y="2838"/>
                  <a:ext cx="72" cy="3"/>
                </a:xfrm>
                <a:prstGeom prst="rect">
                  <a:avLst/>
                </a:prstGeom>
                <a:solidFill>
                  <a:srgbClr val="9E9E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1" name="Rectangle 788"/>
                <p:cNvSpPr>
                  <a:spLocks noChangeArrowheads="1"/>
                </p:cNvSpPr>
                <p:nvPr/>
              </p:nvSpPr>
              <p:spPr bwMode="auto">
                <a:xfrm>
                  <a:off x="1320" y="2837"/>
                  <a:ext cx="72" cy="3"/>
                </a:xfrm>
                <a:prstGeom prst="rect">
                  <a:avLst/>
                </a:prstGeom>
                <a:solidFill>
                  <a:srgbClr val="A3A38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2" name="Freeform 789"/>
                <p:cNvSpPr>
                  <a:spLocks/>
                </p:cNvSpPr>
                <p:nvPr/>
              </p:nvSpPr>
              <p:spPr bwMode="auto">
                <a:xfrm>
                  <a:off x="1320" y="2835"/>
                  <a:ext cx="72" cy="3"/>
                </a:xfrm>
                <a:custGeom>
                  <a:avLst/>
                  <a:gdLst>
                    <a:gd name="T0" fmla="*/ 0 w 289"/>
                    <a:gd name="T1" fmla="*/ 0 h 11"/>
                    <a:gd name="T2" fmla="*/ 0 w 289"/>
                    <a:gd name="T3" fmla="*/ 11 h 11"/>
                    <a:gd name="T4" fmla="*/ 289 w 289"/>
                    <a:gd name="T5" fmla="*/ 11 h 11"/>
                    <a:gd name="T6" fmla="*/ 289 w 289"/>
                    <a:gd name="T7" fmla="*/ 0 h 11"/>
                    <a:gd name="T8" fmla="*/ 100 w 289"/>
                    <a:gd name="T9" fmla="*/ 0 h 11"/>
                    <a:gd name="T10" fmla="*/ 99 w 289"/>
                    <a:gd name="T11" fmla="*/ 5 h 11"/>
                    <a:gd name="T12" fmla="*/ 99 w 289"/>
                    <a:gd name="T13" fmla="*/ 0 h 11"/>
                    <a:gd name="T14" fmla="*/ 0 w 289"/>
                    <a:gd name="T1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89" h="11">
                      <a:moveTo>
                        <a:pt x="0" y="0"/>
                      </a:moveTo>
                      <a:lnTo>
                        <a:pt x="0" y="11"/>
                      </a:lnTo>
                      <a:lnTo>
                        <a:pt x="289" y="11"/>
                      </a:lnTo>
                      <a:lnTo>
                        <a:pt x="289" y="0"/>
                      </a:lnTo>
                      <a:lnTo>
                        <a:pt x="100" y="0"/>
                      </a:lnTo>
                      <a:lnTo>
                        <a:pt x="99" y="5"/>
                      </a:lnTo>
                      <a:lnTo>
                        <a:pt x="9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8A8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3" name="Freeform 790"/>
                <p:cNvSpPr>
                  <a:spLocks/>
                </p:cNvSpPr>
                <p:nvPr/>
              </p:nvSpPr>
              <p:spPr bwMode="auto">
                <a:xfrm>
                  <a:off x="1320" y="2834"/>
                  <a:ext cx="72" cy="3"/>
                </a:xfrm>
                <a:custGeom>
                  <a:avLst/>
                  <a:gdLst>
                    <a:gd name="T0" fmla="*/ 0 w 289"/>
                    <a:gd name="T1" fmla="*/ 0 h 11"/>
                    <a:gd name="T2" fmla="*/ 0 w 289"/>
                    <a:gd name="T3" fmla="*/ 11 h 11"/>
                    <a:gd name="T4" fmla="*/ 289 w 289"/>
                    <a:gd name="T5" fmla="*/ 11 h 11"/>
                    <a:gd name="T6" fmla="*/ 289 w 289"/>
                    <a:gd name="T7" fmla="*/ 0 h 11"/>
                    <a:gd name="T8" fmla="*/ 100 w 289"/>
                    <a:gd name="T9" fmla="*/ 0 h 11"/>
                    <a:gd name="T10" fmla="*/ 99 w 289"/>
                    <a:gd name="T11" fmla="*/ 11 h 11"/>
                    <a:gd name="T12" fmla="*/ 98 w 289"/>
                    <a:gd name="T13" fmla="*/ 0 h 11"/>
                    <a:gd name="T14" fmla="*/ 0 w 289"/>
                    <a:gd name="T1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89" h="11">
                      <a:moveTo>
                        <a:pt x="0" y="0"/>
                      </a:moveTo>
                      <a:lnTo>
                        <a:pt x="0" y="11"/>
                      </a:lnTo>
                      <a:lnTo>
                        <a:pt x="289" y="11"/>
                      </a:lnTo>
                      <a:lnTo>
                        <a:pt x="289" y="0"/>
                      </a:lnTo>
                      <a:lnTo>
                        <a:pt x="100" y="0"/>
                      </a:lnTo>
                      <a:lnTo>
                        <a:pt x="99" y="11"/>
                      </a:lnTo>
                      <a:lnTo>
                        <a:pt x="9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0B09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4" name="Freeform 791"/>
                <p:cNvSpPr>
                  <a:spLocks noEditPoints="1"/>
                </p:cNvSpPr>
                <p:nvPr/>
              </p:nvSpPr>
              <p:spPr bwMode="auto">
                <a:xfrm>
                  <a:off x="1320" y="2832"/>
                  <a:ext cx="72" cy="3"/>
                </a:xfrm>
                <a:custGeom>
                  <a:avLst/>
                  <a:gdLst>
                    <a:gd name="T0" fmla="*/ 1 w 290"/>
                    <a:gd name="T1" fmla="*/ 0 h 12"/>
                    <a:gd name="T2" fmla="*/ 0 w 290"/>
                    <a:gd name="T3" fmla="*/ 12 h 12"/>
                    <a:gd name="T4" fmla="*/ 99 w 290"/>
                    <a:gd name="T5" fmla="*/ 12 h 12"/>
                    <a:gd name="T6" fmla="*/ 97 w 290"/>
                    <a:gd name="T7" fmla="*/ 0 h 12"/>
                    <a:gd name="T8" fmla="*/ 1 w 290"/>
                    <a:gd name="T9" fmla="*/ 0 h 12"/>
                    <a:gd name="T10" fmla="*/ 100 w 290"/>
                    <a:gd name="T11" fmla="*/ 0 h 12"/>
                    <a:gd name="T12" fmla="*/ 100 w 290"/>
                    <a:gd name="T13" fmla="*/ 12 h 12"/>
                    <a:gd name="T14" fmla="*/ 289 w 290"/>
                    <a:gd name="T15" fmla="*/ 12 h 12"/>
                    <a:gd name="T16" fmla="*/ 290 w 290"/>
                    <a:gd name="T17" fmla="*/ 0 h 12"/>
                    <a:gd name="T18" fmla="*/ 194 w 290"/>
                    <a:gd name="T19" fmla="*/ 0 h 12"/>
                    <a:gd name="T20" fmla="*/ 192 w 290"/>
                    <a:gd name="T21" fmla="*/ 2 h 12"/>
                    <a:gd name="T22" fmla="*/ 192 w 290"/>
                    <a:gd name="T23" fmla="*/ 0 h 12"/>
                    <a:gd name="T24" fmla="*/ 100 w 290"/>
                    <a:gd name="T25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90" h="12">
                      <a:moveTo>
                        <a:pt x="1" y="0"/>
                      </a:moveTo>
                      <a:lnTo>
                        <a:pt x="0" y="12"/>
                      </a:lnTo>
                      <a:lnTo>
                        <a:pt x="99" y="12"/>
                      </a:lnTo>
                      <a:lnTo>
                        <a:pt x="97" y="0"/>
                      </a:lnTo>
                      <a:lnTo>
                        <a:pt x="1" y="0"/>
                      </a:lnTo>
                      <a:close/>
                      <a:moveTo>
                        <a:pt x="100" y="0"/>
                      </a:moveTo>
                      <a:lnTo>
                        <a:pt x="100" y="12"/>
                      </a:lnTo>
                      <a:lnTo>
                        <a:pt x="289" y="12"/>
                      </a:lnTo>
                      <a:lnTo>
                        <a:pt x="290" y="0"/>
                      </a:lnTo>
                      <a:lnTo>
                        <a:pt x="194" y="0"/>
                      </a:lnTo>
                      <a:lnTo>
                        <a:pt x="192" y="2"/>
                      </a:lnTo>
                      <a:lnTo>
                        <a:pt x="192" y="0"/>
                      </a:lnTo>
                      <a:lnTo>
                        <a:pt x="100" y="0"/>
                      </a:lnTo>
                      <a:close/>
                    </a:path>
                  </a:pathLst>
                </a:custGeom>
                <a:solidFill>
                  <a:srgbClr val="B5B5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" name="Freeform 792"/>
                <p:cNvSpPr>
                  <a:spLocks noEditPoints="1"/>
                </p:cNvSpPr>
                <p:nvPr/>
              </p:nvSpPr>
              <p:spPr bwMode="auto">
                <a:xfrm>
                  <a:off x="1320" y="2831"/>
                  <a:ext cx="72" cy="3"/>
                </a:xfrm>
                <a:custGeom>
                  <a:avLst/>
                  <a:gdLst>
                    <a:gd name="T0" fmla="*/ 1 w 290"/>
                    <a:gd name="T1" fmla="*/ 0 h 11"/>
                    <a:gd name="T2" fmla="*/ 0 w 290"/>
                    <a:gd name="T3" fmla="*/ 11 h 11"/>
                    <a:gd name="T4" fmla="*/ 98 w 290"/>
                    <a:gd name="T5" fmla="*/ 11 h 11"/>
                    <a:gd name="T6" fmla="*/ 96 w 290"/>
                    <a:gd name="T7" fmla="*/ 0 h 11"/>
                    <a:gd name="T8" fmla="*/ 1 w 290"/>
                    <a:gd name="T9" fmla="*/ 0 h 11"/>
                    <a:gd name="T10" fmla="*/ 100 w 290"/>
                    <a:gd name="T11" fmla="*/ 0 h 11"/>
                    <a:gd name="T12" fmla="*/ 100 w 290"/>
                    <a:gd name="T13" fmla="*/ 11 h 11"/>
                    <a:gd name="T14" fmla="*/ 289 w 290"/>
                    <a:gd name="T15" fmla="*/ 11 h 11"/>
                    <a:gd name="T16" fmla="*/ 290 w 290"/>
                    <a:gd name="T17" fmla="*/ 0 h 11"/>
                    <a:gd name="T18" fmla="*/ 194 w 290"/>
                    <a:gd name="T19" fmla="*/ 0 h 11"/>
                    <a:gd name="T20" fmla="*/ 192 w 290"/>
                    <a:gd name="T21" fmla="*/ 7 h 11"/>
                    <a:gd name="T22" fmla="*/ 192 w 290"/>
                    <a:gd name="T23" fmla="*/ 0 h 11"/>
                    <a:gd name="T24" fmla="*/ 100 w 290"/>
                    <a:gd name="T2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90" h="11">
                      <a:moveTo>
                        <a:pt x="1" y="0"/>
                      </a:moveTo>
                      <a:lnTo>
                        <a:pt x="0" y="11"/>
                      </a:lnTo>
                      <a:lnTo>
                        <a:pt x="98" y="11"/>
                      </a:lnTo>
                      <a:lnTo>
                        <a:pt x="96" y="0"/>
                      </a:lnTo>
                      <a:lnTo>
                        <a:pt x="1" y="0"/>
                      </a:lnTo>
                      <a:close/>
                      <a:moveTo>
                        <a:pt x="100" y="0"/>
                      </a:moveTo>
                      <a:lnTo>
                        <a:pt x="100" y="11"/>
                      </a:lnTo>
                      <a:lnTo>
                        <a:pt x="289" y="11"/>
                      </a:lnTo>
                      <a:lnTo>
                        <a:pt x="290" y="0"/>
                      </a:lnTo>
                      <a:lnTo>
                        <a:pt x="194" y="0"/>
                      </a:lnTo>
                      <a:lnTo>
                        <a:pt x="192" y="7"/>
                      </a:lnTo>
                      <a:lnTo>
                        <a:pt x="192" y="0"/>
                      </a:lnTo>
                      <a:lnTo>
                        <a:pt x="100" y="0"/>
                      </a:lnTo>
                      <a:close/>
                    </a:path>
                  </a:pathLst>
                </a:custGeom>
                <a:solidFill>
                  <a:srgbClr val="BDBD9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" name="Freeform 793"/>
                <p:cNvSpPr>
                  <a:spLocks noEditPoints="1"/>
                </p:cNvSpPr>
                <p:nvPr/>
              </p:nvSpPr>
              <p:spPr bwMode="auto">
                <a:xfrm>
                  <a:off x="1320" y="2830"/>
                  <a:ext cx="72" cy="2"/>
                </a:xfrm>
                <a:custGeom>
                  <a:avLst/>
                  <a:gdLst>
                    <a:gd name="T0" fmla="*/ 0 w 289"/>
                    <a:gd name="T1" fmla="*/ 0 h 11"/>
                    <a:gd name="T2" fmla="*/ 0 w 289"/>
                    <a:gd name="T3" fmla="*/ 11 h 11"/>
                    <a:gd name="T4" fmla="*/ 96 w 289"/>
                    <a:gd name="T5" fmla="*/ 11 h 11"/>
                    <a:gd name="T6" fmla="*/ 93 w 289"/>
                    <a:gd name="T7" fmla="*/ 0 h 11"/>
                    <a:gd name="T8" fmla="*/ 0 w 289"/>
                    <a:gd name="T9" fmla="*/ 0 h 11"/>
                    <a:gd name="T10" fmla="*/ 99 w 289"/>
                    <a:gd name="T11" fmla="*/ 0 h 11"/>
                    <a:gd name="T12" fmla="*/ 99 w 289"/>
                    <a:gd name="T13" fmla="*/ 11 h 11"/>
                    <a:gd name="T14" fmla="*/ 191 w 289"/>
                    <a:gd name="T15" fmla="*/ 11 h 11"/>
                    <a:gd name="T16" fmla="*/ 190 w 289"/>
                    <a:gd name="T17" fmla="*/ 0 h 11"/>
                    <a:gd name="T18" fmla="*/ 99 w 289"/>
                    <a:gd name="T19" fmla="*/ 0 h 11"/>
                    <a:gd name="T20" fmla="*/ 194 w 289"/>
                    <a:gd name="T21" fmla="*/ 0 h 11"/>
                    <a:gd name="T22" fmla="*/ 193 w 289"/>
                    <a:gd name="T23" fmla="*/ 11 h 11"/>
                    <a:gd name="T24" fmla="*/ 289 w 289"/>
                    <a:gd name="T25" fmla="*/ 11 h 11"/>
                    <a:gd name="T26" fmla="*/ 289 w 289"/>
                    <a:gd name="T27" fmla="*/ 0 h 11"/>
                    <a:gd name="T28" fmla="*/ 194 w 289"/>
                    <a:gd name="T2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89" h="11">
                      <a:moveTo>
                        <a:pt x="0" y="0"/>
                      </a:moveTo>
                      <a:lnTo>
                        <a:pt x="0" y="11"/>
                      </a:lnTo>
                      <a:lnTo>
                        <a:pt x="96" y="11"/>
                      </a:lnTo>
                      <a:lnTo>
                        <a:pt x="93" y="0"/>
                      </a:lnTo>
                      <a:lnTo>
                        <a:pt x="0" y="0"/>
                      </a:lnTo>
                      <a:close/>
                      <a:moveTo>
                        <a:pt x="99" y="0"/>
                      </a:moveTo>
                      <a:lnTo>
                        <a:pt x="99" y="11"/>
                      </a:lnTo>
                      <a:lnTo>
                        <a:pt x="191" y="11"/>
                      </a:lnTo>
                      <a:lnTo>
                        <a:pt x="190" y="0"/>
                      </a:lnTo>
                      <a:lnTo>
                        <a:pt x="99" y="0"/>
                      </a:lnTo>
                      <a:close/>
                      <a:moveTo>
                        <a:pt x="194" y="0"/>
                      </a:moveTo>
                      <a:lnTo>
                        <a:pt x="193" y="11"/>
                      </a:lnTo>
                      <a:lnTo>
                        <a:pt x="289" y="11"/>
                      </a:lnTo>
                      <a:lnTo>
                        <a:pt x="289" y="0"/>
                      </a:lnTo>
                      <a:lnTo>
                        <a:pt x="194" y="0"/>
                      </a:lnTo>
                      <a:close/>
                    </a:path>
                  </a:pathLst>
                </a:custGeom>
                <a:solidFill>
                  <a:srgbClr val="C2C2A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" name="Freeform 794"/>
                <p:cNvSpPr>
                  <a:spLocks noEditPoints="1"/>
                </p:cNvSpPr>
                <p:nvPr/>
              </p:nvSpPr>
              <p:spPr bwMode="auto">
                <a:xfrm>
                  <a:off x="1320" y="2828"/>
                  <a:ext cx="72" cy="3"/>
                </a:xfrm>
                <a:custGeom>
                  <a:avLst/>
                  <a:gdLst>
                    <a:gd name="T0" fmla="*/ 0 w 289"/>
                    <a:gd name="T1" fmla="*/ 0 h 12"/>
                    <a:gd name="T2" fmla="*/ 0 w 289"/>
                    <a:gd name="T3" fmla="*/ 12 h 12"/>
                    <a:gd name="T4" fmla="*/ 95 w 289"/>
                    <a:gd name="T5" fmla="*/ 12 h 12"/>
                    <a:gd name="T6" fmla="*/ 92 w 289"/>
                    <a:gd name="T7" fmla="*/ 0 h 12"/>
                    <a:gd name="T8" fmla="*/ 0 w 289"/>
                    <a:gd name="T9" fmla="*/ 0 h 12"/>
                    <a:gd name="T10" fmla="*/ 101 w 289"/>
                    <a:gd name="T11" fmla="*/ 0 h 12"/>
                    <a:gd name="T12" fmla="*/ 99 w 289"/>
                    <a:gd name="T13" fmla="*/ 12 h 12"/>
                    <a:gd name="T14" fmla="*/ 191 w 289"/>
                    <a:gd name="T15" fmla="*/ 12 h 12"/>
                    <a:gd name="T16" fmla="*/ 189 w 289"/>
                    <a:gd name="T17" fmla="*/ 0 h 12"/>
                    <a:gd name="T18" fmla="*/ 101 w 289"/>
                    <a:gd name="T19" fmla="*/ 0 h 12"/>
                    <a:gd name="T20" fmla="*/ 194 w 289"/>
                    <a:gd name="T21" fmla="*/ 0 h 12"/>
                    <a:gd name="T22" fmla="*/ 193 w 289"/>
                    <a:gd name="T23" fmla="*/ 12 h 12"/>
                    <a:gd name="T24" fmla="*/ 289 w 289"/>
                    <a:gd name="T25" fmla="*/ 12 h 12"/>
                    <a:gd name="T26" fmla="*/ 289 w 289"/>
                    <a:gd name="T27" fmla="*/ 0 h 12"/>
                    <a:gd name="T28" fmla="*/ 194 w 289"/>
                    <a:gd name="T29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89" h="12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95" y="12"/>
                      </a:lnTo>
                      <a:lnTo>
                        <a:pt x="92" y="0"/>
                      </a:lnTo>
                      <a:lnTo>
                        <a:pt x="0" y="0"/>
                      </a:lnTo>
                      <a:close/>
                      <a:moveTo>
                        <a:pt x="101" y="0"/>
                      </a:moveTo>
                      <a:lnTo>
                        <a:pt x="99" y="12"/>
                      </a:lnTo>
                      <a:lnTo>
                        <a:pt x="191" y="12"/>
                      </a:lnTo>
                      <a:lnTo>
                        <a:pt x="189" y="0"/>
                      </a:lnTo>
                      <a:lnTo>
                        <a:pt x="101" y="0"/>
                      </a:lnTo>
                      <a:close/>
                      <a:moveTo>
                        <a:pt x="194" y="0"/>
                      </a:moveTo>
                      <a:lnTo>
                        <a:pt x="193" y="12"/>
                      </a:lnTo>
                      <a:lnTo>
                        <a:pt x="289" y="12"/>
                      </a:lnTo>
                      <a:lnTo>
                        <a:pt x="289" y="0"/>
                      </a:lnTo>
                      <a:lnTo>
                        <a:pt x="194" y="0"/>
                      </a:lnTo>
                      <a:close/>
                    </a:path>
                  </a:pathLst>
                </a:custGeom>
                <a:solidFill>
                  <a:srgbClr val="C9C9A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" name="Freeform 795"/>
                <p:cNvSpPr>
                  <a:spLocks noEditPoints="1"/>
                </p:cNvSpPr>
                <p:nvPr/>
              </p:nvSpPr>
              <p:spPr bwMode="auto">
                <a:xfrm>
                  <a:off x="1320" y="2827"/>
                  <a:ext cx="72" cy="3"/>
                </a:xfrm>
                <a:custGeom>
                  <a:avLst/>
                  <a:gdLst>
                    <a:gd name="T0" fmla="*/ 0 w 289"/>
                    <a:gd name="T1" fmla="*/ 0 h 11"/>
                    <a:gd name="T2" fmla="*/ 0 w 289"/>
                    <a:gd name="T3" fmla="*/ 11 h 11"/>
                    <a:gd name="T4" fmla="*/ 93 w 289"/>
                    <a:gd name="T5" fmla="*/ 11 h 11"/>
                    <a:gd name="T6" fmla="*/ 91 w 289"/>
                    <a:gd name="T7" fmla="*/ 0 h 11"/>
                    <a:gd name="T8" fmla="*/ 0 w 289"/>
                    <a:gd name="T9" fmla="*/ 0 h 11"/>
                    <a:gd name="T10" fmla="*/ 101 w 289"/>
                    <a:gd name="T11" fmla="*/ 0 h 11"/>
                    <a:gd name="T12" fmla="*/ 99 w 289"/>
                    <a:gd name="T13" fmla="*/ 11 h 11"/>
                    <a:gd name="T14" fmla="*/ 190 w 289"/>
                    <a:gd name="T15" fmla="*/ 11 h 11"/>
                    <a:gd name="T16" fmla="*/ 188 w 289"/>
                    <a:gd name="T17" fmla="*/ 0 h 11"/>
                    <a:gd name="T18" fmla="*/ 101 w 289"/>
                    <a:gd name="T19" fmla="*/ 0 h 11"/>
                    <a:gd name="T20" fmla="*/ 195 w 289"/>
                    <a:gd name="T21" fmla="*/ 0 h 11"/>
                    <a:gd name="T22" fmla="*/ 194 w 289"/>
                    <a:gd name="T23" fmla="*/ 11 h 11"/>
                    <a:gd name="T24" fmla="*/ 289 w 289"/>
                    <a:gd name="T25" fmla="*/ 11 h 11"/>
                    <a:gd name="T26" fmla="*/ 289 w 289"/>
                    <a:gd name="T27" fmla="*/ 0 h 11"/>
                    <a:gd name="T28" fmla="*/ 195 w 289"/>
                    <a:gd name="T2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89" h="11">
                      <a:moveTo>
                        <a:pt x="0" y="0"/>
                      </a:moveTo>
                      <a:lnTo>
                        <a:pt x="0" y="11"/>
                      </a:lnTo>
                      <a:lnTo>
                        <a:pt x="93" y="11"/>
                      </a:lnTo>
                      <a:lnTo>
                        <a:pt x="91" y="0"/>
                      </a:lnTo>
                      <a:lnTo>
                        <a:pt x="0" y="0"/>
                      </a:lnTo>
                      <a:close/>
                      <a:moveTo>
                        <a:pt x="101" y="0"/>
                      </a:moveTo>
                      <a:lnTo>
                        <a:pt x="99" y="11"/>
                      </a:lnTo>
                      <a:lnTo>
                        <a:pt x="190" y="11"/>
                      </a:lnTo>
                      <a:lnTo>
                        <a:pt x="188" y="0"/>
                      </a:lnTo>
                      <a:lnTo>
                        <a:pt x="101" y="0"/>
                      </a:lnTo>
                      <a:close/>
                      <a:moveTo>
                        <a:pt x="195" y="0"/>
                      </a:moveTo>
                      <a:lnTo>
                        <a:pt x="194" y="11"/>
                      </a:lnTo>
                      <a:lnTo>
                        <a:pt x="289" y="11"/>
                      </a:lnTo>
                      <a:lnTo>
                        <a:pt x="289" y="0"/>
                      </a:lnTo>
                      <a:lnTo>
                        <a:pt x="195" y="0"/>
                      </a:lnTo>
                      <a:close/>
                    </a:path>
                  </a:pathLst>
                </a:custGeom>
                <a:solidFill>
                  <a:srgbClr val="D1D1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" name="Freeform 796"/>
                <p:cNvSpPr>
                  <a:spLocks noEditPoints="1"/>
                </p:cNvSpPr>
                <p:nvPr/>
              </p:nvSpPr>
              <p:spPr bwMode="auto">
                <a:xfrm>
                  <a:off x="1320" y="2826"/>
                  <a:ext cx="72" cy="2"/>
                </a:xfrm>
                <a:custGeom>
                  <a:avLst/>
                  <a:gdLst>
                    <a:gd name="T0" fmla="*/ 0 w 289"/>
                    <a:gd name="T1" fmla="*/ 0 h 11"/>
                    <a:gd name="T2" fmla="*/ 0 w 289"/>
                    <a:gd name="T3" fmla="*/ 11 h 11"/>
                    <a:gd name="T4" fmla="*/ 92 w 289"/>
                    <a:gd name="T5" fmla="*/ 11 h 11"/>
                    <a:gd name="T6" fmla="*/ 90 w 289"/>
                    <a:gd name="T7" fmla="*/ 0 h 11"/>
                    <a:gd name="T8" fmla="*/ 0 w 289"/>
                    <a:gd name="T9" fmla="*/ 0 h 11"/>
                    <a:gd name="T10" fmla="*/ 101 w 289"/>
                    <a:gd name="T11" fmla="*/ 0 h 11"/>
                    <a:gd name="T12" fmla="*/ 101 w 289"/>
                    <a:gd name="T13" fmla="*/ 11 h 11"/>
                    <a:gd name="T14" fmla="*/ 189 w 289"/>
                    <a:gd name="T15" fmla="*/ 11 h 11"/>
                    <a:gd name="T16" fmla="*/ 187 w 289"/>
                    <a:gd name="T17" fmla="*/ 0 h 11"/>
                    <a:gd name="T18" fmla="*/ 101 w 289"/>
                    <a:gd name="T19" fmla="*/ 0 h 11"/>
                    <a:gd name="T20" fmla="*/ 195 w 289"/>
                    <a:gd name="T21" fmla="*/ 0 h 11"/>
                    <a:gd name="T22" fmla="*/ 194 w 289"/>
                    <a:gd name="T23" fmla="*/ 11 h 11"/>
                    <a:gd name="T24" fmla="*/ 289 w 289"/>
                    <a:gd name="T25" fmla="*/ 11 h 11"/>
                    <a:gd name="T26" fmla="*/ 289 w 289"/>
                    <a:gd name="T27" fmla="*/ 0 h 11"/>
                    <a:gd name="T28" fmla="*/ 195 w 289"/>
                    <a:gd name="T2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89" h="11">
                      <a:moveTo>
                        <a:pt x="0" y="0"/>
                      </a:moveTo>
                      <a:lnTo>
                        <a:pt x="0" y="11"/>
                      </a:lnTo>
                      <a:lnTo>
                        <a:pt x="92" y="11"/>
                      </a:lnTo>
                      <a:lnTo>
                        <a:pt x="90" y="0"/>
                      </a:lnTo>
                      <a:lnTo>
                        <a:pt x="0" y="0"/>
                      </a:lnTo>
                      <a:close/>
                      <a:moveTo>
                        <a:pt x="101" y="0"/>
                      </a:moveTo>
                      <a:lnTo>
                        <a:pt x="101" y="11"/>
                      </a:lnTo>
                      <a:lnTo>
                        <a:pt x="189" y="11"/>
                      </a:lnTo>
                      <a:lnTo>
                        <a:pt x="187" y="0"/>
                      </a:lnTo>
                      <a:lnTo>
                        <a:pt x="101" y="0"/>
                      </a:lnTo>
                      <a:close/>
                      <a:moveTo>
                        <a:pt x="195" y="0"/>
                      </a:moveTo>
                      <a:lnTo>
                        <a:pt x="194" y="11"/>
                      </a:lnTo>
                      <a:lnTo>
                        <a:pt x="289" y="11"/>
                      </a:lnTo>
                      <a:lnTo>
                        <a:pt x="289" y="0"/>
                      </a:lnTo>
                      <a:lnTo>
                        <a:pt x="195" y="0"/>
                      </a:lnTo>
                      <a:close/>
                    </a:path>
                  </a:pathLst>
                </a:custGeom>
                <a:solidFill>
                  <a:srgbClr val="D6D6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0" name="Freeform 797"/>
                <p:cNvSpPr>
                  <a:spLocks noEditPoints="1"/>
                </p:cNvSpPr>
                <p:nvPr/>
              </p:nvSpPr>
              <p:spPr bwMode="auto">
                <a:xfrm>
                  <a:off x="1320" y="2824"/>
                  <a:ext cx="72" cy="3"/>
                </a:xfrm>
                <a:custGeom>
                  <a:avLst/>
                  <a:gdLst>
                    <a:gd name="T0" fmla="*/ 0 w 289"/>
                    <a:gd name="T1" fmla="*/ 0 h 12"/>
                    <a:gd name="T2" fmla="*/ 0 w 289"/>
                    <a:gd name="T3" fmla="*/ 12 h 12"/>
                    <a:gd name="T4" fmla="*/ 91 w 289"/>
                    <a:gd name="T5" fmla="*/ 12 h 12"/>
                    <a:gd name="T6" fmla="*/ 89 w 289"/>
                    <a:gd name="T7" fmla="*/ 0 h 12"/>
                    <a:gd name="T8" fmla="*/ 0 w 289"/>
                    <a:gd name="T9" fmla="*/ 0 h 12"/>
                    <a:gd name="T10" fmla="*/ 101 w 289"/>
                    <a:gd name="T11" fmla="*/ 0 h 12"/>
                    <a:gd name="T12" fmla="*/ 101 w 289"/>
                    <a:gd name="T13" fmla="*/ 12 h 12"/>
                    <a:gd name="T14" fmla="*/ 188 w 289"/>
                    <a:gd name="T15" fmla="*/ 12 h 12"/>
                    <a:gd name="T16" fmla="*/ 185 w 289"/>
                    <a:gd name="T17" fmla="*/ 0 h 12"/>
                    <a:gd name="T18" fmla="*/ 101 w 289"/>
                    <a:gd name="T19" fmla="*/ 0 h 12"/>
                    <a:gd name="T20" fmla="*/ 196 w 289"/>
                    <a:gd name="T21" fmla="*/ 0 h 12"/>
                    <a:gd name="T22" fmla="*/ 195 w 289"/>
                    <a:gd name="T23" fmla="*/ 12 h 12"/>
                    <a:gd name="T24" fmla="*/ 289 w 289"/>
                    <a:gd name="T25" fmla="*/ 12 h 12"/>
                    <a:gd name="T26" fmla="*/ 289 w 289"/>
                    <a:gd name="T27" fmla="*/ 0 h 12"/>
                    <a:gd name="T28" fmla="*/ 196 w 289"/>
                    <a:gd name="T29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89" h="12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91" y="12"/>
                      </a:lnTo>
                      <a:lnTo>
                        <a:pt x="89" y="0"/>
                      </a:lnTo>
                      <a:lnTo>
                        <a:pt x="0" y="0"/>
                      </a:lnTo>
                      <a:close/>
                      <a:moveTo>
                        <a:pt x="101" y="0"/>
                      </a:moveTo>
                      <a:lnTo>
                        <a:pt x="101" y="12"/>
                      </a:lnTo>
                      <a:lnTo>
                        <a:pt x="188" y="12"/>
                      </a:lnTo>
                      <a:lnTo>
                        <a:pt x="185" y="0"/>
                      </a:lnTo>
                      <a:lnTo>
                        <a:pt x="101" y="0"/>
                      </a:lnTo>
                      <a:close/>
                      <a:moveTo>
                        <a:pt x="196" y="0"/>
                      </a:moveTo>
                      <a:lnTo>
                        <a:pt x="195" y="12"/>
                      </a:lnTo>
                      <a:lnTo>
                        <a:pt x="289" y="12"/>
                      </a:lnTo>
                      <a:lnTo>
                        <a:pt x="289" y="0"/>
                      </a:lnTo>
                      <a:lnTo>
                        <a:pt x="196" y="0"/>
                      </a:lnTo>
                      <a:close/>
                    </a:path>
                  </a:pathLst>
                </a:custGeom>
                <a:solidFill>
                  <a:srgbClr val="DEDE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" name="Freeform 798"/>
                <p:cNvSpPr>
                  <a:spLocks noEditPoints="1"/>
                </p:cNvSpPr>
                <p:nvPr/>
              </p:nvSpPr>
              <p:spPr bwMode="auto">
                <a:xfrm>
                  <a:off x="1320" y="2823"/>
                  <a:ext cx="72" cy="3"/>
                </a:xfrm>
                <a:custGeom>
                  <a:avLst/>
                  <a:gdLst>
                    <a:gd name="T0" fmla="*/ 0 w 289"/>
                    <a:gd name="T1" fmla="*/ 10 h 10"/>
                    <a:gd name="T2" fmla="*/ 0 w 289"/>
                    <a:gd name="T3" fmla="*/ 2 h 10"/>
                    <a:gd name="T4" fmla="*/ 44 w 289"/>
                    <a:gd name="T5" fmla="*/ 0 h 10"/>
                    <a:gd name="T6" fmla="*/ 88 w 289"/>
                    <a:gd name="T7" fmla="*/ 0 h 10"/>
                    <a:gd name="T8" fmla="*/ 90 w 289"/>
                    <a:gd name="T9" fmla="*/ 10 h 10"/>
                    <a:gd name="T10" fmla="*/ 0 w 289"/>
                    <a:gd name="T11" fmla="*/ 10 h 10"/>
                    <a:gd name="T12" fmla="*/ 101 w 289"/>
                    <a:gd name="T13" fmla="*/ 0 h 10"/>
                    <a:gd name="T14" fmla="*/ 101 w 289"/>
                    <a:gd name="T15" fmla="*/ 10 h 10"/>
                    <a:gd name="T16" fmla="*/ 187 w 289"/>
                    <a:gd name="T17" fmla="*/ 10 h 10"/>
                    <a:gd name="T18" fmla="*/ 185 w 289"/>
                    <a:gd name="T19" fmla="*/ 0 h 10"/>
                    <a:gd name="T20" fmla="*/ 101 w 289"/>
                    <a:gd name="T21" fmla="*/ 0 h 10"/>
                    <a:gd name="T22" fmla="*/ 196 w 289"/>
                    <a:gd name="T23" fmla="*/ 0 h 10"/>
                    <a:gd name="T24" fmla="*/ 195 w 289"/>
                    <a:gd name="T25" fmla="*/ 10 h 10"/>
                    <a:gd name="T26" fmla="*/ 289 w 289"/>
                    <a:gd name="T27" fmla="*/ 10 h 10"/>
                    <a:gd name="T28" fmla="*/ 289 w 289"/>
                    <a:gd name="T29" fmla="*/ 0 h 10"/>
                    <a:gd name="T30" fmla="*/ 196 w 289"/>
                    <a:gd name="T31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289" h="10">
                      <a:moveTo>
                        <a:pt x="0" y="10"/>
                      </a:moveTo>
                      <a:lnTo>
                        <a:pt x="0" y="2"/>
                      </a:lnTo>
                      <a:lnTo>
                        <a:pt x="44" y="0"/>
                      </a:lnTo>
                      <a:lnTo>
                        <a:pt x="88" y="0"/>
                      </a:lnTo>
                      <a:lnTo>
                        <a:pt x="90" y="10"/>
                      </a:lnTo>
                      <a:lnTo>
                        <a:pt x="0" y="10"/>
                      </a:lnTo>
                      <a:close/>
                      <a:moveTo>
                        <a:pt x="101" y="0"/>
                      </a:moveTo>
                      <a:lnTo>
                        <a:pt x="101" y="10"/>
                      </a:lnTo>
                      <a:lnTo>
                        <a:pt x="187" y="10"/>
                      </a:lnTo>
                      <a:lnTo>
                        <a:pt x="185" y="0"/>
                      </a:lnTo>
                      <a:lnTo>
                        <a:pt x="101" y="0"/>
                      </a:lnTo>
                      <a:close/>
                      <a:moveTo>
                        <a:pt x="196" y="0"/>
                      </a:moveTo>
                      <a:lnTo>
                        <a:pt x="195" y="10"/>
                      </a:lnTo>
                      <a:lnTo>
                        <a:pt x="289" y="10"/>
                      </a:lnTo>
                      <a:lnTo>
                        <a:pt x="289" y="0"/>
                      </a:lnTo>
                      <a:lnTo>
                        <a:pt x="196" y="0"/>
                      </a:lnTo>
                      <a:close/>
                    </a:path>
                  </a:pathLst>
                </a:custGeom>
                <a:solidFill>
                  <a:srgbClr val="E3E3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" name="Freeform 799"/>
                <p:cNvSpPr>
                  <a:spLocks noEditPoints="1"/>
                </p:cNvSpPr>
                <p:nvPr/>
              </p:nvSpPr>
              <p:spPr bwMode="auto">
                <a:xfrm>
                  <a:off x="1320" y="2823"/>
                  <a:ext cx="72" cy="1"/>
                </a:xfrm>
                <a:custGeom>
                  <a:avLst/>
                  <a:gdLst>
                    <a:gd name="T0" fmla="*/ 0 w 289"/>
                    <a:gd name="T1" fmla="*/ 4 h 4"/>
                    <a:gd name="T2" fmla="*/ 0 w 289"/>
                    <a:gd name="T3" fmla="*/ 2 h 4"/>
                    <a:gd name="T4" fmla="*/ 86 w 289"/>
                    <a:gd name="T5" fmla="*/ 0 h 4"/>
                    <a:gd name="T6" fmla="*/ 89 w 289"/>
                    <a:gd name="T7" fmla="*/ 4 h 4"/>
                    <a:gd name="T8" fmla="*/ 0 w 289"/>
                    <a:gd name="T9" fmla="*/ 4 h 4"/>
                    <a:gd name="T10" fmla="*/ 101 w 289"/>
                    <a:gd name="T11" fmla="*/ 4 h 4"/>
                    <a:gd name="T12" fmla="*/ 101 w 289"/>
                    <a:gd name="T13" fmla="*/ 0 h 4"/>
                    <a:gd name="T14" fmla="*/ 184 w 289"/>
                    <a:gd name="T15" fmla="*/ 0 h 4"/>
                    <a:gd name="T16" fmla="*/ 185 w 289"/>
                    <a:gd name="T17" fmla="*/ 4 h 4"/>
                    <a:gd name="T18" fmla="*/ 101 w 289"/>
                    <a:gd name="T19" fmla="*/ 4 h 4"/>
                    <a:gd name="T20" fmla="*/ 196 w 289"/>
                    <a:gd name="T21" fmla="*/ 4 h 4"/>
                    <a:gd name="T22" fmla="*/ 196 w 289"/>
                    <a:gd name="T23" fmla="*/ 0 h 4"/>
                    <a:gd name="T24" fmla="*/ 289 w 289"/>
                    <a:gd name="T25" fmla="*/ 0 h 4"/>
                    <a:gd name="T26" fmla="*/ 289 w 289"/>
                    <a:gd name="T27" fmla="*/ 4 h 4"/>
                    <a:gd name="T28" fmla="*/ 196 w 289"/>
                    <a:gd name="T2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89" h="4">
                      <a:moveTo>
                        <a:pt x="0" y="4"/>
                      </a:moveTo>
                      <a:lnTo>
                        <a:pt x="0" y="2"/>
                      </a:lnTo>
                      <a:lnTo>
                        <a:pt x="86" y="0"/>
                      </a:lnTo>
                      <a:lnTo>
                        <a:pt x="89" y="4"/>
                      </a:lnTo>
                      <a:lnTo>
                        <a:pt x="0" y="4"/>
                      </a:lnTo>
                      <a:close/>
                      <a:moveTo>
                        <a:pt x="101" y="4"/>
                      </a:moveTo>
                      <a:lnTo>
                        <a:pt x="101" y="0"/>
                      </a:lnTo>
                      <a:lnTo>
                        <a:pt x="184" y="0"/>
                      </a:lnTo>
                      <a:lnTo>
                        <a:pt x="185" y="4"/>
                      </a:lnTo>
                      <a:lnTo>
                        <a:pt x="101" y="4"/>
                      </a:lnTo>
                      <a:close/>
                      <a:moveTo>
                        <a:pt x="196" y="4"/>
                      </a:moveTo>
                      <a:lnTo>
                        <a:pt x="196" y="0"/>
                      </a:lnTo>
                      <a:lnTo>
                        <a:pt x="289" y="0"/>
                      </a:lnTo>
                      <a:lnTo>
                        <a:pt x="289" y="4"/>
                      </a:lnTo>
                      <a:lnTo>
                        <a:pt x="196" y="4"/>
                      </a:lnTo>
                      <a:close/>
                    </a:path>
                  </a:pathLst>
                </a:custGeom>
                <a:solidFill>
                  <a:srgbClr val="EBEB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3" name="Freeform 800"/>
                <p:cNvSpPr>
                  <a:spLocks noEditPoints="1"/>
                </p:cNvSpPr>
                <p:nvPr/>
              </p:nvSpPr>
              <p:spPr bwMode="auto">
                <a:xfrm>
                  <a:off x="1331" y="2823"/>
                  <a:ext cx="61" cy="1"/>
                </a:xfrm>
                <a:custGeom>
                  <a:avLst/>
                  <a:gdLst>
                    <a:gd name="T0" fmla="*/ 0 w 245"/>
                    <a:gd name="T1" fmla="*/ 42 w 245"/>
                    <a:gd name="T2" fmla="*/ 44 w 245"/>
                    <a:gd name="T3" fmla="*/ 0 w 245"/>
                    <a:gd name="T4" fmla="*/ 57 w 245"/>
                    <a:gd name="T5" fmla="*/ 57 w 245"/>
                    <a:gd name="T6" fmla="*/ 140 w 245"/>
                    <a:gd name="T7" fmla="*/ 141 w 245"/>
                    <a:gd name="T8" fmla="*/ 57 w 245"/>
                    <a:gd name="T9" fmla="*/ 152 w 245"/>
                    <a:gd name="T10" fmla="*/ 152 w 245"/>
                    <a:gd name="T11" fmla="*/ 245 w 245"/>
                    <a:gd name="T12" fmla="*/ 245 w 245"/>
                    <a:gd name="T13" fmla="*/ 152 w 24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  <a:cxn ang="0">
                      <a:pos x="T9" y="0"/>
                    </a:cxn>
                    <a:cxn ang="0">
                      <a:pos x="T10" y="0"/>
                    </a:cxn>
                    <a:cxn ang="0">
                      <a:pos x="T11" y="0"/>
                    </a:cxn>
                    <a:cxn ang="0">
                      <a:pos x="T12" y="0"/>
                    </a:cxn>
                    <a:cxn ang="0">
                      <a:pos x="T13" y="0"/>
                    </a:cxn>
                  </a:cxnLst>
                  <a:rect l="0" t="0" r="r" b="b"/>
                  <a:pathLst>
                    <a:path w="245">
                      <a:moveTo>
                        <a:pt x="0" y="0"/>
                      </a:moveTo>
                      <a:lnTo>
                        <a:pt x="42" y="0"/>
                      </a:lnTo>
                      <a:lnTo>
                        <a:pt x="44" y="0"/>
                      </a:lnTo>
                      <a:lnTo>
                        <a:pt x="0" y="0"/>
                      </a:lnTo>
                      <a:close/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140" y="0"/>
                      </a:lnTo>
                      <a:lnTo>
                        <a:pt x="141" y="0"/>
                      </a:lnTo>
                      <a:lnTo>
                        <a:pt x="57" y="0"/>
                      </a:lnTo>
                      <a:close/>
                      <a:moveTo>
                        <a:pt x="152" y="0"/>
                      </a:moveTo>
                      <a:lnTo>
                        <a:pt x="152" y="0"/>
                      </a:lnTo>
                      <a:lnTo>
                        <a:pt x="245" y="0"/>
                      </a:lnTo>
                      <a:lnTo>
                        <a:pt x="245" y="0"/>
                      </a:lnTo>
                      <a:lnTo>
                        <a:pt x="152" y="0"/>
                      </a:lnTo>
                      <a:close/>
                    </a:path>
                  </a:pathLst>
                </a:custGeom>
                <a:solidFill>
                  <a:srgbClr val="F0F0D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4" name="Freeform 801"/>
                <p:cNvSpPr>
                  <a:spLocks/>
                </p:cNvSpPr>
                <p:nvPr/>
              </p:nvSpPr>
              <p:spPr bwMode="auto">
                <a:xfrm>
                  <a:off x="1322" y="2854"/>
                  <a:ext cx="70" cy="1"/>
                </a:xfrm>
                <a:custGeom>
                  <a:avLst/>
                  <a:gdLst>
                    <a:gd name="T0" fmla="*/ 1 w 278"/>
                    <a:gd name="T1" fmla="*/ 0 h 5"/>
                    <a:gd name="T2" fmla="*/ 0 w 278"/>
                    <a:gd name="T3" fmla="*/ 2 h 5"/>
                    <a:gd name="T4" fmla="*/ 277 w 278"/>
                    <a:gd name="T5" fmla="*/ 5 h 5"/>
                    <a:gd name="T6" fmla="*/ 278 w 278"/>
                    <a:gd name="T7" fmla="*/ 0 h 5"/>
                    <a:gd name="T8" fmla="*/ 1 w 278"/>
                    <a:gd name="T9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8" h="5">
                      <a:moveTo>
                        <a:pt x="1" y="0"/>
                      </a:moveTo>
                      <a:lnTo>
                        <a:pt x="0" y="2"/>
                      </a:lnTo>
                      <a:lnTo>
                        <a:pt x="277" y="5"/>
                      </a:lnTo>
                      <a:lnTo>
                        <a:pt x="278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8282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" name="Freeform 802"/>
                <p:cNvSpPr>
                  <a:spLocks/>
                </p:cNvSpPr>
                <p:nvPr/>
              </p:nvSpPr>
              <p:spPr bwMode="auto">
                <a:xfrm>
                  <a:off x="1322" y="2853"/>
                  <a:ext cx="70" cy="2"/>
                </a:xfrm>
                <a:custGeom>
                  <a:avLst/>
                  <a:gdLst>
                    <a:gd name="T0" fmla="*/ 1 w 278"/>
                    <a:gd name="T1" fmla="*/ 0 h 10"/>
                    <a:gd name="T2" fmla="*/ 0 w 278"/>
                    <a:gd name="T3" fmla="*/ 7 h 10"/>
                    <a:gd name="T4" fmla="*/ 277 w 278"/>
                    <a:gd name="T5" fmla="*/ 10 h 10"/>
                    <a:gd name="T6" fmla="*/ 278 w 278"/>
                    <a:gd name="T7" fmla="*/ 0 h 10"/>
                    <a:gd name="T8" fmla="*/ 1 w 278"/>
                    <a:gd name="T9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8" h="10">
                      <a:moveTo>
                        <a:pt x="1" y="0"/>
                      </a:moveTo>
                      <a:lnTo>
                        <a:pt x="0" y="7"/>
                      </a:lnTo>
                      <a:lnTo>
                        <a:pt x="277" y="10"/>
                      </a:lnTo>
                      <a:lnTo>
                        <a:pt x="278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8A8A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6" name="Rectangle 803"/>
                <p:cNvSpPr>
                  <a:spLocks noChangeArrowheads="1"/>
                </p:cNvSpPr>
                <p:nvPr/>
              </p:nvSpPr>
              <p:spPr bwMode="auto">
                <a:xfrm>
                  <a:off x="1323" y="2851"/>
                  <a:ext cx="69" cy="3"/>
                </a:xfrm>
                <a:prstGeom prst="rect">
                  <a:avLst/>
                </a:prstGeom>
                <a:solidFill>
                  <a:srgbClr val="8F8F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" name="Rectangle 804"/>
                <p:cNvSpPr>
                  <a:spLocks noChangeArrowheads="1"/>
                </p:cNvSpPr>
                <p:nvPr/>
              </p:nvSpPr>
              <p:spPr bwMode="auto">
                <a:xfrm>
                  <a:off x="1323" y="2850"/>
                  <a:ext cx="69" cy="3"/>
                </a:xfrm>
                <a:prstGeom prst="rect">
                  <a:avLst/>
                </a:prstGeom>
                <a:solidFill>
                  <a:srgbClr val="96967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" name="Freeform 805"/>
                <p:cNvSpPr>
                  <a:spLocks/>
                </p:cNvSpPr>
                <p:nvPr/>
              </p:nvSpPr>
              <p:spPr bwMode="auto">
                <a:xfrm>
                  <a:off x="1323" y="2849"/>
                  <a:ext cx="69" cy="2"/>
                </a:xfrm>
                <a:custGeom>
                  <a:avLst/>
                  <a:gdLst>
                    <a:gd name="T0" fmla="*/ 1 w 277"/>
                    <a:gd name="T1" fmla="*/ 0 h 11"/>
                    <a:gd name="T2" fmla="*/ 0 w 277"/>
                    <a:gd name="T3" fmla="*/ 11 h 11"/>
                    <a:gd name="T4" fmla="*/ 277 w 277"/>
                    <a:gd name="T5" fmla="*/ 11 h 11"/>
                    <a:gd name="T6" fmla="*/ 277 w 277"/>
                    <a:gd name="T7" fmla="*/ 0 h 11"/>
                    <a:gd name="T8" fmla="*/ 1 w 277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7" h="11">
                      <a:moveTo>
                        <a:pt x="1" y="0"/>
                      </a:moveTo>
                      <a:lnTo>
                        <a:pt x="0" y="11"/>
                      </a:lnTo>
                      <a:lnTo>
                        <a:pt x="277" y="11"/>
                      </a:lnTo>
                      <a:lnTo>
                        <a:pt x="277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9E9E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9" name="Freeform 806"/>
                <p:cNvSpPr>
                  <a:spLocks/>
                </p:cNvSpPr>
                <p:nvPr/>
              </p:nvSpPr>
              <p:spPr bwMode="auto">
                <a:xfrm>
                  <a:off x="1323" y="2847"/>
                  <a:ext cx="69" cy="3"/>
                </a:xfrm>
                <a:custGeom>
                  <a:avLst/>
                  <a:gdLst>
                    <a:gd name="T0" fmla="*/ 1 w 277"/>
                    <a:gd name="T1" fmla="*/ 0 h 11"/>
                    <a:gd name="T2" fmla="*/ 0 w 277"/>
                    <a:gd name="T3" fmla="*/ 11 h 11"/>
                    <a:gd name="T4" fmla="*/ 277 w 277"/>
                    <a:gd name="T5" fmla="*/ 11 h 11"/>
                    <a:gd name="T6" fmla="*/ 277 w 277"/>
                    <a:gd name="T7" fmla="*/ 0 h 11"/>
                    <a:gd name="T8" fmla="*/ 94 w 277"/>
                    <a:gd name="T9" fmla="*/ 0 h 11"/>
                    <a:gd name="T10" fmla="*/ 1 w 277"/>
                    <a:gd name="T11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7" h="11">
                      <a:moveTo>
                        <a:pt x="1" y="0"/>
                      </a:moveTo>
                      <a:lnTo>
                        <a:pt x="0" y="11"/>
                      </a:lnTo>
                      <a:lnTo>
                        <a:pt x="277" y="11"/>
                      </a:lnTo>
                      <a:lnTo>
                        <a:pt x="277" y="0"/>
                      </a:lnTo>
                      <a:lnTo>
                        <a:pt x="94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A3A38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0" name="Freeform 807"/>
                <p:cNvSpPr>
                  <a:spLocks/>
                </p:cNvSpPr>
                <p:nvPr/>
              </p:nvSpPr>
              <p:spPr bwMode="auto">
                <a:xfrm>
                  <a:off x="1323" y="2846"/>
                  <a:ext cx="69" cy="3"/>
                </a:xfrm>
                <a:custGeom>
                  <a:avLst/>
                  <a:gdLst>
                    <a:gd name="T0" fmla="*/ 0 w 276"/>
                    <a:gd name="T1" fmla="*/ 0 h 12"/>
                    <a:gd name="T2" fmla="*/ 0 w 276"/>
                    <a:gd name="T3" fmla="*/ 12 h 12"/>
                    <a:gd name="T4" fmla="*/ 276 w 276"/>
                    <a:gd name="T5" fmla="*/ 12 h 12"/>
                    <a:gd name="T6" fmla="*/ 276 w 276"/>
                    <a:gd name="T7" fmla="*/ 0 h 12"/>
                    <a:gd name="T8" fmla="*/ 95 w 276"/>
                    <a:gd name="T9" fmla="*/ 0 h 12"/>
                    <a:gd name="T10" fmla="*/ 93 w 276"/>
                    <a:gd name="T11" fmla="*/ 8 h 12"/>
                    <a:gd name="T12" fmla="*/ 93 w 276"/>
                    <a:gd name="T13" fmla="*/ 0 h 12"/>
                    <a:gd name="T14" fmla="*/ 0 w 276"/>
                    <a:gd name="T15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76" h="12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276" y="12"/>
                      </a:lnTo>
                      <a:lnTo>
                        <a:pt x="276" y="0"/>
                      </a:lnTo>
                      <a:lnTo>
                        <a:pt x="95" y="0"/>
                      </a:lnTo>
                      <a:lnTo>
                        <a:pt x="93" y="8"/>
                      </a:lnTo>
                      <a:lnTo>
                        <a:pt x="9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8A8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1" name="Freeform 808"/>
                <p:cNvSpPr>
                  <a:spLocks noEditPoints="1"/>
                </p:cNvSpPr>
                <p:nvPr/>
              </p:nvSpPr>
              <p:spPr bwMode="auto">
                <a:xfrm>
                  <a:off x="1323" y="2844"/>
                  <a:ext cx="69" cy="3"/>
                </a:xfrm>
                <a:custGeom>
                  <a:avLst/>
                  <a:gdLst>
                    <a:gd name="T0" fmla="*/ 0 w 277"/>
                    <a:gd name="T1" fmla="*/ 0 h 14"/>
                    <a:gd name="T2" fmla="*/ 0 w 277"/>
                    <a:gd name="T3" fmla="*/ 12 h 14"/>
                    <a:gd name="T4" fmla="*/ 93 w 277"/>
                    <a:gd name="T5" fmla="*/ 14 h 14"/>
                    <a:gd name="T6" fmla="*/ 92 w 277"/>
                    <a:gd name="T7" fmla="*/ 0 h 14"/>
                    <a:gd name="T8" fmla="*/ 0 w 277"/>
                    <a:gd name="T9" fmla="*/ 0 h 14"/>
                    <a:gd name="T10" fmla="*/ 95 w 277"/>
                    <a:gd name="T11" fmla="*/ 0 h 14"/>
                    <a:gd name="T12" fmla="*/ 93 w 277"/>
                    <a:gd name="T13" fmla="*/ 12 h 14"/>
                    <a:gd name="T14" fmla="*/ 276 w 277"/>
                    <a:gd name="T15" fmla="*/ 12 h 14"/>
                    <a:gd name="T16" fmla="*/ 277 w 277"/>
                    <a:gd name="T17" fmla="*/ 0 h 14"/>
                    <a:gd name="T18" fmla="*/ 95 w 277"/>
                    <a:gd name="T19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77" h="14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93" y="14"/>
                      </a:lnTo>
                      <a:lnTo>
                        <a:pt x="92" y="0"/>
                      </a:lnTo>
                      <a:lnTo>
                        <a:pt x="0" y="0"/>
                      </a:lnTo>
                      <a:close/>
                      <a:moveTo>
                        <a:pt x="95" y="0"/>
                      </a:moveTo>
                      <a:lnTo>
                        <a:pt x="93" y="12"/>
                      </a:lnTo>
                      <a:lnTo>
                        <a:pt x="276" y="12"/>
                      </a:lnTo>
                      <a:lnTo>
                        <a:pt x="277" y="0"/>
                      </a:lnTo>
                      <a:lnTo>
                        <a:pt x="95" y="0"/>
                      </a:lnTo>
                      <a:close/>
                    </a:path>
                  </a:pathLst>
                </a:custGeom>
                <a:solidFill>
                  <a:srgbClr val="B0B09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2" name="Freeform 809"/>
                <p:cNvSpPr>
                  <a:spLocks noEditPoints="1"/>
                </p:cNvSpPr>
                <p:nvPr/>
              </p:nvSpPr>
              <p:spPr bwMode="auto">
                <a:xfrm>
                  <a:off x="1323" y="2843"/>
                  <a:ext cx="69" cy="3"/>
                </a:xfrm>
                <a:custGeom>
                  <a:avLst/>
                  <a:gdLst>
                    <a:gd name="T0" fmla="*/ 1 w 277"/>
                    <a:gd name="T1" fmla="*/ 0 h 10"/>
                    <a:gd name="T2" fmla="*/ 0 w 277"/>
                    <a:gd name="T3" fmla="*/ 10 h 10"/>
                    <a:gd name="T4" fmla="*/ 93 w 277"/>
                    <a:gd name="T5" fmla="*/ 10 h 10"/>
                    <a:gd name="T6" fmla="*/ 91 w 277"/>
                    <a:gd name="T7" fmla="*/ 0 h 10"/>
                    <a:gd name="T8" fmla="*/ 1 w 277"/>
                    <a:gd name="T9" fmla="*/ 0 h 10"/>
                    <a:gd name="T10" fmla="*/ 95 w 277"/>
                    <a:gd name="T11" fmla="*/ 0 h 10"/>
                    <a:gd name="T12" fmla="*/ 95 w 277"/>
                    <a:gd name="T13" fmla="*/ 10 h 10"/>
                    <a:gd name="T14" fmla="*/ 276 w 277"/>
                    <a:gd name="T15" fmla="*/ 10 h 10"/>
                    <a:gd name="T16" fmla="*/ 277 w 277"/>
                    <a:gd name="T17" fmla="*/ 0 h 10"/>
                    <a:gd name="T18" fmla="*/ 185 w 277"/>
                    <a:gd name="T19" fmla="*/ 0 h 10"/>
                    <a:gd name="T20" fmla="*/ 184 w 277"/>
                    <a:gd name="T21" fmla="*/ 3 h 10"/>
                    <a:gd name="T22" fmla="*/ 184 w 277"/>
                    <a:gd name="T23" fmla="*/ 0 h 10"/>
                    <a:gd name="T24" fmla="*/ 95 w 277"/>
                    <a:gd name="T25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77" h="10">
                      <a:moveTo>
                        <a:pt x="1" y="0"/>
                      </a:moveTo>
                      <a:lnTo>
                        <a:pt x="0" y="10"/>
                      </a:lnTo>
                      <a:lnTo>
                        <a:pt x="93" y="10"/>
                      </a:lnTo>
                      <a:lnTo>
                        <a:pt x="91" y="0"/>
                      </a:lnTo>
                      <a:lnTo>
                        <a:pt x="1" y="0"/>
                      </a:lnTo>
                      <a:close/>
                      <a:moveTo>
                        <a:pt x="95" y="0"/>
                      </a:moveTo>
                      <a:lnTo>
                        <a:pt x="95" y="10"/>
                      </a:lnTo>
                      <a:lnTo>
                        <a:pt x="276" y="10"/>
                      </a:lnTo>
                      <a:lnTo>
                        <a:pt x="277" y="0"/>
                      </a:lnTo>
                      <a:lnTo>
                        <a:pt x="185" y="0"/>
                      </a:lnTo>
                      <a:lnTo>
                        <a:pt x="184" y="3"/>
                      </a:lnTo>
                      <a:lnTo>
                        <a:pt x="184" y="0"/>
                      </a:lnTo>
                      <a:lnTo>
                        <a:pt x="95" y="0"/>
                      </a:lnTo>
                      <a:close/>
                    </a:path>
                  </a:pathLst>
                </a:custGeom>
                <a:solidFill>
                  <a:srgbClr val="B5B5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3" name="Freeform 810"/>
                <p:cNvSpPr>
                  <a:spLocks noEditPoints="1"/>
                </p:cNvSpPr>
                <p:nvPr/>
              </p:nvSpPr>
              <p:spPr bwMode="auto">
                <a:xfrm>
                  <a:off x="1323" y="2841"/>
                  <a:ext cx="69" cy="3"/>
                </a:xfrm>
                <a:custGeom>
                  <a:avLst/>
                  <a:gdLst>
                    <a:gd name="T0" fmla="*/ 1 w 277"/>
                    <a:gd name="T1" fmla="*/ 0 h 10"/>
                    <a:gd name="T2" fmla="*/ 0 w 277"/>
                    <a:gd name="T3" fmla="*/ 10 h 10"/>
                    <a:gd name="T4" fmla="*/ 92 w 277"/>
                    <a:gd name="T5" fmla="*/ 10 h 10"/>
                    <a:gd name="T6" fmla="*/ 90 w 277"/>
                    <a:gd name="T7" fmla="*/ 0 h 10"/>
                    <a:gd name="T8" fmla="*/ 1 w 277"/>
                    <a:gd name="T9" fmla="*/ 0 h 10"/>
                    <a:gd name="T10" fmla="*/ 95 w 277"/>
                    <a:gd name="T11" fmla="*/ 0 h 10"/>
                    <a:gd name="T12" fmla="*/ 95 w 277"/>
                    <a:gd name="T13" fmla="*/ 10 h 10"/>
                    <a:gd name="T14" fmla="*/ 277 w 277"/>
                    <a:gd name="T15" fmla="*/ 10 h 10"/>
                    <a:gd name="T16" fmla="*/ 277 w 277"/>
                    <a:gd name="T17" fmla="*/ 0 h 10"/>
                    <a:gd name="T18" fmla="*/ 187 w 277"/>
                    <a:gd name="T19" fmla="*/ 0 h 10"/>
                    <a:gd name="T20" fmla="*/ 184 w 277"/>
                    <a:gd name="T21" fmla="*/ 9 h 10"/>
                    <a:gd name="T22" fmla="*/ 183 w 277"/>
                    <a:gd name="T23" fmla="*/ 0 h 10"/>
                    <a:gd name="T24" fmla="*/ 95 w 277"/>
                    <a:gd name="T25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77" h="10">
                      <a:moveTo>
                        <a:pt x="1" y="0"/>
                      </a:moveTo>
                      <a:lnTo>
                        <a:pt x="0" y="10"/>
                      </a:lnTo>
                      <a:lnTo>
                        <a:pt x="92" y="10"/>
                      </a:lnTo>
                      <a:lnTo>
                        <a:pt x="90" y="0"/>
                      </a:lnTo>
                      <a:lnTo>
                        <a:pt x="1" y="0"/>
                      </a:lnTo>
                      <a:close/>
                      <a:moveTo>
                        <a:pt x="95" y="0"/>
                      </a:moveTo>
                      <a:lnTo>
                        <a:pt x="95" y="10"/>
                      </a:lnTo>
                      <a:lnTo>
                        <a:pt x="277" y="10"/>
                      </a:lnTo>
                      <a:lnTo>
                        <a:pt x="277" y="0"/>
                      </a:lnTo>
                      <a:lnTo>
                        <a:pt x="187" y="0"/>
                      </a:lnTo>
                      <a:lnTo>
                        <a:pt x="184" y="9"/>
                      </a:lnTo>
                      <a:lnTo>
                        <a:pt x="183" y="0"/>
                      </a:lnTo>
                      <a:lnTo>
                        <a:pt x="95" y="0"/>
                      </a:lnTo>
                      <a:close/>
                    </a:path>
                  </a:pathLst>
                </a:custGeom>
                <a:solidFill>
                  <a:srgbClr val="BDBD9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4" name="Freeform 811"/>
                <p:cNvSpPr>
                  <a:spLocks noEditPoints="1"/>
                </p:cNvSpPr>
                <p:nvPr/>
              </p:nvSpPr>
              <p:spPr bwMode="auto">
                <a:xfrm>
                  <a:off x="1323" y="2840"/>
                  <a:ext cx="69" cy="3"/>
                </a:xfrm>
                <a:custGeom>
                  <a:avLst/>
                  <a:gdLst>
                    <a:gd name="T0" fmla="*/ 0 w 276"/>
                    <a:gd name="T1" fmla="*/ 0 h 12"/>
                    <a:gd name="T2" fmla="*/ 0 w 276"/>
                    <a:gd name="T3" fmla="*/ 12 h 12"/>
                    <a:gd name="T4" fmla="*/ 90 w 276"/>
                    <a:gd name="T5" fmla="*/ 12 h 12"/>
                    <a:gd name="T6" fmla="*/ 88 w 276"/>
                    <a:gd name="T7" fmla="*/ 0 h 12"/>
                    <a:gd name="T8" fmla="*/ 0 w 276"/>
                    <a:gd name="T9" fmla="*/ 0 h 12"/>
                    <a:gd name="T10" fmla="*/ 95 w 276"/>
                    <a:gd name="T11" fmla="*/ 0 h 12"/>
                    <a:gd name="T12" fmla="*/ 94 w 276"/>
                    <a:gd name="T13" fmla="*/ 12 h 12"/>
                    <a:gd name="T14" fmla="*/ 183 w 276"/>
                    <a:gd name="T15" fmla="*/ 12 h 12"/>
                    <a:gd name="T16" fmla="*/ 181 w 276"/>
                    <a:gd name="T17" fmla="*/ 0 h 12"/>
                    <a:gd name="T18" fmla="*/ 95 w 276"/>
                    <a:gd name="T19" fmla="*/ 0 h 12"/>
                    <a:gd name="T20" fmla="*/ 187 w 276"/>
                    <a:gd name="T21" fmla="*/ 0 h 12"/>
                    <a:gd name="T22" fmla="*/ 184 w 276"/>
                    <a:gd name="T23" fmla="*/ 12 h 12"/>
                    <a:gd name="T24" fmla="*/ 276 w 276"/>
                    <a:gd name="T25" fmla="*/ 12 h 12"/>
                    <a:gd name="T26" fmla="*/ 276 w 276"/>
                    <a:gd name="T27" fmla="*/ 0 h 12"/>
                    <a:gd name="T28" fmla="*/ 187 w 276"/>
                    <a:gd name="T29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76" h="12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90" y="12"/>
                      </a:lnTo>
                      <a:lnTo>
                        <a:pt x="88" y="0"/>
                      </a:lnTo>
                      <a:lnTo>
                        <a:pt x="0" y="0"/>
                      </a:lnTo>
                      <a:close/>
                      <a:moveTo>
                        <a:pt x="95" y="0"/>
                      </a:moveTo>
                      <a:lnTo>
                        <a:pt x="94" y="12"/>
                      </a:lnTo>
                      <a:lnTo>
                        <a:pt x="183" y="12"/>
                      </a:lnTo>
                      <a:lnTo>
                        <a:pt x="181" y="0"/>
                      </a:lnTo>
                      <a:lnTo>
                        <a:pt x="95" y="0"/>
                      </a:lnTo>
                      <a:close/>
                      <a:moveTo>
                        <a:pt x="187" y="0"/>
                      </a:moveTo>
                      <a:lnTo>
                        <a:pt x="184" y="12"/>
                      </a:lnTo>
                      <a:lnTo>
                        <a:pt x="276" y="12"/>
                      </a:lnTo>
                      <a:lnTo>
                        <a:pt x="276" y="0"/>
                      </a:lnTo>
                      <a:lnTo>
                        <a:pt x="187" y="0"/>
                      </a:lnTo>
                      <a:close/>
                    </a:path>
                  </a:pathLst>
                </a:custGeom>
                <a:solidFill>
                  <a:srgbClr val="C2C2A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" name="Freeform 812"/>
                <p:cNvSpPr>
                  <a:spLocks noEditPoints="1"/>
                </p:cNvSpPr>
                <p:nvPr/>
              </p:nvSpPr>
              <p:spPr bwMode="auto">
                <a:xfrm>
                  <a:off x="1323" y="2839"/>
                  <a:ext cx="69" cy="2"/>
                </a:xfrm>
                <a:custGeom>
                  <a:avLst/>
                  <a:gdLst>
                    <a:gd name="T0" fmla="*/ 0 w 276"/>
                    <a:gd name="T1" fmla="*/ 0 h 11"/>
                    <a:gd name="T2" fmla="*/ 0 w 276"/>
                    <a:gd name="T3" fmla="*/ 11 h 11"/>
                    <a:gd name="T4" fmla="*/ 89 w 276"/>
                    <a:gd name="T5" fmla="*/ 11 h 11"/>
                    <a:gd name="T6" fmla="*/ 88 w 276"/>
                    <a:gd name="T7" fmla="*/ 0 h 11"/>
                    <a:gd name="T8" fmla="*/ 0 w 276"/>
                    <a:gd name="T9" fmla="*/ 0 h 11"/>
                    <a:gd name="T10" fmla="*/ 95 w 276"/>
                    <a:gd name="T11" fmla="*/ 0 h 11"/>
                    <a:gd name="T12" fmla="*/ 94 w 276"/>
                    <a:gd name="T13" fmla="*/ 11 h 11"/>
                    <a:gd name="T14" fmla="*/ 182 w 276"/>
                    <a:gd name="T15" fmla="*/ 11 h 11"/>
                    <a:gd name="T16" fmla="*/ 181 w 276"/>
                    <a:gd name="T17" fmla="*/ 0 h 11"/>
                    <a:gd name="T18" fmla="*/ 95 w 276"/>
                    <a:gd name="T19" fmla="*/ 0 h 11"/>
                    <a:gd name="T20" fmla="*/ 187 w 276"/>
                    <a:gd name="T21" fmla="*/ 0 h 11"/>
                    <a:gd name="T22" fmla="*/ 186 w 276"/>
                    <a:gd name="T23" fmla="*/ 11 h 11"/>
                    <a:gd name="T24" fmla="*/ 276 w 276"/>
                    <a:gd name="T25" fmla="*/ 11 h 11"/>
                    <a:gd name="T26" fmla="*/ 276 w 276"/>
                    <a:gd name="T27" fmla="*/ 0 h 11"/>
                    <a:gd name="T28" fmla="*/ 187 w 276"/>
                    <a:gd name="T2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76" h="11">
                      <a:moveTo>
                        <a:pt x="0" y="0"/>
                      </a:moveTo>
                      <a:lnTo>
                        <a:pt x="0" y="11"/>
                      </a:lnTo>
                      <a:lnTo>
                        <a:pt x="89" y="11"/>
                      </a:lnTo>
                      <a:lnTo>
                        <a:pt x="88" y="0"/>
                      </a:lnTo>
                      <a:lnTo>
                        <a:pt x="0" y="0"/>
                      </a:lnTo>
                      <a:close/>
                      <a:moveTo>
                        <a:pt x="95" y="0"/>
                      </a:moveTo>
                      <a:lnTo>
                        <a:pt x="94" y="11"/>
                      </a:lnTo>
                      <a:lnTo>
                        <a:pt x="182" y="11"/>
                      </a:lnTo>
                      <a:lnTo>
                        <a:pt x="181" y="0"/>
                      </a:lnTo>
                      <a:lnTo>
                        <a:pt x="95" y="0"/>
                      </a:lnTo>
                      <a:close/>
                      <a:moveTo>
                        <a:pt x="187" y="0"/>
                      </a:moveTo>
                      <a:lnTo>
                        <a:pt x="186" y="11"/>
                      </a:lnTo>
                      <a:lnTo>
                        <a:pt x="276" y="11"/>
                      </a:lnTo>
                      <a:lnTo>
                        <a:pt x="276" y="0"/>
                      </a:lnTo>
                      <a:lnTo>
                        <a:pt x="187" y="0"/>
                      </a:lnTo>
                      <a:close/>
                    </a:path>
                  </a:pathLst>
                </a:custGeom>
                <a:solidFill>
                  <a:srgbClr val="C9C9A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6" name="Freeform 813"/>
                <p:cNvSpPr>
                  <a:spLocks noEditPoints="1"/>
                </p:cNvSpPr>
                <p:nvPr/>
              </p:nvSpPr>
              <p:spPr bwMode="auto">
                <a:xfrm>
                  <a:off x="1323" y="2837"/>
                  <a:ext cx="69" cy="3"/>
                </a:xfrm>
                <a:custGeom>
                  <a:avLst/>
                  <a:gdLst>
                    <a:gd name="T0" fmla="*/ 2 w 276"/>
                    <a:gd name="T1" fmla="*/ 0 h 11"/>
                    <a:gd name="T2" fmla="*/ 0 w 276"/>
                    <a:gd name="T3" fmla="*/ 11 h 11"/>
                    <a:gd name="T4" fmla="*/ 88 w 276"/>
                    <a:gd name="T5" fmla="*/ 11 h 11"/>
                    <a:gd name="T6" fmla="*/ 86 w 276"/>
                    <a:gd name="T7" fmla="*/ 0 h 11"/>
                    <a:gd name="T8" fmla="*/ 2 w 276"/>
                    <a:gd name="T9" fmla="*/ 0 h 11"/>
                    <a:gd name="T10" fmla="*/ 95 w 276"/>
                    <a:gd name="T11" fmla="*/ 0 h 11"/>
                    <a:gd name="T12" fmla="*/ 95 w 276"/>
                    <a:gd name="T13" fmla="*/ 11 h 11"/>
                    <a:gd name="T14" fmla="*/ 181 w 276"/>
                    <a:gd name="T15" fmla="*/ 11 h 11"/>
                    <a:gd name="T16" fmla="*/ 180 w 276"/>
                    <a:gd name="T17" fmla="*/ 0 h 11"/>
                    <a:gd name="T18" fmla="*/ 95 w 276"/>
                    <a:gd name="T19" fmla="*/ 0 h 11"/>
                    <a:gd name="T20" fmla="*/ 188 w 276"/>
                    <a:gd name="T21" fmla="*/ 0 h 11"/>
                    <a:gd name="T22" fmla="*/ 187 w 276"/>
                    <a:gd name="T23" fmla="*/ 11 h 11"/>
                    <a:gd name="T24" fmla="*/ 276 w 276"/>
                    <a:gd name="T25" fmla="*/ 11 h 11"/>
                    <a:gd name="T26" fmla="*/ 276 w 276"/>
                    <a:gd name="T27" fmla="*/ 0 h 11"/>
                    <a:gd name="T28" fmla="*/ 188 w 276"/>
                    <a:gd name="T2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76" h="11">
                      <a:moveTo>
                        <a:pt x="2" y="0"/>
                      </a:moveTo>
                      <a:lnTo>
                        <a:pt x="0" y="11"/>
                      </a:lnTo>
                      <a:lnTo>
                        <a:pt x="88" y="11"/>
                      </a:lnTo>
                      <a:lnTo>
                        <a:pt x="86" y="0"/>
                      </a:lnTo>
                      <a:lnTo>
                        <a:pt x="2" y="0"/>
                      </a:lnTo>
                      <a:close/>
                      <a:moveTo>
                        <a:pt x="95" y="0"/>
                      </a:moveTo>
                      <a:lnTo>
                        <a:pt x="95" y="11"/>
                      </a:lnTo>
                      <a:lnTo>
                        <a:pt x="181" y="11"/>
                      </a:lnTo>
                      <a:lnTo>
                        <a:pt x="180" y="0"/>
                      </a:lnTo>
                      <a:lnTo>
                        <a:pt x="95" y="0"/>
                      </a:lnTo>
                      <a:close/>
                      <a:moveTo>
                        <a:pt x="188" y="0"/>
                      </a:moveTo>
                      <a:lnTo>
                        <a:pt x="187" y="11"/>
                      </a:lnTo>
                      <a:lnTo>
                        <a:pt x="276" y="11"/>
                      </a:lnTo>
                      <a:lnTo>
                        <a:pt x="276" y="0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D1D1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7" name="Freeform 814"/>
                <p:cNvSpPr>
                  <a:spLocks noEditPoints="1"/>
                </p:cNvSpPr>
                <p:nvPr/>
              </p:nvSpPr>
              <p:spPr bwMode="auto">
                <a:xfrm>
                  <a:off x="1323" y="2836"/>
                  <a:ext cx="69" cy="3"/>
                </a:xfrm>
                <a:custGeom>
                  <a:avLst/>
                  <a:gdLst>
                    <a:gd name="T0" fmla="*/ 2 w 276"/>
                    <a:gd name="T1" fmla="*/ 0 h 12"/>
                    <a:gd name="T2" fmla="*/ 0 w 276"/>
                    <a:gd name="T3" fmla="*/ 12 h 12"/>
                    <a:gd name="T4" fmla="*/ 88 w 276"/>
                    <a:gd name="T5" fmla="*/ 12 h 12"/>
                    <a:gd name="T6" fmla="*/ 85 w 276"/>
                    <a:gd name="T7" fmla="*/ 0 h 12"/>
                    <a:gd name="T8" fmla="*/ 2 w 276"/>
                    <a:gd name="T9" fmla="*/ 0 h 12"/>
                    <a:gd name="T10" fmla="*/ 95 w 276"/>
                    <a:gd name="T11" fmla="*/ 0 h 12"/>
                    <a:gd name="T12" fmla="*/ 95 w 276"/>
                    <a:gd name="T13" fmla="*/ 12 h 12"/>
                    <a:gd name="T14" fmla="*/ 181 w 276"/>
                    <a:gd name="T15" fmla="*/ 12 h 12"/>
                    <a:gd name="T16" fmla="*/ 178 w 276"/>
                    <a:gd name="T17" fmla="*/ 0 h 12"/>
                    <a:gd name="T18" fmla="*/ 95 w 276"/>
                    <a:gd name="T19" fmla="*/ 0 h 12"/>
                    <a:gd name="T20" fmla="*/ 189 w 276"/>
                    <a:gd name="T21" fmla="*/ 0 h 12"/>
                    <a:gd name="T22" fmla="*/ 187 w 276"/>
                    <a:gd name="T23" fmla="*/ 12 h 12"/>
                    <a:gd name="T24" fmla="*/ 276 w 276"/>
                    <a:gd name="T25" fmla="*/ 12 h 12"/>
                    <a:gd name="T26" fmla="*/ 276 w 276"/>
                    <a:gd name="T27" fmla="*/ 0 h 12"/>
                    <a:gd name="T28" fmla="*/ 189 w 276"/>
                    <a:gd name="T29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76" h="12">
                      <a:moveTo>
                        <a:pt x="2" y="0"/>
                      </a:moveTo>
                      <a:lnTo>
                        <a:pt x="0" y="12"/>
                      </a:lnTo>
                      <a:lnTo>
                        <a:pt x="88" y="12"/>
                      </a:lnTo>
                      <a:lnTo>
                        <a:pt x="85" y="0"/>
                      </a:lnTo>
                      <a:lnTo>
                        <a:pt x="2" y="0"/>
                      </a:lnTo>
                      <a:close/>
                      <a:moveTo>
                        <a:pt x="95" y="0"/>
                      </a:moveTo>
                      <a:lnTo>
                        <a:pt x="95" y="12"/>
                      </a:lnTo>
                      <a:lnTo>
                        <a:pt x="181" y="12"/>
                      </a:lnTo>
                      <a:lnTo>
                        <a:pt x="178" y="0"/>
                      </a:lnTo>
                      <a:lnTo>
                        <a:pt x="95" y="0"/>
                      </a:lnTo>
                      <a:close/>
                      <a:moveTo>
                        <a:pt x="189" y="0"/>
                      </a:moveTo>
                      <a:lnTo>
                        <a:pt x="187" y="12"/>
                      </a:lnTo>
                      <a:lnTo>
                        <a:pt x="276" y="12"/>
                      </a:lnTo>
                      <a:lnTo>
                        <a:pt x="276" y="0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rgbClr val="D6D6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8" name="Freeform 815"/>
                <p:cNvSpPr>
                  <a:spLocks noEditPoints="1"/>
                </p:cNvSpPr>
                <p:nvPr/>
              </p:nvSpPr>
              <p:spPr bwMode="auto">
                <a:xfrm>
                  <a:off x="1324" y="2835"/>
                  <a:ext cx="68" cy="2"/>
                </a:xfrm>
                <a:custGeom>
                  <a:avLst/>
                  <a:gdLst>
                    <a:gd name="T0" fmla="*/ 0 w 274"/>
                    <a:gd name="T1" fmla="*/ 0 h 11"/>
                    <a:gd name="T2" fmla="*/ 0 w 274"/>
                    <a:gd name="T3" fmla="*/ 11 h 11"/>
                    <a:gd name="T4" fmla="*/ 84 w 274"/>
                    <a:gd name="T5" fmla="*/ 11 h 11"/>
                    <a:gd name="T6" fmla="*/ 82 w 274"/>
                    <a:gd name="T7" fmla="*/ 0 h 11"/>
                    <a:gd name="T8" fmla="*/ 0 w 274"/>
                    <a:gd name="T9" fmla="*/ 0 h 11"/>
                    <a:gd name="T10" fmla="*/ 93 w 274"/>
                    <a:gd name="T11" fmla="*/ 0 h 11"/>
                    <a:gd name="T12" fmla="*/ 93 w 274"/>
                    <a:gd name="T13" fmla="*/ 11 h 11"/>
                    <a:gd name="T14" fmla="*/ 178 w 274"/>
                    <a:gd name="T15" fmla="*/ 11 h 11"/>
                    <a:gd name="T16" fmla="*/ 175 w 274"/>
                    <a:gd name="T17" fmla="*/ 0 h 11"/>
                    <a:gd name="T18" fmla="*/ 93 w 274"/>
                    <a:gd name="T19" fmla="*/ 0 h 11"/>
                    <a:gd name="T20" fmla="*/ 188 w 274"/>
                    <a:gd name="T21" fmla="*/ 0 h 11"/>
                    <a:gd name="T22" fmla="*/ 186 w 274"/>
                    <a:gd name="T23" fmla="*/ 11 h 11"/>
                    <a:gd name="T24" fmla="*/ 274 w 274"/>
                    <a:gd name="T25" fmla="*/ 11 h 11"/>
                    <a:gd name="T26" fmla="*/ 274 w 274"/>
                    <a:gd name="T27" fmla="*/ 0 h 11"/>
                    <a:gd name="T28" fmla="*/ 188 w 274"/>
                    <a:gd name="T2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74" h="11">
                      <a:moveTo>
                        <a:pt x="0" y="0"/>
                      </a:moveTo>
                      <a:lnTo>
                        <a:pt x="0" y="11"/>
                      </a:lnTo>
                      <a:lnTo>
                        <a:pt x="84" y="11"/>
                      </a:lnTo>
                      <a:lnTo>
                        <a:pt x="82" y="0"/>
                      </a:lnTo>
                      <a:lnTo>
                        <a:pt x="0" y="0"/>
                      </a:lnTo>
                      <a:close/>
                      <a:moveTo>
                        <a:pt x="93" y="0"/>
                      </a:moveTo>
                      <a:lnTo>
                        <a:pt x="93" y="11"/>
                      </a:lnTo>
                      <a:lnTo>
                        <a:pt x="178" y="11"/>
                      </a:lnTo>
                      <a:lnTo>
                        <a:pt x="175" y="0"/>
                      </a:lnTo>
                      <a:lnTo>
                        <a:pt x="93" y="0"/>
                      </a:lnTo>
                      <a:close/>
                      <a:moveTo>
                        <a:pt x="188" y="0"/>
                      </a:moveTo>
                      <a:lnTo>
                        <a:pt x="186" y="11"/>
                      </a:lnTo>
                      <a:lnTo>
                        <a:pt x="274" y="11"/>
                      </a:lnTo>
                      <a:lnTo>
                        <a:pt x="274" y="0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DEDE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9" name="Freeform 816"/>
                <p:cNvSpPr>
                  <a:spLocks noEditPoints="1"/>
                </p:cNvSpPr>
                <p:nvPr/>
              </p:nvSpPr>
              <p:spPr bwMode="auto">
                <a:xfrm>
                  <a:off x="1324" y="2833"/>
                  <a:ext cx="68" cy="3"/>
                </a:xfrm>
                <a:custGeom>
                  <a:avLst/>
                  <a:gdLst>
                    <a:gd name="T0" fmla="*/ 0 w 274"/>
                    <a:gd name="T1" fmla="*/ 11 h 11"/>
                    <a:gd name="T2" fmla="*/ 0 w 274"/>
                    <a:gd name="T3" fmla="*/ 3 h 11"/>
                    <a:gd name="T4" fmla="*/ 81 w 274"/>
                    <a:gd name="T5" fmla="*/ 3 h 11"/>
                    <a:gd name="T6" fmla="*/ 83 w 274"/>
                    <a:gd name="T7" fmla="*/ 11 h 11"/>
                    <a:gd name="T8" fmla="*/ 0 w 274"/>
                    <a:gd name="T9" fmla="*/ 11 h 11"/>
                    <a:gd name="T10" fmla="*/ 93 w 274"/>
                    <a:gd name="T11" fmla="*/ 11 h 11"/>
                    <a:gd name="T12" fmla="*/ 93 w 274"/>
                    <a:gd name="T13" fmla="*/ 3 h 11"/>
                    <a:gd name="T14" fmla="*/ 174 w 274"/>
                    <a:gd name="T15" fmla="*/ 3 h 11"/>
                    <a:gd name="T16" fmla="*/ 176 w 274"/>
                    <a:gd name="T17" fmla="*/ 11 h 11"/>
                    <a:gd name="T18" fmla="*/ 93 w 274"/>
                    <a:gd name="T19" fmla="*/ 11 h 11"/>
                    <a:gd name="T20" fmla="*/ 188 w 274"/>
                    <a:gd name="T21" fmla="*/ 0 h 11"/>
                    <a:gd name="T22" fmla="*/ 187 w 274"/>
                    <a:gd name="T23" fmla="*/ 11 h 11"/>
                    <a:gd name="T24" fmla="*/ 274 w 274"/>
                    <a:gd name="T25" fmla="*/ 11 h 11"/>
                    <a:gd name="T26" fmla="*/ 274 w 274"/>
                    <a:gd name="T27" fmla="*/ 3 h 11"/>
                    <a:gd name="T28" fmla="*/ 231 w 274"/>
                    <a:gd name="T29" fmla="*/ 0 h 11"/>
                    <a:gd name="T30" fmla="*/ 188 w 274"/>
                    <a:gd name="T31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274" h="11">
                      <a:moveTo>
                        <a:pt x="0" y="11"/>
                      </a:moveTo>
                      <a:lnTo>
                        <a:pt x="0" y="3"/>
                      </a:lnTo>
                      <a:lnTo>
                        <a:pt x="81" y="3"/>
                      </a:lnTo>
                      <a:lnTo>
                        <a:pt x="83" y="11"/>
                      </a:lnTo>
                      <a:lnTo>
                        <a:pt x="0" y="11"/>
                      </a:lnTo>
                      <a:close/>
                      <a:moveTo>
                        <a:pt x="93" y="11"/>
                      </a:moveTo>
                      <a:lnTo>
                        <a:pt x="93" y="3"/>
                      </a:lnTo>
                      <a:lnTo>
                        <a:pt x="174" y="3"/>
                      </a:lnTo>
                      <a:lnTo>
                        <a:pt x="176" y="11"/>
                      </a:lnTo>
                      <a:lnTo>
                        <a:pt x="93" y="11"/>
                      </a:lnTo>
                      <a:close/>
                      <a:moveTo>
                        <a:pt x="188" y="0"/>
                      </a:moveTo>
                      <a:lnTo>
                        <a:pt x="187" y="11"/>
                      </a:lnTo>
                      <a:lnTo>
                        <a:pt x="274" y="11"/>
                      </a:lnTo>
                      <a:lnTo>
                        <a:pt x="274" y="3"/>
                      </a:lnTo>
                      <a:lnTo>
                        <a:pt x="231" y="0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E3E3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0" name="Freeform 817"/>
                <p:cNvSpPr>
                  <a:spLocks noEditPoints="1"/>
                </p:cNvSpPr>
                <p:nvPr/>
              </p:nvSpPr>
              <p:spPr bwMode="auto">
                <a:xfrm>
                  <a:off x="1324" y="2833"/>
                  <a:ext cx="68" cy="2"/>
                </a:xfrm>
                <a:custGeom>
                  <a:avLst/>
                  <a:gdLst>
                    <a:gd name="T0" fmla="*/ 0 w 274"/>
                    <a:gd name="T1" fmla="*/ 6 h 6"/>
                    <a:gd name="T2" fmla="*/ 0 w 274"/>
                    <a:gd name="T3" fmla="*/ 3 h 6"/>
                    <a:gd name="T4" fmla="*/ 81 w 274"/>
                    <a:gd name="T5" fmla="*/ 3 h 6"/>
                    <a:gd name="T6" fmla="*/ 82 w 274"/>
                    <a:gd name="T7" fmla="*/ 6 h 6"/>
                    <a:gd name="T8" fmla="*/ 0 w 274"/>
                    <a:gd name="T9" fmla="*/ 6 h 6"/>
                    <a:gd name="T10" fmla="*/ 93 w 274"/>
                    <a:gd name="T11" fmla="*/ 6 h 6"/>
                    <a:gd name="T12" fmla="*/ 93 w 274"/>
                    <a:gd name="T13" fmla="*/ 3 h 6"/>
                    <a:gd name="T14" fmla="*/ 174 w 274"/>
                    <a:gd name="T15" fmla="*/ 3 h 6"/>
                    <a:gd name="T16" fmla="*/ 175 w 274"/>
                    <a:gd name="T17" fmla="*/ 6 h 6"/>
                    <a:gd name="T18" fmla="*/ 93 w 274"/>
                    <a:gd name="T19" fmla="*/ 6 h 6"/>
                    <a:gd name="T20" fmla="*/ 188 w 274"/>
                    <a:gd name="T21" fmla="*/ 6 h 6"/>
                    <a:gd name="T22" fmla="*/ 188 w 274"/>
                    <a:gd name="T23" fmla="*/ 0 h 6"/>
                    <a:gd name="T24" fmla="*/ 274 w 274"/>
                    <a:gd name="T25" fmla="*/ 3 h 6"/>
                    <a:gd name="T26" fmla="*/ 274 w 274"/>
                    <a:gd name="T27" fmla="*/ 6 h 6"/>
                    <a:gd name="T28" fmla="*/ 188 w 274"/>
                    <a:gd name="T2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74" h="6">
                      <a:moveTo>
                        <a:pt x="0" y="6"/>
                      </a:moveTo>
                      <a:lnTo>
                        <a:pt x="0" y="3"/>
                      </a:lnTo>
                      <a:lnTo>
                        <a:pt x="81" y="3"/>
                      </a:lnTo>
                      <a:lnTo>
                        <a:pt x="82" y="6"/>
                      </a:lnTo>
                      <a:lnTo>
                        <a:pt x="0" y="6"/>
                      </a:lnTo>
                      <a:close/>
                      <a:moveTo>
                        <a:pt x="93" y="6"/>
                      </a:moveTo>
                      <a:lnTo>
                        <a:pt x="93" y="3"/>
                      </a:lnTo>
                      <a:lnTo>
                        <a:pt x="174" y="3"/>
                      </a:lnTo>
                      <a:lnTo>
                        <a:pt x="175" y="6"/>
                      </a:lnTo>
                      <a:lnTo>
                        <a:pt x="93" y="6"/>
                      </a:lnTo>
                      <a:close/>
                      <a:moveTo>
                        <a:pt x="188" y="6"/>
                      </a:moveTo>
                      <a:lnTo>
                        <a:pt x="188" y="0"/>
                      </a:lnTo>
                      <a:lnTo>
                        <a:pt x="274" y="3"/>
                      </a:lnTo>
                      <a:lnTo>
                        <a:pt x="274" y="6"/>
                      </a:lnTo>
                      <a:lnTo>
                        <a:pt x="188" y="6"/>
                      </a:lnTo>
                      <a:close/>
                    </a:path>
                  </a:pathLst>
                </a:custGeom>
                <a:solidFill>
                  <a:srgbClr val="EBEB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1" name="Freeform 818"/>
                <p:cNvSpPr>
                  <a:spLocks/>
                </p:cNvSpPr>
                <p:nvPr/>
              </p:nvSpPr>
              <p:spPr bwMode="auto">
                <a:xfrm>
                  <a:off x="1371" y="2833"/>
                  <a:ext cx="11" cy="1"/>
                </a:xfrm>
                <a:custGeom>
                  <a:avLst/>
                  <a:gdLst>
                    <a:gd name="T0" fmla="*/ 0 w 43"/>
                    <a:gd name="T1" fmla="*/ 0 w 43"/>
                    <a:gd name="T2" fmla="*/ 43 w 43"/>
                    <a:gd name="T3" fmla="*/ 0 w 43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43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0F0D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2" name="Freeform 819"/>
                <p:cNvSpPr>
                  <a:spLocks/>
                </p:cNvSpPr>
                <p:nvPr/>
              </p:nvSpPr>
              <p:spPr bwMode="auto">
                <a:xfrm>
                  <a:off x="1413" y="2835"/>
                  <a:ext cx="48" cy="1"/>
                </a:xfrm>
                <a:custGeom>
                  <a:avLst/>
                  <a:gdLst>
                    <a:gd name="T0" fmla="*/ 0 w 191"/>
                    <a:gd name="T1" fmla="*/ 0 h 2"/>
                    <a:gd name="T2" fmla="*/ 0 w 191"/>
                    <a:gd name="T3" fmla="*/ 2 h 2"/>
                    <a:gd name="T4" fmla="*/ 191 w 191"/>
                    <a:gd name="T5" fmla="*/ 0 h 2"/>
                    <a:gd name="T6" fmla="*/ 0 w 19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1" h="2"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19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282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3" name="Freeform 820"/>
                <p:cNvSpPr>
                  <a:spLocks/>
                </p:cNvSpPr>
                <p:nvPr/>
              </p:nvSpPr>
              <p:spPr bwMode="auto">
                <a:xfrm>
                  <a:off x="1413" y="2834"/>
                  <a:ext cx="95" cy="2"/>
                </a:xfrm>
                <a:custGeom>
                  <a:avLst/>
                  <a:gdLst>
                    <a:gd name="T0" fmla="*/ 0 w 380"/>
                    <a:gd name="T1" fmla="*/ 0 h 8"/>
                    <a:gd name="T2" fmla="*/ 0 w 380"/>
                    <a:gd name="T3" fmla="*/ 8 h 8"/>
                    <a:gd name="T4" fmla="*/ 380 w 380"/>
                    <a:gd name="T5" fmla="*/ 6 h 8"/>
                    <a:gd name="T6" fmla="*/ 380 w 380"/>
                    <a:gd name="T7" fmla="*/ 0 h 8"/>
                    <a:gd name="T8" fmla="*/ 0 w 380"/>
                    <a:gd name="T9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0" h="8">
                      <a:moveTo>
                        <a:pt x="0" y="0"/>
                      </a:moveTo>
                      <a:lnTo>
                        <a:pt x="0" y="8"/>
                      </a:lnTo>
                      <a:lnTo>
                        <a:pt x="380" y="6"/>
                      </a:lnTo>
                      <a:lnTo>
                        <a:pt x="38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A8A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4" name="Freeform 821"/>
                <p:cNvSpPr>
                  <a:spLocks/>
                </p:cNvSpPr>
                <p:nvPr/>
              </p:nvSpPr>
              <p:spPr bwMode="auto">
                <a:xfrm>
                  <a:off x="1413" y="2832"/>
                  <a:ext cx="95" cy="3"/>
                </a:xfrm>
                <a:custGeom>
                  <a:avLst/>
                  <a:gdLst>
                    <a:gd name="T0" fmla="*/ 0 w 380"/>
                    <a:gd name="T1" fmla="*/ 0 h 12"/>
                    <a:gd name="T2" fmla="*/ 0 w 380"/>
                    <a:gd name="T3" fmla="*/ 12 h 12"/>
                    <a:gd name="T4" fmla="*/ 191 w 380"/>
                    <a:gd name="T5" fmla="*/ 12 h 12"/>
                    <a:gd name="T6" fmla="*/ 380 w 380"/>
                    <a:gd name="T7" fmla="*/ 12 h 12"/>
                    <a:gd name="T8" fmla="*/ 379 w 380"/>
                    <a:gd name="T9" fmla="*/ 0 h 12"/>
                    <a:gd name="T10" fmla="*/ 0 w 380"/>
                    <a:gd name="T11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80" h="12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191" y="12"/>
                      </a:lnTo>
                      <a:lnTo>
                        <a:pt x="380" y="12"/>
                      </a:lnTo>
                      <a:lnTo>
                        <a:pt x="37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F8F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" name="Freeform 822"/>
                <p:cNvSpPr>
                  <a:spLocks/>
                </p:cNvSpPr>
                <p:nvPr/>
              </p:nvSpPr>
              <p:spPr bwMode="auto">
                <a:xfrm>
                  <a:off x="1413" y="2831"/>
                  <a:ext cx="95" cy="3"/>
                </a:xfrm>
                <a:custGeom>
                  <a:avLst/>
                  <a:gdLst>
                    <a:gd name="T0" fmla="*/ 0 w 380"/>
                    <a:gd name="T1" fmla="*/ 0 h 11"/>
                    <a:gd name="T2" fmla="*/ 0 w 380"/>
                    <a:gd name="T3" fmla="*/ 11 h 11"/>
                    <a:gd name="T4" fmla="*/ 380 w 380"/>
                    <a:gd name="T5" fmla="*/ 11 h 11"/>
                    <a:gd name="T6" fmla="*/ 379 w 380"/>
                    <a:gd name="T7" fmla="*/ 0 h 11"/>
                    <a:gd name="T8" fmla="*/ 0 w 380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0" h="11">
                      <a:moveTo>
                        <a:pt x="0" y="0"/>
                      </a:moveTo>
                      <a:lnTo>
                        <a:pt x="0" y="11"/>
                      </a:lnTo>
                      <a:lnTo>
                        <a:pt x="380" y="11"/>
                      </a:lnTo>
                      <a:lnTo>
                        <a:pt x="37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6967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6" name="Freeform 823"/>
                <p:cNvSpPr>
                  <a:spLocks/>
                </p:cNvSpPr>
                <p:nvPr/>
              </p:nvSpPr>
              <p:spPr bwMode="auto">
                <a:xfrm>
                  <a:off x="1413" y="2830"/>
                  <a:ext cx="95" cy="2"/>
                </a:xfrm>
                <a:custGeom>
                  <a:avLst/>
                  <a:gdLst>
                    <a:gd name="T0" fmla="*/ 0 w 379"/>
                    <a:gd name="T1" fmla="*/ 0 h 11"/>
                    <a:gd name="T2" fmla="*/ 0 w 379"/>
                    <a:gd name="T3" fmla="*/ 11 h 11"/>
                    <a:gd name="T4" fmla="*/ 379 w 379"/>
                    <a:gd name="T5" fmla="*/ 11 h 11"/>
                    <a:gd name="T6" fmla="*/ 378 w 379"/>
                    <a:gd name="T7" fmla="*/ 0 h 11"/>
                    <a:gd name="T8" fmla="*/ 0 w 379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9" h="11">
                      <a:moveTo>
                        <a:pt x="0" y="0"/>
                      </a:moveTo>
                      <a:lnTo>
                        <a:pt x="0" y="11"/>
                      </a:lnTo>
                      <a:lnTo>
                        <a:pt x="379" y="11"/>
                      </a:lnTo>
                      <a:lnTo>
                        <a:pt x="37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E9E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7" name="Freeform 824"/>
                <p:cNvSpPr>
                  <a:spLocks/>
                </p:cNvSpPr>
                <p:nvPr/>
              </p:nvSpPr>
              <p:spPr bwMode="auto">
                <a:xfrm>
                  <a:off x="1413" y="2829"/>
                  <a:ext cx="95" cy="2"/>
                </a:xfrm>
                <a:custGeom>
                  <a:avLst/>
                  <a:gdLst>
                    <a:gd name="T0" fmla="*/ 0 w 379"/>
                    <a:gd name="T1" fmla="*/ 0 h 11"/>
                    <a:gd name="T2" fmla="*/ 0 w 379"/>
                    <a:gd name="T3" fmla="*/ 11 h 11"/>
                    <a:gd name="T4" fmla="*/ 379 w 379"/>
                    <a:gd name="T5" fmla="*/ 11 h 11"/>
                    <a:gd name="T6" fmla="*/ 376 w 379"/>
                    <a:gd name="T7" fmla="*/ 0 h 11"/>
                    <a:gd name="T8" fmla="*/ 94 w 379"/>
                    <a:gd name="T9" fmla="*/ 0 h 11"/>
                    <a:gd name="T10" fmla="*/ 93 w 379"/>
                    <a:gd name="T11" fmla="*/ 4 h 11"/>
                    <a:gd name="T12" fmla="*/ 93 w 379"/>
                    <a:gd name="T13" fmla="*/ 0 h 11"/>
                    <a:gd name="T14" fmla="*/ 0 w 379"/>
                    <a:gd name="T1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79" h="11">
                      <a:moveTo>
                        <a:pt x="0" y="0"/>
                      </a:moveTo>
                      <a:lnTo>
                        <a:pt x="0" y="11"/>
                      </a:lnTo>
                      <a:lnTo>
                        <a:pt x="379" y="11"/>
                      </a:lnTo>
                      <a:lnTo>
                        <a:pt x="376" y="0"/>
                      </a:lnTo>
                      <a:lnTo>
                        <a:pt x="94" y="0"/>
                      </a:lnTo>
                      <a:lnTo>
                        <a:pt x="93" y="4"/>
                      </a:lnTo>
                      <a:lnTo>
                        <a:pt x="9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3A38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8" name="Freeform 825"/>
                <p:cNvSpPr>
                  <a:spLocks/>
                </p:cNvSpPr>
                <p:nvPr/>
              </p:nvSpPr>
              <p:spPr bwMode="auto">
                <a:xfrm>
                  <a:off x="1413" y="2827"/>
                  <a:ext cx="95" cy="3"/>
                </a:xfrm>
                <a:custGeom>
                  <a:avLst/>
                  <a:gdLst>
                    <a:gd name="T0" fmla="*/ 0 w 378"/>
                    <a:gd name="T1" fmla="*/ 0 h 11"/>
                    <a:gd name="T2" fmla="*/ 0 w 378"/>
                    <a:gd name="T3" fmla="*/ 11 h 11"/>
                    <a:gd name="T4" fmla="*/ 378 w 378"/>
                    <a:gd name="T5" fmla="*/ 11 h 11"/>
                    <a:gd name="T6" fmla="*/ 375 w 378"/>
                    <a:gd name="T7" fmla="*/ 0 h 11"/>
                    <a:gd name="T8" fmla="*/ 288 w 378"/>
                    <a:gd name="T9" fmla="*/ 0 h 11"/>
                    <a:gd name="T10" fmla="*/ 287 w 378"/>
                    <a:gd name="T11" fmla="*/ 3 h 11"/>
                    <a:gd name="T12" fmla="*/ 287 w 378"/>
                    <a:gd name="T13" fmla="*/ 0 h 11"/>
                    <a:gd name="T14" fmla="*/ 197 w 378"/>
                    <a:gd name="T15" fmla="*/ 0 h 11"/>
                    <a:gd name="T16" fmla="*/ 196 w 378"/>
                    <a:gd name="T17" fmla="*/ 3 h 11"/>
                    <a:gd name="T18" fmla="*/ 196 w 378"/>
                    <a:gd name="T19" fmla="*/ 0 h 11"/>
                    <a:gd name="T20" fmla="*/ 94 w 378"/>
                    <a:gd name="T21" fmla="*/ 0 h 11"/>
                    <a:gd name="T22" fmla="*/ 93 w 378"/>
                    <a:gd name="T23" fmla="*/ 10 h 11"/>
                    <a:gd name="T24" fmla="*/ 93 w 378"/>
                    <a:gd name="T25" fmla="*/ 0 h 11"/>
                    <a:gd name="T26" fmla="*/ 0 w 378"/>
                    <a:gd name="T27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78" h="11">
                      <a:moveTo>
                        <a:pt x="0" y="0"/>
                      </a:moveTo>
                      <a:lnTo>
                        <a:pt x="0" y="11"/>
                      </a:lnTo>
                      <a:lnTo>
                        <a:pt x="378" y="11"/>
                      </a:lnTo>
                      <a:lnTo>
                        <a:pt x="375" y="0"/>
                      </a:lnTo>
                      <a:lnTo>
                        <a:pt x="288" y="0"/>
                      </a:lnTo>
                      <a:lnTo>
                        <a:pt x="287" y="3"/>
                      </a:lnTo>
                      <a:lnTo>
                        <a:pt x="287" y="0"/>
                      </a:lnTo>
                      <a:lnTo>
                        <a:pt x="197" y="0"/>
                      </a:lnTo>
                      <a:lnTo>
                        <a:pt x="196" y="3"/>
                      </a:lnTo>
                      <a:lnTo>
                        <a:pt x="196" y="0"/>
                      </a:lnTo>
                      <a:lnTo>
                        <a:pt x="94" y="0"/>
                      </a:lnTo>
                      <a:lnTo>
                        <a:pt x="93" y="10"/>
                      </a:lnTo>
                      <a:lnTo>
                        <a:pt x="9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8A8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9" name="Freeform 826"/>
                <p:cNvSpPr>
                  <a:spLocks noEditPoints="1"/>
                </p:cNvSpPr>
                <p:nvPr/>
              </p:nvSpPr>
              <p:spPr bwMode="auto">
                <a:xfrm>
                  <a:off x="1413" y="2826"/>
                  <a:ext cx="94" cy="3"/>
                </a:xfrm>
                <a:custGeom>
                  <a:avLst/>
                  <a:gdLst>
                    <a:gd name="T0" fmla="*/ 0 w 376"/>
                    <a:gd name="T1" fmla="*/ 0 h 12"/>
                    <a:gd name="T2" fmla="*/ 0 w 376"/>
                    <a:gd name="T3" fmla="*/ 12 h 12"/>
                    <a:gd name="T4" fmla="*/ 93 w 376"/>
                    <a:gd name="T5" fmla="*/ 12 h 12"/>
                    <a:gd name="T6" fmla="*/ 92 w 376"/>
                    <a:gd name="T7" fmla="*/ 0 h 12"/>
                    <a:gd name="T8" fmla="*/ 0 w 376"/>
                    <a:gd name="T9" fmla="*/ 0 h 12"/>
                    <a:gd name="T10" fmla="*/ 96 w 376"/>
                    <a:gd name="T11" fmla="*/ 0 h 12"/>
                    <a:gd name="T12" fmla="*/ 94 w 376"/>
                    <a:gd name="T13" fmla="*/ 12 h 12"/>
                    <a:gd name="T14" fmla="*/ 376 w 376"/>
                    <a:gd name="T15" fmla="*/ 12 h 12"/>
                    <a:gd name="T16" fmla="*/ 375 w 376"/>
                    <a:gd name="T17" fmla="*/ 0 h 12"/>
                    <a:gd name="T18" fmla="*/ 288 w 376"/>
                    <a:gd name="T19" fmla="*/ 0 h 12"/>
                    <a:gd name="T20" fmla="*/ 287 w 376"/>
                    <a:gd name="T21" fmla="*/ 9 h 12"/>
                    <a:gd name="T22" fmla="*/ 286 w 376"/>
                    <a:gd name="T23" fmla="*/ 0 h 12"/>
                    <a:gd name="T24" fmla="*/ 197 w 376"/>
                    <a:gd name="T25" fmla="*/ 0 h 12"/>
                    <a:gd name="T26" fmla="*/ 196 w 376"/>
                    <a:gd name="T27" fmla="*/ 9 h 12"/>
                    <a:gd name="T28" fmla="*/ 195 w 376"/>
                    <a:gd name="T29" fmla="*/ 0 h 12"/>
                    <a:gd name="T30" fmla="*/ 96 w 376"/>
                    <a:gd name="T31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376" h="12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93" y="12"/>
                      </a:lnTo>
                      <a:lnTo>
                        <a:pt x="92" y="0"/>
                      </a:lnTo>
                      <a:lnTo>
                        <a:pt x="0" y="0"/>
                      </a:lnTo>
                      <a:close/>
                      <a:moveTo>
                        <a:pt x="96" y="0"/>
                      </a:moveTo>
                      <a:lnTo>
                        <a:pt x="94" y="12"/>
                      </a:lnTo>
                      <a:lnTo>
                        <a:pt x="376" y="12"/>
                      </a:lnTo>
                      <a:lnTo>
                        <a:pt x="375" y="0"/>
                      </a:lnTo>
                      <a:lnTo>
                        <a:pt x="288" y="0"/>
                      </a:lnTo>
                      <a:lnTo>
                        <a:pt x="287" y="9"/>
                      </a:lnTo>
                      <a:lnTo>
                        <a:pt x="286" y="0"/>
                      </a:lnTo>
                      <a:lnTo>
                        <a:pt x="197" y="0"/>
                      </a:lnTo>
                      <a:lnTo>
                        <a:pt x="196" y="9"/>
                      </a:lnTo>
                      <a:lnTo>
                        <a:pt x="195" y="0"/>
                      </a:lnTo>
                      <a:lnTo>
                        <a:pt x="96" y="0"/>
                      </a:lnTo>
                      <a:close/>
                    </a:path>
                  </a:pathLst>
                </a:custGeom>
                <a:solidFill>
                  <a:srgbClr val="B0B09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0" name="Freeform 827"/>
                <p:cNvSpPr>
                  <a:spLocks noEditPoints="1"/>
                </p:cNvSpPr>
                <p:nvPr/>
              </p:nvSpPr>
              <p:spPr bwMode="auto">
                <a:xfrm>
                  <a:off x="1413" y="2824"/>
                  <a:ext cx="94" cy="3"/>
                </a:xfrm>
                <a:custGeom>
                  <a:avLst/>
                  <a:gdLst>
                    <a:gd name="T0" fmla="*/ 0 w 375"/>
                    <a:gd name="T1" fmla="*/ 0 h 10"/>
                    <a:gd name="T2" fmla="*/ 0 w 375"/>
                    <a:gd name="T3" fmla="*/ 10 h 10"/>
                    <a:gd name="T4" fmla="*/ 93 w 375"/>
                    <a:gd name="T5" fmla="*/ 10 h 10"/>
                    <a:gd name="T6" fmla="*/ 91 w 375"/>
                    <a:gd name="T7" fmla="*/ 0 h 10"/>
                    <a:gd name="T8" fmla="*/ 0 w 375"/>
                    <a:gd name="T9" fmla="*/ 0 h 10"/>
                    <a:gd name="T10" fmla="*/ 97 w 375"/>
                    <a:gd name="T11" fmla="*/ 0 h 10"/>
                    <a:gd name="T12" fmla="*/ 94 w 375"/>
                    <a:gd name="T13" fmla="*/ 10 h 10"/>
                    <a:gd name="T14" fmla="*/ 196 w 375"/>
                    <a:gd name="T15" fmla="*/ 10 h 10"/>
                    <a:gd name="T16" fmla="*/ 194 w 375"/>
                    <a:gd name="T17" fmla="*/ 0 h 10"/>
                    <a:gd name="T18" fmla="*/ 97 w 375"/>
                    <a:gd name="T19" fmla="*/ 0 h 10"/>
                    <a:gd name="T20" fmla="*/ 198 w 375"/>
                    <a:gd name="T21" fmla="*/ 0 h 10"/>
                    <a:gd name="T22" fmla="*/ 197 w 375"/>
                    <a:gd name="T23" fmla="*/ 10 h 10"/>
                    <a:gd name="T24" fmla="*/ 287 w 375"/>
                    <a:gd name="T25" fmla="*/ 10 h 10"/>
                    <a:gd name="T26" fmla="*/ 284 w 375"/>
                    <a:gd name="T27" fmla="*/ 0 h 10"/>
                    <a:gd name="T28" fmla="*/ 198 w 375"/>
                    <a:gd name="T29" fmla="*/ 0 h 10"/>
                    <a:gd name="T30" fmla="*/ 288 w 375"/>
                    <a:gd name="T31" fmla="*/ 0 h 10"/>
                    <a:gd name="T32" fmla="*/ 288 w 375"/>
                    <a:gd name="T33" fmla="*/ 10 h 10"/>
                    <a:gd name="T34" fmla="*/ 375 w 375"/>
                    <a:gd name="T35" fmla="*/ 10 h 10"/>
                    <a:gd name="T36" fmla="*/ 374 w 375"/>
                    <a:gd name="T37" fmla="*/ 0 h 10"/>
                    <a:gd name="T38" fmla="*/ 288 w 375"/>
                    <a:gd name="T39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75" h="10">
                      <a:moveTo>
                        <a:pt x="0" y="0"/>
                      </a:moveTo>
                      <a:lnTo>
                        <a:pt x="0" y="10"/>
                      </a:lnTo>
                      <a:lnTo>
                        <a:pt x="93" y="10"/>
                      </a:lnTo>
                      <a:lnTo>
                        <a:pt x="91" y="0"/>
                      </a:lnTo>
                      <a:lnTo>
                        <a:pt x="0" y="0"/>
                      </a:lnTo>
                      <a:close/>
                      <a:moveTo>
                        <a:pt x="97" y="0"/>
                      </a:moveTo>
                      <a:lnTo>
                        <a:pt x="94" y="10"/>
                      </a:lnTo>
                      <a:lnTo>
                        <a:pt x="196" y="10"/>
                      </a:lnTo>
                      <a:lnTo>
                        <a:pt x="194" y="0"/>
                      </a:lnTo>
                      <a:lnTo>
                        <a:pt x="97" y="0"/>
                      </a:lnTo>
                      <a:close/>
                      <a:moveTo>
                        <a:pt x="198" y="0"/>
                      </a:moveTo>
                      <a:lnTo>
                        <a:pt x="197" y="10"/>
                      </a:lnTo>
                      <a:lnTo>
                        <a:pt x="287" y="10"/>
                      </a:lnTo>
                      <a:lnTo>
                        <a:pt x="284" y="0"/>
                      </a:lnTo>
                      <a:lnTo>
                        <a:pt x="198" y="0"/>
                      </a:lnTo>
                      <a:close/>
                      <a:moveTo>
                        <a:pt x="288" y="0"/>
                      </a:moveTo>
                      <a:lnTo>
                        <a:pt x="288" y="10"/>
                      </a:lnTo>
                      <a:lnTo>
                        <a:pt x="375" y="10"/>
                      </a:lnTo>
                      <a:lnTo>
                        <a:pt x="374" y="0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B5B5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1" name="Freeform 828"/>
                <p:cNvSpPr>
                  <a:spLocks noEditPoints="1"/>
                </p:cNvSpPr>
                <p:nvPr/>
              </p:nvSpPr>
              <p:spPr bwMode="auto">
                <a:xfrm>
                  <a:off x="1413" y="2823"/>
                  <a:ext cx="94" cy="3"/>
                </a:xfrm>
                <a:custGeom>
                  <a:avLst/>
                  <a:gdLst>
                    <a:gd name="T0" fmla="*/ 0 w 375"/>
                    <a:gd name="T1" fmla="*/ 0 h 10"/>
                    <a:gd name="T2" fmla="*/ 0 w 375"/>
                    <a:gd name="T3" fmla="*/ 10 h 10"/>
                    <a:gd name="T4" fmla="*/ 92 w 375"/>
                    <a:gd name="T5" fmla="*/ 10 h 10"/>
                    <a:gd name="T6" fmla="*/ 91 w 375"/>
                    <a:gd name="T7" fmla="*/ 0 h 10"/>
                    <a:gd name="T8" fmla="*/ 0 w 375"/>
                    <a:gd name="T9" fmla="*/ 0 h 10"/>
                    <a:gd name="T10" fmla="*/ 97 w 375"/>
                    <a:gd name="T11" fmla="*/ 0 h 10"/>
                    <a:gd name="T12" fmla="*/ 96 w 375"/>
                    <a:gd name="T13" fmla="*/ 10 h 10"/>
                    <a:gd name="T14" fmla="*/ 195 w 375"/>
                    <a:gd name="T15" fmla="*/ 10 h 10"/>
                    <a:gd name="T16" fmla="*/ 192 w 375"/>
                    <a:gd name="T17" fmla="*/ 0 h 10"/>
                    <a:gd name="T18" fmla="*/ 97 w 375"/>
                    <a:gd name="T19" fmla="*/ 0 h 10"/>
                    <a:gd name="T20" fmla="*/ 198 w 375"/>
                    <a:gd name="T21" fmla="*/ 0 h 10"/>
                    <a:gd name="T22" fmla="*/ 197 w 375"/>
                    <a:gd name="T23" fmla="*/ 10 h 10"/>
                    <a:gd name="T24" fmla="*/ 286 w 375"/>
                    <a:gd name="T25" fmla="*/ 10 h 10"/>
                    <a:gd name="T26" fmla="*/ 283 w 375"/>
                    <a:gd name="T27" fmla="*/ 0 h 10"/>
                    <a:gd name="T28" fmla="*/ 198 w 375"/>
                    <a:gd name="T29" fmla="*/ 0 h 10"/>
                    <a:gd name="T30" fmla="*/ 289 w 375"/>
                    <a:gd name="T31" fmla="*/ 0 h 10"/>
                    <a:gd name="T32" fmla="*/ 288 w 375"/>
                    <a:gd name="T33" fmla="*/ 10 h 10"/>
                    <a:gd name="T34" fmla="*/ 375 w 375"/>
                    <a:gd name="T35" fmla="*/ 10 h 10"/>
                    <a:gd name="T36" fmla="*/ 373 w 375"/>
                    <a:gd name="T37" fmla="*/ 0 h 10"/>
                    <a:gd name="T38" fmla="*/ 289 w 375"/>
                    <a:gd name="T39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75" h="10">
                      <a:moveTo>
                        <a:pt x="0" y="0"/>
                      </a:moveTo>
                      <a:lnTo>
                        <a:pt x="0" y="10"/>
                      </a:lnTo>
                      <a:lnTo>
                        <a:pt x="92" y="10"/>
                      </a:lnTo>
                      <a:lnTo>
                        <a:pt x="91" y="0"/>
                      </a:lnTo>
                      <a:lnTo>
                        <a:pt x="0" y="0"/>
                      </a:lnTo>
                      <a:close/>
                      <a:moveTo>
                        <a:pt x="97" y="0"/>
                      </a:moveTo>
                      <a:lnTo>
                        <a:pt x="96" y="10"/>
                      </a:lnTo>
                      <a:lnTo>
                        <a:pt x="195" y="10"/>
                      </a:lnTo>
                      <a:lnTo>
                        <a:pt x="192" y="0"/>
                      </a:lnTo>
                      <a:lnTo>
                        <a:pt x="97" y="0"/>
                      </a:lnTo>
                      <a:close/>
                      <a:moveTo>
                        <a:pt x="198" y="0"/>
                      </a:moveTo>
                      <a:lnTo>
                        <a:pt x="197" y="10"/>
                      </a:lnTo>
                      <a:lnTo>
                        <a:pt x="286" y="10"/>
                      </a:lnTo>
                      <a:lnTo>
                        <a:pt x="283" y="0"/>
                      </a:lnTo>
                      <a:lnTo>
                        <a:pt x="198" y="0"/>
                      </a:lnTo>
                      <a:close/>
                      <a:moveTo>
                        <a:pt x="289" y="0"/>
                      </a:moveTo>
                      <a:lnTo>
                        <a:pt x="288" y="10"/>
                      </a:lnTo>
                      <a:lnTo>
                        <a:pt x="375" y="10"/>
                      </a:lnTo>
                      <a:lnTo>
                        <a:pt x="373" y="0"/>
                      </a:lnTo>
                      <a:lnTo>
                        <a:pt x="289" y="0"/>
                      </a:lnTo>
                      <a:close/>
                    </a:path>
                  </a:pathLst>
                </a:custGeom>
                <a:solidFill>
                  <a:srgbClr val="BDBD9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2" name="Freeform 829"/>
                <p:cNvSpPr>
                  <a:spLocks noEditPoints="1"/>
                </p:cNvSpPr>
                <p:nvPr/>
              </p:nvSpPr>
              <p:spPr bwMode="auto">
                <a:xfrm>
                  <a:off x="1413" y="2822"/>
                  <a:ext cx="94" cy="2"/>
                </a:xfrm>
                <a:custGeom>
                  <a:avLst/>
                  <a:gdLst>
                    <a:gd name="T0" fmla="*/ 0 w 374"/>
                    <a:gd name="T1" fmla="*/ 0 h 11"/>
                    <a:gd name="T2" fmla="*/ 0 w 374"/>
                    <a:gd name="T3" fmla="*/ 11 h 11"/>
                    <a:gd name="T4" fmla="*/ 91 w 374"/>
                    <a:gd name="T5" fmla="*/ 11 h 11"/>
                    <a:gd name="T6" fmla="*/ 90 w 374"/>
                    <a:gd name="T7" fmla="*/ 0 h 11"/>
                    <a:gd name="T8" fmla="*/ 0 w 374"/>
                    <a:gd name="T9" fmla="*/ 0 h 11"/>
                    <a:gd name="T10" fmla="*/ 98 w 374"/>
                    <a:gd name="T11" fmla="*/ 0 h 11"/>
                    <a:gd name="T12" fmla="*/ 97 w 374"/>
                    <a:gd name="T13" fmla="*/ 11 h 11"/>
                    <a:gd name="T14" fmla="*/ 194 w 374"/>
                    <a:gd name="T15" fmla="*/ 11 h 11"/>
                    <a:gd name="T16" fmla="*/ 191 w 374"/>
                    <a:gd name="T17" fmla="*/ 0 h 11"/>
                    <a:gd name="T18" fmla="*/ 98 w 374"/>
                    <a:gd name="T19" fmla="*/ 0 h 11"/>
                    <a:gd name="T20" fmla="*/ 198 w 374"/>
                    <a:gd name="T21" fmla="*/ 0 h 11"/>
                    <a:gd name="T22" fmla="*/ 198 w 374"/>
                    <a:gd name="T23" fmla="*/ 11 h 11"/>
                    <a:gd name="T24" fmla="*/ 284 w 374"/>
                    <a:gd name="T25" fmla="*/ 11 h 11"/>
                    <a:gd name="T26" fmla="*/ 282 w 374"/>
                    <a:gd name="T27" fmla="*/ 0 h 11"/>
                    <a:gd name="T28" fmla="*/ 198 w 374"/>
                    <a:gd name="T29" fmla="*/ 0 h 11"/>
                    <a:gd name="T30" fmla="*/ 289 w 374"/>
                    <a:gd name="T31" fmla="*/ 0 h 11"/>
                    <a:gd name="T32" fmla="*/ 288 w 374"/>
                    <a:gd name="T33" fmla="*/ 11 h 11"/>
                    <a:gd name="T34" fmla="*/ 374 w 374"/>
                    <a:gd name="T35" fmla="*/ 11 h 11"/>
                    <a:gd name="T36" fmla="*/ 373 w 374"/>
                    <a:gd name="T37" fmla="*/ 0 h 11"/>
                    <a:gd name="T38" fmla="*/ 289 w 374"/>
                    <a:gd name="T3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74" h="11">
                      <a:moveTo>
                        <a:pt x="0" y="0"/>
                      </a:moveTo>
                      <a:lnTo>
                        <a:pt x="0" y="11"/>
                      </a:lnTo>
                      <a:lnTo>
                        <a:pt x="91" y="11"/>
                      </a:lnTo>
                      <a:lnTo>
                        <a:pt x="90" y="0"/>
                      </a:lnTo>
                      <a:lnTo>
                        <a:pt x="0" y="0"/>
                      </a:lnTo>
                      <a:close/>
                      <a:moveTo>
                        <a:pt x="98" y="0"/>
                      </a:moveTo>
                      <a:lnTo>
                        <a:pt x="97" y="11"/>
                      </a:lnTo>
                      <a:lnTo>
                        <a:pt x="194" y="11"/>
                      </a:lnTo>
                      <a:lnTo>
                        <a:pt x="191" y="0"/>
                      </a:lnTo>
                      <a:lnTo>
                        <a:pt x="98" y="0"/>
                      </a:lnTo>
                      <a:close/>
                      <a:moveTo>
                        <a:pt x="198" y="0"/>
                      </a:moveTo>
                      <a:lnTo>
                        <a:pt x="198" y="11"/>
                      </a:lnTo>
                      <a:lnTo>
                        <a:pt x="284" y="11"/>
                      </a:lnTo>
                      <a:lnTo>
                        <a:pt x="282" y="0"/>
                      </a:lnTo>
                      <a:lnTo>
                        <a:pt x="198" y="0"/>
                      </a:lnTo>
                      <a:close/>
                      <a:moveTo>
                        <a:pt x="289" y="0"/>
                      </a:moveTo>
                      <a:lnTo>
                        <a:pt x="288" y="11"/>
                      </a:lnTo>
                      <a:lnTo>
                        <a:pt x="374" y="11"/>
                      </a:lnTo>
                      <a:lnTo>
                        <a:pt x="373" y="0"/>
                      </a:lnTo>
                      <a:lnTo>
                        <a:pt x="289" y="0"/>
                      </a:lnTo>
                      <a:close/>
                    </a:path>
                  </a:pathLst>
                </a:custGeom>
                <a:solidFill>
                  <a:srgbClr val="C2C2A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3" name="Freeform 830"/>
                <p:cNvSpPr>
                  <a:spLocks noEditPoints="1"/>
                </p:cNvSpPr>
                <p:nvPr/>
              </p:nvSpPr>
              <p:spPr bwMode="auto">
                <a:xfrm>
                  <a:off x="1413" y="2820"/>
                  <a:ext cx="93" cy="3"/>
                </a:xfrm>
                <a:custGeom>
                  <a:avLst/>
                  <a:gdLst>
                    <a:gd name="T0" fmla="*/ 0 w 373"/>
                    <a:gd name="T1" fmla="*/ 0 h 11"/>
                    <a:gd name="T2" fmla="*/ 0 w 373"/>
                    <a:gd name="T3" fmla="*/ 11 h 11"/>
                    <a:gd name="T4" fmla="*/ 91 w 373"/>
                    <a:gd name="T5" fmla="*/ 11 h 11"/>
                    <a:gd name="T6" fmla="*/ 90 w 373"/>
                    <a:gd name="T7" fmla="*/ 0 h 11"/>
                    <a:gd name="T8" fmla="*/ 0 w 373"/>
                    <a:gd name="T9" fmla="*/ 0 h 11"/>
                    <a:gd name="T10" fmla="*/ 98 w 373"/>
                    <a:gd name="T11" fmla="*/ 0 h 11"/>
                    <a:gd name="T12" fmla="*/ 97 w 373"/>
                    <a:gd name="T13" fmla="*/ 11 h 11"/>
                    <a:gd name="T14" fmla="*/ 192 w 373"/>
                    <a:gd name="T15" fmla="*/ 11 h 11"/>
                    <a:gd name="T16" fmla="*/ 189 w 373"/>
                    <a:gd name="T17" fmla="*/ 0 h 11"/>
                    <a:gd name="T18" fmla="*/ 98 w 373"/>
                    <a:gd name="T19" fmla="*/ 0 h 11"/>
                    <a:gd name="T20" fmla="*/ 200 w 373"/>
                    <a:gd name="T21" fmla="*/ 0 h 11"/>
                    <a:gd name="T22" fmla="*/ 198 w 373"/>
                    <a:gd name="T23" fmla="*/ 11 h 11"/>
                    <a:gd name="T24" fmla="*/ 283 w 373"/>
                    <a:gd name="T25" fmla="*/ 11 h 11"/>
                    <a:gd name="T26" fmla="*/ 280 w 373"/>
                    <a:gd name="T27" fmla="*/ 0 h 11"/>
                    <a:gd name="T28" fmla="*/ 200 w 373"/>
                    <a:gd name="T29" fmla="*/ 0 h 11"/>
                    <a:gd name="T30" fmla="*/ 290 w 373"/>
                    <a:gd name="T31" fmla="*/ 0 h 11"/>
                    <a:gd name="T32" fmla="*/ 289 w 373"/>
                    <a:gd name="T33" fmla="*/ 11 h 11"/>
                    <a:gd name="T34" fmla="*/ 373 w 373"/>
                    <a:gd name="T35" fmla="*/ 11 h 11"/>
                    <a:gd name="T36" fmla="*/ 372 w 373"/>
                    <a:gd name="T37" fmla="*/ 0 h 11"/>
                    <a:gd name="T38" fmla="*/ 290 w 373"/>
                    <a:gd name="T3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73" h="11">
                      <a:moveTo>
                        <a:pt x="0" y="0"/>
                      </a:moveTo>
                      <a:lnTo>
                        <a:pt x="0" y="11"/>
                      </a:lnTo>
                      <a:lnTo>
                        <a:pt x="91" y="11"/>
                      </a:lnTo>
                      <a:lnTo>
                        <a:pt x="90" y="0"/>
                      </a:lnTo>
                      <a:lnTo>
                        <a:pt x="0" y="0"/>
                      </a:lnTo>
                      <a:close/>
                      <a:moveTo>
                        <a:pt x="98" y="0"/>
                      </a:moveTo>
                      <a:lnTo>
                        <a:pt x="97" y="11"/>
                      </a:lnTo>
                      <a:lnTo>
                        <a:pt x="192" y="11"/>
                      </a:lnTo>
                      <a:lnTo>
                        <a:pt x="189" y="0"/>
                      </a:lnTo>
                      <a:lnTo>
                        <a:pt x="98" y="0"/>
                      </a:lnTo>
                      <a:close/>
                      <a:moveTo>
                        <a:pt x="200" y="0"/>
                      </a:moveTo>
                      <a:lnTo>
                        <a:pt x="198" y="11"/>
                      </a:lnTo>
                      <a:lnTo>
                        <a:pt x="283" y="11"/>
                      </a:lnTo>
                      <a:lnTo>
                        <a:pt x="280" y="0"/>
                      </a:lnTo>
                      <a:lnTo>
                        <a:pt x="200" y="0"/>
                      </a:lnTo>
                      <a:close/>
                      <a:moveTo>
                        <a:pt x="290" y="0"/>
                      </a:moveTo>
                      <a:lnTo>
                        <a:pt x="289" y="11"/>
                      </a:lnTo>
                      <a:lnTo>
                        <a:pt x="373" y="11"/>
                      </a:lnTo>
                      <a:lnTo>
                        <a:pt x="372" y="0"/>
                      </a:lnTo>
                      <a:lnTo>
                        <a:pt x="290" y="0"/>
                      </a:lnTo>
                      <a:close/>
                    </a:path>
                  </a:pathLst>
                </a:custGeom>
                <a:solidFill>
                  <a:srgbClr val="C9C9A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4" name="Freeform 831"/>
                <p:cNvSpPr>
                  <a:spLocks noEditPoints="1"/>
                </p:cNvSpPr>
                <p:nvPr/>
              </p:nvSpPr>
              <p:spPr bwMode="auto">
                <a:xfrm>
                  <a:off x="1413" y="2819"/>
                  <a:ext cx="93" cy="3"/>
                </a:xfrm>
                <a:custGeom>
                  <a:avLst/>
                  <a:gdLst>
                    <a:gd name="T0" fmla="*/ 0 w 373"/>
                    <a:gd name="T1" fmla="*/ 0 h 12"/>
                    <a:gd name="T2" fmla="*/ 0 w 373"/>
                    <a:gd name="T3" fmla="*/ 12 h 12"/>
                    <a:gd name="T4" fmla="*/ 90 w 373"/>
                    <a:gd name="T5" fmla="*/ 12 h 12"/>
                    <a:gd name="T6" fmla="*/ 88 w 373"/>
                    <a:gd name="T7" fmla="*/ 0 h 12"/>
                    <a:gd name="T8" fmla="*/ 0 w 373"/>
                    <a:gd name="T9" fmla="*/ 0 h 12"/>
                    <a:gd name="T10" fmla="*/ 99 w 373"/>
                    <a:gd name="T11" fmla="*/ 0 h 12"/>
                    <a:gd name="T12" fmla="*/ 98 w 373"/>
                    <a:gd name="T13" fmla="*/ 12 h 12"/>
                    <a:gd name="T14" fmla="*/ 191 w 373"/>
                    <a:gd name="T15" fmla="*/ 12 h 12"/>
                    <a:gd name="T16" fmla="*/ 188 w 373"/>
                    <a:gd name="T17" fmla="*/ 0 h 12"/>
                    <a:gd name="T18" fmla="*/ 99 w 373"/>
                    <a:gd name="T19" fmla="*/ 0 h 12"/>
                    <a:gd name="T20" fmla="*/ 200 w 373"/>
                    <a:gd name="T21" fmla="*/ 0 h 12"/>
                    <a:gd name="T22" fmla="*/ 198 w 373"/>
                    <a:gd name="T23" fmla="*/ 12 h 12"/>
                    <a:gd name="T24" fmla="*/ 282 w 373"/>
                    <a:gd name="T25" fmla="*/ 12 h 12"/>
                    <a:gd name="T26" fmla="*/ 278 w 373"/>
                    <a:gd name="T27" fmla="*/ 0 h 12"/>
                    <a:gd name="T28" fmla="*/ 200 w 373"/>
                    <a:gd name="T29" fmla="*/ 0 h 12"/>
                    <a:gd name="T30" fmla="*/ 290 w 373"/>
                    <a:gd name="T31" fmla="*/ 0 h 12"/>
                    <a:gd name="T32" fmla="*/ 289 w 373"/>
                    <a:gd name="T33" fmla="*/ 12 h 12"/>
                    <a:gd name="T34" fmla="*/ 373 w 373"/>
                    <a:gd name="T35" fmla="*/ 12 h 12"/>
                    <a:gd name="T36" fmla="*/ 370 w 373"/>
                    <a:gd name="T37" fmla="*/ 0 h 12"/>
                    <a:gd name="T38" fmla="*/ 290 w 373"/>
                    <a:gd name="T39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73" h="12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90" y="12"/>
                      </a:lnTo>
                      <a:lnTo>
                        <a:pt x="88" y="0"/>
                      </a:lnTo>
                      <a:lnTo>
                        <a:pt x="0" y="0"/>
                      </a:lnTo>
                      <a:close/>
                      <a:moveTo>
                        <a:pt x="99" y="0"/>
                      </a:moveTo>
                      <a:lnTo>
                        <a:pt x="98" y="12"/>
                      </a:lnTo>
                      <a:lnTo>
                        <a:pt x="191" y="12"/>
                      </a:lnTo>
                      <a:lnTo>
                        <a:pt x="188" y="0"/>
                      </a:lnTo>
                      <a:lnTo>
                        <a:pt x="99" y="0"/>
                      </a:lnTo>
                      <a:close/>
                      <a:moveTo>
                        <a:pt x="200" y="0"/>
                      </a:moveTo>
                      <a:lnTo>
                        <a:pt x="198" y="12"/>
                      </a:lnTo>
                      <a:lnTo>
                        <a:pt x="282" y="12"/>
                      </a:lnTo>
                      <a:lnTo>
                        <a:pt x="278" y="0"/>
                      </a:lnTo>
                      <a:lnTo>
                        <a:pt x="200" y="0"/>
                      </a:lnTo>
                      <a:close/>
                      <a:moveTo>
                        <a:pt x="290" y="0"/>
                      </a:moveTo>
                      <a:lnTo>
                        <a:pt x="289" y="12"/>
                      </a:lnTo>
                      <a:lnTo>
                        <a:pt x="373" y="12"/>
                      </a:lnTo>
                      <a:lnTo>
                        <a:pt x="370" y="0"/>
                      </a:lnTo>
                      <a:lnTo>
                        <a:pt x="290" y="0"/>
                      </a:lnTo>
                      <a:close/>
                    </a:path>
                  </a:pathLst>
                </a:custGeom>
                <a:solidFill>
                  <a:srgbClr val="D1D1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" name="Freeform 832"/>
                <p:cNvSpPr>
                  <a:spLocks noEditPoints="1"/>
                </p:cNvSpPr>
                <p:nvPr/>
              </p:nvSpPr>
              <p:spPr bwMode="auto">
                <a:xfrm>
                  <a:off x="1413" y="2818"/>
                  <a:ext cx="93" cy="2"/>
                </a:xfrm>
                <a:custGeom>
                  <a:avLst/>
                  <a:gdLst>
                    <a:gd name="T0" fmla="*/ 0 w 372"/>
                    <a:gd name="T1" fmla="*/ 0 h 11"/>
                    <a:gd name="T2" fmla="*/ 0 w 372"/>
                    <a:gd name="T3" fmla="*/ 11 h 11"/>
                    <a:gd name="T4" fmla="*/ 90 w 372"/>
                    <a:gd name="T5" fmla="*/ 11 h 11"/>
                    <a:gd name="T6" fmla="*/ 87 w 372"/>
                    <a:gd name="T7" fmla="*/ 0 h 11"/>
                    <a:gd name="T8" fmla="*/ 0 w 372"/>
                    <a:gd name="T9" fmla="*/ 0 h 11"/>
                    <a:gd name="T10" fmla="*/ 100 w 372"/>
                    <a:gd name="T11" fmla="*/ 0 h 11"/>
                    <a:gd name="T12" fmla="*/ 98 w 372"/>
                    <a:gd name="T13" fmla="*/ 11 h 11"/>
                    <a:gd name="T14" fmla="*/ 189 w 372"/>
                    <a:gd name="T15" fmla="*/ 11 h 11"/>
                    <a:gd name="T16" fmla="*/ 186 w 372"/>
                    <a:gd name="T17" fmla="*/ 0 h 11"/>
                    <a:gd name="T18" fmla="*/ 100 w 372"/>
                    <a:gd name="T19" fmla="*/ 0 h 11"/>
                    <a:gd name="T20" fmla="*/ 201 w 372"/>
                    <a:gd name="T21" fmla="*/ 0 h 11"/>
                    <a:gd name="T22" fmla="*/ 200 w 372"/>
                    <a:gd name="T23" fmla="*/ 11 h 11"/>
                    <a:gd name="T24" fmla="*/ 280 w 372"/>
                    <a:gd name="T25" fmla="*/ 11 h 11"/>
                    <a:gd name="T26" fmla="*/ 277 w 372"/>
                    <a:gd name="T27" fmla="*/ 0 h 11"/>
                    <a:gd name="T28" fmla="*/ 201 w 372"/>
                    <a:gd name="T29" fmla="*/ 0 h 11"/>
                    <a:gd name="T30" fmla="*/ 292 w 372"/>
                    <a:gd name="T31" fmla="*/ 0 h 11"/>
                    <a:gd name="T32" fmla="*/ 290 w 372"/>
                    <a:gd name="T33" fmla="*/ 11 h 11"/>
                    <a:gd name="T34" fmla="*/ 372 w 372"/>
                    <a:gd name="T35" fmla="*/ 11 h 11"/>
                    <a:gd name="T36" fmla="*/ 370 w 372"/>
                    <a:gd name="T37" fmla="*/ 0 h 11"/>
                    <a:gd name="T38" fmla="*/ 292 w 372"/>
                    <a:gd name="T3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72" h="11">
                      <a:moveTo>
                        <a:pt x="0" y="0"/>
                      </a:moveTo>
                      <a:lnTo>
                        <a:pt x="0" y="11"/>
                      </a:lnTo>
                      <a:lnTo>
                        <a:pt x="90" y="11"/>
                      </a:lnTo>
                      <a:lnTo>
                        <a:pt x="87" y="0"/>
                      </a:lnTo>
                      <a:lnTo>
                        <a:pt x="0" y="0"/>
                      </a:lnTo>
                      <a:close/>
                      <a:moveTo>
                        <a:pt x="100" y="0"/>
                      </a:moveTo>
                      <a:lnTo>
                        <a:pt x="98" y="11"/>
                      </a:lnTo>
                      <a:lnTo>
                        <a:pt x="189" y="11"/>
                      </a:lnTo>
                      <a:lnTo>
                        <a:pt x="186" y="0"/>
                      </a:lnTo>
                      <a:lnTo>
                        <a:pt x="100" y="0"/>
                      </a:lnTo>
                      <a:close/>
                      <a:moveTo>
                        <a:pt x="201" y="0"/>
                      </a:moveTo>
                      <a:lnTo>
                        <a:pt x="200" y="11"/>
                      </a:lnTo>
                      <a:lnTo>
                        <a:pt x="280" y="11"/>
                      </a:lnTo>
                      <a:lnTo>
                        <a:pt x="277" y="0"/>
                      </a:lnTo>
                      <a:lnTo>
                        <a:pt x="201" y="0"/>
                      </a:lnTo>
                      <a:close/>
                      <a:moveTo>
                        <a:pt x="292" y="0"/>
                      </a:moveTo>
                      <a:lnTo>
                        <a:pt x="290" y="11"/>
                      </a:lnTo>
                      <a:lnTo>
                        <a:pt x="372" y="11"/>
                      </a:lnTo>
                      <a:lnTo>
                        <a:pt x="370" y="0"/>
                      </a:lnTo>
                      <a:lnTo>
                        <a:pt x="292" y="0"/>
                      </a:lnTo>
                      <a:close/>
                    </a:path>
                  </a:pathLst>
                </a:custGeom>
                <a:solidFill>
                  <a:srgbClr val="D6D6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" name="Freeform 833"/>
                <p:cNvSpPr>
                  <a:spLocks noEditPoints="1"/>
                </p:cNvSpPr>
                <p:nvPr/>
              </p:nvSpPr>
              <p:spPr bwMode="auto">
                <a:xfrm>
                  <a:off x="1413" y="2816"/>
                  <a:ext cx="93" cy="3"/>
                </a:xfrm>
                <a:custGeom>
                  <a:avLst/>
                  <a:gdLst>
                    <a:gd name="T0" fmla="*/ 0 w 370"/>
                    <a:gd name="T1" fmla="*/ 0 h 11"/>
                    <a:gd name="T2" fmla="*/ 0 w 370"/>
                    <a:gd name="T3" fmla="*/ 11 h 11"/>
                    <a:gd name="T4" fmla="*/ 88 w 370"/>
                    <a:gd name="T5" fmla="*/ 11 h 11"/>
                    <a:gd name="T6" fmla="*/ 87 w 370"/>
                    <a:gd name="T7" fmla="*/ 0 h 11"/>
                    <a:gd name="T8" fmla="*/ 0 w 370"/>
                    <a:gd name="T9" fmla="*/ 0 h 11"/>
                    <a:gd name="T10" fmla="*/ 100 w 370"/>
                    <a:gd name="T11" fmla="*/ 0 h 11"/>
                    <a:gd name="T12" fmla="*/ 99 w 370"/>
                    <a:gd name="T13" fmla="*/ 11 h 11"/>
                    <a:gd name="T14" fmla="*/ 188 w 370"/>
                    <a:gd name="T15" fmla="*/ 11 h 11"/>
                    <a:gd name="T16" fmla="*/ 185 w 370"/>
                    <a:gd name="T17" fmla="*/ 0 h 11"/>
                    <a:gd name="T18" fmla="*/ 100 w 370"/>
                    <a:gd name="T19" fmla="*/ 0 h 11"/>
                    <a:gd name="T20" fmla="*/ 201 w 370"/>
                    <a:gd name="T21" fmla="*/ 0 h 11"/>
                    <a:gd name="T22" fmla="*/ 200 w 370"/>
                    <a:gd name="T23" fmla="*/ 11 h 11"/>
                    <a:gd name="T24" fmla="*/ 278 w 370"/>
                    <a:gd name="T25" fmla="*/ 11 h 11"/>
                    <a:gd name="T26" fmla="*/ 276 w 370"/>
                    <a:gd name="T27" fmla="*/ 0 h 11"/>
                    <a:gd name="T28" fmla="*/ 201 w 370"/>
                    <a:gd name="T29" fmla="*/ 0 h 11"/>
                    <a:gd name="T30" fmla="*/ 292 w 370"/>
                    <a:gd name="T31" fmla="*/ 0 h 11"/>
                    <a:gd name="T32" fmla="*/ 290 w 370"/>
                    <a:gd name="T33" fmla="*/ 11 h 11"/>
                    <a:gd name="T34" fmla="*/ 370 w 370"/>
                    <a:gd name="T35" fmla="*/ 11 h 11"/>
                    <a:gd name="T36" fmla="*/ 369 w 370"/>
                    <a:gd name="T37" fmla="*/ 0 h 11"/>
                    <a:gd name="T38" fmla="*/ 292 w 370"/>
                    <a:gd name="T3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70" h="11">
                      <a:moveTo>
                        <a:pt x="0" y="0"/>
                      </a:moveTo>
                      <a:lnTo>
                        <a:pt x="0" y="11"/>
                      </a:lnTo>
                      <a:lnTo>
                        <a:pt x="88" y="11"/>
                      </a:lnTo>
                      <a:lnTo>
                        <a:pt x="87" y="0"/>
                      </a:lnTo>
                      <a:lnTo>
                        <a:pt x="0" y="0"/>
                      </a:lnTo>
                      <a:close/>
                      <a:moveTo>
                        <a:pt x="100" y="0"/>
                      </a:moveTo>
                      <a:lnTo>
                        <a:pt x="99" y="11"/>
                      </a:lnTo>
                      <a:lnTo>
                        <a:pt x="188" y="11"/>
                      </a:lnTo>
                      <a:lnTo>
                        <a:pt x="185" y="0"/>
                      </a:lnTo>
                      <a:lnTo>
                        <a:pt x="100" y="0"/>
                      </a:lnTo>
                      <a:close/>
                      <a:moveTo>
                        <a:pt x="201" y="0"/>
                      </a:moveTo>
                      <a:lnTo>
                        <a:pt x="200" y="11"/>
                      </a:lnTo>
                      <a:lnTo>
                        <a:pt x="278" y="11"/>
                      </a:lnTo>
                      <a:lnTo>
                        <a:pt x="276" y="0"/>
                      </a:lnTo>
                      <a:lnTo>
                        <a:pt x="201" y="0"/>
                      </a:lnTo>
                      <a:close/>
                      <a:moveTo>
                        <a:pt x="292" y="0"/>
                      </a:moveTo>
                      <a:lnTo>
                        <a:pt x="290" y="11"/>
                      </a:lnTo>
                      <a:lnTo>
                        <a:pt x="370" y="11"/>
                      </a:lnTo>
                      <a:lnTo>
                        <a:pt x="369" y="0"/>
                      </a:lnTo>
                      <a:lnTo>
                        <a:pt x="292" y="0"/>
                      </a:lnTo>
                      <a:close/>
                    </a:path>
                  </a:pathLst>
                </a:custGeom>
                <a:solidFill>
                  <a:srgbClr val="DEDE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7" name="Freeform 834"/>
                <p:cNvSpPr>
                  <a:spLocks noEditPoints="1"/>
                </p:cNvSpPr>
                <p:nvPr/>
              </p:nvSpPr>
              <p:spPr bwMode="auto">
                <a:xfrm>
                  <a:off x="1413" y="2815"/>
                  <a:ext cx="93" cy="3"/>
                </a:xfrm>
                <a:custGeom>
                  <a:avLst/>
                  <a:gdLst>
                    <a:gd name="T0" fmla="*/ 0 w 370"/>
                    <a:gd name="T1" fmla="*/ 11 h 11"/>
                    <a:gd name="T2" fmla="*/ 0 w 370"/>
                    <a:gd name="T3" fmla="*/ 4 h 11"/>
                    <a:gd name="T4" fmla="*/ 86 w 370"/>
                    <a:gd name="T5" fmla="*/ 4 h 11"/>
                    <a:gd name="T6" fmla="*/ 87 w 370"/>
                    <a:gd name="T7" fmla="*/ 11 h 11"/>
                    <a:gd name="T8" fmla="*/ 0 w 370"/>
                    <a:gd name="T9" fmla="*/ 11 h 11"/>
                    <a:gd name="T10" fmla="*/ 100 w 370"/>
                    <a:gd name="T11" fmla="*/ 11 h 11"/>
                    <a:gd name="T12" fmla="*/ 100 w 370"/>
                    <a:gd name="T13" fmla="*/ 4 h 11"/>
                    <a:gd name="T14" fmla="*/ 184 w 370"/>
                    <a:gd name="T15" fmla="*/ 4 h 11"/>
                    <a:gd name="T16" fmla="*/ 186 w 370"/>
                    <a:gd name="T17" fmla="*/ 11 h 11"/>
                    <a:gd name="T18" fmla="*/ 100 w 370"/>
                    <a:gd name="T19" fmla="*/ 11 h 11"/>
                    <a:gd name="T20" fmla="*/ 201 w 370"/>
                    <a:gd name="T21" fmla="*/ 11 h 11"/>
                    <a:gd name="T22" fmla="*/ 201 w 370"/>
                    <a:gd name="T23" fmla="*/ 4 h 11"/>
                    <a:gd name="T24" fmla="*/ 275 w 370"/>
                    <a:gd name="T25" fmla="*/ 4 h 11"/>
                    <a:gd name="T26" fmla="*/ 277 w 370"/>
                    <a:gd name="T27" fmla="*/ 11 h 11"/>
                    <a:gd name="T28" fmla="*/ 201 w 370"/>
                    <a:gd name="T29" fmla="*/ 11 h 11"/>
                    <a:gd name="T30" fmla="*/ 292 w 370"/>
                    <a:gd name="T31" fmla="*/ 0 h 11"/>
                    <a:gd name="T32" fmla="*/ 292 w 370"/>
                    <a:gd name="T33" fmla="*/ 11 h 11"/>
                    <a:gd name="T34" fmla="*/ 370 w 370"/>
                    <a:gd name="T35" fmla="*/ 11 h 11"/>
                    <a:gd name="T36" fmla="*/ 368 w 370"/>
                    <a:gd name="T37" fmla="*/ 4 h 11"/>
                    <a:gd name="T38" fmla="*/ 330 w 370"/>
                    <a:gd name="T39" fmla="*/ 0 h 11"/>
                    <a:gd name="T40" fmla="*/ 292 w 370"/>
                    <a:gd name="T41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70" h="11">
                      <a:moveTo>
                        <a:pt x="0" y="11"/>
                      </a:moveTo>
                      <a:lnTo>
                        <a:pt x="0" y="4"/>
                      </a:lnTo>
                      <a:lnTo>
                        <a:pt x="86" y="4"/>
                      </a:lnTo>
                      <a:lnTo>
                        <a:pt x="87" y="11"/>
                      </a:lnTo>
                      <a:lnTo>
                        <a:pt x="0" y="11"/>
                      </a:lnTo>
                      <a:close/>
                      <a:moveTo>
                        <a:pt x="100" y="11"/>
                      </a:moveTo>
                      <a:lnTo>
                        <a:pt x="100" y="4"/>
                      </a:lnTo>
                      <a:lnTo>
                        <a:pt x="184" y="4"/>
                      </a:lnTo>
                      <a:lnTo>
                        <a:pt x="186" y="11"/>
                      </a:lnTo>
                      <a:lnTo>
                        <a:pt x="100" y="11"/>
                      </a:lnTo>
                      <a:close/>
                      <a:moveTo>
                        <a:pt x="201" y="11"/>
                      </a:moveTo>
                      <a:lnTo>
                        <a:pt x="201" y="4"/>
                      </a:lnTo>
                      <a:lnTo>
                        <a:pt x="275" y="4"/>
                      </a:lnTo>
                      <a:lnTo>
                        <a:pt x="277" y="11"/>
                      </a:lnTo>
                      <a:lnTo>
                        <a:pt x="201" y="11"/>
                      </a:lnTo>
                      <a:close/>
                      <a:moveTo>
                        <a:pt x="292" y="0"/>
                      </a:moveTo>
                      <a:lnTo>
                        <a:pt x="292" y="11"/>
                      </a:lnTo>
                      <a:lnTo>
                        <a:pt x="370" y="11"/>
                      </a:lnTo>
                      <a:lnTo>
                        <a:pt x="368" y="4"/>
                      </a:lnTo>
                      <a:lnTo>
                        <a:pt x="330" y="0"/>
                      </a:lnTo>
                      <a:lnTo>
                        <a:pt x="292" y="0"/>
                      </a:lnTo>
                      <a:close/>
                    </a:path>
                  </a:pathLst>
                </a:custGeom>
                <a:solidFill>
                  <a:srgbClr val="E3E3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8" name="Freeform 835"/>
                <p:cNvSpPr>
                  <a:spLocks noEditPoints="1"/>
                </p:cNvSpPr>
                <p:nvPr/>
              </p:nvSpPr>
              <p:spPr bwMode="auto">
                <a:xfrm>
                  <a:off x="1413" y="2815"/>
                  <a:ext cx="93" cy="1"/>
                </a:xfrm>
                <a:custGeom>
                  <a:avLst/>
                  <a:gdLst>
                    <a:gd name="T0" fmla="*/ 0 w 369"/>
                    <a:gd name="T1" fmla="*/ 6 h 6"/>
                    <a:gd name="T2" fmla="*/ 0 w 369"/>
                    <a:gd name="T3" fmla="*/ 5 h 6"/>
                    <a:gd name="T4" fmla="*/ 86 w 369"/>
                    <a:gd name="T5" fmla="*/ 5 h 6"/>
                    <a:gd name="T6" fmla="*/ 87 w 369"/>
                    <a:gd name="T7" fmla="*/ 6 h 6"/>
                    <a:gd name="T8" fmla="*/ 0 w 369"/>
                    <a:gd name="T9" fmla="*/ 6 h 6"/>
                    <a:gd name="T10" fmla="*/ 100 w 369"/>
                    <a:gd name="T11" fmla="*/ 6 h 6"/>
                    <a:gd name="T12" fmla="*/ 100 w 369"/>
                    <a:gd name="T13" fmla="*/ 5 h 6"/>
                    <a:gd name="T14" fmla="*/ 184 w 369"/>
                    <a:gd name="T15" fmla="*/ 5 h 6"/>
                    <a:gd name="T16" fmla="*/ 185 w 369"/>
                    <a:gd name="T17" fmla="*/ 6 h 6"/>
                    <a:gd name="T18" fmla="*/ 100 w 369"/>
                    <a:gd name="T19" fmla="*/ 6 h 6"/>
                    <a:gd name="T20" fmla="*/ 201 w 369"/>
                    <a:gd name="T21" fmla="*/ 6 h 6"/>
                    <a:gd name="T22" fmla="*/ 201 w 369"/>
                    <a:gd name="T23" fmla="*/ 5 h 6"/>
                    <a:gd name="T24" fmla="*/ 275 w 369"/>
                    <a:gd name="T25" fmla="*/ 5 h 6"/>
                    <a:gd name="T26" fmla="*/ 276 w 369"/>
                    <a:gd name="T27" fmla="*/ 6 h 6"/>
                    <a:gd name="T28" fmla="*/ 201 w 369"/>
                    <a:gd name="T29" fmla="*/ 6 h 6"/>
                    <a:gd name="T30" fmla="*/ 292 w 369"/>
                    <a:gd name="T31" fmla="*/ 6 h 6"/>
                    <a:gd name="T32" fmla="*/ 292 w 369"/>
                    <a:gd name="T33" fmla="*/ 0 h 6"/>
                    <a:gd name="T34" fmla="*/ 368 w 369"/>
                    <a:gd name="T35" fmla="*/ 5 h 6"/>
                    <a:gd name="T36" fmla="*/ 369 w 369"/>
                    <a:gd name="T37" fmla="*/ 6 h 6"/>
                    <a:gd name="T38" fmla="*/ 292 w 369"/>
                    <a:gd name="T3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69" h="6">
                      <a:moveTo>
                        <a:pt x="0" y="6"/>
                      </a:moveTo>
                      <a:lnTo>
                        <a:pt x="0" y="5"/>
                      </a:lnTo>
                      <a:lnTo>
                        <a:pt x="86" y="5"/>
                      </a:lnTo>
                      <a:lnTo>
                        <a:pt x="87" y="6"/>
                      </a:lnTo>
                      <a:lnTo>
                        <a:pt x="0" y="6"/>
                      </a:lnTo>
                      <a:close/>
                      <a:moveTo>
                        <a:pt x="100" y="6"/>
                      </a:moveTo>
                      <a:lnTo>
                        <a:pt x="100" y="5"/>
                      </a:lnTo>
                      <a:lnTo>
                        <a:pt x="184" y="5"/>
                      </a:lnTo>
                      <a:lnTo>
                        <a:pt x="185" y="6"/>
                      </a:lnTo>
                      <a:lnTo>
                        <a:pt x="100" y="6"/>
                      </a:lnTo>
                      <a:close/>
                      <a:moveTo>
                        <a:pt x="201" y="6"/>
                      </a:moveTo>
                      <a:lnTo>
                        <a:pt x="201" y="5"/>
                      </a:lnTo>
                      <a:lnTo>
                        <a:pt x="275" y="5"/>
                      </a:lnTo>
                      <a:lnTo>
                        <a:pt x="276" y="6"/>
                      </a:lnTo>
                      <a:lnTo>
                        <a:pt x="201" y="6"/>
                      </a:lnTo>
                      <a:close/>
                      <a:moveTo>
                        <a:pt x="292" y="6"/>
                      </a:moveTo>
                      <a:lnTo>
                        <a:pt x="292" y="0"/>
                      </a:lnTo>
                      <a:lnTo>
                        <a:pt x="368" y="5"/>
                      </a:lnTo>
                      <a:lnTo>
                        <a:pt x="369" y="6"/>
                      </a:lnTo>
                      <a:lnTo>
                        <a:pt x="292" y="6"/>
                      </a:lnTo>
                      <a:close/>
                    </a:path>
                  </a:pathLst>
                </a:custGeom>
                <a:solidFill>
                  <a:srgbClr val="EBEB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9" name="Freeform 836"/>
                <p:cNvSpPr>
                  <a:spLocks/>
                </p:cNvSpPr>
                <p:nvPr/>
              </p:nvSpPr>
              <p:spPr bwMode="auto">
                <a:xfrm>
                  <a:off x="1486" y="2815"/>
                  <a:ext cx="10" cy="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0 h 1"/>
                    <a:gd name="T4" fmla="*/ 38 w 38"/>
                    <a:gd name="T5" fmla="*/ 1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0"/>
                      </a:lnTo>
                      <a:lnTo>
                        <a:pt x="38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0F0D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0" name="Freeform 837"/>
                <p:cNvSpPr>
                  <a:spLocks/>
                </p:cNvSpPr>
                <p:nvPr/>
              </p:nvSpPr>
              <p:spPr bwMode="auto">
                <a:xfrm>
                  <a:off x="1418" y="2847"/>
                  <a:ext cx="49" cy="1"/>
                </a:xfrm>
                <a:custGeom>
                  <a:avLst/>
                  <a:gdLst>
                    <a:gd name="T0" fmla="*/ 0 w 196"/>
                    <a:gd name="T1" fmla="*/ 0 h 3"/>
                    <a:gd name="T2" fmla="*/ 0 w 196"/>
                    <a:gd name="T3" fmla="*/ 3 h 3"/>
                    <a:gd name="T4" fmla="*/ 196 w 196"/>
                    <a:gd name="T5" fmla="*/ 0 h 3"/>
                    <a:gd name="T6" fmla="*/ 0 w 196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6" h="3">
                      <a:moveTo>
                        <a:pt x="0" y="0"/>
                      </a:moveTo>
                      <a:lnTo>
                        <a:pt x="0" y="3"/>
                      </a:lnTo>
                      <a:lnTo>
                        <a:pt x="19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282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1" name="Freeform 838"/>
                <p:cNvSpPr>
                  <a:spLocks/>
                </p:cNvSpPr>
                <p:nvPr/>
              </p:nvSpPr>
              <p:spPr bwMode="auto">
                <a:xfrm>
                  <a:off x="1418" y="2845"/>
                  <a:ext cx="97" cy="2"/>
                </a:xfrm>
                <a:custGeom>
                  <a:avLst/>
                  <a:gdLst>
                    <a:gd name="T0" fmla="*/ 0 w 390"/>
                    <a:gd name="T1" fmla="*/ 0 h 9"/>
                    <a:gd name="T2" fmla="*/ 0 w 390"/>
                    <a:gd name="T3" fmla="*/ 9 h 9"/>
                    <a:gd name="T4" fmla="*/ 390 w 390"/>
                    <a:gd name="T5" fmla="*/ 6 h 9"/>
                    <a:gd name="T6" fmla="*/ 390 w 390"/>
                    <a:gd name="T7" fmla="*/ 0 h 9"/>
                    <a:gd name="T8" fmla="*/ 0 w 390"/>
                    <a:gd name="T9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0" h="9">
                      <a:moveTo>
                        <a:pt x="0" y="0"/>
                      </a:moveTo>
                      <a:lnTo>
                        <a:pt x="0" y="9"/>
                      </a:lnTo>
                      <a:lnTo>
                        <a:pt x="390" y="6"/>
                      </a:lnTo>
                      <a:lnTo>
                        <a:pt x="39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A8A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2" name="Freeform 839"/>
                <p:cNvSpPr>
                  <a:spLocks/>
                </p:cNvSpPr>
                <p:nvPr/>
              </p:nvSpPr>
              <p:spPr bwMode="auto">
                <a:xfrm>
                  <a:off x="1418" y="2844"/>
                  <a:ext cx="97" cy="3"/>
                </a:xfrm>
                <a:custGeom>
                  <a:avLst/>
                  <a:gdLst>
                    <a:gd name="T0" fmla="*/ 0 w 390"/>
                    <a:gd name="T1" fmla="*/ 0 h 12"/>
                    <a:gd name="T2" fmla="*/ 0 w 390"/>
                    <a:gd name="T3" fmla="*/ 12 h 12"/>
                    <a:gd name="T4" fmla="*/ 196 w 390"/>
                    <a:gd name="T5" fmla="*/ 12 h 12"/>
                    <a:gd name="T6" fmla="*/ 390 w 390"/>
                    <a:gd name="T7" fmla="*/ 12 h 12"/>
                    <a:gd name="T8" fmla="*/ 390 w 390"/>
                    <a:gd name="T9" fmla="*/ 0 h 12"/>
                    <a:gd name="T10" fmla="*/ 0 w 390"/>
                    <a:gd name="T11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90" h="12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196" y="12"/>
                      </a:lnTo>
                      <a:lnTo>
                        <a:pt x="390" y="12"/>
                      </a:lnTo>
                      <a:lnTo>
                        <a:pt x="39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F8F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3" name="Freeform 840"/>
                <p:cNvSpPr>
                  <a:spLocks/>
                </p:cNvSpPr>
                <p:nvPr/>
              </p:nvSpPr>
              <p:spPr bwMode="auto">
                <a:xfrm>
                  <a:off x="1418" y="2843"/>
                  <a:ext cx="97" cy="2"/>
                </a:xfrm>
                <a:custGeom>
                  <a:avLst/>
                  <a:gdLst>
                    <a:gd name="T0" fmla="*/ 0 w 390"/>
                    <a:gd name="T1" fmla="*/ 0 h 10"/>
                    <a:gd name="T2" fmla="*/ 0 w 390"/>
                    <a:gd name="T3" fmla="*/ 10 h 10"/>
                    <a:gd name="T4" fmla="*/ 390 w 390"/>
                    <a:gd name="T5" fmla="*/ 10 h 10"/>
                    <a:gd name="T6" fmla="*/ 389 w 390"/>
                    <a:gd name="T7" fmla="*/ 0 h 10"/>
                    <a:gd name="T8" fmla="*/ 0 w 390"/>
                    <a:gd name="T9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0" h="10">
                      <a:moveTo>
                        <a:pt x="0" y="0"/>
                      </a:moveTo>
                      <a:lnTo>
                        <a:pt x="0" y="10"/>
                      </a:lnTo>
                      <a:lnTo>
                        <a:pt x="390" y="10"/>
                      </a:lnTo>
                      <a:lnTo>
                        <a:pt x="38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6967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4" name="Freeform 841"/>
                <p:cNvSpPr>
                  <a:spLocks/>
                </p:cNvSpPr>
                <p:nvPr/>
              </p:nvSpPr>
              <p:spPr bwMode="auto">
                <a:xfrm>
                  <a:off x="1418" y="2841"/>
                  <a:ext cx="97" cy="3"/>
                </a:xfrm>
                <a:custGeom>
                  <a:avLst/>
                  <a:gdLst>
                    <a:gd name="T0" fmla="*/ 0 w 390"/>
                    <a:gd name="T1" fmla="*/ 0 h 10"/>
                    <a:gd name="T2" fmla="*/ 0 w 390"/>
                    <a:gd name="T3" fmla="*/ 10 h 10"/>
                    <a:gd name="T4" fmla="*/ 390 w 390"/>
                    <a:gd name="T5" fmla="*/ 10 h 10"/>
                    <a:gd name="T6" fmla="*/ 389 w 390"/>
                    <a:gd name="T7" fmla="*/ 0 h 10"/>
                    <a:gd name="T8" fmla="*/ 0 w 390"/>
                    <a:gd name="T9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0" h="10">
                      <a:moveTo>
                        <a:pt x="0" y="0"/>
                      </a:moveTo>
                      <a:lnTo>
                        <a:pt x="0" y="10"/>
                      </a:lnTo>
                      <a:lnTo>
                        <a:pt x="390" y="10"/>
                      </a:lnTo>
                      <a:lnTo>
                        <a:pt x="38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E9E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5" name="Freeform 842"/>
                <p:cNvSpPr>
                  <a:spLocks/>
                </p:cNvSpPr>
                <p:nvPr/>
              </p:nvSpPr>
              <p:spPr bwMode="auto">
                <a:xfrm>
                  <a:off x="1418" y="2840"/>
                  <a:ext cx="97" cy="3"/>
                </a:xfrm>
                <a:custGeom>
                  <a:avLst/>
                  <a:gdLst>
                    <a:gd name="T0" fmla="*/ 0 w 389"/>
                    <a:gd name="T1" fmla="*/ 0 h 12"/>
                    <a:gd name="T2" fmla="*/ 0 w 389"/>
                    <a:gd name="T3" fmla="*/ 12 h 12"/>
                    <a:gd name="T4" fmla="*/ 389 w 389"/>
                    <a:gd name="T5" fmla="*/ 12 h 12"/>
                    <a:gd name="T6" fmla="*/ 387 w 389"/>
                    <a:gd name="T7" fmla="*/ 0 h 12"/>
                    <a:gd name="T8" fmla="*/ 97 w 389"/>
                    <a:gd name="T9" fmla="*/ 0 h 12"/>
                    <a:gd name="T10" fmla="*/ 96 w 389"/>
                    <a:gd name="T11" fmla="*/ 2 h 12"/>
                    <a:gd name="T12" fmla="*/ 96 w 389"/>
                    <a:gd name="T13" fmla="*/ 0 h 12"/>
                    <a:gd name="T14" fmla="*/ 0 w 389"/>
                    <a:gd name="T15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89" h="12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389" y="12"/>
                      </a:lnTo>
                      <a:lnTo>
                        <a:pt x="387" y="0"/>
                      </a:lnTo>
                      <a:lnTo>
                        <a:pt x="97" y="0"/>
                      </a:lnTo>
                      <a:lnTo>
                        <a:pt x="96" y="2"/>
                      </a:lnTo>
                      <a:lnTo>
                        <a:pt x="9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3A38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" name="Freeform 843"/>
                <p:cNvSpPr>
                  <a:spLocks/>
                </p:cNvSpPr>
                <p:nvPr/>
              </p:nvSpPr>
              <p:spPr bwMode="auto">
                <a:xfrm>
                  <a:off x="1418" y="2838"/>
                  <a:ext cx="97" cy="3"/>
                </a:xfrm>
                <a:custGeom>
                  <a:avLst/>
                  <a:gdLst>
                    <a:gd name="T0" fmla="*/ 0 w 389"/>
                    <a:gd name="T1" fmla="*/ 0 h 11"/>
                    <a:gd name="T2" fmla="*/ 0 w 389"/>
                    <a:gd name="T3" fmla="*/ 11 h 11"/>
                    <a:gd name="T4" fmla="*/ 389 w 389"/>
                    <a:gd name="T5" fmla="*/ 11 h 11"/>
                    <a:gd name="T6" fmla="*/ 387 w 389"/>
                    <a:gd name="T7" fmla="*/ 0 h 11"/>
                    <a:gd name="T8" fmla="*/ 97 w 389"/>
                    <a:gd name="T9" fmla="*/ 0 h 11"/>
                    <a:gd name="T10" fmla="*/ 96 w 389"/>
                    <a:gd name="T11" fmla="*/ 7 h 11"/>
                    <a:gd name="T12" fmla="*/ 96 w 389"/>
                    <a:gd name="T13" fmla="*/ 0 h 11"/>
                    <a:gd name="T14" fmla="*/ 0 w 389"/>
                    <a:gd name="T1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89" h="11">
                      <a:moveTo>
                        <a:pt x="0" y="0"/>
                      </a:moveTo>
                      <a:lnTo>
                        <a:pt x="0" y="11"/>
                      </a:lnTo>
                      <a:lnTo>
                        <a:pt x="389" y="11"/>
                      </a:lnTo>
                      <a:lnTo>
                        <a:pt x="387" y="0"/>
                      </a:lnTo>
                      <a:lnTo>
                        <a:pt x="97" y="0"/>
                      </a:lnTo>
                      <a:lnTo>
                        <a:pt x="96" y="7"/>
                      </a:lnTo>
                      <a:lnTo>
                        <a:pt x="9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8A8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" name="Freeform 844"/>
                <p:cNvSpPr>
                  <a:spLocks noEditPoints="1"/>
                </p:cNvSpPr>
                <p:nvPr/>
              </p:nvSpPr>
              <p:spPr bwMode="auto">
                <a:xfrm>
                  <a:off x="1418" y="2837"/>
                  <a:ext cx="97" cy="3"/>
                </a:xfrm>
                <a:custGeom>
                  <a:avLst/>
                  <a:gdLst>
                    <a:gd name="T0" fmla="*/ 0 w 387"/>
                    <a:gd name="T1" fmla="*/ 0 h 11"/>
                    <a:gd name="T2" fmla="*/ 0 w 387"/>
                    <a:gd name="T3" fmla="*/ 11 h 11"/>
                    <a:gd name="T4" fmla="*/ 96 w 387"/>
                    <a:gd name="T5" fmla="*/ 11 h 11"/>
                    <a:gd name="T6" fmla="*/ 95 w 387"/>
                    <a:gd name="T7" fmla="*/ 0 h 11"/>
                    <a:gd name="T8" fmla="*/ 0 w 387"/>
                    <a:gd name="T9" fmla="*/ 0 h 11"/>
                    <a:gd name="T10" fmla="*/ 98 w 387"/>
                    <a:gd name="T11" fmla="*/ 0 h 11"/>
                    <a:gd name="T12" fmla="*/ 97 w 387"/>
                    <a:gd name="T13" fmla="*/ 11 h 11"/>
                    <a:gd name="T14" fmla="*/ 387 w 387"/>
                    <a:gd name="T15" fmla="*/ 11 h 11"/>
                    <a:gd name="T16" fmla="*/ 387 w 387"/>
                    <a:gd name="T17" fmla="*/ 0 h 11"/>
                    <a:gd name="T18" fmla="*/ 295 w 387"/>
                    <a:gd name="T19" fmla="*/ 0 h 11"/>
                    <a:gd name="T20" fmla="*/ 294 w 387"/>
                    <a:gd name="T21" fmla="*/ 6 h 11"/>
                    <a:gd name="T22" fmla="*/ 293 w 387"/>
                    <a:gd name="T23" fmla="*/ 0 h 11"/>
                    <a:gd name="T24" fmla="*/ 205 w 387"/>
                    <a:gd name="T25" fmla="*/ 0 h 11"/>
                    <a:gd name="T26" fmla="*/ 203 w 387"/>
                    <a:gd name="T27" fmla="*/ 6 h 11"/>
                    <a:gd name="T28" fmla="*/ 202 w 387"/>
                    <a:gd name="T29" fmla="*/ 0 h 11"/>
                    <a:gd name="T30" fmla="*/ 98 w 387"/>
                    <a:gd name="T31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387" h="11">
                      <a:moveTo>
                        <a:pt x="0" y="0"/>
                      </a:moveTo>
                      <a:lnTo>
                        <a:pt x="0" y="11"/>
                      </a:lnTo>
                      <a:lnTo>
                        <a:pt x="96" y="11"/>
                      </a:lnTo>
                      <a:lnTo>
                        <a:pt x="95" y="0"/>
                      </a:lnTo>
                      <a:lnTo>
                        <a:pt x="0" y="0"/>
                      </a:lnTo>
                      <a:close/>
                      <a:moveTo>
                        <a:pt x="98" y="0"/>
                      </a:moveTo>
                      <a:lnTo>
                        <a:pt x="97" y="11"/>
                      </a:lnTo>
                      <a:lnTo>
                        <a:pt x="387" y="11"/>
                      </a:lnTo>
                      <a:lnTo>
                        <a:pt x="387" y="0"/>
                      </a:lnTo>
                      <a:lnTo>
                        <a:pt x="295" y="0"/>
                      </a:lnTo>
                      <a:lnTo>
                        <a:pt x="294" y="6"/>
                      </a:lnTo>
                      <a:lnTo>
                        <a:pt x="293" y="0"/>
                      </a:lnTo>
                      <a:lnTo>
                        <a:pt x="205" y="0"/>
                      </a:lnTo>
                      <a:lnTo>
                        <a:pt x="203" y="6"/>
                      </a:lnTo>
                      <a:lnTo>
                        <a:pt x="202" y="0"/>
                      </a:lnTo>
                      <a:lnTo>
                        <a:pt x="98" y="0"/>
                      </a:lnTo>
                      <a:close/>
                    </a:path>
                  </a:pathLst>
                </a:custGeom>
                <a:solidFill>
                  <a:srgbClr val="B0B09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8" name="Freeform 845"/>
                <p:cNvSpPr>
                  <a:spLocks noEditPoints="1"/>
                </p:cNvSpPr>
                <p:nvPr/>
              </p:nvSpPr>
              <p:spPr bwMode="auto">
                <a:xfrm>
                  <a:off x="1418" y="2835"/>
                  <a:ext cx="97" cy="3"/>
                </a:xfrm>
                <a:custGeom>
                  <a:avLst/>
                  <a:gdLst>
                    <a:gd name="T0" fmla="*/ 0 w 388"/>
                    <a:gd name="T1" fmla="*/ 0 h 12"/>
                    <a:gd name="T2" fmla="*/ 1 w 388"/>
                    <a:gd name="T3" fmla="*/ 12 h 12"/>
                    <a:gd name="T4" fmla="*/ 97 w 388"/>
                    <a:gd name="T5" fmla="*/ 12 h 12"/>
                    <a:gd name="T6" fmla="*/ 94 w 388"/>
                    <a:gd name="T7" fmla="*/ 0 h 12"/>
                    <a:gd name="T8" fmla="*/ 0 w 388"/>
                    <a:gd name="T9" fmla="*/ 0 h 12"/>
                    <a:gd name="T10" fmla="*/ 99 w 388"/>
                    <a:gd name="T11" fmla="*/ 0 h 12"/>
                    <a:gd name="T12" fmla="*/ 98 w 388"/>
                    <a:gd name="T13" fmla="*/ 12 h 12"/>
                    <a:gd name="T14" fmla="*/ 388 w 388"/>
                    <a:gd name="T15" fmla="*/ 12 h 12"/>
                    <a:gd name="T16" fmla="*/ 387 w 388"/>
                    <a:gd name="T17" fmla="*/ 0 h 12"/>
                    <a:gd name="T18" fmla="*/ 296 w 388"/>
                    <a:gd name="T19" fmla="*/ 0 h 12"/>
                    <a:gd name="T20" fmla="*/ 295 w 388"/>
                    <a:gd name="T21" fmla="*/ 12 h 12"/>
                    <a:gd name="T22" fmla="*/ 293 w 388"/>
                    <a:gd name="T23" fmla="*/ 0 h 12"/>
                    <a:gd name="T24" fmla="*/ 206 w 388"/>
                    <a:gd name="T25" fmla="*/ 0 h 12"/>
                    <a:gd name="T26" fmla="*/ 204 w 388"/>
                    <a:gd name="T27" fmla="*/ 12 h 12"/>
                    <a:gd name="T28" fmla="*/ 202 w 388"/>
                    <a:gd name="T29" fmla="*/ 0 h 12"/>
                    <a:gd name="T30" fmla="*/ 99 w 388"/>
                    <a:gd name="T31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388" h="12">
                      <a:moveTo>
                        <a:pt x="0" y="0"/>
                      </a:moveTo>
                      <a:lnTo>
                        <a:pt x="1" y="12"/>
                      </a:lnTo>
                      <a:lnTo>
                        <a:pt x="97" y="12"/>
                      </a:lnTo>
                      <a:lnTo>
                        <a:pt x="94" y="0"/>
                      </a:lnTo>
                      <a:lnTo>
                        <a:pt x="0" y="0"/>
                      </a:lnTo>
                      <a:close/>
                      <a:moveTo>
                        <a:pt x="99" y="0"/>
                      </a:moveTo>
                      <a:lnTo>
                        <a:pt x="98" y="12"/>
                      </a:lnTo>
                      <a:lnTo>
                        <a:pt x="388" y="12"/>
                      </a:lnTo>
                      <a:lnTo>
                        <a:pt x="387" y="0"/>
                      </a:lnTo>
                      <a:lnTo>
                        <a:pt x="296" y="0"/>
                      </a:lnTo>
                      <a:lnTo>
                        <a:pt x="295" y="12"/>
                      </a:lnTo>
                      <a:lnTo>
                        <a:pt x="293" y="0"/>
                      </a:lnTo>
                      <a:lnTo>
                        <a:pt x="206" y="0"/>
                      </a:lnTo>
                      <a:lnTo>
                        <a:pt x="204" y="12"/>
                      </a:lnTo>
                      <a:lnTo>
                        <a:pt x="202" y="0"/>
                      </a:lnTo>
                      <a:lnTo>
                        <a:pt x="99" y="0"/>
                      </a:lnTo>
                      <a:close/>
                    </a:path>
                  </a:pathLst>
                </a:custGeom>
                <a:solidFill>
                  <a:srgbClr val="B5B5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9" name="Freeform 846"/>
                <p:cNvSpPr>
                  <a:spLocks noEditPoints="1"/>
                </p:cNvSpPr>
                <p:nvPr/>
              </p:nvSpPr>
              <p:spPr bwMode="auto">
                <a:xfrm>
                  <a:off x="1418" y="2834"/>
                  <a:ext cx="97" cy="3"/>
                </a:xfrm>
                <a:custGeom>
                  <a:avLst/>
                  <a:gdLst>
                    <a:gd name="T0" fmla="*/ 0 w 388"/>
                    <a:gd name="T1" fmla="*/ 0 h 11"/>
                    <a:gd name="T2" fmla="*/ 0 w 388"/>
                    <a:gd name="T3" fmla="*/ 11 h 11"/>
                    <a:gd name="T4" fmla="*/ 96 w 388"/>
                    <a:gd name="T5" fmla="*/ 11 h 11"/>
                    <a:gd name="T6" fmla="*/ 93 w 388"/>
                    <a:gd name="T7" fmla="*/ 0 h 11"/>
                    <a:gd name="T8" fmla="*/ 0 w 388"/>
                    <a:gd name="T9" fmla="*/ 0 h 11"/>
                    <a:gd name="T10" fmla="*/ 100 w 388"/>
                    <a:gd name="T11" fmla="*/ 0 h 11"/>
                    <a:gd name="T12" fmla="*/ 99 w 388"/>
                    <a:gd name="T13" fmla="*/ 11 h 11"/>
                    <a:gd name="T14" fmla="*/ 203 w 388"/>
                    <a:gd name="T15" fmla="*/ 11 h 11"/>
                    <a:gd name="T16" fmla="*/ 201 w 388"/>
                    <a:gd name="T17" fmla="*/ 0 h 11"/>
                    <a:gd name="T18" fmla="*/ 100 w 388"/>
                    <a:gd name="T19" fmla="*/ 0 h 11"/>
                    <a:gd name="T20" fmla="*/ 206 w 388"/>
                    <a:gd name="T21" fmla="*/ 0 h 11"/>
                    <a:gd name="T22" fmla="*/ 206 w 388"/>
                    <a:gd name="T23" fmla="*/ 11 h 11"/>
                    <a:gd name="T24" fmla="*/ 294 w 388"/>
                    <a:gd name="T25" fmla="*/ 11 h 11"/>
                    <a:gd name="T26" fmla="*/ 292 w 388"/>
                    <a:gd name="T27" fmla="*/ 0 h 11"/>
                    <a:gd name="T28" fmla="*/ 206 w 388"/>
                    <a:gd name="T29" fmla="*/ 0 h 11"/>
                    <a:gd name="T30" fmla="*/ 298 w 388"/>
                    <a:gd name="T31" fmla="*/ 0 h 11"/>
                    <a:gd name="T32" fmla="*/ 296 w 388"/>
                    <a:gd name="T33" fmla="*/ 11 h 11"/>
                    <a:gd name="T34" fmla="*/ 388 w 388"/>
                    <a:gd name="T35" fmla="*/ 11 h 11"/>
                    <a:gd name="T36" fmla="*/ 387 w 388"/>
                    <a:gd name="T37" fmla="*/ 0 h 11"/>
                    <a:gd name="T38" fmla="*/ 298 w 388"/>
                    <a:gd name="T3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88" h="11">
                      <a:moveTo>
                        <a:pt x="0" y="0"/>
                      </a:moveTo>
                      <a:lnTo>
                        <a:pt x="0" y="11"/>
                      </a:lnTo>
                      <a:lnTo>
                        <a:pt x="96" y="11"/>
                      </a:lnTo>
                      <a:lnTo>
                        <a:pt x="93" y="0"/>
                      </a:lnTo>
                      <a:lnTo>
                        <a:pt x="0" y="0"/>
                      </a:lnTo>
                      <a:close/>
                      <a:moveTo>
                        <a:pt x="100" y="0"/>
                      </a:moveTo>
                      <a:lnTo>
                        <a:pt x="99" y="11"/>
                      </a:lnTo>
                      <a:lnTo>
                        <a:pt x="203" y="11"/>
                      </a:lnTo>
                      <a:lnTo>
                        <a:pt x="201" y="0"/>
                      </a:lnTo>
                      <a:lnTo>
                        <a:pt x="100" y="0"/>
                      </a:lnTo>
                      <a:close/>
                      <a:moveTo>
                        <a:pt x="206" y="0"/>
                      </a:moveTo>
                      <a:lnTo>
                        <a:pt x="206" y="11"/>
                      </a:lnTo>
                      <a:lnTo>
                        <a:pt x="294" y="11"/>
                      </a:lnTo>
                      <a:lnTo>
                        <a:pt x="292" y="0"/>
                      </a:lnTo>
                      <a:lnTo>
                        <a:pt x="206" y="0"/>
                      </a:lnTo>
                      <a:close/>
                      <a:moveTo>
                        <a:pt x="298" y="0"/>
                      </a:moveTo>
                      <a:lnTo>
                        <a:pt x="296" y="11"/>
                      </a:lnTo>
                      <a:lnTo>
                        <a:pt x="388" y="11"/>
                      </a:lnTo>
                      <a:lnTo>
                        <a:pt x="387" y="0"/>
                      </a:lnTo>
                      <a:lnTo>
                        <a:pt x="298" y="0"/>
                      </a:lnTo>
                      <a:close/>
                    </a:path>
                  </a:pathLst>
                </a:custGeom>
                <a:solidFill>
                  <a:srgbClr val="BDBD9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0" name="Freeform 847"/>
                <p:cNvSpPr>
                  <a:spLocks noEditPoints="1"/>
                </p:cNvSpPr>
                <p:nvPr/>
              </p:nvSpPr>
              <p:spPr bwMode="auto">
                <a:xfrm>
                  <a:off x="1418" y="2833"/>
                  <a:ext cx="97" cy="2"/>
                </a:xfrm>
                <a:custGeom>
                  <a:avLst/>
                  <a:gdLst>
                    <a:gd name="T0" fmla="*/ 0 w 387"/>
                    <a:gd name="T1" fmla="*/ 0 h 11"/>
                    <a:gd name="T2" fmla="*/ 0 w 387"/>
                    <a:gd name="T3" fmla="*/ 11 h 11"/>
                    <a:gd name="T4" fmla="*/ 94 w 387"/>
                    <a:gd name="T5" fmla="*/ 11 h 11"/>
                    <a:gd name="T6" fmla="*/ 92 w 387"/>
                    <a:gd name="T7" fmla="*/ 0 h 11"/>
                    <a:gd name="T8" fmla="*/ 0 w 387"/>
                    <a:gd name="T9" fmla="*/ 0 h 11"/>
                    <a:gd name="T10" fmla="*/ 102 w 387"/>
                    <a:gd name="T11" fmla="*/ 0 h 11"/>
                    <a:gd name="T12" fmla="*/ 99 w 387"/>
                    <a:gd name="T13" fmla="*/ 11 h 11"/>
                    <a:gd name="T14" fmla="*/ 202 w 387"/>
                    <a:gd name="T15" fmla="*/ 11 h 11"/>
                    <a:gd name="T16" fmla="*/ 198 w 387"/>
                    <a:gd name="T17" fmla="*/ 0 h 11"/>
                    <a:gd name="T18" fmla="*/ 102 w 387"/>
                    <a:gd name="T19" fmla="*/ 0 h 11"/>
                    <a:gd name="T20" fmla="*/ 206 w 387"/>
                    <a:gd name="T21" fmla="*/ 0 h 11"/>
                    <a:gd name="T22" fmla="*/ 206 w 387"/>
                    <a:gd name="T23" fmla="*/ 11 h 11"/>
                    <a:gd name="T24" fmla="*/ 293 w 387"/>
                    <a:gd name="T25" fmla="*/ 11 h 11"/>
                    <a:gd name="T26" fmla="*/ 290 w 387"/>
                    <a:gd name="T27" fmla="*/ 0 h 11"/>
                    <a:gd name="T28" fmla="*/ 206 w 387"/>
                    <a:gd name="T29" fmla="*/ 0 h 11"/>
                    <a:gd name="T30" fmla="*/ 298 w 387"/>
                    <a:gd name="T31" fmla="*/ 0 h 11"/>
                    <a:gd name="T32" fmla="*/ 296 w 387"/>
                    <a:gd name="T33" fmla="*/ 11 h 11"/>
                    <a:gd name="T34" fmla="*/ 387 w 387"/>
                    <a:gd name="T35" fmla="*/ 11 h 11"/>
                    <a:gd name="T36" fmla="*/ 386 w 387"/>
                    <a:gd name="T37" fmla="*/ 0 h 11"/>
                    <a:gd name="T38" fmla="*/ 298 w 387"/>
                    <a:gd name="T3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87" h="11">
                      <a:moveTo>
                        <a:pt x="0" y="0"/>
                      </a:moveTo>
                      <a:lnTo>
                        <a:pt x="0" y="11"/>
                      </a:lnTo>
                      <a:lnTo>
                        <a:pt x="94" y="11"/>
                      </a:lnTo>
                      <a:lnTo>
                        <a:pt x="92" y="0"/>
                      </a:lnTo>
                      <a:lnTo>
                        <a:pt x="0" y="0"/>
                      </a:lnTo>
                      <a:close/>
                      <a:moveTo>
                        <a:pt x="102" y="0"/>
                      </a:moveTo>
                      <a:lnTo>
                        <a:pt x="99" y="11"/>
                      </a:lnTo>
                      <a:lnTo>
                        <a:pt x="202" y="11"/>
                      </a:lnTo>
                      <a:lnTo>
                        <a:pt x="198" y="0"/>
                      </a:lnTo>
                      <a:lnTo>
                        <a:pt x="102" y="0"/>
                      </a:lnTo>
                      <a:close/>
                      <a:moveTo>
                        <a:pt x="206" y="0"/>
                      </a:moveTo>
                      <a:lnTo>
                        <a:pt x="206" y="11"/>
                      </a:lnTo>
                      <a:lnTo>
                        <a:pt x="293" y="11"/>
                      </a:lnTo>
                      <a:lnTo>
                        <a:pt x="290" y="0"/>
                      </a:lnTo>
                      <a:lnTo>
                        <a:pt x="206" y="0"/>
                      </a:lnTo>
                      <a:close/>
                      <a:moveTo>
                        <a:pt x="298" y="0"/>
                      </a:moveTo>
                      <a:lnTo>
                        <a:pt x="296" y="11"/>
                      </a:lnTo>
                      <a:lnTo>
                        <a:pt x="387" y="11"/>
                      </a:lnTo>
                      <a:lnTo>
                        <a:pt x="386" y="0"/>
                      </a:lnTo>
                      <a:lnTo>
                        <a:pt x="298" y="0"/>
                      </a:lnTo>
                      <a:close/>
                    </a:path>
                  </a:pathLst>
                </a:custGeom>
                <a:solidFill>
                  <a:srgbClr val="C2C2A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1" name="Freeform 848"/>
                <p:cNvSpPr>
                  <a:spLocks noEditPoints="1"/>
                </p:cNvSpPr>
                <p:nvPr/>
              </p:nvSpPr>
              <p:spPr bwMode="auto">
                <a:xfrm>
                  <a:off x="1418" y="2831"/>
                  <a:ext cx="97" cy="3"/>
                </a:xfrm>
                <a:custGeom>
                  <a:avLst/>
                  <a:gdLst>
                    <a:gd name="T0" fmla="*/ 0 w 387"/>
                    <a:gd name="T1" fmla="*/ 0 h 12"/>
                    <a:gd name="T2" fmla="*/ 0 w 387"/>
                    <a:gd name="T3" fmla="*/ 12 h 12"/>
                    <a:gd name="T4" fmla="*/ 93 w 387"/>
                    <a:gd name="T5" fmla="*/ 12 h 12"/>
                    <a:gd name="T6" fmla="*/ 91 w 387"/>
                    <a:gd name="T7" fmla="*/ 0 h 12"/>
                    <a:gd name="T8" fmla="*/ 0 w 387"/>
                    <a:gd name="T9" fmla="*/ 0 h 12"/>
                    <a:gd name="T10" fmla="*/ 102 w 387"/>
                    <a:gd name="T11" fmla="*/ 0 h 12"/>
                    <a:gd name="T12" fmla="*/ 100 w 387"/>
                    <a:gd name="T13" fmla="*/ 12 h 12"/>
                    <a:gd name="T14" fmla="*/ 201 w 387"/>
                    <a:gd name="T15" fmla="*/ 12 h 12"/>
                    <a:gd name="T16" fmla="*/ 197 w 387"/>
                    <a:gd name="T17" fmla="*/ 0 h 12"/>
                    <a:gd name="T18" fmla="*/ 102 w 387"/>
                    <a:gd name="T19" fmla="*/ 0 h 12"/>
                    <a:gd name="T20" fmla="*/ 207 w 387"/>
                    <a:gd name="T21" fmla="*/ 0 h 12"/>
                    <a:gd name="T22" fmla="*/ 206 w 387"/>
                    <a:gd name="T23" fmla="*/ 12 h 12"/>
                    <a:gd name="T24" fmla="*/ 292 w 387"/>
                    <a:gd name="T25" fmla="*/ 12 h 12"/>
                    <a:gd name="T26" fmla="*/ 289 w 387"/>
                    <a:gd name="T27" fmla="*/ 0 h 12"/>
                    <a:gd name="T28" fmla="*/ 207 w 387"/>
                    <a:gd name="T29" fmla="*/ 0 h 12"/>
                    <a:gd name="T30" fmla="*/ 299 w 387"/>
                    <a:gd name="T31" fmla="*/ 0 h 12"/>
                    <a:gd name="T32" fmla="*/ 298 w 387"/>
                    <a:gd name="T33" fmla="*/ 12 h 12"/>
                    <a:gd name="T34" fmla="*/ 387 w 387"/>
                    <a:gd name="T35" fmla="*/ 12 h 12"/>
                    <a:gd name="T36" fmla="*/ 386 w 387"/>
                    <a:gd name="T37" fmla="*/ 0 h 12"/>
                    <a:gd name="T38" fmla="*/ 299 w 387"/>
                    <a:gd name="T39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87" h="12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93" y="12"/>
                      </a:lnTo>
                      <a:lnTo>
                        <a:pt x="91" y="0"/>
                      </a:lnTo>
                      <a:lnTo>
                        <a:pt x="0" y="0"/>
                      </a:lnTo>
                      <a:close/>
                      <a:moveTo>
                        <a:pt x="102" y="0"/>
                      </a:moveTo>
                      <a:lnTo>
                        <a:pt x="100" y="12"/>
                      </a:lnTo>
                      <a:lnTo>
                        <a:pt x="201" y="12"/>
                      </a:lnTo>
                      <a:lnTo>
                        <a:pt x="197" y="0"/>
                      </a:lnTo>
                      <a:lnTo>
                        <a:pt x="102" y="0"/>
                      </a:lnTo>
                      <a:close/>
                      <a:moveTo>
                        <a:pt x="207" y="0"/>
                      </a:moveTo>
                      <a:lnTo>
                        <a:pt x="206" y="12"/>
                      </a:lnTo>
                      <a:lnTo>
                        <a:pt x="292" y="12"/>
                      </a:lnTo>
                      <a:lnTo>
                        <a:pt x="289" y="0"/>
                      </a:lnTo>
                      <a:lnTo>
                        <a:pt x="207" y="0"/>
                      </a:lnTo>
                      <a:close/>
                      <a:moveTo>
                        <a:pt x="299" y="0"/>
                      </a:moveTo>
                      <a:lnTo>
                        <a:pt x="298" y="12"/>
                      </a:lnTo>
                      <a:lnTo>
                        <a:pt x="387" y="12"/>
                      </a:lnTo>
                      <a:lnTo>
                        <a:pt x="386" y="0"/>
                      </a:lnTo>
                      <a:lnTo>
                        <a:pt x="299" y="0"/>
                      </a:lnTo>
                      <a:close/>
                    </a:path>
                  </a:pathLst>
                </a:custGeom>
                <a:solidFill>
                  <a:srgbClr val="C9C9A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2" name="Freeform 849"/>
                <p:cNvSpPr>
                  <a:spLocks noEditPoints="1"/>
                </p:cNvSpPr>
                <p:nvPr/>
              </p:nvSpPr>
              <p:spPr bwMode="auto">
                <a:xfrm>
                  <a:off x="1418" y="2830"/>
                  <a:ext cx="96" cy="3"/>
                </a:xfrm>
                <a:custGeom>
                  <a:avLst/>
                  <a:gdLst>
                    <a:gd name="T0" fmla="*/ 0 w 386"/>
                    <a:gd name="T1" fmla="*/ 0 h 11"/>
                    <a:gd name="T2" fmla="*/ 0 w 386"/>
                    <a:gd name="T3" fmla="*/ 11 h 11"/>
                    <a:gd name="T4" fmla="*/ 92 w 386"/>
                    <a:gd name="T5" fmla="*/ 11 h 11"/>
                    <a:gd name="T6" fmla="*/ 91 w 386"/>
                    <a:gd name="T7" fmla="*/ 0 h 11"/>
                    <a:gd name="T8" fmla="*/ 0 w 386"/>
                    <a:gd name="T9" fmla="*/ 0 h 11"/>
                    <a:gd name="T10" fmla="*/ 103 w 386"/>
                    <a:gd name="T11" fmla="*/ 0 h 11"/>
                    <a:gd name="T12" fmla="*/ 102 w 386"/>
                    <a:gd name="T13" fmla="*/ 11 h 11"/>
                    <a:gd name="T14" fmla="*/ 198 w 386"/>
                    <a:gd name="T15" fmla="*/ 11 h 11"/>
                    <a:gd name="T16" fmla="*/ 195 w 386"/>
                    <a:gd name="T17" fmla="*/ 0 h 11"/>
                    <a:gd name="T18" fmla="*/ 103 w 386"/>
                    <a:gd name="T19" fmla="*/ 0 h 11"/>
                    <a:gd name="T20" fmla="*/ 207 w 386"/>
                    <a:gd name="T21" fmla="*/ 0 h 11"/>
                    <a:gd name="T22" fmla="*/ 206 w 386"/>
                    <a:gd name="T23" fmla="*/ 11 h 11"/>
                    <a:gd name="T24" fmla="*/ 290 w 386"/>
                    <a:gd name="T25" fmla="*/ 11 h 11"/>
                    <a:gd name="T26" fmla="*/ 288 w 386"/>
                    <a:gd name="T27" fmla="*/ 0 h 11"/>
                    <a:gd name="T28" fmla="*/ 207 w 386"/>
                    <a:gd name="T29" fmla="*/ 0 h 11"/>
                    <a:gd name="T30" fmla="*/ 299 w 386"/>
                    <a:gd name="T31" fmla="*/ 0 h 11"/>
                    <a:gd name="T32" fmla="*/ 298 w 386"/>
                    <a:gd name="T33" fmla="*/ 11 h 11"/>
                    <a:gd name="T34" fmla="*/ 386 w 386"/>
                    <a:gd name="T35" fmla="*/ 11 h 11"/>
                    <a:gd name="T36" fmla="*/ 386 w 386"/>
                    <a:gd name="T37" fmla="*/ 0 h 11"/>
                    <a:gd name="T38" fmla="*/ 299 w 386"/>
                    <a:gd name="T3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86" h="11">
                      <a:moveTo>
                        <a:pt x="0" y="0"/>
                      </a:moveTo>
                      <a:lnTo>
                        <a:pt x="0" y="11"/>
                      </a:lnTo>
                      <a:lnTo>
                        <a:pt x="92" y="11"/>
                      </a:lnTo>
                      <a:lnTo>
                        <a:pt x="91" y="0"/>
                      </a:lnTo>
                      <a:lnTo>
                        <a:pt x="0" y="0"/>
                      </a:lnTo>
                      <a:close/>
                      <a:moveTo>
                        <a:pt x="103" y="0"/>
                      </a:moveTo>
                      <a:lnTo>
                        <a:pt x="102" y="11"/>
                      </a:lnTo>
                      <a:lnTo>
                        <a:pt x="198" y="11"/>
                      </a:lnTo>
                      <a:lnTo>
                        <a:pt x="195" y="0"/>
                      </a:lnTo>
                      <a:lnTo>
                        <a:pt x="103" y="0"/>
                      </a:lnTo>
                      <a:close/>
                      <a:moveTo>
                        <a:pt x="207" y="0"/>
                      </a:moveTo>
                      <a:lnTo>
                        <a:pt x="206" y="11"/>
                      </a:lnTo>
                      <a:lnTo>
                        <a:pt x="290" y="11"/>
                      </a:lnTo>
                      <a:lnTo>
                        <a:pt x="288" y="0"/>
                      </a:lnTo>
                      <a:lnTo>
                        <a:pt x="207" y="0"/>
                      </a:lnTo>
                      <a:close/>
                      <a:moveTo>
                        <a:pt x="299" y="0"/>
                      </a:moveTo>
                      <a:lnTo>
                        <a:pt x="298" y="11"/>
                      </a:lnTo>
                      <a:lnTo>
                        <a:pt x="386" y="11"/>
                      </a:lnTo>
                      <a:lnTo>
                        <a:pt x="386" y="0"/>
                      </a:lnTo>
                      <a:lnTo>
                        <a:pt x="299" y="0"/>
                      </a:lnTo>
                      <a:close/>
                    </a:path>
                  </a:pathLst>
                </a:custGeom>
                <a:solidFill>
                  <a:srgbClr val="D1D1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3" name="Freeform 850"/>
                <p:cNvSpPr>
                  <a:spLocks noEditPoints="1"/>
                </p:cNvSpPr>
                <p:nvPr/>
              </p:nvSpPr>
              <p:spPr bwMode="auto">
                <a:xfrm>
                  <a:off x="1418" y="2829"/>
                  <a:ext cx="96" cy="2"/>
                </a:xfrm>
                <a:custGeom>
                  <a:avLst/>
                  <a:gdLst>
                    <a:gd name="T0" fmla="*/ 0 w 386"/>
                    <a:gd name="T1" fmla="*/ 0 h 11"/>
                    <a:gd name="T2" fmla="*/ 0 w 386"/>
                    <a:gd name="T3" fmla="*/ 11 h 11"/>
                    <a:gd name="T4" fmla="*/ 91 w 386"/>
                    <a:gd name="T5" fmla="*/ 11 h 11"/>
                    <a:gd name="T6" fmla="*/ 90 w 386"/>
                    <a:gd name="T7" fmla="*/ 0 h 11"/>
                    <a:gd name="T8" fmla="*/ 0 w 386"/>
                    <a:gd name="T9" fmla="*/ 0 h 11"/>
                    <a:gd name="T10" fmla="*/ 103 w 386"/>
                    <a:gd name="T11" fmla="*/ 0 h 11"/>
                    <a:gd name="T12" fmla="*/ 102 w 386"/>
                    <a:gd name="T13" fmla="*/ 11 h 11"/>
                    <a:gd name="T14" fmla="*/ 197 w 386"/>
                    <a:gd name="T15" fmla="*/ 11 h 11"/>
                    <a:gd name="T16" fmla="*/ 194 w 386"/>
                    <a:gd name="T17" fmla="*/ 0 h 11"/>
                    <a:gd name="T18" fmla="*/ 103 w 386"/>
                    <a:gd name="T19" fmla="*/ 0 h 11"/>
                    <a:gd name="T20" fmla="*/ 207 w 386"/>
                    <a:gd name="T21" fmla="*/ 0 h 11"/>
                    <a:gd name="T22" fmla="*/ 207 w 386"/>
                    <a:gd name="T23" fmla="*/ 11 h 11"/>
                    <a:gd name="T24" fmla="*/ 289 w 386"/>
                    <a:gd name="T25" fmla="*/ 11 h 11"/>
                    <a:gd name="T26" fmla="*/ 286 w 386"/>
                    <a:gd name="T27" fmla="*/ 0 h 11"/>
                    <a:gd name="T28" fmla="*/ 207 w 386"/>
                    <a:gd name="T29" fmla="*/ 0 h 11"/>
                    <a:gd name="T30" fmla="*/ 300 w 386"/>
                    <a:gd name="T31" fmla="*/ 0 h 11"/>
                    <a:gd name="T32" fmla="*/ 299 w 386"/>
                    <a:gd name="T33" fmla="*/ 11 h 11"/>
                    <a:gd name="T34" fmla="*/ 386 w 386"/>
                    <a:gd name="T35" fmla="*/ 11 h 11"/>
                    <a:gd name="T36" fmla="*/ 385 w 386"/>
                    <a:gd name="T37" fmla="*/ 0 h 11"/>
                    <a:gd name="T38" fmla="*/ 300 w 386"/>
                    <a:gd name="T3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86" h="11">
                      <a:moveTo>
                        <a:pt x="0" y="0"/>
                      </a:moveTo>
                      <a:lnTo>
                        <a:pt x="0" y="11"/>
                      </a:lnTo>
                      <a:lnTo>
                        <a:pt x="91" y="11"/>
                      </a:lnTo>
                      <a:lnTo>
                        <a:pt x="90" y="0"/>
                      </a:lnTo>
                      <a:lnTo>
                        <a:pt x="0" y="0"/>
                      </a:lnTo>
                      <a:close/>
                      <a:moveTo>
                        <a:pt x="103" y="0"/>
                      </a:moveTo>
                      <a:lnTo>
                        <a:pt x="102" y="11"/>
                      </a:lnTo>
                      <a:lnTo>
                        <a:pt x="197" y="11"/>
                      </a:lnTo>
                      <a:lnTo>
                        <a:pt x="194" y="0"/>
                      </a:lnTo>
                      <a:lnTo>
                        <a:pt x="103" y="0"/>
                      </a:lnTo>
                      <a:close/>
                      <a:moveTo>
                        <a:pt x="207" y="0"/>
                      </a:moveTo>
                      <a:lnTo>
                        <a:pt x="207" y="11"/>
                      </a:lnTo>
                      <a:lnTo>
                        <a:pt x="289" y="11"/>
                      </a:lnTo>
                      <a:lnTo>
                        <a:pt x="286" y="0"/>
                      </a:lnTo>
                      <a:lnTo>
                        <a:pt x="207" y="0"/>
                      </a:lnTo>
                      <a:close/>
                      <a:moveTo>
                        <a:pt x="300" y="0"/>
                      </a:moveTo>
                      <a:lnTo>
                        <a:pt x="299" y="11"/>
                      </a:lnTo>
                      <a:lnTo>
                        <a:pt x="386" y="11"/>
                      </a:lnTo>
                      <a:lnTo>
                        <a:pt x="385" y="0"/>
                      </a:lnTo>
                      <a:lnTo>
                        <a:pt x="300" y="0"/>
                      </a:lnTo>
                      <a:close/>
                    </a:path>
                  </a:pathLst>
                </a:custGeom>
                <a:solidFill>
                  <a:srgbClr val="D6D6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4" name="Freeform 851"/>
                <p:cNvSpPr>
                  <a:spLocks noEditPoints="1"/>
                </p:cNvSpPr>
                <p:nvPr/>
              </p:nvSpPr>
              <p:spPr bwMode="auto">
                <a:xfrm>
                  <a:off x="1418" y="2827"/>
                  <a:ext cx="96" cy="3"/>
                </a:xfrm>
                <a:custGeom>
                  <a:avLst/>
                  <a:gdLst>
                    <a:gd name="T0" fmla="*/ 0 w 386"/>
                    <a:gd name="T1" fmla="*/ 0 h 12"/>
                    <a:gd name="T2" fmla="*/ 0 w 386"/>
                    <a:gd name="T3" fmla="*/ 12 h 12"/>
                    <a:gd name="T4" fmla="*/ 91 w 386"/>
                    <a:gd name="T5" fmla="*/ 12 h 12"/>
                    <a:gd name="T6" fmla="*/ 88 w 386"/>
                    <a:gd name="T7" fmla="*/ 0 h 12"/>
                    <a:gd name="T8" fmla="*/ 0 w 386"/>
                    <a:gd name="T9" fmla="*/ 0 h 12"/>
                    <a:gd name="T10" fmla="*/ 104 w 386"/>
                    <a:gd name="T11" fmla="*/ 0 h 12"/>
                    <a:gd name="T12" fmla="*/ 103 w 386"/>
                    <a:gd name="T13" fmla="*/ 12 h 12"/>
                    <a:gd name="T14" fmla="*/ 195 w 386"/>
                    <a:gd name="T15" fmla="*/ 12 h 12"/>
                    <a:gd name="T16" fmla="*/ 191 w 386"/>
                    <a:gd name="T17" fmla="*/ 0 h 12"/>
                    <a:gd name="T18" fmla="*/ 104 w 386"/>
                    <a:gd name="T19" fmla="*/ 0 h 12"/>
                    <a:gd name="T20" fmla="*/ 207 w 386"/>
                    <a:gd name="T21" fmla="*/ 0 h 12"/>
                    <a:gd name="T22" fmla="*/ 207 w 386"/>
                    <a:gd name="T23" fmla="*/ 12 h 12"/>
                    <a:gd name="T24" fmla="*/ 288 w 386"/>
                    <a:gd name="T25" fmla="*/ 12 h 12"/>
                    <a:gd name="T26" fmla="*/ 284 w 386"/>
                    <a:gd name="T27" fmla="*/ 0 h 12"/>
                    <a:gd name="T28" fmla="*/ 207 w 386"/>
                    <a:gd name="T29" fmla="*/ 0 h 12"/>
                    <a:gd name="T30" fmla="*/ 300 w 386"/>
                    <a:gd name="T31" fmla="*/ 0 h 12"/>
                    <a:gd name="T32" fmla="*/ 299 w 386"/>
                    <a:gd name="T33" fmla="*/ 12 h 12"/>
                    <a:gd name="T34" fmla="*/ 386 w 386"/>
                    <a:gd name="T35" fmla="*/ 12 h 12"/>
                    <a:gd name="T36" fmla="*/ 385 w 386"/>
                    <a:gd name="T37" fmla="*/ 0 h 12"/>
                    <a:gd name="T38" fmla="*/ 300 w 386"/>
                    <a:gd name="T39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86" h="12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91" y="12"/>
                      </a:lnTo>
                      <a:lnTo>
                        <a:pt x="88" y="0"/>
                      </a:lnTo>
                      <a:lnTo>
                        <a:pt x="0" y="0"/>
                      </a:lnTo>
                      <a:close/>
                      <a:moveTo>
                        <a:pt x="104" y="0"/>
                      </a:moveTo>
                      <a:lnTo>
                        <a:pt x="103" y="12"/>
                      </a:lnTo>
                      <a:lnTo>
                        <a:pt x="195" y="12"/>
                      </a:lnTo>
                      <a:lnTo>
                        <a:pt x="191" y="0"/>
                      </a:lnTo>
                      <a:lnTo>
                        <a:pt x="104" y="0"/>
                      </a:lnTo>
                      <a:close/>
                      <a:moveTo>
                        <a:pt x="207" y="0"/>
                      </a:moveTo>
                      <a:lnTo>
                        <a:pt x="207" y="12"/>
                      </a:lnTo>
                      <a:lnTo>
                        <a:pt x="288" y="12"/>
                      </a:lnTo>
                      <a:lnTo>
                        <a:pt x="284" y="0"/>
                      </a:lnTo>
                      <a:lnTo>
                        <a:pt x="207" y="0"/>
                      </a:lnTo>
                      <a:close/>
                      <a:moveTo>
                        <a:pt x="300" y="0"/>
                      </a:moveTo>
                      <a:lnTo>
                        <a:pt x="299" y="12"/>
                      </a:lnTo>
                      <a:lnTo>
                        <a:pt x="386" y="12"/>
                      </a:lnTo>
                      <a:lnTo>
                        <a:pt x="385" y="0"/>
                      </a:lnTo>
                      <a:lnTo>
                        <a:pt x="300" y="0"/>
                      </a:lnTo>
                      <a:close/>
                    </a:path>
                  </a:pathLst>
                </a:custGeom>
                <a:solidFill>
                  <a:srgbClr val="DEDE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5" name="Freeform 852"/>
                <p:cNvSpPr>
                  <a:spLocks noEditPoints="1"/>
                </p:cNvSpPr>
                <p:nvPr/>
              </p:nvSpPr>
              <p:spPr bwMode="auto">
                <a:xfrm>
                  <a:off x="1417" y="2826"/>
                  <a:ext cx="97" cy="3"/>
                </a:xfrm>
                <a:custGeom>
                  <a:avLst/>
                  <a:gdLst>
                    <a:gd name="T0" fmla="*/ 1 w 386"/>
                    <a:gd name="T1" fmla="*/ 10 h 10"/>
                    <a:gd name="T2" fmla="*/ 0 w 386"/>
                    <a:gd name="T3" fmla="*/ 4 h 10"/>
                    <a:gd name="T4" fmla="*/ 88 w 386"/>
                    <a:gd name="T5" fmla="*/ 2 h 10"/>
                    <a:gd name="T6" fmla="*/ 91 w 386"/>
                    <a:gd name="T7" fmla="*/ 10 h 10"/>
                    <a:gd name="T8" fmla="*/ 1 w 386"/>
                    <a:gd name="T9" fmla="*/ 10 h 10"/>
                    <a:gd name="T10" fmla="*/ 104 w 386"/>
                    <a:gd name="T11" fmla="*/ 10 h 10"/>
                    <a:gd name="T12" fmla="*/ 105 w 386"/>
                    <a:gd name="T13" fmla="*/ 2 h 10"/>
                    <a:gd name="T14" fmla="*/ 191 w 386"/>
                    <a:gd name="T15" fmla="*/ 2 h 10"/>
                    <a:gd name="T16" fmla="*/ 195 w 386"/>
                    <a:gd name="T17" fmla="*/ 10 h 10"/>
                    <a:gd name="T18" fmla="*/ 104 w 386"/>
                    <a:gd name="T19" fmla="*/ 10 h 10"/>
                    <a:gd name="T20" fmla="*/ 208 w 386"/>
                    <a:gd name="T21" fmla="*/ 10 h 10"/>
                    <a:gd name="T22" fmla="*/ 208 w 386"/>
                    <a:gd name="T23" fmla="*/ 2 h 10"/>
                    <a:gd name="T24" fmla="*/ 284 w 386"/>
                    <a:gd name="T25" fmla="*/ 2 h 10"/>
                    <a:gd name="T26" fmla="*/ 287 w 386"/>
                    <a:gd name="T27" fmla="*/ 10 h 10"/>
                    <a:gd name="T28" fmla="*/ 208 w 386"/>
                    <a:gd name="T29" fmla="*/ 10 h 10"/>
                    <a:gd name="T30" fmla="*/ 301 w 386"/>
                    <a:gd name="T31" fmla="*/ 0 h 10"/>
                    <a:gd name="T32" fmla="*/ 301 w 386"/>
                    <a:gd name="T33" fmla="*/ 10 h 10"/>
                    <a:gd name="T34" fmla="*/ 386 w 386"/>
                    <a:gd name="T35" fmla="*/ 10 h 10"/>
                    <a:gd name="T36" fmla="*/ 385 w 386"/>
                    <a:gd name="T37" fmla="*/ 2 h 10"/>
                    <a:gd name="T38" fmla="*/ 343 w 386"/>
                    <a:gd name="T39" fmla="*/ 0 h 10"/>
                    <a:gd name="T40" fmla="*/ 301 w 386"/>
                    <a:gd name="T41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86" h="10">
                      <a:moveTo>
                        <a:pt x="1" y="10"/>
                      </a:moveTo>
                      <a:lnTo>
                        <a:pt x="0" y="4"/>
                      </a:lnTo>
                      <a:lnTo>
                        <a:pt x="88" y="2"/>
                      </a:lnTo>
                      <a:lnTo>
                        <a:pt x="91" y="10"/>
                      </a:lnTo>
                      <a:lnTo>
                        <a:pt x="1" y="10"/>
                      </a:lnTo>
                      <a:close/>
                      <a:moveTo>
                        <a:pt x="104" y="10"/>
                      </a:moveTo>
                      <a:lnTo>
                        <a:pt x="105" y="2"/>
                      </a:lnTo>
                      <a:lnTo>
                        <a:pt x="191" y="2"/>
                      </a:lnTo>
                      <a:lnTo>
                        <a:pt x="195" y="10"/>
                      </a:lnTo>
                      <a:lnTo>
                        <a:pt x="104" y="10"/>
                      </a:lnTo>
                      <a:close/>
                      <a:moveTo>
                        <a:pt x="208" y="10"/>
                      </a:moveTo>
                      <a:lnTo>
                        <a:pt x="208" y="2"/>
                      </a:lnTo>
                      <a:lnTo>
                        <a:pt x="284" y="2"/>
                      </a:lnTo>
                      <a:lnTo>
                        <a:pt x="287" y="10"/>
                      </a:lnTo>
                      <a:lnTo>
                        <a:pt x="208" y="10"/>
                      </a:lnTo>
                      <a:close/>
                      <a:moveTo>
                        <a:pt x="301" y="0"/>
                      </a:moveTo>
                      <a:lnTo>
                        <a:pt x="301" y="10"/>
                      </a:lnTo>
                      <a:lnTo>
                        <a:pt x="386" y="10"/>
                      </a:lnTo>
                      <a:lnTo>
                        <a:pt x="385" y="2"/>
                      </a:lnTo>
                      <a:lnTo>
                        <a:pt x="343" y="0"/>
                      </a:lnTo>
                      <a:lnTo>
                        <a:pt x="301" y="0"/>
                      </a:lnTo>
                      <a:close/>
                    </a:path>
                  </a:pathLst>
                </a:custGeom>
                <a:solidFill>
                  <a:srgbClr val="E3E3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" name="Freeform 853"/>
                <p:cNvSpPr>
                  <a:spLocks noEditPoints="1"/>
                </p:cNvSpPr>
                <p:nvPr/>
              </p:nvSpPr>
              <p:spPr bwMode="auto">
                <a:xfrm>
                  <a:off x="1417" y="2826"/>
                  <a:ext cx="97" cy="1"/>
                </a:xfrm>
                <a:custGeom>
                  <a:avLst/>
                  <a:gdLst>
                    <a:gd name="T0" fmla="*/ 1 w 386"/>
                    <a:gd name="T1" fmla="*/ 4 h 4"/>
                    <a:gd name="T2" fmla="*/ 0 w 386"/>
                    <a:gd name="T3" fmla="*/ 4 h 4"/>
                    <a:gd name="T4" fmla="*/ 88 w 386"/>
                    <a:gd name="T5" fmla="*/ 2 h 4"/>
                    <a:gd name="T6" fmla="*/ 89 w 386"/>
                    <a:gd name="T7" fmla="*/ 4 h 4"/>
                    <a:gd name="T8" fmla="*/ 1 w 386"/>
                    <a:gd name="T9" fmla="*/ 4 h 4"/>
                    <a:gd name="T10" fmla="*/ 105 w 386"/>
                    <a:gd name="T11" fmla="*/ 4 h 4"/>
                    <a:gd name="T12" fmla="*/ 105 w 386"/>
                    <a:gd name="T13" fmla="*/ 2 h 4"/>
                    <a:gd name="T14" fmla="*/ 191 w 386"/>
                    <a:gd name="T15" fmla="*/ 2 h 4"/>
                    <a:gd name="T16" fmla="*/ 192 w 386"/>
                    <a:gd name="T17" fmla="*/ 4 h 4"/>
                    <a:gd name="T18" fmla="*/ 105 w 386"/>
                    <a:gd name="T19" fmla="*/ 4 h 4"/>
                    <a:gd name="T20" fmla="*/ 208 w 386"/>
                    <a:gd name="T21" fmla="*/ 4 h 4"/>
                    <a:gd name="T22" fmla="*/ 208 w 386"/>
                    <a:gd name="T23" fmla="*/ 2 h 4"/>
                    <a:gd name="T24" fmla="*/ 284 w 386"/>
                    <a:gd name="T25" fmla="*/ 2 h 4"/>
                    <a:gd name="T26" fmla="*/ 285 w 386"/>
                    <a:gd name="T27" fmla="*/ 4 h 4"/>
                    <a:gd name="T28" fmla="*/ 208 w 386"/>
                    <a:gd name="T29" fmla="*/ 4 h 4"/>
                    <a:gd name="T30" fmla="*/ 301 w 386"/>
                    <a:gd name="T31" fmla="*/ 4 h 4"/>
                    <a:gd name="T32" fmla="*/ 301 w 386"/>
                    <a:gd name="T33" fmla="*/ 0 h 4"/>
                    <a:gd name="T34" fmla="*/ 385 w 386"/>
                    <a:gd name="T35" fmla="*/ 2 h 4"/>
                    <a:gd name="T36" fmla="*/ 386 w 386"/>
                    <a:gd name="T37" fmla="*/ 4 h 4"/>
                    <a:gd name="T38" fmla="*/ 301 w 386"/>
                    <a:gd name="T3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86" h="4">
                      <a:moveTo>
                        <a:pt x="1" y="4"/>
                      </a:moveTo>
                      <a:lnTo>
                        <a:pt x="0" y="4"/>
                      </a:lnTo>
                      <a:lnTo>
                        <a:pt x="88" y="2"/>
                      </a:lnTo>
                      <a:lnTo>
                        <a:pt x="89" y="4"/>
                      </a:lnTo>
                      <a:lnTo>
                        <a:pt x="1" y="4"/>
                      </a:lnTo>
                      <a:close/>
                      <a:moveTo>
                        <a:pt x="105" y="4"/>
                      </a:moveTo>
                      <a:lnTo>
                        <a:pt x="105" y="2"/>
                      </a:lnTo>
                      <a:lnTo>
                        <a:pt x="191" y="2"/>
                      </a:lnTo>
                      <a:lnTo>
                        <a:pt x="192" y="4"/>
                      </a:lnTo>
                      <a:lnTo>
                        <a:pt x="105" y="4"/>
                      </a:lnTo>
                      <a:close/>
                      <a:moveTo>
                        <a:pt x="208" y="4"/>
                      </a:moveTo>
                      <a:lnTo>
                        <a:pt x="208" y="2"/>
                      </a:lnTo>
                      <a:lnTo>
                        <a:pt x="284" y="2"/>
                      </a:lnTo>
                      <a:lnTo>
                        <a:pt x="285" y="4"/>
                      </a:lnTo>
                      <a:lnTo>
                        <a:pt x="208" y="4"/>
                      </a:lnTo>
                      <a:close/>
                      <a:moveTo>
                        <a:pt x="301" y="4"/>
                      </a:moveTo>
                      <a:lnTo>
                        <a:pt x="301" y="0"/>
                      </a:lnTo>
                      <a:lnTo>
                        <a:pt x="385" y="2"/>
                      </a:lnTo>
                      <a:lnTo>
                        <a:pt x="386" y="4"/>
                      </a:lnTo>
                      <a:lnTo>
                        <a:pt x="301" y="4"/>
                      </a:lnTo>
                      <a:close/>
                    </a:path>
                  </a:pathLst>
                </a:custGeom>
                <a:solidFill>
                  <a:srgbClr val="EBEB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7" name="Freeform 854"/>
                <p:cNvSpPr>
                  <a:spLocks/>
                </p:cNvSpPr>
                <p:nvPr/>
              </p:nvSpPr>
              <p:spPr bwMode="auto">
                <a:xfrm>
                  <a:off x="1493" y="2826"/>
                  <a:ext cx="10" cy="1"/>
                </a:xfrm>
                <a:custGeom>
                  <a:avLst/>
                  <a:gdLst>
                    <a:gd name="T0" fmla="*/ 0 w 42"/>
                    <a:gd name="T1" fmla="*/ 0 w 42"/>
                    <a:gd name="T2" fmla="*/ 42 w 42"/>
                    <a:gd name="T3" fmla="*/ 0 w 4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4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0F0D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8" name="Freeform 855"/>
                <p:cNvSpPr>
                  <a:spLocks/>
                </p:cNvSpPr>
                <p:nvPr/>
              </p:nvSpPr>
              <p:spPr bwMode="auto">
                <a:xfrm>
                  <a:off x="1422" y="2860"/>
                  <a:ext cx="50" cy="1"/>
                </a:xfrm>
                <a:custGeom>
                  <a:avLst/>
                  <a:gdLst>
                    <a:gd name="T0" fmla="*/ 0 w 198"/>
                    <a:gd name="T1" fmla="*/ 0 h 3"/>
                    <a:gd name="T2" fmla="*/ 0 w 198"/>
                    <a:gd name="T3" fmla="*/ 3 h 3"/>
                    <a:gd name="T4" fmla="*/ 198 w 198"/>
                    <a:gd name="T5" fmla="*/ 0 h 3"/>
                    <a:gd name="T6" fmla="*/ 0 w 19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8" h="3">
                      <a:moveTo>
                        <a:pt x="0" y="0"/>
                      </a:moveTo>
                      <a:lnTo>
                        <a:pt x="0" y="3"/>
                      </a:lnTo>
                      <a:lnTo>
                        <a:pt x="19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282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9" name="Freeform 856"/>
                <p:cNvSpPr>
                  <a:spLocks/>
                </p:cNvSpPr>
                <p:nvPr/>
              </p:nvSpPr>
              <p:spPr bwMode="auto">
                <a:xfrm>
                  <a:off x="1422" y="2858"/>
                  <a:ext cx="99" cy="3"/>
                </a:xfrm>
                <a:custGeom>
                  <a:avLst/>
                  <a:gdLst>
                    <a:gd name="T0" fmla="*/ 0 w 394"/>
                    <a:gd name="T1" fmla="*/ 0 h 9"/>
                    <a:gd name="T2" fmla="*/ 0 w 394"/>
                    <a:gd name="T3" fmla="*/ 9 h 9"/>
                    <a:gd name="T4" fmla="*/ 394 w 394"/>
                    <a:gd name="T5" fmla="*/ 4 h 9"/>
                    <a:gd name="T6" fmla="*/ 394 w 394"/>
                    <a:gd name="T7" fmla="*/ 0 h 9"/>
                    <a:gd name="T8" fmla="*/ 0 w 394"/>
                    <a:gd name="T9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4" h="9">
                      <a:moveTo>
                        <a:pt x="0" y="0"/>
                      </a:moveTo>
                      <a:lnTo>
                        <a:pt x="0" y="9"/>
                      </a:lnTo>
                      <a:lnTo>
                        <a:pt x="394" y="4"/>
                      </a:lnTo>
                      <a:lnTo>
                        <a:pt x="39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A8A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0" name="Freeform 857"/>
                <p:cNvSpPr>
                  <a:spLocks/>
                </p:cNvSpPr>
                <p:nvPr/>
              </p:nvSpPr>
              <p:spPr bwMode="auto">
                <a:xfrm>
                  <a:off x="1422" y="2857"/>
                  <a:ext cx="99" cy="3"/>
                </a:xfrm>
                <a:custGeom>
                  <a:avLst/>
                  <a:gdLst>
                    <a:gd name="T0" fmla="*/ 0 w 394"/>
                    <a:gd name="T1" fmla="*/ 0 h 12"/>
                    <a:gd name="T2" fmla="*/ 0 w 394"/>
                    <a:gd name="T3" fmla="*/ 12 h 12"/>
                    <a:gd name="T4" fmla="*/ 198 w 394"/>
                    <a:gd name="T5" fmla="*/ 12 h 12"/>
                    <a:gd name="T6" fmla="*/ 394 w 394"/>
                    <a:gd name="T7" fmla="*/ 10 h 12"/>
                    <a:gd name="T8" fmla="*/ 394 w 394"/>
                    <a:gd name="T9" fmla="*/ 0 h 12"/>
                    <a:gd name="T10" fmla="*/ 0 w 394"/>
                    <a:gd name="T11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94" h="12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198" y="12"/>
                      </a:lnTo>
                      <a:lnTo>
                        <a:pt x="394" y="10"/>
                      </a:lnTo>
                      <a:lnTo>
                        <a:pt x="39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F8F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1" name="Freeform 858"/>
                <p:cNvSpPr>
                  <a:spLocks/>
                </p:cNvSpPr>
                <p:nvPr/>
              </p:nvSpPr>
              <p:spPr bwMode="auto">
                <a:xfrm>
                  <a:off x="1422" y="2855"/>
                  <a:ext cx="99" cy="3"/>
                </a:xfrm>
                <a:custGeom>
                  <a:avLst/>
                  <a:gdLst>
                    <a:gd name="T0" fmla="*/ 0 w 394"/>
                    <a:gd name="T1" fmla="*/ 0 h 11"/>
                    <a:gd name="T2" fmla="*/ 0 w 394"/>
                    <a:gd name="T3" fmla="*/ 11 h 11"/>
                    <a:gd name="T4" fmla="*/ 394 w 394"/>
                    <a:gd name="T5" fmla="*/ 11 h 11"/>
                    <a:gd name="T6" fmla="*/ 393 w 394"/>
                    <a:gd name="T7" fmla="*/ 0 h 11"/>
                    <a:gd name="T8" fmla="*/ 0 w 394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4" h="11">
                      <a:moveTo>
                        <a:pt x="0" y="0"/>
                      </a:moveTo>
                      <a:lnTo>
                        <a:pt x="0" y="11"/>
                      </a:lnTo>
                      <a:lnTo>
                        <a:pt x="394" y="11"/>
                      </a:lnTo>
                      <a:lnTo>
                        <a:pt x="39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6967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2" name="Freeform 859"/>
                <p:cNvSpPr>
                  <a:spLocks/>
                </p:cNvSpPr>
                <p:nvPr/>
              </p:nvSpPr>
              <p:spPr bwMode="auto">
                <a:xfrm>
                  <a:off x="1422" y="2854"/>
                  <a:ext cx="99" cy="3"/>
                </a:xfrm>
                <a:custGeom>
                  <a:avLst/>
                  <a:gdLst>
                    <a:gd name="T0" fmla="*/ 0 w 394"/>
                    <a:gd name="T1" fmla="*/ 0 h 11"/>
                    <a:gd name="T2" fmla="*/ 0 w 394"/>
                    <a:gd name="T3" fmla="*/ 11 h 11"/>
                    <a:gd name="T4" fmla="*/ 394 w 394"/>
                    <a:gd name="T5" fmla="*/ 11 h 11"/>
                    <a:gd name="T6" fmla="*/ 392 w 394"/>
                    <a:gd name="T7" fmla="*/ 0 h 11"/>
                    <a:gd name="T8" fmla="*/ 0 w 394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4" h="11">
                      <a:moveTo>
                        <a:pt x="0" y="0"/>
                      </a:moveTo>
                      <a:lnTo>
                        <a:pt x="0" y="11"/>
                      </a:lnTo>
                      <a:lnTo>
                        <a:pt x="394" y="11"/>
                      </a:lnTo>
                      <a:lnTo>
                        <a:pt x="39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E9E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3" name="Freeform 860"/>
                <p:cNvSpPr>
                  <a:spLocks/>
                </p:cNvSpPr>
                <p:nvPr/>
              </p:nvSpPr>
              <p:spPr bwMode="auto">
                <a:xfrm>
                  <a:off x="1422" y="2852"/>
                  <a:ext cx="99" cy="3"/>
                </a:xfrm>
                <a:custGeom>
                  <a:avLst/>
                  <a:gdLst>
                    <a:gd name="T0" fmla="*/ 0 w 393"/>
                    <a:gd name="T1" fmla="*/ 0 h 12"/>
                    <a:gd name="T2" fmla="*/ 0 w 393"/>
                    <a:gd name="T3" fmla="*/ 12 h 12"/>
                    <a:gd name="T4" fmla="*/ 393 w 393"/>
                    <a:gd name="T5" fmla="*/ 12 h 12"/>
                    <a:gd name="T6" fmla="*/ 392 w 393"/>
                    <a:gd name="T7" fmla="*/ 0 h 12"/>
                    <a:gd name="T8" fmla="*/ 99 w 393"/>
                    <a:gd name="T9" fmla="*/ 0 h 12"/>
                    <a:gd name="T10" fmla="*/ 98 w 393"/>
                    <a:gd name="T11" fmla="*/ 3 h 12"/>
                    <a:gd name="T12" fmla="*/ 98 w 393"/>
                    <a:gd name="T13" fmla="*/ 0 h 12"/>
                    <a:gd name="T14" fmla="*/ 0 w 393"/>
                    <a:gd name="T15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2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393" y="12"/>
                      </a:lnTo>
                      <a:lnTo>
                        <a:pt x="392" y="0"/>
                      </a:lnTo>
                      <a:lnTo>
                        <a:pt x="99" y="0"/>
                      </a:lnTo>
                      <a:lnTo>
                        <a:pt x="98" y="3"/>
                      </a:lnTo>
                      <a:lnTo>
                        <a:pt x="9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3A38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4" name="Freeform 861"/>
                <p:cNvSpPr>
                  <a:spLocks/>
                </p:cNvSpPr>
                <p:nvPr/>
              </p:nvSpPr>
              <p:spPr bwMode="auto">
                <a:xfrm>
                  <a:off x="1422" y="2851"/>
                  <a:ext cx="98" cy="3"/>
                </a:xfrm>
                <a:custGeom>
                  <a:avLst/>
                  <a:gdLst>
                    <a:gd name="T0" fmla="*/ 0 w 392"/>
                    <a:gd name="T1" fmla="*/ 0 h 11"/>
                    <a:gd name="T2" fmla="*/ 0 w 392"/>
                    <a:gd name="T3" fmla="*/ 11 h 11"/>
                    <a:gd name="T4" fmla="*/ 392 w 392"/>
                    <a:gd name="T5" fmla="*/ 11 h 11"/>
                    <a:gd name="T6" fmla="*/ 391 w 392"/>
                    <a:gd name="T7" fmla="*/ 0 h 11"/>
                    <a:gd name="T8" fmla="*/ 99 w 392"/>
                    <a:gd name="T9" fmla="*/ 0 h 11"/>
                    <a:gd name="T10" fmla="*/ 98 w 392"/>
                    <a:gd name="T11" fmla="*/ 8 h 11"/>
                    <a:gd name="T12" fmla="*/ 98 w 392"/>
                    <a:gd name="T13" fmla="*/ 0 h 11"/>
                    <a:gd name="T14" fmla="*/ 0 w 392"/>
                    <a:gd name="T1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2" h="11">
                      <a:moveTo>
                        <a:pt x="0" y="0"/>
                      </a:moveTo>
                      <a:lnTo>
                        <a:pt x="0" y="11"/>
                      </a:lnTo>
                      <a:lnTo>
                        <a:pt x="392" y="11"/>
                      </a:lnTo>
                      <a:lnTo>
                        <a:pt x="391" y="0"/>
                      </a:lnTo>
                      <a:lnTo>
                        <a:pt x="99" y="0"/>
                      </a:lnTo>
                      <a:lnTo>
                        <a:pt x="98" y="8"/>
                      </a:lnTo>
                      <a:lnTo>
                        <a:pt x="9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8A8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5" name="Freeform 862"/>
                <p:cNvSpPr>
                  <a:spLocks noEditPoints="1"/>
                </p:cNvSpPr>
                <p:nvPr/>
              </p:nvSpPr>
              <p:spPr bwMode="auto">
                <a:xfrm>
                  <a:off x="1422" y="2850"/>
                  <a:ext cx="98" cy="2"/>
                </a:xfrm>
                <a:custGeom>
                  <a:avLst/>
                  <a:gdLst>
                    <a:gd name="T0" fmla="*/ 0 w 392"/>
                    <a:gd name="T1" fmla="*/ 0 h 11"/>
                    <a:gd name="T2" fmla="*/ 0 w 392"/>
                    <a:gd name="T3" fmla="*/ 11 h 11"/>
                    <a:gd name="T4" fmla="*/ 98 w 392"/>
                    <a:gd name="T5" fmla="*/ 11 h 11"/>
                    <a:gd name="T6" fmla="*/ 97 w 392"/>
                    <a:gd name="T7" fmla="*/ 0 h 11"/>
                    <a:gd name="T8" fmla="*/ 0 w 392"/>
                    <a:gd name="T9" fmla="*/ 0 h 11"/>
                    <a:gd name="T10" fmla="*/ 100 w 392"/>
                    <a:gd name="T11" fmla="*/ 0 h 11"/>
                    <a:gd name="T12" fmla="*/ 99 w 392"/>
                    <a:gd name="T13" fmla="*/ 11 h 11"/>
                    <a:gd name="T14" fmla="*/ 392 w 392"/>
                    <a:gd name="T15" fmla="*/ 11 h 11"/>
                    <a:gd name="T16" fmla="*/ 391 w 392"/>
                    <a:gd name="T17" fmla="*/ 0 h 11"/>
                    <a:gd name="T18" fmla="*/ 300 w 392"/>
                    <a:gd name="T19" fmla="*/ 0 h 11"/>
                    <a:gd name="T20" fmla="*/ 299 w 392"/>
                    <a:gd name="T21" fmla="*/ 5 h 11"/>
                    <a:gd name="T22" fmla="*/ 299 w 392"/>
                    <a:gd name="T23" fmla="*/ 0 h 11"/>
                    <a:gd name="T24" fmla="*/ 207 w 392"/>
                    <a:gd name="T25" fmla="*/ 0 h 11"/>
                    <a:gd name="T26" fmla="*/ 205 w 392"/>
                    <a:gd name="T27" fmla="*/ 5 h 11"/>
                    <a:gd name="T28" fmla="*/ 205 w 392"/>
                    <a:gd name="T29" fmla="*/ 0 h 11"/>
                    <a:gd name="T30" fmla="*/ 100 w 392"/>
                    <a:gd name="T31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392" h="11">
                      <a:moveTo>
                        <a:pt x="0" y="0"/>
                      </a:moveTo>
                      <a:lnTo>
                        <a:pt x="0" y="11"/>
                      </a:lnTo>
                      <a:lnTo>
                        <a:pt x="98" y="11"/>
                      </a:lnTo>
                      <a:lnTo>
                        <a:pt x="97" y="0"/>
                      </a:lnTo>
                      <a:lnTo>
                        <a:pt x="0" y="0"/>
                      </a:lnTo>
                      <a:close/>
                      <a:moveTo>
                        <a:pt x="100" y="0"/>
                      </a:moveTo>
                      <a:lnTo>
                        <a:pt x="99" y="11"/>
                      </a:lnTo>
                      <a:lnTo>
                        <a:pt x="392" y="11"/>
                      </a:lnTo>
                      <a:lnTo>
                        <a:pt x="391" y="0"/>
                      </a:lnTo>
                      <a:lnTo>
                        <a:pt x="300" y="0"/>
                      </a:lnTo>
                      <a:lnTo>
                        <a:pt x="299" y="5"/>
                      </a:lnTo>
                      <a:lnTo>
                        <a:pt x="299" y="0"/>
                      </a:lnTo>
                      <a:lnTo>
                        <a:pt x="207" y="0"/>
                      </a:lnTo>
                      <a:lnTo>
                        <a:pt x="205" y="5"/>
                      </a:lnTo>
                      <a:lnTo>
                        <a:pt x="205" y="0"/>
                      </a:lnTo>
                      <a:lnTo>
                        <a:pt x="100" y="0"/>
                      </a:lnTo>
                      <a:close/>
                    </a:path>
                  </a:pathLst>
                </a:custGeom>
                <a:solidFill>
                  <a:srgbClr val="B0B09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6" name="Freeform 863"/>
                <p:cNvSpPr>
                  <a:spLocks noEditPoints="1"/>
                </p:cNvSpPr>
                <p:nvPr/>
              </p:nvSpPr>
              <p:spPr bwMode="auto">
                <a:xfrm>
                  <a:off x="1422" y="2848"/>
                  <a:ext cx="98" cy="3"/>
                </a:xfrm>
                <a:custGeom>
                  <a:avLst/>
                  <a:gdLst>
                    <a:gd name="T0" fmla="*/ 0 w 391"/>
                    <a:gd name="T1" fmla="*/ 0 h 12"/>
                    <a:gd name="T2" fmla="*/ 0 w 391"/>
                    <a:gd name="T3" fmla="*/ 12 h 12"/>
                    <a:gd name="T4" fmla="*/ 98 w 391"/>
                    <a:gd name="T5" fmla="*/ 12 h 12"/>
                    <a:gd name="T6" fmla="*/ 96 w 391"/>
                    <a:gd name="T7" fmla="*/ 0 h 12"/>
                    <a:gd name="T8" fmla="*/ 0 w 391"/>
                    <a:gd name="T9" fmla="*/ 0 h 12"/>
                    <a:gd name="T10" fmla="*/ 101 w 391"/>
                    <a:gd name="T11" fmla="*/ 0 h 12"/>
                    <a:gd name="T12" fmla="*/ 99 w 391"/>
                    <a:gd name="T13" fmla="*/ 12 h 12"/>
                    <a:gd name="T14" fmla="*/ 391 w 391"/>
                    <a:gd name="T15" fmla="*/ 12 h 12"/>
                    <a:gd name="T16" fmla="*/ 389 w 391"/>
                    <a:gd name="T17" fmla="*/ 0 h 12"/>
                    <a:gd name="T18" fmla="*/ 301 w 391"/>
                    <a:gd name="T19" fmla="*/ 0 h 12"/>
                    <a:gd name="T20" fmla="*/ 299 w 391"/>
                    <a:gd name="T21" fmla="*/ 11 h 12"/>
                    <a:gd name="T22" fmla="*/ 296 w 391"/>
                    <a:gd name="T23" fmla="*/ 0 h 12"/>
                    <a:gd name="T24" fmla="*/ 207 w 391"/>
                    <a:gd name="T25" fmla="*/ 0 h 12"/>
                    <a:gd name="T26" fmla="*/ 205 w 391"/>
                    <a:gd name="T27" fmla="*/ 11 h 12"/>
                    <a:gd name="T28" fmla="*/ 203 w 391"/>
                    <a:gd name="T29" fmla="*/ 0 h 12"/>
                    <a:gd name="T30" fmla="*/ 101 w 391"/>
                    <a:gd name="T31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391" h="12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98" y="12"/>
                      </a:lnTo>
                      <a:lnTo>
                        <a:pt x="96" y="0"/>
                      </a:lnTo>
                      <a:lnTo>
                        <a:pt x="0" y="0"/>
                      </a:lnTo>
                      <a:close/>
                      <a:moveTo>
                        <a:pt x="101" y="0"/>
                      </a:moveTo>
                      <a:lnTo>
                        <a:pt x="99" y="12"/>
                      </a:lnTo>
                      <a:lnTo>
                        <a:pt x="391" y="12"/>
                      </a:lnTo>
                      <a:lnTo>
                        <a:pt x="389" y="0"/>
                      </a:lnTo>
                      <a:lnTo>
                        <a:pt x="301" y="0"/>
                      </a:lnTo>
                      <a:lnTo>
                        <a:pt x="299" y="11"/>
                      </a:lnTo>
                      <a:lnTo>
                        <a:pt x="296" y="0"/>
                      </a:lnTo>
                      <a:lnTo>
                        <a:pt x="207" y="0"/>
                      </a:lnTo>
                      <a:lnTo>
                        <a:pt x="205" y="11"/>
                      </a:lnTo>
                      <a:lnTo>
                        <a:pt x="203" y="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B5B5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" name="Freeform 864"/>
                <p:cNvSpPr>
                  <a:spLocks noEditPoints="1"/>
                </p:cNvSpPr>
                <p:nvPr/>
              </p:nvSpPr>
              <p:spPr bwMode="auto">
                <a:xfrm>
                  <a:off x="1422" y="2847"/>
                  <a:ext cx="98" cy="3"/>
                </a:xfrm>
                <a:custGeom>
                  <a:avLst/>
                  <a:gdLst>
                    <a:gd name="T0" fmla="*/ 0 w 391"/>
                    <a:gd name="T1" fmla="*/ 0 h 11"/>
                    <a:gd name="T2" fmla="*/ 0 w 391"/>
                    <a:gd name="T3" fmla="*/ 11 h 11"/>
                    <a:gd name="T4" fmla="*/ 97 w 391"/>
                    <a:gd name="T5" fmla="*/ 11 h 11"/>
                    <a:gd name="T6" fmla="*/ 96 w 391"/>
                    <a:gd name="T7" fmla="*/ 0 h 11"/>
                    <a:gd name="T8" fmla="*/ 0 w 391"/>
                    <a:gd name="T9" fmla="*/ 0 h 11"/>
                    <a:gd name="T10" fmla="*/ 101 w 391"/>
                    <a:gd name="T11" fmla="*/ 0 h 11"/>
                    <a:gd name="T12" fmla="*/ 100 w 391"/>
                    <a:gd name="T13" fmla="*/ 11 h 11"/>
                    <a:gd name="T14" fmla="*/ 205 w 391"/>
                    <a:gd name="T15" fmla="*/ 11 h 11"/>
                    <a:gd name="T16" fmla="*/ 202 w 391"/>
                    <a:gd name="T17" fmla="*/ 0 h 11"/>
                    <a:gd name="T18" fmla="*/ 101 w 391"/>
                    <a:gd name="T19" fmla="*/ 0 h 11"/>
                    <a:gd name="T20" fmla="*/ 207 w 391"/>
                    <a:gd name="T21" fmla="*/ 0 h 11"/>
                    <a:gd name="T22" fmla="*/ 207 w 391"/>
                    <a:gd name="T23" fmla="*/ 11 h 11"/>
                    <a:gd name="T24" fmla="*/ 299 w 391"/>
                    <a:gd name="T25" fmla="*/ 11 h 11"/>
                    <a:gd name="T26" fmla="*/ 295 w 391"/>
                    <a:gd name="T27" fmla="*/ 0 h 11"/>
                    <a:gd name="T28" fmla="*/ 207 w 391"/>
                    <a:gd name="T29" fmla="*/ 0 h 11"/>
                    <a:gd name="T30" fmla="*/ 301 w 391"/>
                    <a:gd name="T31" fmla="*/ 0 h 11"/>
                    <a:gd name="T32" fmla="*/ 300 w 391"/>
                    <a:gd name="T33" fmla="*/ 11 h 11"/>
                    <a:gd name="T34" fmla="*/ 391 w 391"/>
                    <a:gd name="T35" fmla="*/ 11 h 11"/>
                    <a:gd name="T36" fmla="*/ 389 w 391"/>
                    <a:gd name="T37" fmla="*/ 0 h 11"/>
                    <a:gd name="T38" fmla="*/ 301 w 391"/>
                    <a:gd name="T3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91" h="11">
                      <a:moveTo>
                        <a:pt x="0" y="0"/>
                      </a:moveTo>
                      <a:lnTo>
                        <a:pt x="0" y="11"/>
                      </a:lnTo>
                      <a:lnTo>
                        <a:pt x="97" y="11"/>
                      </a:lnTo>
                      <a:lnTo>
                        <a:pt x="96" y="0"/>
                      </a:lnTo>
                      <a:lnTo>
                        <a:pt x="0" y="0"/>
                      </a:lnTo>
                      <a:close/>
                      <a:moveTo>
                        <a:pt x="101" y="0"/>
                      </a:moveTo>
                      <a:lnTo>
                        <a:pt x="100" y="11"/>
                      </a:lnTo>
                      <a:lnTo>
                        <a:pt x="205" y="11"/>
                      </a:lnTo>
                      <a:lnTo>
                        <a:pt x="202" y="0"/>
                      </a:lnTo>
                      <a:lnTo>
                        <a:pt x="101" y="0"/>
                      </a:lnTo>
                      <a:close/>
                      <a:moveTo>
                        <a:pt x="207" y="0"/>
                      </a:moveTo>
                      <a:lnTo>
                        <a:pt x="207" y="11"/>
                      </a:lnTo>
                      <a:lnTo>
                        <a:pt x="299" y="11"/>
                      </a:lnTo>
                      <a:lnTo>
                        <a:pt x="295" y="0"/>
                      </a:lnTo>
                      <a:lnTo>
                        <a:pt x="207" y="0"/>
                      </a:lnTo>
                      <a:close/>
                      <a:moveTo>
                        <a:pt x="301" y="0"/>
                      </a:moveTo>
                      <a:lnTo>
                        <a:pt x="300" y="11"/>
                      </a:lnTo>
                      <a:lnTo>
                        <a:pt x="391" y="11"/>
                      </a:lnTo>
                      <a:lnTo>
                        <a:pt x="389" y="0"/>
                      </a:lnTo>
                      <a:lnTo>
                        <a:pt x="301" y="0"/>
                      </a:lnTo>
                      <a:close/>
                    </a:path>
                  </a:pathLst>
                </a:custGeom>
                <a:solidFill>
                  <a:srgbClr val="BDBD9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8" name="Freeform 865"/>
                <p:cNvSpPr>
                  <a:spLocks noEditPoints="1"/>
                </p:cNvSpPr>
                <p:nvPr/>
              </p:nvSpPr>
              <p:spPr bwMode="auto">
                <a:xfrm>
                  <a:off x="1422" y="2846"/>
                  <a:ext cx="98" cy="2"/>
                </a:xfrm>
                <a:custGeom>
                  <a:avLst/>
                  <a:gdLst>
                    <a:gd name="T0" fmla="*/ 0 w 389"/>
                    <a:gd name="T1" fmla="*/ 0 h 11"/>
                    <a:gd name="T2" fmla="*/ 0 w 389"/>
                    <a:gd name="T3" fmla="*/ 11 h 11"/>
                    <a:gd name="T4" fmla="*/ 96 w 389"/>
                    <a:gd name="T5" fmla="*/ 11 h 11"/>
                    <a:gd name="T6" fmla="*/ 94 w 389"/>
                    <a:gd name="T7" fmla="*/ 0 h 11"/>
                    <a:gd name="T8" fmla="*/ 0 w 389"/>
                    <a:gd name="T9" fmla="*/ 0 h 11"/>
                    <a:gd name="T10" fmla="*/ 103 w 389"/>
                    <a:gd name="T11" fmla="*/ 0 h 11"/>
                    <a:gd name="T12" fmla="*/ 101 w 389"/>
                    <a:gd name="T13" fmla="*/ 11 h 11"/>
                    <a:gd name="T14" fmla="*/ 203 w 389"/>
                    <a:gd name="T15" fmla="*/ 11 h 11"/>
                    <a:gd name="T16" fmla="*/ 199 w 389"/>
                    <a:gd name="T17" fmla="*/ 0 h 11"/>
                    <a:gd name="T18" fmla="*/ 103 w 389"/>
                    <a:gd name="T19" fmla="*/ 0 h 11"/>
                    <a:gd name="T20" fmla="*/ 207 w 389"/>
                    <a:gd name="T21" fmla="*/ 0 h 11"/>
                    <a:gd name="T22" fmla="*/ 207 w 389"/>
                    <a:gd name="T23" fmla="*/ 11 h 11"/>
                    <a:gd name="T24" fmla="*/ 296 w 389"/>
                    <a:gd name="T25" fmla="*/ 11 h 11"/>
                    <a:gd name="T26" fmla="*/ 293 w 389"/>
                    <a:gd name="T27" fmla="*/ 0 h 11"/>
                    <a:gd name="T28" fmla="*/ 207 w 389"/>
                    <a:gd name="T29" fmla="*/ 0 h 11"/>
                    <a:gd name="T30" fmla="*/ 302 w 389"/>
                    <a:gd name="T31" fmla="*/ 0 h 11"/>
                    <a:gd name="T32" fmla="*/ 301 w 389"/>
                    <a:gd name="T33" fmla="*/ 11 h 11"/>
                    <a:gd name="T34" fmla="*/ 389 w 389"/>
                    <a:gd name="T35" fmla="*/ 11 h 11"/>
                    <a:gd name="T36" fmla="*/ 388 w 389"/>
                    <a:gd name="T37" fmla="*/ 0 h 11"/>
                    <a:gd name="T38" fmla="*/ 302 w 389"/>
                    <a:gd name="T3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89" h="11">
                      <a:moveTo>
                        <a:pt x="0" y="0"/>
                      </a:moveTo>
                      <a:lnTo>
                        <a:pt x="0" y="11"/>
                      </a:lnTo>
                      <a:lnTo>
                        <a:pt x="96" y="11"/>
                      </a:lnTo>
                      <a:lnTo>
                        <a:pt x="94" y="0"/>
                      </a:lnTo>
                      <a:lnTo>
                        <a:pt x="0" y="0"/>
                      </a:lnTo>
                      <a:close/>
                      <a:moveTo>
                        <a:pt x="103" y="0"/>
                      </a:moveTo>
                      <a:lnTo>
                        <a:pt x="101" y="11"/>
                      </a:lnTo>
                      <a:lnTo>
                        <a:pt x="203" y="11"/>
                      </a:lnTo>
                      <a:lnTo>
                        <a:pt x="199" y="0"/>
                      </a:lnTo>
                      <a:lnTo>
                        <a:pt x="103" y="0"/>
                      </a:lnTo>
                      <a:close/>
                      <a:moveTo>
                        <a:pt x="207" y="0"/>
                      </a:moveTo>
                      <a:lnTo>
                        <a:pt x="207" y="11"/>
                      </a:lnTo>
                      <a:lnTo>
                        <a:pt x="296" y="11"/>
                      </a:lnTo>
                      <a:lnTo>
                        <a:pt x="293" y="0"/>
                      </a:lnTo>
                      <a:lnTo>
                        <a:pt x="207" y="0"/>
                      </a:lnTo>
                      <a:close/>
                      <a:moveTo>
                        <a:pt x="302" y="0"/>
                      </a:moveTo>
                      <a:lnTo>
                        <a:pt x="301" y="11"/>
                      </a:lnTo>
                      <a:lnTo>
                        <a:pt x="389" y="11"/>
                      </a:lnTo>
                      <a:lnTo>
                        <a:pt x="388" y="0"/>
                      </a:lnTo>
                      <a:lnTo>
                        <a:pt x="302" y="0"/>
                      </a:lnTo>
                      <a:close/>
                    </a:path>
                  </a:pathLst>
                </a:custGeom>
                <a:solidFill>
                  <a:srgbClr val="C2C2A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9" name="Freeform 866"/>
                <p:cNvSpPr>
                  <a:spLocks noEditPoints="1"/>
                </p:cNvSpPr>
                <p:nvPr/>
              </p:nvSpPr>
              <p:spPr bwMode="auto">
                <a:xfrm>
                  <a:off x="1422" y="2844"/>
                  <a:ext cx="98" cy="3"/>
                </a:xfrm>
                <a:custGeom>
                  <a:avLst/>
                  <a:gdLst>
                    <a:gd name="T0" fmla="*/ 0 w 389"/>
                    <a:gd name="T1" fmla="*/ 0 h 12"/>
                    <a:gd name="T2" fmla="*/ 0 w 389"/>
                    <a:gd name="T3" fmla="*/ 12 h 12"/>
                    <a:gd name="T4" fmla="*/ 96 w 389"/>
                    <a:gd name="T5" fmla="*/ 12 h 12"/>
                    <a:gd name="T6" fmla="*/ 94 w 389"/>
                    <a:gd name="T7" fmla="*/ 0 h 12"/>
                    <a:gd name="T8" fmla="*/ 0 w 389"/>
                    <a:gd name="T9" fmla="*/ 0 h 12"/>
                    <a:gd name="T10" fmla="*/ 103 w 389"/>
                    <a:gd name="T11" fmla="*/ 0 h 12"/>
                    <a:gd name="T12" fmla="*/ 101 w 389"/>
                    <a:gd name="T13" fmla="*/ 12 h 12"/>
                    <a:gd name="T14" fmla="*/ 202 w 389"/>
                    <a:gd name="T15" fmla="*/ 12 h 12"/>
                    <a:gd name="T16" fmla="*/ 198 w 389"/>
                    <a:gd name="T17" fmla="*/ 0 h 12"/>
                    <a:gd name="T18" fmla="*/ 103 w 389"/>
                    <a:gd name="T19" fmla="*/ 0 h 12"/>
                    <a:gd name="T20" fmla="*/ 208 w 389"/>
                    <a:gd name="T21" fmla="*/ 0 h 12"/>
                    <a:gd name="T22" fmla="*/ 207 w 389"/>
                    <a:gd name="T23" fmla="*/ 12 h 12"/>
                    <a:gd name="T24" fmla="*/ 295 w 389"/>
                    <a:gd name="T25" fmla="*/ 12 h 12"/>
                    <a:gd name="T26" fmla="*/ 291 w 389"/>
                    <a:gd name="T27" fmla="*/ 0 h 12"/>
                    <a:gd name="T28" fmla="*/ 208 w 389"/>
                    <a:gd name="T29" fmla="*/ 0 h 12"/>
                    <a:gd name="T30" fmla="*/ 303 w 389"/>
                    <a:gd name="T31" fmla="*/ 0 h 12"/>
                    <a:gd name="T32" fmla="*/ 301 w 389"/>
                    <a:gd name="T33" fmla="*/ 12 h 12"/>
                    <a:gd name="T34" fmla="*/ 389 w 389"/>
                    <a:gd name="T35" fmla="*/ 12 h 12"/>
                    <a:gd name="T36" fmla="*/ 388 w 389"/>
                    <a:gd name="T37" fmla="*/ 0 h 12"/>
                    <a:gd name="T38" fmla="*/ 303 w 389"/>
                    <a:gd name="T39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89" h="12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96" y="12"/>
                      </a:lnTo>
                      <a:lnTo>
                        <a:pt x="94" y="0"/>
                      </a:lnTo>
                      <a:lnTo>
                        <a:pt x="0" y="0"/>
                      </a:lnTo>
                      <a:close/>
                      <a:moveTo>
                        <a:pt x="103" y="0"/>
                      </a:moveTo>
                      <a:lnTo>
                        <a:pt x="101" y="12"/>
                      </a:lnTo>
                      <a:lnTo>
                        <a:pt x="202" y="12"/>
                      </a:lnTo>
                      <a:lnTo>
                        <a:pt x="198" y="0"/>
                      </a:lnTo>
                      <a:lnTo>
                        <a:pt x="103" y="0"/>
                      </a:lnTo>
                      <a:close/>
                      <a:moveTo>
                        <a:pt x="208" y="0"/>
                      </a:moveTo>
                      <a:lnTo>
                        <a:pt x="207" y="12"/>
                      </a:lnTo>
                      <a:lnTo>
                        <a:pt x="295" y="12"/>
                      </a:lnTo>
                      <a:lnTo>
                        <a:pt x="291" y="0"/>
                      </a:lnTo>
                      <a:lnTo>
                        <a:pt x="208" y="0"/>
                      </a:lnTo>
                      <a:close/>
                      <a:moveTo>
                        <a:pt x="303" y="0"/>
                      </a:moveTo>
                      <a:lnTo>
                        <a:pt x="301" y="12"/>
                      </a:lnTo>
                      <a:lnTo>
                        <a:pt x="389" y="12"/>
                      </a:lnTo>
                      <a:lnTo>
                        <a:pt x="388" y="0"/>
                      </a:lnTo>
                      <a:lnTo>
                        <a:pt x="303" y="0"/>
                      </a:lnTo>
                      <a:close/>
                    </a:path>
                  </a:pathLst>
                </a:custGeom>
                <a:solidFill>
                  <a:srgbClr val="C9C9A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0" name="Freeform 867"/>
                <p:cNvSpPr>
                  <a:spLocks noEditPoints="1"/>
                </p:cNvSpPr>
                <p:nvPr/>
              </p:nvSpPr>
              <p:spPr bwMode="auto">
                <a:xfrm>
                  <a:off x="1422" y="2843"/>
                  <a:ext cx="97" cy="3"/>
                </a:xfrm>
                <a:custGeom>
                  <a:avLst/>
                  <a:gdLst>
                    <a:gd name="T0" fmla="*/ 0 w 388"/>
                    <a:gd name="T1" fmla="*/ 0 h 10"/>
                    <a:gd name="T2" fmla="*/ 0 w 388"/>
                    <a:gd name="T3" fmla="*/ 10 h 10"/>
                    <a:gd name="T4" fmla="*/ 94 w 388"/>
                    <a:gd name="T5" fmla="*/ 10 h 10"/>
                    <a:gd name="T6" fmla="*/ 93 w 388"/>
                    <a:gd name="T7" fmla="*/ 0 h 10"/>
                    <a:gd name="T8" fmla="*/ 0 w 388"/>
                    <a:gd name="T9" fmla="*/ 0 h 10"/>
                    <a:gd name="T10" fmla="*/ 104 w 388"/>
                    <a:gd name="T11" fmla="*/ 0 h 10"/>
                    <a:gd name="T12" fmla="*/ 103 w 388"/>
                    <a:gd name="T13" fmla="*/ 10 h 10"/>
                    <a:gd name="T14" fmla="*/ 199 w 388"/>
                    <a:gd name="T15" fmla="*/ 10 h 10"/>
                    <a:gd name="T16" fmla="*/ 197 w 388"/>
                    <a:gd name="T17" fmla="*/ 0 h 10"/>
                    <a:gd name="T18" fmla="*/ 104 w 388"/>
                    <a:gd name="T19" fmla="*/ 0 h 10"/>
                    <a:gd name="T20" fmla="*/ 208 w 388"/>
                    <a:gd name="T21" fmla="*/ 0 h 10"/>
                    <a:gd name="T22" fmla="*/ 207 w 388"/>
                    <a:gd name="T23" fmla="*/ 10 h 10"/>
                    <a:gd name="T24" fmla="*/ 293 w 388"/>
                    <a:gd name="T25" fmla="*/ 10 h 10"/>
                    <a:gd name="T26" fmla="*/ 290 w 388"/>
                    <a:gd name="T27" fmla="*/ 0 h 10"/>
                    <a:gd name="T28" fmla="*/ 208 w 388"/>
                    <a:gd name="T29" fmla="*/ 0 h 10"/>
                    <a:gd name="T30" fmla="*/ 303 w 388"/>
                    <a:gd name="T31" fmla="*/ 0 h 10"/>
                    <a:gd name="T32" fmla="*/ 302 w 388"/>
                    <a:gd name="T33" fmla="*/ 10 h 10"/>
                    <a:gd name="T34" fmla="*/ 388 w 388"/>
                    <a:gd name="T35" fmla="*/ 10 h 10"/>
                    <a:gd name="T36" fmla="*/ 387 w 388"/>
                    <a:gd name="T37" fmla="*/ 0 h 10"/>
                    <a:gd name="T38" fmla="*/ 303 w 388"/>
                    <a:gd name="T39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88" h="10">
                      <a:moveTo>
                        <a:pt x="0" y="0"/>
                      </a:moveTo>
                      <a:lnTo>
                        <a:pt x="0" y="10"/>
                      </a:lnTo>
                      <a:lnTo>
                        <a:pt x="94" y="10"/>
                      </a:lnTo>
                      <a:lnTo>
                        <a:pt x="93" y="0"/>
                      </a:lnTo>
                      <a:lnTo>
                        <a:pt x="0" y="0"/>
                      </a:lnTo>
                      <a:close/>
                      <a:moveTo>
                        <a:pt x="104" y="0"/>
                      </a:moveTo>
                      <a:lnTo>
                        <a:pt x="103" y="10"/>
                      </a:lnTo>
                      <a:lnTo>
                        <a:pt x="199" y="10"/>
                      </a:lnTo>
                      <a:lnTo>
                        <a:pt x="197" y="0"/>
                      </a:lnTo>
                      <a:lnTo>
                        <a:pt x="104" y="0"/>
                      </a:lnTo>
                      <a:close/>
                      <a:moveTo>
                        <a:pt x="208" y="0"/>
                      </a:moveTo>
                      <a:lnTo>
                        <a:pt x="207" y="10"/>
                      </a:lnTo>
                      <a:lnTo>
                        <a:pt x="293" y="10"/>
                      </a:lnTo>
                      <a:lnTo>
                        <a:pt x="290" y="0"/>
                      </a:lnTo>
                      <a:lnTo>
                        <a:pt x="208" y="0"/>
                      </a:lnTo>
                      <a:close/>
                      <a:moveTo>
                        <a:pt x="303" y="0"/>
                      </a:moveTo>
                      <a:lnTo>
                        <a:pt x="302" y="10"/>
                      </a:lnTo>
                      <a:lnTo>
                        <a:pt x="388" y="10"/>
                      </a:lnTo>
                      <a:lnTo>
                        <a:pt x="387" y="0"/>
                      </a:lnTo>
                      <a:lnTo>
                        <a:pt x="303" y="0"/>
                      </a:lnTo>
                      <a:close/>
                    </a:path>
                  </a:pathLst>
                </a:custGeom>
                <a:solidFill>
                  <a:srgbClr val="D1D1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1" name="Freeform 868"/>
                <p:cNvSpPr>
                  <a:spLocks noEditPoints="1"/>
                </p:cNvSpPr>
                <p:nvPr/>
              </p:nvSpPr>
              <p:spPr bwMode="auto">
                <a:xfrm>
                  <a:off x="1422" y="2841"/>
                  <a:ext cx="97" cy="3"/>
                </a:xfrm>
                <a:custGeom>
                  <a:avLst/>
                  <a:gdLst>
                    <a:gd name="T0" fmla="*/ 0 w 388"/>
                    <a:gd name="T1" fmla="*/ 0 h 10"/>
                    <a:gd name="T2" fmla="*/ 0 w 388"/>
                    <a:gd name="T3" fmla="*/ 10 h 10"/>
                    <a:gd name="T4" fmla="*/ 94 w 388"/>
                    <a:gd name="T5" fmla="*/ 10 h 10"/>
                    <a:gd name="T6" fmla="*/ 93 w 388"/>
                    <a:gd name="T7" fmla="*/ 0 h 10"/>
                    <a:gd name="T8" fmla="*/ 0 w 388"/>
                    <a:gd name="T9" fmla="*/ 0 h 10"/>
                    <a:gd name="T10" fmla="*/ 104 w 388"/>
                    <a:gd name="T11" fmla="*/ 0 h 10"/>
                    <a:gd name="T12" fmla="*/ 103 w 388"/>
                    <a:gd name="T13" fmla="*/ 10 h 10"/>
                    <a:gd name="T14" fmla="*/ 198 w 388"/>
                    <a:gd name="T15" fmla="*/ 10 h 10"/>
                    <a:gd name="T16" fmla="*/ 195 w 388"/>
                    <a:gd name="T17" fmla="*/ 0 h 10"/>
                    <a:gd name="T18" fmla="*/ 104 w 388"/>
                    <a:gd name="T19" fmla="*/ 0 h 10"/>
                    <a:gd name="T20" fmla="*/ 208 w 388"/>
                    <a:gd name="T21" fmla="*/ 0 h 10"/>
                    <a:gd name="T22" fmla="*/ 208 w 388"/>
                    <a:gd name="T23" fmla="*/ 10 h 10"/>
                    <a:gd name="T24" fmla="*/ 291 w 388"/>
                    <a:gd name="T25" fmla="*/ 10 h 10"/>
                    <a:gd name="T26" fmla="*/ 288 w 388"/>
                    <a:gd name="T27" fmla="*/ 0 h 10"/>
                    <a:gd name="T28" fmla="*/ 208 w 388"/>
                    <a:gd name="T29" fmla="*/ 0 h 10"/>
                    <a:gd name="T30" fmla="*/ 305 w 388"/>
                    <a:gd name="T31" fmla="*/ 0 h 10"/>
                    <a:gd name="T32" fmla="*/ 303 w 388"/>
                    <a:gd name="T33" fmla="*/ 10 h 10"/>
                    <a:gd name="T34" fmla="*/ 388 w 388"/>
                    <a:gd name="T35" fmla="*/ 10 h 10"/>
                    <a:gd name="T36" fmla="*/ 387 w 388"/>
                    <a:gd name="T37" fmla="*/ 0 h 10"/>
                    <a:gd name="T38" fmla="*/ 305 w 388"/>
                    <a:gd name="T39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88" h="10">
                      <a:moveTo>
                        <a:pt x="0" y="0"/>
                      </a:moveTo>
                      <a:lnTo>
                        <a:pt x="0" y="10"/>
                      </a:lnTo>
                      <a:lnTo>
                        <a:pt x="94" y="10"/>
                      </a:lnTo>
                      <a:lnTo>
                        <a:pt x="93" y="0"/>
                      </a:lnTo>
                      <a:lnTo>
                        <a:pt x="0" y="0"/>
                      </a:lnTo>
                      <a:close/>
                      <a:moveTo>
                        <a:pt x="104" y="0"/>
                      </a:moveTo>
                      <a:lnTo>
                        <a:pt x="103" y="10"/>
                      </a:lnTo>
                      <a:lnTo>
                        <a:pt x="198" y="10"/>
                      </a:lnTo>
                      <a:lnTo>
                        <a:pt x="195" y="0"/>
                      </a:lnTo>
                      <a:lnTo>
                        <a:pt x="104" y="0"/>
                      </a:lnTo>
                      <a:close/>
                      <a:moveTo>
                        <a:pt x="208" y="0"/>
                      </a:moveTo>
                      <a:lnTo>
                        <a:pt x="208" y="10"/>
                      </a:lnTo>
                      <a:lnTo>
                        <a:pt x="291" y="10"/>
                      </a:lnTo>
                      <a:lnTo>
                        <a:pt x="288" y="0"/>
                      </a:lnTo>
                      <a:lnTo>
                        <a:pt x="208" y="0"/>
                      </a:lnTo>
                      <a:close/>
                      <a:moveTo>
                        <a:pt x="305" y="0"/>
                      </a:moveTo>
                      <a:lnTo>
                        <a:pt x="303" y="10"/>
                      </a:lnTo>
                      <a:lnTo>
                        <a:pt x="388" y="10"/>
                      </a:lnTo>
                      <a:lnTo>
                        <a:pt x="387" y="0"/>
                      </a:lnTo>
                      <a:lnTo>
                        <a:pt x="305" y="0"/>
                      </a:lnTo>
                      <a:close/>
                    </a:path>
                  </a:pathLst>
                </a:custGeom>
                <a:solidFill>
                  <a:srgbClr val="D6D6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2" name="Freeform 869"/>
                <p:cNvSpPr>
                  <a:spLocks noEditPoints="1"/>
                </p:cNvSpPr>
                <p:nvPr/>
              </p:nvSpPr>
              <p:spPr bwMode="auto">
                <a:xfrm>
                  <a:off x="1422" y="2840"/>
                  <a:ext cx="97" cy="3"/>
                </a:xfrm>
                <a:custGeom>
                  <a:avLst/>
                  <a:gdLst>
                    <a:gd name="T0" fmla="*/ 0 w 387"/>
                    <a:gd name="T1" fmla="*/ 0 h 12"/>
                    <a:gd name="T2" fmla="*/ 0 w 387"/>
                    <a:gd name="T3" fmla="*/ 12 h 12"/>
                    <a:gd name="T4" fmla="*/ 93 w 387"/>
                    <a:gd name="T5" fmla="*/ 12 h 12"/>
                    <a:gd name="T6" fmla="*/ 92 w 387"/>
                    <a:gd name="T7" fmla="*/ 0 h 12"/>
                    <a:gd name="T8" fmla="*/ 0 w 387"/>
                    <a:gd name="T9" fmla="*/ 0 h 12"/>
                    <a:gd name="T10" fmla="*/ 105 w 387"/>
                    <a:gd name="T11" fmla="*/ 0 h 12"/>
                    <a:gd name="T12" fmla="*/ 104 w 387"/>
                    <a:gd name="T13" fmla="*/ 12 h 12"/>
                    <a:gd name="T14" fmla="*/ 197 w 387"/>
                    <a:gd name="T15" fmla="*/ 12 h 12"/>
                    <a:gd name="T16" fmla="*/ 193 w 387"/>
                    <a:gd name="T17" fmla="*/ 0 h 12"/>
                    <a:gd name="T18" fmla="*/ 105 w 387"/>
                    <a:gd name="T19" fmla="*/ 0 h 12"/>
                    <a:gd name="T20" fmla="*/ 208 w 387"/>
                    <a:gd name="T21" fmla="*/ 0 h 12"/>
                    <a:gd name="T22" fmla="*/ 208 w 387"/>
                    <a:gd name="T23" fmla="*/ 12 h 12"/>
                    <a:gd name="T24" fmla="*/ 290 w 387"/>
                    <a:gd name="T25" fmla="*/ 12 h 12"/>
                    <a:gd name="T26" fmla="*/ 287 w 387"/>
                    <a:gd name="T27" fmla="*/ 0 h 12"/>
                    <a:gd name="T28" fmla="*/ 208 w 387"/>
                    <a:gd name="T29" fmla="*/ 0 h 12"/>
                    <a:gd name="T30" fmla="*/ 306 w 387"/>
                    <a:gd name="T31" fmla="*/ 0 h 12"/>
                    <a:gd name="T32" fmla="*/ 303 w 387"/>
                    <a:gd name="T33" fmla="*/ 12 h 12"/>
                    <a:gd name="T34" fmla="*/ 387 w 387"/>
                    <a:gd name="T35" fmla="*/ 12 h 12"/>
                    <a:gd name="T36" fmla="*/ 386 w 387"/>
                    <a:gd name="T37" fmla="*/ 0 h 12"/>
                    <a:gd name="T38" fmla="*/ 306 w 387"/>
                    <a:gd name="T39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87" h="12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93" y="12"/>
                      </a:lnTo>
                      <a:lnTo>
                        <a:pt x="92" y="0"/>
                      </a:lnTo>
                      <a:lnTo>
                        <a:pt x="0" y="0"/>
                      </a:lnTo>
                      <a:close/>
                      <a:moveTo>
                        <a:pt x="105" y="0"/>
                      </a:moveTo>
                      <a:lnTo>
                        <a:pt x="104" y="12"/>
                      </a:lnTo>
                      <a:lnTo>
                        <a:pt x="197" y="12"/>
                      </a:lnTo>
                      <a:lnTo>
                        <a:pt x="193" y="0"/>
                      </a:lnTo>
                      <a:lnTo>
                        <a:pt x="105" y="0"/>
                      </a:lnTo>
                      <a:close/>
                      <a:moveTo>
                        <a:pt x="208" y="0"/>
                      </a:moveTo>
                      <a:lnTo>
                        <a:pt x="208" y="12"/>
                      </a:lnTo>
                      <a:lnTo>
                        <a:pt x="290" y="12"/>
                      </a:lnTo>
                      <a:lnTo>
                        <a:pt x="287" y="0"/>
                      </a:lnTo>
                      <a:lnTo>
                        <a:pt x="208" y="0"/>
                      </a:lnTo>
                      <a:close/>
                      <a:moveTo>
                        <a:pt x="306" y="0"/>
                      </a:moveTo>
                      <a:lnTo>
                        <a:pt x="303" y="12"/>
                      </a:lnTo>
                      <a:lnTo>
                        <a:pt x="387" y="12"/>
                      </a:lnTo>
                      <a:lnTo>
                        <a:pt x="386" y="0"/>
                      </a:lnTo>
                      <a:lnTo>
                        <a:pt x="306" y="0"/>
                      </a:lnTo>
                      <a:close/>
                    </a:path>
                  </a:pathLst>
                </a:custGeom>
                <a:solidFill>
                  <a:srgbClr val="DEDE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3" name="Freeform 870"/>
                <p:cNvSpPr>
                  <a:spLocks noEditPoints="1"/>
                </p:cNvSpPr>
                <p:nvPr/>
              </p:nvSpPr>
              <p:spPr bwMode="auto">
                <a:xfrm>
                  <a:off x="1422" y="2839"/>
                  <a:ext cx="97" cy="2"/>
                </a:xfrm>
                <a:custGeom>
                  <a:avLst/>
                  <a:gdLst>
                    <a:gd name="T0" fmla="*/ 0 w 387"/>
                    <a:gd name="T1" fmla="*/ 11 h 11"/>
                    <a:gd name="T2" fmla="*/ 0 w 387"/>
                    <a:gd name="T3" fmla="*/ 4 h 11"/>
                    <a:gd name="T4" fmla="*/ 91 w 387"/>
                    <a:gd name="T5" fmla="*/ 1 h 11"/>
                    <a:gd name="T6" fmla="*/ 93 w 387"/>
                    <a:gd name="T7" fmla="*/ 11 h 11"/>
                    <a:gd name="T8" fmla="*/ 0 w 387"/>
                    <a:gd name="T9" fmla="*/ 11 h 11"/>
                    <a:gd name="T10" fmla="*/ 104 w 387"/>
                    <a:gd name="T11" fmla="*/ 11 h 11"/>
                    <a:gd name="T12" fmla="*/ 105 w 387"/>
                    <a:gd name="T13" fmla="*/ 1 h 11"/>
                    <a:gd name="T14" fmla="*/ 191 w 387"/>
                    <a:gd name="T15" fmla="*/ 1 h 11"/>
                    <a:gd name="T16" fmla="*/ 195 w 387"/>
                    <a:gd name="T17" fmla="*/ 11 h 11"/>
                    <a:gd name="T18" fmla="*/ 104 w 387"/>
                    <a:gd name="T19" fmla="*/ 11 h 11"/>
                    <a:gd name="T20" fmla="*/ 208 w 387"/>
                    <a:gd name="T21" fmla="*/ 11 h 11"/>
                    <a:gd name="T22" fmla="*/ 208 w 387"/>
                    <a:gd name="T23" fmla="*/ 1 h 11"/>
                    <a:gd name="T24" fmla="*/ 284 w 387"/>
                    <a:gd name="T25" fmla="*/ 1 h 11"/>
                    <a:gd name="T26" fmla="*/ 288 w 387"/>
                    <a:gd name="T27" fmla="*/ 11 h 11"/>
                    <a:gd name="T28" fmla="*/ 208 w 387"/>
                    <a:gd name="T29" fmla="*/ 11 h 11"/>
                    <a:gd name="T30" fmla="*/ 306 w 387"/>
                    <a:gd name="T31" fmla="*/ 0 h 11"/>
                    <a:gd name="T32" fmla="*/ 305 w 387"/>
                    <a:gd name="T33" fmla="*/ 11 h 11"/>
                    <a:gd name="T34" fmla="*/ 387 w 387"/>
                    <a:gd name="T35" fmla="*/ 11 h 11"/>
                    <a:gd name="T36" fmla="*/ 385 w 387"/>
                    <a:gd name="T37" fmla="*/ 1 h 11"/>
                    <a:gd name="T38" fmla="*/ 385 w 387"/>
                    <a:gd name="T39" fmla="*/ 0 h 11"/>
                    <a:gd name="T40" fmla="*/ 306 w 387"/>
                    <a:gd name="T41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87" h="11">
                      <a:moveTo>
                        <a:pt x="0" y="11"/>
                      </a:moveTo>
                      <a:lnTo>
                        <a:pt x="0" y="4"/>
                      </a:lnTo>
                      <a:lnTo>
                        <a:pt x="91" y="1"/>
                      </a:lnTo>
                      <a:lnTo>
                        <a:pt x="93" y="11"/>
                      </a:lnTo>
                      <a:lnTo>
                        <a:pt x="0" y="11"/>
                      </a:lnTo>
                      <a:close/>
                      <a:moveTo>
                        <a:pt x="104" y="11"/>
                      </a:moveTo>
                      <a:lnTo>
                        <a:pt x="105" y="1"/>
                      </a:lnTo>
                      <a:lnTo>
                        <a:pt x="191" y="1"/>
                      </a:lnTo>
                      <a:lnTo>
                        <a:pt x="195" y="11"/>
                      </a:lnTo>
                      <a:lnTo>
                        <a:pt x="104" y="11"/>
                      </a:lnTo>
                      <a:close/>
                      <a:moveTo>
                        <a:pt x="208" y="11"/>
                      </a:moveTo>
                      <a:lnTo>
                        <a:pt x="208" y="1"/>
                      </a:lnTo>
                      <a:lnTo>
                        <a:pt x="284" y="1"/>
                      </a:lnTo>
                      <a:lnTo>
                        <a:pt x="288" y="11"/>
                      </a:lnTo>
                      <a:lnTo>
                        <a:pt x="208" y="11"/>
                      </a:lnTo>
                      <a:close/>
                      <a:moveTo>
                        <a:pt x="306" y="0"/>
                      </a:moveTo>
                      <a:lnTo>
                        <a:pt x="305" y="11"/>
                      </a:lnTo>
                      <a:lnTo>
                        <a:pt x="387" y="11"/>
                      </a:lnTo>
                      <a:lnTo>
                        <a:pt x="385" y="1"/>
                      </a:lnTo>
                      <a:lnTo>
                        <a:pt x="385" y="0"/>
                      </a:lnTo>
                      <a:lnTo>
                        <a:pt x="306" y="0"/>
                      </a:lnTo>
                      <a:close/>
                    </a:path>
                  </a:pathLst>
                </a:custGeom>
                <a:solidFill>
                  <a:srgbClr val="E3E3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" name="Freeform 871"/>
                <p:cNvSpPr>
                  <a:spLocks noEditPoints="1"/>
                </p:cNvSpPr>
                <p:nvPr/>
              </p:nvSpPr>
              <p:spPr bwMode="auto">
                <a:xfrm>
                  <a:off x="1422" y="2838"/>
                  <a:ext cx="97" cy="2"/>
                </a:xfrm>
                <a:custGeom>
                  <a:avLst/>
                  <a:gdLst>
                    <a:gd name="T0" fmla="*/ 0 w 386"/>
                    <a:gd name="T1" fmla="*/ 6 h 6"/>
                    <a:gd name="T2" fmla="*/ 0 w 386"/>
                    <a:gd name="T3" fmla="*/ 5 h 6"/>
                    <a:gd name="T4" fmla="*/ 91 w 386"/>
                    <a:gd name="T5" fmla="*/ 2 h 6"/>
                    <a:gd name="T6" fmla="*/ 92 w 386"/>
                    <a:gd name="T7" fmla="*/ 6 h 6"/>
                    <a:gd name="T8" fmla="*/ 0 w 386"/>
                    <a:gd name="T9" fmla="*/ 6 h 6"/>
                    <a:gd name="T10" fmla="*/ 105 w 386"/>
                    <a:gd name="T11" fmla="*/ 6 h 6"/>
                    <a:gd name="T12" fmla="*/ 105 w 386"/>
                    <a:gd name="T13" fmla="*/ 2 h 6"/>
                    <a:gd name="T14" fmla="*/ 191 w 386"/>
                    <a:gd name="T15" fmla="*/ 2 h 6"/>
                    <a:gd name="T16" fmla="*/ 193 w 386"/>
                    <a:gd name="T17" fmla="*/ 6 h 6"/>
                    <a:gd name="T18" fmla="*/ 105 w 386"/>
                    <a:gd name="T19" fmla="*/ 6 h 6"/>
                    <a:gd name="T20" fmla="*/ 208 w 386"/>
                    <a:gd name="T21" fmla="*/ 6 h 6"/>
                    <a:gd name="T22" fmla="*/ 208 w 386"/>
                    <a:gd name="T23" fmla="*/ 2 h 6"/>
                    <a:gd name="T24" fmla="*/ 284 w 386"/>
                    <a:gd name="T25" fmla="*/ 2 h 6"/>
                    <a:gd name="T26" fmla="*/ 287 w 386"/>
                    <a:gd name="T27" fmla="*/ 6 h 6"/>
                    <a:gd name="T28" fmla="*/ 208 w 386"/>
                    <a:gd name="T29" fmla="*/ 6 h 6"/>
                    <a:gd name="T30" fmla="*/ 306 w 386"/>
                    <a:gd name="T31" fmla="*/ 6 h 6"/>
                    <a:gd name="T32" fmla="*/ 306 w 386"/>
                    <a:gd name="T33" fmla="*/ 0 h 6"/>
                    <a:gd name="T34" fmla="*/ 385 w 386"/>
                    <a:gd name="T35" fmla="*/ 2 h 6"/>
                    <a:gd name="T36" fmla="*/ 386 w 386"/>
                    <a:gd name="T37" fmla="*/ 6 h 6"/>
                    <a:gd name="T38" fmla="*/ 306 w 386"/>
                    <a:gd name="T3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86" h="6">
                      <a:moveTo>
                        <a:pt x="0" y="6"/>
                      </a:moveTo>
                      <a:lnTo>
                        <a:pt x="0" y="5"/>
                      </a:lnTo>
                      <a:lnTo>
                        <a:pt x="91" y="2"/>
                      </a:lnTo>
                      <a:lnTo>
                        <a:pt x="92" y="6"/>
                      </a:lnTo>
                      <a:lnTo>
                        <a:pt x="0" y="6"/>
                      </a:lnTo>
                      <a:close/>
                      <a:moveTo>
                        <a:pt x="105" y="6"/>
                      </a:moveTo>
                      <a:lnTo>
                        <a:pt x="105" y="2"/>
                      </a:lnTo>
                      <a:lnTo>
                        <a:pt x="191" y="2"/>
                      </a:lnTo>
                      <a:lnTo>
                        <a:pt x="193" y="6"/>
                      </a:lnTo>
                      <a:lnTo>
                        <a:pt x="105" y="6"/>
                      </a:lnTo>
                      <a:close/>
                      <a:moveTo>
                        <a:pt x="208" y="6"/>
                      </a:moveTo>
                      <a:lnTo>
                        <a:pt x="208" y="2"/>
                      </a:lnTo>
                      <a:lnTo>
                        <a:pt x="284" y="2"/>
                      </a:lnTo>
                      <a:lnTo>
                        <a:pt x="287" y="6"/>
                      </a:lnTo>
                      <a:lnTo>
                        <a:pt x="208" y="6"/>
                      </a:lnTo>
                      <a:close/>
                      <a:moveTo>
                        <a:pt x="306" y="6"/>
                      </a:moveTo>
                      <a:lnTo>
                        <a:pt x="306" y="0"/>
                      </a:lnTo>
                      <a:lnTo>
                        <a:pt x="385" y="2"/>
                      </a:lnTo>
                      <a:lnTo>
                        <a:pt x="386" y="6"/>
                      </a:lnTo>
                      <a:lnTo>
                        <a:pt x="306" y="6"/>
                      </a:lnTo>
                      <a:close/>
                    </a:path>
                  </a:pathLst>
                </a:custGeom>
                <a:solidFill>
                  <a:srgbClr val="EBEB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5" name="Freeform 872"/>
                <p:cNvSpPr>
                  <a:spLocks/>
                </p:cNvSpPr>
                <p:nvPr/>
              </p:nvSpPr>
              <p:spPr bwMode="auto">
                <a:xfrm>
                  <a:off x="1499" y="2838"/>
                  <a:ext cx="19" cy="1"/>
                </a:xfrm>
                <a:custGeom>
                  <a:avLst/>
                  <a:gdLst>
                    <a:gd name="T0" fmla="*/ 0 w 79"/>
                    <a:gd name="T1" fmla="*/ 1 h 1"/>
                    <a:gd name="T2" fmla="*/ 0 w 79"/>
                    <a:gd name="T3" fmla="*/ 0 h 1"/>
                    <a:gd name="T4" fmla="*/ 79 w 79"/>
                    <a:gd name="T5" fmla="*/ 1 h 1"/>
                    <a:gd name="T6" fmla="*/ 0 w 79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9" h="1">
                      <a:moveTo>
                        <a:pt x="0" y="1"/>
                      </a:moveTo>
                      <a:lnTo>
                        <a:pt x="0" y="0"/>
                      </a:lnTo>
                      <a:lnTo>
                        <a:pt x="79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0F0D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" name="Freeform 873"/>
                <p:cNvSpPr>
                  <a:spLocks/>
                </p:cNvSpPr>
                <p:nvPr/>
              </p:nvSpPr>
              <p:spPr bwMode="auto">
                <a:xfrm>
                  <a:off x="1429" y="2873"/>
                  <a:ext cx="50" cy="1"/>
                </a:xfrm>
                <a:custGeom>
                  <a:avLst/>
                  <a:gdLst>
                    <a:gd name="T0" fmla="*/ 0 w 197"/>
                    <a:gd name="T1" fmla="*/ 0 h 3"/>
                    <a:gd name="T2" fmla="*/ 0 w 197"/>
                    <a:gd name="T3" fmla="*/ 3 h 3"/>
                    <a:gd name="T4" fmla="*/ 197 w 197"/>
                    <a:gd name="T5" fmla="*/ 0 h 3"/>
                    <a:gd name="T6" fmla="*/ 0 w 197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7" h="3">
                      <a:moveTo>
                        <a:pt x="0" y="0"/>
                      </a:moveTo>
                      <a:lnTo>
                        <a:pt x="0" y="3"/>
                      </a:lnTo>
                      <a:lnTo>
                        <a:pt x="19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282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" name="Freeform 874"/>
                <p:cNvSpPr>
                  <a:spLocks/>
                </p:cNvSpPr>
                <p:nvPr/>
              </p:nvSpPr>
              <p:spPr bwMode="auto">
                <a:xfrm>
                  <a:off x="1429" y="2872"/>
                  <a:ext cx="98" cy="2"/>
                </a:xfrm>
                <a:custGeom>
                  <a:avLst/>
                  <a:gdLst>
                    <a:gd name="T0" fmla="*/ 0 w 392"/>
                    <a:gd name="T1" fmla="*/ 0 h 9"/>
                    <a:gd name="T2" fmla="*/ 0 w 392"/>
                    <a:gd name="T3" fmla="*/ 9 h 9"/>
                    <a:gd name="T4" fmla="*/ 392 w 392"/>
                    <a:gd name="T5" fmla="*/ 6 h 9"/>
                    <a:gd name="T6" fmla="*/ 392 w 392"/>
                    <a:gd name="T7" fmla="*/ 0 h 9"/>
                    <a:gd name="T8" fmla="*/ 0 w 392"/>
                    <a:gd name="T9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2" h="9">
                      <a:moveTo>
                        <a:pt x="0" y="0"/>
                      </a:moveTo>
                      <a:lnTo>
                        <a:pt x="0" y="9"/>
                      </a:lnTo>
                      <a:lnTo>
                        <a:pt x="392" y="6"/>
                      </a:lnTo>
                      <a:lnTo>
                        <a:pt x="39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A8A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" name="Freeform 875"/>
                <p:cNvSpPr>
                  <a:spLocks/>
                </p:cNvSpPr>
                <p:nvPr/>
              </p:nvSpPr>
              <p:spPr bwMode="auto">
                <a:xfrm>
                  <a:off x="1429" y="2870"/>
                  <a:ext cx="98" cy="3"/>
                </a:xfrm>
                <a:custGeom>
                  <a:avLst/>
                  <a:gdLst>
                    <a:gd name="T0" fmla="*/ 0 w 392"/>
                    <a:gd name="T1" fmla="*/ 0 h 12"/>
                    <a:gd name="T2" fmla="*/ 0 w 392"/>
                    <a:gd name="T3" fmla="*/ 12 h 12"/>
                    <a:gd name="T4" fmla="*/ 197 w 392"/>
                    <a:gd name="T5" fmla="*/ 12 h 12"/>
                    <a:gd name="T6" fmla="*/ 392 w 392"/>
                    <a:gd name="T7" fmla="*/ 12 h 12"/>
                    <a:gd name="T8" fmla="*/ 390 w 392"/>
                    <a:gd name="T9" fmla="*/ 0 h 12"/>
                    <a:gd name="T10" fmla="*/ 0 w 392"/>
                    <a:gd name="T11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92" h="12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197" y="12"/>
                      </a:lnTo>
                      <a:lnTo>
                        <a:pt x="392" y="12"/>
                      </a:lnTo>
                      <a:lnTo>
                        <a:pt x="39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F8F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9" name="Freeform 876"/>
                <p:cNvSpPr>
                  <a:spLocks/>
                </p:cNvSpPr>
                <p:nvPr/>
              </p:nvSpPr>
              <p:spPr bwMode="auto">
                <a:xfrm>
                  <a:off x="1429" y="2869"/>
                  <a:ext cx="98" cy="3"/>
                </a:xfrm>
                <a:custGeom>
                  <a:avLst/>
                  <a:gdLst>
                    <a:gd name="T0" fmla="*/ 0 w 392"/>
                    <a:gd name="T1" fmla="*/ 0 h 10"/>
                    <a:gd name="T2" fmla="*/ 0 w 392"/>
                    <a:gd name="T3" fmla="*/ 10 h 10"/>
                    <a:gd name="T4" fmla="*/ 392 w 392"/>
                    <a:gd name="T5" fmla="*/ 10 h 10"/>
                    <a:gd name="T6" fmla="*/ 390 w 392"/>
                    <a:gd name="T7" fmla="*/ 0 h 10"/>
                    <a:gd name="T8" fmla="*/ 0 w 392"/>
                    <a:gd name="T9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2" h="10">
                      <a:moveTo>
                        <a:pt x="0" y="0"/>
                      </a:moveTo>
                      <a:lnTo>
                        <a:pt x="0" y="10"/>
                      </a:lnTo>
                      <a:lnTo>
                        <a:pt x="392" y="10"/>
                      </a:lnTo>
                      <a:lnTo>
                        <a:pt x="39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6967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0" name="Freeform 877"/>
                <p:cNvSpPr>
                  <a:spLocks/>
                </p:cNvSpPr>
                <p:nvPr/>
              </p:nvSpPr>
              <p:spPr bwMode="auto">
                <a:xfrm>
                  <a:off x="1429" y="2867"/>
                  <a:ext cx="98" cy="3"/>
                </a:xfrm>
                <a:custGeom>
                  <a:avLst/>
                  <a:gdLst>
                    <a:gd name="T0" fmla="*/ 0 w 390"/>
                    <a:gd name="T1" fmla="*/ 0 h 10"/>
                    <a:gd name="T2" fmla="*/ 0 w 390"/>
                    <a:gd name="T3" fmla="*/ 10 h 10"/>
                    <a:gd name="T4" fmla="*/ 390 w 390"/>
                    <a:gd name="T5" fmla="*/ 10 h 10"/>
                    <a:gd name="T6" fmla="*/ 389 w 390"/>
                    <a:gd name="T7" fmla="*/ 0 h 10"/>
                    <a:gd name="T8" fmla="*/ 0 w 390"/>
                    <a:gd name="T9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0" h="10">
                      <a:moveTo>
                        <a:pt x="0" y="0"/>
                      </a:moveTo>
                      <a:lnTo>
                        <a:pt x="0" y="10"/>
                      </a:lnTo>
                      <a:lnTo>
                        <a:pt x="390" y="10"/>
                      </a:lnTo>
                      <a:lnTo>
                        <a:pt x="38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E9E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1" name="Freeform 878"/>
                <p:cNvSpPr>
                  <a:spLocks/>
                </p:cNvSpPr>
                <p:nvPr/>
              </p:nvSpPr>
              <p:spPr bwMode="auto">
                <a:xfrm>
                  <a:off x="1429" y="2866"/>
                  <a:ext cx="98" cy="3"/>
                </a:xfrm>
                <a:custGeom>
                  <a:avLst/>
                  <a:gdLst>
                    <a:gd name="T0" fmla="*/ 0 w 390"/>
                    <a:gd name="T1" fmla="*/ 0 h 11"/>
                    <a:gd name="T2" fmla="*/ 0 w 390"/>
                    <a:gd name="T3" fmla="*/ 11 h 11"/>
                    <a:gd name="T4" fmla="*/ 390 w 390"/>
                    <a:gd name="T5" fmla="*/ 11 h 11"/>
                    <a:gd name="T6" fmla="*/ 389 w 390"/>
                    <a:gd name="T7" fmla="*/ 0 h 11"/>
                    <a:gd name="T8" fmla="*/ 0 w 390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0" h="11">
                      <a:moveTo>
                        <a:pt x="0" y="0"/>
                      </a:moveTo>
                      <a:lnTo>
                        <a:pt x="0" y="11"/>
                      </a:lnTo>
                      <a:lnTo>
                        <a:pt x="390" y="11"/>
                      </a:lnTo>
                      <a:lnTo>
                        <a:pt x="38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3A38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2" name="Freeform 879"/>
                <p:cNvSpPr>
                  <a:spLocks/>
                </p:cNvSpPr>
                <p:nvPr/>
              </p:nvSpPr>
              <p:spPr bwMode="auto">
                <a:xfrm>
                  <a:off x="1429" y="2865"/>
                  <a:ext cx="98" cy="2"/>
                </a:xfrm>
                <a:custGeom>
                  <a:avLst/>
                  <a:gdLst>
                    <a:gd name="T0" fmla="*/ 0 w 389"/>
                    <a:gd name="T1" fmla="*/ 0 h 11"/>
                    <a:gd name="T2" fmla="*/ 0 w 389"/>
                    <a:gd name="T3" fmla="*/ 11 h 11"/>
                    <a:gd name="T4" fmla="*/ 389 w 389"/>
                    <a:gd name="T5" fmla="*/ 11 h 11"/>
                    <a:gd name="T6" fmla="*/ 388 w 389"/>
                    <a:gd name="T7" fmla="*/ 0 h 11"/>
                    <a:gd name="T8" fmla="*/ 0 w 389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9" h="11">
                      <a:moveTo>
                        <a:pt x="0" y="0"/>
                      </a:moveTo>
                      <a:lnTo>
                        <a:pt x="0" y="11"/>
                      </a:lnTo>
                      <a:lnTo>
                        <a:pt x="389" y="11"/>
                      </a:lnTo>
                      <a:lnTo>
                        <a:pt x="38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8A8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3" name="Freeform 880"/>
                <p:cNvSpPr>
                  <a:spLocks/>
                </p:cNvSpPr>
                <p:nvPr/>
              </p:nvSpPr>
              <p:spPr bwMode="auto">
                <a:xfrm>
                  <a:off x="1429" y="2863"/>
                  <a:ext cx="98" cy="3"/>
                </a:xfrm>
                <a:custGeom>
                  <a:avLst/>
                  <a:gdLst>
                    <a:gd name="T0" fmla="*/ 0 w 389"/>
                    <a:gd name="T1" fmla="*/ 0 h 12"/>
                    <a:gd name="T2" fmla="*/ 0 w 389"/>
                    <a:gd name="T3" fmla="*/ 12 h 12"/>
                    <a:gd name="T4" fmla="*/ 389 w 389"/>
                    <a:gd name="T5" fmla="*/ 12 h 12"/>
                    <a:gd name="T6" fmla="*/ 388 w 389"/>
                    <a:gd name="T7" fmla="*/ 0 h 12"/>
                    <a:gd name="T8" fmla="*/ 297 w 389"/>
                    <a:gd name="T9" fmla="*/ 0 h 12"/>
                    <a:gd name="T10" fmla="*/ 296 w 389"/>
                    <a:gd name="T11" fmla="*/ 6 h 12"/>
                    <a:gd name="T12" fmla="*/ 295 w 389"/>
                    <a:gd name="T13" fmla="*/ 0 h 12"/>
                    <a:gd name="T14" fmla="*/ 204 w 389"/>
                    <a:gd name="T15" fmla="*/ 0 h 12"/>
                    <a:gd name="T16" fmla="*/ 203 w 389"/>
                    <a:gd name="T17" fmla="*/ 6 h 12"/>
                    <a:gd name="T18" fmla="*/ 202 w 389"/>
                    <a:gd name="T19" fmla="*/ 0 h 12"/>
                    <a:gd name="T20" fmla="*/ 0 w 389"/>
                    <a:gd name="T21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89" h="12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389" y="12"/>
                      </a:lnTo>
                      <a:lnTo>
                        <a:pt x="388" y="0"/>
                      </a:lnTo>
                      <a:lnTo>
                        <a:pt x="297" y="0"/>
                      </a:lnTo>
                      <a:lnTo>
                        <a:pt x="296" y="6"/>
                      </a:lnTo>
                      <a:lnTo>
                        <a:pt x="295" y="0"/>
                      </a:lnTo>
                      <a:lnTo>
                        <a:pt x="204" y="0"/>
                      </a:lnTo>
                      <a:lnTo>
                        <a:pt x="203" y="6"/>
                      </a:lnTo>
                      <a:lnTo>
                        <a:pt x="20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0B09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4" name="Freeform 881"/>
                <p:cNvSpPr>
                  <a:spLocks/>
                </p:cNvSpPr>
                <p:nvPr/>
              </p:nvSpPr>
              <p:spPr bwMode="auto">
                <a:xfrm>
                  <a:off x="1429" y="2862"/>
                  <a:ext cx="97" cy="3"/>
                </a:xfrm>
                <a:custGeom>
                  <a:avLst/>
                  <a:gdLst>
                    <a:gd name="T0" fmla="*/ 0 w 388"/>
                    <a:gd name="T1" fmla="*/ 0 h 11"/>
                    <a:gd name="T2" fmla="*/ 0 w 388"/>
                    <a:gd name="T3" fmla="*/ 11 h 11"/>
                    <a:gd name="T4" fmla="*/ 388 w 388"/>
                    <a:gd name="T5" fmla="*/ 11 h 11"/>
                    <a:gd name="T6" fmla="*/ 387 w 388"/>
                    <a:gd name="T7" fmla="*/ 0 h 11"/>
                    <a:gd name="T8" fmla="*/ 297 w 388"/>
                    <a:gd name="T9" fmla="*/ 0 h 11"/>
                    <a:gd name="T10" fmla="*/ 296 w 388"/>
                    <a:gd name="T11" fmla="*/ 11 h 11"/>
                    <a:gd name="T12" fmla="*/ 294 w 388"/>
                    <a:gd name="T13" fmla="*/ 0 h 11"/>
                    <a:gd name="T14" fmla="*/ 204 w 388"/>
                    <a:gd name="T15" fmla="*/ 0 h 11"/>
                    <a:gd name="T16" fmla="*/ 203 w 388"/>
                    <a:gd name="T17" fmla="*/ 11 h 11"/>
                    <a:gd name="T18" fmla="*/ 200 w 388"/>
                    <a:gd name="T19" fmla="*/ 0 h 11"/>
                    <a:gd name="T20" fmla="*/ 0 w 388"/>
                    <a:gd name="T21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88" h="11">
                      <a:moveTo>
                        <a:pt x="0" y="0"/>
                      </a:moveTo>
                      <a:lnTo>
                        <a:pt x="0" y="11"/>
                      </a:lnTo>
                      <a:lnTo>
                        <a:pt x="388" y="11"/>
                      </a:lnTo>
                      <a:lnTo>
                        <a:pt x="387" y="0"/>
                      </a:lnTo>
                      <a:lnTo>
                        <a:pt x="297" y="0"/>
                      </a:lnTo>
                      <a:lnTo>
                        <a:pt x="296" y="11"/>
                      </a:lnTo>
                      <a:lnTo>
                        <a:pt x="294" y="0"/>
                      </a:lnTo>
                      <a:lnTo>
                        <a:pt x="204" y="0"/>
                      </a:lnTo>
                      <a:lnTo>
                        <a:pt x="203" y="11"/>
                      </a:lnTo>
                      <a:lnTo>
                        <a:pt x="2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5B5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5" name="Freeform 882"/>
                <p:cNvSpPr>
                  <a:spLocks noEditPoints="1"/>
                </p:cNvSpPr>
                <p:nvPr/>
              </p:nvSpPr>
              <p:spPr bwMode="auto">
                <a:xfrm>
                  <a:off x="1429" y="2861"/>
                  <a:ext cx="97" cy="2"/>
                </a:xfrm>
                <a:custGeom>
                  <a:avLst/>
                  <a:gdLst>
                    <a:gd name="T0" fmla="*/ 0 w 388"/>
                    <a:gd name="T1" fmla="*/ 0 h 11"/>
                    <a:gd name="T2" fmla="*/ 0 w 388"/>
                    <a:gd name="T3" fmla="*/ 11 h 11"/>
                    <a:gd name="T4" fmla="*/ 202 w 388"/>
                    <a:gd name="T5" fmla="*/ 11 h 11"/>
                    <a:gd name="T6" fmla="*/ 199 w 388"/>
                    <a:gd name="T7" fmla="*/ 0 h 11"/>
                    <a:gd name="T8" fmla="*/ 0 w 388"/>
                    <a:gd name="T9" fmla="*/ 0 h 11"/>
                    <a:gd name="T10" fmla="*/ 204 w 388"/>
                    <a:gd name="T11" fmla="*/ 0 h 11"/>
                    <a:gd name="T12" fmla="*/ 204 w 388"/>
                    <a:gd name="T13" fmla="*/ 11 h 11"/>
                    <a:gd name="T14" fmla="*/ 295 w 388"/>
                    <a:gd name="T15" fmla="*/ 11 h 11"/>
                    <a:gd name="T16" fmla="*/ 292 w 388"/>
                    <a:gd name="T17" fmla="*/ 0 h 11"/>
                    <a:gd name="T18" fmla="*/ 204 w 388"/>
                    <a:gd name="T19" fmla="*/ 0 h 11"/>
                    <a:gd name="T20" fmla="*/ 298 w 388"/>
                    <a:gd name="T21" fmla="*/ 0 h 11"/>
                    <a:gd name="T22" fmla="*/ 297 w 388"/>
                    <a:gd name="T23" fmla="*/ 11 h 11"/>
                    <a:gd name="T24" fmla="*/ 388 w 388"/>
                    <a:gd name="T25" fmla="*/ 11 h 11"/>
                    <a:gd name="T26" fmla="*/ 387 w 388"/>
                    <a:gd name="T27" fmla="*/ 0 h 11"/>
                    <a:gd name="T28" fmla="*/ 298 w 388"/>
                    <a:gd name="T2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88" h="11">
                      <a:moveTo>
                        <a:pt x="0" y="0"/>
                      </a:moveTo>
                      <a:lnTo>
                        <a:pt x="0" y="11"/>
                      </a:lnTo>
                      <a:lnTo>
                        <a:pt x="202" y="11"/>
                      </a:lnTo>
                      <a:lnTo>
                        <a:pt x="199" y="0"/>
                      </a:lnTo>
                      <a:lnTo>
                        <a:pt x="0" y="0"/>
                      </a:lnTo>
                      <a:close/>
                      <a:moveTo>
                        <a:pt x="204" y="0"/>
                      </a:moveTo>
                      <a:lnTo>
                        <a:pt x="204" y="11"/>
                      </a:lnTo>
                      <a:lnTo>
                        <a:pt x="295" y="11"/>
                      </a:lnTo>
                      <a:lnTo>
                        <a:pt x="292" y="0"/>
                      </a:lnTo>
                      <a:lnTo>
                        <a:pt x="204" y="0"/>
                      </a:lnTo>
                      <a:close/>
                      <a:moveTo>
                        <a:pt x="298" y="0"/>
                      </a:moveTo>
                      <a:lnTo>
                        <a:pt x="297" y="11"/>
                      </a:lnTo>
                      <a:lnTo>
                        <a:pt x="388" y="11"/>
                      </a:lnTo>
                      <a:lnTo>
                        <a:pt x="387" y="0"/>
                      </a:lnTo>
                      <a:lnTo>
                        <a:pt x="298" y="0"/>
                      </a:lnTo>
                      <a:close/>
                    </a:path>
                  </a:pathLst>
                </a:custGeom>
                <a:solidFill>
                  <a:srgbClr val="BDBD9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6" name="Freeform 883"/>
                <p:cNvSpPr>
                  <a:spLocks noEditPoints="1"/>
                </p:cNvSpPr>
                <p:nvPr/>
              </p:nvSpPr>
              <p:spPr bwMode="auto">
                <a:xfrm>
                  <a:off x="1429" y="2859"/>
                  <a:ext cx="97" cy="3"/>
                </a:xfrm>
                <a:custGeom>
                  <a:avLst/>
                  <a:gdLst>
                    <a:gd name="T0" fmla="*/ 0 w 387"/>
                    <a:gd name="T1" fmla="*/ 0 h 11"/>
                    <a:gd name="T2" fmla="*/ 0 w 387"/>
                    <a:gd name="T3" fmla="*/ 11 h 11"/>
                    <a:gd name="T4" fmla="*/ 200 w 387"/>
                    <a:gd name="T5" fmla="*/ 11 h 11"/>
                    <a:gd name="T6" fmla="*/ 198 w 387"/>
                    <a:gd name="T7" fmla="*/ 0 h 11"/>
                    <a:gd name="T8" fmla="*/ 0 w 387"/>
                    <a:gd name="T9" fmla="*/ 0 h 11"/>
                    <a:gd name="T10" fmla="*/ 204 w 387"/>
                    <a:gd name="T11" fmla="*/ 0 h 11"/>
                    <a:gd name="T12" fmla="*/ 204 w 387"/>
                    <a:gd name="T13" fmla="*/ 11 h 11"/>
                    <a:gd name="T14" fmla="*/ 294 w 387"/>
                    <a:gd name="T15" fmla="*/ 11 h 11"/>
                    <a:gd name="T16" fmla="*/ 291 w 387"/>
                    <a:gd name="T17" fmla="*/ 0 h 11"/>
                    <a:gd name="T18" fmla="*/ 204 w 387"/>
                    <a:gd name="T19" fmla="*/ 0 h 11"/>
                    <a:gd name="T20" fmla="*/ 298 w 387"/>
                    <a:gd name="T21" fmla="*/ 0 h 11"/>
                    <a:gd name="T22" fmla="*/ 297 w 387"/>
                    <a:gd name="T23" fmla="*/ 11 h 11"/>
                    <a:gd name="T24" fmla="*/ 387 w 387"/>
                    <a:gd name="T25" fmla="*/ 11 h 11"/>
                    <a:gd name="T26" fmla="*/ 386 w 387"/>
                    <a:gd name="T27" fmla="*/ 0 h 11"/>
                    <a:gd name="T28" fmla="*/ 298 w 387"/>
                    <a:gd name="T2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87" h="11">
                      <a:moveTo>
                        <a:pt x="0" y="0"/>
                      </a:moveTo>
                      <a:lnTo>
                        <a:pt x="0" y="11"/>
                      </a:lnTo>
                      <a:lnTo>
                        <a:pt x="200" y="11"/>
                      </a:lnTo>
                      <a:lnTo>
                        <a:pt x="198" y="0"/>
                      </a:lnTo>
                      <a:lnTo>
                        <a:pt x="0" y="0"/>
                      </a:lnTo>
                      <a:close/>
                      <a:moveTo>
                        <a:pt x="204" y="0"/>
                      </a:moveTo>
                      <a:lnTo>
                        <a:pt x="204" y="11"/>
                      </a:lnTo>
                      <a:lnTo>
                        <a:pt x="294" y="11"/>
                      </a:lnTo>
                      <a:lnTo>
                        <a:pt x="291" y="0"/>
                      </a:lnTo>
                      <a:lnTo>
                        <a:pt x="204" y="0"/>
                      </a:lnTo>
                      <a:close/>
                      <a:moveTo>
                        <a:pt x="298" y="0"/>
                      </a:moveTo>
                      <a:lnTo>
                        <a:pt x="297" y="11"/>
                      </a:lnTo>
                      <a:lnTo>
                        <a:pt x="387" y="11"/>
                      </a:lnTo>
                      <a:lnTo>
                        <a:pt x="386" y="0"/>
                      </a:lnTo>
                      <a:lnTo>
                        <a:pt x="298" y="0"/>
                      </a:lnTo>
                      <a:close/>
                    </a:path>
                  </a:pathLst>
                </a:custGeom>
                <a:solidFill>
                  <a:srgbClr val="C2C2A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7" name="Freeform 884"/>
                <p:cNvSpPr>
                  <a:spLocks noEditPoints="1"/>
                </p:cNvSpPr>
                <p:nvPr/>
              </p:nvSpPr>
              <p:spPr bwMode="auto">
                <a:xfrm>
                  <a:off x="1429" y="2858"/>
                  <a:ext cx="97" cy="3"/>
                </a:xfrm>
                <a:custGeom>
                  <a:avLst/>
                  <a:gdLst>
                    <a:gd name="T0" fmla="*/ 0 w 387"/>
                    <a:gd name="T1" fmla="*/ 0 h 11"/>
                    <a:gd name="T2" fmla="*/ 0 w 387"/>
                    <a:gd name="T3" fmla="*/ 11 h 11"/>
                    <a:gd name="T4" fmla="*/ 199 w 387"/>
                    <a:gd name="T5" fmla="*/ 11 h 11"/>
                    <a:gd name="T6" fmla="*/ 197 w 387"/>
                    <a:gd name="T7" fmla="*/ 0 h 11"/>
                    <a:gd name="T8" fmla="*/ 0 w 387"/>
                    <a:gd name="T9" fmla="*/ 0 h 11"/>
                    <a:gd name="T10" fmla="*/ 205 w 387"/>
                    <a:gd name="T11" fmla="*/ 0 h 11"/>
                    <a:gd name="T12" fmla="*/ 204 w 387"/>
                    <a:gd name="T13" fmla="*/ 11 h 11"/>
                    <a:gd name="T14" fmla="*/ 292 w 387"/>
                    <a:gd name="T15" fmla="*/ 11 h 11"/>
                    <a:gd name="T16" fmla="*/ 290 w 387"/>
                    <a:gd name="T17" fmla="*/ 0 h 11"/>
                    <a:gd name="T18" fmla="*/ 205 w 387"/>
                    <a:gd name="T19" fmla="*/ 0 h 11"/>
                    <a:gd name="T20" fmla="*/ 300 w 387"/>
                    <a:gd name="T21" fmla="*/ 0 h 11"/>
                    <a:gd name="T22" fmla="*/ 298 w 387"/>
                    <a:gd name="T23" fmla="*/ 11 h 11"/>
                    <a:gd name="T24" fmla="*/ 387 w 387"/>
                    <a:gd name="T25" fmla="*/ 11 h 11"/>
                    <a:gd name="T26" fmla="*/ 384 w 387"/>
                    <a:gd name="T27" fmla="*/ 0 h 11"/>
                    <a:gd name="T28" fmla="*/ 300 w 387"/>
                    <a:gd name="T2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87" h="11">
                      <a:moveTo>
                        <a:pt x="0" y="0"/>
                      </a:moveTo>
                      <a:lnTo>
                        <a:pt x="0" y="11"/>
                      </a:lnTo>
                      <a:lnTo>
                        <a:pt x="199" y="11"/>
                      </a:lnTo>
                      <a:lnTo>
                        <a:pt x="197" y="0"/>
                      </a:lnTo>
                      <a:lnTo>
                        <a:pt x="0" y="0"/>
                      </a:lnTo>
                      <a:close/>
                      <a:moveTo>
                        <a:pt x="205" y="0"/>
                      </a:moveTo>
                      <a:lnTo>
                        <a:pt x="204" y="11"/>
                      </a:lnTo>
                      <a:lnTo>
                        <a:pt x="292" y="11"/>
                      </a:lnTo>
                      <a:lnTo>
                        <a:pt x="290" y="0"/>
                      </a:lnTo>
                      <a:lnTo>
                        <a:pt x="205" y="0"/>
                      </a:lnTo>
                      <a:close/>
                      <a:moveTo>
                        <a:pt x="300" y="0"/>
                      </a:moveTo>
                      <a:lnTo>
                        <a:pt x="298" y="11"/>
                      </a:lnTo>
                      <a:lnTo>
                        <a:pt x="387" y="11"/>
                      </a:lnTo>
                      <a:lnTo>
                        <a:pt x="384" y="0"/>
                      </a:lnTo>
                      <a:lnTo>
                        <a:pt x="300" y="0"/>
                      </a:lnTo>
                      <a:close/>
                    </a:path>
                  </a:pathLst>
                </a:custGeom>
                <a:solidFill>
                  <a:srgbClr val="C9C9A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8" name="Freeform 885"/>
                <p:cNvSpPr>
                  <a:spLocks noEditPoints="1"/>
                </p:cNvSpPr>
                <p:nvPr/>
              </p:nvSpPr>
              <p:spPr bwMode="auto">
                <a:xfrm>
                  <a:off x="1429" y="2856"/>
                  <a:ext cx="97" cy="3"/>
                </a:xfrm>
                <a:custGeom>
                  <a:avLst/>
                  <a:gdLst>
                    <a:gd name="T0" fmla="*/ 0 w 386"/>
                    <a:gd name="T1" fmla="*/ 0 h 12"/>
                    <a:gd name="T2" fmla="*/ 0 w 386"/>
                    <a:gd name="T3" fmla="*/ 12 h 12"/>
                    <a:gd name="T4" fmla="*/ 198 w 386"/>
                    <a:gd name="T5" fmla="*/ 12 h 12"/>
                    <a:gd name="T6" fmla="*/ 194 w 386"/>
                    <a:gd name="T7" fmla="*/ 0 h 12"/>
                    <a:gd name="T8" fmla="*/ 0 w 386"/>
                    <a:gd name="T9" fmla="*/ 0 h 12"/>
                    <a:gd name="T10" fmla="*/ 205 w 386"/>
                    <a:gd name="T11" fmla="*/ 0 h 12"/>
                    <a:gd name="T12" fmla="*/ 204 w 386"/>
                    <a:gd name="T13" fmla="*/ 12 h 12"/>
                    <a:gd name="T14" fmla="*/ 291 w 386"/>
                    <a:gd name="T15" fmla="*/ 12 h 12"/>
                    <a:gd name="T16" fmla="*/ 288 w 386"/>
                    <a:gd name="T17" fmla="*/ 0 h 12"/>
                    <a:gd name="T18" fmla="*/ 205 w 386"/>
                    <a:gd name="T19" fmla="*/ 0 h 12"/>
                    <a:gd name="T20" fmla="*/ 300 w 386"/>
                    <a:gd name="T21" fmla="*/ 0 h 12"/>
                    <a:gd name="T22" fmla="*/ 298 w 386"/>
                    <a:gd name="T23" fmla="*/ 12 h 12"/>
                    <a:gd name="T24" fmla="*/ 386 w 386"/>
                    <a:gd name="T25" fmla="*/ 12 h 12"/>
                    <a:gd name="T26" fmla="*/ 384 w 386"/>
                    <a:gd name="T27" fmla="*/ 0 h 12"/>
                    <a:gd name="T28" fmla="*/ 300 w 386"/>
                    <a:gd name="T29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86" h="12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198" y="12"/>
                      </a:lnTo>
                      <a:lnTo>
                        <a:pt x="194" y="0"/>
                      </a:lnTo>
                      <a:lnTo>
                        <a:pt x="0" y="0"/>
                      </a:lnTo>
                      <a:close/>
                      <a:moveTo>
                        <a:pt x="205" y="0"/>
                      </a:moveTo>
                      <a:lnTo>
                        <a:pt x="204" y="12"/>
                      </a:lnTo>
                      <a:lnTo>
                        <a:pt x="291" y="12"/>
                      </a:lnTo>
                      <a:lnTo>
                        <a:pt x="288" y="0"/>
                      </a:lnTo>
                      <a:lnTo>
                        <a:pt x="205" y="0"/>
                      </a:lnTo>
                      <a:close/>
                      <a:moveTo>
                        <a:pt x="300" y="0"/>
                      </a:moveTo>
                      <a:lnTo>
                        <a:pt x="298" y="12"/>
                      </a:lnTo>
                      <a:lnTo>
                        <a:pt x="386" y="12"/>
                      </a:lnTo>
                      <a:lnTo>
                        <a:pt x="384" y="0"/>
                      </a:lnTo>
                      <a:lnTo>
                        <a:pt x="300" y="0"/>
                      </a:lnTo>
                      <a:close/>
                    </a:path>
                  </a:pathLst>
                </a:custGeom>
                <a:solidFill>
                  <a:srgbClr val="D1D1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9" name="Freeform 886"/>
                <p:cNvSpPr>
                  <a:spLocks noEditPoints="1"/>
                </p:cNvSpPr>
                <p:nvPr/>
              </p:nvSpPr>
              <p:spPr bwMode="auto">
                <a:xfrm>
                  <a:off x="1429" y="2855"/>
                  <a:ext cx="97" cy="3"/>
                </a:xfrm>
                <a:custGeom>
                  <a:avLst/>
                  <a:gdLst>
                    <a:gd name="T0" fmla="*/ 0 w 384"/>
                    <a:gd name="T1" fmla="*/ 0 h 10"/>
                    <a:gd name="T2" fmla="*/ 0 w 384"/>
                    <a:gd name="T3" fmla="*/ 10 h 10"/>
                    <a:gd name="T4" fmla="*/ 197 w 384"/>
                    <a:gd name="T5" fmla="*/ 10 h 10"/>
                    <a:gd name="T6" fmla="*/ 193 w 384"/>
                    <a:gd name="T7" fmla="*/ 0 h 10"/>
                    <a:gd name="T8" fmla="*/ 0 w 384"/>
                    <a:gd name="T9" fmla="*/ 0 h 10"/>
                    <a:gd name="T10" fmla="*/ 205 w 384"/>
                    <a:gd name="T11" fmla="*/ 0 h 10"/>
                    <a:gd name="T12" fmla="*/ 205 w 384"/>
                    <a:gd name="T13" fmla="*/ 10 h 10"/>
                    <a:gd name="T14" fmla="*/ 290 w 384"/>
                    <a:gd name="T15" fmla="*/ 10 h 10"/>
                    <a:gd name="T16" fmla="*/ 286 w 384"/>
                    <a:gd name="T17" fmla="*/ 0 h 10"/>
                    <a:gd name="T18" fmla="*/ 205 w 384"/>
                    <a:gd name="T19" fmla="*/ 0 h 10"/>
                    <a:gd name="T20" fmla="*/ 300 w 384"/>
                    <a:gd name="T21" fmla="*/ 0 h 10"/>
                    <a:gd name="T22" fmla="*/ 300 w 384"/>
                    <a:gd name="T23" fmla="*/ 10 h 10"/>
                    <a:gd name="T24" fmla="*/ 384 w 384"/>
                    <a:gd name="T25" fmla="*/ 10 h 10"/>
                    <a:gd name="T26" fmla="*/ 383 w 384"/>
                    <a:gd name="T27" fmla="*/ 0 h 10"/>
                    <a:gd name="T28" fmla="*/ 300 w 384"/>
                    <a:gd name="T29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84" h="10">
                      <a:moveTo>
                        <a:pt x="0" y="0"/>
                      </a:moveTo>
                      <a:lnTo>
                        <a:pt x="0" y="10"/>
                      </a:lnTo>
                      <a:lnTo>
                        <a:pt x="197" y="10"/>
                      </a:lnTo>
                      <a:lnTo>
                        <a:pt x="193" y="0"/>
                      </a:lnTo>
                      <a:lnTo>
                        <a:pt x="0" y="0"/>
                      </a:lnTo>
                      <a:close/>
                      <a:moveTo>
                        <a:pt x="205" y="0"/>
                      </a:moveTo>
                      <a:lnTo>
                        <a:pt x="205" y="10"/>
                      </a:lnTo>
                      <a:lnTo>
                        <a:pt x="290" y="10"/>
                      </a:lnTo>
                      <a:lnTo>
                        <a:pt x="286" y="0"/>
                      </a:lnTo>
                      <a:lnTo>
                        <a:pt x="205" y="0"/>
                      </a:lnTo>
                      <a:close/>
                      <a:moveTo>
                        <a:pt x="300" y="0"/>
                      </a:moveTo>
                      <a:lnTo>
                        <a:pt x="300" y="10"/>
                      </a:lnTo>
                      <a:lnTo>
                        <a:pt x="384" y="10"/>
                      </a:lnTo>
                      <a:lnTo>
                        <a:pt x="383" y="0"/>
                      </a:lnTo>
                      <a:lnTo>
                        <a:pt x="300" y="0"/>
                      </a:lnTo>
                      <a:close/>
                    </a:path>
                  </a:pathLst>
                </a:custGeom>
                <a:solidFill>
                  <a:srgbClr val="D6D6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0" name="Freeform 887"/>
                <p:cNvSpPr>
                  <a:spLocks noEditPoints="1"/>
                </p:cNvSpPr>
                <p:nvPr/>
              </p:nvSpPr>
              <p:spPr bwMode="auto">
                <a:xfrm>
                  <a:off x="1429" y="2854"/>
                  <a:ext cx="97" cy="2"/>
                </a:xfrm>
                <a:custGeom>
                  <a:avLst/>
                  <a:gdLst>
                    <a:gd name="T0" fmla="*/ 0 w 384"/>
                    <a:gd name="T1" fmla="*/ 0 h 10"/>
                    <a:gd name="T2" fmla="*/ 0 w 384"/>
                    <a:gd name="T3" fmla="*/ 10 h 10"/>
                    <a:gd name="T4" fmla="*/ 194 w 384"/>
                    <a:gd name="T5" fmla="*/ 10 h 10"/>
                    <a:gd name="T6" fmla="*/ 192 w 384"/>
                    <a:gd name="T7" fmla="*/ 0 h 10"/>
                    <a:gd name="T8" fmla="*/ 0 w 384"/>
                    <a:gd name="T9" fmla="*/ 0 h 10"/>
                    <a:gd name="T10" fmla="*/ 205 w 384"/>
                    <a:gd name="T11" fmla="*/ 0 h 10"/>
                    <a:gd name="T12" fmla="*/ 205 w 384"/>
                    <a:gd name="T13" fmla="*/ 10 h 10"/>
                    <a:gd name="T14" fmla="*/ 288 w 384"/>
                    <a:gd name="T15" fmla="*/ 10 h 10"/>
                    <a:gd name="T16" fmla="*/ 285 w 384"/>
                    <a:gd name="T17" fmla="*/ 0 h 10"/>
                    <a:gd name="T18" fmla="*/ 205 w 384"/>
                    <a:gd name="T19" fmla="*/ 0 h 10"/>
                    <a:gd name="T20" fmla="*/ 301 w 384"/>
                    <a:gd name="T21" fmla="*/ 0 h 10"/>
                    <a:gd name="T22" fmla="*/ 300 w 384"/>
                    <a:gd name="T23" fmla="*/ 10 h 10"/>
                    <a:gd name="T24" fmla="*/ 384 w 384"/>
                    <a:gd name="T25" fmla="*/ 10 h 10"/>
                    <a:gd name="T26" fmla="*/ 383 w 384"/>
                    <a:gd name="T27" fmla="*/ 0 h 10"/>
                    <a:gd name="T28" fmla="*/ 301 w 384"/>
                    <a:gd name="T29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84" h="10">
                      <a:moveTo>
                        <a:pt x="0" y="0"/>
                      </a:moveTo>
                      <a:lnTo>
                        <a:pt x="0" y="10"/>
                      </a:lnTo>
                      <a:lnTo>
                        <a:pt x="194" y="10"/>
                      </a:lnTo>
                      <a:lnTo>
                        <a:pt x="192" y="0"/>
                      </a:lnTo>
                      <a:lnTo>
                        <a:pt x="0" y="0"/>
                      </a:lnTo>
                      <a:close/>
                      <a:moveTo>
                        <a:pt x="205" y="0"/>
                      </a:moveTo>
                      <a:lnTo>
                        <a:pt x="205" y="10"/>
                      </a:lnTo>
                      <a:lnTo>
                        <a:pt x="288" y="10"/>
                      </a:lnTo>
                      <a:lnTo>
                        <a:pt x="285" y="0"/>
                      </a:lnTo>
                      <a:lnTo>
                        <a:pt x="205" y="0"/>
                      </a:lnTo>
                      <a:close/>
                      <a:moveTo>
                        <a:pt x="301" y="0"/>
                      </a:moveTo>
                      <a:lnTo>
                        <a:pt x="300" y="10"/>
                      </a:lnTo>
                      <a:lnTo>
                        <a:pt x="384" y="10"/>
                      </a:lnTo>
                      <a:lnTo>
                        <a:pt x="383" y="0"/>
                      </a:lnTo>
                      <a:lnTo>
                        <a:pt x="301" y="0"/>
                      </a:lnTo>
                      <a:close/>
                    </a:path>
                  </a:pathLst>
                </a:custGeom>
                <a:solidFill>
                  <a:srgbClr val="DEDE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1" name="Freeform 888"/>
                <p:cNvSpPr>
                  <a:spLocks noEditPoints="1"/>
                </p:cNvSpPr>
                <p:nvPr/>
              </p:nvSpPr>
              <p:spPr bwMode="auto">
                <a:xfrm>
                  <a:off x="1429" y="2852"/>
                  <a:ext cx="96" cy="3"/>
                </a:xfrm>
                <a:custGeom>
                  <a:avLst/>
                  <a:gdLst>
                    <a:gd name="T0" fmla="*/ 0 w 383"/>
                    <a:gd name="T1" fmla="*/ 11 h 11"/>
                    <a:gd name="T2" fmla="*/ 0 w 383"/>
                    <a:gd name="T3" fmla="*/ 3 h 11"/>
                    <a:gd name="T4" fmla="*/ 20 w 383"/>
                    <a:gd name="T5" fmla="*/ 3 h 11"/>
                    <a:gd name="T6" fmla="*/ 37 w 383"/>
                    <a:gd name="T7" fmla="*/ 3 h 11"/>
                    <a:gd name="T8" fmla="*/ 51 w 383"/>
                    <a:gd name="T9" fmla="*/ 3 h 11"/>
                    <a:gd name="T10" fmla="*/ 63 w 383"/>
                    <a:gd name="T11" fmla="*/ 3 h 11"/>
                    <a:gd name="T12" fmla="*/ 72 w 383"/>
                    <a:gd name="T13" fmla="*/ 3 h 11"/>
                    <a:gd name="T14" fmla="*/ 81 w 383"/>
                    <a:gd name="T15" fmla="*/ 3 h 11"/>
                    <a:gd name="T16" fmla="*/ 88 w 383"/>
                    <a:gd name="T17" fmla="*/ 3 h 11"/>
                    <a:gd name="T18" fmla="*/ 95 w 383"/>
                    <a:gd name="T19" fmla="*/ 3 h 11"/>
                    <a:gd name="T20" fmla="*/ 102 w 383"/>
                    <a:gd name="T21" fmla="*/ 3 h 11"/>
                    <a:gd name="T22" fmla="*/ 110 w 383"/>
                    <a:gd name="T23" fmla="*/ 3 h 11"/>
                    <a:gd name="T24" fmla="*/ 118 w 383"/>
                    <a:gd name="T25" fmla="*/ 3 h 11"/>
                    <a:gd name="T26" fmla="*/ 127 w 383"/>
                    <a:gd name="T27" fmla="*/ 3 h 11"/>
                    <a:gd name="T28" fmla="*/ 139 w 383"/>
                    <a:gd name="T29" fmla="*/ 3 h 11"/>
                    <a:gd name="T30" fmla="*/ 154 w 383"/>
                    <a:gd name="T31" fmla="*/ 3 h 11"/>
                    <a:gd name="T32" fmla="*/ 170 w 383"/>
                    <a:gd name="T33" fmla="*/ 3 h 11"/>
                    <a:gd name="T34" fmla="*/ 191 w 383"/>
                    <a:gd name="T35" fmla="*/ 3 h 11"/>
                    <a:gd name="T36" fmla="*/ 193 w 383"/>
                    <a:gd name="T37" fmla="*/ 11 h 11"/>
                    <a:gd name="T38" fmla="*/ 0 w 383"/>
                    <a:gd name="T39" fmla="*/ 11 h 11"/>
                    <a:gd name="T40" fmla="*/ 205 w 383"/>
                    <a:gd name="T41" fmla="*/ 11 h 11"/>
                    <a:gd name="T42" fmla="*/ 205 w 383"/>
                    <a:gd name="T43" fmla="*/ 3 h 11"/>
                    <a:gd name="T44" fmla="*/ 284 w 383"/>
                    <a:gd name="T45" fmla="*/ 3 h 11"/>
                    <a:gd name="T46" fmla="*/ 286 w 383"/>
                    <a:gd name="T47" fmla="*/ 11 h 11"/>
                    <a:gd name="T48" fmla="*/ 205 w 383"/>
                    <a:gd name="T49" fmla="*/ 11 h 11"/>
                    <a:gd name="T50" fmla="*/ 301 w 383"/>
                    <a:gd name="T51" fmla="*/ 0 h 11"/>
                    <a:gd name="T52" fmla="*/ 300 w 383"/>
                    <a:gd name="T53" fmla="*/ 11 h 11"/>
                    <a:gd name="T54" fmla="*/ 383 w 383"/>
                    <a:gd name="T55" fmla="*/ 11 h 11"/>
                    <a:gd name="T56" fmla="*/ 382 w 383"/>
                    <a:gd name="T57" fmla="*/ 3 h 11"/>
                    <a:gd name="T58" fmla="*/ 341 w 383"/>
                    <a:gd name="T59" fmla="*/ 0 h 11"/>
                    <a:gd name="T60" fmla="*/ 301 w 383"/>
                    <a:gd name="T61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383" h="11">
                      <a:moveTo>
                        <a:pt x="0" y="11"/>
                      </a:moveTo>
                      <a:lnTo>
                        <a:pt x="0" y="3"/>
                      </a:lnTo>
                      <a:lnTo>
                        <a:pt x="20" y="3"/>
                      </a:lnTo>
                      <a:lnTo>
                        <a:pt x="37" y="3"/>
                      </a:lnTo>
                      <a:lnTo>
                        <a:pt x="51" y="3"/>
                      </a:lnTo>
                      <a:lnTo>
                        <a:pt x="63" y="3"/>
                      </a:lnTo>
                      <a:lnTo>
                        <a:pt x="72" y="3"/>
                      </a:lnTo>
                      <a:lnTo>
                        <a:pt x="81" y="3"/>
                      </a:lnTo>
                      <a:lnTo>
                        <a:pt x="88" y="3"/>
                      </a:lnTo>
                      <a:lnTo>
                        <a:pt x="95" y="3"/>
                      </a:lnTo>
                      <a:lnTo>
                        <a:pt x="102" y="3"/>
                      </a:lnTo>
                      <a:lnTo>
                        <a:pt x="110" y="3"/>
                      </a:lnTo>
                      <a:lnTo>
                        <a:pt x="118" y="3"/>
                      </a:lnTo>
                      <a:lnTo>
                        <a:pt x="127" y="3"/>
                      </a:lnTo>
                      <a:lnTo>
                        <a:pt x="139" y="3"/>
                      </a:lnTo>
                      <a:lnTo>
                        <a:pt x="154" y="3"/>
                      </a:lnTo>
                      <a:lnTo>
                        <a:pt x="170" y="3"/>
                      </a:lnTo>
                      <a:lnTo>
                        <a:pt x="191" y="3"/>
                      </a:lnTo>
                      <a:lnTo>
                        <a:pt x="193" y="11"/>
                      </a:lnTo>
                      <a:lnTo>
                        <a:pt x="0" y="11"/>
                      </a:lnTo>
                      <a:close/>
                      <a:moveTo>
                        <a:pt x="205" y="11"/>
                      </a:moveTo>
                      <a:lnTo>
                        <a:pt x="205" y="3"/>
                      </a:lnTo>
                      <a:lnTo>
                        <a:pt x="284" y="3"/>
                      </a:lnTo>
                      <a:lnTo>
                        <a:pt x="286" y="11"/>
                      </a:lnTo>
                      <a:lnTo>
                        <a:pt x="205" y="11"/>
                      </a:lnTo>
                      <a:close/>
                      <a:moveTo>
                        <a:pt x="301" y="0"/>
                      </a:moveTo>
                      <a:lnTo>
                        <a:pt x="300" y="11"/>
                      </a:lnTo>
                      <a:lnTo>
                        <a:pt x="383" y="11"/>
                      </a:lnTo>
                      <a:lnTo>
                        <a:pt x="382" y="3"/>
                      </a:lnTo>
                      <a:lnTo>
                        <a:pt x="341" y="0"/>
                      </a:lnTo>
                      <a:lnTo>
                        <a:pt x="301" y="0"/>
                      </a:lnTo>
                      <a:close/>
                    </a:path>
                  </a:pathLst>
                </a:custGeom>
                <a:solidFill>
                  <a:srgbClr val="E3E3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" name="Freeform 889"/>
                <p:cNvSpPr>
                  <a:spLocks noEditPoints="1"/>
                </p:cNvSpPr>
                <p:nvPr/>
              </p:nvSpPr>
              <p:spPr bwMode="auto">
                <a:xfrm>
                  <a:off x="1429" y="2852"/>
                  <a:ext cx="96" cy="2"/>
                </a:xfrm>
                <a:custGeom>
                  <a:avLst/>
                  <a:gdLst>
                    <a:gd name="T0" fmla="*/ 0 w 383"/>
                    <a:gd name="T1" fmla="*/ 6 h 6"/>
                    <a:gd name="T2" fmla="*/ 0 w 383"/>
                    <a:gd name="T3" fmla="*/ 4 h 6"/>
                    <a:gd name="T4" fmla="*/ 20 w 383"/>
                    <a:gd name="T5" fmla="*/ 4 h 6"/>
                    <a:gd name="T6" fmla="*/ 37 w 383"/>
                    <a:gd name="T7" fmla="*/ 4 h 6"/>
                    <a:gd name="T8" fmla="*/ 51 w 383"/>
                    <a:gd name="T9" fmla="*/ 4 h 6"/>
                    <a:gd name="T10" fmla="*/ 63 w 383"/>
                    <a:gd name="T11" fmla="*/ 4 h 6"/>
                    <a:gd name="T12" fmla="*/ 72 w 383"/>
                    <a:gd name="T13" fmla="*/ 4 h 6"/>
                    <a:gd name="T14" fmla="*/ 81 w 383"/>
                    <a:gd name="T15" fmla="*/ 4 h 6"/>
                    <a:gd name="T16" fmla="*/ 88 w 383"/>
                    <a:gd name="T17" fmla="*/ 4 h 6"/>
                    <a:gd name="T18" fmla="*/ 95 w 383"/>
                    <a:gd name="T19" fmla="*/ 4 h 6"/>
                    <a:gd name="T20" fmla="*/ 102 w 383"/>
                    <a:gd name="T21" fmla="*/ 4 h 6"/>
                    <a:gd name="T22" fmla="*/ 110 w 383"/>
                    <a:gd name="T23" fmla="*/ 4 h 6"/>
                    <a:gd name="T24" fmla="*/ 118 w 383"/>
                    <a:gd name="T25" fmla="*/ 4 h 6"/>
                    <a:gd name="T26" fmla="*/ 127 w 383"/>
                    <a:gd name="T27" fmla="*/ 4 h 6"/>
                    <a:gd name="T28" fmla="*/ 139 w 383"/>
                    <a:gd name="T29" fmla="*/ 4 h 6"/>
                    <a:gd name="T30" fmla="*/ 154 w 383"/>
                    <a:gd name="T31" fmla="*/ 4 h 6"/>
                    <a:gd name="T32" fmla="*/ 170 w 383"/>
                    <a:gd name="T33" fmla="*/ 4 h 6"/>
                    <a:gd name="T34" fmla="*/ 191 w 383"/>
                    <a:gd name="T35" fmla="*/ 4 h 6"/>
                    <a:gd name="T36" fmla="*/ 192 w 383"/>
                    <a:gd name="T37" fmla="*/ 6 h 6"/>
                    <a:gd name="T38" fmla="*/ 0 w 383"/>
                    <a:gd name="T39" fmla="*/ 6 h 6"/>
                    <a:gd name="T40" fmla="*/ 205 w 383"/>
                    <a:gd name="T41" fmla="*/ 6 h 6"/>
                    <a:gd name="T42" fmla="*/ 205 w 383"/>
                    <a:gd name="T43" fmla="*/ 4 h 6"/>
                    <a:gd name="T44" fmla="*/ 284 w 383"/>
                    <a:gd name="T45" fmla="*/ 4 h 6"/>
                    <a:gd name="T46" fmla="*/ 285 w 383"/>
                    <a:gd name="T47" fmla="*/ 6 h 6"/>
                    <a:gd name="T48" fmla="*/ 205 w 383"/>
                    <a:gd name="T49" fmla="*/ 6 h 6"/>
                    <a:gd name="T50" fmla="*/ 301 w 383"/>
                    <a:gd name="T51" fmla="*/ 6 h 6"/>
                    <a:gd name="T52" fmla="*/ 301 w 383"/>
                    <a:gd name="T53" fmla="*/ 0 h 6"/>
                    <a:gd name="T54" fmla="*/ 382 w 383"/>
                    <a:gd name="T55" fmla="*/ 4 h 6"/>
                    <a:gd name="T56" fmla="*/ 383 w 383"/>
                    <a:gd name="T57" fmla="*/ 6 h 6"/>
                    <a:gd name="T58" fmla="*/ 301 w 383"/>
                    <a:gd name="T5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83" h="6">
                      <a:moveTo>
                        <a:pt x="0" y="6"/>
                      </a:moveTo>
                      <a:lnTo>
                        <a:pt x="0" y="4"/>
                      </a:lnTo>
                      <a:lnTo>
                        <a:pt x="20" y="4"/>
                      </a:lnTo>
                      <a:lnTo>
                        <a:pt x="37" y="4"/>
                      </a:lnTo>
                      <a:lnTo>
                        <a:pt x="51" y="4"/>
                      </a:lnTo>
                      <a:lnTo>
                        <a:pt x="63" y="4"/>
                      </a:lnTo>
                      <a:lnTo>
                        <a:pt x="72" y="4"/>
                      </a:lnTo>
                      <a:lnTo>
                        <a:pt x="81" y="4"/>
                      </a:lnTo>
                      <a:lnTo>
                        <a:pt x="88" y="4"/>
                      </a:lnTo>
                      <a:lnTo>
                        <a:pt x="95" y="4"/>
                      </a:lnTo>
                      <a:lnTo>
                        <a:pt x="102" y="4"/>
                      </a:lnTo>
                      <a:lnTo>
                        <a:pt x="110" y="4"/>
                      </a:lnTo>
                      <a:lnTo>
                        <a:pt x="118" y="4"/>
                      </a:lnTo>
                      <a:lnTo>
                        <a:pt x="127" y="4"/>
                      </a:lnTo>
                      <a:lnTo>
                        <a:pt x="139" y="4"/>
                      </a:lnTo>
                      <a:lnTo>
                        <a:pt x="154" y="4"/>
                      </a:lnTo>
                      <a:lnTo>
                        <a:pt x="170" y="4"/>
                      </a:lnTo>
                      <a:lnTo>
                        <a:pt x="191" y="4"/>
                      </a:lnTo>
                      <a:lnTo>
                        <a:pt x="192" y="6"/>
                      </a:lnTo>
                      <a:lnTo>
                        <a:pt x="0" y="6"/>
                      </a:lnTo>
                      <a:close/>
                      <a:moveTo>
                        <a:pt x="205" y="6"/>
                      </a:moveTo>
                      <a:lnTo>
                        <a:pt x="205" y="4"/>
                      </a:lnTo>
                      <a:lnTo>
                        <a:pt x="284" y="4"/>
                      </a:lnTo>
                      <a:lnTo>
                        <a:pt x="285" y="6"/>
                      </a:lnTo>
                      <a:lnTo>
                        <a:pt x="205" y="6"/>
                      </a:lnTo>
                      <a:close/>
                      <a:moveTo>
                        <a:pt x="301" y="6"/>
                      </a:moveTo>
                      <a:lnTo>
                        <a:pt x="301" y="0"/>
                      </a:lnTo>
                      <a:lnTo>
                        <a:pt x="382" y="4"/>
                      </a:lnTo>
                      <a:lnTo>
                        <a:pt x="383" y="6"/>
                      </a:lnTo>
                      <a:lnTo>
                        <a:pt x="301" y="6"/>
                      </a:lnTo>
                      <a:close/>
                    </a:path>
                  </a:pathLst>
                </a:custGeom>
                <a:solidFill>
                  <a:srgbClr val="EBEB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3" name="Freeform 890"/>
                <p:cNvSpPr>
                  <a:spLocks/>
                </p:cNvSpPr>
                <p:nvPr/>
              </p:nvSpPr>
              <p:spPr bwMode="auto">
                <a:xfrm>
                  <a:off x="1505" y="2852"/>
                  <a:ext cx="10" cy="1"/>
                </a:xfrm>
                <a:custGeom>
                  <a:avLst/>
                  <a:gdLst>
                    <a:gd name="T0" fmla="*/ 0 w 40"/>
                    <a:gd name="T1" fmla="*/ 1 h 1"/>
                    <a:gd name="T2" fmla="*/ 0 w 40"/>
                    <a:gd name="T3" fmla="*/ 0 h 1"/>
                    <a:gd name="T4" fmla="*/ 40 w 40"/>
                    <a:gd name="T5" fmla="*/ 1 h 1"/>
                    <a:gd name="T6" fmla="*/ 0 w 4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1">
                      <a:moveTo>
                        <a:pt x="0" y="1"/>
                      </a:moveTo>
                      <a:lnTo>
                        <a:pt x="0" y="0"/>
                      </a:lnTo>
                      <a:lnTo>
                        <a:pt x="4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0F0D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4" name="Freeform 891"/>
                <p:cNvSpPr>
                  <a:spLocks/>
                </p:cNvSpPr>
                <p:nvPr/>
              </p:nvSpPr>
              <p:spPr bwMode="auto">
                <a:xfrm>
                  <a:off x="1346" y="2864"/>
                  <a:ext cx="27" cy="1"/>
                </a:xfrm>
                <a:custGeom>
                  <a:avLst/>
                  <a:gdLst>
                    <a:gd name="T0" fmla="*/ 2 w 106"/>
                    <a:gd name="T1" fmla="*/ 0 h 5"/>
                    <a:gd name="T2" fmla="*/ 0 w 106"/>
                    <a:gd name="T3" fmla="*/ 5 h 5"/>
                    <a:gd name="T4" fmla="*/ 106 w 106"/>
                    <a:gd name="T5" fmla="*/ 5 h 5"/>
                    <a:gd name="T6" fmla="*/ 106 w 106"/>
                    <a:gd name="T7" fmla="*/ 0 h 5"/>
                    <a:gd name="T8" fmla="*/ 2 w 106"/>
                    <a:gd name="T9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6" h="5">
                      <a:moveTo>
                        <a:pt x="2" y="0"/>
                      </a:moveTo>
                      <a:lnTo>
                        <a:pt x="0" y="5"/>
                      </a:lnTo>
                      <a:lnTo>
                        <a:pt x="106" y="5"/>
                      </a:lnTo>
                      <a:lnTo>
                        <a:pt x="106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8282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5" name="Freeform 892"/>
                <p:cNvSpPr>
                  <a:spLocks/>
                </p:cNvSpPr>
                <p:nvPr/>
              </p:nvSpPr>
              <p:spPr bwMode="auto">
                <a:xfrm>
                  <a:off x="1346" y="2863"/>
                  <a:ext cx="27" cy="2"/>
                </a:xfrm>
                <a:custGeom>
                  <a:avLst/>
                  <a:gdLst>
                    <a:gd name="T0" fmla="*/ 2 w 106"/>
                    <a:gd name="T1" fmla="*/ 0 h 9"/>
                    <a:gd name="T2" fmla="*/ 0 w 106"/>
                    <a:gd name="T3" fmla="*/ 9 h 9"/>
                    <a:gd name="T4" fmla="*/ 106 w 106"/>
                    <a:gd name="T5" fmla="*/ 9 h 9"/>
                    <a:gd name="T6" fmla="*/ 106 w 106"/>
                    <a:gd name="T7" fmla="*/ 0 h 9"/>
                    <a:gd name="T8" fmla="*/ 2 w 106"/>
                    <a:gd name="T9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6" h="9">
                      <a:moveTo>
                        <a:pt x="2" y="0"/>
                      </a:moveTo>
                      <a:lnTo>
                        <a:pt x="0" y="9"/>
                      </a:lnTo>
                      <a:lnTo>
                        <a:pt x="106" y="9"/>
                      </a:lnTo>
                      <a:lnTo>
                        <a:pt x="106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8A8A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6" name="Freeform 893"/>
                <p:cNvSpPr>
                  <a:spLocks/>
                </p:cNvSpPr>
                <p:nvPr/>
              </p:nvSpPr>
              <p:spPr bwMode="auto">
                <a:xfrm>
                  <a:off x="1347" y="2861"/>
                  <a:ext cx="26" cy="3"/>
                </a:xfrm>
                <a:custGeom>
                  <a:avLst/>
                  <a:gdLst>
                    <a:gd name="T0" fmla="*/ 0 w 104"/>
                    <a:gd name="T1" fmla="*/ 0 h 10"/>
                    <a:gd name="T2" fmla="*/ 0 w 104"/>
                    <a:gd name="T3" fmla="*/ 10 h 10"/>
                    <a:gd name="T4" fmla="*/ 104 w 104"/>
                    <a:gd name="T5" fmla="*/ 10 h 10"/>
                    <a:gd name="T6" fmla="*/ 102 w 104"/>
                    <a:gd name="T7" fmla="*/ 0 h 10"/>
                    <a:gd name="T8" fmla="*/ 0 w 104"/>
                    <a:gd name="T9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4" h="10">
                      <a:moveTo>
                        <a:pt x="0" y="0"/>
                      </a:moveTo>
                      <a:lnTo>
                        <a:pt x="0" y="10"/>
                      </a:lnTo>
                      <a:lnTo>
                        <a:pt x="104" y="10"/>
                      </a:lnTo>
                      <a:lnTo>
                        <a:pt x="10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F8F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" name="Freeform 894"/>
                <p:cNvSpPr>
                  <a:spLocks/>
                </p:cNvSpPr>
                <p:nvPr/>
              </p:nvSpPr>
              <p:spPr bwMode="auto">
                <a:xfrm>
                  <a:off x="1347" y="2860"/>
                  <a:ext cx="26" cy="3"/>
                </a:xfrm>
                <a:custGeom>
                  <a:avLst/>
                  <a:gdLst>
                    <a:gd name="T0" fmla="*/ 0 w 104"/>
                    <a:gd name="T1" fmla="*/ 0 h 12"/>
                    <a:gd name="T2" fmla="*/ 0 w 104"/>
                    <a:gd name="T3" fmla="*/ 12 h 12"/>
                    <a:gd name="T4" fmla="*/ 104 w 104"/>
                    <a:gd name="T5" fmla="*/ 12 h 12"/>
                    <a:gd name="T6" fmla="*/ 101 w 104"/>
                    <a:gd name="T7" fmla="*/ 0 h 12"/>
                    <a:gd name="T8" fmla="*/ 0 w 104"/>
                    <a:gd name="T9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4" h="12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104" y="12"/>
                      </a:lnTo>
                      <a:lnTo>
                        <a:pt x="10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6967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8" name="Freeform 895"/>
                <p:cNvSpPr>
                  <a:spLocks/>
                </p:cNvSpPr>
                <p:nvPr/>
              </p:nvSpPr>
              <p:spPr bwMode="auto">
                <a:xfrm>
                  <a:off x="1347" y="2859"/>
                  <a:ext cx="25" cy="2"/>
                </a:xfrm>
                <a:custGeom>
                  <a:avLst/>
                  <a:gdLst>
                    <a:gd name="T0" fmla="*/ 1 w 102"/>
                    <a:gd name="T1" fmla="*/ 0 h 11"/>
                    <a:gd name="T2" fmla="*/ 0 w 102"/>
                    <a:gd name="T3" fmla="*/ 11 h 11"/>
                    <a:gd name="T4" fmla="*/ 102 w 102"/>
                    <a:gd name="T5" fmla="*/ 11 h 11"/>
                    <a:gd name="T6" fmla="*/ 101 w 102"/>
                    <a:gd name="T7" fmla="*/ 0 h 11"/>
                    <a:gd name="T8" fmla="*/ 1 w 102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2" h="11">
                      <a:moveTo>
                        <a:pt x="1" y="0"/>
                      </a:moveTo>
                      <a:lnTo>
                        <a:pt x="0" y="11"/>
                      </a:lnTo>
                      <a:lnTo>
                        <a:pt x="102" y="11"/>
                      </a:lnTo>
                      <a:lnTo>
                        <a:pt x="10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9E9E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" name="Freeform 896"/>
                <p:cNvSpPr>
                  <a:spLocks/>
                </p:cNvSpPr>
                <p:nvPr/>
              </p:nvSpPr>
              <p:spPr bwMode="auto">
                <a:xfrm>
                  <a:off x="1347" y="2857"/>
                  <a:ext cx="25" cy="3"/>
                </a:xfrm>
                <a:custGeom>
                  <a:avLst/>
                  <a:gdLst>
                    <a:gd name="T0" fmla="*/ 1 w 101"/>
                    <a:gd name="T1" fmla="*/ 0 h 11"/>
                    <a:gd name="T2" fmla="*/ 0 w 101"/>
                    <a:gd name="T3" fmla="*/ 11 h 11"/>
                    <a:gd name="T4" fmla="*/ 101 w 101"/>
                    <a:gd name="T5" fmla="*/ 11 h 11"/>
                    <a:gd name="T6" fmla="*/ 100 w 101"/>
                    <a:gd name="T7" fmla="*/ 0 h 11"/>
                    <a:gd name="T8" fmla="*/ 1 w 101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1">
                      <a:moveTo>
                        <a:pt x="1" y="0"/>
                      </a:moveTo>
                      <a:lnTo>
                        <a:pt x="0" y="11"/>
                      </a:lnTo>
                      <a:lnTo>
                        <a:pt x="101" y="11"/>
                      </a:lnTo>
                      <a:lnTo>
                        <a:pt x="100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A3A38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0" name="Freeform 897"/>
                <p:cNvSpPr>
                  <a:spLocks/>
                </p:cNvSpPr>
                <p:nvPr/>
              </p:nvSpPr>
              <p:spPr bwMode="auto">
                <a:xfrm>
                  <a:off x="1347" y="2856"/>
                  <a:ext cx="25" cy="3"/>
                </a:xfrm>
                <a:custGeom>
                  <a:avLst/>
                  <a:gdLst>
                    <a:gd name="T0" fmla="*/ 0 w 100"/>
                    <a:gd name="T1" fmla="*/ 0 h 12"/>
                    <a:gd name="T2" fmla="*/ 0 w 100"/>
                    <a:gd name="T3" fmla="*/ 12 h 12"/>
                    <a:gd name="T4" fmla="*/ 100 w 100"/>
                    <a:gd name="T5" fmla="*/ 12 h 12"/>
                    <a:gd name="T6" fmla="*/ 98 w 100"/>
                    <a:gd name="T7" fmla="*/ 0 h 12"/>
                    <a:gd name="T8" fmla="*/ 0 w 100"/>
                    <a:gd name="T9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0" h="12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100" y="12"/>
                      </a:lnTo>
                      <a:lnTo>
                        <a:pt x="9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8A8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1" name="Freeform 898"/>
                <p:cNvSpPr>
                  <a:spLocks/>
                </p:cNvSpPr>
                <p:nvPr/>
              </p:nvSpPr>
              <p:spPr bwMode="auto">
                <a:xfrm>
                  <a:off x="1347" y="2854"/>
                  <a:ext cx="25" cy="3"/>
                </a:xfrm>
                <a:custGeom>
                  <a:avLst/>
                  <a:gdLst>
                    <a:gd name="T0" fmla="*/ 1 w 99"/>
                    <a:gd name="T1" fmla="*/ 0 h 12"/>
                    <a:gd name="T2" fmla="*/ 0 w 99"/>
                    <a:gd name="T3" fmla="*/ 12 h 12"/>
                    <a:gd name="T4" fmla="*/ 99 w 99"/>
                    <a:gd name="T5" fmla="*/ 12 h 12"/>
                    <a:gd name="T6" fmla="*/ 98 w 99"/>
                    <a:gd name="T7" fmla="*/ 0 h 12"/>
                    <a:gd name="T8" fmla="*/ 1 w 99"/>
                    <a:gd name="T9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9" h="12">
                      <a:moveTo>
                        <a:pt x="1" y="0"/>
                      </a:moveTo>
                      <a:lnTo>
                        <a:pt x="0" y="12"/>
                      </a:lnTo>
                      <a:lnTo>
                        <a:pt x="99" y="12"/>
                      </a:lnTo>
                      <a:lnTo>
                        <a:pt x="98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B0B09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2" name="Freeform 899"/>
                <p:cNvSpPr>
                  <a:spLocks/>
                </p:cNvSpPr>
                <p:nvPr/>
              </p:nvSpPr>
              <p:spPr bwMode="auto">
                <a:xfrm>
                  <a:off x="1347" y="2853"/>
                  <a:ext cx="24" cy="3"/>
                </a:xfrm>
                <a:custGeom>
                  <a:avLst/>
                  <a:gdLst>
                    <a:gd name="T0" fmla="*/ 1 w 98"/>
                    <a:gd name="T1" fmla="*/ 0 h 11"/>
                    <a:gd name="T2" fmla="*/ 0 w 98"/>
                    <a:gd name="T3" fmla="*/ 11 h 11"/>
                    <a:gd name="T4" fmla="*/ 98 w 98"/>
                    <a:gd name="T5" fmla="*/ 11 h 11"/>
                    <a:gd name="T6" fmla="*/ 97 w 98"/>
                    <a:gd name="T7" fmla="*/ 0 h 11"/>
                    <a:gd name="T8" fmla="*/ 1 w 98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11">
                      <a:moveTo>
                        <a:pt x="1" y="0"/>
                      </a:moveTo>
                      <a:lnTo>
                        <a:pt x="0" y="11"/>
                      </a:lnTo>
                      <a:lnTo>
                        <a:pt x="98" y="11"/>
                      </a:lnTo>
                      <a:lnTo>
                        <a:pt x="97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B5B5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3" name="Freeform 900"/>
                <p:cNvSpPr>
                  <a:spLocks/>
                </p:cNvSpPr>
                <p:nvPr/>
              </p:nvSpPr>
              <p:spPr bwMode="auto">
                <a:xfrm>
                  <a:off x="1347" y="2852"/>
                  <a:ext cx="24" cy="2"/>
                </a:xfrm>
                <a:custGeom>
                  <a:avLst/>
                  <a:gdLst>
                    <a:gd name="T0" fmla="*/ 0 w 97"/>
                    <a:gd name="T1" fmla="*/ 0 h 11"/>
                    <a:gd name="T2" fmla="*/ 0 w 97"/>
                    <a:gd name="T3" fmla="*/ 11 h 11"/>
                    <a:gd name="T4" fmla="*/ 97 w 97"/>
                    <a:gd name="T5" fmla="*/ 11 h 11"/>
                    <a:gd name="T6" fmla="*/ 94 w 97"/>
                    <a:gd name="T7" fmla="*/ 0 h 11"/>
                    <a:gd name="T8" fmla="*/ 0 w 97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7" h="11">
                      <a:moveTo>
                        <a:pt x="0" y="0"/>
                      </a:moveTo>
                      <a:lnTo>
                        <a:pt x="0" y="11"/>
                      </a:lnTo>
                      <a:lnTo>
                        <a:pt x="97" y="11"/>
                      </a:lnTo>
                      <a:lnTo>
                        <a:pt x="9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DBD9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4" name="Freeform 901"/>
                <p:cNvSpPr>
                  <a:spLocks/>
                </p:cNvSpPr>
                <p:nvPr/>
              </p:nvSpPr>
              <p:spPr bwMode="auto">
                <a:xfrm>
                  <a:off x="1347" y="2850"/>
                  <a:ext cx="24" cy="3"/>
                </a:xfrm>
                <a:custGeom>
                  <a:avLst/>
                  <a:gdLst>
                    <a:gd name="T0" fmla="*/ 0 w 96"/>
                    <a:gd name="T1" fmla="*/ 0 h 12"/>
                    <a:gd name="T2" fmla="*/ 0 w 96"/>
                    <a:gd name="T3" fmla="*/ 12 h 12"/>
                    <a:gd name="T4" fmla="*/ 96 w 96"/>
                    <a:gd name="T5" fmla="*/ 12 h 12"/>
                    <a:gd name="T6" fmla="*/ 94 w 96"/>
                    <a:gd name="T7" fmla="*/ 0 h 12"/>
                    <a:gd name="T8" fmla="*/ 0 w 96"/>
                    <a:gd name="T9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6" h="12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96" y="12"/>
                      </a:lnTo>
                      <a:lnTo>
                        <a:pt x="9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2C2A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5" name="Freeform 902"/>
                <p:cNvSpPr>
                  <a:spLocks/>
                </p:cNvSpPr>
                <p:nvPr/>
              </p:nvSpPr>
              <p:spPr bwMode="auto">
                <a:xfrm>
                  <a:off x="1347" y="2849"/>
                  <a:ext cx="24" cy="3"/>
                </a:xfrm>
                <a:custGeom>
                  <a:avLst/>
                  <a:gdLst>
                    <a:gd name="T0" fmla="*/ 1 w 94"/>
                    <a:gd name="T1" fmla="*/ 0 h 10"/>
                    <a:gd name="T2" fmla="*/ 0 w 94"/>
                    <a:gd name="T3" fmla="*/ 10 h 10"/>
                    <a:gd name="T4" fmla="*/ 94 w 94"/>
                    <a:gd name="T5" fmla="*/ 10 h 10"/>
                    <a:gd name="T6" fmla="*/ 93 w 94"/>
                    <a:gd name="T7" fmla="*/ 0 h 10"/>
                    <a:gd name="T8" fmla="*/ 1 w 94"/>
                    <a:gd name="T9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4" h="10">
                      <a:moveTo>
                        <a:pt x="1" y="0"/>
                      </a:moveTo>
                      <a:lnTo>
                        <a:pt x="0" y="10"/>
                      </a:lnTo>
                      <a:lnTo>
                        <a:pt x="94" y="10"/>
                      </a:lnTo>
                      <a:lnTo>
                        <a:pt x="93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C9C9A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6" name="Freeform 903"/>
                <p:cNvSpPr>
                  <a:spLocks/>
                </p:cNvSpPr>
                <p:nvPr/>
              </p:nvSpPr>
              <p:spPr bwMode="auto">
                <a:xfrm>
                  <a:off x="1347" y="2847"/>
                  <a:ext cx="24" cy="3"/>
                </a:xfrm>
                <a:custGeom>
                  <a:avLst/>
                  <a:gdLst>
                    <a:gd name="T0" fmla="*/ 1 w 94"/>
                    <a:gd name="T1" fmla="*/ 0 h 10"/>
                    <a:gd name="T2" fmla="*/ 0 w 94"/>
                    <a:gd name="T3" fmla="*/ 10 h 10"/>
                    <a:gd name="T4" fmla="*/ 94 w 94"/>
                    <a:gd name="T5" fmla="*/ 10 h 10"/>
                    <a:gd name="T6" fmla="*/ 93 w 94"/>
                    <a:gd name="T7" fmla="*/ 0 h 10"/>
                    <a:gd name="T8" fmla="*/ 1 w 94"/>
                    <a:gd name="T9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4" h="10">
                      <a:moveTo>
                        <a:pt x="1" y="0"/>
                      </a:moveTo>
                      <a:lnTo>
                        <a:pt x="0" y="10"/>
                      </a:lnTo>
                      <a:lnTo>
                        <a:pt x="94" y="10"/>
                      </a:lnTo>
                      <a:lnTo>
                        <a:pt x="93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D1D1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" name="Freeform 904"/>
                <p:cNvSpPr>
                  <a:spLocks/>
                </p:cNvSpPr>
                <p:nvPr/>
              </p:nvSpPr>
              <p:spPr bwMode="auto">
                <a:xfrm>
                  <a:off x="1348" y="2846"/>
                  <a:ext cx="23" cy="3"/>
                </a:xfrm>
                <a:custGeom>
                  <a:avLst/>
                  <a:gdLst>
                    <a:gd name="T0" fmla="*/ 0 w 92"/>
                    <a:gd name="T1" fmla="*/ 0 h 12"/>
                    <a:gd name="T2" fmla="*/ 0 w 92"/>
                    <a:gd name="T3" fmla="*/ 12 h 12"/>
                    <a:gd name="T4" fmla="*/ 92 w 92"/>
                    <a:gd name="T5" fmla="*/ 12 h 12"/>
                    <a:gd name="T6" fmla="*/ 91 w 92"/>
                    <a:gd name="T7" fmla="*/ 0 h 12"/>
                    <a:gd name="T8" fmla="*/ 0 w 92"/>
                    <a:gd name="T9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2" h="12">
                      <a:moveTo>
                        <a:pt x="0" y="0"/>
                      </a:moveTo>
                      <a:lnTo>
                        <a:pt x="0" y="12"/>
                      </a:lnTo>
                      <a:lnTo>
                        <a:pt x="92" y="12"/>
                      </a:lnTo>
                      <a:lnTo>
                        <a:pt x="9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6D6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" name="Freeform 905"/>
                <p:cNvSpPr>
                  <a:spLocks/>
                </p:cNvSpPr>
                <p:nvPr/>
              </p:nvSpPr>
              <p:spPr bwMode="auto">
                <a:xfrm>
                  <a:off x="1348" y="2845"/>
                  <a:ext cx="23" cy="2"/>
                </a:xfrm>
                <a:custGeom>
                  <a:avLst/>
                  <a:gdLst>
                    <a:gd name="T0" fmla="*/ 0 w 92"/>
                    <a:gd name="T1" fmla="*/ 0 h 11"/>
                    <a:gd name="T2" fmla="*/ 0 w 92"/>
                    <a:gd name="T3" fmla="*/ 11 h 11"/>
                    <a:gd name="T4" fmla="*/ 92 w 92"/>
                    <a:gd name="T5" fmla="*/ 11 h 11"/>
                    <a:gd name="T6" fmla="*/ 90 w 92"/>
                    <a:gd name="T7" fmla="*/ 0 h 11"/>
                    <a:gd name="T8" fmla="*/ 0 w 92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2" h="11">
                      <a:moveTo>
                        <a:pt x="0" y="0"/>
                      </a:moveTo>
                      <a:lnTo>
                        <a:pt x="0" y="11"/>
                      </a:lnTo>
                      <a:lnTo>
                        <a:pt x="92" y="11"/>
                      </a:lnTo>
                      <a:lnTo>
                        <a:pt x="9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EDE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9" name="Freeform 906"/>
                <p:cNvSpPr>
                  <a:spLocks/>
                </p:cNvSpPr>
                <p:nvPr/>
              </p:nvSpPr>
              <p:spPr bwMode="auto">
                <a:xfrm>
                  <a:off x="1348" y="2843"/>
                  <a:ext cx="22" cy="3"/>
                </a:xfrm>
                <a:custGeom>
                  <a:avLst/>
                  <a:gdLst>
                    <a:gd name="T0" fmla="*/ 0 w 91"/>
                    <a:gd name="T1" fmla="*/ 11 h 11"/>
                    <a:gd name="T2" fmla="*/ 0 w 91"/>
                    <a:gd name="T3" fmla="*/ 2 h 11"/>
                    <a:gd name="T4" fmla="*/ 46 w 91"/>
                    <a:gd name="T5" fmla="*/ 0 h 11"/>
                    <a:gd name="T6" fmla="*/ 90 w 91"/>
                    <a:gd name="T7" fmla="*/ 0 h 11"/>
                    <a:gd name="T8" fmla="*/ 91 w 91"/>
                    <a:gd name="T9" fmla="*/ 11 h 11"/>
                    <a:gd name="T10" fmla="*/ 0 w 91"/>
                    <a:gd name="T11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1" h="11">
                      <a:moveTo>
                        <a:pt x="0" y="11"/>
                      </a:moveTo>
                      <a:lnTo>
                        <a:pt x="0" y="2"/>
                      </a:lnTo>
                      <a:lnTo>
                        <a:pt x="46" y="0"/>
                      </a:lnTo>
                      <a:lnTo>
                        <a:pt x="90" y="0"/>
                      </a:lnTo>
                      <a:lnTo>
                        <a:pt x="91" y="1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E3E3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0" name="Freeform 907"/>
                <p:cNvSpPr>
                  <a:spLocks/>
                </p:cNvSpPr>
                <p:nvPr/>
              </p:nvSpPr>
              <p:spPr bwMode="auto">
                <a:xfrm>
                  <a:off x="1348" y="2843"/>
                  <a:ext cx="22" cy="2"/>
                </a:xfrm>
                <a:custGeom>
                  <a:avLst/>
                  <a:gdLst>
                    <a:gd name="T0" fmla="*/ 0 w 90"/>
                    <a:gd name="T1" fmla="*/ 6 h 6"/>
                    <a:gd name="T2" fmla="*/ 0 w 90"/>
                    <a:gd name="T3" fmla="*/ 2 h 6"/>
                    <a:gd name="T4" fmla="*/ 89 w 90"/>
                    <a:gd name="T5" fmla="*/ 0 h 6"/>
                    <a:gd name="T6" fmla="*/ 90 w 90"/>
                    <a:gd name="T7" fmla="*/ 6 h 6"/>
                    <a:gd name="T8" fmla="*/ 0 w 90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6">
                      <a:moveTo>
                        <a:pt x="0" y="6"/>
                      </a:moveTo>
                      <a:lnTo>
                        <a:pt x="0" y="2"/>
                      </a:lnTo>
                      <a:lnTo>
                        <a:pt x="89" y="0"/>
                      </a:lnTo>
                      <a:lnTo>
                        <a:pt x="90" y="6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EBEB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1" name="Freeform 908"/>
                <p:cNvSpPr>
                  <a:spLocks/>
                </p:cNvSpPr>
                <p:nvPr/>
              </p:nvSpPr>
              <p:spPr bwMode="auto">
                <a:xfrm>
                  <a:off x="1359" y="2843"/>
                  <a:ext cx="11" cy="1"/>
                </a:xfrm>
                <a:custGeom>
                  <a:avLst/>
                  <a:gdLst>
                    <a:gd name="T0" fmla="*/ 0 w 44"/>
                    <a:gd name="T1" fmla="*/ 43 w 44"/>
                    <a:gd name="T2" fmla="*/ 44 w 44"/>
                    <a:gd name="T3" fmla="*/ 0 w 44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44">
                      <a:moveTo>
                        <a:pt x="0" y="0"/>
                      </a:moveTo>
                      <a:lnTo>
                        <a:pt x="43" y="0"/>
                      </a:lnTo>
                      <a:lnTo>
                        <a:pt x="4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0F0D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2" name="Freeform 909"/>
                <p:cNvSpPr>
                  <a:spLocks/>
                </p:cNvSpPr>
                <p:nvPr/>
              </p:nvSpPr>
              <p:spPr bwMode="auto">
                <a:xfrm>
                  <a:off x="1330" y="2873"/>
                  <a:ext cx="69" cy="1"/>
                </a:xfrm>
                <a:custGeom>
                  <a:avLst/>
                  <a:gdLst>
                    <a:gd name="T0" fmla="*/ 275 w 275"/>
                    <a:gd name="T1" fmla="*/ 0 h 3"/>
                    <a:gd name="T2" fmla="*/ 273 w 275"/>
                    <a:gd name="T3" fmla="*/ 3 h 3"/>
                    <a:gd name="T4" fmla="*/ 0 w 275"/>
                    <a:gd name="T5" fmla="*/ 0 h 3"/>
                    <a:gd name="T6" fmla="*/ 275 w 275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5" h="3">
                      <a:moveTo>
                        <a:pt x="275" y="0"/>
                      </a:moveTo>
                      <a:lnTo>
                        <a:pt x="273" y="3"/>
                      </a:lnTo>
                      <a:lnTo>
                        <a:pt x="0" y="0"/>
                      </a:lnTo>
                      <a:lnTo>
                        <a:pt x="275" y="0"/>
                      </a:lnTo>
                      <a:close/>
                    </a:path>
                  </a:pathLst>
                </a:custGeom>
                <a:solidFill>
                  <a:srgbClr val="8282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3" name="Freeform 910"/>
                <p:cNvSpPr>
                  <a:spLocks/>
                </p:cNvSpPr>
                <p:nvPr/>
              </p:nvSpPr>
              <p:spPr bwMode="auto">
                <a:xfrm>
                  <a:off x="1330" y="2872"/>
                  <a:ext cx="69" cy="2"/>
                </a:xfrm>
                <a:custGeom>
                  <a:avLst/>
                  <a:gdLst>
                    <a:gd name="T0" fmla="*/ 1 w 276"/>
                    <a:gd name="T1" fmla="*/ 0 h 9"/>
                    <a:gd name="T2" fmla="*/ 0 w 276"/>
                    <a:gd name="T3" fmla="*/ 7 h 9"/>
                    <a:gd name="T4" fmla="*/ 274 w 276"/>
                    <a:gd name="T5" fmla="*/ 9 h 9"/>
                    <a:gd name="T6" fmla="*/ 276 w 276"/>
                    <a:gd name="T7" fmla="*/ 0 h 9"/>
                    <a:gd name="T8" fmla="*/ 1 w 276"/>
                    <a:gd name="T9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6" h="9">
                      <a:moveTo>
                        <a:pt x="1" y="0"/>
                      </a:moveTo>
                      <a:lnTo>
                        <a:pt x="0" y="7"/>
                      </a:lnTo>
                      <a:lnTo>
                        <a:pt x="274" y="9"/>
                      </a:lnTo>
                      <a:lnTo>
                        <a:pt x="276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8A8A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4" name="Rectangle 911"/>
                <p:cNvSpPr>
                  <a:spLocks noChangeArrowheads="1"/>
                </p:cNvSpPr>
                <p:nvPr/>
              </p:nvSpPr>
              <p:spPr bwMode="auto">
                <a:xfrm>
                  <a:off x="1330" y="2870"/>
                  <a:ext cx="69" cy="3"/>
                </a:xfrm>
                <a:prstGeom prst="rect">
                  <a:avLst/>
                </a:prstGeom>
                <a:solidFill>
                  <a:srgbClr val="8F8F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5" name="Rectangle 912"/>
                <p:cNvSpPr>
                  <a:spLocks noChangeArrowheads="1"/>
                </p:cNvSpPr>
                <p:nvPr/>
              </p:nvSpPr>
              <p:spPr bwMode="auto">
                <a:xfrm>
                  <a:off x="1330" y="2869"/>
                  <a:ext cx="69" cy="3"/>
                </a:xfrm>
                <a:prstGeom prst="rect">
                  <a:avLst/>
                </a:prstGeom>
                <a:solidFill>
                  <a:srgbClr val="96967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1" name="Freeform 913"/>
              <p:cNvSpPr>
                <a:spLocks/>
              </p:cNvSpPr>
              <p:nvPr/>
            </p:nvSpPr>
            <p:spPr bwMode="auto">
              <a:xfrm>
                <a:off x="1330" y="2868"/>
                <a:ext cx="69" cy="2"/>
              </a:xfrm>
              <a:custGeom>
                <a:avLst/>
                <a:gdLst>
                  <a:gd name="T0" fmla="*/ 1 w 275"/>
                  <a:gd name="T1" fmla="*/ 0 h 11"/>
                  <a:gd name="T2" fmla="*/ 0 w 275"/>
                  <a:gd name="T3" fmla="*/ 11 h 11"/>
                  <a:gd name="T4" fmla="*/ 275 w 275"/>
                  <a:gd name="T5" fmla="*/ 11 h 11"/>
                  <a:gd name="T6" fmla="*/ 275 w 275"/>
                  <a:gd name="T7" fmla="*/ 0 h 11"/>
                  <a:gd name="T8" fmla="*/ 1 w 275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5" h="11">
                    <a:moveTo>
                      <a:pt x="1" y="0"/>
                    </a:moveTo>
                    <a:lnTo>
                      <a:pt x="0" y="11"/>
                    </a:lnTo>
                    <a:lnTo>
                      <a:pt x="275" y="11"/>
                    </a:lnTo>
                    <a:lnTo>
                      <a:pt x="275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E9E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Freeform 914"/>
              <p:cNvSpPr>
                <a:spLocks/>
              </p:cNvSpPr>
              <p:nvPr/>
            </p:nvSpPr>
            <p:spPr bwMode="auto">
              <a:xfrm>
                <a:off x="1330" y="2866"/>
                <a:ext cx="69" cy="3"/>
              </a:xfrm>
              <a:custGeom>
                <a:avLst/>
                <a:gdLst>
                  <a:gd name="T0" fmla="*/ 1 w 275"/>
                  <a:gd name="T1" fmla="*/ 0 h 12"/>
                  <a:gd name="T2" fmla="*/ 0 w 275"/>
                  <a:gd name="T3" fmla="*/ 12 h 12"/>
                  <a:gd name="T4" fmla="*/ 275 w 275"/>
                  <a:gd name="T5" fmla="*/ 12 h 12"/>
                  <a:gd name="T6" fmla="*/ 275 w 275"/>
                  <a:gd name="T7" fmla="*/ 0 h 12"/>
                  <a:gd name="T8" fmla="*/ 94 w 275"/>
                  <a:gd name="T9" fmla="*/ 0 h 12"/>
                  <a:gd name="T10" fmla="*/ 1 w 275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5" h="12">
                    <a:moveTo>
                      <a:pt x="1" y="0"/>
                    </a:moveTo>
                    <a:lnTo>
                      <a:pt x="0" y="12"/>
                    </a:lnTo>
                    <a:lnTo>
                      <a:pt x="275" y="12"/>
                    </a:lnTo>
                    <a:lnTo>
                      <a:pt x="275" y="0"/>
                    </a:lnTo>
                    <a:lnTo>
                      <a:pt x="94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A3A3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Freeform 915"/>
              <p:cNvSpPr>
                <a:spLocks/>
              </p:cNvSpPr>
              <p:nvPr/>
            </p:nvSpPr>
            <p:spPr bwMode="auto">
              <a:xfrm>
                <a:off x="1330" y="2865"/>
                <a:ext cx="69" cy="3"/>
              </a:xfrm>
              <a:custGeom>
                <a:avLst/>
                <a:gdLst>
                  <a:gd name="T0" fmla="*/ 0 w 274"/>
                  <a:gd name="T1" fmla="*/ 0 h 11"/>
                  <a:gd name="T2" fmla="*/ 0 w 274"/>
                  <a:gd name="T3" fmla="*/ 11 h 11"/>
                  <a:gd name="T4" fmla="*/ 274 w 274"/>
                  <a:gd name="T5" fmla="*/ 11 h 11"/>
                  <a:gd name="T6" fmla="*/ 274 w 274"/>
                  <a:gd name="T7" fmla="*/ 0 h 11"/>
                  <a:gd name="T8" fmla="*/ 93 w 274"/>
                  <a:gd name="T9" fmla="*/ 0 h 11"/>
                  <a:gd name="T10" fmla="*/ 93 w 274"/>
                  <a:gd name="T11" fmla="*/ 6 h 11"/>
                  <a:gd name="T12" fmla="*/ 93 w 274"/>
                  <a:gd name="T13" fmla="*/ 0 h 11"/>
                  <a:gd name="T14" fmla="*/ 0 w 274"/>
                  <a:gd name="T1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4" h="11">
                    <a:moveTo>
                      <a:pt x="0" y="0"/>
                    </a:moveTo>
                    <a:lnTo>
                      <a:pt x="0" y="11"/>
                    </a:lnTo>
                    <a:lnTo>
                      <a:pt x="274" y="11"/>
                    </a:lnTo>
                    <a:lnTo>
                      <a:pt x="274" y="0"/>
                    </a:lnTo>
                    <a:lnTo>
                      <a:pt x="93" y="0"/>
                    </a:lnTo>
                    <a:lnTo>
                      <a:pt x="93" y="6"/>
                    </a:lnTo>
                    <a:lnTo>
                      <a:pt x="9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8A8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Freeform 916"/>
              <p:cNvSpPr>
                <a:spLocks noEditPoints="1"/>
              </p:cNvSpPr>
              <p:nvPr/>
            </p:nvSpPr>
            <p:spPr bwMode="auto">
              <a:xfrm>
                <a:off x="1330" y="2864"/>
                <a:ext cx="69" cy="3"/>
              </a:xfrm>
              <a:custGeom>
                <a:avLst/>
                <a:gdLst>
                  <a:gd name="T0" fmla="*/ 0 w 275"/>
                  <a:gd name="T1" fmla="*/ 0 h 12"/>
                  <a:gd name="T2" fmla="*/ 0 w 275"/>
                  <a:gd name="T3" fmla="*/ 11 h 12"/>
                  <a:gd name="T4" fmla="*/ 93 w 275"/>
                  <a:gd name="T5" fmla="*/ 12 h 12"/>
                  <a:gd name="T6" fmla="*/ 91 w 275"/>
                  <a:gd name="T7" fmla="*/ 0 h 12"/>
                  <a:gd name="T8" fmla="*/ 0 w 275"/>
                  <a:gd name="T9" fmla="*/ 0 h 12"/>
                  <a:gd name="T10" fmla="*/ 93 w 275"/>
                  <a:gd name="T11" fmla="*/ 0 h 12"/>
                  <a:gd name="T12" fmla="*/ 93 w 275"/>
                  <a:gd name="T13" fmla="*/ 11 h 12"/>
                  <a:gd name="T14" fmla="*/ 274 w 275"/>
                  <a:gd name="T15" fmla="*/ 11 h 12"/>
                  <a:gd name="T16" fmla="*/ 275 w 275"/>
                  <a:gd name="T17" fmla="*/ 0 h 12"/>
                  <a:gd name="T18" fmla="*/ 93 w 275"/>
                  <a:gd name="T1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75" h="12">
                    <a:moveTo>
                      <a:pt x="0" y="0"/>
                    </a:moveTo>
                    <a:lnTo>
                      <a:pt x="0" y="11"/>
                    </a:lnTo>
                    <a:lnTo>
                      <a:pt x="93" y="12"/>
                    </a:lnTo>
                    <a:lnTo>
                      <a:pt x="91" y="0"/>
                    </a:lnTo>
                    <a:lnTo>
                      <a:pt x="0" y="0"/>
                    </a:lnTo>
                    <a:close/>
                    <a:moveTo>
                      <a:pt x="93" y="0"/>
                    </a:moveTo>
                    <a:lnTo>
                      <a:pt x="93" y="11"/>
                    </a:lnTo>
                    <a:lnTo>
                      <a:pt x="274" y="11"/>
                    </a:lnTo>
                    <a:lnTo>
                      <a:pt x="275" y="0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B0B0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Freeform 917"/>
              <p:cNvSpPr>
                <a:spLocks noEditPoints="1"/>
              </p:cNvSpPr>
              <p:nvPr/>
            </p:nvSpPr>
            <p:spPr bwMode="auto">
              <a:xfrm>
                <a:off x="1330" y="2862"/>
                <a:ext cx="69" cy="3"/>
              </a:xfrm>
              <a:custGeom>
                <a:avLst/>
                <a:gdLst>
                  <a:gd name="T0" fmla="*/ 1 w 275"/>
                  <a:gd name="T1" fmla="*/ 0 h 12"/>
                  <a:gd name="T2" fmla="*/ 0 w 275"/>
                  <a:gd name="T3" fmla="*/ 12 h 12"/>
                  <a:gd name="T4" fmla="*/ 93 w 275"/>
                  <a:gd name="T5" fmla="*/ 12 h 12"/>
                  <a:gd name="T6" fmla="*/ 90 w 275"/>
                  <a:gd name="T7" fmla="*/ 0 h 12"/>
                  <a:gd name="T8" fmla="*/ 1 w 275"/>
                  <a:gd name="T9" fmla="*/ 0 h 12"/>
                  <a:gd name="T10" fmla="*/ 93 w 275"/>
                  <a:gd name="T11" fmla="*/ 0 h 12"/>
                  <a:gd name="T12" fmla="*/ 93 w 275"/>
                  <a:gd name="T13" fmla="*/ 12 h 12"/>
                  <a:gd name="T14" fmla="*/ 274 w 275"/>
                  <a:gd name="T15" fmla="*/ 12 h 12"/>
                  <a:gd name="T16" fmla="*/ 275 w 275"/>
                  <a:gd name="T17" fmla="*/ 0 h 12"/>
                  <a:gd name="T18" fmla="*/ 183 w 275"/>
                  <a:gd name="T19" fmla="*/ 0 h 12"/>
                  <a:gd name="T20" fmla="*/ 182 w 275"/>
                  <a:gd name="T21" fmla="*/ 4 h 12"/>
                  <a:gd name="T22" fmla="*/ 182 w 275"/>
                  <a:gd name="T23" fmla="*/ 0 h 12"/>
                  <a:gd name="T24" fmla="*/ 93 w 275"/>
                  <a:gd name="T25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75" h="12">
                    <a:moveTo>
                      <a:pt x="1" y="0"/>
                    </a:moveTo>
                    <a:lnTo>
                      <a:pt x="0" y="12"/>
                    </a:lnTo>
                    <a:lnTo>
                      <a:pt x="93" y="12"/>
                    </a:lnTo>
                    <a:lnTo>
                      <a:pt x="90" y="0"/>
                    </a:lnTo>
                    <a:lnTo>
                      <a:pt x="1" y="0"/>
                    </a:lnTo>
                    <a:close/>
                    <a:moveTo>
                      <a:pt x="93" y="0"/>
                    </a:moveTo>
                    <a:lnTo>
                      <a:pt x="93" y="12"/>
                    </a:lnTo>
                    <a:lnTo>
                      <a:pt x="274" y="12"/>
                    </a:lnTo>
                    <a:lnTo>
                      <a:pt x="275" y="0"/>
                    </a:lnTo>
                    <a:lnTo>
                      <a:pt x="183" y="0"/>
                    </a:lnTo>
                    <a:lnTo>
                      <a:pt x="182" y="4"/>
                    </a:lnTo>
                    <a:lnTo>
                      <a:pt x="182" y="0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B5B5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Freeform 918"/>
              <p:cNvSpPr>
                <a:spLocks noEditPoints="1"/>
              </p:cNvSpPr>
              <p:nvPr/>
            </p:nvSpPr>
            <p:spPr bwMode="auto">
              <a:xfrm>
                <a:off x="1330" y="2861"/>
                <a:ext cx="69" cy="3"/>
              </a:xfrm>
              <a:custGeom>
                <a:avLst/>
                <a:gdLst>
                  <a:gd name="T0" fmla="*/ 1 w 275"/>
                  <a:gd name="T1" fmla="*/ 0 h 11"/>
                  <a:gd name="T2" fmla="*/ 0 w 275"/>
                  <a:gd name="T3" fmla="*/ 11 h 11"/>
                  <a:gd name="T4" fmla="*/ 91 w 275"/>
                  <a:gd name="T5" fmla="*/ 11 h 11"/>
                  <a:gd name="T6" fmla="*/ 88 w 275"/>
                  <a:gd name="T7" fmla="*/ 0 h 11"/>
                  <a:gd name="T8" fmla="*/ 1 w 275"/>
                  <a:gd name="T9" fmla="*/ 0 h 11"/>
                  <a:gd name="T10" fmla="*/ 93 w 275"/>
                  <a:gd name="T11" fmla="*/ 0 h 11"/>
                  <a:gd name="T12" fmla="*/ 93 w 275"/>
                  <a:gd name="T13" fmla="*/ 11 h 11"/>
                  <a:gd name="T14" fmla="*/ 275 w 275"/>
                  <a:gd name="T15" fmla="*/ 11 h 11"/>
                  <a:gd name="T16" fmla="*/ 275 w 275"/>
                  <a:gd name="T17" fmla="*/ 0 h 11"/>
                  <a:gd name="T18" fmla="*/ 184 w 275"/>
                  <a:gd name="T19" fmla="*/ 0 h 11"/>
                  <a:gd name="T20" fmla="*/ 182 w 275"/>
                  <a:gd name="T21" fmla="*/ 9 h 11"/>
                  <a:gd name="T22" fmla="*/ 180 w 275"/>
                  <a:gd name="T23" fmla="*/ 0 h 11"/>
                  <a:gd name="T24" fmla="*/ 93 w 275"/>
                  <a:gd name="T2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75" h="11">
                    <a:moveTo>
                      <a:pt x="1" y="0"/>
                    </a:moveTo>
                    <a:lnTo>
                      <a:pt x="0" y="11"/>
                    </a:lnTo>
                    <a:lnTo>
                      <a:pt x="91" y="11"/>
                    </a:lnTo>
                    <a:lnTo>
                      <a:pt x="88" y="0"/>
                    </a:lnTo>
                    <a:lnTo>
                      <a:pt x="1" y="0"/>
                    </a:lnTo>
                    <a:close/>
                    <a:moveTo>
                      <a:pt x="93" y="0"/>
                    </a:moveTo>
                    <a:lnTo>
                      <a:pt x="93" y="11"/>
                    </a:lnTo>
                    <a:lnTo>
                      <a:pt x="275" y="11"/>
                    </a:lnTo>
                    <a:lnTo>
                      <a:pt x="275" y="0"/>
                    </a:lnTo>
                    <a:lnTo>
                      <a:pt x="184" y="0"/>
                    </a:lnTo>
                    <a:lnTo>
                      <a:pt x="182" y="9"/>
                    </a:lnTo>
                    <a:lnTo>
                      <a:pt x="180" y="0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BDBD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Freeform 919"/>
              <p:cNvSpPr>
                <a:spLocks noEditPoints="1"/>
              </p:cNvSpPr>
              <p:nvPr/>
            </p:nvSpPr>
            <p:spPr bwMode="auto">
              <a:xfrm>
                <a:off x="1331" y="2859"/>
                <a:ext cx="68" cy="3"/>
              </a:xfrm>
              <a:custGeom>
                <a:avLst/>
                <a:gdLst>
                  <a:gd name="T0" fmla="*/ 0 w 274"/>
                  <a:gd name="T1" fmla="*/ 0 h 11"/>
                  <a:gd name="T2" fmla="*/ 0 w 274"/>
                  <a:gd name="T3" fmla="*/ 11 h 11"/>
                  <a:gd name="T4" fmla="*/ 89 w 274"/>
                  <a:gd name="T5" fmla="*/ 11 h 11"/>
                  <a:gd name="T6" fmla="*/ 86 w 274"/>
                  <a:gd name="T7" fmla="*/ 0 h 11"/>
                  <a:gd name="T8" fmla="*/ 0 w 274"/>
                  <a:gd name="T9" fmla="*/ 0 h 11"/>
                  <a:gd name="T10" fmla="*/ 92 w 274"/>
                  <a:gd name="T11" fmla="*/ 0 h 11"/>
                  <a:gd name="T12" fmla="*/ 92 w 274"/>
                  <a:gd name="T13" fmla="*/ 11 h 11"/>
                  <a:gd name="T14" fmla="*/ 181 w 274"/>
                  <a:gd name="T15" fmla="*/ 11 h 11"/>
                  <a:gd name="T16" fmla="*/ 178 w 274"/>
                  <a:gd name="T17" fmla="*/ 0 h 11"/>
                  <a:gd name="T18" fmla="*/ 92 w 274"/>
                  <a:gd name="T19" fmla="*/ 0 h 11"/>
                  <a:gd name="T20" fmla="*/ 183 w 274"/>
                  <a:gd name="T21" fmla="*/ 0 h 11"/>
                  <a:gd name="T22" fmla="*/ 182 w 274"/>
                  <a:gd name="T23" fmla="*/ 11 h 11"/>
                  <a:gd name="T24" fmla="*/ 274 w 274"/>
                  <a:gd name="T25" fmla="*/ 11 h 11"/>
                  <a:gd name="T26" fmla="*/ 274 w 274"/>
                  <a:gd name="T27" fmla="*/ 0 h 11"/>
                  <a:gd name="T28" fmla="*/ 183 w 274"/>
                  <a:gd name="T2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74" h="11">
                    <a:moveTo>
                      <a:pt x="0" y="0"/>
                    </a:moveTo>
                    <a:lnTo>
                      <a:pt x="0" y="11"/>
                    </a:lnTo>
                    <a:lnTo>
                      <a:pt x="89" y="11"/>
                    </a:lnTo>
                    <a:lnTo>
                      <a:pt x="86" y="0"/>
                    </a:lnTo>
                    <a:lnTo>
                      <a:pt x="0" y="0"/>
                    </a:lnTo>
                    <a:close/>
                    <a:moveTo>
                      <a:pt x="92" y="0"/>
                    </a:moveTo>
                    <a:lnTo>
                      <a:pt x="92" y="11"/>
                    </a:lnTo>
                    <a:lnTo>
                      <a:pt x="181" y="11"/>
                    </a:lnTo>
                    <a:lnTo>
                      <a:pt x="178" y="0"/>
                    </a:lnTo>
                    <a:lnTo>
                      <a:pt x="92" y="0"/>
                    </a:lnTo>
                    <a:close/>
                    <a:moveTo>
                      <a:pt x="183" y="0"/>
                    </a:moveTo>
                    <a:lnTo>
                      <a:pt x="182" y="11"/>
                    </a:lnTo>
                    <a:lnTo>
                      <a:pt x="274" y="11"/>
                    </a:lnTo>
                    <a:lnTo>
                      <a:pt x="274" y="0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C2C2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Freeform 920"/>
              <p:cNvSpPr>
                <a:spLocks noEditPoints="1"/>
              </p:cNvSpPr>
              <p:nvPr/>
            </p:nvSpPr>
            <p:spPr bwMode="auto">
              <a:xfrm>
                <a:off x="1331" y="2858"/>
                <a:ext cx="68" cy="3"/>
              </a:xfrm>
              <a:custGeom>
                <a:avLst/>
                <a:gdLst>
                  <a:gd name="T0" fmla="*/ 1 w 274"/>
                  <a:gd name="T1" fmla="*/ 0 h 12"/>
                  <a:gd name="T2" fmla="*/ 0 w 274"/>
                  <a:gd name="T3" fmla="*/ 12 h 12"/>
                  <a:gd name="T4" fmla="*/ 87 w 274"/>
                  <a:gd name="T5" fmla="*/ 12 h 12"/>
                  <a:gd name="T6" fmla="*/ 85 w 274"/>
                  <a:gd name="T7" fmla="*/ 0 h 12"/>
                  <a:gd name="T8" fmla="*/ 1 w 274"/>
                  <a:gd name="T9" fmla="*/ 0 h 12"/>
                  <a:gd name="T10" fmla="*/ 92 w 274"/>
                  <a:gd name="T11" fmla="*/ 0 h 12"/>
                  <a:gd name="T12" fmla="*/ 92 w 274"/>
                  <a:gd name="T13" fmla="*/ 12 h 12"/>
                  <a:gd name="T14" fmla="*/ 179 w 274"/>
                  <a:gd name="T15" fmla="*/ 12 h 12"/>
                  <a:gd name="T16" fmla="*/ 177 w 274"/>
                  <a:gd name="T17" fmla="*/ 0 h 12"/>
                  <a:gd name="T18" fmla="*/ 92 w 274"/>
                  <a:gd name="T19" fmla="*/ 0 h 12"/>
                  <a:gd name="T20" fmla="*/ 184 w 274"/>
                  <a:gd name="T21" fmla="*/ 0 h 12"/>
                  <a:gd name="T22" fmla="*/ 183 w 274"/>
                  <a:gd name="T23" fmla="*/ 12 h 12"/>
                  <a:gd name="T24" fmla="*/ 274 w 274"/>
                  <a:gd name="T25" fmla="*/ 12 h 12"/>
                  <a:gd name="T26" fmla="*/ 274 w 274"/>
                  <a:gd name="T27" fmla="*/ 0 h 12"/>
                  <a:gd name="T28" fmla="*/ 184 w 274"/>
                  <a:gd name="T2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74" h="12">
                    <a:moveTo>
                      <a:pt x="1" y="0"/>
                    </a:moveTo>
                    <a:lnTo>
                      <a:pt x="0" y="12"/>
                    </a:lnTo>
                    <a:lnTo>
                      <a:pt x="87" y="12"/>
                    </a:lnTo>
                    <a:lnTo>
                      <a:pt x="85" y="0"/>
                    </a:lnTo>
                    <a:lnTo>
                      <a:pt x="1" y="0"/>
                    </a:lnTo>
                    <a:close/>
                    <a:moveTo>
                      <a:pt x="92" y="0"/>
                    </a:moveTo>
                    <a:lnTo>
                      <a:pt x="92" y="12"/>
                    </a:lnTo>
                    <a:lnTo>
                      <a:pt x="179" y="12"/>
                    </a:lnTo>
                    <a:lnTo>
                      <a:pt x="177" y="0"/>
                    </a:lnTo>
                    <a:lnTo>
                      <a:pt x="92" y="0"/>
                    </a:lnTo>
                    <a:close/>
                    <a:moveTo>
                      <a:pt x="184" y="0"/>
                    </a:moveTo>
                    <a:lnTo>
                      <a:pt x="183" y="12"/>
                    </a:lnTo>
                    <a:lnTo>
                      <a:pt x="274" y="12"/>
                    </a:lnTo>
                    <a:lnTo>
                      <a:pt x="274" y="0"/>
                    </a:lnTo>
                    <a:lnTo>
                      <a:pt x="184" y="0"/>
                    </a:lnTo>
                    <a:close/>
                  </a:path>
                </a:pathLst>
              </a:custGeom>
              <a:solidFill>
                <a:srgbClr val="C9C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Freeform 921"/>
              <p:cNvSpPr>
                <a:spLocks noEditPoints="1"/>
              </p:cNvSpPr>
              <p:nvPr/>
            </p:nvSpPr>
            <p:spPr bwMode="auto">
              <a:xfrm>
                <a:off x="1331" y="2857"/>
                <a:ext cx="68" cy="2"/>
              </a:xfrm>
              <a:custGeom>
                <a:avLst/>
                <a:gdLst>
                  <a:gd name="T0" fmla="*/ 1 w 274"/>
                  <a:gd name="T1" fmla="*/ 0 h 10"/>
                  <a:gd name="T2" fmla="*/ 0 w 274"/>
                  <a:gd name="T3" fmla="*/ 10 h 10"/>
                  <a:gd name="T4" fmla="*/ 86 w 274"/>
                  <a:gd name="T5" fmla="*/ 10 h 10"/>
                  <a:gd name="T6" fmla="*/ 84 w 274"/>
                  <a:gd name="T7" fmla="*/ 0 h 10"/>
                  <a:gd name="T8" fmla="*/ 1 w 274"/>
                  <a:gd name="T9" fmla="*/ 0 h 10"/>
                  <a:gd name="T10" fmla="*/ 92 w 274"/>
                  <a:gd name="T11" fmla="*/ 0 h 10"/>
                  <a:gd name="T12" fmla="*/ 92 w 274"/>
                  <a:gd name="T13" fmla="*/ 10 h 10"/>
                  <a:gd name="T14" fmla="*/ 178 w 274"/>
                  <a:gd name="T15" fmla="*/ 10 h 10"/>
                  <a:gd name="T16" fmla="*/ 177 w 274"/>
                  <a:gd name="T17" fmla="*/ 0 h 10"/>
                  <a:gd name="T18" fmla="*/ 92 w 274"/>
                  <a:gd name="T19" fmla="*/ 0 h 10"/>
                  <a:gd name="T20" fmla="*/ 185 w 274"/>
                  <a:gd name="T21" fmla="*/ 0 h 10"/>
                  <a:gd name="T22" fmla="*/ 183 w 274"/>
                  <a:gd name="T23" fmla="*/ 10 h 10"/>
                  <a:gd name="T24" fmla="*/ 274 w 274"/>
                  <a:gd name="T25" fmla="*/ 10 h 10"/>
                  <a:gd name="T26" fmla="*/ 274 w 274"/>
                  <a:gd name="T27" fmla="*/ 0 h 10"/>
                  <a:gd name="T28" fmla="*/ 185 w 274"/>
                  <a:gd name="T2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74" h="10">
                    <a:moveTo>
                      <a:pt x="1" y="0"/>
                    </a:moveTo>
                    <a:lnTo>
                      <a:pt x="0" y="10"/>
                    </a:lnTo>
                    <a:lnTo>
                      <a:pt x="86" y="10"/>
                    </a:lnTo>
                    <a:lnTo>
                      <a:pt x="84" y="0"/>
                    </a:lnTo>
                    <a:lnTo>
                      <a:pt x="1" y="0"/>
                    </a:lnTo>
                    <a:close/>
                    <a:moveTo>
                      <a:pt x="92" y="0"/>
                    </a:moveTo>
                    <a:lnTo>
                      <a:pt x="92" y="10"/>
                    </a:lnTo>
                    <a:lnTo>
                      <a:pt x="178" y="10"/>
                    </a:lnTo>
                    <a:lnTo>
                      <a:pt x="177" y="0"/>
                    </a:lnTo>
                    <a:lnTo>
                      <a:pt x="92" y="0"/>
                    </a:lnTo>
                    <a:close/>
                    <a:moveTo>
                      <a:pt x="185" y="0"/>
                    </a:moveTo>
                    <a:lnTo>
                      <a:pt x="183" y="10"/>
                    </a:lnTo>
                    <a:lnTo>
                      <a:pt x="274" y="10"/>
                    </a:lnTo>
                    <a:lnTo>
                      <a:pt x="274" y="0"/>
                    </a:lnTo>
                    <a:lnTo>
                      <a:pt x="185" y="0"/>
                    </a:lnTo>
                    <a:close/>
                  </a:path>
                </a:pathLst>
              </a:custGeom>
              <a:solidFill>
                <a:srgbClr val="D1D1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Freeform 922"/>
              <p:cNvSpPr>
                <a:spLocks noEditPoints="1"/>
              </p:cNvSpPr>
              <p:nvPr/>
            </p:nvSpPr>
            <p:spPr bwMode="auto">
              <a:xfrm>
                <a:off x="1331" y="2855"/>
                <a:ext cx="68" cy="3"/>
              </a:xfrm>
              <a:custGeom>
                <a:avLst/>
                <a:gdLst>
                  <a:gd name="T0" fmla="*/ 0 w 273"/>
                  <a:gd name="T1" fmla="*/ 0 h 10"/>
                  <a:gd name="T2" fmla="*/ 0 w 273"/>
                  <a:gd name="T3" fmla="*/ 10 h 10"/>
                  <a:gd name="T4" fmla="*/ 84 w 273"/>
                  <a:gd name="T5" fmla="*/ 10 h 10"/>
                  <a:gd name="T6" fmla="*/ 82 w 273"/>
                  <a:gd name="T7" fmla="*/ 0 h 10"/>
                  <a:gd name="T8" fmla="*/ 0 w 273"/>
                  <a:gd name="T9" fmla="*/ 0 h 10"/>
                  <a:gd name="T10" fmla="*/ 91 w 273"/>
                  <a:gd name="T11" fmla="*/ 0 h 10"/>
                  <a:gd name="T12" fmla="*/ 91 w 273"/>
                  <a:gd name="T13" fmla="*/ 10 h 10"/>
                  <a:gd name="T14" fmla="*/ 176 w 273"/>
                  <a:gd name="T15" fmla="*/ 10 h 10"/>
                  <a:gd name="T16" fmla="*/ 175 w 273"/>
                  <a:gd name="T17" fmla="*/ 0 h 10"/>
                  <a:gd name="T18" fmla="*/ 91 w 273"/>
                  <a:gd name="T19" fmla="*/ 0 h 10"/>
                  <a:gd name="T20" fmla="*/ 186 w 273"/>
                  <a:gd name="T21" fmla="*/ 0 h 10"/>
                  <a:gd name="T22" fmla="*/ 183 w 273"/>
                  <a:gd name="T23" fmla="*/ 10 h 10"/>
                  <a:gd name="T24" fmla="*/ 273 w 273"/>
                  <a:gd name="T25" fmla="*/ 10 h 10"/>
                  <a:gd name="T26" fmla="*/ 273 w 273"/>
                  <a:gd name="T27" fmla="*/ 0 h 10"/>
                  <a:gd name="T28" fmla="*/ 186 w 273"/>
                  <a:gd name="T2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73" h="10">
                    <a:moveTo>
                      <a:pt x="0" y="0"/>
                    </a:moveTo>
                    <a:lnTo>
                      <a:pt x="0" y="10"/>
                    </a:lnTo>
                    <a:lnTo>
                      <a:pt x="84" y="10"/>
                    </a:lnTo>
                    <a:lnTo>
                      <a:pt x="82" y="0"/>
                    </a:lnTo>
                    <a:lnTo>
                      <a:pt x="0" y="0"/>
                    </a:lnTo>
                    <a:close/>
                    <a:moveTo>
                      <a:pt x="91" y="0"/>
                    </a:moveTo>
                    <a:lnTo>
                      <a:pt x="91" y="10"/>
                    </a:lnTo>
                    <a:lnTo>
                      <a:pt x="176" y="10"/>
                    </a:lnTo>
                    <a:lnTo>
                      <a:pt x="175" y="0"/>
                    </a:lnTo>
                    <a:lnTo>
                      <a:pt x="91" y="0"/>
                    </a:lnTo>
                    <a:close/>
                    <a:moveTo>
                      <a:pt x="186" y="0"/>
                    </a:moveTo>
                    <a:lnTo>
                      <a:pt x="183" y="10"/>
                    </a:lnTo>
                    <a:lnTo>
                      <a:pt x="273" y="10"/>
                    </a:lnTo>
                    <a:lnTo>
                      <a:pt x="273" y="0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rgbClr val="D6D6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Freeform 923"/>
              <p:cNvSpPr>
                <a:spLocks noEditPoints="1"/>
              </p:cNvSpPr>
              <p:nvPr/>
            </p:nvSpPr>
            <p:spPr bwMode="auto">
              <a:xfrm>
                <a:off x="1331" y="2854"/>
                <a:ext cx="68" cy="3"/>
              </a:xfrm>
              <a:custGeom>
                <a:avLst/>
                <a:gdLst>
                  <a:gd name="T0" fmla="*/ 0 w 273"/>
                  <a:gd name="T1" fmla="*/ 0 h 12"/>
                  <a:gd name="T2" fmla="*/ 0 w 273"/>
                  <a:gd name="T3" fmla="*/ 12 h 12"/>
                  <a:gd name="T4" fmla="*/ 83 w 273"/>
                  <a:gd name="T5" fmla="*/ 12 h 12"/>
                  <a:gd name="T6" fmla="*/ 80 w 273"/>
                  <a:gd name="T7" fmla="*/ 0 h 12"/>
                  <a:gd name="T8" fmla="*/ 0 w 273"/>
                  <a:gd name="T9" fmla="*/ 0 h 12"/>
                  <a:gd name="T10" fmla="*/ 91 w 273"/>
                  <a:gd name="T11" fmla="*/ 0 h 12"/>
                  <a:gd name="T12" fmla="*/ 91 w 273"/>
                  <a:gd name="T13" fmla="*/ 12 h 12"/>
                  <a:gd name="T14" fmla="*/ 176 w 273"/>
                  <a:gd name="T15" fmla="*/ 12 h 12"/>
                  <a:gd name="T16" fmla="*/ 174 w 273"/>
                  <a:gd name="T17" fmla="*/ 0 h 12"/>
                  <a:gd name="T18" fmla="*/ 91 w 273"/>
                  <a:gd name="T19" fmla="*/ 0 h 12"/>
                  <a:gd name="T20" fmla="*/ 187 w 273"/>
                  <a:gd name="T21" fmla="*/ 0 h 12"/>
                  <a:gd name="T22" fmla="*/ 184 w 273"/>
                  <a:gd name="T23" fmla="*/ 12 h 12"/>
                  <a:gd name="T24" fmla="*/ 273 w 273"/>
                  <a:gd name="T25" fmla="*/ 12 h 12"/>
                  <a:gd name="T26" fmla="*/ 273 w 273"/>
                  <a:gd name="T27" fmla="*/ 0 h 12"/>
                  <a:gd name="T28" fmla="*/ 187 w 273"/>
                  <a:gd name="T2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73" h="12">
                    <a:moveTo>
                      <a:pt x="0" y="0"/>
                    </a:moveTo>
                    <a:lnTo>
                      <a:pt x="0" y="12"/>
                    </a:lnTo>
                    <a:lnTo>
                      <a:pt x="83" y="12"/>
                    </a:lnTo>
                    <a:lnTo>
                      <a:pt x="80" y="0"/>
                    </a:lnTo>
                    <a:lnTo>
                      <a:pt x="0" y="0"/>
                    </a:lnTo>
                    <a:close/>
                    <a:moveTo>
                      <a:pt x="91" y="0"/>
                    </a:moveTo>
                    <a:lnTo>
                      <a:pt x="91" y="12"/>
                    </a:lnTo>
                    <a:lnTo>
                      <a:pt x="176" y="12"/>
                    </a:lnTo>
                    <a:lnTo>
                      <a:pt x="174" y="0"/>
                    </a:lnTo>
                    <a:lnTo>
                      <a:pt x="91" y="0"/>
                    </a:lnTo>
                    <a:close/>
                    <a:moveTo>
                      <a:pt x="187" y="0"/>
                    </a:moveTo>
                    <a:lnTo>
                      <a:pt x="184" y="12"/>
                    </a:lnTo>
                    <a:lnTo>
                      <a:pt x="273" y="12"/>
                    </a:lnTo>
                    <a:lnTo>
                      <a:pt x="273" y="0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rgbClr val="DEDE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Freeform 924"/>
              <p:cNvSpPr>
                <a:spLocks noEditPoints="1"/>
              </p:cNvSpPr>
              <p:nvPr/>
            </p:nvSpPr>
            <p:spPr bwMode="auto">
              <a:xfrm>
                <a:off x="1331" y="2852"/>
                <a:ext cx="68" cy="3"/>
              </a:xfrm>
              <a:custGeom>
                <a:avLst/>
                <a:gdLst>
                  <a:gd name="T0" fmla="*/ 0 w 273"/>
                  <a:gd name="T1" fmla="*/ 11 h 11"/>
                  <a:gd name="T2" fmla="*/ 0 w 273"/>
                  <a:gd name="T3" fmla="*/ 3 h 11"/>
                  <a:gd name="T4" fmla="*/ 79 w 273"/>
                  <a:gd name="T5" fmla="*/ 3 h 11"/>
                  <a:gd name="T6" fmla="*/ 82 w 273"/>
                  <a:gd name="T7" fmla="*/ 11 h 11"/>
                  <a:gd name="T8" fmla="*/ 0 w 273"/>
                  <a:gd name="T9" fmla="*/ 11 h 11"/>
                  <a:gd name="T10" fmla="*/ 91 w 273"/>
                  <a:gd name="T11" fmla="*/ 11 h 11"/>
                  <a:gd name="T12" fmla="*/ 91 w 273"/>
                  <a:gd name="T13" fmla="*/ 3 h 11"/>
                  <a:gd name="T14" fmla="*/ 172 w 273"/>
                  <a:gd name="T15" fmla="*/ 3 h 11"/>
                  <a:gd name="T16" fmla="*/ 175 w 273"/>
                  <a:gd name="T17" fmla="*/ 11 h 11"/>
                  <a:gd name="T18" fmla="*/ 91 w 273"/>
                  <a:gd name="T19" fmla="*/ 11 h 11"/>
                  <a:gd name="T20" fmla="*/ 187 w 273"/>
                  <a:gd name="T21" fmla="*/ 0 h 11"/>
                  <a:gd name="T22" fmla="*/ 186 w 273"/>
                  <a:gd name="T23" fmla="*/ 11 h 11"/>
                  <a:gd name="T24" fmla="*/ 273 w 273"/>
                  <a:gd name="T25" fmla="*/ 11 h 11"/>
                  <a:gd name="T26" fmla="*/ 273 w 273"/>
                  <a:gd name="T27" fmla="*/ 3 h 11"/>
                  <a:gd name="T28" fmla="*/ 230 w 273"/>
                  <a:gd name="T29" fmla="*/ 0 h 11"/>
                  <a:gd name="T30" fmla="*/ 187 w 273"/>
                  <a:gd name="T3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73" h="11">
                    <a:moveTo>
                      <a:pt x="0" y="11"/>
                    </a:moveTo>
                    <a:lnTo>
                      <a:pt x="0" y="3"/>
                    </a:lnTo>
                    <a:lnTo>
                      <a:pt x="79" y="3"/>
                    </a:lnTo>
                    <a:lnTo>
                      <a:pt x="82" y="11"/>
                    </a:lnTo>
                    <a:lnTo>
                      <a:pt x="0" y="11"/>
                    </a:lnTo>
                    <a:close/>
                    <a:moveTo>
                      <a:pt x="91" y="11"/>
                    </a:moveTo>
                    <a:lnTo>
                      <a:pt x="91" y="3"/>
                    </a:lnTo>
                    <a:lnTo>
                      <a:pt x="172" y="3"/>
                    </a:lnTo>
                    <a:lnTo>
                      <a:pt x="175" y="11"/>
                    </a:lnTo>
                    <a:lnTo>
                      <a:pt x="91" y="11"/>
                    </a:lnTo>
                    <a:close/>
                    <a:moveTo>
                      <a:pt x="187" y="0"/>
                    </a:moveTo>
                    <a:lnTo>
                      <a:pt x="186" y="11"/>
                    </a:lnTo>
                    <a:lnTo>
                      <a:pt x="273" y="11"/>
                    </a:lnTo>
                    <a:lnTo>
                      <a:pt x="273" y="3"/>
                    </a:lnTo>
                    <a:lnTo>
                      <a:pt x="230" y="0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rgbClr val="E3E3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Freeform 925"/>
              <p:cNvSpPr>
                <a:spLocks noEditPoints="1"/>
              </p:cNvSpPr>
              <p:nvPr/>
            </p:nvSpPr>
            <p:spPr bwMode="auto">
              <a:xfrm>
                <a:off x="1331" y="2852"/>
                <a:ext cx="68" cy="2"/>
              </a:xfrm>
              <a:custGeom>
                <a:avLst/>
                <a:gdLst>
                  <a:gd name="T0" fmla="*/ 0 w 273"/>
                  <a:gd name="T1" fmla="*/ 6 h 6"/>
                  <a:gd name="T2" fmla="*/ 0 w 273"/>
                  <a:gd name="T3" fmla="*/ 4 h 6"/>
                  <a:gd name="T4" fmla="*/ 79 w 273"/>
                  <a:gd name="T5" fmla="*/ 4 h 6"/>
                  <a:gd name="T6" fmla="*/ 80 w 273"/>
                  <a:gd name="T7" fmla="*/ 6 h 6"/>
                  <a:gd name="T8" fmla="*/ 0 w 273"/>
                  <a:gd name="T9" fmla="*/ 6 h 6"/>
                  <a:gd name="T10" fmla="*/ 91 w 273"/>
                  <a:gd name="T11" fmla="*/ 6 h 6"/>
                  <a:gd name="T12" fmla="*/ 91 w 273"/>
                  <a:gd name="T13" fmla="*/ 4 h 6"/>
                  <a:gd name="T14" fmla="*/ 172 w 273"/>
                  <a:gd name="T15" fmla="*/ 4 h 6"/>
                  <a:gd name="T16" fmla="*/ 174 w 273"/>
                  <a:gd name="T17" fmla="*/ 6 h 6"/>
                  <a:gd name="T18" fmla="*/ 91 w 273"/>
                  <a:gd name="T19" fmla="*/ 6 h 6"/>
                  <a:gd name="T20" fmla="*/ 187 w 273"/>
                  <a:gd name="T21" fmla="*/ 6 h 6"/>
                  <a:gd name="T22" fmla="*/ 187 w 273"/>
                  <a:gd name="T23" fmla="*/ 0 h 6"/>
                  <a:gd name="T24" fmla="*/ 273 w 273"/>
                  <a:gd name="T25" fmla="*/ 4 h 6"/>
                  <a:gd name="T26" fmla="*/ 273 w 273"/>
                  <a:gd name="T27" fmla="*/ 6 h 6"/>
                  <a:gd name="T28" fmla="*/ 187 w 273"/>
                  <a:gd name="T2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73" h="6">
                    <a:moveTo>
                      <a:pt x="0" y="6"/>
                    </a:moveTo>
                    <a:lnTo>
                      <a:pt x="0" y="4"/>
                    </a:lnTo>
                    <a:lnTo>
                      <a:pt x="79" y="4"/>
                    </a:lnTo>
                    <a:lnTo>
                      <a:pt x="80" y="6"/>
                    </a:lnTo>
                    <a:lnTo>
                      <a:pt x="0" y="6"/>
                    </a:lnTo>
                    <a:close/>
                    <a:moveTo>
                      <a:pt x="91" y="6"/>
                    </a:moveTo>
                    <a:lnTo>
                      <a:pt x="91" y="4"/>
                    </a:lnTo>
                    <a:lnTo>
                      <a:pt x="172" y="4"/>
                    </a:lnTo>
                    <a:lnTo>
                      <a:pt x="174" y="6"/>
                    </a:lnTo>
                    <a:lnTo>
                      <a:pt x="91" y="6"/>
                    </a:lnTo>
                    <a:close/>
                    <a:moveTo>
                      <a:pt x="187" y="6"/>
                    </a:moveTo>
                    <a:lnTo>
                      <a:pt x="187" y="0"/>
                    </a:lnTo>
                    <a:lnTo>
                      <a:pt x="273" y="4"/>
                    </a:lnTo>
                    <a:lnTo>
                      <a:pt x="273" y="6"/>
                    </a:lnTo>
                    <a:lnTo>
                      <a:pt x="187" y="6"/>
                    </a:lnTo>
                    <a:close/>
                  </a:path>
                </a:pathLst>
              </a:custGeom>
              <a:solidFill>
                <a:srgbClr val="EBEB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Freeform 926"/>
              <p:cNvSpPr>
                <a:spLocks/>
              </p:cNvSpPr>
              <p:nvPr/>
            </p:nvSpPr>
            <p:spPr bwMode="auto">
              <a:xfrm>
                <a:off x="1377" y="2852"/>
                <a:ext cx="11" cy="1"/>
              </a:xfrm>
              <a:custGeom>
                <a:avLst/>
                <a:gdLst>
                  <a:gd name="T0" fmla="*/ 0 w 43"/>
                  <a:gd name="T1" fmla="*/ 1 h 1"/>
                  <a:gd name="T2" fmla="*/ 0 w 43"/>
                  <a:gd name="T3" fmla="*/ 0 h 1"/>
                  <a:gd name="T4" fmla="*/ 43 w 43"/>
                  <a:gd name="T5" fmla="*/ 1 h 1"/>
                  <a:gd name="T6" fmla="*/ 0 w 43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" h="1">
                    <a:moveTo>
                      <a:pt x="0" y="1"/>
                    </a:moveTo>
                    <a:lnTo>
                      <a:pt x="0" y="0"/>
                    </a:lnTo>
                    <a:lnTo>
                      <a:pt x="43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0F0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Freeform 927"/>
              <p:cNvSpPr>
                <a:spLocks/>
              </p:cNvSpPr>
              <p:nvPr/>
            </p:nvSpPr>
            <p:spPr bwMode="auto">
              <a:xfrm>
                <a:off x="985" y="2867"/>
                <a:ext cx="317" cy="1"/>
              </a:xfrm>
              <a:custGeom>
                <a:avLst/>
                <a:gdLst>
                  <a:gd name="T0" fmla="*/ 0 w 1269"/>
                  <a:gd name="T1" fmla="*/ 3 h 3"/>
                  <a:gd name="T2" fmla="*/ 1269 w 1269"/>
                  <a:gd name="T3" fmla="*/ 3 h 3"/>
                  <a:gd name="T4" fmla="*/ 1269 w 1269"/>
                  <a:gd name="T5" fmla="*/ 0 h 3"/>
                  <a:gd name="T6" fmla="*/ 1 w 1269"/>
                  <a:gd name="T7" fmla="*/ 0 h 3"/>
                  <a:gd name="T8" fmla="*/ 0 w 1269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9" h="3">
                    <a:moveTo>
                      <a:pt x="0" y="3"/>
                    </a:moveTo>
                    <a:lnTo>
                      <a:pt x="1269" y="3"/>
                    </a:lnTo>
                    <a:lnTo>
                      <a:pt x="1269" y="0"/>
                    </a:lnTo>
                    <a:lnTo>
                      <a:pt x="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8282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Freeform 928"/>
              <p:cNvSpPr>
                <a:spLocks/>
              </p:cNvSpPr>
              <p:nvPr/>
            </p:nvSpPr>
            <p:spPr bwMode="auto">
              <a:xfrm>
                <a:off x="985" y="2866"/>
                <a:ext cx="317" cy="2"/>
              </a:xfrm>
              <a:custGeom>
                <a:avLst/>
                <a:gdLst>
                  <a:gd name="T0" fmla="*/ 0 w 1269"/>
                  <a:gd name="T1" fmla="*/ 8 h 8"/>
                  <a:gd name="T2" fmla="*/ 1269 w 1269"/>
                  <a:gd name="T3" fmla="*/ 8 h 8"/>
                  <a:gd name="T4" fmla="*/ 1269 w 1269"/>
                  <a:gd name="T5" fmla="*/ 0 h 8"/>
                  <a:gd name="T6" fmla="*/ 1 w 1269"/>
                  <a:gd name="T7" fmla="*/ 0 h 8"/>
                  <a:gd name="T8" fmla="*/ 0 w 1269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9" h="8">
                    <a:moveTo>
                      <a:pt x="0" y="8"/>
                    </a:moveTo>
                    <a:lnTo>
                      <a:pt x="1269" y="8"/>
                    </a:lnTo>
                    <a:lnTo>
                      <a:pt x="1269" y="0"/>
                    </a:lnTo>
                    <a:lnTo>
                      <a:pt x="1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8A8A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Freeform 929"/>
              <p:cNvSpPr>
                <a:spLocks/>
              </p:cNvSpPr>
              <p:nvPr/>
            </p:nvSpPr>
            <p:spPr bwMode="auto">
              <a:xfrm>
                <a:off x="985" y="2865"/>
                <a:ext cx="317" cy="2"/>
              </a:xfrm>
              <a:custGeom>
                <a:avLst/>
                <a:gdLst>
                  <a:gd name="T0" fmla="*/ 1266 w 1268"/>
                  <a:gd name="T1" fmla="*/ 0 h 10"/>
                  <a:gd name="T2" fmla="*/ 1268 w 1268"/>
                  <a:gd name="T3" fmla="*/ 10 h 10"/>
                  <a:gd name="T4" fmla="*/ 0 w 1268"/>
                  <a:gd name="T5" fmla="*/ 10 h 10"/>
                  <a:gd name="T6" fmla="*/ 1 w 1268"/>
                  <a:gd name="T7" fmla="*/ 0 h 10"/>
                  <a:gd name="T8" fmla="*/ 1266 w 1268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8" h="10">
                    <a:moveTo>
                      <a:pt x="1266" y="0"/>
                    </a:moveTo>
                    <a:lnTo>
                      <a:pt x="1268" y="10"/>
                    </a:lnTo>
                    <a:lnTo>
                      <a:pt x="0" y="10"/>
                    </a:lnTo>
                    <a:lnTo>
                      <a:pt x="1" y="0"/>
                    </a:lnTo>
                    <a:lnTo>
                      <a:pt x="1266" y="0"/>
                    </a:lnTo>
                    <a:close/>
                  </a:path>
                </a:pathLst>
              </a:custGeom>
              <a:solidFill>
                <a:srgbClr val="8F8F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Freeform 930"/>
              <p:cNvSpPr>
                <a:spLocks/>
              </p:cNvSpPr>
              <p:nvPr/>
            </p:nvSpPr>
            <p:spPr bwMode="auto">
              <a:xfrm>
                <a:off x="985" y="2864"/>
                <a:ext cx="317" cy="2"/>
              </a:xfrm>
              <a:custGeom>
                <a:avLst/>
                <a:gdLst>
                  <a:gd name="T0" fmla="*/ 1266 w 1268"/>
                  <a:gd name="T1" fmla="*/ 0 h 11"/>
                  <a:gd name="T2" fmla="*/ 1268 w 1268"/>
                  <a:gd name="T3" fmla="*/ 11 h 11"/>
                  <a:gd name="T4" fmla="*/ 0 w 1268"/>
                  <a:gd name="T5" fmla="*/ 11 h 11"/>
                  <a:gd name="T6" fmla="*/ 1 w 1268"/>
                  <a:gd name="T7" fmla="*/ 0 h 11"/>
                  <a:gd name="T8" fmla="*/ 1266 w 1268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8" h="11">
                    <a:moveTo>
                      <a:pt x="1266" y="0"/>
                    </a:moveTo>
                    <a:lnTo>
                      <a:pt x="1268" y="11"/>
                    </a:lnTo>
                    <a:lnTo>
                      <a:pt x="0" y="11"/>
                    </a:lnTo>
                    <a:lnTo>
                      <a:pt x="1" y="0"/>
                    </a:lnTo>
                    <a:lnTo>
                      <a:pt x="1266" y="0"/>
                    </a:lnTo>
                    <a:close/>
                  </a:path>
                </a:pathLst>
              </a:custGeom>
              <a:solidFill>
                <a:srgbClr val="9696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Freeform 931"/>
              <p:cNvSpPr>
                <a:spLocks/>
              </p:cNvSpPr>
              <p:nvPr/>
            </p:nvSpPr>
            <p:spPr bwMode="auto">
              <a:xfrm>
                <a:off x="986" y="2862"/>
                <a:ext cx="316" cy="3"/>
              </a:xfrm>
              <a:custGeom>
                <a:avLst/>
                <a:gdLst>
                  <a:gd name="T0" fmla="*/ 1264 w 1265"/>
                  <a:gd name="T1" fmla="*/ 0 h 11"/>
                  <a:gd name="T2" fmla="*/ 1265 w 1265"/>
                  <a:gd name="T3" fmla="*/ 11 h 11"/>
                  <a:gd name="T4" fmla="*/ 0 w 1265"/>
                  <a:gd name="T5" fmla="*/ 11 h 11"/>
                  <a:gd name="T6" fmla="*/ 1 w 1265"/>
                  <a:gd name="T7" fmla="*/ 0 h 11"/>
                  <a:gd name="T8" fmla="*/ 1264 w 1265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5" h="11">
                    <a:moveTo>
                      <a:pt x="1264" y="0"/>
                    </a:moveTo>
                    <a:lnTo>
                      <a:pt x="1265" y="11"/>
                    </a:lnTo>
                    <a:lnTo>
                      <a:pt x="0" y="11"/>
                    </a:lnTo>
                    <a:lnTo>
                      <a:pt x="1" y="0"/>
                    </a:lnTo>
                    <a:lnTo>
                      <a:pt x="1264" y="0"/>
                    </a:lnTo>
                    <a:close/>
                  </a:path>
                </a:pathLst>
              </a:custGeom>
              <a:solidFill>
                <a:srgbClr val="9E9E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Freeform 932"/>
              <p:cNvSpPr>
                <a:spLocks/>
              </p:cNvSpPr>
              <p:nvPr/>
            </p:nvSpPr>
            <p:spPr bwMode="auto">
              <a:xfrm>
                <a:off x="986" y="2861"/>
                <a:ext cx="316" cy="3"/>
              </a:xfrm>
              <a:custGeom>
                <a:avLst/>
                <a:gdLst>
                  <a:gd name="T0" fmla="*/ 1264 w 1265"/>
                  <a:gd name="T1" fmla="*/ 0 h 9"/>
                  <a:gd name="T2" fmla="*/ 1265 w 1265"/>
                  <a:gd name="T3" fmla="*/ 9 h 9"/>
                  <a:gd name="T4" fmla="*/ 0 w 1265"/>
                  <a:gd name="T5" fmla="*/ 9 h 9"/>
                  <a:gd name="T6" fmla="*/ 1 w 1265"/>
                  <a:gd name="T7" fmla="*/ 0 h 9"/>
                  <a:gd name="T8" fmla="*/ 177 w 1265"/>
                  <a:gd name="T9" fmla="*/ 0 h 9"/>
                  <a:gd name="T10" fmla="*/ 177 w 1265"/>
                  <a:gd name="T11" fmla="*/ 4 h 9"/>
                  <a:gd name="T12" fmla="*/ 178 w 1265"/>
                  <a:gd name="T13" fmla="*/ 0 h 9"/>
                  <a:gd name="T14" fmla="*/ 430 w 1265"/>
                  <a:gd name="T15" fmla="*/ 0 h 9"/>
                  <a:gd name="T16" fmla="*/ 430 w 1265"/>
                  <a:gd name="T17" fmla="*/ 4 h 9"/>
                  <a:gd name="T18" fmla="*/ 431 w 1265"/>
                  <a:gd name="T19" fmla="*/ 0 h 9"/>
                  <a:gd name="T20" fmla="*/ 691 w 1265"/>
                  <a:gd name="T21" fmla="*/ 0 h 9"/>
                  <a:gd name="T22" fmla="*/ 691 w 1265"/>
                  <a:gd name="T23" fmla="*/ 4 h 9"/>
                  <a:gd name="T24" fmla="*/ 692 w 1265"/>
                  <a:gd name="T25" fmla="*/ 0 h 9"/>
                  <a:gd name="T26" fmla="*/ 779 w 1265"/>
                  <a:gd name="T27" fmla="*/ 0 h 9"/>
                  <a:gd name="T28" fmla="*/ 779 w 1265"/>
                  <a:gd name="T29" fmla="*/ 4 h 9"/>
                  <a:gd name="T30" fmla="*/ 780 w 1265"/>
                  <a:gd name="T31" fmla="*/ 0 h 9"/>
                  <a:gd name="T32" fmla="*/ 1264 w 1265"/>
                  <a:gd name="T3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65" h="9">
                    <a:moveTo>
                      <a:pt x="1264" y="0"/>
                    </a:moveTo>
                    <a:lnTo>
                      <a:pt x="1265" y="9"/>
                    </a:lnTo>
                    <a:lnTo>
                      <a:pt x="0" y="9"/>
                    </a:lnTo>
                    <a:lnTo>
                      <a:pt x="1" y="0"/>
                    </a:lnTo>
                    <a:lnTo>
                      <a:pt x="177" y="0"/>
                    </a:lnTo>
                    <a:lnTo>
                      <a:pt x="177" y="4"/>
                    </a:lnTo>
                    <a:lnTo>
                      <a:pt x="178" y="0"/>
                    </a:lnTo>
                    <a:lnTo>
                      <a:pt x="430" y="0"/>
                    </a:lnTo>
                    <a:lnTo>
                      <a:pt x="430" y="4"/>
                    </a:lnTo>
                    <a:lnTo>
                      <a:pt x="431" y="0"/>
                    </a:lnTo>
                    <a:lnTo>
                      <a:pt x="691" y="0"/>
                    </a:lnTo>
                    <a:lnTo>
                      <a:pt x="691" y="4"/>
                    </a:lnTo>
                    <a:lnTo>
                      <a:pt x="692" y="0"/>
                    </a:lnTo>
                    <a:lnTo>
                      <a:pt x="779" y="0"/>
                    </a:lnTo>
                    <a:lnTo>
                      <a:pt x="779" y="4"/>
                    </a:lnTo>
                    <a:lnTo>
                      <a:pt x="780" y="0"/>
                    </a:lnTo>
                    <a:lnTo>
                      <a:pt x="1264" y="0"/>
                    </a:lnTo>
                    <a:close/>
                  </a:path>
                </a:pathLst>
              </a:custGeom>
              <a:solidFill>
                <a:srgbClr val="A3A3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Freeform 933"/>
              <p:cNvSpPr>
                <a:spLocks/>
              </p:cNvSpPr>
              <p:nvPr/>
            </p:nvSpPr>
            <p:spPr bwMode="auto">
              <a:xfrm>
                <a:off x="986" y="2860"/>
                <a:ext cx="316" cy="2"/>
              </a:xfrm>
              <a:custGeom>
                <a:avLst/>
                <a:gdLst>
                  <a:gd name="T0" fmla="*/ 1262 w 1263"/>
                  <a:gd name="T1" fmla="*/ 0 h 10"/>
                  <a:gd name="T2" fmla="*/ 1263 w 1263"/>
                  <a:gd name="T3" fmla="*/ 10 h 10"/>
                  <a:gd name="T4" fmla="*/ 0 w 1263"/>
                  <a:gd name="T5" fmla="*/ 10 h 10"/>
                  <a:gd name="T6" fmla="*/ 1 w 1263"/>
                  <a:gd name="T7" fmla="*/ 0 h 10"/>
                  <a:gd name="T8" fmla="*/ 175 w 1263"/>
                  <a:gd name="T9" fmla="*/ 0 h 10"/>
                  <a:gd name="T10" fmla="*/ 176 w 1263"/>
                  <a:gd name="T11" fmla="*/ 10 h 10"/>
                  <a:gd name="T12" fmla="*/ 178 w 1263"/>
                  <a:gd name="T13" fmla="*/ 0 h 10"/>
                  <a:gd name="T14" fmla="*/ 262 w 1263"/>
                  <a:gd name="T15" fmla="*/ 0 h 10"/>
                  <a:gd name="T16" fmla="*/ 262 w 1263"/>
                  <a:gd name="T17" fmla="*/ 6 h 10"/>
                  <a:gd name="T18" fmla="*/ 263 w 1263"/>
                  <a:gd name="T19" fmla="*/ 0 h 10"/>
                  <a:gd name="T20" fmla="*/ 334 w 1263"/>
                  <a:gd name="T21" fmla="*/ 0 h 10"/>
                  <a:gd name="T22" fmla="*/ 334 w 1263"/>
                  <a:gd name="T23" fmla="*/ 6 h 10"/>
                  <a:gd name="T24" fmla="*/ 336 w 1263"/>
                  <a:gd name="T25" fmla="*/ 0 h 10"/>
                  <a:gd name="T26" fmla="*/ 428 w 1263"/>
                  <a:gd name="T27" fmla="*/ 0 h 10"/>
                  <a:gd name="T28" fmla="*/ 429 w 1263"/>
                  <a:gd name="T29" fmla="*/ 10 h 10"/>
                  <a:gd name="T30" fmla="*/ 433 w 1263"/>
                  <a:gd name="T31" fmla="*/ 0 h 10"/>
                  <a:gd name="T32" fmla="*/ 515 w 1263"/>
                  <a:gd name="T33" fmla="*/ 0 h 10"/>
                  <a:gd name="T34" fmla="*/ 515 w 1263"/>
                  <a:gd name="T35" fmla="*/ 3 h 10"/>
                  <a:gd name="T36" fmla="*/ 516 w 1263"/>
                  <a:gd name="T37" fmla="*/ 0 h 10"/>
                  <a:gd name="T38" fmla="*/ 690 w 1263"/>
                  <a:gd name="T39" fmla="*/ 0 h 10"/>
                  <a:gd name="T40" fmla="*/ 690 w 1263"/>
                  <a:gd name="T41" fmla="*/ 10 h 10"/>
                  <a:gd name="T42" fmla="*/ 692 w 1263"/>
                  <a:gd name="T43" fmla="*/ 0 h 10"/>
                  <a:gd name="T44" fmla="*/ 778 w 1263"/>
                  <a:gd name="T45" fmla="*/ 0 h 10"/>
                  <a:gd name="T46" fmla="*/ 778 w 1263"/>
                  <a:gd name="T47" fmla="*/ 10 h 10"/>
                  <a:gd name="T48" fmla="*/ 781 w 1263"/>
                  <a:gd name="T49" fmla="*/ 0 h 10"/>
                  <a:gd name="T50" fmla="*/ 867 w 1263"/>
                  <a:gd name="T51" fmla="*/ 0 h 10"/>
                  <a:gd name="T52" fmla="*/ 867 w 1263"/>
                  <a:gd name="T53" fmla="*/ 3 h 10"/>
                  <a:gd name="T54" fmla="*/ 868 w 1263"/>
                  <a:gd name="T55" fmla="*/ 0 h 10"/>
                  <a:gd name="T56" fmla="*/ 1022 w 1263"/>
                  <a:gd name="T57" fmla="*/ 0 h 10"/>
                  <a:gd name="T58" fmla="*/ 1022 w 1263"/>
                  <a:gd name="T59" fmla="*/ 3 h 10"/>
                  <a:gd name="T60" fmla="*/ 1023 w 1263"/>
                  <a:gd name="T61" fmla="*/ 0 h 10"/>
                  <a:gd name="T62" fmla="*/ 1262 w 1263"/>
                  <a:gd name="T6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263" h="10">
                    <a:moveTo>
                      <a:pt x="1262" y="0"/>
                    </a:moveTo>
                    <a:lnTo>
                      <a:pt x="1263" y="10"/>
                    </a:lnTo>
                    <a:lnTo>
                      <a:pt x="0" y="10"/>
                    </a:lnTo>
                    <a:lnTo>
                      <a:pt x="1" y="0"/>
                    </a:lnTo>
                    <a:lnTo>
                      <a:pt x="175" y="0"/>
                    </a:lnTo>
                    <a:lnTo>
                      <a:pt x="176" y="10"/>
                    </a:lnTo>
                    <a:lnTo>
                      <a:pt x="178" y="0"/>
                    </a:lnTo>
                    <a:lnTo>
                      <a:pt x="262" y="0"/>
                    </a:lnTo>
                    <a:lnTo>
                      <a:pt x="262" y="6"/>
                    </a:lnTo>
                    <a:lnTo>
                      <a:pt x="263" y="0"/>
                    </a:lnTo>
                    <a:lnTo>
                      <a:pt x="334" y="0"/>
                    </a:lnTo>
                    <a:lnTo>
                      <a:pt x="334" y="6"/>
                    </a:lnTo>
                    <a:lnTo>
                      <a:pt x="336" y="0"/>
                    </a:lnTo>
                    <a:lnTo>
                      <a:pt x="428" y="0"/>
                    </a:lnTo>
                    <a:lnTo>
                      <a:pt x="429" y="10"/>
                    </a:lnTo>
                    <a:lnTo>
                      <a:pt x="433" y="0"/>
                    </a:lnTo>
                    <a:lnTo>
                      <a:pt x="515" y="0"/>
                    </a:lnTo>
                    <a:lnTo>
                      <a:pt x="515" y="3"/>
                    </a:lnTo>
                    <a:lnTo>
                      <a:pt x="516" y="0"/>
                    </a:lnTo>
                    <a:lnTo>
                      <a:pt x="690" y="0"/>
                    </a:lnTo>
                    <a:lnTo>
                      <a:pt x="690" y="10"/>
                    </a:lnTo>
                    <a:lnTo>
                      <a:pt x="692" y="0"/>
                    </a:lnTo>
                    <a:lnTo>
                      <a:pt x="778" y="0"/>
                    </a:lnTo>
                    <a:lnTo>
                      <a:pt x="778" y="10"/>
                    </a:lnTo>
                    <a:lnTo>
                      <a:pt x="781" y="0"/>
                    </a:lnTo>
                    <a:lnTo>
                      <a:pt x="867" y="0"/>
                    </a:lnTo>
                    <a:lnTo>
                      <a:pt x="867" y="3"/>
                    </a:lnTo>
                    <a:lnTo>
                      <a:pt x="868" y="0"/>
                    </a:lnTo>
                    <a:lnTo>
                      <a:pt x="1022" y="0"/>
                    </a:lnTo>
                    <a:lnTo>
                      <a:pt x="1022" y="3"/>
                    </a:lnTo>
                    <a:lnTo>
                      <a:pt x="1023" y="0"/>
                    </a:lnTo>
                    <a:lnTo>
                      <a:pt x="1262" y="0"/>
                    </a:lnTo>
                    <a:close/>
                  </a:path>
                </a:pathLst>
              </a:custGeom>
              <a:solidFill>
                <a:srgbClr val="A8A8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Freeform 934"/>
              <p:cNvSpPr>
                <a:spLocks noEditPoints="1"/>
              </p:cNvSpPr>
              <p:nvPr/>
            </p:nvSpPr>
            <p:spPr bwMode="auto">
              <a:xfrm>
                <a:off x="986" y="2858"/>
                <a:ext cx="316" cy="3"/>
              </a:xfrm>
              <a:custGeom>
                <a:avLst/>
                <a:gdLst>
                  <a:gd name="T0" fmla="*/ 1261 w 1263"/>
                  <a:gd name="T1" fmla="*/ 0 h 11"/>
                  <a:gd name="T2" fmla="*/ 1263 w 1263"/>
                  <a:gd name="T3" fmla="*/ 11 h 11"/>
                  <a:gd name="T4" fmla="*/ 779 w 1263"/>
                  <a:gd name="T5" fmla="*/ 11 h 11"/>
                  <a:gd name="T6" fmla="*/ 782 w 1263"/>
                  <a:gd name="T7" fmla="*/ 0 h 11"/>
                  <a:gd name="T8" fmla="*/ 865 w 1263"/>
                  <a:gd name="T9" fmla="*/ 0 h 11"/>
                  <a:gd name="T10" fmla="*/ 867 w 1263"/>
                  <a:gd name="T11" fmla="*/ 8 h 11"/>
                  <a:gd name="T12" fmla="*/ 868 w 1263"/>
                  <a:gd name="T13" fmla="*/ 0 h 11"/>
                  <a:gd name="T14" fmla="*/ 945 w 1263"/>
                  <a:gd name="T15" fmla="*/ 0 h 11"/>
                  <a:gd name="T16" fmla="*/ 945 w 1263"/>
                  <a:gd name="T17" fmla="*/ 3 h 11"/>
                  <a:gd name="T18" fmla="*/ 947 w 1263"/>
                  <a:gd name="T19" fmla="*/ 0 h 11"/>
                  <a:gd name="T20" fmla="*/ 1021 w 1263"/>
                  <a:gd name="T21" fmla="*/ 0 h 11"/>
                  <a:gd name="T22" fmla="*/ 1022 w 1263"/>
                  <a:gd name="T23" fmla="*/ 8 h 11"/>
                  <a:gd name="T24" fmla="*/ 1023 w 1263"/>
                  <a:gd name="T25" fmla="*/ 0 h 11"/>
                  <a:gd name="T26" fmla="*/ 1261 w 1263"/>
                  <a:gd name="T27" fmla="*/ 0 h 11"/>
                  <a:gd name="T28" fmla="*/ 778 w 1263"/>
                  <a:gd name="T29" fmla="*/ 0 h 11"/>
                  <a:gd name="T30" fmla="*/ 778 w 1263"/>
                  <a:gd name="T31" fmla="*/ 11 h 11"/>
                  <a:gd name="T32" fmla="*/ 691 w 1263"/>
                  <a:gd name="T33" fmla="*/ 11 h 11"/>
                  <a:gd name="T34" fmla="*/ 693 w 1263"/>
                  <a:gd name="T35" fmla="*/ 0 h 11"/>
                  <a:gd name="T36" fmla="*/ 778 w 1263"/>
                  <a:gd name="T37" fmla="*/ 0 h 11"/>
                  <a:gd name="T38" fmla="*/ 688 w 1263"/>
                  <a:gd name="T39" fmla="*/ 0 h 11"/>
                  <a:gd name="T40" fmla="*/ 690 w 1263"/>
                  <a:gd name="T41" fmla="*/ 11 h 11"/>
                  <a:gd name="T42" fmla="*/ 430 w 1263"/>
                  <a:gd name="T43" fmla="*/ 11 h 11"/>
                  <a:gd name="T44" fmla="*/ 434 w 1263"/>
                  <a:gd name="T45" fmla="*/ 0 h 11"/>
                  <a:gd name="T46" fmla="*/ 515 w 1263"/>
                  <a:gd name="T47" fmla="*/ 0 h 11"/>
                  <a:gd name="T48" fmla="*/ 515 w 1263"/>
                  <a:gd name="T49" fmla="*/ 8 h 11"/>
                  <a:gd name="T50" fmla="*/ 516 w 1263"/>
                  <a:gd name="T51" fmla="*/ 0 h 11"/>
                  <a:gd name="T52" fmla="*/ 608 w 1263"/>
                  <a:gd name="T53" fmla="*/ 0 h 11"/>
                  <a:gd name="T54" fmla="*/ 608 w 1263"/>
                  <a:gd name="T55" fmla="*/ 3 h 11"/>
                  <a:gd name="T56" fmla="*/ 610 w 1263"/>
                  <a:gd name="T57" fmla="*/ 0 h 11"/>
                  <a:gd name="T58" fmla="*/ 688 w 1263"/>
                  <a:gd name="T59" fmla="*/ 0 h 11"/>
                  <a:gd name="T60" fmla="*/ 427 w 1263"/>
                  <a:gd name="T61" fmla="*/ 0 h 11"/>
                  <a:gd name="T62" fmla="*/ 429 w 1263"/>
                  <a:gd name="T63" fmla="*/ 11 h 11"/>
                  <a:gd name="T64" fmla="*/ 177 w 1263"/>
                  <a:gd name="T65" fmla="*/ 11 h 11"/>
                  <a:gd name="T66" fmla="*/ 180 w 1263"/>
                  <a:gd name="T67" fmla="*/ 0 h 11"/>
                  <a:gd name="T68" fmla="*/ 261 w 1263"/>
                  <a:gd name="T69" fmla="*/ 0 h 11"/>
                  <a:gd name="T70" fmla="*/ 262 w 1263"/>
                  <a:gd name="T71" fmla="*/ 11 h 11"/>
                  <a:gd name="T72" fmla="*/ 264 w 1263"/>
                  <a:gd name="T73" fmla="*/ 0 h 11"/>
                  <a:gd name="T74" fmla="*/ 334 w 1263"/>
                  <a:gd name="T75" fmla="*/ 0 h 11"/>
                  <a:gd name="T76" fmla="*/ 334 w 1263"/>
                  <a:gd name="T77" fmla="*/ 11 h 11"/>
                  <a:gd name="T78" fmla="*/ 337 w 1263"/>
                  <a:gd name="T79" fmla="*/ 0 h 11"/>
                  <a:gd name="T80" fmla="*/ 427 w 1263"/>
                  <a:gd name="T81" fmla="*/ 0 h 11"/>
                  <a:gd name="T82" fmla="*/ 175 w 1263"/>
                  <a:gd name="T83" fmla="*/ 0 h 11"/>
                  <a:gd name="T84" fmla="*/ 176 w 1263"/>
                  <a:gd name="T85" fmla="*/ 11 h 11"/>
                  <a:gd name="T86" fmla="*/ 0 w 1263"/>
                  <a:gd name="T87" fmla="*/ 11 h 11"/>
                  <a:gd name="T88" fmla="*/ 1 w 1263"/>
                  <a:gd name="T89" fmla="*/ 0 h 11"/>
                  <a:gd name="T90" fmla="*/ 175 w 1263"/>
                  <a:gd name="T9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263" h="11">
                    <a:moveTo>
                      <a:pt x="1261" y="0"/>
                    </a:moveTo>
                    <a:lnTo>
                      <a:pt x="1263" y="11"/>
                    </a:lnTo>
                    <a:lnTo>
                      <a:pt x="779" y="11"/>
                    </a:lnTo>
                    <a:lnTo>
                      <a:pt x="782" y="0"/>
                    </a:lnTo>
                    <a:lnTo>
                      <a:pt x="865" y="0"/>
                    </a:lnTo>
                    <a:lnTo>
                      <a:pt x="867" y="8"/>
                    </a:lnTo>
                    <a:lnTo>
                      <a:pt x="868" y="0"/>
                    </a:lnTo>
                    <a:lnTo>
                      <a:pt x="945" y="0"/>
                    </a:lnTo>
                    <a:lnTo>
                      <a:pt x="945" y="3"/>
                    </a:lnTo>
                    <a:lnTo>
                      <a:pt x="947" y="0"/>
                    </a:lnTo>
                    <a:lnTo>
                      <a:pt x="1021" y="0"/>
                    </a:lnTo>
                    <a:lnTo>
                      <a:pt x="1022" y="8"/>
                    </a:lnTo>
                    <a:lnTo>
                      <a:pt x="1023" y="0"/>
                    </a:lnTo>
                    <a:lnTo>
                      <a:pt x="1261" y="0"/>
                    </a:lnTo>
                    <a:close/>
                    <a:moveTo>
                      <a:pt x="778" y="0"/>
                    </a:moveTo>
                    <a:lnTo>
                      <a:pt x="778" y="11"/>
                    </a:lnTo>
                    <a:lnTo>
                      <a:pt x="691" y="11"/>
                    </a:lnTo>
                    <a:lnTo>
                      <a:pt x="693" y="0"/>
                    </a:lnTo>
                    <a:lnTo>
                      <a:pt x="778" y="0"/>
                    </a:lnTo>
                    <a:close/>
                    <a:moveTo>
                      <a:pt x="688" y="0"/>
                    </a:moveTo>
                    <a:lnTo>
                      <a:pt x="690" y="11"/>
                    </a:lnTo>
                    <a:lnTo>
                      <a:pt x="430" y="11"/>
                    </a:lnTo>
                    <a:lnTo>
                      <a:pt x="434" y="0"/>
                    </a:lnTo>
                    <a:lnTo>
                      <a:pt x="515" y="0"/>
                    </a:lnTo>
                    <a:lnTo>
                      <a:pt x="515" y="8"/>
                    </a:lnTo>
                    <a:lnTo>
                      <a:pt x="516" y="0"/>
                    </a:lnTo>
                    <a:lnTo>
                      <a:pt x="608" y="0"/>
                    </a:lnTo>
                    <a:lnTo>
                      <a:pt x="608" y="3"/>
                    </a:lnTo>
                    <a:lnTo>
                      <a:pt x="610" y="0"/>
                    </a:lnTo>
                    <a:lnTo>
                      <a:pt x="688" y="0"/>
                    </a:lnTo>
                    <a:close/>
                    <a:moveTo>
                      <a:pt x="427" y="0"/>
                    </a:moveTo>
                    <a:lnTo>
                      <a:pt x="429" y="11"/>
                    </a:lnTo>
                    <a:lnTo>
                      <a:pt x="177" y="11"/>
                    </a:lnTo>
                    <a:lnTo>
                      <a:pt x="180" y="0"/>
                    </a:lnTo>
                    <a:lnTo>
                      <a:pt x="261" y="0"/>
                    </a:lnTo>
                    <a:lnTo>
                      <a:pt x="262" y="11"/>
                    </a:lnTo>
                    <a:lnTo>
                      <a:pt x="264" y="0"/>
                    </a:lnTo>
                    <a:lnTo>
                      <a:pt x="334" y="0"/>
                    </a:lnTo>
                    <a:lnTo>
                      <a:pt x="334" y="11"/>
                    </a:lnTo>
                    <a:lnTo>
                      <a:pt x="337" y="0"/>
                    </a:lnTo>
                    <a:lnTo>
                      <a:pt x="427" y="0"/>
                    </a:lnTo>
                    <a:close/>
                    <a:moveTo>
                      <a:pt x="175" y="0"/>
                    </a:moveTo>
                    <a:lnTo>
                      <a:pt x="176" y="11"/>
                    </a:lnTo>
                    <a:lnTo>
                      <a:pt x="0" y="11"/>
                    </a:lnTo>
                    <a:lnTo>
                      <a:pt x="1" y="0"/>
                    </a:lnTo>
                    <a:lnTo>
                      <a:pt x="175" y="0"/>
                    </a:lnTo>
                    <a:close/>
                  </a:path>
                </a:pathLst>
              </a:custGeom>
              <a:solidFill>
                <a:srgbClr val="B0B0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Freeform 935"/>
              <p:cNvSpPr>
                <a:spLocks noEditPoints="1"/>
              </p:cNvSpPr>
              <p:nvPr/>
            </p:nvSpPr>
            <p:spPr bwMode="auto">
              <a:xfrm>
                <a:off x="986" y="2857"/>
                <a:ext cx="315" cy="3"/>
              </a:xfrm>
              <a:custGeom>
                <a:avLst/>
                <a:gdLst>
                  <a:gd name="T0" fmla="*/ 1260 w 1261"/>
                  <a:gd name="T1" fmla="*/ 0 h 10"/>
                  <a:gd name="T2" fmla="*/ 1261 w 1261"/>
                  <a:gd name="T3" fmla="*/ 10 h 10"/>
                  <a:gd name="T4" fmla="*/ 1022 w 1261"/>
                  <a:gd name="T5" fmla="*/ 10 h 10"/>
                  <a:gd name="T6" fmla="*/ 1023 w 1261"/>
                  <a:gd name="T7" fmla="*/ 0 h 10"/>
                  <a:gd name="T8" fmla="*/ 1260 w 1261"/>
                  <a:gd name="T9" fmla="*/ 0 h 10"/>
                  <a:gd name="T10" fmla="*/ 1017 w 1261"/>
                  <a:gd name="T11" fmla="*/ 0 h 10"/>
                  <a:gd name="T12" fmla="*/ 1021 w 1261"/>
                  <a:gd name="T13" fmla="*/ 10 h 10"/>
                  <a:gd name="T14" fmla="*/ 867 w 1261"/>
                  <a:gd name="T15" fmla="*/ 10 h 10"/>
                  <a:gd name="T16" fmla="*/ 868 w 1261"/>
                  <a:gd name="T17" fmla="*/ 0 h 10"/>
                  <a:gd name="T18" fmla="*/ 944 w 1261"/>
                  <a:gd name="T19" fmla="*/ 0 h 10"/>
                  <a:gd name="T20" fmla="*/ 944 w 1261"/>
                  <a:gd name="T21" fmla="*/ 8 h 10"/>
                  <a:gd name="T22" fmla="*/ 947 w 1261"/>
                  <a:gd name="T23" fmla="*/ 0 h 10"/>
                  <a:gd name="T24" fmla="*/ 1017 w 1261"/>
                  <a:gd name="T25" fmla="*/ 0 h 10"/>
                  <a:gd name="T26" fmla="*/ 863 w 1261"/>
                  <a:gd name="T27" fmla="*/ 0 h 10"/>
                  <a:gd name="T28" fmla="*/ 866 w 1261"/>
                  <a:gd name="T29" fmla="*/ 10 h 10"/>
                  <a:gd name="T30" fmla="*/ 780 w 1261"/>
                  <a:gd name="T31" fmla="*/ 10 h 10"/>
                  <a:gd name="T32" fmla="*/ 781 w 1261"/>
                  <a:gd name="T33" fmla="*/ 0 h 10"/>
                  <a:gd name="T34" fmla="*/ 863 w 1261"/>
                  <a:gd name="T35" fmla="*/ 0 h 10"/>
                  <a:gd name="T36" fmla="*/ 777 w 1261"/>
                  <a:gd name="T37" fmla="*/ 0 h 10"/>
                  <a:gd name="T38" fmla="*/ 777 w 1261"/>
                  <a:gd name="T39" fmla="*/ 10 h 10"/>
                  <a:gd name="T40" fmla="*/ 691 w 1261"/>
                  <a:gd name="T41" fmla="*/ 10 h 10"/>
                  <a:gd name="T42" fmla="*/ 692 w 1261"/>
                  <a:gd name="T43" fmla="*/ 0 h 10"/>
                  <a:gd name="T44" fmla="*/ 777 w 1261"/>
                  <a:gd name="T45" fmla="*/ 0 h 10"/>
                  <a:gd name="T46" fmla="*/ 687 w 1261"/>
                  <a:gd name="T47" fmla="*/ 0 h 10"/>
                  <a:gd name="T48" fmla="*/ 689 w 1261"/>
                  <a:gd name="T49" fmla="*/ 10 h 10"/>
                  <a:gd name="T50" fmla="*/ 515 w 1261"/>
                  <a:gd name="T51" fmla="*/ 10 h 10"/>
                  <a:gd name="T52" fmla="*/ 517 w 1261"/>
                  <a:gd name="T53" fmla="*/ 0 h 10"/>
                  <a:gd name="T54" fmla="*/ 606 w 1261"/>
                  <a:gd name="T55" fmla="*/ 0 h 10"/>
                  <a:gd name="T56" fmla="*/ 607 w 1261"/>
                  <a:gd name="T57" fmla="*/ 8 h 10"/>
                  <a:gd name="T58" fmla="*/ 609 w 1261"/>
                  <a:gd name="T59" fmla="*/ 0 h 10"/>
                  <a:gd name="T60" fmla="*/ 687 w 1261"/>
                  <a:gd name="T61" fmla="*/ 0 h 10"/>
                  <a:gd name="T62" fmla="*/ 513 w 1261"/>
                  <a:gd name="T63" fmla="*/ 0 h 10"/>
                  <a:gd name="T64" fmla="*/ 514 w 1261"/>
                  <a:gd name="T65" fmla="*/ 10 h 10"/>
                  <a:gd name="T66" fmla="*/ 432 w 1261"/>
                  <a:gd name="T67" fmla="*/ 10 h 10"/>
                  <a:gd name="T68" fmla="*/ 434 w 1261"/>
                  <a:gd name="T69" fmla="*/ 0 h 10"/>
                  <a:gd name="T70" fmla="*/ 513 w 1261"/>
                  <a:gd name="T71" fmla="*/ 0 h 10"/>
                  <a:gd name="T72" fmla="*/ 425 w 1261"/>
                  <a:gd name="T73" fmla="*/ 0 h 10"/>
                  <a:gd name="T74" fmla="*/ 427 w 1261"/>
                  <a:gd name="T75" fmla="*/ 10 h 10"/>
                  <a:gd name="T76" fmla="*/ 335 w 1261"/>
                  <a:gd name="T77" fmla="*/ 10 h 10"/>
                  <a:gd name="T78" fmla="*/ 337 w 1261"/>
                  <a:gd name="T79" fmla="*/ 0 h 10"/>
                  <a:gd name="T80" fmla="*/ 425 w 1261"/>
                  <a:gd name="T81" fmla="*/ 0 h 10"/>
                  <a:gd name="T82" fmla="*/ 333 w 1261"/>
                  <a:gd name="T83" fmla="*/ 0 h 10"/>
                  <a:gd name="T84" fmla="*/ 333 w 1261"/>
                  <a:gd name="T85" fmla="*/ 10 h 10"/>
                  <a:gd name="T86" fmla="*/ 262 w 1261"/>
                  <a:gd name="T87" fmla="*/ 10 h 10"/>
                  <a:gd name="T88" fmla="*/ 263 w 1261"/>
                  <a:gd name="T89" fmla="*/ 0 h 10"/>
                  <a:gd name="T90" fmla="*/ 333 w 1261"/>
                  <a:gd name="T91" fmla="*/ 0 h 10"/>
                  <a:gd name="T92" fmla="*/ 259 w 1261"/>
                  <a:gd name="T93" fmla="*/ 0 h 10"/>
                  <a:gd name="T94" fmla="*/ 261 w 1261"/>
                  <a:gd name="T95" fmla="*/ 10 h 10"/>
                  <a:gd name="T96" fmla="*/ 177 w 1261"/>
                  <a:gd name="T97" fmla="*/ 10 h 10"/>
                  <a:gd name="T98" fmla="*/ 179 w 1261"/>
                  <a:gd name="T99" fmla="*/ 0 h 10"/>
                  <a:gd name="T100" fmla="*/ 259 w 1261"/>
                  <a:gd name="T101" fmla="*/ 0 h 10"/>
                  <a:gd name="T102" fmla="*/ 173 w 1261"/>
                  <a:gd name="T103" fmla="*/ 0 h 10"/>
                  <a:gd name="T104" fmla="*/ 174 w 1261"/>
                  <a:gd name="T105" fmla="*/ 10 h 10"/>
                  <a:gd name="T106" fmla="*/ 0 w 1261"/>
                  <a:gd name="T107" fmla="*/ 10 h 10"/>
                  <a:gd name="T108" fmla="*/ 2 w 1261"/>
                  <a:gd name="T109" fmla="*/ 0 h 10"/>
                  <a:gd name="T110" fmla="*/ 173 w 1261"/>
                  <a:gd name="T111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261" h="10">
                    <a:moveTo>
                      <a:pt x="1260" y="0"/>
                    </a:moveTo>
                    <a:lnTo>
                      <a:pt x="1261" y="10"/>
                    </a:lnTo>
                    <a:lnTo>
                      <a:pt x="1022" y="10"/>
                    </a:lnTo>
                    <a:lnTo>
                      <a:pt x="1023" y="0"/>
                    </a:lnTo>
                    <a:lnTo>
                      <a:pt x="1260" y="0"/>
                    </a:lnTo>
                    <a:close/>
                    <a:moveTo>
                      <a:pt x="1017" y="0"/>
                    </a:moveTo>
                    <a:lnTo>
                      <a:pt x="1021" y="10"/>
                    </a:lnTo>
                    <a:lnTo>
                      <a:pt x="867" y="10"/>
                    </a:lnTo>
                    <a:lnTo>
                      <a:pt x="868" y="0"/>
                    </a:lnTo>
                    <a:lnTo>
                      <a:pt x="944" y="0"/>
                    </a:lnTo>
                    <a:lnTo>
                      <a:pt x="944" y="8"/>
                    </a:lnTo>
                    <a:lnTo>
                      <a:pt x="947" y="0"/>
                    </a:lnTo>
                    <a:lnTo>
                      <a:pt x="1017" y="0"/>
                    </a:lnTo>
                    <a:close/>
                    <a:moveTo>
                      <a:pt x="863" y="0"/>
                    </a:moveTo>
                    <a:lnTo>
                      <a:pt x="866" y="10"/>
                    </a:lnTo>
                    <a:lnTo>
                      <a:pt x="780" y="10"/>
                    </a:lnTo>
                    <a:lnTo>
                      <a:pt x="781" y="0"/>
                    </a:lnTo>
                    <a:lnTo>
                      <a:pt x="863" y="0"/>
                    </a:lnTo>
                    <a:close/>
                    <a:moveTo>
                      <a:pt x="777" y="0"/>
                    </a:moveTo>
                    <a:lnTo>
                      <a:pt x="777" y="10"/>
                    </a:lnTo>
                    <a:lnTo>
                      <a:pt x="691" y="10"/>
                    </a:lnTo>
                    <a:lnTo>
                      <a:pt x="692" y="0"/>
                    </a:lnTo>
                    <a:lnTo>
                      <a:pt x="777" y="0"/>
                    </a:lnTo>
                    <a:close/>
                    <a:moveTo>
                      <a:pt x="687" y="0"/>
                    </a:moveTo>
                    <a:lnTo>
                      <a:pt x="689" y="10"/>
                    </a:lnTo>
                    <a:lnTo>
                      <a:pt x="515" y="10"/>
                    </a:lnTo>
                    <a:lnTo>
                      <a:pt x="517" y="0"/>
                    </a:lnTo>
                    <a:lnTo>
                      <a:pt x="606" y="0"/>
                    </a:lnTo>
                    <a:lnTo>
                      <a:pt x="607" y="8"/>
                    </a:lnTo>
                    <a:lnTo>
                      <a:pt x="609" y="0"/>
                    </a:lnTo>
                    <a:lnTo>
                      <a:pt x="687" y="0"/>
                    </a:lnTo>
                    <a:close/>
                    <a:moveTo>
                      <a:pt x="513" y="0"/>
                    </a:moveTo>
                    <a:lnTo>
                      <a:pt x="514" y="10"/>
                    </a:lnTo>
                    <a:lnTo>
                      <a:pt x="432" y="10"/>
                    </a:lnTo>
                    <a:lnTo>
                      <a:pt x="434" y="0"/>
                    </a:lnTo>
                    <a:lnTo>
                      <a:pt x="513" y="0"/>
                    </a:lnTo>
                    <a:close/>
                    <a:moveTo>
                      <a:pt x="425" y="0"/>
                    </a:moveTo>
                    <a:lnTo>
                      <a:pt x="427" y="10"/>
                    </a:lnTo>
                    <a:lnTo>
                      <a:pt x="335" y="10"/>
                    </a:lnTo>
                    <a:lnTo>
                      <a:pt x="337" y="0"/>
                    </a:lnTo>
                    <a:lnTo>
                      <a:pt x="425" y="0"/>
                    </a:lnTo>
                    <a:close/>
                    <a:moveTo>
                      <a:pt x="333" y="0"/>
                    </a:moveTo>
                    <a:lnTo>
                      <a:pt x="333" y="10"/>
                    </a:lnTo>
                    <a:lnTo>
                      <a:pt x="262" y="10"/>
                    </a:lnTo>
                    <a:lnTo>
                      <a:pt x="263" y="0"/>
                    </a:lnTo>
                    <a:lnTo>
                      <a:pt x="333" y="0"/>
                    </a:lnTo>
                    <a:close/>
                    <a:moveTo>
                      <a:pt x="259" y="0"/>
                    </a:moveTo>
                    <a:lnTo>
                      <a:pt x="261" y="10"/>
                    </a:lnTo>
                    <a:lnTo>
                      <a:pt x="177" y="10"/>
                    </a:lnTo>
                    <a:lnTo>
                      <a:pt x="179" y="0"/>
                    </a:lnTo>
                    <a:lnTo>
                      <a:pt x="259" y="0"/>
                    </a:lnTo>
                    <a:close/>
                    <a:moveTo>
                      <a:pt x="173" y="0"/>
                    </a:moveTo>
                    <a:lnTo>
                      <a:pt x="174" y="10"/>
                    </a:lnTo>
                    <a:lnTo>
                      <a:pt x="0" y="10"/>
                    </a:lnTo>
                    <a:lnTo>
                      <a:pt x="2" y="0"/>
                    </a:lnTo>
                    <a:lnTo>
                      <a:pt x="173" y="0"/>
                    </a:lnTo>
                    <a:close/>
                  </a:path>
                </a:pathLst>
              </a:custGeom>
              <a:solidFill>
                <a:srgbClr val="B5B5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Freeform 936"/>
              <p:cNvSpPr>
                <a:spLocks noEditPoints="1"/>
              </p:cNvSpPr>
              <p:nvPr/>
            </p:nvSpPr>
            <p:spPr bwMode="auto">
              <a:xfrm>
                <a:off x="986" y="2856"/>
                <a:ext cx="315" cy="2"/>
              </a:xfrm>
              <a:custGeom>
                <a:avLst/>
                <a:gdLst>
                  <a:gd name="T0" fmla="*/ 1259 w 1260"/>
                  <a:gd name="T1" fmla="*/ 0 h 11"/>
                  <a:gd name="T2" fmla="*/ 1260 w 1260"/>
                  <a:gd name="T3" fmla="*/ 11 h 11"/>
                  <a:gd name="T4" fmla="*/ 1022 w 1260"/>
                  <a:gd name="T5" fmla="*/ 11 h 11"/>
                  <a:gd name="T6" fmla="*/ 1023 w 1260"/>
                  <a:gd name="T7" fmla="*/ 0 h 11"/>
                  <a:gd name="T8" fmla="*/ 1259 w 1260"/>
                  <a:gd name="T9" fmla="*/ 0 h 11"/>
                  <a:gd name="T10" fmla="*/ 1016 w 1260"/>
                  <a:gd name="T11" fmla="*/ 0 h 11"/>
                  <a:gd name="T12" fmla="*/ 1020 w 1260"/>
                  <a:gd name="T13" fmla="*/ 11 h 11"/>
                  <a:gd name="T14" fmla="*/ 946 w 1260"/>
                  <a:gd name="T15" fmla="*/ 11 h 11"/>
                  <a:gd name="T16" fmla="*/ 947 w 1260"/>
                  <a:gd name="T17" fmla="*/ 0 h 11"/>
                  <a:gd name="T18" fmla="*/ 1016 w 1260"/>
                  <a:gd name="T19" fmla="*/ 0 h 11"/>
                  <a:gd name="T20" fmla="*/ 944 w 1260"/>
                  <a:gd name="T21" fmla="*/ 0 h 11"/>
                  <a:gd name="T22" fmla="*/ 944 w 1260"/>
                  <a:gd name="T23" fmla="*/ 11 h 11"/>
                  <a:gd name="T24" fmla="*/ 867 w 1260"/>
                  <a:gd name="T25" fmla="*/ 11 h 11"/>
                  <a:gd name="T26" fmla="*/ 869 w 1260"/>
                  <a:gd name="T27" fmla="*/ 0 h 11"/>
                  <a:gd name="T28" fmla="*/ 944 w 1260"/>
                  <a:gd name="T29" fmla="*/ 0 h 11"/>
                  <a:gd name="T30" fmla="*/ 862 w 1260"/>
                  <a:gd name="T31" fmla="*/ 0 h 11"/>
                  <a:gd name="T32" fmla="*/ 864 w 1260"/>
                  <a:gd name="T33" fmla="*/ 11 h 11"/>
                  <a:gd name="T34" fmla="*/ 781 w 1260"/>
                  <a:gd name="T35" fmla="*/ 11 h 11"/>
                  <a:gd name="T36" fmla="*/ 782 w 1260"/>
                  <a:gd name="T37" fmla="*/ 0 h 11"/>
                  <a:gd name="T38" fmla="*/ 862 w 1260"/>
                  <a:gd name="T39" fmla="*/ 0 h 11"/>
                  <a:gd name="T40" fmla="*/ 777 w 1260"/>
                  <a:gd name="T41" fmla="*/ 0 h 11"/>
                  <a:gd name="T42" fmla="*/ 777 w 1260"/>
                  <a:gd name="T43" fmla="*/ 11 h 11"/>
                  <a:gd name="T44" fmla="*/ 692 w 1260"/>
                  <a:gd name="T45" fmla="*/ 11 h 11"/>
                  <a:gd name="T46" fmla="*/ 693 w 1260"/>
                  <a:gd name="T47" fmla="*/ 0 h 11"/>
                  <a:gd name="T48" fmla="*/ 777 w 1260"/>
                  <a:gd name="T49" fmla="*/ 0 h 11"/>
                  <a:gd name="T50" fmla="*/ 687 w 1260"/>
                  <a:gd name="T51" fmla="*/ 0 h 11"/>
                  <a:gd name="T52" fmla="*/ 687 w 1260"/>
                  <a:gd name="T53" fmla="*/ 11 h 11"/>
                  <a:gd name="T54" fmla="*/ 609 w 1260"/>
                  <a:gd name="T55" fmla="*/ 11 h 11"/>
                  <a:gd name="T56" fmla="*/ 610 w 1260"/>
                  <a:gd name="T57" fmla="*/ 0 h 11"/>
                  <a:gd name="T58" fmla="*/ 687 w 1260"/>
                  <a:gd name="T59" fmla="*/ 0 h 11"/>
                  <a:gd name="T60" fmla="*/ 606 w 1260"/>
                  <a:gd name="T61" fmla="*/ 0 h 11"/>
                  <a:gd name="T62" fmla="*/ 607 w 1260"/>
                  <a:gd name="T63" fmla="*/ 11 h 11"/>
                  <a:gd name="T64" fmla="*/ 515 w 1260"/>
                  <a:gd name="T65" fmla="*/ 11 h 11"/>
                  <a:gd name="T66" fmla="*/ 518 w 1260"/>
                  <a:gd name="T67" fmla="*/ 0 h 11"/>
                  <a:gd name="T68" fmla="*/ 606 w 1260"/>
                  <a:gd name="T69" fmla="*/ 0 h 11"/>
                  <a:gd name="T70" fmla="*/ 512 w 1260"/>
                  <a:gd name="T71" fmla="*/ 0 h 11"/>
                  <a:gd name="T72" fmla="*/ 514 w 1260"/>
                  <a:gd name="T73" fmla="*/ 11 h 11"/>
                  <a:gd name="T74" fmla="*/ 433 w 1260"/>
                  <a:gd name="T75" fmla="*/ 11 h 11"/>
                  <a:gd name="T76" fmla="*/ 435 w 1260"/>
                  <a:gd name="T77" fmla="*/ 0 h 11"/>
                  <a:gd name="T78" fmla="*/ 512 w 1260"/>
                  <a:gd name="T79" fmla="*/ 0 h 11"/>
                  <a:gd name="T80" fmla="*/ 423 w 1260"/>
                  <a:gd name="T81" fmla="*/ 0 h 11"/>
                  <a:gd name="T82" fmla="*/ 426 w 1260"/>
                  <a:gd name="T83" fmla="*/ 11 h 11"/>
                  <a:gd name="T84" fmla="*/ 336 w 1260"/>
                  <a:gd name="T85" fmla="*/ 11 h 11"/>
                  <a:gd name="T86" fmla="*/ 339 w 1260"/>
                  <a:gd name="T87" fmla="*/ 0 h 11"/>
                  <a:gd name="T88" fmla="*/ 423 w 1260"/>
                  <a:gd name="T89" fmla="*/ 0 h 11"/>
                  <a:gd name="T90" fmla="*/ 333 w 1260"/>
                  <a:gd name="T91" fmla="*/ 0 h 11"/>
                  <a:gd name="T92" fmla="*/ 333 w 1260"/>
                  <a:gd name="T93" fmla="*/ 11 h 11"/>
                  <a:gd name="T94" fmla="*/ 263 w 1260"/>
                  <a:gd name="T95" fmla="*/ 11 h 11"/>
                  <a:gd name="T96" fmla="*/ 265 w 1260"/>
                  <a:gd name="T97" fmla="*/ 0 h 11"/>
                  <a:gd name="T98" fmla="*/ 333 w 1260"/>
                  <a:gd name="T99" fmla="*/ 0 h 11"/>
                  <a:gd name="T100" fmla="*/ 257 w 1260"/>
                  <a:gd name="T101" fmla="*/ 0 h 11"/>
                  <a:gd name="T102" fmla="*/ 260 w 1260"/>
                  <a:gd name="T103" fmla="*/ 11 h 11"/>
                  <a:gd name="T104" fmla="*/ 179 w 1260"/>
                  <a:gd name="T105" fmla="*/ 11 h 11"/>
                  <a:gd name="T106" fmla="*/ 180 w 1260"/>
                  <a:gd name="T107" fmla="*/ 0 h 11"/>
                  <a:gd name="T108" fmla="*/ 257 w 1260"/>
                  <a:gd name="T109" fmla="*/ 0 h 11"/>
                  <a:gd name="T110" fmla="*/ 173 w 1260"/>
                  <a:gd name="T111" fmla="*/ 0 h 11"/>
                  <a:gd name="T112" fmla="*/ 174 w 1260"/>
                  <a:gd name="T113" fmla="*/ 11 h 11"/>
                  <a:gd name="T114" fmla="*/ 0 w 1260"/>
                  <a:gd name="T115" fmla="*/ 11 h 11"/>
                  <a:gd name="T116" fmla="*/ 2 w 1260"/>
                  <a:gd name="T117" fmla="*/ 0 h 11"/>
                  <a:gd name="T118" fmla="*/ 173 w 1260"/>
                  <a:gd name="T11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60" h="11">
                    <a:moveTo>
                      <a:pt x="1259" y="0"/>
                    </a:moveTo>
                    <a:lnTo>
                      <a:pt x="1260" y="11"/>
                    </a:lnTo>
                    <a:lnTo>
                      <a:pt x="1022" y="11"/>
                    </a:lnTo>
                    <a:lnTo>
                      <a:pt x="1023" y="0"/>
                    </a:lnTo>
                    <a:lnTo>
                      <a:pt x="1259" y="0"/>
                    </a:lnTo>
                    <a:close/>
                    <a:moveTo>
                      <a:pt x="1016" y="0"/>
                    </a:moveTo>
                    <a:lnTo>
                      <a:pt x="1020" y="11"/>
                    </a:lnTo>
                    <a:lnTo>
                      <a:pt x="946" y="11"/>
                    </a:lnTo>
                    <a:lnTo>
                      <a:pt x="947" y="0"/>
                    </a:lnTo>
                    <a:lnTo>
                      <a:pt x="1016" y="0"/>
                    </a:lnTo>
                    <a:close/>
                    <a:moveTo>
                      <a:pt x="944" y="0"/>
                    </a:moveTo>
                    <a:lnTo>
                      <a:pt x="944" y="11"/>
                    </a:lnTo>
                    <a:lnTo>
                      <a:pt x="867" y="11"/>
                    </a:lnTo>
                    <a:lnTo>
                      <a:pt x="869" y="0"/>
                    </a:lnTo>
                    <a:lnTo>
                      <a:pt x="944" y="0"/>
                    </a:lnTo>
                    <a:close/>
                    <a:moveTo>
                      <a:pt x="862" y="0"/>
                    </a:moveTo>
                    <a:lnTo>
                      <a:pt x="864" y="11"/>
                    </a:lnTo>
                    <a:lnTo>
                      <a:pt x="781" y="11"/>
                    </a:lnTo>
                    <a:lnTo>
                      <a:pt x="782" y="0"/>
                    </a:lnTo>
                    <a:lnTo>
                      <a:pt x="862" y="0"/>
                    </a:lnTo>
                    <a:close/>
                    <a:moveTo>
                      <a:pt x="777" y="0"/>
                    </a:moveTo>
                    <a:lnTo>
                      <a:pt x="777" y="11"/>
                    </a:lnTo>
                    <a:lnTo>
                      <a:pt x="692" y="11"/>
                    </a:lnTo>
                    <a:lnTo>
                      <a:pt x="693" y="0"/>
                    </a:lnTo>
                    <a:lnTo>
                      <a:pt x="777" y="0"/>
                    </a:lnTo>
                    <a:close/>
                    <a:moveTo>
                      <a:pt x="687" y="0"/>
                    </a:moveTo>
                    <a:lnTo>
                      <a:pt x="687" y="11"/>
                    </a:lnTo>
                    <a:lnTo>
                      <a:pt x="609" y="11"/>
                    </a:lnTo>
                    <a:lnTo>
                      <a:pt x="610" y="0"/>
                    </a:lnTo>
                    <a:lnTo>
                      <a:pt x="687" y="0"/>
                    </a:lnTo>
                    <a:close/>
                    <a:moveTo>
                      <a:pt x="606" y="0"/>
                    </a:moveTo>
                    <a:lnTo>
                      <a:pt x="607" y="11"/>
                    </a:lnTo>
                    <a:lnTo>
                      <a:pt x="515" y="11"/>
                    </a:lnTo>
                    <a:lnTo>
                      <a:pt x="518" y="0"/>
                    </a:lnTo>
                    <a:lnTo>
                      <a:pt x="606" y="0"/>
                    </a:lnTo>
                    <a:close/>
                    <a:moveTo>
                      <a:pt x="512" y="0"/>
                    </a:moveTo>
                    <a:lnTo>
                      <a:pt x="514" y="11"/>
                    </a:lnTo>
                    <a:lnTo>
                      <a:pt x="433" y="11"/>
                    </a:lnTo>
                    <a:lnTo>
                      <a:pt x="435" y="0"/>
                    </a:lnTo>
                    <a:lnTo>
                      <a:pt x="512" y="0"/>
                    </a:lnTo>
                    <a:close/>
                    <a:moveTo>
                      <a:pt x="423" y="0"/>
                    </a:moveTo>
                    <a:lnTo>
                      <a:pt x="426" y="11"/>
                    </a:lnTo>
                    <a:lnTo>
                      <a:pt x="336" y="11"/>
                    </a:lnTo>
                    <a:lnTo>
                      <a:pt x="339" y="0"/>
                    </a:lnTo>
                    <a:lnTo>
                      <a:pt x="423" y="0"/>
                    </a:lnTo>
                    <a:close/>
                    <a:moveTo>
                      <a:pt x="333" y="0"/>
                    </a:moveTo>
                    <a:lnTo>
                      <a:pt x="333" y="11"/>
                    </a:lnTo>
                    <a:lnTo>
                      <a:pt x="263" y="11"/>
                    </a:lnTo>
                    <a:lnTo>
                      <a:pt x="265" y="0"/>
                    </a:lnTo>
                    <a:lnTo>
                      <a:pt x="333" y="0"/>
                    </a:lnTo>
                    <a:close/>
                    <a:moveTo>
                      <a:pt x="257" y="0"/>
                    </a:moveTo>
                    <a:lnTo>
                      <a:pt x="260" y="11"/>
                    </a:lnTo>
                    <a:lnTo>
                      <a:pt x="179" y="11"/>
                    </a:lnTo>
                    <a:lnTo>
                      <a:pt x="180" y="0"/>
                    </a:lnTo>
                    <a:lnTo>
                      <a:pt x="257" y="0"/>
                    </a:lnTo>
                    <a:close/>
                    <a:moveTo>
                      <a:pt x="173" y="0"/>
                    </a:moveTo>
                    <a:lnTo>
                      <a:pt x="174" y="11"/>
                    </a:lnTo>
                    <a:lnTo>
                      <a:pt x="0" y="11"/>
                    </a:lnTo>
                    <a:lnTo>
                      <a:pt x="2" y="0"/>
                    </a:lnTo>
                    <a:lnTo>
                      <a:pt x="173" y="0"/>
                    </a:lnTo>
                    <a:close/>
                  </a:path>
                </a:pathLst>
              </a:custGeom>
              <a:solidFill>
                <a:srgbClr val="BDBD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Freeform 937"/>
              <p:cNvSpPr>
                <a:spLocks noEditPoints="1"/>
              </p:cNvSpPr>
              <p:nvPr/>
            </p:nvSpPr>
            <p:spPr bwMode="auto">
              <a:xfrm>
                <a:off x="986" y="2855"/>
                <a:ext cx="315" cy="2"/>
              </a:xfrm>
              <a:custGeom>
                <a:avLst/>
                <a:gdLst>
                  <a:gd name="T0" fmla="*/ 1257 w 1258"/>
                  <a:gd name="T1" fmla="*/ 0 h 11"/>
                  <a:gd name="T2" fmla="*/ 1258 w 1258"/>
                  <a:gd name="T3" fmla="*/ 11 h 11"/>
                  <a:gd name="T4" fmla="*/ 1021 w 1258"/>
                  <a:gd name="T5" fmla="*/ 11 h 11"/>
                  <a:gd name="T6" fmla="*/ 1022 w 1258"/>
                  <a:gd name="T7" fmla="*/ 0 h 11"/>
                  <a:gd name="T8" fmla="*/ 1257 w 1258"/>
                  <a:gd name="T9" fmla="*/ 0 h 11"/>
                  <a:gd name="T10" fmla="*/ 1012 w 1258"/>
                  <a:gd name="T11" fmla="*/ 0 h 11"/>
                  <a:gd name="T12" fmla="*/ 1015 w 1258"/>
                  <a:gd name="T13" fmla="*/ 11 h 11"/>
                  <a:gd name="T14" fmla="*/ 945 w 1258"/>
                  <a:gd name="T15" fmla="*/ 11 h 11"/>
                  <a:gd name="T16" fmla="*/ 946 w 1258"/>
                  <a:gd name="T17" fmla="*/ 0 h 11"/>
                  <a:gd name="T18" fmla="*/ 1012 w 1258"/>
                  <a:gd name="T19" fmla="*/ 0 h 11"/>
                  <a:gd name="T20" fmla="*/ 942 w 1258"/>
                  <a:gd name="T21" fmla="*/ 0 h 11"/>
                  <a:gd name="T22" fmla="*/ 942 w 1258"/>
                  <a:gd name="T23" fmla="*/ 11 h 11"/>
                  <a:gd name="T24" fmla="*/ 866 w 1258"/>
                  <a:gd name="T25" fmla="*/ 11 h 11"/>
                  <a:gd name="T26" fmla="*/ 868 w 1258"/>
                  <a:gd name="T27" fmla="*/ 0 h 11"/>
                  <a:gd name="T28" fmla="*/ 942 w 1258"/>
                  <a:gd name="T29" fmla="*/ 0 h 11"/>
                  <a:gd name="T30" fmla="*/ 859 w 1258"/>
                  <a:gd name="T31" fmla="*/ 0 h 11"/>
                  <a:gd name="T32" fmla="*/ 861 w 1258"/>
                  <a:gd name="T33" fmla="*/ 11 h 11"/>
                  <a:gd name="T34" fmla="*/ 779 w 1258"/>
                  <a:gd name="T35" fmla="*/ 11 h 11"/>
                  <a:gd name="T36" fmla="*/ 781 w 1258"/>
                  <a:gd name="T37" fmla="*/ 0 h 11"/>
                  <a:gd name="T38" fmla="*/ 859 w 1258"/>
                  <a:gd name="T39" fmla="*/ 0 h 11"/>
                  <a:gd name="T40" fmla="*/ 774 w 1258"/>
                  <a:gd name="T41" fmla="*/ 0 h 11"/>
                  <a:gd name="T42" fmla="*/ 775 w 1258"/>
                  <a:gd name="T43" fmla="*/ 11 h 11"/>
                  <a:gd name="T44" fmla="*/ 690 w 1258"/>
                  <a:gd name="T45" fmla="*/ 11 h 11"/>
                  <a:gd name="T46" fmla="*/ 693 w 1258"/>
                  <a:gd name="T47" fmla="*/ 0 h 11"/>
                  <a:gd name="T48" fmla="*/ 774 w 1258"/>
                  <a:gd name="T49" fmla="*/ 0 h 11"/>
                  <a:gd name="T50" fmla="*/ 684 w 1258"/>
                  <a:gd name="T51" fmla="*/ 0 h 11"/>
                  <a:gd name="T52" fmla="*/ 685 w 1258"/>
                  <a:gd name="T53" fmla="*/ 11 h 11"/>
                  <a:gd name="T54" fmla="*/ 607 w 1258"/>
                  <a:gd name="T55" fmla="*/ 11 h 11"/>
                  <a:gd name="T56" fmla="*/ 608 w 1258"/>
                  <a:gd name="T57" fmla="*/ 0 h 11"/>
                  <a:gd name="T58" fmla="*/ 684 w 1258"/>
                  <a:gd name="T59" fmla="*/ 0 h 11"/>
                  <a:gd name="T60" fmla="*/ 603 w 1258"/>
                  <a:gd name="T61" fmla="*/ 0 h 11"/>
                  <a:gd name="T62" fmla="*/ 604 w 1258"/>
                  <a:gd name="T63" fmla="*/ 11 h 11"/>
                  <a:gd name="T64" fmla="*/ 515 w 1258"/>
                  <a:gd name="T65" fmla="*/ 11 h 11"/>
                  <a:gd name="T66" fmla="*/ 517 w 1258"/>
                  <a:gd name="T67" fmla="*/ 0 h 11"/>
                  <a:gd name="T68" fmla="*/ 603 w 1258"/>
                  <a:gd name="T69" fmla="*/ 0 h 11"/>
                  <a:gd name="T70" fmla="*/ 509 w 1258"/>
                  <a:gd name="T71" fmla="*/ 0 h 11"/>
                  <a:gd name="T72" fmla="*/ 511 w 1258"/>
                  <a:gd name="T73" fmla="*/ 11 h 11"/>
                  <a:gd name="T74" fmla="*/ 432 w 1258"/>
                  <a:gd name="T75" fmla="*/ 11 h 11"/>
                  <a:gd name="T76" fmla="*/ 435 w 1258"/>
                  <a:gd name="T77" fmla="*/ 0 h 11"/>
                  <a:gd name="T78" fmla="*/ 509 w 1258"/>
                  <a:gd name="T79" fmla="*/ 0 h 11"/>
                  <a:gd name="T80" fmla="*/ 420 w 1258"/>
                  <a:gd name="T81" fmla="*/ 0 h 11"/>
                  <a:gd name="T82" fmla="*/ 423 w 1258"/>
                  <a:gd name="T83" fmla="*/ 11 h 11"/>
                  <a:gd name="T84" fmla="*/ 335 w 1258"/>
                  <a:gd name="T85" fmla="*/ 11 h 11"/>
                  <a:gd name="T86" fmla="*/ 338 w 1258"/>
                  <a:gd name="T87" fmla="*/ 0 h 11"/>
                  <a:gd name="T88" fmla="*/ 420 w 1258"/>
                  <a:gd name="T89" fmla="*/ 0 h 11"/>
                  <a:gd name="T90" fmla="*/ 329 w 1258"/>
                  <a:gd name="T91" fmla="*/ 0 h 11"/>
                  <a:gd name="T92" fmla="*/ 331 w 1258"/>
                  <a:gd name="T93" fmla="*/ 11 h 11"/>
                  <a:gd name="T94" fmla="*/ 261 w 1258"/>
                  <a:gd name="T95" fmla="*/ 11 h 11"/>
                  <a:gd name="T96" fmla="*/ 264 w 1258"/>
                  <a:gd name="T97" fmla="*/ 0 h 11"/>
                  <a:gd name="T98" fmla="*/ 329 w 1258"/>
                  <a:gd name="T99" fmla="*/ 0 h 11"/>
                  <a:gd name="T100" fmla="*/ 254 w 1258"/>
                  <a:gd name="T101" fmla="*/ 0 h 11"/>
                  <a:gd name="T102" fmla="*/ 257 w 1258"/>
                  <a:gd name="T103" fmla="*/ 11 h 11"/>
                  <a:gd name="T104" fmla="*/ 177 w 1258"/>
                  <a:gd name="T105" fmla="*/ 11 h 11"/>
                  <a:gd name="T106" fmla="*/ 179 w 1258"/>
                  <a:gd name="T107" fmla="*/ 0 h 11"/>
                  <a:gd name="T108" fmla="*/ 254 w 1258"/>
                  <a:gd name="T109" fmla="*/ 0 h 11"/>
                  <a:gd name="T110" fmla="*/ 169 w 1258"/>
                  <a:gd name="T111" fmla="*/ 0 h 11"/>
                  <a:gd name="T112" fmla="*/ 171 w 1258"/>
                  <a:gd name="T113" fmla="*/ 11 h 11"/>
                  <a:gd name="T114" fmla="*/ 0 w 1258"/>
                  <a:gd name="T115" fmla="*/ 11 h 11"/>
                  <a:gd name="T116" fmla="*/ 1 w 1258"/>
                  <a:gd name="T117" fmla="*/ 0 h 11"/>
                  <a:gd name="T118" fmla="*/ 169 w 1258"/>
                  <a:gd name="T11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58" h="11">
                    <a:moveTo>
                      <a:pt x="1257" y="0"/>
                    </a:moveTo>
                    <a:lnTo>
                      <a:pt x="1258" y="11"/>
                    </a:lnTo>
                    <a:lnTo>
                      <a:pt x="1021" y="11"/>
                    </a:lnTo>
                    <a:lnTo>
                      <a:pt x="1022" y="0"/>
                    </a:lnTo>
                    <a:lnTo>
                      <a:pt x="1257" y="0"/>
                    </a:lnTo>
                    <a:close/>
                    <a:moveTo>
                      <a:pt x="1012" y="0"/>
                    </a:moveTo>
                    <a:lnTo>
                      <a:pt x="1015" y="11"/>
                    </a:lnTo>
                    <a:lnTo>
                      <a:pt x="945" y="11"/>
                    </a:lnTo>
                    <a:lnTo>
                      <a:pt x="946" y="0"/>
                    </a:lnTo>
                    <a:lnTo>
                      <a:pt x="1012" y="0"/>
                    </a:lnTo>
                    <a:close/>
                    <a:moveTo>
                      <a:pt x="942" y="0"/>
                    </a:moveTo>
                    <a:lnTo>
                      <a:pt x="942" y="11"/>
                    </a:lnTo>
                    <a:lnTo>
                      <a:pt x="866" y="11"/>
                    </a:lnTo>
                    <a:lnTo>
                      <a:pt x="868" y="0"/>
                    </a:lnTo>
                    <a:lnTo>
                      <a:pt x="942" y="0"/>
                    </a:lnTo>
                    <a:close/>
                    <a:moveTo>
                      <a:pt x="859" y="0"/>
                    </a:moveTo>
                    <a:lnTo>
                      <a:pt x="861" y="11"/>
                    </a:lnTo>
                    <a:lnTo>
                      <a:pt x="779" y="11"/>
                    </a:lnTo>
                    <a:lnTo>
                      <a:pt x="781" y="0"/>
                    </a:lnTo>
                    <a:lnTo>
                      <a:pt x="859" y="0"/>
                    </a:lnTo>
                    <a:close/>
                    <a:moveTo>
                      <a:pt x="774" y="0"/>
                    </a:moveTo>
                    <a:lnTo>
                      <a:pt x="775" y="11"/>
                    </a:lnTo>
                    <a:lnTo>
                      <a:pt x="690" y="11"/>
                    </a:lnTo>
                    <a:lnTo>
                      <a:pt x="693" y="0"/>
                    </a:lnTo>
                    <a:lnTo>
                      <a:pt x="774" y="0"/>
                    </a:lnTo>
                    <a:close/>
                    <a:moveTo>
                      <a:pt x="684" y="0"/>
                    </a:moveTo>
                    <a:lnTo>
                      <a:pt x="685" y="11"/>
                    </a:lnTo>
                    <a:lnTo>
                      <a:pt x="607" y="11"/>
                    </a:lnTo>
                    <a:lnTo>
                      <a:pt x="608" y="0"/>
                    </a:lnTo>
                    <a:lnTo>
                      <a:pt x="684" y="0"/>
                    </a:lnTo>
                    <a:close/>
                    <a:moveTo>
                      <a:pt x="603" y="0"/>
                    </a:moveTo>
                    <a:lnTo>
                      <a:pt x="604" y="11"/>
                    </a:lnTo>
                    <a:lnTo>
                      <a:pt x="515" y="11"/>
                    </a:lnTo>
                    <a:lnTo>
                      <a:pt x="517" y="0"/>
                    </a:lnTo>
                    <a:lnTo>
                      <a:pt x="603" y="0"/>
                    </a:lnTo>
                    <a:close/>
                    <a:moveTo>
                      <a:pt x="509" y="0"/>
                    </a:moveTo>
                    <a:lnTo>
                      <a:pt x="511" y="11"/>
                    </a:lnTo>
                    <a:lnTo>
                      <a:pt x="432" y="11"/>
                    </a:lnTo>
                    <a:lnTo>
                      <a:pt x="435" y="0"/>
                    </a:lnTo>
                    <a:lnTo>
                      <a:pt x="509" y="0"/>
                    </a:lnTo>
                    <a:close/>
                    <a:moveTo>
                      <a:pt x="420" y="0"/>
                    </a:moveTo>
                    <a:lnTo>
                      <a:pt x="423" y="11"/>
                    </a:lnTo>
                    <a:lnTo>
                      <a:pt x="335" y="11"/>
                    </a:lnTo>
                    <a:lnTo>
                      <a:pt x="338" y="0"/>
                    </a:lnTo>
                    <a:lnTo>
                      <a:pt x="420" y="0"/>
                    </a:lnTo>
                    <a:close/>
                    <a:moveTo>
                      <a:pt x="329" y="0"/>
                    </a:moveTo>
                    <a:lnTo>
                      <a:pt x="331" y="11"/>
                    </a:lnTo>
                    <a:lnTo>
                      <a:pt x="261" y="11"/>
                    </a:lnTo>
                    <a:lnTo>
                      <a:pt x="264" y="0"/>
                    </a:lnTo>
                    <a:lnTo>
                      <a:pt x="329" y="0"/>
                    </a:lnTo>
                    <a:close/>
                    <a:moveTo>
                      <a:pt x="254" y="0"/>
                    </a:moveTo>
                    <a:lnTo>
                      <a:pt x="257" y="11"/>
                    </a:lnTo>
                    <a:lnTo>
                      <a:pt x="177" y="11"/>
                    </a:lnTo>
                    <a:lnTo>
                      <a:pt x="179" y="0"/>
                    </a:lnTo>
                    <a:lnTo>
                      <a:pt x="254" y="0"/>
                    </a:lnTo>
                    <a:close/>
                    <a:moveTo>
                      <a:pt x="169" y="0"/>
                    </a:moveTo>
                    <a:lnTo>
                      <a:pt x="171" y="11"/>
                    </a:lnTo>
                    <a:lnTo>
                      <a:pt x="0" y="11"/>
                    </a:lnTo>
                    <a:lnTo>
                      <a:pt x="1" y="0"/>
                    </a:lnTo>
                    <a:lnTo>
                      <a:pt x="169" y="0"/>
                    </a:lnTo>
                    <a:close/>
                  </a:path>
                </a:pathLst>
              </a:custGeom>
              <a:solidFill>
                <a:srgbClr val="C2C2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Freeform 938"/>
              <p:cNvSpPr>
                <a:spLocks noEditPoints="1"/>
              </p:cNvSpPr>
              <p:nvPr/>
            </p:nvSpPr>
            <p:spPr bwMode="auto">
              <a:xfrm>
                <a:off x="986" y="2853"/>
                <a:ext cx="315" cy="3"/>
              </a:xfrm>
              <a:custGeom>
                <a:avLst/>
                <a:gdLst>
                  <a:gd name="T0" fmla="*/ 1255 w 1257"/>
                  <a:gd name="T1" fmla="*/ 0 h 10"/>
                  <a:gd name="T2" fmla="*/ 1257 w 1257"/>
                  <a:gd name="T3" fmla="*/ 10 h 10"/>
                  <a:gd name="T4" fmla="*/ 1021 w 1257"/>
                  <a:gd name="T5" fmla="*/ 10 h 10"/>
                  <a:gd name="T6" fmla="*/ 1022 w 1257"/>
                  <a:gd name="T7" fmla="*/ 0 h 10"/>
                  <a:gd name="T8" fmla="*/ 1255 w 1257"/>
                  <a:gd name="T9" fmla="*/ 0 h 10"/>
                  <a:gd name="T10" fmla="*/ 1010 w 1257"/>
                  <a:gd name="T11" fmla="*/ 0 h 10"/>
                  <a:gd name="T12" fmla="*/ 1014 w 1257"/>
                  <a:gd name="T13" fmla="*/ 10 h 10"/>
                  <a:gd name="T14" fmla="*/ 945 w 1257"/>
                  <a:gd name="T15" fmla="*/ 10 h 10"/>
                  <a:gd name="T16" fmla="*/ 947 w 1257"/>
                  <a:gd name="T17" fmla="*/ 0 h 10"/>
                  <a:gd name="T18" fmla="*/ 1010 w 1257"/>
                  <a:gd name="T19" fmla="*/ 0 h 10"/>
                  <a:gd name="T20" fmla="*/ 941 w 1257"/>
                  <a:gd name="T21" fmla="*/ 0 h 10"/>
                  <a:gd name="T22" fmla="*/ 942 w 1257"/>
                  <a:gd name="T23" fmla="*/ 10 h 10"/>
                  <a:gd name="T24" fmla="*/ 867 w 1257"/>
                  <a:gd name="T25" fmla="*/ 10 h 10"/>
                  <a:gd name="T26" fmla="*/ 868 w 1257"/>
                  <a:gd name="T27" fmla="*/ 0 h 10"/>
                  <a:gd name="T28" fmla="*/ 941 w 1257"/>
                  <a:gd name="T29" fmla="*/ 0 h 10"/>
                  <a:gd name="T30" fmla="*/ 856 w 1257"/>
                  <a:gd name="T31" fmla="*/ 0 h 10"/>
                  <a:gd name="T32" fmla="*/ 860 w 1257"/>
                  <a:gd name="T33" fmla="*/ 10 h 10"/>
                  <a:gd name="T34" fmla="*/ 780 w 1257"/>
                  <a:gd name="T35" fmla="*/ 10 h 10"/>
                  <a:gd name="T36" fmla="*/ 781 w 1257"/>
                  <a:gd name="T37" fmla="*/ 0 h 10"/>
                  <a:gd name="T38" fmla="*/ 856 w 1257"/>
                  <a:gd name="T39" fmla="*/ 0 h 10"/>
                  <a:gd name="T40" fmla="*/ 774 w 1257"/>
                  <a:gd name="T41" fmla="*/ 0 h 10"/>
                  <a:gd name="T42" fmla="*/ 775 w 1257"/>
                  <a:gd name="T43" fmla="*/ 10 h 10"/>
                  <a:gd name="T44" fmla="*/ 691 w 1257"/>
                  <a:gd name="T45" fmla="*/ 10 h 10"/>
                  <a:gd name="T46" fmla="*/ 694 w 1257"/>
                  <a:gd name="T47" fmla="*/ 0 h 10"/>
                  <a:gd name="T48" fmla="*/ 774 w 1257"/>
                  <a:gd name="T49" fmla="*/ 0 h 10"/>
                  <a:gd name="T50" fmla="*/ 684 w 1257"/>
                  <a:gd name="T51" fmla="*/ 0 h 10"/>
                  <a:gd name="T52" fmla="*/ 685 w 1257"/>
                  <a:gd name="T53" fmla="*/ 10 h 10"/>
                  <a:gd name="T54" fmla="*/ 608 w 1257"/>
                  <a:gd name="T55" fmla="*/ 10 h 10"/>
                  <a:gd name="T56" fmla="*/ 609 w 1257"/>
                  <a:gd name="T57" fmla="*/ 0 h 10"/>
                  <a:gd name="T58" fmla="*/ 684 w 1257"/>
                  <a:gd name="T59" fmla="*/ 0 h 10"/>
                  <a:gd name="T60" fmla="*/ 602 w 1257"/>
                  <a:gd name="T61" fmla="*/ 0 h 10"/>
                  <a:gd name="T62" fmla="*/ 604 w 1257"/>
                  <a:gd name="T63" fmla="*/ 10 h 10"/>
                  <a:gd name="T64" fmla="*/ 516 w 1257"/>
                  <a:gd name="T65" fmla="*/ 10 h 10"/>
                  <a:gd name="T66" fmla="*/ 517 w 1257"/>
                  <a:gd name="T67" fmla="*/ 0 h 10"/>
                  <a:gd name="T68" fmla="*/ 602 w 1257"/>
                  <a:gd name="T69" fmla="*/ 0 h 10"/>
                  <a:gd name="T70" fmla="*/ 509 w 1257"/>
                  <a:gd name="T71" fmla="*/ 0 h 10"/>
                  <a:gd name="T72" fmla="*/ 510 w 1257"/>
                  <a:gd name="T73" fmla="*/ 10 h 10"/>
                  <a:gd name="T74" fmla="*/ 433 w 1257"/>
                  <a:gd name="T75" fmla="*/ 10 h 10"/>
                  <a:gd name="T76" fmla="*/ 436 w 1257"/>
                  <a:gd name="T77" fmla="*/ 0 h 10"/>
                  <a:gd name="T78" fmla="*/ 509 w 1257"/>
                  <a:gd name="T79" fmla="*/ 0 h 10"/>
                  <a:gd name="T80" fmla="*/ 419 w 1257"/>
                  <a:gd name="T81" fmla="*/ 0 h 10"/>
                  <a:gd name="T82" fmla="*/ 421 w 1257"/>
                  <a:gd name="T83" fmla="*/ 10 h 10"/>
                  <a:gd name="T84" fmla="*/ 337 w 1257"/>
                  <a:gd name="T85" fmla="*/ 10 h 10"/>
                  <a:gd name="T86" fmla="*/ 339 w 1257"/>
                  <a:gd name="T87" fmla="*/ 0 h 10"/>
                  <a:gd name="T88" fmla="*/ 419 w 1257"/>
                  <a:gd name="T89" fmla="*/ 0 h 10"/>
                  <a:gd name="T90" fmla="*/ 329 w 1257"/>
                  <a:gd name="T91" fmla="*/ 0 h 10"/>
                  <a:gd name="T92" fmla="*/ 331 w 1257"/>
                  <a:gd name="T93" fmla="*/ 10 h 10"/>
                  <a:gd name="T94" fmla="*/ 263 w 1257"/>
                  <a:gd name="T95" fmla="*/ 10 h 10"/>
                  <a:gd name="T96" fmla="*/ 264 w 1257"/>
                  <a:gd name="T97" fmla="*/ 0 h 10"/>
                  <a:gd name="T98" fmla="*/ 329 w 1257"/>
                  <a:gd name="T99" fmla="*/ 0 h 10"/>
                  <a:gd name="T100" fmla="*/ 254 w 1257"/>
                  <a:gd name="T101" fmla="*/ 0 h 10"/>
                  <a:gd name="T102" fmla="*/ 255 w 1257"/>
                  <a:gd name="T103" fmla="*/ 10 h 10"/>
                  <a:gd name="T104" fmla="*/ 178 w 1257"/>
                  <a:gd name="T105" fmla="*/ 10 h 10"/>
                  <a:gd name="T106" fmla="*/ 180 w 1257"/>
                  <a:gd name="T107" fmla="*/ 0 h 10"/>
                  <a:gd name="T108" fmla="*/ 254 w 1257"/>
                  <a:gd name="T109" fmla="*/ 0 h 10"/>
                  <a:gd name="T110" fmla="*/ 169 w 1257"/>
                  <a:gd name="T111" fmla="*/ 0 h 10"/>
                  <a:gd name="T112" fmla="*/ 171 w 1257"/>
                  <a:gd name="T113" fmla="*/ 10 h 10"/>
                  <a:gd name="T114" fmla="*/ 0 w 1257"/>
                  <a:gd name="T115" fmla="*/ 10 h 10"/>
                  <a:gd name="T116" fmla="*/ 1 w 1257"/>
                  <a:gd name="T117" fmla="*/ 0 h 10"/>
                  <a:gd name="T118" fmla="*/ 169 w 1257"/>
                  <a:gd name="T11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57" h="10">
                    <a:moveTo>
                      <a:pt x="1255" y="0"/>
                    </a:moveTo>
                    <a:lnTo>
                      <a:pt x="1257" y="10"/>
                    </a:lnTo>
                    <a:lnTo>
                      <a:pt x="1021" y="10"/>
                    </a:lnTo>
                    <a:lnTo>
                      <a:pt x="1022" y="0"/>
                    </a:lnTo>
                    <a:lnTo>
                      <a:pt x="1255" y="0"/>
                    </a:lnTo>
                    <a:close/>
                    <a:moveTo>
                      <a:pt x="1010" y="0"/>
                    </a:moveTo>
                    <a:lnTo>
                      <a:pt x="1014" y="10"/>
                    </a:lnTo>
                    <a:lnTo>
                      <a:pt x="945" y="10"/>
                    </a:lnTo>
                    <a:lnTo>
                      <a:pt x="947" y="0"/>
                    </a:lnTo>
                    <a:lnTo>
                      <a:pt x="1010" y="0"/>
                    </a:lnTo>
                    <a:close/>
                    <a:moveTo>
                      <a:pt x="941" y="0"/>
                    </a:moveTo>
                    <a:lnTo>
                      <a:pt x="942" y="10"/>
                    </a:lnTo>
                    <a:lnTo>
                      <a:pt x="867" y="10"/>
                    </a:lnTo>
                    <a:lnTo>
                      <a:pt x="868" y="0"/>
                    </a:lnTo>
                    <a:lnTo>
                      <a:pt x="941" y="0"/>
                    </a:lnTo>
                    <a:close/>
                    <a:moveTo>
                      <a:pt x="856" y="0"/>
                    </a:moveTo>
                    <a:lnTo>
                      <a:pt x="860" y="10"/>
                    </a:lnTo>
                    <a:lnTo>
                      <a:pt x="780" y="10"/>
                    </a:lnTo>
                    <a:lnTo>
                      <a:pt x="781" y="0"/>
                    </a:lnTo>
                    <a:lnTo>
                      <a:pt x="856" y="0"/>
                    </a:lnTo>
                    <a:close/>
                    <a:moveTo>
                      <a:pt x="774" y="0"/>
                    </a:moveTo>
                    <a:lnTo>
                      <a:pt x="775" y="10"/>
                    </a:lnTo>
                    <a:lnTo>
                      <a:pt x="691" y="10"/>
                    </a:lnTo>
                    <a:lnTo>
                      <a:pt x="694" y="0"/>
                    </a:lnTo>
                    <a:lnTo>
                      <a:pt x="774" y="0"/>
                    </a:lnTo>
                    <a:close/>
                    <a:moveTo>
                      <a:pt x="684" y="0"/>
                    </a:moveTo>
                    <a:lnTo>
                      <a:pt x="685" y="10"/>
                    </a:lnTo>
                    <a:lnTo>
                      <a:pt x="608" y="10"/>
                    </a:lnTo>
                    <a:lnTo>
                      <a:pt x="609" y="0"/>
                    </a:lnTo>
                    <a:lnTo>
                      <a:pt x="684" y="0"/>
                    </a:lnTo>
                    <a:close/>
                    <a:moveTo>
                      <a:pt x="602" y="0"/>
                    </a:moveTo>
                    <a:lnTo>
                      <a:pt x="604" y="10"/>
                    </a:lnTo>
                    <a:lnTo>
                      <a:pt x="516" y="10"/>
                    </a:lnTo>
                    <a:lnTo>
                      <a:pt x="517" y="0"/>
                    </a:lnTo>
                    <a:lnTo>
                      <a:pt x="602" y="0"/>
                    </a:lnTo>
                    <a:close/>
                    <a:moveTo>
                      <a:pt x="509" y="0"/>
                    </a:moveTo>
                    <a:lnTo>
                      <a:pt x="510" y="10"/>
                    </a:lnTo>
                    <a:lnTo>
                      <a:pt x="433" y="10"/>
                    </a:lnTo>
                    <a:lnTo>
                      <a:pt x="436" y="0"/>
                    </a:lnTo>
                    <a:lnTo>
                      <a:pt x="509" y="0"/>
                    </a:lnTo>
                    <a:close/>
                    <a:moveTo>
                      <a:pt x="419" y="0"/>
                    </a:moveTo>
                    <a:lnTo>
                      <a:pt x="421" y="10"/>
                    </a:lnTo>
                    <a:lnTo>
                      <a:pt x="337" y="10"/>
                    </a:lnTo>
                    <a:lnTo>
                      <a:pt x="339" y="0"/>
                    </a:lnTo>
                    <a:lnTo>
                      <a:pt x="419" y="0"/>
                    </a:lnTo>
                    <a:close/>
                    <a:moveTo>
                      <a:pt x="329" y="0"/>
                    </a:moveTo>
                    <a:lnTo>
                      <a:pt x="331" y="10"/>
                    </a:lnTo>
                    <a:lnTo>
                      <a:pt x="263" y="10"/>
                    </a:lnTo>
                    <a:lnTo>
                      <a:pt x="264" y="0"/>
                    </a:lnTo>
                    <a:lnTo>
                      <a:pt x="329" y="0"/>
                    </a:lnTo>
                    <a:close/>
                    <a:moveTo>
                      <a:pt x="254" y="0"/>
                    </a:moveTo>
                    <a:lnTo>
                      <a:pt x="255" y="10"/>
                    </a:lnTo>
                    <a:lnTo>
                      <a:pt x="178" y="10"/>
                    </a:lnTo>
                    <a:lnTo>
                      <a:pt x="180" y="0"/>
                    </a:lnTo>
                    <a:lnTo>
                      <a:pt x="254" y="0"/>
                    </a:lnTo>
                    <a:close/>
                    <a:moveTo>
                      <a:pt x="169" y="0"/>
                    </a:moveTo>
                    <a:lnTo>
                      <a:pt x="171" y="10"/>
                    </a:lnTo>
                    <a:lnTo>
                      <a:pt x="0" y="10"/>
                    </a:lnTo>
                    <a:lnTo>
                      <a:pt x="1" y="0"/>
                    </a:lnTo>
                    <a:lnTo>
                      <a:pt x="169" y="0"/>
                    </a:lnTo>
                    <a:close/>
                  </a:path>
                </a:pathLst>
              </a:custGeom>
              <a:solidFill>
                <a:srgbClr val="C9C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Freeform 939"/>
              <p:cNvSpPr>
                <a:spLocks noEditPoints="1"/>
              </p:cNvSpPr>
              <p:nvPr/>
            </p:nvSpPr>
            <p:spPr bwMode="auto">
              <a:xfrm>
                <a:off x="987" y="2852"/>
                <a:ext cx="314" cy="3"/>
              </a:xfrm>
              <a:custGeom>
                <a:avLst/>
                <a:gdLst>
                  <a:gd name="T0" fmla="*/ 1254 w 1256"/>
                  <a:gd name="T1" fmla="*/ 0 h 10"/>
                  <a:gd name="T2" fmla="*/ 1256 w 1256"/>
                  <a:gd name="T3" fmla="*/ 10 h 10"/>
                  <a:gd name="T4" fmla="*/ 1021 w 1256"/>
                  <a:gd name="T5" fmla="*/ 10 h 10"/>
                  <a:gd name="T6" fmla="*/ 1021 w 1256"/>
                  <a:gd name="T7" fmla="*/ 0 h 10"/>
                  <a:gd name="T8" fmla="*/ 1254 w 1256"/>
                  <a:gd name="T9" fmla="*/ 0 h 10"/>
                  <a:gd name="T10" fmla="*/ 1008 w 1256"/>
                  <a:gd name="T11" fmla="*/ 0 h 10"/>
                  <a:gd name="T12" fmla="*/ 1011 w 1256"/>
                  <a:gd name="T13" fmla="*/ 10 h 10"/>
                  <a:gd name="T14" fmla="*/ 945 w 1256"/>
                  <a:gd name="T15" fmla="*/ 10 h 10"/>
                  <a:gd name="T16" fmla="*/ 947 w 1256"/>
                  <a:gd name="T17" fmla="*/ 0 h 10"/>
                  <a:gd name="T18" fmla="*/ 1008 w 1256"/>
                  <a:gd name="T19" fmla="*/ 0 h 10"/>
                  <a:gd name="T20" fmla="*/ 940 w 1256"/>
                  <a:gd name="T21" fmla="*/ 0 h 10"/>
                  <a:gd name="T22" fmla="*/ 941 w 1256"/>
                  <a:gd name="T23" fmla="*/ 10 h 10"/>
                  <a:gd name="T24" fmla="*/ 867 w 1256"/>
                  <a:gd name="T25" fmla="*/ 10 h 10"/>
                  <a:gd name="T26" fmla="*/ 869 w 1256"/>
                  <a:gd name="T27" fmla="*/ 0 h 10"/>
                  <a:gd name="T28" fmla="*/ 940 w 1256"/>
                  <a:gd name="T29" fmla="*/ 0 h 10"/>
                  <a:gd name="T30" fmla="*/ 854 w 1256"/>
                  <a:gd name="T31" fmla="*/ 0 h 10"/>
                  <a:gd name="T32" fmla="*/ 857 w 1256"/>
                  <a:gd name="T33" fmla="*/ 10 h 10"/>
                  <a:gd name="T34" fmla="*/ 780 w 1256"/>
                  <a:gd name="T35" fmla="*/ 10 h 10"/>
                  <a:gd name="T36" fmla="*/ 781 w 1256"/>
                  <a:gd name="T37" fmla="*/ 0 h 10"/>
                  <a:gd name="T38" fmla="*/ 854 w 1256"/>
                  <a:gd name="T39" fmla="*/ 0 h 10"/>
                  <a:gd name="T40" fmla="*/ 773 w 1256"/>
                  <a:gd name="T41" fmla="*/ 0 h 10"/>
                  <a:gd name="T42" fmla="*/ 773 w 1256"/>
                  <a:gd name="T43" fmla="*/ 10 h 10"/>
                  <a:gd name="T44" fmla="*/ 692 w 1256"/>
                  <a:gd name="T45" fmla="*/ 10 h 10"/>
                  <a:gd name="T46" fmla="*/ 694 w 1256"/>
                  <a:gd name="T47" fmla="*/ 0 h 10"/>
                  <a:gd name="T48" fmla="*/ 773 w 1256"/>
                  <a:gd name="T49" fmla="*/ 0 h 10"/>
                  <a:gd name="T50" fmla="*/ 682 w 1256"/>
                  <a:gd name="T51" fmla="*/ 0 h 10"/>
                  <a:gd name="T52" fmla="*/ 683 w 1256"/>
                  <a:gd name="T53" fmla="*/ 10 h 10"/>
                  <a:gd name="T54" fmla="*/ 607 w 1256"/>
                  <a:gd name="T55" fmla="*/ 10 h 10"/>
                  <a:gd name="T56" fmla="*/ 608 w 1256"/>
                  <a:gd name="T57" fmla="*/ 0 h 10"/>
                  <a:gd name="T58" fmla="*/ 682 w 1256"/>
                  <a:gd name="T59" fmla="*/ 0 h 10"/>
                  <a:gd name="T60" fmla="*/ 600 w 1256"/>
                  <a:gd name="T61" fmla="*/ 0 h 10"/>
                  <a:gd name="T62" fmla="*/ 602 w 1256"/>
                  <a:gd name="T63" fmla="*/ 10 h 10"/>
                  <a:gd name="T64" fmla="*/ 516 w 1256"/>
                  <a:gd name="T65" fmla="*/ 10 h 10"/>
                  <a:gd name="T66" fmla="*/ 517 w 1256"/>
                  <a:gd name="T67" fmla="*/ 0 h 10"/>
                  <a:gd name="T68" fmla="*/ 600 w 1256"/>
                  <a:gd name="T69" fmla="*/ 0 h 10"/>
                  <a:gd name="T70" fmla="*/ 506 w 1256"/>
                  <a:gd name="T71" fmla="*/ 0 h 10"/>
                  <a:gd name="T72" fmla="*/ 508 w 1256"/>
                  <a:gd name="T73" fmla="*/ 10 h 10"/>
                  <a:gd name="T74" fmla="*/ 434 w 1256"/>
                  <a:gd name="T75" fmla="*/ 10 h 10"/>
                  <a:gd name="T76" fmla="*/ 437 w 1256"/>
                  <a:gd name="T77" fmla="*/ 0 h 10"/>
                  <a:gd name="T78" fmla="*/ 506 w 1256"/>
                  <a:gd name="T79" fmla="*/ 0 h 10"/>
                  <a:gd name="T80" fmla="*/ 417 w 1256"/>
                  <a:gd name="T81" fmla="*/ 0 h 10"/>
                  <a:gd name="T82" fmla="*/ 419 w 1256"/>
                  <a:gd name="T83" fmla="*/ 10 h 10"/>
                  <a:gd name="T84" fmla="*/ 337 w 1256"/>
                  <a:gd name="T85" fmla="*/ 10 h 10"/>
                  <a:gd name="T86" fmla="*/ 339 w 1256"/>
                  <a:gd name="T87" fmla="*/ 0 h 10"/>
                  <a:gd name="T88" fmla="*/ 417 w 1256"/>
                  <a:gd name="T89" fmla="*/ 0 h 10"/>
                  <a:gd name="T90" fmla="*/ 328 w 1256"/>
                  <a:gd name="T91" fmla="*/ 0 h 10"/>
                  <a:gd name="T92" fmla="*/ 328 w 1256"/>
                  <a:gd name="T93" fmla="*/ 10 h 10"/>
                  <a:gd name="T94" fmla="*/ 263 w 1256"/>
                  <a:gd name="T95" fmla="*/ 10 h 10"/>
                  <a:gd name="T96" fmla="*/ 264 w 1256"/>
                  <a:gd name="T97" fmla="*/ 0 h 10"/>
                  <a:gd name="T98" fmla="*/ 328 w 1256"/>
                  <a:gd name="T99" fmla="*/ 0 h 10"/>
                  <a:gd name="T100" fmla="*/ 252 w 1256"/>
                  <a:gd name="T101" fmla="*/ 0 h 10"/>
                  <a:gd name="T102" fmla="*/ 253 w 1256"/>
                  <a:gd name="T103" fmla="*/ 10 h 10"/>
                  <a:gd name="T104" fmla="*/ 178 w 1256"/>
                  <a:gd name="T105" fmla="*/ 10 h 10"/>
                  <a:gd name="T106" fmla="*/ 180 w 1256"/>
                  <a:gd name="T107" fmla="*/ 0 h 10"/>
                  <a:gd name="T108" fmla="*/ 252 w 1256"/>
                  <a:gd name="T109" fmla="*/ 0 h 10"/>
                  <a:gd name="T110" fmla="*/ 167 w 1256"/>
                  <a:gd name="T111" fmla="*/ 0 h 10"/>
                  <a:gd name="T112" fmla="*/ 168 w 1256"/>
                  <a:gd name="T113" fmla="*/ 10 h 10"/>
                  <a:gd name="T114" fmla="*/ 0 w 1256"/>
                  <a:gd name="T115" fmla="*/ 10 h 10"/>
                  <a:gd name="T116" fmla="*/ 1 w 1256"/>
                  <a:gd name="T117" fmla="*/ 0 h 10"/>
                  <a:gd name="T118" fmla="*/ 167 w 1256"/>
                  <a:gd name="T11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56" h="10">
                    <a:moveTo>
                      <a:pt x="1254" y="0"/>
                    </a:moveTo>
                    <a:lnTo>
                      <a:pt x="1256" y="10"/>
                    </a:lnTo>
                    <a:lnTo>
                      <a:pt x="1021" y="10"/>
                    </a:lnTo>
                    <a:lnTo>
                      <a:pt x="1021" y="0"/>
                    </a:lnTo>
                    <a:lnTo>
                      <a:pt x="1254" y="0"/>
                    </a:lnTo>
                    <a:close/>
                    <a:moveTo>
                      <a:pt x="1008" y="0"/>
                    </a:moveTo>
                    <a:lnTo>
                      <a:pt x="1011" y="10"/>
                    </a:lnTo>
                    <a:lnTo>
                      <a:pt x="945" y="10"/>
                    </a:lnTo>
                    <a:lnTo>
                      <a:pt x="947" y="0"/>
                    </a:lnTo>
                    <a:lnTo>
                      <a:pt x="1008" y="0"/>
                    </a:lnTo>
                    <a:close/>
                    <a:moveTo>
                      <a:pt x="940" y="0"/>
                    </a:moveTo>
                    <a:lnTo>
                      <a:pt x="941" y="10"/>
                    </a:lnTo>
                    <a:lnTo>
                      <a:pt x="867" y="10"/>
                    </a:lnTo>
                    <a:lnTo>
                      <a:pt x="869" y="0"/>
                    </a:lnTo>
                    <a:lnTo>
                      <a:pt x="940" y="0"/>
                    </a:lnTo>
                    <a:close/>
                    <a:moveTo>
                      <a:pt x="854" y="0"/>
                    </a:moveTo>
                    <a:lnTo>
                      <a:pt x="857" y="10"/>
                    </a:lnTo>
                    <a:lnTo>
                      <a:pt x="780" y="10"/>
                    </a:lnTo>
                    <a:lnTo>
                      <a:pt x="781" y="0"/>
                    </a:lnTo>
                    <a:lnTo>
                      <a:pt x="854" y="0"/>
                    </a:lnTo>
                    <a:close/>
                    <a:moveTo>
                      <a:pt x="773" y="0"/>
                    </a:moveTo>
                    <a:lnTo>
                      <a:pt x="773" y="10"/>
                    </a:lnTo>
                    <a:lnTo>
                      <a:pt x="692" y="10"/>
                    </a:lnTo>
                    <a:lnTo>
                      <a:pt x="694" y="0"/>
                    </a:lnTo>
                    <a:lnTo>
                      <a:pt x="773" y="0"/>
                    </a:lnTo>
                    <a:close/>
                    <a:moveTo>
                      <a:pt x="682" y="0"/>
                    </a:moveTo>
                    <a:lnTo>
                      <a:pt x="683" y="10"/>
                    </a:lnTo>
                    <a:lnTo>
                      <a:pt x="607" y="10"/>
                    </a:lnTo>
                    <a:lnTo>
                      <a:pt x="608" y="0"/>
                    </a:lnTo>
                    <a:lnTo>
                      <a:pt x="682" y="0"/>
                    </a:lnTo>
                    <a:close/>
                    <a:moveTo>
                      <a:pt x="600" y="0"/>
                    </a:moveTo>
                    <a:lnTo>
                      <a:pt x="602" y="10"/>
                    </a:lnTo>
                    <a:lnTo>
                      <a:pt x="516" y="10"/>
                    </a:lnTo>
                    <a:lnTo>
                      <a:pt x="517" y="0"/>
                    </a:lnTo>
                    <a:lnTo>
                      <a:pt x="600" y="0"/>
                    </a:lnTo>
                    <a:close/>
                    <a:moveTo>
                      <a:pt x="506" y="0"/>
                    </a:moveTo>
                    <a:lnTo>
                      <a:pt x="508" y="10"/>
                    </a:lnTo>
                    <a:lnTo>
                      <a:pt x="434" y="10"/>
                    </a:lnTo>
                    <a:lnTo>
                      <a:pt x="437" y="0"/>
                    </a:lnTo>
                    <a:lnTo>
                      <a:pt x="506" y="0"/>
                    </a:lnTo>
                    <a:close/>
                    <a:moveTo>
                      <a:pt x="417" y="0"/>
                    </a:moveTo>
                    <a:lnTo>
                      <a:pt x="419" y="10"/>
                    </a:lnTo>
                    <a:lnTo>
                      <a:pt x="337" y="10"/>
                    </a:lnTo>
                    <a:lnTo>
                      <a:pt x="339" y="0"/>
                    </a:lnTo>
                    <a:lnTo>
                      <a:pt x="417" y="0"/>
                    </a:lnTo>
                    <a:close/>
                    <a:moveTo>
                      <a:pt x="328" y="0"/>
                    </a:moveTo>
                    <a:lnTo>
                      <a:pt x="328" y="10"/>
                    </a:lnTo>
                    <a:lnTo>
                      <a:pt x="263" y="10"/>
                    </a:lnTo>
                    <a:lnTo>
                      <a:pt x="264" y="0"/>
                    </a:lnTo>
                    <a:lnTo>
                      <a:pt x="328" y="0"/>
                    </a:lnTo>
                    <a:close/>
                    <a:moveTo>
                      <a:pt x="252" y="0"/>
                    </a:moveTo>
                    <a:lnTo>
                      <a:pt x="253" y="10"/>
                    </a:lnTo>
                    <a:lnTo>
                      <a:pt x="178" y="10"/>
                    </a:lnTo>
                    <a:lnTo>
                      <a:pt x="180" y="0"/>
                    </a:lnTo>
                    <a:lnTo>
                      <a:pt x="252" y="0"/>
                    </a:lnTo>
                    <a:close/>
                    <a:moveTo>
                      <a:pt x="167" y="0"/>
                    </a:moveTo>
                    <a:lnTo>
                      <a:pt x="168" y="10"/>
                    </a:lnTo>
                    <a:lnTo>
                      <a:pt x="0" y="10"/>
                    </a:lnTo>
                    <a:lnTo>
                      <a:pt x="1" y="0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rgbClr val="D1D1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Freeform 940"/>
              <p:cNvSpPr>
                <a:spLocks noEditPoints="1"/>
              </p:cNvSpPr>
              <p:nvPr/>
            </p:nvSpPr>
            <p:spPr bwMode="auto">
              <a:xfrm>
                <a:off x="987" y="2851"/>
                <a:ext cx="313" cy="2"/>
              </a:xfrm>
              <a:custGeom>
                <a:avLst/>
                <a:gdLst>
                  <a:gd name="T0" fmla="*/ 1253 w 1254"/>
                  <a:gd name="T1" fmla="*/ 0 h 10"/>
                  <a:gd name="T2" fmla="*/ 1254 w 1254"/>
                  <a:gd name="T3" fmla="*/ 10 h 10"/>
                  <a:gd name="T4" fmla="*/ 1021 w 1254"/>
                  <a:gd name="T5" fmla="*/ 10 h 10"/>
                  <a:gd name="T6" fmla="*/ 1023 w 1254"/>
                  <a:gd name="T7" fmla="*/ 0 h 10"/>
                  <a:gd name="T8" fmla="*/ 1253 w 1254"/>
                  <a:gd name="T9" fmla="*/ 0 h 10"/>
                  <a:gd name="T10" fmla="*/ 1006 w 1254"/>
                  <a:gd name="T11" fmla="*/ 0 h 10"/>
                  <a:gd name="T12" fmla="*/ 1009 w 1254"/>
                  <a:gd name="T13" fmla="*/ 10 h 10"/>
                  <a:gd name="T14" fmla="*/ 946 w 1254"/>
                  <a:gd name="T15" fmla="*/ 10 h 10"/>
                  <a:gd name="T16" fmla="*/ 947 w 1254"/>
                  <a:gd name="T17" fmla="*/ 0 h 10"/>
                  <a:gd name="T18" fmla="*/ 1006 w 1254"/>
                  <a:gd name="T19" fmla="*/ 0 h 10"/>
                  <a:gd name="T20" fmla="*/ 940 w 1254"/>
                  <a:gd name="T21" fmla="*/ 0 h 10"/>
                  <a:gd name="T22" fmla="*/ 940 w 1254"/>
                  <a:gd name="T23" fmla="*/ 10 h 10"/>
                  <a:gd name="T24" fmla="*/ 867 w 1254"/>
                  <a:gd name="T25" fmla="*/ 10 h 10"/>
                  <a:gd name="T26" fmla="*/ 870 w 1254"/>
                  <a:gd name="T27" fmla="*/ 0 h 10"/>
                  <a:gd name="T28" fmla="*/ 940 w 1254"/>
                  <a:gd name="T29" fmla="*/ 0 h 10"/>
                  <a:gd name="T30" fmla="*/ 853 w 1254"/>
                  <a:gd name="T31" fmla="*/ 0 h 10"/>
                  <a:gd name="T32" fmla="*/ 855 w 1254"/>
                  <a:gd name="T33" fmla="*/ 10 h 10"/>
                  <a:gd name="T34" fmla="*/ 780 w 1254"/>
                  <a:gd name="T35" fmla="*/ 10 h 10"/>
                  <a:gd name="T36" fmla="*/ 782 w 1254"/>
                  <a:gd name="T37" fmla="*/ 0 h 10"/>
                  <a:gd name="T38" fmla="*/ 853 w 1254"/>
                  <a:gd name="T39" fmla="*/ 0 h 10"/>
                  <a:gd name="T40" fmla="*/ 773 w 1254"/>
                  <a:gd name="T41" fmla="*/ 0 h 10"/>
                  <a:gd name="T42" fmla="*/ 773 w 1254"/>
                  <a:gd name="T43" fmla="*/ 10 h 10"/>
                  <a:gd name="T44" fmla="*/ 693 w 1254"/>
                  <a:gd name="T45" fmla="*/ 10 h 10"/>
                  <a:gd name="T46" fmla="*/ 694 w 1254"/>
                  <a:gd name="T47" fmla="*/ 0 h 10"/>
                  <a:gd name="T48" fmla="*/ 773 w 1254"/>
                  <a:gd name="T49" fmla="*/ 0 h 10"/>
                  <a:gd name="T50" fmla="*/ 682 w 1254"/>
                  <a:gd name="T51" fmla="*/ 0 h 10"/>
                  <a:gd name="T52" fmla="*/ 683 w 1254"/>
                  <a:gd name="T53" fmla="*/ 10 h 10"/>
                  <a:gd name="T54" fmla="*/ 608 w 1254"/>
                  <a:gd name="T55" fmla="*/ 10 h 10"/>
                  <a:gd name="T56" fmla="*/ 609 w 1254"/>
                  <a:gd name="T57" fmla="*/ 0 h 10"/>
                  <a:gd name="T58" fmla="*/ 682 w 1254"/>
                  <a:gd name="T59" fmla="*/ 0 h 10"/>
                  <a:gd name="T60" fmla="*/ 600 w 1254"/>
                  <a:gd name="T61" fmla="*/ 0 h 10"/>
                  <a:gd name="T62" fmla="*/ 601 w 1254"/>
                  <a:gd name="T63" fmla="*/ 10 h 10"/>
                  <a:gd name="T64" fmla="*/ 516 w 1254"/>
                  <a:gd name="T65" fmla="*/ 10 h 10"/>
                  <a:gd name="T66" fmla="*/ 518 w 1254"/>
                  <a:gd name="T67" fmla="*/ 0 h 10"/>
                  <a:gd name="T68" fmla="*/ 600 w 1254"/>
                  <a:gd name="T69" fmla="*/ 0 h 10"/>
                  <a:gd name="T70" fmla="*/ 505 w 1254"/>
                  <a:gd name="T71" fmla="*/ 0 h 10"/>
                  <a:gd name="T72" fmla="*/ 508 w 1254"/>
                  <a:gd name="T73" fmla="*/ 10 h 10"/>
                  <a:gd name="T74" fmla="*/ 435 w 1254"/>
                  <a:gd name="T75" fmla="*/ 10 h 10"/>
                  <a:gd name="T76" fmla="*/ 438 w 1254"/>
                  <a:gd name="T77" fmla="*/ 0 h 10"/>
                  <a:gd name="T78" fmla="*/ 505 w 1254"/>
                  <a:gd name="T79" fmla="*/ 0 h 10"/>
                  <a:gd name="T80" fmla="*/ 416 w 1254"/>
                  <a:gd name="T81" fmla="*/ 0 h 10"/>
                  <a:gd name="T82" fmla="*/ 418 w 1254"/>
                  <a:gd name="T83" fmla="*/ 10 h 10"/>
                  <a:gd name="T84" fmla="*/ 338 w 1254"/>
                  <a:gd name="T85" fmla="*/ 10 h 10"/>
                  <a:gd name="T86" fmla="*/ 340 w 1254"/>
                  <a:gd name="T87" fmla="*/ 0 h 10"/>
                  <a:gd name="T88" fmla="*/ 416 w 1254"/>
                  <a:gd name="T89" fmla="*/ 0 h 10"/>
                  <a:gd name="T90" fmla="*/ 328 w 1254"/>
                  <a:gd name="T91" fmla="*/ 0 h 10"/>
                  <a:gd name="T92" fmla="*/ 328 w 1254"/>
                  <a:gd name="T93" fmla="*/ 10 h 10"/>
                  <a:gd name="T94" fmla="*/ 263 w 1254"/>
                  <a:gd name="T95" fmla="*/ 10 h 10"/>
                  <a:gd name="T96" fmla="*/ 265 w 1254"/>
                  <a:gd name="T97" fmla="*/ 0 h 10"/>
                  <a:gd name="T98" fmla="*/ 328 w 1254"/>
                  <a:gd name="T99" fmla="*/ 0 h 10"/>
                  <a:gd name="T100" fmla="*/ 251 w 1254"/>
                  <a:gd name="T101" fmla="*/ 0 h 10"/>
                  <a:gd name="T102" fmla="*/ 252 w 1254"/>
                  <a:gd name="T103" fmla="*/ 10 h 10"/>
                  <a:gd name="T104" fmla="*/ 179 w 1254"/>
                  <a:gd name="T105" fmla="*/ 10 h 10"/>
                  <a:gd name="T106" fmla="*/ 180 w 1254"/>
                  <a:gd name="T107" fmla="*/ 0 h 10"/>
                  <a:gd name="T108" fmla="*/ 251 w 1254"/>
                  <a:gd name="T109" fmla="*/ 0 h 10"/>
                  <a:gd name="T110" fmla="*/ 166 w 1254"/>
                  <a:gd name="T111" fmla="*/ 0 h 10"/>
                  <a:gd name="T112" fmla="*/ 168 w 1254"/>
                  <a:gd name="T113" fmla="*/ 10 h 10"/>
                  <a:gd name="T114" fmla="*/ 0 w 1254"/>
                  <a:gd name="T115" fmla="*/ 10 h 10"/>
                  <a:gd name="T116" fmla="*/ 1 w 1254"/>
                  <a:gd name="T117" fmla="*/ 0 h 10"/>
                  <a:gd name="T118" fmla="*/ 166 w 1254"/>
                  <a:gd name="T11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54" h="10">
                    <a:moveTo>
                      <a:pt x="1253" y="0"/>
                    </a:moveTo>
                    <a:lnTo>
                      <a:pt x="1254" y="10"/>
                    </a:lnTo>
                    <a:lnTo>
                      <a:pt x="1021" y="10"/>
                    </a:lnTo>
                    <a:lnTo>
                      <a:pt x="1023" y="0"/>
                    </a:lnTo>
                    <a:lnTo>
                      <a:pt x="1253" y="0"/>
                    </a:lnTo>
                    <a:close/>
                    <a:moveTo>
                      <a:pt x="1006" y="0"/>
                    </a:moveTo>
                    <a:lnTo>
                      <a:pt x="1009" y="10"/>
                    </a:lnTo>
                    <a:lnTo>
                      <a:pt x="946" y="10"/>
                    </a:lnTo>
                    <a:lnTo>
                      <a:pt x="947" y="0"/>
                    </a:lnTo>
                    <a:lnTo>
                      <a:pt x="1006" y="0"/>
                    </a:lnTo>
                    <a:close/>
                    <a:moveTo>
                      <a:pt x="940" y="0"/>
                    </a:moveTo>
                    <a:lnTo>
                      <a:pt x="940" y="10"/>
                    </a:lnTo>
                    <a:lnTo>
                      <a:pt x="867" y="10"/>
                    </a:lnTo>
                    <a:lnTo>
                      <a:pt x="870" y="0"/>
                    </a:lnTo>
                    <a:lnTo>
                      <a:pt x="940" y="0"/>
                    </a:lnTo>
                    <a:close/>
                    <a:moveTo>
                      <a:pt x="853" y="0"/>
                    </a:moveTo>
                    <a:lnTo>
                      <a:pt x="855" y="10"/>
                    </a:lnTo>
                    <a:lnTo>
                      <a:pt x="780" y="10"/>
                    </a:lnTo>
                    <a:lnTo>
                      <a:pt x="782" y="0"/>
                    </a:lnTo>
                    <a:lnTo>
                      <a:pt x="853" y="0"/>
                    </a:lnTo>
                    <a:close/>
                    <a:moveTo>
                      <a:pt x="773" y="0"/>
                    </a:moveTo>
                    <a:lnTo>
                      <a:pt x="773" y="10"/>
                    </a:lnTo>
                    <a:lnTo>
                      <a:pt x="693" y="10"/>
                    </a:lnTo>
                    <a:lnTo>
                      <a:pt x="694" y="0"/>
                    </a:lnTo>
                    <a:lnTo>
                      <a:pt x="773" y="0"/>
                    </a:lnTo>
                    <a:close/>
                    <a:moveTo>
                      <a:pt x="682" y="0"/>
                    </a:moveTo>
                    <a:lnTo>
                      <a:pt x="683" y="10"/>
                    </a:lnTo>
                    <a:lnTo>
                      <a:pt x="608" y="10"/>
                    </a:lnTo>
                    <a:lnTo>
                      <a:pt x="609" y="0"/>
                    </a:lnTo>
                    <a:lnTo>
                      <a:pt x="682" y="0"/>
                    </a:lnTo>
                    <a:close/>
                    <a:moveTo>
                      <a:pt x="600" y="0"/>
                    </a:moveTo>
                    <a:lnTo>
                      <a:pt x="601" y="10"/>
                    </a:lnTo>
                    <a:lnTo>
                      <a:pt x="516" y="10"/>
                    </a:lnTo>
                    <a:lnTo>
                      <a:pt x="518" y="0"/>
                    </a:lnTo>
                    <a:lnTo>
                      <a:pt x="600" y="0"/>
                    </a:lnTo>
                    <a:close/>
                    <a:moveTo>
                      <a:pt x="505" y="0"/>
                    </a:moveTo>
                    <a:lnTo>
                      <a:pt x="508" y="10"/>
                    </a:lnTo>
                    <a:lnTo>
                      <a:pt x="435" y="10"/>
                    </a:lnTo>
                    <a:lnTo>
                      <a:pt x="438" y="0"/>
                    </a:lnTo>
                    <a:lnTo>
                      <a:pt x="505" y="0"/>
                    </a:lnTo>
                    <a:close/>
                    <a:moveTo>
                      <a:pt x="416" y="0"/>
                    </a:moveTo>
                    <a:lnTo>
                      <a:pt x="418" y="10"/>
                    </a:lnTo>
                    <a:lnTo>
                      <a:pt x="338" y="10"/>
                    </a:lnTo>
                    <a:lnTo>
                      <a:pt x="340" y="0"/>
                    </a:lnTo>
                    <a:lnTo>
                      <a:pt x="416" y="0"/>
                    </a:lnTo>
                    <a:close/>
                    <a:moveTo>
                      <a:pt x="328" y="0"/>
                    </a:moveTo>
                    <a:lnTo>
                      <a:pt x="328" y="10"/>
                    </a:lnTo>
                    <a:lnTo>
                      <a:pt x="263" y="10"/>
                    </a:lnTo>
                    <a:lnTo>
                      <a:pt x="265" y="0"/>
                    </a:lnTo>
                    <a:lnTo>
                      <a:pt x="328" y="0"/>
                    </a:lnTo>
                    <a:close/>
                    <a:moveTo>
                      <a:pt x="251" y="0"/>
                    </a:moveTo>
                    <a:lnTo>
                      <a:pt x="252" y="10"/>
                    </a:lnTo>
                    <a:lnTo>
                      <a:pt x="179" y="10"/>
                    </a:lnTo>
                    <a:lnTo>
                      <a:pt x="180" y="0"/>
                    </a:lnTo>
                    <a:lnTo>
                      <a:pt x="251" y="0"/>
                    </a:lnTo>
                    <a:close/>
                    <a:moveTo>
                      <a:pt x="166" y="0"/>
                    </a:moveTo>
                    <a:lnTo>
                      <a:pt x="168" y="10"/>
                    </a:lnTo>
                    <a:lnTo>
                      <a:pt x="0" y="10"/>
                    </a:lnTo>
                    <a:lnTo>
                      <a:pt x="1" y="0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rgbClr val="D6D6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941"/>
              <p:cNvSpPr>
                <a:spLocks noEditPoints="1"/>
              </p:cNvSpPr>
              <p:nvPr/>
            </p:nvSpPr>
            <p:spPr bwMode="auto">
              <a:xfrm>
                <a:off x="987" y="2849"/>
                <a:ext cx="313" cy="3"/>
              </a:xfrm>
              <a:custGeom>
                <a:avLst/>
                <a:gdLst>
                  <a:gd name="T0" fmla="*/ 1252 w 1253"/>
                  <a:gd name="T1" fmla="*/ 0 h 10"/>
                  <a:gd name="T2" fmla="*/ 1253 w 1253"/>
                  <a:gd name="T3" fmla="*/ 10 h 10"/>
                  <a:gd name="T4" fmla="*/ 1020 w 1253"/>
                  <a:gd name="T5" fmla="*/ 10 h 10"/>
                  <a:gd name="T6" fmla="*/ 1022 w 1253"/>
                  <a:gd name="T7" fmla="*/ 0 h 10"/>
                  <a:gd name="T8" fmla="*/ 1252 w 1253"/>
                  <a:gd name="T9" fmla="*/ 0 h 10"/>
                  <a:gd name="T10" fmla="*/ 1004 w 1253"/>
                  <a:gd name="T11" fmla="*/ 0 h 10"/>
                  <a:gd name="T12" fmla="*/ 1007 w 1253"/>
                  <a:gd name="T13" fmla="*/ 10 h 10"/>
                  <a:gd name="T14" fmla="*/ 946 w 1253"/>
                  <a:gd name="T15" fmla="*/ 10 h 10"/>
                  <a:gd name="T16" fmla="*/ 948 w 1253"/>
                  <a:gd name="T17" fmla="*/ 0 h 10"/>
                  <a:gd name="T18" fmla="*/ 1004 w 1253"/>
                  <a:gd name="T19" fmla="*/ 0 h 10"/>
                  <a:gd name="T20" fmla="*/ 939 w 1253"/>
                  <a:gd name="T21" fmla="*/ 0 h 10"/>
                  <a:gd name="T22" fmla="*/ 939 w 1253"/>
                  <a:gd name="T23" fmla="*/ 10 h 10"/>
                  <a:gd name="T24" fmla="*/ 868 w 1253"/>
                  <a:gd name="T25" fmla="*/ 10 h 10"/>
                  <a:gd name="T26" fmla="*/ 869 w 1253"/>
                  <a:gd name="T27" fmla="*/ 0 h 10"/>
                  <a:gd name="T28" fmla="*/ 939 w 1253"/>
                  <a:gd name="T29" fmla="*/ 0 h 10"/>
                  <a:gd name="T30" fmla="*/ 851 w 1253"/>
                  <a:gd name="T31" fmla="*/ 0 h 10"/>
                  <a:gd name="T32" fmla="*/ 853 w 1253"/>
                  <a:gd name="T33" fmla="*/ 10 h 10"/>
                  <a:gd name="T34" fmla="*/ 780 w 1253"/>
                  <a:gd name="T35" fmla="*/ 10 h 10"/>
                  <a:gd name="T36" fmla="*/ 783 w 1253"/>
                  <a:gd name="T37" fmla="*/ 0 h 10"/>
                  <a:gd name="T38" fmla="*/ 851 w 1253"/>
                  <a:gd name="T39" fmla="*/ 0 h 10"/>
                  <a:gd name="T40" fmla="*/ 772 w 1253"/>
                  <a:gd name="T41" fmla="*/ 0 h 10"/>
                  <a:gd name="T42" fmla="*/ 772 w 1253"/>
                  <a:gd name="T43" fmla="*/ 10 h 10"/>
                  <a:gd name="T44" fmla="*/ 693 w 1253"/>
                  <a:gd name="T45" fmla="*/ 10 h 10"/>
                  <a:gd name="T46" fmla="*/ 694 w 1253"/>
                  <a:gd name="T47" fmla="*/ 0 h 10"/>
                  <a:gd name="T48" fmla="*/ 772 w 1253"/>
                  <a:gd name="T49" fmla="*/ 0 h 10"/>
                  <a:gd name="T50" fmla="*/ 681 w 1253"/>
                  <a:gd name="T51" fmla="*/ 0 h 10"/>
                  <a:gd name="T52" fmla="*/ 681 w 1253"/>
                  <a:gd name="T53" fmla="*/ 10 h 10"/>
                  <a:gd name="T54" fmla="*/ 607 w 1253"/>
                  <a:gd name="T55" fmla="*/ 10 h 10"/>
                  <a:gd name="T56" fmla="*/ 608 w 1253"/>
                  <a:gd name="T57" fmla="*/ 0 h 10"/>
                  <a:gd name="T58" fmla="*/ 681 w 1253"/>
                  <a:gd name="T59" fmla="*/ 0 h 10"/>
                  <a:gd name="T60" fmla="*/ 597 w 1253"/>
                  <a:gd name="T61" fmla="*/ 0 h 10"/>
                  <a:gd name="T62" fmla="*/ 599 w 1253"/>
                  <a:gd name="T63" fmla="*/ 10 h 10"/>
                  <a:gd name="T64" fmla="*/ 516 w 1253"/>
                  <a:gd name="T65" fmla="*/ 10 h 10"/>
                  <a:gd name="T66" fmla="*/ 517 w 1253"/>
                  <a:gd name="T67" fmla="*/ 0 h 10"/>
                  <a:gd name="T68" fmla="*/ 597 w 1253"/>
                  <a:gd name="T69" fmla="*/ 0 h 10"/>
                  <a:gd name="T70" fmla="*/ 504 w 1253"/>
                  <a:gd name="T71" fmla="*/ 0 h 10"/>
                  <a:gd name="T72" fmla="*/ 505 w 1253"/>
                  <a:gd name="T73" fmla="*/ 10 h 10"/>
                  <a:gd name="T74" fmla="*/ 436 w 1253"/>
                  <a:gd name="T75" fmla="*/ 10 h 10"/>
                  <a:gd name="T76" fmla="*/ 439 w 1253"/>
                  <a:gd name="T77" fmla="*/ 0 h 10"/>
                  <a:gd name="T78" fmla="*/ 504 w 1253"/>
                  <a:gd name="T79" fmla="*/ 0 h 10"/>
                  <a:gd name="T80" fmla="*/ 413 w 1253"/>
                  <a:gd name="T81" fmla="*/ 0 h 10"/>
                  <a:gd name="T82" fmla="*/ 416 w 1253"/>
                  <a:gd name="T83" fmla="*/ 10 h 10"/>
                  <a:gd name="T84" fmla="*/ 338 w 1253"/>
                  <a:gd name="T85" fmla="*/ 10 h 10"/>
                  <a:gd name="T86" fmla="*/ 341 w 1253"/>
                  <a:gd name="T87" fmla="*/ 0 h 10"/>
                  <a:gd name="T88" fmla="*/ 413 w 1253"/>
                  <a:gd name="T89" fmla="*/ 0 h 10"/>
                  <a:gd name="T90" fmla="*/ 327 w 1253"/>
                  <a:gd name="T91" fmla="*/ 0 h 10"/>
                  <a:gd name="T92" fmla="*/ 327 w 1253"/>
                  <a:gd name="T93" fmla="*/ 10 h 10"/>
                  <a:gd name="T94" fmla="*/ 263 w 1253"/>
                  <a:gd name="T95" fmla="*/ 10 h 10"/>
                  <a:gd name="T96" fmla="*/ 264 w 1253"/>
                  <a:gd name="T97" fmla="*/ 0 h 10"/>
                  <a:gd name="T98" fmla="*/ 327 w 1253"/>
                  <a:gd name="T99" fmla="*/ 0 h 10"/>
                  <a:gd name="T100" fmla="*/ 249 w 1253"/>
                  <a:gd name="T101" fmla="*/ 0 h 10"/>
                  <a:gd name="T102" fmla="*/ 250 w 1253"/>
                  <a:gd name="T103" fmla="*/ 10 h 10"/>
                  <a:gd name="T104" fmla="*/ 179 w 1253"/>
                  <a:gd name="T105" fmla="*/ 10 h 10"/>
                  <a:gd name="T106" fmla="*/ 180 w 1253"/>
                  <a:gd name="T107" fmla="*/ 0 h 10"/>
                  <a:gd name="T108" fmla="*/ 249 w 1253"/>
                  <a:gd name="T109" fmla="*/ 0 h 10"/>
                  <a:gd name="T110" fmla="*/ 165 w 1253"/>
                  <a:gd name="T111" fmla="*/ 0 h 10"/>
                  <a:gd name="T112" fmla="*/ 166 w 1253"/>
                  <a:gd name="T113" fmla="*/ 10 h 10"/>
                  <a:gd name="T114" fmla="*/ 0 w 1253"/>
                  <a:gd name="T115" fmla="*/ 10 h 10"/>
                  <a:gd name="T116" fmla="*/ 1 w 1253"/>
                  <a:gd name="T117" fmla="*/ 0 h 10"/>
                  <a:gd name="T118" fmla="*/ 165 w 1253"/>
                  <a:gd name="T11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53" h="10">
                    <a:moveTo>
                      <a:pt x="1252" y="0"/>
                    </a:moveTo>
                    <a:lnTo>
                      <a:pt x="1253" y="10"/>
                    </a:lnTo>
                    <a:lnTo>
                      <a:pt x="1020" y="10"/>
                    </a:lnTo>
                    <a:lnTo>
                      <a:pt x="1022" y="0"/>
                    </a:lnTo>
                    <a:lnTo>
                      <a:pt x="1252" y="0"/>
                    </a:lnTo>
                    <a:close/>
                    <a:moveTo>
                      <a:pt x="1004" y="0"/>
                    </a:moveTo>
                    <a:lnTo>
                      <a:pt x="1007" y="10"/>
                    </a:lnTo>
                    <a:lnTo>
                      <a:pt x="946" y="10"/>
                    </a:lnTo>
                    <a:lnTo>
                      <a:pt x="948" y="0"/>
                    </a:lnTo>
                    <a:lnTo>
                      <a:pt x="1004" y="0"/>
                    </a:lnTo>
                    <a:close/>
                    <a:moveTo>
                      <a:pt x="939" y="0"/>
                    </a:moveTo>
                    <a:lnTo>
                      <a:pt x="939" y="10"/>
                    </a:lnTo>
                    <a:lnTo>
                      <a:pt x="868" y="10"/>
                    </a:lnTo>
                    <a:lnTo>
                      <a:pt x="869" y="0"/>
                    </a:lnTo>
                    <a:lnTo>
                      <a:pt x="939" y="0"/>
                    </a:lnTo>
                    <a:close/>
                    <a:moveTo>
                      <a:pt x="851" y="0"/>
                    </a:moveTo>
                    <a:lnTo>
                      <a:pt x="853" y="10"/>
                    </a:lnTo>
                    <a:lnTo>
                      <a:pt x="780" y="10"/>
                    </a:lnTo>
                    <a:lnTo>
                      <a:pt x="783" y="0"/>
                    </a:lnTo>
                    <a:lnTo>
                      <a:pt x="851" y="0"/>
                    </a:lnTo>
                    <a:close/>
                    <a:moveTo>
                      <a:pt x="772" y="0"/>
                    </a:moveTo>
                    <a:lnTo>
                      <a:pt x="772" y="10"/>
                    </a:lnTo>
                    <a:lnTo>
                      <a:pt x="693" y="10"/>
                    </a:lnTo>
                    <a:lnTo>
                      <a:pt x="694" y="0"/>
                    </a:lnTo>
                    <a:lnTo>
                      <a:pt x="772" y="0"/>
                    </a:lnTo>
                    <a:close/>
                    <a:moveTo>
                      <a:pt x="681" y="0"/>
                    </a:moveTo>
                    <a:lnTo>
                      <a:pt x="681" y="10"/>
                    </a:lnTo>
                    <a:lnTo>
                      <a:pt x="607" y="10"/>
                    </a:lnTo>
                    <a:lnTo>
                      <a:pt x="608" y="0"/>
                    </a:lnTo>
                    <a:lnTo>
                      <a:pt x="681" y="0"/>
                    </a:lnTo>
                    <a:close/>
                    <a:moveTo>
                      <a:pt x="597" y="0"/>
                    </a:moveTo>
                    <a:lnTo>
                      <a:pt x="599" y="10"/>
                    </a:lnTo>
                    <a:lnTo>
                      <a:pt x="516" y="10"/>
                    </a:lnTo>
                    <a:lnTo>
                      <a:pt x="517" y="0"/>
                    </a:lnTo>
                    <a:lnTo>
                      <a:pt x="597" y="0"/>
                    </a:lnTo>
                    <a:close/>
                    <a:moveTo>
                      <a:pt x="504" y="0"/>
                    </a:moveTo>
                    <a:lnTo>
                      <a:pt x="505" y="10"/>
                    </a:lnTo>
                    <a:lnTo>
                      <a:pt x="436" y="10"/>
                    </a:lnTo>
                    <a:lnTo>
                      <a:pt x="439" y="0"/>
                    </a:lnTo>
                    <a:lnTo>
                      <a:pt x="504" y="0"/>
                    </a:lnTo>
                    <a:close/>
                    <a:moveTo>
                      <a:pt x="413" y="0"/>
                    </a:moveTo>
                    <a:lnTo>
                      <a:pt x="416" y="10"/>
                    </a:lnTo>
                    <a:lnTo>
                      <a:pt x="338" y="10"/>
                    </a:lnTo>
                    <a:lnTo>
                      <a:pt x="341" y="0"/>
                    </a:lnTo>
                    <a:lnTo>
                      <a:pt x="413" y="0"/>
                    </a:lnTo>
                    <a:close/>
                    <a:moveTo>
                      <a:pt x="327" y="0"/>
                    </a:moveTo>
                    <a:lnTo>
                      <a:pt x="327" y="10"/>
                    </a:lnTo>
                    <a:lnTo>
                      <a:pt x="263" y="10"/>
                    </a:lnTo>
                    <a:lnTo>
                      <a:pt x="264" y="0"/>
                    </a:lnTo>
                    <a:lnTo>
                      <a:pt x="327" y="0"/>
                    </a:lnTo>
                    <a:close/>
                    <a:moveTo>
                      <a:pt x="249" y="0"/>
                    </a:moveTo>
                    <a:lnTo>
                      <a:pt x="250" y="10"/>
                    </a:lnTo>
                    <a:lnTo>
                      <a:pt x="179" y="10"/>
                    </a:lnTo>
                    <a:lnTo>
                      <a:pt x="180" y="0"/>
                    </a:lnTo>
                    <a:lnTo>
                      <a:pt x="249" y="0"/>
                    </a:lnTo>
                    <a:close/>
                    <a:moveTo>
                      <a:pt x="165" y="0"/>
                    </a:moveTo>
                    <a:lnTo>
                      <a:pt x="166" y="10"/>
                    </a:lnTo>
                    <a:lnTo>
                      <a:pt x="0" y="10"/>
                    </a:lnTo>
                    <a:lnTo>
                      <a:pt x="1" y="0"/>
                    </a:lnTo>
                    <a:lnTo>
                      <a:pt x="165" y="0"/>
                    </a:lnTo>
                    <a:close/>
                  </a:path>
                </a:pathLst>
              </a:custGeom>
              <a:solidFill>
                <a:srgbClr val="DEDE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Freeform 942"/>
              <p:cNvSpPr>
                <a:spLocks noEditPoints="1"/>
              </p:cNvSpPr>
              <p:nvPr/>
            </p:nvSpPr>
            <p:spPr bwMode="auto">
              <a:xfrm>
                <a:off x="987" y="2848"/>
                <a:ext cx="313" cy="3"/>
              </a:xfrm>
              <a:custGeom>
                <a:avLst/>
                <a:gdLst>
                  <a:gd name="T0" fmla="*/ 1251 w 1252"/>
                  <a:gd name="T1" fmla="*/ 5 h 11"/>
                  <a:gd name="T2" fmla="*/ 1212 w 1252"/>
                  <a:gd name="T3" fmla="*/ 5 h 11"/>
                  <a:gd name="T4" fmla="*/ 1178 w 1252"/>
                  <a:gd name="T5" fmla="*/ 5 h 11"/>
                  <a:gd name="T6" fmla="*/ 1151 w 1252"/>
                  <a:gd name="T7" fmla="*/ 5 h 11"/>
                  <a:gd name="T8" fmla="*/ 1126 w 1252"/>
                  <a:gd name="T9" fmla="*/ 5 h 11"/>
                  <a:gd name="T10" fmla="*/ 1102 w 1252"/>
                  <a:gd name="T11" fmla="*/ 5 h 11"/>
                  <a:gd name="T12" fmla="*/ 1078 w 1252"/>
                  <a:gd name="T13" fmla="*/ 5 h 11"/>
                  <a:gd name="T14" fmla="*/ 1052 w 1252"/>
                  <a:gd name="T15" fmla="*/ 5 h 11"/>
                  <a:gd name="T16" fmla="*/ 1022 w 1252"/>
                  <a:gd name="T17" fmla="*/ 5 h 11"/>
                  <a:gd name="T18" fmla="*/ 1252 w 1252"/>
                  <a:gd name="T19" fmla="*/ 11 h 11"/>
                  <a:gd name="T20" fmla="*/ 1003 w 1252"/>
                  <a:gd name="T21" fmla="*/ 5 h 11"/>
                  <a:gd name="T22" fmla="*/ 946 w 1252"/>
                  <a:gd name="T23" fmla="*/ 11 h 11"/>
                  <a:gd name="T24" fmla="*/ 939 w 1252"/>
                  <a:gd name="T25" fmla="*/ 11 h 11"/>
                  <a:gd name="T26" fmla="*/ 869 w 1252"/>
                  <a:gd name="T27" fmla="*/ 5 h 11"/>
                  <a:gd name="T28" fmla="*/ 939 w 1252"/>
                  <a:gd name="T29" fmla="*/ 11 h 11"/>
                  <a:gd name="T30" fmla="*/ 850 w 1252"/>
                  <a:gd name="T31" fmla="*/ 5 h 11"/>
                  <a:gd name="T32" fmla="*/ 783 w 1252"/>
                  <a:gd name="T33" fmla="*/ 0 h 11"/>
                  <a:gd name="T34" fmla="*/ 852 w 1252"/>
                  <a:gd name="T35" fmla="*/ 11 h 11"/>
                  <a:gd name="T36" fmla="*/ 771 w 1252"/>
                  <a:gd name="T37" fmla="*/ 5 h 11"/>
                  <a:gd name="T38" fmla="*/ 693 w 1252"/>
                  <a:gd name="T39" fmla="*/ 11 h 11"/>
                  <a:gd name="T40" fmla="*/ 681 w 1252"/>
                  <a:gd name="T41" fmla="*/ 11 h 11"/>
                  <a:gd name="T42" fmla="*/ 608 w 1252"/>
                  <a:gd name="T43" fmla="*/ 5 h 11"/>
                  <a:gd name="T44" fmla="*/ 681 w 1252"/>
                  <a:gd name="T45" fmla="*/ 11 h 11"/>
                  <a:gd name="T46" fmla="*/ 596 w 1252"/>
                  <a:gd name="T47" fmla="*/ 5 h 11"/>
                  <a:gd name="T48" fmla="*/ 517 w 1252"/>
                  <a:gd name="T49" fmla="*/ 11 h 11"/>
                  <a:gd name="T50" fmla="*/ 504 w 1252"/>
                  <a:gd name="T51" fmla="*/ 11 h 11"/>
                  <a:gd name="T52" fmla="*/ 439 w 1252"/>
                  <a:gd name="T53" fmla="*/ 5 h 11"/>
                  <a:gd name="T54" fmla="*/ 504 w 1252"/>
                  <a:gd name="T55" fmla="*/ 11 h 11"/>
                  <a:gd name="T56" fmla="*/ 412 w 1252"/>
                  <a:gd name="T57" fmla="*/ 5 h 11"/>
                  <a:gd name="T58" fmla="*/ 339 w 1252"/>
                  <a:gd name="T59" fmla="*/ 11 h 11"/>
                  <a:gd name="T60" fmla="*/ 327 w 1252"/>
                  <a:gd name="T61" fmla="*/ 11 h 11"/>
                  <a:gd name="T62" fmla="*/ 264 w 1252"/>
                  <a:gd name="T63" fmla="*/ 5 h 11"/>
                  <a:gd name="T64" fmla="*/ 327 w 1252"/>
                  <a:gd name="T65" fmla="*/ 11 h 11"/>
                  <a:gd name="T66" fmla="*/ 247 w 1252"/>
                  <a:gd name="T67" fmla="*/ 5 h 11"/>
                  <a:gd name="T68" fmla="*/ 179 w 1252"/>
                  <a:gd name="T69" fmla="*/ 11 h 11"/>
                  <a:gd name="T70" fmla="*/ 165 w 1252"/>
                  <a:gd name="T71" fmla="*/ 11 h 11"/>
                  <a:gd name="T72" fmla="*/ 42 w 1252"/>
                  <a:gd name="T73" fmla="*/ 0 h 11"/>
                  <a:gd name="T74" fmla="*/ 0 w 1252"/>
                  <a:gd name="T7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252" h="11">
                    <a:moveTo>
                      <a:pt x="1252" y="11"/>
                    </a:moveTo>
                    <a:lnTo>
                      <a:pt x="1251" y="5"/>
                    </a:lnTo>
                    <a:lnTo>
                      <a:pt x="1231" y="5"/>
                    </a:lnTo>
                    <a:lnTo>
                      <a:pt x="1212" y="5"/>
                    </a:lnTo>
                    <a:lnTo>
                      <a:pt x="1194" y="5"/>
                    </a:lnTo>
                    <a:lnTo>
                      <a:pt x="1178" y="5"/>
                    </a:lnTo>
                    <a:lnTo>
                      <a:pt x="1164" y="5"/>
                    </a:lnTo>
                    <a:lnTo>
                      <a:pt x="1151" y="5"/>
                    </a:lnTo>
                    <a:lnTo>
                      <a:pt x="1138" y="5"/>
                    </a:lnTo>
                    <a:lnTo>
                      <a:pt x="1126" y="5"/>
                    </a:lnTo>
                    <a:lnTo>
                      <a:pt x="1114" y="5"/>
                    </a:lnTo>
                    <a:lnTo>
                      <a:pt x="1102" y="5"/>
                    </a:lnTo>
                    <a:lnTo>
                      <a:pt x="1091" y="5"/>
                    </a:lnTo>
                    <a:lnTo>
                      <a:pt x="1078" y="5"/>
                    </a:lnTo>
                    <a:lnTo>
                      <a:pt x="1066" y="5"/>
                    </a:lnTo>
                    <a:lnTo>
                      <a:pt x="1052" y="5"/>
                    </a:lnTo>
                    <a:lnTo>
                      <a:pt x="1037" y="5"/>
                    </a:lnTo>
                    <a:lnTo>
                      <a:pt x="1022" y="5"/>
                    </a:lnTo>
                    <a:lnTo>
                      <a:pt x="1022" y="11"/>
                    </a:lnTo>
                    <a:lnTo>
                      <a:pt x="1252" y="11"/>
                    </a:lnTo>
                    <a:close/>
                    <a:moveTo>
                      <a:pt x="1005" y="11"/>
                    </a:moveTo>
                    <a:lnTo>
                      <a:pt x="1003" y="5"/>
                    </a:lnTo>
                    <a:lnTo>
                      <a:pt x="948" y="5"/>
                    </a:lnTo>
                    <a:lnTo>
                      <a:pt x="946" y="11"/>
                    </a:lnTo>
                    <a:lnTo>
                      <a:pt x="1005" y="11"/>
                    </a:lnTo>
                    <a:close/>
                    <a:moveTo>
                      <a:pt x="939" y="11"/>
                    </a:moveTo>
                    <a:lnTo>
                      <a:pt x="938" y="5"/>
                    </a:lnTo>
                    <a:lnTo>
                      <a:pt x="869" y="5"/>
                    </a:lnTo>
                    <a:lnTo>
                      <a:pt x="869" y="11"/>
                    </a:lnTo>
                    <a:lnTo>
                      <a:pt x="939" y="11"/>
                    </a:lnTo>
                    <a:close/>
                    <a:moveTo>
                      <a:pt x="852" y="11"/>
                    </a:moveTo>
                    <a:lnTo>
                      <a:pt x="850" y="5"/>
                    </a:lnTo>
                    <a:lnTo>
                      <a:pt x="799" y="0"/>
                    </a:lnTo>
                    <a:lnTo>
                      <a:pt x="783" y="0"/>
                    </a:lnTo>
                    <a:lnTo>
                      <a:pt x="781" y="11"/>
                    </a:lnTo>
                    <a:lnTo>
                      <a:pt x="852" y="11"/>
                    </a:lnTo>
                    <a:close/>
                    <a:moveTo>
                      <a:pt x="772" y="11"/>
                    </a:moveTo>
                    <a:lnTo>
                      <a:pt x="771" y="5"/>
                    </a:lnTo>
                    <a:lnTo>
                      <a:pt x="694" y="5"/>
                    </a:lnTo>
                    <a:lnTo>
                      <a:pt x="693" y="11"/>
                    </a:lnTo>
                    <a:lnTo>
                      <a:pt x="772" y="11"/>
                    </a:lnTo>
                    <a:close/>
                    <a:moveTo>
                      <a:pt x="681" y="11"/>
                    </a:moveTo>
                    <a:lnTo>
                      <a:pt x="680" y="5"/>
                    </a:lnTo>
                    <a:lnTo>
                      <a:pt x="608" y="5"/>
                    </a:lnTo>
                    <a:lnTo>
                      <a:pt x="608" y="11"/>
                    </a:lnTo>
                    <a:lnTo>
                      <a:pt x="681" y="11"/>
                    </a:lnTo>
                    <a:close/>
                    <a:moveTo>
                      <a:pt x="599" y="11"/>
                    </a:moveTo>
                    <a:lnTo>
                      <a:pt x="596" y="5"/>
                    </a:lnTo>
                    <a:lnTo>
                      <a:pt x="517" y="5"/>
                    </a:lnTo>
                    <a:lnTo>
                      <a:pt x="517" y="11"/>
                    </a:lnTo>
                    <a:lnTo>
                      <a:pt x="599" y="11"/>
                    </a:lnTo>
                    <a:close/>
                    <a:moveTo>
                      <a:pt x="504" y="11"/>
                    </a:moveTo>
                    <a:lnTo>
                      <a:pt x="503" y="5"/>
                    </a:lnTo>
                    <a:lnTo>
                      <a:pt x="439" y="5"/>
                    </a:lnTo>
                    <a:lnTo>
                      <a:pt x="437" y="11"/>
                    </a:lnTo>
                    <a:lnTo>
                      <a:pt x="504" y="11"/>
                    </a:lnTo>
                    <a:close/>
                    <a:moveTo>
                      <a:pt x="415" y="11"/>
                    </a:moveTo>
                    <a:lnTo>
                      <a:pt x="412" y="5"/>
                    </a:lnTo>
                    <a:lnTo>
                      <a:pt x="341" y="5"/>
                    </a:lnTo>
                    <a:lnTo>
                      <a:pt x="339" y="11"/>
                    </a:lnTo>
                    <a:lnTo>
                      <a:pt x="415" y="11"/>
                    </a:lnTo>
                    <a:close/>
                    <a:moveTo>
                      <a:pt x="327" y="11"/>
                    </a:moveTo>
                    <a:lnTo>
                      <a:pt x="326" y="5"/>
                    </a:lnTo>
                    <a:lnTo>
                      <a:pt x="264" y="5"/>
                    </a:lnTo>
                    <a:lnTo>
                      <a:pt x="264" y="11"/>
                    </a:lnTo>
                    <a:lnTo>
                      <a:pt x="327" y="11"/>
                    </a:lnTo>
                    <a:close/>
                    <a:moveTo>
                      <a:pt x="250" y="11"/>
                    </a:moveTo>
                    <a:lnTo>
                      <a:pt x="247" y="5"/>
                    </a:lnTo>
                    <a:lnTo>
                      <a:pt x="180" y="5"/>
                    </a:lnTo>
                    <a:lnTo>
                      <a:pt x="179" y="11"/>
                    </a:lnTo>
                    <a:lnTo>
                      <a:pt x="250" y="11"/>
                    </a:lnTo>
                    <a:close/>
                    <a:moveTo>
                      <a:pt x="165" y="11"/>
                    </a:moveTo>
                    <a:lnTo>
                      <a:pt x="164" y="5"/>
                    </a:lnTo>
                    <a:lnTo>
                      <a:pt x="42" y="0"/>
                    </a:lnTo>
                    <a:lnTo>
                      <a:pt x="1" y="0"/>
                    </a:lnTo>
                    <a:lnTo>
                      <a:pt x="0" y="11"/>
                    </a:lnTo>
                    <a:lnTo>
                      <a:pt x="165" y="11"/>
                    </a:lnTo>
                    <a:close/>
                  </a:path>
                </a:pathLst>
              </a:custGeom>
              <a:solidFill>
                <a:srgbClr val="E3E3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Freeform 943"/>
              <p:cNvSpPr>
                <a:spLocks noEditPoints="1"/>
              </p:cNvSpPr>
              <p:nvPr/>
            </p:nvSpPr>
            <p:spPr bwMode="auto">
              <a:xfrm>
                <a:off x="987" y="2848"/>
                <a:ext cx="313" cy="1"/>
              </a:xfrm>
              <a:custGeom>
                <a:avLst/>
                <a:gdLst>
                  <a:gd name="T0" fmla="*/ 1250 w 1251"/>
                  <a:gd name="T1" fmla="*/ 5 h 6"/>
                  <a:gd name="T2" fmla="*/ 1211 w 1251"/>
                  <a:gd name="T3" fmla="*/ 5 h 6"/>
                  <a:gd name="T4" fmla="*/ 1177 w 1251"/>
                  <a:gd name="T5" fmla="*/ 5 h 6"/>
                  <a:gd name="T6" fmla="*/ 1150 w 1251"/>
                  <a:gd name="T7" fmla="*/ 5 h 6"/>
                  <a:gd name="T8" fmla="*/ 1125 w 1251"/>
                  <a:gd name="T9" fmla="*/ 5 h 6"/>
                  <a:gd name="T10" fmla="*/ 1101 w 1251"/>
                  <a:gd name="T11" fmla="*/ 5 h 6"/>
                  <a:gd name="T12" fmla="*/ 1077 w 1251"/>
                  <a:gd name="T13" fmla="*/ 5 h 6"/>
                  <a:gd name="T14" fmla="*/ 1051 w 1251"/>
                  <a:gd name="T15" fmla="*/ 5 h 6"/>
                  <a:gd name="T16" fmla="*/ 1021 w 1251"/>
                  <a:gd name="T17" fmla="*/ 5 h 6"/>
                  <a:gd name="T18" fmla="*/ 1251 w 1251"/>
                  <a:gd name="T19" fmla="*/ 6 h 6"/>
                  <a:gd name="T20" fmla="*/ 1002 w 1251"/>
                  <a:gd name="T21" fmla="*/ 5 h 6"/>
                  <a:gd name="T22" fmla="*/ 947 w 1251"/>
                  <a:gd name="T23" fmla="*/ 6 h 6"/>
                  <a:gd name="T24" fmla="*/ 938 w 1251"/>
                  <a:gd name="T25" fmla="*/ 6 h 6"/>
                  <a:gd name="T26" fmla="*/ 868 w 1251"/>
                  <a:gd name="T27" fmla="*/ 5 h 6"/>
                  <a:gd name="T28" fmla="*/ 938 w 1251"/>
                  <a:gd name="T29" fmla="*/ 6 h 6"/>
                  <a:gd name="T30" fmla="*/ 849 w 1251"/>
                  <a:gd name="T31" fmla="*/ 5 h 6"/>
                  <a:gd name="T32" fmla="*/ 782 w 1251"/>
                  <a:gd name="T33" fmla="*/ 6 h 6"/>
                  <a:gd name="T34" fmla="*/ 771 w 1251"/>
                  <a:gd name="T35" fmla="*/ 6 h 6"/>
                  <a:gd name="T36" fmla="*/ 693 w 1251"/>
                  <a:gd name="T37" fmla="*/ 5 h 6"/>
                  <a:gd name="T38" fmla="*/ 771 w 1251"/>
                  <a:gd name="T39" fmla="*/ 6 h 6"/>
                  <a:gd name="T40" fmla="*/ 679 w 1251"/>
                  <a:gd name="T41" fmla="*/ 5 h 6"/>
                  <a:gd name="T42" fmla="*/ 607 w 1251"/>
                  <a:gd name="T43" fmla="*/ 6 h 6"/>
                  <a:gd name="T44" fmla="*/ 596 w 1251"/>
                  <a:gd name="T45" fmla="*/ 6 h 6"/>
                  <a:gd name="T46" fmla="*/ 516 w 1251"/>
                  <a:gd name="T47" fmla="*/ 5 h 6"/>
                  <a:gd name="T48" fmla="*/ 596 w 1251"/>
                  <a:gd name="T49" fmla="*/ 6 h 6"/>
                  <a:gd name="T50" fmla="*/ 502 w 1251"/>
                  <a:gd name="T51" fmla="*/ 5 h 6"/>
                  <a:gd name="T52" fmla="*/ 438 w 1251"/>
                  <a:gd name="T53" fmla="*/ 6 h 6"/>
                  <a:gd name="T54" fmla="*/ 412 w 1251"/>
                  <a:gd name="T55" fmla="*/ 6 h 6"/>
                  <a:gd name="T56" fmla="*/ 340 w 1251"/>
                  <a:gd name="T57" fmla="*/ 5 h 6"/>
                  <a:gd name="T58" fmla="*/ 412 w 1251"/>
                  <a:gd name="T59" fmla="*/ 6 h 6"/>
                  <a:gd name="T60" fmla="*/ 325 w 1251"/>
                  <a:gd name="T61" fmla="*/ 5 h 6"/>
                  <a:gd name="T62" fmla="*/ 263 w 1251"/>
                  <a:gd name="T63" fmla="*/ 6 h 6"/>
                  <a:gd name="T64" fmla="*/ 248 w 1251"/>
                  <a:gd name="T65" fmla="*/ 6 h 6"/>
                  <a:gd name="T66" fmla="*/ 179 w 1251"/>
                  <a:gd name="T67" fmla="*/ 5 h 6"/>
                  <a:gd name="T68" fmla="*/ 248 w 1251"/>
                  <a:gd name="T69" fmla="*/ 6 h 6"/>
                  <a:gd name="T70" fmla="*/ 163 w 1251"/>
                  <a:gd name="T71" fmla="*/ 5 h 6"/>
                  <a:gd name="T72" fmla="*/ 0 w 1251"/>
                  <a:gd name="T7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251" h="6">
                    <a:moveTo>
                      <a:pt x="1251" y="6"/>
                    </a:moveTo>
                    <a:lnTo>
                      <a:pt x="1250" y="5"/>
                    </a:lnTo>
                    <a:lnTo>
                      <a:pt x="1230" y="5"/>
                    </a:lnTo>
                    <a:lnTo>
                      <a:pt x="1211" y="5"/>
                    </a:lnTo>
                    <a:lnTo>
                      <a:pt x="1193" y="5"/>
                    </a:lnTo>
                    <a:lnTo>
                      <a:pt x="1177" y="5"/>
                    </a:lnTo>
                    <a:lnTo>
                      <a:pt x="1163" y="5"/>
                    </a:lnTo>
                    <a:lnTo>
                      <a:pt x="1150" y="5"/>
                    </a:lnTo>
                    <a:lnTo>
                      <a:pt x="1137" y="5"/>
                    </a:lnTo>
                    <a:lnTo>
                      <a:pt x="1125" y="5"/>
                    </a:lnTo>
                    <a:lnTo>
                      <a:pt x="1113" y="5"/>
                    </a:lnTo>
                    <a:lnTo>
                      <a:pt x="1101" y="5"/>
                    </a:lnTo>
                    <a:lnTo>
                      <a:pt x="1090" y="5"/>
                    </a:lnTo>
                    <a:lnTo>
                      <a:pt x="1077" y="5"/>
                    </a:lnTo>
                    <a:lnTo>
                      <a:pt x="1065" y="5"/>
                    </a:lnTo>
                    <a:lnTo>
                      <a:pt x="1051" y="5"/>
                    </a:lnTo>
                    <a:lnTo>
                      <a:pt x="1036" y="5"/>
                    </a:lnTo>
                    <a:lnTo>
                      <a:pt x="1021" y="5"/>
                    </a:lnTo>
                    <a:lnTo>
                      <a:pt x="1021" y="6"/>
                    </a:lnTo>
                    <a:lnTo>
                      <a:pt x="1251" y="6"/>
                    </a:lnTo>
                    <a:close/>
                    <a:moveTo>
                      <a:pt x="1003" y="6"/>
                    </a:moveTo>
                    <a:lnTo>
                      <a:pt x="1002" y="5"/>
                    </a:lnTo>
                    <a:lnTo>
                      <a:pt x="947" y="5"/>
                    </a:lnTo>
                    <a:lnTo>
                      <a:pt x="947" y="6"/>
                    </a:lnTo>
                    <a:lnTo>
                      <a:pt x="1003" y="6"/>
                    </a:lnTo>
                    <a:close/>
                    <a:moveTo>
                      <a:pt x="938" y="6"/>
                    </a:moveTo>
                    <a:lnTo>
                      <a:pt x="937" y="5"/>
                    </a:lnTo>
                    <a:lnTo>
                      <a:pt x="868" y="5"/>
                    </a:lnTo>
                    <a:lnTo>
                      <a:pt x="868" y="6"/>
                    </a:lnTo>
                    <a:lnTo>
                      <a:pt x="938" y="6"/>
                    </a:lnTo>
                    <a:close/>
                    <a:moveTo>
                      <a:pt x="850" y="6"/>
                    </a:moveTo>
                    <a:lnTo>
                      <a:pt x="849" y="5"/>
                    </a:lnTo>
                    <a:lnTo>
                      <a:pt x="782" y="0"/>
                    </a:lnTo>
                    <a:lnTo>
                      <a:pt x="782" y="6"/>
                    </a:lnTo>
                    <a:lnTo>
                      <a:pt x="850" y="6"/>
                    </a:lnTo>
                    <a:close/>
                    <a:moveTo>
                      <a:pt x="771" y="6"/>
                    </a:moveTo>
                    <a:lnTo>
                      <a:pt x="770" y="5"/>
                    </a:lnTo>
                    <a:lnTo>
                      <a:pt x="693" y="5"/>
                    </a:lnTo>
                    <a:lnTo>
                      <a:pt x="693" y="6"/>
                    </a:lnTo>
                    <a:lnTo>
                      <a:pt x="771" y="6"/>
                    </a:lnTo>
                    <a:close/>
                    <a:moveTo>
                      <a:pt x="680" y="6"/>
                    </a:moveTo>
                    <a:lnTo>
                      <a:pt x="679" y="5"/>
                    </a:lnTo>
                    <a:lnTo>
                      <a:pt x="607" y="5"/>
                    </a:lnTo>
                    <a:lnTo>
                      <a:pt x="607" y="6"/>
                    </a:lnTo>
                    <a:lnTo>
                      <a:pt x="680" y="6"/>
                    </a:lnTo>
                    <a:close/>
                    <a:moveTo>
                      <a:pt x="596" y="6"/>
                    </a:moveTo>
                    <a:lnTo>
                      <a:pt x="595" y="5"/>
                    </a:lnTo>
                    <a:lnTo>
                      <a:pt x="516" y="5"/>
                    </a:lnTo>
                    <a:lnTo>
                      <a:pt x="516" y="6"/>
                    </a:lnTo>
                    <a:lnTo>
                      <a:pt x="596" y="6"/>
                    </a:lnTo>
                    <a:close/>
                    <a:moveTo>
                      <a:pt x="503" y="6"/>
                    </a:moveTo>
                    <a:lnTo>
                      <a:pt x="502" y="5"/>
                    </a:lnTo>
                    <a:lnTo>
                      <a:pt x="438" y="5"/>
                    </a:lnTo>
                    <a:lnTo>
                      <a:pt x="438" y="6"/>
                    </a:lnTo>
                    <a:lnTo>
                      <a:pt x="503" y="6"/>
                    </a:lnTo>
                    <a:close/>
                    <a:moveTo>
                      <a:pt x="412" y="6"/>
                    </a:moveTo>
                    <a:lnTo>
                      <a:pt x="411" y="5"/>
                    </a:lnTo>
                    <a:lnTo>
                      <a:pt x="340" y="5"/>
                    </a:lnTo>
                    <a:lnTo>
                      <a:pt x="340" y="6"/>
                    </a:lnTo>
                    <a:lnTo>
                      <a:pt x="412" y="6"/>
                    </a:lnTo>
                    <a:close/>
                    <a:moveTo>
                      <a:pt x="326" y="6"/>
                    </a:moveTo>
                    <a:lnTo>
                      <a:pt x="325" y="5"/>
                    </a:lnTo>
                    <a:lnTo>
                      <a:pt x="263" y="5"/>
                    </a:lnTo>
                    <a:lnTo>
                      <a:pt x="263" y="6"/>
                    </a:lnTo>
                    <a:lnTo>
                      <a:pt x="326" y="6"/>
                    </a:lnTo>
                    <a:close/>
                    <a:moveTo>
                      <a:pt x="248" y="6"/>
                    </a:moveTo>
                    <a:lnTo>
                      <a:pt x="246" y="5"/>
                    </a:lnTo>
                    <a:lnTo>
                      <a:pt x="179" y="5"/>
                    </a:lnTo>
                    <a:lnTo>
                      <a:pt x="179" y="6"/>
                    </a:lnTo>
                    <a:lnTo>
                      <a:pt x="248" y="6"/>
                    </a:lnTo>
                    <a:close/>
                    <a:moveTo>
                      <a:pt x="164" y="6"/>
                    </a:moveTo>
                    <a:lnTo>
                      <a:pt x="163" y="5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164" y="6"/>
                    </a:lnTo>
                    <a:close/>
                  </a:path>
                </a:pathLst>
              </a:custGeom>
              <a:solidFill>
                <a:srgbClr val="EBEB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Freeform 944"/>
              <p:cNvSpPr>
                <a:spLocks noEditPoints="1"/>
              </p:cNvSpPr>
              <p:nvPr/>
            </p:nvSpPr>
            <p:spPr bwMode="auto">
              <a:xfrm>
                <a:off x="987" y="2848"/>
                <a:ext cx="200" cy="1"/>
              </a:xfrm>
              <a:custGeom>
                <a:avLst/>
                <a:gdLst>
                  <a:gd name="T0" fmla="*/ 798 w 798"/>
                  <a:gd name="T1" fmla="*/ 782 w 798"/>
                  <a:gd name="T2" fmla="*/ 782 w 798"/>
                  <a:gd name="T3" fmla="*/ 798 w 798"/>
                  <a:gd name="T4" fmla="*/ 41 w 798"/>
                  <a:gd name="T5" fmla="*/ 0 w 798"/>
                  <a:gd name="T6" fmla="*/ 0 w 798"/>
                  <a:gd name="T7" fmla="*/ 41 w 798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</a:cxnLst>
                <a:rect l="0" t="0" r="r" b="b"/>
                <a:pathLst>
                  <a:path w="798">
                    <a:moveTo>
                      <a:pt x="798" y="0"/>
                    </a:moveTo>
                    <a:lnTo>
                      <a:pt x="782" y="0"/>
                    </a:lnTo>
                    <a:lnTo>
                      <a:pt x="782" y="0"/>
                    </a:lnTo>
                    <a:lnTo>
                      <a:pt x="798" y="0"/>
                    </a:lnTo>
                    <a:close/>
                    <a:moveTo>
                      <a:pt x="41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F0F0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Freeform 945"/>
              <p:cNvSpPr>
                <a:spLocks/>
              </p:cNvSpPr>
              <p:nvPr/>
            </p:nvSpPr>
            <p:spPr bwMode="auto">
              <a:xfrm>
                <a:off x="982" y="2876"/>
                <a:ext cx="323" cy="1"/>
              </a:xfrm>
              <a:custGeom>
                <a:avLst/>
                <a:gdLst>
                  <a:gd name="T0" fmla="*/ 0 w 1290"/>
                  <a:gd name="T1" fmla="*/ 1 h 1"/>
                  <a:gd name="T2" fmla="*/ 1290 w 1290"/>
                  <a:gd name="T3" fmla="*/ 0 h 1"/>
                  <a:gd name="T4" fmla="*/ 1 w 1290"/>
                  <a:gd name="T5" fmla="*/ 0 h 1"/>
                  <a:gd name="T6" fmla="*/ 0 w 1290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90" h="1">
                    <a:moveTo>
                      <a:pt x="0" y="1"/>
                    </a:moveTo>
                    <a:lnTo>
                      <a:pt x="1290" y="0"/>
                    </a:lnTo>
                    <a:lnTo>
                      <a:pt x="1" y="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8282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Freeform 946"/>
              <p:cNvSpPr>
                <a:spLocks/>
              </p:cNvSpPr>
              <p:nvPr/>
            </p:nvSpPr>
            <p:spPr bwMode="auto">
              <a:xfrm>
                <a:off x="982" y="2875"/>
                <a:ext cx="323" cy="1"/>
              </a:xfrm>
              <a:custGeom>
                <a:avLst/>
                <a:gdLst>
                  <a:gd name="T0" fmla="*/ 1290 w 1290"/>
                  <a:gd name="T1" fmla="*/ 6 h 6"/>
                  <a:gd name="T2" fmla="*/ 0 w 1290"/>
                  <a:gd name="T3" fmla="*/ 6 h 6"/>
                  <a:gd name="T4" fmla="*/ 1 w 1290"/>
                  <a:gd name="T5" fmla="*/ 0 h 6"/>
                  <a:gd name="T6" fmla="*/ 1290 w 1290"/>
                  <a:gd name="T7" fmla="*/ 0 h 6"/>
                  <a:gd name="T8" fmla="*/ 1290 w 1290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0" h="6">
                    <a:moveTo>
                      <a:pt x="1290" y="6"/>
                    </a:moveTo>
                    <a:lnTo>
                      <a:pt x="0" y="6"/>
                    </a:lnTo>
                    <a:lnTo>
                      <a:pt x="1" y="0"/>
                    </a:lnTo>
                    <a:lnTo>
                      <a:pt x="1290" y="0"/>
                    </a:lnTo>
                    <a:lnTo>
                      <a:pt x="1290" y="6"/>
                    </a:lnTo>
                    <a:close/>
                  </a:path>
                </a:pathLst>
              </a:custGeom>
              <a:solidFill>
                <a:srgbClr val="8A8A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Freeform 947"/>
              <p:cNvSpPr>
                <a:spLocks/>
              </p:cNvSpPr>
              <p:nvPr/>
            </p:nvSpPr>
            <p:spPr bwMode="auto">
              <a:xfrm>
                <a:off x="982" y="2873"/>
                <a:ext cx="323" cy="3"/>
              </a:xfrm>
              <a:custGeom>
                <a:avLst/>
                <a:gdLst>
                  <a:gd name="T0" fmla="*/ 1 w 1289"/>
                  <a:gd name="T1" fmla="*/ 0 h 10"/>
                  <a:gd name="T2" fmla="*/ 0 w 1289"/>
                  <a:gd name="T3" fmla="*/ 9 h 10"/>
                  <a:gd name="T4" fmla="*/ 1289 w 1289"/>
                  <a:gd name="T5" fmla="*/ 10 h 10"/>
                  <a:gd name="T6" fmla="*/ 1288 w 1289"/>
                  <a:gd name="T7" fmla="*/ 0 h 10"/>
                  <a:gd name="T8" fmla="*/ 1 w 1289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9" h="10">
                    <a:moveTo>
                      <a:pt x="1" y="0"/>
                    </a:moveTo>
                    <a:lnTo>
                      <a:pt x="0" y="9"/>
                    </a:lnTo>
                    <a:lnTo>
                      <a:pt x="1289" y="10"/>
                    </a:lnTo>
                    <a:lnTo>
                      <a:pt x="1288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8F8F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Freeform 948"/>
              <p:cNvSpPr>
                <a:spLocks/>
              </p:cNvSpPr>
              <p:nvPr/>
            </p:nvSpPr>
            <p:spPr bwMode="auto">
              <a:xfrm>
                <a:off x="982" y="2872"/>
                <a:ext cx="323" cy="3"/>
              </a:xfrm>
              <a:custGeom>
                <a:avLst/>
                <a:gdLst>
                  <a:gd name="T0" fmla="*/ 2 w 1289"/>
                  <a:gd name="T1" fmla="*/ 0 h 9"/>
                  <a:gd name="T2" fmla="*/ 0 w 1289"/>
                  <a:gd name="T3" fmla="*/ 9 h 9"/>
                  <a:gd name="T4" fmla="*/ 1289 w 1289"/>
                  <a:gd name="T5" fmla="*/ 9 h 9"/>
                  <a:gd name="T6" fmla="*/ 1287 w 1289"/>
                  <a:gd name="T7" fmla="*/ 0 h 9"/>
                  <a:gd name="T8" fmla="*/ 2 w 1289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9" h="9">
                    <a:moveTo>
                      <a:pt x="2" y="0"/>
                    </a:moveTo>
                    <a:lnTo>
                      <a:pt x="0" y="9"/>
                    </a:lnTo>
                    <a:lnTo>
                      <a:pt x="1289" y="9"/>
                    </a:lnTo>
                    <a:lnTo>
                      <a:pt x="1287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9696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Freeform 949"/>
              <p:cNvSpPr>
                <a:spLocks/>
              </p:cNvSpPr>
              <p:nvPr/>
            </p:nvSpPr>
            <p:spPr bwMode="auto">
              <a:xfrm>
                <a:off x="983" y="2871"/>
                <a:ext cx="321" cy="2"/>
              </a:xfrm>
              <a:custGeom>
                <a:avLst/>
                <a:gdLst>
                  <a:gd name="T0" fmla="*/ 3 w 1287"/>
                  <a:gd name="T1" fmla="*/ 0 h 10"/>
                  <a:gd name="T2" fmla="*/ 0 w 1287"/>
                  <a:gd name="T3" fmla="*/ 10 h 10"/>
                  <a:gd name="T4" fmla="*/ 1287 w 1287"/>
                  <a:gd name="T5" fmla="*/ 10 h 10"/>
                  <a:gd name="T6" fmla="*/ 1286 w 1287"/>
                  <a:gd name="T7" fmla="*/ 0 h 10"/>
                  <a:gd name="T8" fmla="*/ 1107 w 1287"/>
                  <a:gd name="T9" fmla="*/ 0 h 10"/>
                  <a:gd name="T10" fmla="*/ 3 w 1287"/>
                  <a:gd name="T11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87" h="10">
                    <a:moveTo>
                      <a:pt x="3" y="0"/>
                    </a:moveTo>
                    <a:lnTo>
                      <a:pt x="0" y="10"/>
                    </a:lnTo>
                    <a:lnTo>
                      <a:pt x="1287" y="10"/>
                    </a:lnTo>
                    <a:lnTo>
                      <a:pt x="1286" y="0"/>
                    </a:lnTo>
                    <a:lnTo>
                      <a:pt x="1107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9E9E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950"/>
              <p:cNvSpPr>
                <a:spLocks/>
              </p:cNvSpPr>
              <p:nvPr/>
            </p:nvSpPr>
            <p:spPr bwMode="auto">
              <a:xfrm>
                <a:off x="983" y="2870"/>
                <a:ext cx="321" cy="2"/>
              </a:xfrm>
              <a:custGeom>
                <a:avLst/>
                <a:gdLst>
                  <a:gd name="T0" fmla="*/ 2 w 1285"/>
                  <a:gd name="T1" fmla="*/ 0 h 10"/>
                  <a:gd name="T2" fmla="*/ 0 w 1285"/>
                  <a:gd name="T3" fmla="*/ 10 h 10"/>
                  <a:gd name="T4" fmla="*/ 1285 w 1285"/>
                  <a:gd name="T5" fmla="*/ 10 h 10"/>
                  <a:gd name="T6" fmla="*/ 1284 w 1285"/>
                  <a:gd name="T7" fmla="*/ 0 h 10"/>
                  <a:gd name="T8" fmla="*/ 1194 w 1285"/>
                  <a:gd name="T9" fmla="*/ 0 h 10"/>
                  <a:gd name="T10" fmla="*/ 1107 w 1285"/>
                  <a:gd name="T11" fmla="*/ 0 h 10"/>
                  <a:gd name="T12" fmla="*/ 1106 w 1285"/>
                  <a:gd name="T13" fmla="*/ 6 h 10"/>
                  <a:gd name="T14" fmla="*/ 1104 w 1285"/>
                  <a:gd name="T15" fmla="*/ 0 h 10"/>
                  <a:gd name="T16" fmla="*/ 1021 w 1285"/>
                  <a:gd name="T17" fmla="*/ 0 h 10"/>
                  <a:gd name="T18" fmla="*/ 1020 w 1285"/>
                  <a:gd name="T19" fmla="*/ 4 h 10"/>
                  <a:gd name="T20" fmla="*/ 1020 w 1285"/>
                  <a:gd name="T21" fmla="*/ 0 h 10"/>
                  <a:gd name="T22" fmla="*/ 2 w 1285"/>
                  <a:gd name="T2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85" h="10">
                    <a:moveTo>
                      <a:pt x="2" y="0"/>
                    </a:moveTo>
                    <a:lnTo>
                      <a:pt x="0" y="10"/>
                    </a:lnTo>
                    <a:lnTo>
                      <a:pt x="1285" y="10"/>
                    </a:lnTo>
                    <a:lnTo>
                      <a:pt x="1284" y="0"/>
                    </a:lnTo>
                    <a:lnTo>
                      <a:pt x="1194" y="0"/>
                    </a:lnTo>
                    <a:lnTo>
                      <a:pt x="1107" y="0"/>
                    </a:lnTo>
                    <a:lnTo>
                      <a:pt x="1106" y="6"/>
                    </a:lnTo>
                    <a:lnTo>
                      <a:pt x="1104" y="0"/>
                    </a:lnTo>
                    <a:lnTo>
                      <a:pt x="1021" y="0"/>
                    </a:lnTo>
                    <a:lnTo>
                      <a:pt x="1020" y="4"/>
                    </a:lnTo>
                    <a:lnTo>
                      <a:pt x="102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A3A3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Freeform 951"/>
              <p:cNvSpPr>
                <a:spLocks noEditPoints="1"/>
              </p:cNvSpPr>
              <p:nvPr/>
            </p:nvSpPr>
            <p:spPr bwMode="auto">
              <a:xfrm>
                <a:off x="983" y="2869"/>
                <a:ext cx="321" cy="2"/>
              </a:xfrm>
              <a:custGeom>
                <a:avLst/>
                <a:gdLst>
                  <a:gd name="T0" fmla="*/ 1 w 1283"/>
                  <a:gd name="T1" fmla="*/ 0 h 11"/>
                  <a:gd name="T2" fmla="*/ 0 w 1283"/>
                  <a:gd name="T3" fmla="*/ 10 h 11"/>
                  <a:gd name="T4" fmla="*/ 1104 w 1283"/>
                  <a:gd name="T5" fmla="*/ 11 h 11"/>
                  <a:gd name="T6" fmla="*/ 1101 w 1283"/>
                  <a:gd name="T7" fmla="*/ 0 h 11"/>
                  <a:gd name="T8" fmla="*/ 1019 w 1283"/>
                  <a:gd name="T9" fmla="*/ 0 h 11"/>
                  <a:gd name="T10" fmla="*/ 1018 w 1283"/>
                  <a:gd name="T11" fmla="*/ 9 h 11"/>
                  <a:gd name="T12" fmla="*/ 1016 w 1283"/>
                  <a:gd name="T13" fmla="*/ 0 h 11"/>
                  <a:gd name="T14" fmla="*/ 320 w 1283"/>
                  <a:gd name="T15" fmla="*/ 0 h 11"/>
                  <a:gd name="T16" fmla="*/ 244 w 1283"/>
                  <a:gd name="T17" fmla="*/ 0 h 11"/>
                  <a:gd name="T18" fmla="*/ 243 w 1283"/>
                  <a:gd name="T19" fmla="*/ 4 h 11"/>
                  <a:gd name="T20" fmla="*/ 243 w 1283"/>
                  <a:gd name="T21" fmla="*/ 0 h 11"/>
                  <a:gd name="T22" fmla="*/ 152 w 1283"/>
                  <a:gd name="T23" fmla="*/ 0 h 11"/>
                  <a:gd name="T24" fmla="*/ 1 w 1283"/>
                  <a:gd name="T25" fmla="*/ 0 h 11"/>
                  <a:gd name="T26" fmla="*/ 1105 w 1283"/>
                  <a:gd name="T27" fmla="*/ 0 h 11"/>
                  <a:gd name="T28" fmla="*/ 1104 w 1283"/>
                  <a:gd name="T29" fmla="*/ 10 h 11"/>
                  <a:gd name="T30" fmla="*/ 1283 w 1283"/>
                  <a:gd name="T31" fmla="*/ 10 h 11"/>
                  <a:gd name="T32" fmla="*/ 1280 w 1283"/>
                  <a:gd name="T33" fmla="*/ 0 h 11"/>
                  <a:gd name="T34" fmla="*/ 1193 w 1283"/>
                  <a:gd name="T35" fmla="*/ 0 h 11"/>
                  <a:gd name="T36" fmla="*/ 1192 w 1283"/>
                  <a:gd name="T37" fmla="*/ 6 h 11"/>
                  <a:gd name="T38" fmla="*/ 1191 w 1283"/>
                  <a:gd name="T39" fmla="*/ 0 h 11"/>
                  <a:gd name="T40" fmla="*/ 1105 w 1283"/>
                  <a:gd name="T4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83" h="11">
                    <a:moveTo>
                      <a:pt x="1" y="0"/>
                    </a:moveTo>
                    <a:lnTo>
                      <a:pt x="0" y="10"/>
                    </a:lnTo>
                    <a:lnTo>
                      <a:pt x="1104" y="11"/>
                    </a:lnTo>
                    <a:lnTo>
                      <a:pt x="1101" y="0"/>
                    </a:lnTo>
                    <a:lnTo>
                      <a:pt x="1019" y="0"/>
                    </a:lnTo>
                    <a:lnTo>
                      <a:pt x="1018" y="9"/>
                    </a:lnTo>
                    <a:lnTo>
                      <a:pt x="1016" y="0"/>
                    </a:lnTo>
                    <a:lnTo>
                      <a:pt x="320" y="0"/>
                    </a:lnTo>
                    <a:lnTo>
                      <a:pt x="244" y="0"/>
                    </a:lnTo>
                    <a:lnTo>
                      <a:pt x="243" y="4"/>
                    </a:lnTo>
                    <a:lnTo>
                      <a:pt x="243" y="0"/>
                    </a:lnTo>
                    <a:lnTo>
                      <a:pt x="152" y="0"/>
                    </a:lnTo>
                    <a:lnTo>
                      <a:pt x="1" y="0"/>
                    </a:lnTo>
                    <a:close/>
                    <a:moveTo>
                      <a:pt x="1105" y="0"/>
                    </a:moveTo>
                    <a:lnTo>
                      <a:pt x="1104" y="10"/>
                    </a:lnTo>
                    <a:lnTo>
                      <a:pt x="1283" y="10"/>
                    </a:lnTo>
                    <a:lnTo>
                      <a:pt x="1280" y="0"/>
                    </a:lnTo>
                    <a:lnTo>
                      <a:pt x="1193" y="0"/>
                    </a:lnTo>
                    <a:lnTo>
                      <a:pt x="1192" y="6"/>
                    </a:lnTo>
                    <a:lnTo>
                      <a:pt x="1191" y="0"/>
                    </a:lnTo>
                    <a:lnTo>
                      <a:pt x="1105" y="0"/>
                    </a:lnTo>
                    <a:close/>
                  </a:path>
                </a:pathLst>
              </a:custGeom>
              <a:solidFill>
                <a:srgbClr val="A8A8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Freeform 952"/>
              <p:cNvSpPr>
                <a:spLocks noEditPoints="1"/>
              </p:cNvSpPr>
              <p:nvPr/>
            </p:nvSpPr>
            <p:spPr bwMode="auto">
              <a:xfrm>
                <a:off x="983" y="2867"/>
                <a:ext cx="321" cy="3"/>
              </a:xfrm>
              <a:custGeom>
                <a:avLst/>
                <a:gdLst>
                  <a:gd name="T0" fmla="*/ 2 w 1282"/>
                  <a:gd name="T1" fmla="*/ 0 h 10"/>
                  <a:gd name="T2" fmla="*/ 0 w 1282"/>
                  <a:gd name="T3" fmla="*/ 9 h 10"/>
                  <a:gd name="T4" fmla="*/ 1018 w 1282"/>
                  <a:gd name="T5" fmla="*/ 9 h 10"/>
                  <a:gd name="T6" fmla="*/ 1015 w 1282"/>
                  <a:gd name="T7" fmla="*/ 0 h 10"/>
                  <a:gd name="T8" fmla="*/ 321 w 1282"/>
                  <a:gd name="T9" fmla="*/ 0 h 10"/>
                  <a:gd name="T10" fmla="*/ 320 w 1282"/>
                  <a:gd name="T11" fmla="*/ 6 h 10"/>
                  <a:gd name="T12" fmla="*/ 319 w 1282"/>
                  <a:gd name="T13" fmla="*/ 0 h 10"/>
                  <a:gd name="T14" fmla="*/ 244 w 1282"/>
                  <a:gd name="T15" fmla="*/ 0 h 10"/>
                  <a:gd name="T16" fmla="*/ 243 w 1282"/>
                  <a:gd name="T17" fmla="*/ 8 h 10"/>
                  <a:gd name="T18" fmla="*/ 242 w 1282"/>
                  <a:gd name="T19" fmla="*/ 0 h 10"/>
                  <a:gd name="T20" fmla="*/ 154 w 1282"/>
                  <a:gd name="T21" fmla="*/ 0 h 10"/>
                  <a:gd name="T22" fmla="*/ 152 w 1282"/>
                  <a:gd name="T23" fmla="*/ 6 h 10"/>
                  <a:gd name="T24" fmla="*/ 151 w 1282"/>
                  <a:gd name="T25" fmla="*/ 0 h 10"/>
                  <a:gd name="T26" fmla="*/ 2 w 1282"/>
                  <a:gd name="T27" fmla="*/ 0 h 10"/>
                  <a:gd name="T28" fmla="*/ 1020 w 1282"/>
                  <a:gd name="T29" fmla="*/ 0 h 10"/>
                  <a:gd name="T30" fmla="*/ 1019 w 1282"/>
                  <a:gd name="T31" fmla="*/ 9 h 10"/>
                  <a:gd name="T32" fmla="*/ 1102 w 1282"/>
                  <a:gd name="T33" fmla="*/ 9 h 10"/>
                  <a:gd name="T34" fmla="*/ 1100 w 1282"/>
                  <a:gd name="T35" fmla="*/ 0 h 10"/>
                  <a:gd name="T36" fmla="*/ 1020 w 1282"/>
                  <a:gd name="T37" fmla="*/ 0 h 10"/>
                  <a:gd name="T38" fmla="*/ 1106 w 1282"/>
                  <a:gd name="T39" fmla="*/ 0 h 10"/>
                  <a:gd name="T40" fmla="*/ 1105 w 1282"/>
                  <a:gd name="T41" fmla="*/ 9 h 10"/>
                  <a:gd name="T42" fmla="*/ 1192 w 1282"/>
                  <a:gd name="T43" fmla="*/ 10 h 10"/>
                  <a:gd name="T44" fmla="*/ 1190 w 1282"/>
                  <a:gd name="T45" fmla="*/ 0 h 10"/>
                  <a:gd name="T46" fmla="*/ 1106 w 1282"/>
                  <a:gd name="T47" fmla="*/ 0 h 10"/>
                  <a:gd name="T48" fmla="*/ 1194 w 1282"/>
                  <a:gd name="T49" fmla="*/ 0 h 10"/>
                  <a:gd name="T50" fmla="*/ 1192 w 1282"/>
                  <a:gd name="T51" fmla="*/ 9 h 10"/>
                  <a:gd name="T52" fmla="*/ 1282 w 1282"/>
                  <a:gd name="T53" fmla="*/ 9 h 10"/>
                  <a:gd name="T54" fmla="*/ 1280 w 1282"/>
                  <a:gd name="T55" fmla="*/ 0 h 10"/>
                  <a:gd name="T56" fmla="*/ 1194 w 1282"/>
                  <a:gd name="T5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282" h="10">
                    <a:moveTo>
                      <a:pt x="2" y="0"/>
                    </a:moveTo>
                    <a:lnTo>
                      <a:pt x="0" y="9"/>
                    </a:lnTo>
                    <a:lnTo>
                      <a:pt x="1018" y="9"/>
                    </a:lnTo>
                    <a:lnTo>
                      <a:pt x="1015" y="0"/>
                    </a:lnTo>
                    <a:lnTo>
                      <a:pt x="321" y="0"/>
                    </a:lnTo>
                    <a:lnTo>
                      <a:pt x="320" y="6"/>
                    </a:lnTo>
                    <a:lnTo>
                      <a:pt x="319" y="0"/>
                    </a:lnTo>
                    <a:lnTo>
                      <a:pt x="244" y="0"/>
                    </a:lnTo>
                    <a:lnTo>
                      <a:pt x="243" y="8"/>
                    </a:lnTo>
                    <a:lnTo>
                      <a:pt x="242" y="0"/>
                    </a:lnTo>
                    <a:lnTo>
                      <a:pt x="154" y="0"/>
                    </a:lnTo>
                    <a:lnTo>
                      <a:pt x="152" y="6"/>
                    </a:lnTo>
                    <a:lnTo>
                      <a:pt x="151" y="0"/>
                    </a:lnTo>
                    <a:lnTo>
                      <a:pt x="2" y="0"/>
                    </a:lnTo>
                    <a:close/>
                    <a:moveTo>
                      <a:pt x="1020" y="0"/>
                    </a:moveTo>
                    <a:lnTo>
                      <a:pt x="1019" y="9"/>
                    </a:lnTo>
                    <a:lnTo>
                      <a:pt x="1102" y="9"/>
                    </a:lnTo>
                    <a:lnTo>
                      <a:pt x="1100" y="0"/>
                    </a:lnTo>
                    <a:lnTo>
                      <a:pt x="1020" y="0"/>
                    </a:lnTo>
                    <a:close/>
                    <a:moveTo>
                      <a:pt x="1106" y="0"/>
                    </a:moveTo>
                    <a:lnTo>
                      <a:pt x="1105" y="9"/>
                    </a:lnTo>
                    <a:lnTo>
                      <a:pt x="1192" y="10"/>
                    </a:lnTo>
                    <a:lnTo>
                      <a:pt x="1190" y="0"/>
                    </a:lnTo>
                    <a:lnTo>
                      <a:pt x="1106" y="0"/>
                    </a:lnTo>
                    <a:close/>
                    <a:moveTo>
                      <a:pt x="1194" y="0"/>
                    </a:moveTo>
                    <a:lnTo>
                      <a:pt x="1192" y="9"/>
                    </a:lnTo>
                    <a:lnTo>
                      <a:pt x="1282" y="9"/>
                    </a:lnTo>
                    <a:lnTo>
                      <a:pt x="1280" y="0"/>
                    </a:lnTo>
                    <a:lnTo>
                      <a:pt x="1194" y="0"/>
                    </a:lnTo>
                    <a:close/>
                  </a:path>
                </a:pathLst>
              </a:custGeom>
              <a:solidFill>
                <a:srgbClr val="B0B0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Freeform 953"/>
              <p:cNvSpPr>
                <a:spLocks noEditPoints="1"/>
              </p:cNvSpPr>
              <p:nvPr/>
            </p:nvSpPr>
            <p:spPr bwMode="auto">
              <a:xfrm>
                <a:off x="983" y="2867"/>
                <a:ext cx="320" cy="2"/>
              </a:xfrm>
              <a:custGeom>
                <a:avLst/>
                <a:gdLst>
                  <a:gd name="T0" fmla="*/ 1 w 1279"/>
                  <a:gd name="T1" fmla="*/ 0 h 10"/>
                  <a:gd name="T2" fmla="*/ 0 w 1279"/>
                  <a:gd name="T3" fmla="*/ 8 h 10"/>
                  <a:gd name="T4" fmla="*/ 151 w 1279"/>
                  <a:gd name="T5" fmla="*/ 10 h 10"/>
                  <a:gd name="T6" fmla="*/ 150 w 1279"/>
                  <a:gd name="T7" fmla="*/ 0 h 10"/>
                  <a:gd name="T8" fmla="*/ 1 w 1279"/>
                  <a:gd name="T9" fmla="*/ 0 h 10"/>
                  <a:gd name="T10" fmla="*/ 154 w 1279"/>
                  <a:gd name="T11" fmla="*/ 0 h 10"/>
                  <a:gd name="T12" fmla="*/ 151 w 1279"/>
                  <a:gd name="T13" fmla="*/ 8 h 10"/>
                  <a:gd name="T14" fmla="*/ 242 w 1279"/>
                  <a:gd name="T15" fmla="*/ 8 h 10"/>
                  <a:gd name="T16" fmla="*/ 241 w 1279"/>
                  <a:gd name="T17" fmla="*/ 0 h 10"/>
                  <a:gd name="T18" fmla="*/ 154 w 1279"/>
                  <a:gd name="T19" fmla="*/ 0 h 10"/>
                  <a:gd name="T20" fmla="*/ 243 w 1279"/>
                  <a:gd name="T21" fmla="*/ 0 h 10"/>
                  <a:gd name="T22" fmla="*/ 243 w 1279"/>
                  <a:gd name="T23" fmla="*/ 8 h 10"/>
                  <a:gd name="T24" fmla="*/ 319 w 1279"/>
                  <a:gd name="T25" fmla="*/ 10 h 10"/>
                  <a:gd name="T26" fmla="*/ 316 w 1279"/>
                  <a:gd name="T27" fmla="*/ 0 h 10"/>
                  <a:gd name="T28" fmla="*/ 243 w 1279"/>
                  <a:gd name="T29" fmla="*/ 0 h 10"/>
                  <a:gd name="T30" fmla="*/ 320 w 1279"/>
                  <a:gd name="T31" fmla="*/ 0 h 10"/>
                  <a:gd name="T32" fmla="*/ 319 w 1279"/>
                  <a:gd name="T33" fmla="*/ 8 h 10"/>
                  <a:gd name="T34" fmla="*/ 1015 w 1279"/>
                  <a:gd name="T35" fmla="*/ 8 h 10"/>
                  <a:gd name="T36" fmla="*/ 1014 w 1279"/>
                  <a:gd name="T37" fmla="*/ 0 h 10"/>
                  <a:gd name="T38" fmla="*/ 320 w 1279"/>
                  <a:gd name="T39" fmla="*/ 0 h 10"/>
                  <a:gd name="T40" fmla="*/ 1020 w 1279"/>
                  <a:gd name="T41" fmla="*/ 0 h 10"/>
                  <a:gd name="T42" fmla="*/ 1018 w 1279"/>
                  <a:gd name="T43" fmla="*/ 8 h 10"/>
                  <a:gd name="T44" fmla="*/ 1100 w 1279"/>
                  <a:gd name="T45" fmla="*/ 8 h 10"/>
                  <a:gd name="T46" fmla="*/ 1098 w 1279"/>
                  <a:gd name="T47" fmla="*/ 0 h 10"/>
                  <a:gd name="T48" fmla="*/ 1020 w 1279"/>
                  <a:gd name="T49" fmla="*/ 0 h 10"/>
                  <a:gd name="T50" fmla="*/ 1105 w 1279"/>
                  <a:gd name="T51" fmla="*/ 0 h 10"/>
                  <a:gd name="T52" fmla="*/ 1104 w 1279"/>
                  <a:gd name="T53" fmla="*/ 8 h 10"/>
                  <a:gd name="T54" fmla="*/ 1190 w 1279"/>
                  <a:gd name="T55" fmla="*/ 8 h 10"/>
                  <a:gd name="T56" fmla="*/ 1189 w 1279"/>
                  <a:gd name="T57" fmla="*/ 0 h 10"/>
                  <a:gd name="T58" fmla="*/ 1105 w 1279"/>
                  <a:gd name="T59" fmla="*/ 0 h 10"/>
                  <a:gd name="T60" fmla="*/ 1195 w 1279"/>
                  <a:gd name="T61" fmla="*/ 0 h 10"/>
                  <a:gd name="T62" fmla="*/ 1192 w 1279"/>
                  <a:gd name="T63" fmla="*/ 8 h 10"/>
                  <a:gd name="T64" fmla="*/ 1279 w 1279"/>
                  <a:gd name="T65" fmla="*/ 8 h 10"/>
                  <a:gd name="T66" fmla="*/ 1278 w 1279"/>
                  <a:gd name="T67" fmla="*/ 0 h 10"/>
                  <a:gd name="T68" fmla="*/ 1195 w 1279"/>
                  <a:gd name="T6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279" h="10">
                    <a:moveTo>
                      <a:pt x="1" y="0"/>
                    </a:moveTo>
                    <a:lnTo>
                      <a:pt x="0" y="8"/>
                    </a:lnTo>
                    <a:lnTo>
                      <a:pt x="151" y="10"/>
                    </a:lnTo>
                    <a:lnTo>
                      <a:pt x="150" y="0"/>
                    </a:lnTo>
                    <a:lnTo>
                      <a:pt x="1" y="0"/>
                    </a:lnTo>
                    <a:close/>
                    <a:moveTo>
                      <a:pt x="154" y="0"/>
                    </a:moveTo>
                    <a:lnTo>
                      <a:pt x="151" y="8"/>
                    </a:lnTo>
                    <a:lnTo>
                      <a:pt x="242" y="8"/>
                    </a:lnTo>
                    <a:lnTo>
                      <a:pt x="241" y="0"/>
                    </a:lnTo>
                    <a:lnTo>
                      <a:pt x="154" y="0"/>
                    </a:lnTo>
                    <a:close/>
                    <a:moveTo>
                      <a:pt x="243" y="0"/>
                    </a:moveTo>
                    <a:lnTo>
                      <a:pt x="243" y="8"/>
                    </a:lnTo>
                    <a:lnTo>
                      <a:pt x="319" y="10"/>
                    </a:lnTo>
                    <a:lnTo>
                      <a:pt x="316" y="0"/>
                    </a:lnTo>
                    <a:lnTo>
                      <a:pt x="243" y="0"/>
                    </a:lnTo>
                    <a:close/>
                    <a:moveTo>
                      <a:pt x="320" y="0"/>
                    </a:moveTo>
                    <a:lnTo>
                      <a:pt x="319" y="8"/>
                    </a:lnTo>
                    <a:lnTo>
                      <a:pt x="1015" y="8"/>
                    </a:lnTo>
                    <a:lnTo>
                      <a:pt x="1014" y="0"/>
                    </a:lnTo>
                    <a:lnTo>
                      <a:pt x="320" y="0"/>
                    </a:lnTo>
                    <a:close/>
                    <a:moveTo>
                      <a:pt x="1020" y="0"/>
                    </a:moveTo>
                    <a:lnTo>
                      <a:pt x="1018" y="8"/>
                    </a:lnTo>
                    <a:lnTo>
                      <a:pt x="1100" y="8"/>
                    </a:lnTo>
                    <a:lnTo>
                      <a:pt x="1098" y="0"/>
                    </a:lnTo>
                    <a:lnTo>
                      <a:pt x="1020" y="0"/>
                    </a:lnTo>
                    <a:close/>
                    <a:moveTo>
                      <a:pt x="1105" y="0"/>
                    </a:moveTo>
                    <a:lnTo>
                      <a:pt x="1104" y="8"/>
                    </a:lnTo>
                    <a:lnTo>
                      <a:pt x="1190" y="8"/>
                    </a:lnTo>
                    <a:lnTo>
                      <a:pt x="1189" y="0"/>
                    </a:lnTo>
                    <a:lnTo>
                      <a:pt x="1105" y="0"/>
                    </a:lnTo>
                    <a:close/>
                    <a:moveTo>
                      <a:pt x="1195" y="0"/>
                    </a:moveTo>
                    <a:lnTo>
                      <a:pt x="1192" y="8"/>
                    </a:lnTo>
                    <a:lnTo>
                      <a:pt x="1279" y="8"/>
                    </a:lnTo>
                    <a:lnTo>
                      <a:pt x="1278" y="0"/>
                    </a:lnTo>
                    <a:lnTo>
                      <a:pt x="1195" y="0"/>
                    </a:lnTo>
                    <a:close/>
                  </a:path>
                </a:pathLst>
              </a:custGeom>
              <a:solidFill>
                <a:srgbClr val="B5B5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Freeform 954"/>
              <p:cNvSpPr>
                <a:spLocks noEditPoints="1"/>
              </p:cNvSpPr>
              <p:nvPr/>
            </p:nvSpPr>
            <p:spPr bwMode="auto">
              <a:xfrm>
                <a:off x="984" y="2865"/>
                <a:ext cx="319" cy="2"/>
              </a:xfrm>
              <a:custGeom>
                <a:avLst/>
                <a:gdLst>
                  <a:gd name="T0" fmla="*/ 1 w 1277"/>
                  <a:gd name="T1" fmla="*/ 0 h 9"/>
                  <a:gd name="T2" fmla="*/ 0 w 1277"/>
                  <a:gd name="T3" fmla="*/ 9 h 9"/>
                  <a:gd name="T4" fmla="*/ 149 w 1277"/>
                  <a:gd name="T5" fmla="*/ 9 h 9"/>
                  <a:gd name="T6" fmla="*/ 148 w 1277"/>
                  <a:gd name="T7" fmla="*/ 0 h 9"/>
                  <a:gd name="T8" fmla="*/ 1 w 1277"/>
                  <a:gd name="T9" fmla="*/ 0 h 9"/>
                  <a:gd name="T10" fmla="*/ 154 w 1277"/>
                  <a:gd name="T11" fmla="*/ 0 h 9"/>
                  <a:gd name="T12" fmla="*/ 152 w 1277"/>
                  <a:gd name="T13" fmla="*/ 9 h 9"/>
                  <a:gd name="T14" fmla="*/ 240 w 1277"/>
                  <a:gd name="T15" fmla="*/ 9 h 9"/>
                  <a:gd name="T16" fmla="*/ 239 w 1277"/>
                  <a:gd name="T17" fmla="*/ 0 h 9"/>
                  <a:gd name="T18" fmla="*/ 154 w 1277"/>
                  <a:gd name="T19" fmla="*/ 0 h 9"/>
                  <a:gd name="T20" fmla="*/ 242 w 1277"/>
                  <a:gd name="T21" fmla="*/ 0 h 9"/>
                  <a:gd name="T22" fmla="*/ 242 w 1277"/>
                  <a:gd name="T23" fmla="*/ 9 h 9"/>
                  <a:gd name="T24" fmla="*/ 317 w 1277"/>
                  <a:gd name="T25" fmla="*/ 9 h 9"/>
                  <a:gd name="T26" fmla="*/ 314 w 1277"/>
                  <a:gd name="T27" fmla="*/ 0 h 9"/>
                  <a:gd name="T28" fmla="*/ 242 w 1277"/>
                  <a:gd name="T29" fmla="*/ 0 h 9"/>
                  <a:gd name="T30" fmla="*/ 320 w 1277"/>
                  <a:gd name="T31" fmla="*/ 0 h 9"/>
                  <a:gd name="T32" fmla="*/ 319 w 1277"/>
                  <a:gd name="T33" fmla="*/ 9 h 9"/>
                  <a:gd name="T34" fmla="*/ 1013 w 1277"/>
                  <a:gd name="T35" fmla="*/ 9 h 9"/>
                  <a:gd name="T36" fmla="*/ 1012 w 1277"/>
                  <a:gd name="T37" fmla="*/ 0 h 9"/>
                  <a:gd name="T38" fmla="*/ 320 w 1277"/>
                  <a:gd name="T39" fmla="*/ 0 h 9"/>
                  <a:gd name="T40" fmla="*/ 1019 w 1277"/>
                  <a:gd name="T41" fmla="*/ 0 h 9"/>
                  <a:gd name="T42" fmla="*/ 1018 w 1277"/>
                  <a:gd name="T43" fmla="*/ 9 h 9"/>
                  <a:gd name="T44" fmla="*/ 1098 w 1277"/>
                  <a:gd name="T45" fmla="*/ 9 h 9"/>
                  <a:gd name="T46" fmla="*/ 1096 w 1277"/>
                  <a:gd name="T47" fmla="*/ 0 h 9"/>
                  <a:gd name="T48" fmla="*/ 1019 w 1277"/>
                  <a:gd name="T49" fmla="*/ 0 h 9"/>
                  <a:gd name="T50" fmla="*/ 1105 w 1277"/>
                  <a:gd name="T51" fmla="*/ 0 h 9"/>
                  <a:gd name="T52" fmla="*/ 1104 w 1277"/>
                  <a:gd name="T53" fmla="*/ 9 h 9"/>
                  <a:gd name="T54" fmla="*/ 1188 w 1277"/>
                  <a:gd name="T55" fmla="*/ 9 h 9"/>
                  <a:gd name="T56" fmla="*/ 1186 w 1277"/>
                  <a:gd name="T57" fmla="*/ 0 h 9"/>
                  <a:gd name="T58" fmla="*/ 1105 w 1277"/>
                  <a:gd name="T59" fmla="*/ 0 h 9"/>
                  <a:gd name="T60" fmla="*/ 1195 w 1277"/>
                  <a:gd name="T61" fmla="*/ 0 h 9"/>
                  <a:gd name="T62" fmla="*/ 1192 w 1277"/>
                  <a:gd name="T63" fmla="*/ 9 h 9"/>
                  <a:gd name="T64" fmla="*/ 1277 w 1277"/>
                  <a:gd name="T65" fmla="*/ 9 h 9"/>
                  <a:gd name="T66" fmla="*/ 1276 w 1277"/>
                  <a:gd name="T67" fmla="*/ 0 h 9"/>
                  <a:gd name="T68" fmla="*/ 1195 w 1277"/>
                  <a:gd name="T6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277" h="9">
                    <a:moveTo>
                      <a:pt x="1" y="0"/>
                    </a:moveTo>
                    <a:lnTo>
                      <a:pt x="0" y="9"/>
                    </a:lnTo>
                    <a:lnTo>
                      <a:pt x="149" y="9"/>
                    </a:lnTo>
                    <a:lnTo>
                      <a:pt x="148" y="0"/>
                    </a:lnTo>
                    <a:lnTo>
                      <a:pt x="1" y="0"/>
                    </a:lnTo>
                    <a:close/>
                    <a:moveTo>
                      <a:pt x="154" y="0"/>
                    </a:moveTo>
                    <a:lnTo>
                      <a:pt x="152" y="9"/>
                    </a:lnTo>
                    <a:lnTo>
                      <a:pt x="240" y="9"/>
                    </a:lnTo>
                    <a:lnTo>
                      <a:pt x="239" y="0"/>
                    </a:lnTo>
                    <a:lnTo>
                      <a:pt x="154" y="0"/>
                    </a:lnTo>
                    <a:close/>
                    <a:moveTo>
                      <a:pt x="242" y="0"/>
                    </a:moveTo>
                    <a:lnTo>
                      <a:pt x="242" y="9"/>
                    </a:lnTo>
                    <a:lnTo>
                      <a:pt x="317" y="9"/>
                    </a:lnTo>
                    <a:lnTo>
                      <a:pt x="314" y="0"/>
                    </a:lnTo>
                    <a:lnTo>
                      <a:pt x="242" y="0"/>
                    </a:lnTo>
                    <a:close/>
                    <a:moveTo>
                      <a:pt x="320" y="0"/>
                    </a:moveTo>
                    <a:lnTo>
                      <a:pt x="319" y="9"/>
                    </a:lnTo>
                    <a:lnTo>
                      <a:pt x="1013" y="9"/>
                    </a:lnTo>
                    <a:lnTo>
                      <a:pt x="1012" y="0"/>
                    </a:lnTo>
                    <a:lnTo>
                      <a:pt x="320" y="0"/>
                    </a:lnTo>
                    <a:close/>
                    <a:moveTo>
                      <a:pt x="1019" y="0"/>
                    </a:moveTo>
                    <a:lnTo>
                      <a:pt x="1018" y="9"/>
                    </a:lnTo>
                    <a:lnTo>
                      <a:pt x="1098" y="9"/>
                    </a:lnTo>
                    <a:lnTo>
                      <a:pt x="1096" y="0"/>
                    </a:lnTo>
                    <a:lnTo>
                      <a:pt x="1019" y="0"/>
                    </a:lnTo>
                    <a:close/>
                    <a:moveTo>
                      <a:pt x="1105" y="0"/>
                    </a:moveTo>
                    <a:lnTo>
                      <a:pt x="1104" y="9"/>
                    </a:lnTo>
                    <a:lnTo>
                      <a:pt x="1188" y="9"/>
                    </a:lnTo>
                    <a:lnTo>
                      <a:pt x="1186" y="0"/>
                    </a:lnTo>
                    <a:lnTo>
                      <a:pt x="1105" y="0"/>
                    </a:lnTo>
                    <a:close/>
                    <a:moveTo>
                      <a:pt x="1195" y="0"/>
                    </a:moveTo>
                    <a:lnTo>
                      <a:pt x="1192" y="9"/>
                    </a:lnTo>
                    <a:lnTo>
                      <a:pt x="1277" y="9"/>
                    </a:lnTo>
                    <a:lnTo>
                      <a:pt x="1276" y="0"/>
                    </a:lnTo>
                    <a:lnTo>
                      <a:pt x="1195" y="0"/>
                    </a:lnTo>
                    <a:close/>
                  </a:path>
                </a:pathLst>
              </a:custGeom>
              <a:solidFill>
                <a:srgbClr val="BDBD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Freeform 955"/>
              <p:cNvSpPr>
                <a:spLocks noEditPoints="1"/>
              </p:cNvSpPr>
              <p:nvPr/>
            </p:nvSpPr>
            <p:spPr bwMode="auto">
              <a:xfrm>
                <a:off x="984" y="2864"/>
                <a:ext cx="319" cy="3"/>
              </a:xfrm>
              <a:custGeom>
                <a:avLst/>
                <a:gdLst>
                  <a:gd name="T0" fmla="*/ 2 w 1277"/>
                  <a:gd name="T1" fmla="*/ 0 h 10"/>
                  <a:gd name="T2" fmla="*/ 0 w 1277"/>
                  <a:gd name="T3" fmla="*/ 10 h 10"/>
                  <a:gd name="T4" fmla="*/ 149 w 1277"/>
                  <a:gd name="T5" fmla="*/ 10 h 10"/>
                  <a:gd name="T6" fmla="*/ 147 w 1277"/>
                  <a:gd name="T7" fmla="*/ 0 h 10"/>
                  <a:gd name="T8" fmla="*/ 2 w 1277"/>
                  <a:gd name="T9" fmla="*/ 0 h 10"/>
                  <a:gd name="T10" fmla="*/ 155 w 1277"/>
                  <a:gd name="T11" fmla="*/ 0 h 10"/>
                  <a:gd name="T12" fmla="*/ 153 w 1277"/>
                  <a:gd name="T13" fmla="*/ 10 h 10"/>
                  <a:gd name="T14" fmla="*/ 240 w 1277"/>
                  <a:gd name="T15" fmla="*/ 10 h 10"/>
                  <a:gd name="T16" fmla="*/ 238 w 1277"/>
                  <a:gd name="T17" fmla="*/ 0 h 10"/>
                  <a:gd name="T18" fmla="*/ 155 w 1277"/>
                  <a:gd name="T19" fmla="*/ 0 h 10"/>
                  <a:gd name="T20" fmla="*/ 244 w 1277"/>
                  <a:gd name="T21" fmla="*/ 0 h 10"/>
                  <a:gd name="T22" fmla="*/ 242 w 1277"/>
                  <a:gd name="T23" fmla="*/ 10 h 10"/>
                  <a:gd name="T24" fmla="*/ 315 w 1277"/>
                  <a:gd name="T25" fmla="*/ 10 h 10"/>
                  <a:gd name="T26" fmla="*/ 313 w 1277"/>
                  <a:gd name="T27" fmla="*/ 0 h 10"/>
                  <a:gd name="T28" fmla="*/ 244 w 1277"/>
                  <a:gd name="T29" fmla="*/ 0 h 10"/>
                  <a:gd name="T30" fmla="*/ 320 w 1277"/>
                  <a:gd name="T31" fmla="*/ 0 h 10"/>
                  <a:gd name="T32" fmla="*/ 319 w 1277"/>
                  <a:gd name="T33" fmla="*/ 10 h 10"/>
                  <a:gd name="T34" fmla="*/ 1013 w 1277"/>
                  <a:gd name="T35" fmla="*/ 10 h 10"/>
                  <a:gd name="T36" fmla="*/ 1011 w 1277"/>
                  <a:gd name="T37" fmla="*/ 0 h 10"/>
                  <a:gd name="T38" fmla="*/ 320 w 1277"/>
                  <a:gd name="T39" fmla="*/ 0 h 10"/>
                  <a:gd name="T40" fmla="*/ 1020 w 1277"/>
                  <a:gd name="T41" fmla="*/ 0 h 10"/>
                  <a:gd name="T42" fmla="*/ 1019 w 1277"/>
                  <a:gd name="T43" fmla="*/ 10 h 10"/>
                  <a:gd name="T44" fmla="*/ 1097 w 1277"/>
                  <a:gd name="T45" fmla="*/ 10 h 10"/>
                  <a:gd name="T46" fmla="*/ 1094 w 1277"/>
                  <a:gd name="T47" fmla="*/ 0 h 10"/>
                  <a:gd name="T48" fmla="*/ 1020 w 1277"/>
                  <a:gd name="T49" fmla="*/ 0 h 10"/>
                  <a:gd name="T50" fmla="*/ 1105 w 1277"/>
                  <a:gd name="T51" fmla="*/ 0 h 10"/>
                  <a:gd name="T52" fmla="*/ 1104 w 1277"/>
                  <a:gd name="T53" fmla="*/ 10 h 10"/>
                  <a:gd name="T54" fmla="*/ 1188 w 1277"/>
                  <a:gd name="T55" fmla="*/ 10 h 10"/>
                  <a:gd name="T56" fmla="*/ 1185 w 1277"/>
                  <a:gd name="T57" fmla="*/ 0 h 10"/>
                  <a:gd name="T58" fmla="*/ 1105 w 1277"/>
                  <a:gd name="T59" fmla="*/ 0 h 10"/>
                  <a:gd name="T60" fmla="*/ 1196 w 1277"/>
                  <a:gd name="T61" fmla="*/ 0 h 10"/>
                  <a:gd name="T62" fmla="*/ 1194 w 1277"/>
                  <a:gd name="T63" fmla="*/ 10 h 10"/>
                  <a:gd name="T64" fmla="*/ 1277 w 1277"/>
                  <a:gd name="T65" fmla="*/ 10 h 10"/>
                  <a:gd name="T66" fmla="*/ 1276 w 1277"/>
                  <a:gd name="T67" fmla="*/ 0 h 10"/>
                  <a:gd name="T68" fmla="*/ 1196 w 1277"/>
                  <a:gd name="T6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277" h="10">
                    <a:moveTo>
                      <a:pt x="2" y="0"/>
                    </a:moveTo>
                    <a:lnTo>
                      <a:pt x="0" y="10"/>
                    </a:lnTo>
                    <a:lnTo>
                      <a:pt x="149" y="10"/>
                    </a:lnTo>
                    <a:lnTo>
                      <a:pt x="147" y="0"/>
                    </a:lnTo>
                    <a:lnTo>
                      <a:pt x="2" y="0"/>
                    </a:lnTo>
                    <a:close/>
                    <a:moveTo>
                      <a:pt x="155" y="0"/>
                    </a:moveTo>
                    <a:lnTo>
                      <a:pt x="153" y="10"/>
                    </a:lnTo>
                    <a:lnTo>
                      <a:pt x="240" y="10"/>
                    </a:lnTo>
                    <a:lnTo>
                      <a:pt x="238" y="0"/>
                    </a:lnTo>
                    <a:lnTo>
                      <a:pt x="155" y="0"/>
                    </a:lnTo>
                    <a:close/>
                    <a:moveTo>
                      <a:pt x="244" y="0"/>
                    </a:moveTo>
                    <a:lnTo>
                      <a:pt x="242" y="10"/>
                    </a:lnTo>
                    <a:lnTo>
                      <a:pt x="315" y="10"/>
                    </a:lnTo>
                    <a:lnTo>
                      <a:pt x="313" y="0"/>
                    </a:lnTo>
                    <a:lnTo>
                      <a:pt x="244" y="0"/>
                    </a:lnTo>
                    <a:close/>
                    <a:moveTo>
                      <a:pt x="320" y="0"/>
                    </a:moveTo>
                    <a:lnTo>
                      <a:pt x="319" y="10"/>
                    </a:lnTo>
                    <a:lnTo>
                      <a:pt x="1013" y="10"/>
                    </a:lnTo>
                    <a:lnTo>
                      <a:pt x="1011" y="0"/>
                    </a:lnTo>
                    <a:lnTo>
                      <a:pt x="320" y="0"/>
                    </a:lnTo>
                    <a:close/>
                    <a:moveTo>
                      <a:pt x="1020" y="0"/>
                    </a:moveTo>
                    <a:lnTo>
                      <a:pt x="1019" y="10"/>
                    </a:lnTo>
                    <a:lnTo>
                      <a:pt x="1097" y="10"/>
                    </a:lnTo>
                    <a:lnTo>
                      <a:pt x="1094" y="0"/>
                    </a:lnTo>
                    <a:lnTo>
                      <a:pt x="1020" y="0"/>
                    </a:lnTo>
                    <a:close/>
                    <a:moveTo>
                      <a:pt x="1105" y="0"/>
                    </a:moveTo>
                    <a:lnTo>
                      <a:pt x="1104" y="10"/>
                    </a:lnTo>
                    <a:lnTo>
                      <a:pt x="1188" y="10"/>
                    </a:lnTo>
                    <a:lnTo>
                      <a:pt x="1185" y="0"/>
                    </a:lnTo>
                    <a:lnTo>
                      <a:pt x="1105" y="0"/>
                    </a:lnTo>
                    <a:close/>
                    <a:moveTo>
                      <a:pt x="1196" y="0"/>
                    </a:moveTo>
                    <a:lnTo>
                      <a:pt x="1194" y="10"/>
                    </a:lnTo>
                    <a:lnTo>
                      <a:pt x="1277" y="10"/>
                    </a:lnTo>
                    <a:lnTo>
                      <a:pt x="1276" y="0"/>
                    </a:lnTo>
                    <a:lnTo>
                      <a:pt x="1196" y="0"/>
                    </a:lnTo>
                    <a:close/>
                  </a:path>
                </a:pathLst>
              </a:custGeom>
              <a:solidFill>
                <a:srgbClr val="C2C2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Freeform 956"/>
              <p:cNvSpPr>
                <a:spLocks noEditPoints="1"/>
              </p:cNvSpPr>
              <p:nvPr/>
            </p:nvSpPr>
            <p:spPr bwMode="auto">
              <a:xfrm>
                <a:off x="984" y="2863"/>
                <a:ext cx="319" cy="2"/>
              </a:xfrm>
              <a:custGeom>
                <a:avLst/>
                <a:gdLst>
                  <a:gd name="T0" fmla="*/ 2 w 1275"/>
                  <a:gd name="T1" fmla="*/ 0 h 9"/>
                  <a:gd name="T2" fmla="*/ 0 w 1275"/>
                  <a:gd name="T3" fmla="*/ 9 h 9"/>
                  <a:gd name="T4" fmla="*/ 147 w 1275"/>
                  <a:gd name="T5" fmla="*/ 9 h 9"/>
                  <a:gd name="T6" fmla="*/ 145 w 1275"/>
                  <a:gd name="T7" fmla="*/ 0 h 9"/>
                  <a:gd name="T8" fmla="*/ 2 w 1275"/>
                  <a:gd name="T9" fmla="*/ 0 h 9"/>
                  <a:gd name="T10" fmla="*/ 155 w 1275"/>
                  <a:gd name="T11" fmla="*/ 0 h 9"/>
                  <a:gd name="T12" fmla="*/ 153 w 1275"/>
                  <a:gd name="T13" fmla="*/ 9 h 9"/>
                  <a:gd name="T14" fmla="*/ 238 w 1275"/>
                  <a:gd name="T15" fmla="*/ 9 h 9"/>
                  <a:gd name="T16" fmla="*/ 235 w 1275"/>
                  <a:gd name="T17" fmla="*/ 0 h 9"/>
                  <a:gd name="T18" fmla="*/ 155 w 1275"/>
                  <a:gd name="T19" fmla="*/ 0 h 9"/>
                  <a:gd name="T20" fmla="*/ 243 w 1275"/>
                  <a:gd name="T21" fmla="*/ 0 h 9"/>
                  <a:gd name="T22" fmla="*/ 241 w 1275"/>
                  <a:gd name="T23" fmla="*/ 9 h 9"/>
                  <a:gd name="T24" fmla="*/ 313 w 1275"/>
                  <a:gd name="T25" fmla="*/ 9 h 9"/>
                  <a:gd name="T26" fmla="*/ 311 w 1275"/>
                  <a:gd name="T27" fmla="*/ 0 h 9"/>
                  <a:gd name="T28" fmla="*/ 243 w 1275"/>
                  <a:gd name="T29" fmla="*/ 0 h 9"/>
                  <a:gd name="T30" fmla="*/ 320 w 1275"/>
                  <a:gd name="T31" fmla="*/ 0 h 9"/>
                  <a:gd name="T32" fmla="*/ 319 w 1275"/>
                  <a:gd name="T33" fmla="*/ 9 h 9"/>
                  <a:gd name="T34" fmla="*/ 1011 w 1275"/>
                  <a:gd name="T35" fmla="*/ 9 h 9"/>
                  <a:gd name="T36" fmla="*/ 1009 w 1275"/>
                  <a:gd name="T37" fmla="*/ 0 h 9"/>
                  <a:gd name="T38" fmla="*/ 320 w 1275"/>
                  <a:gd name="T39" fmla="*/ 0 h 9"/>
                  <a:gd name="T40" fmla="*/ 1019 w 1275"/>
                  <a:gd name="T41" fmla="*/ 0 h 9"/>
                  <a:gd name="T42" fmla="*/ 1018 w 1275"/>
                  <a:gd name="T43" fmla="*/ 9 h 9"/>
                  <a:gd name="T44" fmla="*/ 1095 w 1275"/>
                  <a:gd name="T45" fmla="*/ 9 h 9"/>
                  <a:gd name="T46" fmla="*/ 1092 w 1275"/>
                  <a:gd name="T47" fmla="*/ 0 h 9"/>
                  <a:gd name="T48" fmla="*/ 1019 w 1275"/>
                  <a:gd name="T49" fmla="*/ 0 h 9"/>
                  <a:gd name="T50" fmla="*/ 1105 w 1275"/>
                  <a:gd name="T51" fmla="*/ 0 h 9"/>
                  <a:gd name="T52" fmla="*/ 1104 w 1275"/>
                  <a:gd name="T53" fmla="*/ 9 h 9"/>
                  <a:gd name="T54" fmla="*/ 1185 w 1275"/>
                  <a:gd name="T55" fmla="*/ 9 h 9"/>
                  <a:gd name="T56" fmla="*/ 1183 w 1275"/>
                  <a:gd name="T57" fmla="*/ 0 h 9"/>
                  <a:gd name="T58" fmla="*/ 1105 w 1275"/>
                  <a:gd name="T59" fmla="*/ 0 h 9"/>
                  <a:gd name="T60" fmla="*/ 1196 w 1275"/>
                  <a:gd name="T61" fmla="*/ 0 h 9"/>
                  <a:gd name="T62" fmla="*/ 1194 w 1275"/>
                  <a:gd name="T63" fmla="*/ 9 h 9"/>
                  <a:gd name="T64" fmla="*/ 1275 w 1275"/>
                  <a:gd name="T65" fmla="*/ 9 h 9"/>
                  <a:gd name="T66" fmla="*/ 1274 w 1275"/>
                  <a:gd name="T67" fmla="*/ 0 h 9"/>
                  <a:gd name="T68" fmla="*/ 1196 w 1275"/>
                  <a:gd name="T6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275" h="9">
                    <a:moveTo>
                      <a:pt x="2" y="0"/>
                    </a:moveTo>
                    <a:lnTo>
                      <a:pt x="0" y="9"/>
                    </a:lnTo>
                    <a:lnTo>
                      <a:pt x="147" y="9"/>
                    </a:lnTo>
                    <a:lnTo>
                      <a:pt x="145" y="0"/>
                    </a:lnTo>
                    <a:lnTo>
                      <a:pt x="2" y="0"/>
                    </a:lnTo>
                    <a:close/>
                    <a:moveTo>
                      <a:pt x="155" y="0"/>
                    </a:moveTo>
                    <a:lnTo>
                      <a:pt x="153" y="9"/>
                    </a:lnTo>
                    <a:lnTo>
                      <a:pt x="238" y="9"/>
                    </a:lnTo>
                    <a:lnTo>
                      <a:pt x="235" y="0"/>
                    </a:lnTo>
                    <a:lnTo>
                      <a:pt x="155" y="0"/>
                    </a:lnTo>
                    <a:close/>
                    <a:moveTo>
                      <a:pt x="243" y="0"/>
                    </a:moveTo>
                    <a:lnTo>
                      <a:pt x="241" y="9"/>
                    </a:lnTo>
                    <a:lnTo>
                      <a:pt x="313" y="9"/>
                    </a:lnTo>
                    <a:lnTo>
                      <a:pt x="311" y="0"/>
                    </a:lnTo>
                    <a:lnTo>
                      <a:pt x="243" y="0"/>
                    </a:lnTo>
                    <a:close/>
                    <a:moveTo>
                      <a:pt x="320" y="0"/>
                    </a:moveTo>
                    <a:lnTo>
                      <a:pt x="319" y="9"/>
                    </a:lnTo>
                    <a:lnTo>
                      <a:pt x="1011" y="9"/>
                    </a:lnTo>
                    <a:lnTo>
                      <a:pt x="1009" y="0"/>
                    </a:lnTo>
                    <a:lnTo>
                      <a:pt x="320" y="0"/>
                    </a:lnTo>
                    <a:close/>
                    <a:moveTo>
                      <a:pt x="1019" y="0"/>
                    </a:moveTo>
                    <a:lnTo>
                      <a:pt x="1018" y="9"/>
                    </a:lnTo>
                    <a:lnTo>
                      <a:pt x="1095" y="9"/>
                    </a:lnTo>
                    <a:lnTo>
                      <a:pt x="1092" y="0"/>
                    </a:lnTo>
                    <a:lnTo>
                      <a:pt x="1019" y="0"/>
                    </a:lnTo>
                    <a:close/>
                    <a:moveTo>
                      <a:pt x="1105" y="0"/>
                    </a:moveTo>
                    <a:lnTo>
                      <a:pt x="1104" y="9"/>
                    </a:lnTo>
                    <a:lnTo>
                      <a:pt x="1185" y="9"/>
                    </a:lnTo>
                    <a:lnTo>
                      <a:pt x="1183" y="0"/>
                    </a:lnTo>
                    <a:lnTo>
                      <a:pt x="1105" y="0"/>
                    </a:lnTo>
                    <a:close/>
                    <a:moveTo>
                      <a:pt x="1196" y="0"/>
                    </a:moveTo>
                    <a:lnTo>
                      <a:pt x="1194" y="9"/>
                    </a:lnTo>
                    <a:lnTo>
                      <a:pt x="1275" y="9"/>
                    </a:lnTo>
                    <a:lnTo>
                      <a:pt x="1274" y="0"/>
                    </a:lnTo>
                    <a:lnTo>
                      <a:pt x="1196" y="0"/>
                    </a:lnTo>
                    <a:close/>
                  </a:path>
                </a:pathLst>
              </a:custGeom>
              <a:solidFill>
                <a:srgbClr val="C9C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Freeform 957"/>
              <p:cNvSpPr>
                <a:spLocks noEditPoints="1"/>
              </p:cNvSpPr>
              <p:nvPr/>
            </p:nvSpPr>
            <p:spPr bwMode="auto">
              <a:xfrm>
                <a:off x="984" y="2862"/>
                <a:ext cx="319" cy="2"/>
              </a:xfrm>
              <a:custGeom>
                <a:avLst/>
                <a:gdLst>
                  <a:gd name="T0" fmla="*/ 3 w 1274"/>
                  <a:gd name="T1" fmla="*/ 0 h 9"/>
                  <a:gd name="T2" fmla="*/ 0 w 1274"/>
                  <a:gd name="T3" fmla="*/ 9 h 9"/>
                  <a:gd name="T4" fmla="*/ 145 w 1274"/>
                  <a:gd name="T5" fmla="*/ 9 h 9"/>
                  <a:gd name="T6" fmla="*/ 142 w 1274"/>
                  <a:gd name="T7" fmla="*/ 0 h 9"/>
                  <a:gd name="T8" fmla="*/ 3 w 1274"/>
                  <a:gd name="T9" fmla="*/ 0 h 9"/>
                  <a:gd name="T10" fmla="*/ 154 w 1274"/>
                  <a:gd name="T11" fmla="*/ 0 h 9"/>
                  <a:gd name="T12" fmla="*/ 153 w 1274"/>
                  <a:gd name="T13" fmla="*/ 9 h 9"/>
                  <a:gd name="T14" fmla="*/ 236 w 1274"/>
                  <a:gd name="T15" fmla="*/ 9 h 9"/>
                  <a:gd name="T16" fmla="*/ 234 w 1274"/>
                  <a:gd name="T17" fmla="*/ 0 h 9"/>
                  <a:gd name="T18" fmla="*/ 154 w 1274"/>
                  <a:gd name="T19" fmla="*/ 0 h 9"/>
                  <a:gd name="T20" fmla="*/ 242 w 1274"/>
                  <a:gd name="T21" fmla="*/ 0 h 9"/>
                  <a:gd name="T22" fmla="*/ 242 w 1274"/>
                  <a:gd name="T23" fmla="*/ 9 h 9"/>
                  <a:gd name="T24" fmla="*/ 311 w 1274"/>
                  <a:gd name="T25" fmla="*/ 9 h 9"/>
                  <a:gd name="T26" fmla="*/ 309 w 1274"/>
                  <a:gd name="T27" fmla="*/ 0 h 9"/>
                  <a:gd name="T28" fmla="*/ 242 w 1274"/>
                  <a:gd name="T29" fmla="*/ 0 h 9"/>
                  <a:gd name="T30" fmla="*/ 319 w 1274"/>
                  <a:gd name="T31" fmla="*/ 0 h 9"/>
                  <a:gd name="T32" fmla="*/ 318 w 1274"/>
                  <a:gd name="T33" fmla="*/ 9 h 9"/>
                  <a:gd name="T34" fmla="*/ 1009 w 1274"/>
                  <a:gd name="T35" fmla="*/ 9 h 9"/>
                  <a:gd name="T36" fmla="*/ 1006 w 1274"/>
                  <a:gd name="T37" fmla="*/ 0 h 9"/>
                  <a:gd name="T38" fmla="*/ 319 w 1274"/>
                  <a:gd name="T39" fmla="*/ 0 h 9"/>
                  <a:gd name="T40" fmla="*/ 1019 w 1274"/>
                  <a:gd name="T41" fmla="*/ 0 h 9"/>
                  <a:gd name="T42" fmla="*/ 1018 w 1274"/>
                  <a:gd name="T43" fmla="*/ 9 h 9"/>
                  <a:gd name="T44" fmla="*/ 1092 w 1274"/>
                  <a:gd name="T45" fmla="*/ 9 h 9"/>
                  <a:gd name="T46" fmla="*/ 1090 w 1274"/>
                  <a:gd name="T47" fmla="*/ 0 h 9"/>
                  <a:gd name="T48" fmla="*/ 1019 w 1274"/>
                  <a:gd name="T49" fmla="*/ 0 h 9"/>
                  <a:gd name="T50" fmla="*/ 1104 w 1274"/>
                  <a:gd name="T51" fmla="*/ 0 h 9"/>
                  <a:gd name="T52" fmla="*/ 1103 w 1274"/>
                  <a:gd name="T53" fmla="*/ 9 h 9"/>
                  <a:gd name="T54" fmla="*/ 1183 w 1274"/>
                  <a:gd name="T55" fmla="*/ 9 h 9"/>
                  <a:gd name="T56" fmla="*/ 1181 w 1274"/>
                  <a:gd name="T57" fmla="*/ 0 h 9"/>
                  <a:gd name="T58" fmla="*/ 1104 w 1274"/>
                  <a:gd name="T59" fmla="*/ 0 h 9"/>
                  <a:gd name="T60" fmla="*/ 1196 w 1274"/>
                  <a:gd name="T61" fmla="*/ 0 h 9"/>
                  <a:gd name="T62" fmla="*/ 1194 w 1274"/>
                  <a:gd name="T63" fmla="*/ 9 h 9"/>
                  <a:gd name="T64" fmla="*/ 1274 w 1274"/>
                  <a:gd name="T65" fmla="*/ 9 h 9"/>
                  <a:gd name="T66" fmla="*/ 1272 w 1274"/>
                  <a:gd name="T67" fmla="*/ 0 h 9"/>
                  <a:gd name="T68" fmla="*/ 1196 w 1274"/>
                  <a:gd name="T6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274" h="9">
                    <a:moveTo>
                      <a:pt x="3" y="0"/>
                    </a:moveTo>
                    <a:lnTo>
                      <a:pt x="0" y="9"/>
                    </a:lnTo>
                    <a:lnTo>
                      <a:pt x="145" y="9"/>
                    </a:lnTo>
                    <a:lnTo>
                      <a:pt x="142" y="0"/>
                    </a:lnTo>
                    <a:lnTo>
                      <a:pt x="3" y="0"/>
                    </a:lnTo>
                    <a:close/>
                    <a:moveTo>
                      <a:pt x="154" y="0"/>
                    </a:moveTo>
                    <a:lnTo>
                      <a:pt x="153" y="9"/>
                    </a:lnTo>
                    <a:lnTo>
                      <a:pt x="236" y="9"/>
                    </a:lnTo>
                    <a:lnTo>
                      <a:pt x="234" y="0"/>
                    </a:lnTo>
                    <a:lnTo>
                      <a:pt x="154" y="0"/>
                    </a:lnTo>
                    <a:close/>
                    <a:moveTo>
                      <a:pt x="242" y="0"/>
                    </a:moveTo>
                    <a:lnTo>
                      <a:pt x="242" y="9"/>
                    </a:lnTo>
                    <a:lnTo>
                      <a:pt x="311" y="9"/>
                    </a:lnTo>
                    <a:lnTo>
                      <a:pt x="309" y="0"/>
                    </a:lnTo>
                    <a:lnTo>
                      <a:pt x="242" y="0"/>
                    </a:lnTo>
                    <a:close/>
                    <a:moveTo>
                      <a:pt x="319" y="0"/>
                    </a:moveTo>
                    <a:lnTo>
                      <a:pt x="318" y="9"/>
                    </a:lnTo>
                    <a:lnTo>
                      <a:pt x="1009" y="9"/>
                    </a:lnTo>
                    <a:lnTo>
                      <a:pt x="1006" y="0"/>
                    </a:lnTo>
                    <a:lnTo>
                      <a:pt x="319" y="0"/>
                    </a:lnTo>
                    <a:close/>
                    <a:moveTo>
                      <a:pt x="1019" y="0"/>
                    </a:moveTo>
                    <a:lnTo>
                      <a:pt x="1018" y="9"/>
                    </a:lnTo>
                    <a:lnTo>
                      <a:pt x="1092" y="9"/>
                    </a:lnTo>
                    <a:lnTo>
                      <a:pt x="1090" y="0"/>
                    </a:lnTo>
                    <a:lnTo>
                      <a:pt x="1019" y="0"/>
                    </a:lnTo>
                    <a:close/>
                    <a:moveTo>
                      <a:pt x="1104" y="0"/>
                    </a:moveTo>
                    <a:lnTo>
                      <a:pt x="1103" y="9"/>
                    </a:lnTo>
                    <a:lnTo>
                      <a:pt x="1183" y="9"/>
                    </a:lnTo>
                    <a:lnTo>
                      <a:pt x="1181" y="0"/>
                    </a:lnTo>
                    <a:lnTo>
                      <a:pt x="1104" y="0"/>
                    </a:lnTo>
                    <a:close/>
                    <a:moveTo>
                      <a:pt x="1196" y="0"/>
                    </a:moveTo>
                    <a:lnTo>
                      <a:pt x="1194" y="9"/>
                    </a:lnTo>
                    <a:lnTo>
                      <a:pt x="1274" y="9"/>
                    </a:lnTo>
                    <a:lnTo>
                      <a:pt x="1272" y="0"/>
                    </a:lnTo>
                    <a:lnTo>
                      <a:pt x="1196" y="0"/>
                    </a:lnTo>
                    <a:close/>
                  </a:path>
                </a:pathLst>
              </a:custGeom>
              <a:solidFill>
                <a:srgbClr val="D1D1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Freeform 958"/>
              <p:cNvSpPr>
                <a:spLocks noEditPoints="1"/>
              </p:cNvSpPr>
              <p:nvPr/>
            </p:nvSpPr>
            <p:spPr bwMode="auto">
              <a:xfrm>
                <a:off x="985" y="2861"/>
                <a:ext cx="317" cy="2"/>
              </a:xfrm>
              <a:custGeom>
                <a:avLst/>
                <a:gdLst>
                  <a:gd name="T0" fmla="*/ 2 w 1272"/>
                  <a:gd name="T1" fmla="*/ 0 h 10"/>
                  <a:gd name="T2" fmla="*/ 0 w 1272"/>
                  <a:gd name="T3" fmla="*/ 10 h 10"/>
                  <a:gd name="T4" fmla="*/ 143 w 1272"/>
                  <a:gd name="T5" fmla="*/ 10 h 10"/>
                  <a:gd name="T6" fmla="*/ 140 w 1272"/>
                  <a:gd name="T7" fmla="*/ 0 h 10"/>
                  <a:gd name="T8" fmla="*/ 2 w 1272"/>
                  <a:gd name="T9" fmla="*/ 0 h 10"/>
                  <a:gd name="T10" fmla="*/ 155 w 1272"/>
                  <a:gd name="T11" fmla="*/ 0 h 10"/>
                  <a:gd name="T12" fmla="*/ 153 w 1272"/>
                  <a:gd name="T13" fmla="*/ 10 h 10"/>
                  <a:gd name="T14" fmla="*/ 233 w 1272"/>
                  <a:gd name="T15" fmla="*/ 10 h 10"/>
                  <a:gd name="T16" fmla="*/ 232 w 1272"/>
                  <a:gd name="T17" fmla="*/ 0 h 10"/>
                  <a:gd name="T18" fmla="*/ 155 w 1272"/>
                  <a:gd name="T19" fmla="*/ 0 h 10"/>
                  <a:gd name="T20" fmla="*/ 241 w 1272"/>
                  <a:gd name="T21" fmla="*/ 0 h 10"/>
                  <a:gd name="T22" fmla="*/ 241 w 1272"/>
                  <a:gd name="T23" fmla="*/ 10 h 10"/>
                  <a:gd name="T24" fmla="*/ 309 w 1272"/>
                  <a:gd name="T25" fmla="*/ 10 h 10"/>
                  <a:gd name="T26" fmla="*/ 306 w 1272"/>
                  <a:gd name="T27" fmla="*/ 0 h 10"/>
                  <a:gd name="T28" fmla="*/ 241 w 1272"/>
                  <a:gd name="T29" fmla="*/ 0 h 10"/>
                  <a:gd name="T30" fmla="*/ 320 w 1272"/>
                  <a:gd name="T31" fmla="*/ 0 h 10"/>
                  <a:gd name="T32" fmla="*/ 318 w 1272"/>
                  <a:gd name="T33" fmla="*/ 10 h 10"/>
                  <a:gd name="T34" fmla="*/ 1007 w 1272"/>
                  <a:gd name="T35" fmla="*/ 10 h 10"/>
                  <a:gd name="T36" fmla="*/ 1005 w 1272"/>
                  <a:gd name="T37" fmla="*/ 0 h 10"/>
                  <a:gd name="T38" fmla="*/ 320 w 1272"/>
                  <a:gd name="T39" fmla="*/ 0 h 10"/>
                  <a:gd name="T40" fmla="*/ 1020 w 1272"/>
                  <a:gd name="T41" fmla="*/ 0 h 10"/>
                  <a:gd name="T42" fmla="*/ 1017 w 1272"/>
                  <a:gd name="T43" fmla="*/ 10 h 10"/>
                  <a:gd name="T44" fmla="*/ 1090 w 1272"/>
                  <a:gd name="T45" fmla="*/ 10 h 10"/>
                  <a:gd name="T46" fmla="*/ 1088 w 1272"/>
                  <a:gd name="T47" fmla="*/ 0 h 10"/>
                  <a:gd name="T48" fmla="*/ 1020 w 1272"/>
                  <a:gd name="T49" fmla="*/ 0 h 10"/>
                  <a:gd name="T50" fmla="*/ 1103 w 1272"/>
                  <a:gd name="T51" fmla="*/ 0 h 10"/>
                  <a:gd name="T52" fmla="*/ 1103 w 1272"/>
                  <a:gd name="T53" fmla="*/ 10 h 10"/>
                  <a:gd name="T54" fmla="*/ 1181 w 1272"/>
                  <a:gd name="T55" fmla="*/ 10 h 10"/>
                  <a:gd name="T56" fmla="*/ 1179 w 1272"/>
                  <a:gd name="T57" fmla="*/ 0 h 10"/>
                  <a:gd name="T58" fmla="*/ 1103 w 1272"/>
                  <a:gd name="T59" fmla="*/ 0 h 10"/>
                  <a:gd name="T60" fmla="*/ 1195 w 1272"/>
                  <a:gd name="T61" fmla="*/ 0 h 10"/>
                  <a:gd name="T62" fmla="*/ 1194 w 1272"/>
                  <a:gd name="T63" fmla="*/ 10 h 10"/>
                  <a:gd name="T64" fmla="*/ 1272 w 1272"/>
                  <a:gd name="T65" fmla="*/ 10 h 10"/>
                  <a:gd name="T66" fmla="*/ 1269 w 1272"/>
                  <a:gd name="T67" fmla="*/ 0 h 10"/>
                  <a:gd name="T68" fmla="*/ 1195 w 1272"/>
                  <a:gd name="T6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272" h="10">
                    <a:moveTo>
                      <a:pt x="2" y="0"/>
                    </a:moveTo>
                    <a:lnTo>
                      <a:pt x="0" y="10"/>
                    </a:lnTo>
                    <a:lnTo>
                      <a:pt x="143" y="10"/>
                    </a:lnTo>
                    <a:lnTo>
                      <a:pt x="140" y="0"/>
                    </a:lnTo>
                    <a:lnTo>
                      <a:pt x="2" y="0"/>
                    </a:lnTo>
                    <a:close/>
                    <a:moveTo>
                      <a:pt x="155" y="0"/>
                    </a:moveTo>
                    <a:lnTo>
                      <a:pt x="153" y="10"/>
                    </a:lnTo>
                    <a:lnTo>
                      <a:pt x="233" y="10"/>
                    </a:lnTo>
                    <a:lnTo>
                      <a:pt x="232" y="0"/>
                    </a:lnTo>
                    <a:lnTo>
                      <a:pt x="155" y="0"/>
                    </a:lnTo>
                    <a:close/>
                    <a:moveTo>
                      <a:pt x="241" y="0"/>
                    </a:moveTo>
                    <a:lnTo>
                      <a:pt x="241" y="10"/>
                    </a:lnTo>
                    <a:lnTo>
                      <a:pt x="309" y="10"/>
                    </a:lnTo>
                    <a:lnTo>
                      <a:pt x="306" y="0"/>
                    </a:lnTo>
                    <a:lnTo>
                      <a:pt x="241" y="0"/>
                    </a:lnTo>
                    <a:close/>
                    <a:moveTo>
                      <a:pt x="320" y="0"/>
                    </a:moveTo>
                    <a:lnTo>
                      <a:pt x="318" y="10"/>
                    </a:lnTo>
                    <a:lnTo>
                      <a:pt x="1007" y="10"/>
                    </a:lnTo>
                    <a:lnTo>
                      <a:pt x="1005" y="0"/>
                    </a:lnTo>
                    <a:lnTo>
                      <a:pt x="320" y="0"/>
                    </a:lnTo>
                    <a:close/>
                    <a:moveTo>
                      <a:pt x="1020" y="0"/>
                    </a:moveTo>
                    <a:lnTo>
                      <a:pt x="1017" y="10"/>
                    </a:lnTo>
                    <a:lnTo>
                      <a:pt x="1090" y="10"/>
                    </a:lnTo>
                    <a:lnTo>
                      <a:pt x="1088" y="0"/>
                    </a:lnTo>
                    <a:lnTo>
                      <a:pt x="1020" y="0"/>
                    </a:lnTo>
                    <a:close/>
                    <a:moveTo>
                      <a:pt x="1103" y="0"/>
                    </a:moveTo>
                    <a:lnTo>
                      <a:pt x="1103" y="10"/>
                    </a:lnTo>
                    <a:lnTo>
                      <a:pt x="1181" y="10"/>
                    </a:lnTo>
                    <a:lnTo>
                      <a:pt x="1179" y="0"/>
                    </a:lnTo>
                    <a:lnTo>
                      <a:pt x="1103" y="0"/>
                    </a:lnTo>
                    <a:close/>
                    <a:moveTo>
                      <a:pt x="1195" y="0"/>
                    </a:moveTo>
                    <a:lnTo>
                      <a:pt x="1194" y="10"/>
                    </a:lnTo>
                    <a:lnTo>
                      <a:pt x="1272" y="10"/>
                    </a:lnTo>
                    <a:lnTo>
                      <a:pt x="1269" y="0"/>
                    </a:lnTo>
                    <a:lnTo>
                      <a:pt x="1195" y="0"/>
                    </a:lnTo>
                    <a:close/>
                  </a:path>
                </a:pathLst>
              </a:custGeom>
              <a:solidFill>
                <a:srgbClr val="D6D6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Freeform 959"/>
              <p:cNvSpPr>
                <a:spLocks noEditPoints="1"/>
              </p:cNvSpPr>
              <p:nvPr/>
            </p:nvSpPr>
            <p:spPr bwMode="auto">
              <a:xfrm>
                <a:off x="985" y="2859"/>
                <a:ext cx="317" cy="3"/>
              </a:xfrm>
              <a:custGeom>
                <a:avLst/>
                <a:gdLst>
                  <a:gd name="T0" fmla="*/ 0 w 1269"/>
                  <a:gd name="T1" fmla="*/ 10 h 10"/>
                  <a:gd name="T2" fmla="*/ 0 w 1269"/>
                  <a:gd name="T3" fmla="*/ 5 h 10"/>
                  <a:gd name="T4" fmla="*/ 19 w 1269"/>
                  <a:gd name="T5" fmla="*/ 3 h 10"/>
                  <a:gd name="T6" fmla="*/ 34 w 1269"/>
                  <a:gd name="T7" fmla="*/ 2 h 10"/>
                  <a:gd name="T8" fmla="*/ 47 w 1269"/>
                  <a:gd name="T9" fmla="*/ 2 h 10"/>
                  <a:gd name="T10" fmla="*/ 59 w 1269"/>
                  <a:gd name="T11" fmla="*/ 0 h 10"/>
                  <a:gd name="T12" fmla="*/ 71 w 1269"/>
                  <a:gd name="T13" fmla="*/ 2 h 10"/>
                  <a:gd name="T14" fmla="*/ 85 w 1269"/>
                  <a:gd name="T15" fmla="*/ 2 h 10"/>
                  <a:gd name="T16" fmla="*/ 99 w 1269"/>
                  <a:gd name="T17" fmla="*/ 0 h 10"/>
                  <a:gd name="T18" fmla="*/ 116 w 1269"/>
                  <a:gd name="T19" fmla="*/ 0 h 10"/>
                  <a:gd name="T20" fmla="*/ 137 w 1269"/>
                  <a:gd name="T21" fmla="*/ 0 h 10"/>
                  <a:gd name="T22" fmla="*/ 139 w 1269"/>
                  <a:gd name="T23" fmla="*/ 10 h 10"/>
                  <a:gd name="T24" fmla="*/ 0 w 1269"/>
                  <a:gd name="T25" fmla="*/ 10 h 10"/>
                  <a:gd name="T26" fmla="*/ 151 w 1269"/>
                  <a:gd name="T27" fmla="*/ 10 h 10"/>
                  <a:gd name="T28" fmla="*/ 153 w 1269"/>
                  <a:gd name="T29" fmla="*/ 5 h 10"/>
                  <a:gd name="T30" fmla="*/ 229 w 1269"/>
                  <a:gd name="T31" fmla="*/ 5 h 10"/>
                  <a:gd name="T32" fmla="*/ 230 w 1269"/>
                  <a:gd name="T33" fmla="*/ 10 h 10"/>
                  <a:gd name="T34" fmla="*/ 151 w 1269"/>
                  <a:gd name="T35" fmla="*/ 10 h 10"/>
                  <a:gd name="T36" fmla="*/ 239 w 1269"/>
                  <a:gd name="T37" fmla="*/ 0 h 10"/>
                  <a:gd name="T38" fmla="*/ 239 w 1269"/>
                  <a:gd name="T39" fmla="*/ 10 h 10"/>
                  <a:gd name="T40" fmla="*/ 306 w 1269"/>
                  <a:gd name="T41" fmla="*/ 10 h 10"/>
                  <a:gd name="T42" fmla="*/ 303 w 1269"/>
                  <a:gd name="T43" fmla="*/ 5 h 10"/>
                  <a:gd name="T44" fmla="*/ 255 w 1269"/>
                  <a:gd name="T45" fmla="*/ 0 h 10"/>
                  <a:gd name="T46" fmla="*/ 239 w 1269"/>
                  <a:gd name="T47" fmla="*/ 0 h 10"/>
                  <a:gd name="T48" fmla="*/ 318 w 1269"/>
                  <a:gd name="T49" fmla="*/ 0 h 10"/>
                  <a:gd name="T50" fmla="*/ 316 w 1269"/>
                  <a:gd name="T51" fmla="*/ 10 h 10"/>
                  <a:gd name="T52" fmla="*/ 1003 w 1269"/>
                  <a:gd name="T53" fmla="*/ 10 h 10"/>
                  <a:gd name="T54" fmla="*/ 1002 w 1269"/>
                  <a:gd name="T55" fmla="*/ 0 h 10"/>
                  <a:gd name="T56" fmla="*/ 318 w 1269"/>
                  <a:gd name="T57" fmla="*/ 0 h 10"/>
                  <a:gd name="T58" fmla="*/ 1018 w 1269"/>
                  <a:gd name="T59" fmla="*/ 0 h 10"/>
                  <a:gd name="T60" fmla="*/ 1016 w 1269"/>
                  <a:gd name="T61" fmla="*/ 10 h 10"/>
                  <a:gd name="T62" fmla="*/ 1087 w 1269"/>
                  <a:gd name="T63" fmla="*/ 10 h 10"/>
                  <a:gd name="T64" fmla="*/ 1085 w 1269"/>
                  <a:gd name="T65" fmla="*/ 5 h 10"/>
                  <a:gd name="T66" fmla="*/ 1034 w 1269"/>
                  <a:gd name="T67" fmla="*/ 0 h 10"/>
                  <a:gd name="T68" fmla="*/ 1018 w 1269"/>
                  <a:gd name="T69" fmla="*/ 0 h 10"/>
                  <a:gd name="T70" fmla="*/ 1101 w 1269"/>
                  <a:gd name="T71" fmla="*/ 10 h 10"/>
                  <a:gd name="T72" fmla="*/ 1101 w 1269"/>
                  <a:gd name="T73" fmla="*/ 5 h 10"/>
                  <a:gd name="T74" fmla="*/ 1175 w 1269"/>
                  <a:gd name="T75" fmla="*/ 5 h 10"/>
                  <a:gd name="T76" fmla="*/ 1178 w 1269"/>
                  <a:gd name="T77" fmla="*/ 10 h 10"/>
                  <a:gd name="T78" fmla="*/ 1101 w 1269"/>
                  <a:gd name="T79" fmla="*/ 10 h 10"/>
                  <a:gd name="T80" fmla="*/ 1195 w 1269"/>
                  <a:gd name="T81" fmla="*/ 0 h 10"/>
                  <a:gd name="T82" fmla="*/ 1193 w 1269"/>
                  <a:gd name="T83" fmla="*/ 10 h 10"/>
                  <a:gd name="T84" fmla="*/ 1269 w 1269"/>
                  <a:gd name="T85" fmla="*/ 10 h 10"/>
                  <a:gd name="T86" fmla="*/ 1267 w 1269"/>
                  <a:gd name="T87" fmla="*/ 0 h 10"/>
                  <a:gd name="T88" fmla="*/ 1195 w 1269"/>
                  <a:gd name="T8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69" h="10">
                    <a:moveTo>
                      <a:pt x="0" y="10"/>
                    </a:moveTo>
                    <a:lnTo>
                      <a:pt x="0" y="5"/>
                    </a:lnTo>
                    <a:lnTo>
                      <a:pt x="19" y="3"/>
                    </a:lnTo>
                    <a:lnTo>
                      <a:pt x="34" y="2"/>
                    </a:lnTo>
                    <a:lnTo>
                      <a:pt x="47" y="2"/>
                    </a:lnTo>
                    <a:lnTo>
                      <a:pt x="59" y="0"/>
                    </a:lnTo>
                    <a:lnTo>
                      <a:pt x="71" y="2"/>
                    </a:lnTo>
                    <a:lnTo>
                      <a:pt x="85" y="2"/>
                    </a:lnTo>
                    <a:lnTo>
                      <a:pt x="99" y="0"/>
                    </a:lnTo>
                    <a:lnTo>
                      <a:pt x="116" y="0"/>
                    </a:lnTo>
                    <a:lnTo>
                      <a:pt x="137" y="0"/>
                    </a:lnTo>
                    <a:lnTo>
                      <a:pt x="139" y="10"/>
                    </a:lnTo>
                    <a:lnTo>
                      <a:pt x="0" y="10"/>
                    </a:lnTo>
                    <a:close/>
                    <a:moveTo>
                      <a:pt x="151" y="10"/>
                    </a:moveTo>
                    <a:lnTo>
                      <a:pt x="153" y="5"/>
                    </a:lnTo>
                    <a:lnTo>
                      <a:pt x="229" y="5"/>
                    </a:lnTo>
                    <a:lnTo>
                      <a:pt x="230" y="10"/>
                    </a:lnTo>
                    <a:lnTo>
                      <a:pt x="151" y="10"/>
                    </a:lnTo>
                    <a:close/>
                    <a:moveTo>
                      <a:pt x="239" y="0"/>
                    </a:moveTo>
                    <a:lnTo>
                      <a:pt x="239" y="10"/>
                    </a:lnTo>
                    <a:lnTo>
                      <a:pt x="306" y="10"/>
                    </a:lnTo>
                    <a:lnTo>
                      <a:pt x="303" y="5"/>
                    </a:lnTo>
                    <a:lnTo>
                      <a:pt x="255" y="0"/>
                    </a:lnTo>
                    <a:lnTo>
                      <a:pt x="239" y="0"/>
                    </a:lnTo>
                    <a:close/>
                    <a:moveTo>
                      <a:pt x="318" y="0"/>
                    </a:moveTo>
                    <a:lnTo>
                      <a:pt x="316" y="10"/>
                    </a:lnTo>
                    <a:lnTo>
                      <a:pt x="1003" y="10"/>
                    </a:lnTo>
                    <a:lnTo>
                      <a:pt x="1002" y="0"/>
                    </a:lnTo>
                    <a:lnTo>
                      <a:pt x="318" y="0"/>
                    </a:lnTo>
                    <a:close/>
                    <a:moveTo>
                      <a:pt x="1018" y="0"/>
                    </a:moveTo>
                    <a:lnTo>
                      <a:pt x="1016" y="10"/>
                    </a:lnTo>
                    <a:lnTo>
                      <a:pt x="1087" y="10"/>
                    </a:lnTo>
                    <a:lnTo>
                      <a:pt x="1085" y="5"/>
                    </a:lnTo>
                    <a:lnTo>
                      <a:pt x="1034" y="0"/>
                    </a:lnTo>
                    <a:lnTo>
                      <a:pt x="1018" y="0"/>
                    </a:lnTo>
                    <a:close/>
                    <a:moveTo>
                      <a:pt x="1101" y="10"/>
                    </a:moveTo>
                    <a:lnTo>
                      <a:pt x="1101" y="5"/>
                    </a:lnTo>
                    <a:lnTo>
                      <a:pt x="1175" y="5"/>
                    </a:lnTo>
                    <a:lnTo>
                      <a:pt x="1178" y="10"/>
                    </a:lnTo>
                    <a:lnTo>
                      <a:pt x="1101" y="10"/>
                    </a:lnTo>
                    <a:close/>
                    <a:moveTo>
                      <a:pt x="1195" y="0"/>
                    </a:moveTo>
                    <a:lnTo>
                      <a:pt x="1193" y="10"/>
                    </a:lnTo>
                    <a:lnTo>
                      <a:pt x="1269" y="10"/>
                    </a:lnTo>
                    <a:lnTo>
                      <a:pt x="1267" y="0"/>
                    </a:lnTo>
                    <a:lnTo>
                      <a:pt x="1195" y="0"/>
                    </a:lnTo>
                    <a:close/>
                  </a:path>
                </a:pathLst>
              </a:custGeom>
              <a:solidFill>
                <a:srgbClr val="DEDE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Freeform 960"/>
              <p:cNvSpPr>
                <a:spLocks noEditPoints="1"/>
              </p:cNvSpPr>
              <p:nvPr/>
            </p:nvSpPr>
            <p:spPr bwMode="auto">
              <a:xfrm>
                <a:off x="985" y="2859"/>
                <a:ext cx="317" cy="2"/>
              </a:xfrm>
              <a:custGeom>
                <a:avLst/>
                <a:gdLst>
                  <a:gd name="T0" fmla="*/ 0 w 1267"/>
                  <a:gd name="T1" fmla="*/ 5 h 5"/>
                  <a:gd name="T2" fmla="*/ 0 w 1267"/>
                  <a:gd name="T3" fmla="*/ 5 h 5"/>
                  <a:gd name="T4" fmla="*/ 20 w 1267"/>
                  <a:gd name="T5" fmla="*/ 3 h 5"/>
                  <a:gd name="T6" fmla="*/ 38 w 1267"/>
                  <a:gd name="T7" fmla="*/ 2 h 5"/>
                  <a:gd name="T8" fmla="*/ 52 w 1267"/>
                  <a:gd name="T9" fmla="*/ 2 h 5"/>
                  <a:gd name="T10" fmla="*/ 65 w 1267"/>
                  <a:gd name="T11" fmla="*/ 2 h 5"/>
                  <a:gd name="T12" fmla="*/ 79 w 1267"/>
                  <a:gd name="T13" fmla="*/ 2 h 5"/>
                  <a:gd name="T14" fmla="*/ 94 w 1267"/>
                  <a:gd name="T15" fmla="*/ 2 h 5"/>
                  <a:gd name="T16" fmla="*/ 113 w 1267"/>
                  <a:gd name="T17" fmla="*/ 2 h 5"/>
                  <a:gd name="T18" fmla="*/ 136 w 1267"/>
                  <a:gd name="T19" fmla="*/ 0 h 5"/>
                  <a:gd name="T20" fmla="*/ 138 w 1267"/>
                  <a:gd name="T21" fmla="*/ 5 h 5"/>
                  <a:gd name="T22" fmla="*/ 0 w 1267"/>
                  <a:gd name="T23" fmla="*/ 5 h 5"/>
                  <a:gd name="T24" fmla="*/ 153 w 1267"/>
                  <a:gd name="T25" fmla="*/ 5 h 5"/>
                  <a:gd name="T26" fmla="*/ 153 w 1267"/>
                  <a:gd name="T27" fmla="*/ 5 h 5"/>
                  <a:gd name="T28" fmla="*/ 229 w 1267"/>
                  <a:gd name="T29" fmla="*/ 5 h 5"/>
                  <a:gd name="T30" fmla="*/ 230 w 1267"/>
                  <a:gd name="T31" fmla="*/ 5 h 5"/>
                  <a:gd name="T32" fmla="*/ 153 w 1267"/>
                  <a:gd name="T33" fmla="*/ 5 h 5"/>
                  <a:gd name="T34" fmla="*/ 239 w 1267"/>
                  <a:gd name="T35" fmla="*/ 5 h 5"/>
                  <a:gd name="T36" fmla="*/ 239 w 1267"/>
                  <a:gd name="T37" fmla="*/ 0 h 5"/>
                  <a:gd name="T38" fmla="*/ 303 w 1267"/>
                  <a:gd name="T39" fmla="*/ 5 h 5"/>
                  <a:gd name="T40" fmla="*/ 304 w 1267"/>
                  <a:gd name="T41" fmla="*/ 5 h 5"/>
                  <a:gd name="T42" fmla="*/ 239 w 1267"/>
                  <a:gd name="T43" fmla="*/ 5 h 5"/>
                  <a:gd name="T44" fmla="*/ 318 w 1267"/>
                  <a:gd name="T45" fmla="*/ 5 h 5"/>
                  <a:gd name="T46" fmla="*/ 318 w 1267"/>
                  <a:gd name="T47" fmla="*/ 0 h 5"/>
                  <a:gd name="T48" fmla="*/ 1001 w 1267"/>
                  <a:gd name="T49" fmla="*/ 0 h 5"/>
                  <a:gd name="T50" fmla="*/ 1003 w 1267"/>
                  <a:gd name="T51" fmla="*/ 5 h 5"/>
                  <a:gd name="T52" fmla="*/ 318 w 1267"/>
                  <a:gd name="T53" fmla="*/ 5 h 5"/>
                  <a:gd name="T54" fmla="*/ 1018 w 1267"/>
                  <a:gd name="T55" fmla="*/ 5 h 5"/>
                  <a:gd name="T56" fmla="*/ 1018 w 1267"/>
                  <a:gd name="T57" fmla="*/ 0 h 5"/>
                  <a:gd name="T58" fmla="*/ 1085 w 1267"/>
                  <a:gd name="T59" fmla="*/ 5 h 5"/>
                  <a:gd name="T60" fmla="*/ 1086 w 1267"/>
                  <a:gd name="T61" fmla="*/ 5 h 5"/>
                  <a:gd name="T62" fmla="*/ 1018 w 1267"/>
                  <a:gd name="T63" fmla="*/ 5 h 5"/>
                  <a:gd name="T64" fmla="*/ 1101 w 1267"/>
                  <a:gd name="T65" fmla="*/ 5 h 5"/>
                  <a:gd name="T66" fmla="*/ 1101 w 1267"/>
                  <a:gd name="T67" fmla="*/ 5 h 5"/>
                  <a:gd name="T68" fmla="*/ 1175 w 1267"/>
                  <a:gd name="T69" fmla="*/ 5 h 5"/>
                  <a:gd name="T70" fmla="*/ 1177 w 1267"/>
                  <a:gd name="T71" fmla="*/ 5 h 5"/>
                  <a:gd name="T72" fmla="*/ 1101 w 1267"/>
                  <a:gd name="T73" fmla="*/ 5 h 5"/>
                  <a:gd name="T74" fmla="*/ 1193 w 1267"/>
                  <a:gd name="T75" fmla="*/ 5 h 5"/>
                  <a:gd name="T76" fmla="*/ 1195 w 1267"/>
                  <a:gd name="T77" fmla="*/ 0 h 5"/>
                  <a:gd name="T78" fmla="*/ 1266 w 1267"/>
                  <a:gd name="T79" fmla="*/ 0 h 5"/>
                  <a:gd name="T80" fmla="*/ 1267 w 1267"/>
                  <a:gd name="T81" fmla="*/ 5 h 5"/>
                  <a:gd name="T82" fmla="*/ 1193 w 1267"/>
                  <a:gd name="T8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267" h="5">
                    <a:moveTo>
                      <a:pt x="0" y="5"/>
                    </a:moveTo>
                    <a:lnTo>
                      <a:pt x="0" y="5"/>
                    </a:lnTo>
                    <a:lnTo>
                      <a:pt x="20" y="3"/>
                    </a:lnTo>
                    <a:lnTo>
                      <a:pt x="38" y="2"/>
                    </a:lnTo>
                    <a:lnTo>
                      <a:pt x="52" y="2"/>
                    </a:lnTo>
                    <a:lnTo>
                      <a:pt x="65" y="2"/>
                    </a:lnTo>
                    <a:lnTo>
                      <a:pt x="79" y="2"/>
                    </a:lnTo>
                    <a:lnTo>
                      <a:pt x="94" y="2"/>
                    </a:lnTo>
                    <a:lnTo>
                      <a:pt x="113" y="2"/>
                    </a:lnTo>
                    <a:lnTo>
                      <a:pt x="136" y="0"/>
                    </a:lnTo>
                    <a:lnTo>
                      <a:pt x="138" y="5"/>
                    </a:lnTo>
                    <a:lnTo>
                      <a:pt x="0" y="5"/>
                    </a:lnTo>
                    <a:close/>
                    <a:moveTo>
                      <a:pt x="153" y="5"/>
                    </a:moveTo>
                    <a:lnTo>
                      <a:pt x="153" y="5"/>
                    </a:lnTo>
                    <a:lnTo>
                      <a:pt x="229" y="5"/>
                    </a:lnTo>
                    <a:lnTo>
                      <a:pt x="230" y="5"/>
                    </a:lnTo>
                    <a:lnTo>
                      <a:pt x="153" y="5"/>
                    </a:lnTo>
                    <a:close/>
                    <a:moveTo>
                      <a:pt x="239" y="5"/>
                    </a:moveTo>
                    <a:lnTo>
                      <a:pt x="239" y="0"/>
                    </a:lnTo>
                    <a:lnTo>
                      <a:pt x="303" y="5"/>
                    </a:lnTo>
                    <a:lnTo>
                      <a:pt x="304" y="5"/>
                    </a:lnTo>
                    <a:lnTo>
                      <a:pt x="239" y="5"/>
                    </a:lnTo>
                    <a:close/>
                    <a:moveTo>
                      <a:pt x="318" y="5"/>
                    </a:moveTo>
                    <a:lnTo>
                      <a:pt x="318" y="0"/>
                    </a:lnTo>
                    <a:lnTo>
                      <a:pt x="1001" y="0"/>
                    </a:lnTo>
                    <a:lnTo>
                      <a:pt x="1003" y="5"/>
                    </a:lnTo>
                    <a:lnTo>
                      <a:pt x="318" y="5"/>
                    </a:lnTo>
                    <a:close/>
                    <a:moveTo>
                      <a:pt x="1018" y="5"/>
                    </a:moveTo>
                    <a:lnTo>
                      <a:pt x="1018" y="0"/>
                    </a:lnTo>
                    <a:lnTo>
                      <a:pt x="1085" y="5"/>
                    </a:lnTo>
                    <a:lnTo>
                      <a:pt x="1086" y="5"/>
                    </a:lnTo>
                    <a:lnTo>
                      <a:pt x="1018" y="5"/>
                    </a:lnTo>
                    <a:close/>
                    <a:moveTo>
                      <a:pt x="1101" y="5"/>
                    </a:moveTo>
                    <a:lnTo>
                      <a:pt x="1101" y="5"/>
                    </a:lnTo>
                    <a:lnTo>
                      <a:pt x="1175" y="5"/>
                    </a:lnTo>
                    <a:lnTo>
                      <a:pt x="1177" y="5"/>
                    </a:lnTo>
                    <a:lnTo>
                      <a:pt x="1101" y="5"/>
                    </a:lnTo>
                    <a:close/>
                    <a:moveTo>
                      <a:pt x="1193" y="5"/>
                    </a:moveTo>
                    <a:lnTo>
                      <a:pt x="1195" y="0"/>
                    </a:lnTo>
                    <a:lnTo>
                      <a:pt x="1266" y="0"/>
                    </a:lnTo>
                    <a:lnTo>
                      <a:pt x="1267" y="5"/>
                    </a:lnTo>
                    <a:lnTo>
                      <a:pt x="1193" y="5"/>
                    </a:lnTo>
                    <a:close/>
                  </a:path>
                </a:pathLst>
              </a:custGeom>
              <a:solidFill>
                <a:srgbClr val="E3E3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Freeform 961"/>
              <p:cNvSpPr>
                <a:spLocks noEditPoints="1"/>
              </p:cNvSpPr>
              <p:nvPr/>
            </p:nvSpPr>
            <p:spPr bwMode="auto">
              <a:xfrm>
                <a:off x="1014" y="2859"/>
                <a:ext cx="288" cy="1"/>
              </a:xfrm>
              <a:custGeom>
                <a:avLst/>
                <a:gdLst>
                  <a:gd name="T0" fmla="*/ 0 w 1151"/>
                  <a:gd name="T1" fmla="*/ 4 w 1151"/>
                  <a:gd name="T2" fmla="*/ 9 w 1151"/>
                  <a:gd name="T3" fmla="*/ 15 w 1151"/>
                  <a:gd name="T4" fmla="*/ 20 w 1151"/>
                  <a:gd name="T5" fmla="*/ 21 w 1151"/>
                  <a:gd name="T6" fmla="*/ 0 w 1151"/>
                  <a:gd name="T7" fmla="*/ 123 w 1151"/>
                  <a:gd name="T8" fmla="*/ 123 w 1151"/>
                  <a:gd name="T9" fmla="*/ 139 w 1151"/>
                  <a:gd name="T10" fmla="*/ 123 w 1151"/>
                  <a:gd name="T11" fmla="*/ 202 w 1151"/>
                  <a:gd name="T12" fmla="*/ 202 w 1151"/>
                  <a:gd name="T13" fmla="*/ 885 w 1151"/>
                  <a:gd name="T14" fmla="*/ 886 w 1151"/>
                  <a:gd name="T15" fmla="*/ 202 w 1151"/>
                  <a:gd name="T16" fmla="*/ 902 w 1151"/>
                  <a:gd name="T17" fmla="*/ 902 w 1151"/>
                  <a:gd name="T18" fmla="*/ 918 w 1151"/>
                  <a:gd name="T19" fmla="*/ 902 w 1151"/>
                  <a:gd name="T20" fmla="*/ 1079 w 1151"/>
                  <a:gd name="T21" fmla="*/ 1079 w 1151"/>
                  <a:gd name="T22" fmla="*/ 1150 w 1151"/>
                  <a:gd name="T23" fmla="*/ 1151 w 1151"/>
                  <a:gd name="T24" fmla="*/ 1079 w 115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  <a:cxn ang="0">
                    <a:pos x="T11" y="0"/>
                  </a:cxn>
                  <a:cxn ang="0">
                    <a:pos x="T12" y="0"/>
                  </a:cxn>
                  <a:cxn ang="0">
                    <a:pos x="T13" y="0"/>
                  </a:cxn>
                  <a:cxn ang="0">
                    <a:pos x="T14" y="0"/>
                  </a:cxn>
                  <a:cxn ang="0">
                    <a:pos x="T15" y="0"/>
                  </a:cxn>
                  <a:cxn ang="0">
                    <a:pos x="T16" y="0"/>
                  </a:cxn>
                  <a:cxn ang="0">
                    <a:pos x="T17" y="0"/>
                  </a:cxn>
                  <a:cxn ang="0">
                    <a:pos x="T18" y="0"/>
                  </a:cxn>
                  <a:cxn ang="0">
                    <a:pos x="T19" y="0"/>
                  </a:cxn>
                  <a:cxn ang="0">
                    <a:pos x="T20" y="0"/>
                  </a:cxn>
                  <a:cxn ang="0">
                    <a:pos x="T21" y="0"/>
                  </a:cxn>
                  <a:cxn ang="0">
                    <a:pos x="T22" y="0"/>
                  </a:cxn>
                  <a:cxn ang="0">
                    <a:pos x="T23" y="0"/>
                  </a:cxn>
                  <a:cxn ang="0">
                    <a:pos x="T24" y="0"/>
                  </a:cxn>
                </a:cxnLst>
                <a:rect l="0" t="0" r="r" b="b"/>
                <a:pathLst>
                  <a:path w="1151">
                    <a:moveTo>
                      <a:pt x="0" y="0"/>
                    </a:moveTo>
                    <a:lnTo>
                      <a:pt x="4" y="0"/>
                    </a:lnTo>
                    <a:lnTo>
                      <a:pt x="9" y="0"/>
                    </a:lnTo>
                    <a:lnTo>
                      <a:pt x="15" y="0"/>
                    </a:lnTo>
                    <a:lnTo>
                      <a:pt x="20" y="0"/>
                    </a:lnTo>
                    <a:lnTo>
                      <a:pt x="21" y="0"/>
                    </a:lnTo>
                    <a:lnTo>
                      <a:pt x="0" y="0"/>
                    </a:lnTo>
                    <a:close/>
                    <a:moveTo>
                      <a:pt x="123" y="0"/>
                    </a:moveTo>
                    <a:lnTo>
                      <a:pt x="123" y="0"/>
                    </a:lnTo>
                    <a:lnTo>
                      <a:pt x="139" y="0"/>
                    </a:lnTo>
                    <a:lnTo>
                      <a:pt x="123" y="0"/>
                    </a:lnTo>
                    <a:close/>
                    <a:moveTo>
                      <a:pt x="202" y="0"/>
                    </a:moveTo>
                    <a:lnTo>
                      <a:pt x="202" y="0"/>
                    </a:lnTo>
                    <a:lnTo>
                      <a:pt x="885" y="0"/>
                    </a:lnTo>
                    <a:lnTo>
                      <a:pt x="886" y="0"/>
                    </a:lnTo>
                    <a:lnTo>
                      <a:pt x="202" y="0"/>
                    </a:lnTo>
                    <a:close/>
                    <a:moveTo>
                      <a:pt x="902" y="0"/>
                    </a:moveTo>
                    <a:lnTo>
                      <a:pt x="902" y="0"/>
                    </a:lnTo>
                    <a:lnTo>
                      <a:pt x="918" y="0"/>
                    </a:lnTo>
                    <a:lnTo>
                      <a:pt x="902" y="0"/>
                    </a:lnTo>
                    <a:close/>
                    <a:moveTo>
                      <a:pt x="1079" y="0"/>
                    </a:moveTo>
                    <a:lnTo>
                      <a:pt x="1079" y="0"/>
                    </a:lnTo>
                    <a:lnTo>
                      <a:pt x="1150" y="0"/>
                    </a:lnTo>
                    <a:lnTo>
                      <a:pt x="1151" y="0"/>
                    </a:lnTo>
                    <a:lnTo>
                      <a:pt x="1079" y="0"/>
                    </a:lnTo>
                    <a:close/>
                  </a:path>
                </a:pathLst>
              </a:custGeom>
              <a:solidFill>
                <a:srgbClr val="EBEB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Freeform 962"/>
              <p:cNvSpPr>
                <a:spLocks noEditPoints="1"/>
              </p:cNvSpPr>
              <p:nvPr/>
            </p:nvSpPr>
            <p:spPr bwMode="auto">
              <a:xfrm>
                <a:off x="1067" y="2344"/>
                <a:ext cx="363" cy="282"/>
              </a:xfrm>
              <a:custGeom>
                <a:avLst/>
                <a:gdLst>
                  <a:gd name="T0" fmla="*/ 0 w 1453"/>
                  <a:gd name="T1" fmla="*/ 0 h 1127"/>
                  <a:gd name="T2" fmla="*/ 0 w 1453"/>
                  <a:gd name="T3" fmla="*/ 1127 h 1127"/>
                  <a:gd name="T4" fmla="*/ 1453 w 1453"/>
                  <a:gd name="T5" fmla="*/ 1127 h 1127"/>
                  <a:gd name="T6" fmla="*/ 1453 w 1453"/>
                  <a:gd name="T7" fmla="*/ 0 h 1127"/>
                  <a:gd name="T8" fmla="*/ 0 w 1453"/>
                  <a:gd name="T9" fmla="*/ 0 h 1127"/>
                  <a:gd name="T10" fmla="*/ 122 w 1453"/>
                  <a:gd name="T11" fmla="*/ 119 h 1127"/>
                  <a:gd name="T12" fmla="*/ 122 w 1453"/>
                  <a:gd name="T13" fmla="*/ 1004 h 1127"/>
                  <a:gd name="T14" fmla="*/ 1321 w 1453"/>
                  <a:gd name="T15" fmla="*/ 1004 h 1127"/>
                  <a:gd name="T16" fmla="*/ 1321 w 1453"/>
                  <a:gd name="T17" fmla="*/ 119 h 1127"/>
                  <a:gd name="T18" fmla="*/ 122 w 1453"/>
                  <a:gd name="T19" fmla="*/ 119 h 1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53" h="1127">
                    <a:moveTo>
                      <a:pt x="0" y="0"/>
                    </a:moveTo>
                    <a:lnTo>
                      <a:pt x="0" y="1127"/>
                    </a:lnTo>
                    <a:lnTo>
                      <a:pt x="1453" y="1127"/>
                    </a:lnTo>
                    <a:lnTo>
                      <a:pt x="1453" y="0"/>
                    </a:lnTo>
                    <a:lnTo>
                      <a:pt x="0" y="0"/>
                    </a:lnTo>
                    <a:close/>
                    <a:moveTo>
                      <a:pt x="122" y="119"/>
                    </a:moveTo>
                    <a:lnTo>
                      <a:pt x="122" y="1004"/>
                    </a:lnTo>
                    <a:lnTo>
                      <a:pt x="1321" y="1004"/>
                    </a:lnTo>
                    <a:lnTo>
                      <a:pt x="1321" y="119"/>
                    </a:lnTo>
                    <a:lnTo>
                      <a:pt x="122" y="119"/>
                    </a:lnTo>
                    <a:close/>
                  </a:path>
                </a:pathLst>
              </a:custGeom>
              <a:solidFill>
                <a:srgbClr val="B2B2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Rectangle 963"/>
              <p:cNvSpPr>
                <a:spLocks noChangeArrowheads="1"/>
              </p:cNvSpPr>
              <p:nvPr/>
            </p:nvSpPr>
            <p:spPr bwMode="auto">
              <a:xfrm>
                <a:off x="1067" y="2344"/>
                <a:ext cx="363" cy="282"/>
              </a:xfrm>
              <a:prstGeom prst="rect">
                <a:avLst/>
              </a:prstGeom>
              <a:noFill/>
              <a:ln w="0">
                <a:solidFill>
                  <a:srgbClr val="A6A687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Rectangle 964"/>
              <p:cNvSpPr>
                <a:spLocks noChangeArrowheads="1"/>
              </p:cNvSpPr>
              <p:nvPr/>
            </p:nvSpPr>
            <p:spPr bwMode="auto">
              <a:xfrm>
                <a:off x="1098" y="2374"/>
                <a:ext cx="299" cy="221"/>
              </a:xfrm>
              <a:prstGeom prst="rect">
                <a:avLst/>
              </a:prstGeom>
              <a:noFill/>
              <a:ln w="0">
                <a:solidFill>
                  <a:srgbClr val="A6A687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Rectangle 965"/>
              <p:cNvSpPr>
                <a:spLocks noChangeArrowheads="1"/>
              </p:cNvSpPr>
              <p:nvPr/>
            </p:nvSpPr>
            <p:spPr bwMode="auto">
              <a:xfrm>
                <a:off x="1240" y="2706"/>
                <a:ext cx="186" cy="29"/>
              </a:xfrm>
              <a:prstGeom prst="rect">
                <a:avLst/>
              </a:prstGeom>
              <a:solidFill>
                <a:srgbClr val="9C9C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Rectangle 966"/>
              <p:cNvSpPr>
                <a:spLocks noChangeArrowheads="1"/>
              </p:cNvSpPr>
              <p:nvPr/>
            </p:nvSpPr>
            <p:spPr bwMode="auto">
              <a:xfrm>
                <a:off x="1244" y="2709"/>
                <a:ext cx="179" cy="15"/>
              </a:xfrm>
              <a:prstGeom prst="rect">
                <a:avLst/>
              </a:prstGeom>
              <a:solidFill>
                <a:srgbClr val="8585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Rectangle 967"/>
              <p:cNvSpPr>
                <a:spLocks noChangeArrowheads="1"/>
              </p:cNvSpPr>
              <p:nvPr/>
            </p:nvSpPr>
            <p:spPr bwMode="auto">
              <a:xfrm>
                <a:off x="1399" y="2724"/>
                <a:ext cx="22" cy="8"/>
              </a:xfrm>
              <a:prstGeom prst="rect">
                <a:avLst/>
              </a:prstGeom>
              <a:solidFill>
                <a:srgbClr val="8585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Rectangle 968"/>
              <p:cNvSpPr>
                <a:spLocks noChangeArrowheads="1"/>
              </p:cNvSpPr>
              <p:nvPr/>
            </p:nvSpPr>
            <p:spPr bwMode="auto">
              <a:xfrm>
                <a:off x="1328" y="2745"/>
                <a:ext cx="94" cy="23"/>
              </a:xfrm>
              <a:prstGeom prst="rect">
                <a:avLst/>
              </a:prstGeom>
              <a:solidFill>
                <a:srgbClr val="8F8F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Rectangle 969"/>
              <p:cNvSpPr>
                <a:spLocks noChangeArrowheads="1"/>
              </p:cNvSpPr>
              <p:nvPr/>
            </p:nvSpPr>
            <p:spPr bwMode="auto">
              <a:xfrm>
                <a:off x="1330" y="2748"/>
                <a:ext cx="91" cy="7"/>
              </a:xfrm>
              <a:prstGeom prst="rect">
                <a:avLst/>
              </a:prstGeom>
              <a:solidFill>
                <a:srgbClr val="7373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Rectangle 970"/>
              <p:cNvSpPr>
                <a:spLocks noChangeArrowheads="1"/>
              </p:cNvSpPr>
              <p:nvPr/>
            </p:nvSpPr>
            <p:spPr bwMode="auto">
              <a:xfrm>
                <a:off x="1409" y="2760"/>
                <a:ext cx="11" cy="6"/>
              </a:xfrm>
              <a:prstGeom prst="rect">
                <a:avLst/>
              </a:prstGeom>
              <a:solidFill>
                <a:srgbClr val="7373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Rectangle 971"/>
              <p:cNvSpPr>
                <a:spLocks noChangeArrowheads="1"/>
              </p:cNvSpPr>
              <p:nvPr/>
            </p:nvSpPr>
            <p:spPr bwMode="auto">
              <a:xfrm>
                <a:off x="1229" y="2602"/>
                <a:ext cx="47" cy="16"/>
              </a:xfrm>
              <a:prstGeom prst="rect">
                <a:avLst/>
              </a:prstGeom>
              <a:solidFill>
                <a:srgbClr val="3BA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Rectangle 972"/>
              <p:cNvSpPr>
                <a:spLocks noChangeArrowheads="1"/>
              </p:cNvSpPr>
              <p:nvPr/>
            </p:nvSpPr>
            <p:spPr bwMode="auto">
              <a:xfrm>
                <a:off x="1229" y="2602"/>
                <a:ext cx="47" cy="16"/>
              </a:xfrm>
              <a:prstGeom prst="rect">
                <a:avLst/>
              </a:prstGeom>
              <a:noFill/>
              <a:ln w="0">
                <a:solidFill>
                  <a:srgbClr val="3366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Rectangle 973"/>
              <p:cNvSpPr>
                <a:spLocks noChangeArrowheads="1"/>
              </p:cNvSpPr>
              <p:nvPr/>
            </p:nvSpPr>
            <p:spPr bwMode="auto">
              <a:xfrm>
                <a:off x="1237" y="2603"/>
                <a:ext cx="5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de-DE" altLang="en-US" sz="100">
                    <a:solidFill>
                      <a:srgbClr val="FFFFFF"/>
                    </a:solidFill>
                    <a:latin typeface="Arial" panose="020B0604020202020204" pitchFamily="34" charset="0"/>
                  </a:rPr>
                  <a:t>S</a:t>
                </a:r>
                <a:endParaRPr lang="de-DE" altLang="en-US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102" name="Rectangle 974"/>
              <p:cNvSpPr>
                <a:spLocks noChangeArrowheads="1"/>
              </p:cNvSpPr>
              <p:nvPr/>
            </p:nvSpPr>
            <p:spPr bwMode="auto">
              <a:xfrm>
                <a:off x="1242" y="2603"/>
                <a:ext cx="2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de-DE" altLang="en-US" sz="100">
                    <a:solidFill>
                      <a:srgbClr val="FFFFFF"/>
                    </a:solidFill>
                    <a:latin typeface="Arial" panose="020B0604020202020204" pitchFamily="34" charset="0"/>
                  </a:rPr>
                  <a:t>I</a:t>
                </a:r>
                <a:endParaRPr lang="de-DE" altLang="en-US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103" name="Rectangle 975"/>
              <p:cNvSpPr>
                <a:spLocks noChangeArrowheads="1"/>
              </p:cNvSpPr>
              <p:nvPr/>
            </p:nvSpPr>
            <p:spPr bwMode="auto">
              <a:xfrm>
                <a:off x="1244" y="2603"/>
                <a:ext cx="5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de-DE" altLang="en-US" sz="100">
                    <a:solidFill>
                      <a:srgbClr val="FFFFFF"/>
                    </a:solidFill>
                    <a:latin typeface="Arial" panose="020B0604020202020204" pitchFamily="34" charset="0"/>
                  </a:rPr>
                  <a:t>E</a:t>
                </a:r>
                <a:endParaRPr lang="de-DE" altLang="en-US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104" name="Rectangle 976"/>
              <p:cNvSpPr>
                <a:spLocks noChangeArrowheads="1"/>
              </p:cNvSpPr>
              <p:nvPr/>
            </p:nvSpPr>
            <p:spPr bwMode="auto">
              <a:xfrm>
                <a:off x="1248" y="2603"/>
                <a:ext cx="7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de-DE" altLang="en-US" sz="100">
                    <a:solidFill>
                      <a:srgbClr val="FFFFFF"/>
                    </a:solidFill>
                    <a:latin typeface="Arial" panose="020B0604020202020204" pitchFamily="34" charset="0"/>
                  </a:rPr>
                  <a:t>M</a:t>
                </a:r>
                <a:endParaRPr lang="de-DE" altLang="en-US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105" name="Rectangle 977"/>
              <p:cNvSpPr>
                <a:spLocks noChangeArrowheads="1"/>
              </p:cNvSpPr>
              <p:nvPr/>
            </p:nvSpPr>
            <p:spPr bwMode="auto">
              <a:xfrm>
                <a:off x="1254" y="2603"/>
                <a:ext cx="5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de-DE" altLang="en-US" sz="100">
                    <a:solidFill>
                      <a:srgbClr val="FFFFFF"/>
                    </a:solidFill>
                    <a:latin typeface="Arial" panose="020B0604020202020204" pitchFamily="34" charset="0"/>
                  </a:rPr>
                  <a:t>E</a:t>
                </a:r>
                <a:endParaRPr lang="de-DE" altLang="en-US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106" name="Rectangle 978"/>
              <p:cNvSpPr>
                <a:spLocks noChangeArrowheads="1"/>
              </p:cNvSpPr>
              <p:nvPr/>
            </p:nvSpPr>
            <p:spPr bwMode="auto">
              <a:xfrm>
                <a:off x="1258" y="2603"/>
                <a:ext cx="6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de-DE" altLang="en-US" sz="100">
                    <a:solidFill>
                      <a:srgbClr val="FFFFFF"/>
                    </a:solidFill>
                    <a:latin typeface="Arial" panose="020B0604020202020204" pitchFamily="34" charset="0"/>
                  </a:rPr>
                  <a:t>N</a:t>
                </a:r>
                <a:endParaRPr lang="de-DE" altLang="en-US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107" name="Rectangle 979"/>
              <p:cNvSpPr>
                <a:spLocks noChangeArrowheads="1"/>
              </p:cNvSpPr>
              <p:nvPr/>
            </p:nvSpPr>
            <p:spPr bwMode="auto">
              <a:xfrm>
                <a:off x="1263" y="2603"/>
                <a:ext cx="5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de-DE" altLang="en-US" sz="100">
                    <a:solidFill>
                      <a:srgbClr val="FFFFFF"/>
                    </a:solidFill>
                    <a:latin typeface="Arial" panose="020B0604020202020204" pitchFamily="34" charset="0"/>
                  </a:rPr>
                  <a:t>S</a:t>
                </a:r>
                <a:endParaRPr lang="de-DE" altLang="en-US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108" name="Rectangle 980"/>
              <p:cNvSpPr>
                <a:spLocks noChangeArrowheads="1"/>
              </p:cNvSpPr>
              <p:nvPr/>
            </p:nvSpPr>
            <p:spPr bwMode="auto">
              <a:xfrm>
                <a:off x="1237" y="2610"/>
                <a:ext cx="6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de-DE" altLang="en-US" sz="100">
                    <a:solidFill>
                      <a:srgbClr val="FFFFFF"/>
                    </a:solidFill>
                    <a:latin typeface="Arial" panose="020B0604020202020204" pitchFamily="34" charset="0"/>
                  </a:rPr>
                  <a:t>N</a:t>
                </a:r>
                <a:endParaRPr lang="de-DE" altLang="en-US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109" name="Rectangle 981"/>
              <p:cNvSpPr>
                <a:spLocks noChangeArrowheads="1"/>
              </p:cNvSpPr>
              <p:nvPr/>
            </p:nvSpPr>
            <p:spPr bwMode="auto">
              <a:xfrm>
                <a:off x="1242" y="2610"/>
                <a:ext cx="2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de-DE" altLang="en-US" sz="100">
                    <a:solidFill>
                      <a:srgbClr val="FFFFFF"/>
                    </a:solidFill>
                    <a:latin typeface="Arial" panose="020B0604020202020204" pitchFamily="34" charset="0"/>
                  </a:rPr>
                  <a:t>I</a:t>
                </a:r>
                <a:endParaRPr lang="de-DE" altLang="en-US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110" name="Rectangle 982"/>
              <p:cNvSpPr>
                <a:spLocks noChangeArrowheads="1"/>
              </p:cNvSpPr>
              <p:nvPr/>
            </p:nvSpPr>
            <p:spPr bwMode="auto">
              <a:xfrm>
                <a:off x="1244" y="2610"/>
                <a:ext cx="5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de-DE" altLang="en-US" sz="100">
                    <a:solidFill>
                      <a:srgbClr val="FFFFFF"/>
                    </a:solidFill>
                    <a:latin typeface="Arial" panose="020B0604020202020204" pitchFamily="34" charset="0"/>
                  </a:rPr>
                  <a:t>X</a:t>
                </a:r>
                <a:endParaRPr lang="de-DE" altLang="en-US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111" name="Rectangle 983"/>
              <p:cNvSpPr>
                <a:spLocks noChangeArrowheads="1"/>
              </p:cNvSpPr>
              <p:nvPr/>
            </p:nvSpPr>
            <p:spPr bwMode="auto">
              <a:xfrm>
                <a:off x="1249" y="2610"/>
                <a:ext cx="6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de-DE" altLang="en-US" sz="100">
                    <a:solidFill>
                      <a:srgbClr val="FFFFFF"/>
                    </a:solidFill>
                    <a:latin typeface="Arial" panose="020B0604020202020204" pitchFamily="34" charset="0"/>
                  </a:rPr>
                  <a:t>D</a:t>
                </a:r>
                <a:endParaRPr lang="de-DE" altLang="en-US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112" name="Rectangle 984"/>
              <p:cNvSpPr>
                <a:spLocks noChangeArrowheads="1"/>
              </p:cNvSpPr>
              <p:nvPr/>
            </p:nvSpPr>
            <p:spPr bwMode="auto">
              <a:xfrm>
                <a:off x="1253" y="2610"/>
                <a:ext cx="6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de-DE" altLang="en-US" sz="100">
                    <a:solidFill>
                      <a:srgbClr val="FFFFFF"/>
                    </a:solidFill>
                    <a:latin typeface="Arial" panose="020B0604020202020204" pitchFamily="34" charset="0"/>
                  </a:rPr>
                  <a:t>O</a:t>
                </a:r>
                <a:endParaRPr lang="de-DE" altLang="en-US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113" name="Rectangle 985"/>
              <p:cNvSpPr>
                <a:spLocks noChangeArrowheads="1"/>
              </p:cNvSpPr>
              <p:nvPr/>
            </p:nvSpPr>
            <p:spPr bwMode="auto">
              <a:xfrm>
                <a:off x="1259" y="2610"/>
                <a:ext cx="6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de-DE" altLang="en-US" sz="100">
                    <a:solidFill>
                      <a:srgbClr val="FFFFFF"/>
                    </a:solidFill>
                    <a:latin typeface="Arial" panose="020B0604020202020204" pitchFamily="34" charset="0"/>
                  </a:rPr>
                  <a:t>R</a:t>
                </a:r>
                <a:endParaRPr lang="de-DE" altLang="en-US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114" name="Rectangle 986"/>
              <p:cNvSpPr>
                <a:spLocks noChangeArrowheads="1"/>
              </p:cNvSpPr>
              <p:nvPr/>
            </p:nvSpPr>
            <p:spPr bwMode="auto">
              <a:xfrm>
                <a:off x="1263" y="2610"/>
                <a:ext cx="5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de-DE" altLang="en-US" sz="100">
                    <a:solidFill>
                      <a:srgbClr val="FFFFFF"/>
                    </a:solidFill>
                    <a:latin typeface="Arial" panose="020B0604020202020204" pitchFamily="34" charset="0"/>
                  </a:rPr>
                  <a:t>F</a:t>
                </a:r>
                <a:endParaRPr lang="de-DE" altLang="en-US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115" name="Line 987"/>
              <p:cNvSpPr>
                <a:spLocks noChangeShapeType="1"/>
              </p:cNvSpPr>
              <p:nvPr/>
            </p:nvSpPr>
            <p:spPr bwMode="auto">
              <a:xfrm>
                <a:off x="1238" y="2610"/>
                <a:ext cx="29" cy="1"/>
              </a:xfrm>
              <a:prstGeom prst="line">
                <a:avLst/>
              </a:prstGeom>
              <a:noFill/>
              <a:ln w="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" name="Line 988"/>
            <p:cNvSpPr>
              <a:spLocks noChangeShapeType="1"/>
            </p:cNvSpPr>
            <p:nvPr/>
          </p:nvSpPr>
          <p:spPr bwMode="auto">
            <a:xfrm flipV="1">
              <a:off x="5333" y="1844"/>
              <a:ext cx="0" cy="2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989"/>
            <p:cNvSpPr>
              <a:spLocks noChangeArrowheads="1"/>
            </p:cNvSpPr>
            <p:nvPr/>
          </p:nvSpPr>
          <p:spPr bwMode="auto">
            <a:xfrm>
              <a:off x="3568" y="2209"/>
              <a:ext cx="563" cy="84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9" name="AutoShape 990"/>
            <p:cNvCxnSpPr>
              <a:cxnSpLocks noChangeShapeType="1"/>
              <a:stCxn id="16" idx="1"/>
              <a:endCxn id="38" idx="2"/>
            </p:cNvCxnSpPr>
            <p:nvPr/>
          </p:nvCxnSpPr>
          <p:spPr bwMode="auto">
            <a:xfrm rot="10800000">
              <a:off x="3555" y="2632"/>
              <a:ext cx="114" cy="767"/>
            </a:xfrm>
            <a:prstGeom prst="bentConnector3">
              <a:avLst>
                <a:gd name="adj1" fmla="val 22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02212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0B06AF46-0D8F-4FEE-AAAD-5DEA169F7C6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3: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TCP/IP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3.1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 smtClean="0"/>
          </a:p>
          <a:p>
            <a:r>
              <a:rPr lang="en-US" dirty="0" smtClean="0"/>
              <a:t>3.2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TCP/IP</a:t>
            </a:r>
            <a:endParaRPr lang="vi-VN" dirty="0" smtClean="0"/>
          </a:p>
        </p:txBody>
      </p:sp>
      <p:sp>
        <p:nvSpPr>
          <p:cNvPr id="996" name="Rectangle 5"/>
          <p:cNvSpPr txBox="1">
            <a:spLocks noChangeArrowheads="1"/>
          </p:cNvSpPr>
          <p:nvPr/>
        </p:nvSpPr>
        <p:spPr>
          <a:xfrm>
            <a:off x="3621763" y="350500"/>
            <a:ext cx="7793037" cy="14620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RARP</a:t>
            </a:r>
            <a:endParaRPr lang="en-US" altLang="en-US"/>
          </a:p>
        </p:txBody>
      </p:sp>
      <p:pic>
        <p:nvPicPr>
          <p:cNvPr id="997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064" y="1812587"/>
            <a:ext cx="8707682" cy="4374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454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0B06AF46-0D8F-4FEE-AAAD-5DEA169F7C6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3: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TCP/IP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3.1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 smtClean="0"/>
          </a:p>
          <a:p>
            <a:r>
              <a:rPr lang="en-US" dirty="0" smtClean="0"/>
              <a:t>3.2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TCP/IP</a:t>
            </a:r>
            <a:endParaRPr lang="vi-VN" dirty="0" smtClean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2932357" y="443556"/>
            <a:ext cx="7793037" cy="14620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err="1" smtClean="0"/>
              <a:t>Tầng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truy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nhập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mạng</a:t>
            </a:r>
            <a:endParaRPr lang="en-US" alt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964106" y="2246956"/>
            <a:ext cx="9128247" cy="43068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3600" dirty="0" smtClean="0"/>
              <a:t>Ethernet</a:t>
            </a:r>
          </a:p>
          <a:p>
            <a:pPr lvl="1" algn="just"/>
            <a:r>
              <a:rPr lang="en-US" altLang="en-US" sz="3200" dirty="0" err="1" smtClean="0"/>
              <a:t>Là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giao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thức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truy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cập</a:t>
            </a:r>
            <a:r>
              <a:rPr lang="en-US" altLang="en-US" sz="3200" dirty="0" smtClean="0"/>
              <a:t> LAN </a:t>
            </a:r>
            <a:r>
              <a:rPr lang="en-US" altLang="en-US" sz="3200" dirty="0" err="1" smtClean="0"/>
              <a:t>phổ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biến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nhất</a:t>
            </a:r>
            <a:r>
              <a:rPr lang="en-US" altLang="en-US" sz="3200" dirty="0" smtClean="0"/>
              <a:t>.</a:t>
            </a:r>
          </a:p>
          <a:p>
            <a:pPr lvl="1" algn="just"/>
            <a:r>
              <a:rPr lang="en-US" altLang="en-US" sz="3200" dirty="0" err="1" smtClean="0"/>
              <a:t>Được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hình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thành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bởi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định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nghĩa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chuẩn</a:t>
            </a:r>
            <a:r>
              <a:rPr lang="en-US" altLang="en-US" sz="3200" dirty="0" smtClean="0"/>
              <a:t> 802.3 </a:t>
            </a:r>
            <a:r>
              <a:rPr lang="en-US" altLang="en-US" sz="3200" dirty="0" err="1" smtClean="0"/>
              <a:t>của</a:t>
            </a:r>
            <a:r>
              <a:rPr lang="en-US" altLang="en-US" sz="3200" dirty="0" smtClean="0"/>
              <a:t> IEEE (Institute of Electrical and Electronics Engineers). </a:t>
            </a:r>
          </a:p>
          <a:p>
            <a:pPr lvl="1" algn="just"/>
            <a:r>
              <a:rPr lang="en-US" altLang="en-US" sz="3200" dirty="0" err="1" smtClean="0"/>
              <a:t>Tốc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độ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truyền</a:t>
            </a:r>
            <a:r>
              <a:rPr lang="en-US" altLang="en-US" sz="3200" dirty="0" smtClean="0"/>
              <a:t> 10Mbps</a:t>
            </a:r>
          </a:p>
          <a:p>
            <a:pPr algn="just"/>
            <a:r>
              <a:rPr lang="en-US" altLang="en-US" sz="3600" dirty="0" smtClean="0"/>
              <a:t>Fast Ethernet</a:t>
            </a:r>
          </a:p>
          <a:p>
            <a:pPr algn="just"/>
            <a:r>
              <a:rPr lang="en-US" altLang="en-US" sz="3600" dirty="0" smtClean="0"/>
              <a:t>Gigabit Ethernet</a:t>
            </a: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59502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0B06AF46-0D8F-4FEE-AAAD-5DEA169F7C6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3: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TCP/IP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3.1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 smtClean="0"/>
          </a:p>
          <a:p>
            <a:r>
              <a:rPr lang="en-US" dirty="0" smtClean="0"/>
              <a:t>3.2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TCP/IP</a:t>
            </a:r>
            <a:endParaRPr lang="vi-VN" dirty="0" smtClean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3238989" y="520211"/>
            <a:ext cx="7793037" cy="14620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dirty="0" err="1" smtClean="0"/>
              <a:t>Chuyển</a:t>
            </a:r>
            <a:r>
              <a:rPr lang="en-US" altLang="en-US" sz="4000" dirty="0" smtClean="0"/>
              <a:t> </a:t>
            </a:r>
            <a:r>
              <a:rPr lang="en-US" altLang="en-US" sz="4000" dirty="0" err="1" smtClean="0"/>
              <a:t>đổi</a:t>
            </a:r>
            <a:r>
              <a:rPr lang="en-US" altLang="en-US" sz="4000" dirty="0" smtClean="0"/>
              <a:t> </a:t>
            </a:r>
            <a:r>
              <a:rPr lang="en-US" altLang="en-US" sz="4000" dirty="0" err="1" smtClean="0"/>
              <a:t>giữa</a:t>
            </a:r>
            <a:r>
              <a:rPr lang="en-US" altLang="en-US" sz="4000" dirty="0" smtClean="0"/>
              <a:t> </a:t>
            </a:r>
            <a:r>
              <a:rPr lang="en-US" altLang="en-US" sz="4000" dirty="0" err="1" smtClean="0"/>
              <a:t>các</a:t>
            </a:r>
            <a:r>
              <a:rPr lang="en-US" altLang="en-US" sz="4000" dirty="0" smtClean="0"/>
              <a:t> </a:t>
            </a:r>
            <a:r>
              <a:rPr lang="en-US" altLang="en-US" sz="4000" dirty="0" err="1" smtClean="0"/>
              <a:t>hệ</a:t>
            </a:r>
            <a:r>
              <a:rPr lang="en-US" altLang="en-US" sz="4000" dirty="0" smtClean="0"/>
              <a:t> </a:t>
            </a:r>
            <a:r>
              <a:rPr lang="en-US" altLang="en-US" sz="4000" dirty="0" err="1" smtClean="0"/>
              <a:t>thống</a:t>
            </a:r>
            <a:r>
              <a:rPr lang="en-US" altLang="en-US" sz="4000" dirty="0" smtClean="0"/>
              <a:t> </a:t>
            </a:r>
            <a:r>
              <a:rPr lang="en-US" altLang="en-US" sz="4000" dirty="0" err="1" smtClean="0"/>
              <a:t>số</a:t>
            </a:r>
            <a:endParaRPr lang="en-US" altLang="en-US" sz="4000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270738" y="2323611"/>
            <a:ext cx="8596583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600" dirty="0" err="1" smtClean="0"/>
              <a:t>Hệ</a:t>
            </a:r>
            <a:r>
              <a:rPr lang="en-US" altLang="en-US" sz="3600" dirty="0" smtClean="0"/>
              <a:t> 2 (</a:t>
            </a:r>
            <a:r>
              <a:rPr lang="en-US" altLang="en-US" sz="3600" dirty="0" err="1" smtClean="0"/>
              <a:t>nhị</a:t>
            </a:r>
            <a:r>
              <a:rPr lang="en-US" altLang="en-US" sz="3600" dirty="0" smtClean="0"/>
              <a:t> </a:t>
            </a:r>
            <a:r>
              <a:rPr lang="en-US" altLang="en-US" sz="3600" dirty="0" err="1" smtClean="0"/>
              <a:t>phân</a:t>
            </a:r>
            <a:r>
              <a:rPr lang="en-US" altLang="en-US" sz="3600" dirty="0" smtClean="0"/>
              <a:t>): </a:t>
            </a:r>
            <a:r>
              <a:rPr lang="en-US" altLang="en-US" sz="3600" dirty="0" err="1" smtClean="0"/>
              <a:t>gồm</a:t>
            </a:r>
            <a:r>
              <a:rPr lang="en-US" altLang="en-US" sz="3600" dirty="0" smtClean="0"/>
              <a:t> 2 </a:t>
            </a:r>
            <a:r>
              <a:rPr lang="en-US" altLang="en-US" sz="3600" dirty="0" err="1" smtClean="0"/>
              <a:t>ký</a:t>
            </a:r>
            <a:r>
              <a:rPr lang="en-US" altLang="en-US" sz="3600" dirty="0" smtClean="0"/>
              <a:t> </a:t>
            </a:r>
            <a:r>
              <a:rPr lang="en-US" altLang="en-US" sz="3600" dirty="0" err="1" smtClean="0"/>
              <a:t>số</a:t>
            </a:r>
            <a:r>
              <a:rPr lang="en-US" altLang="en-US" sz="3600" dirty="0" smtClean="0"/>
              <a:t> 0, 1</a:t>
            </a:r>
          </a:p>
          <a:p>
            <a:r>
              <a:rPr lang="en-US" altLang="en-US" sz="3600" dirty="0" err="1" smtClean="0"/>
              <a:t>Hệ</a:t>
            </a:r>
            <a:r>
              <a:rPr lang="en-US" altLang="en-US" sz="3600" dirty="0" smtClean="0"/>
              <a:t> 8 (</a:t>
            </a:r>
            <a:r>
              <a:rPr lang="en-US" altLang="en-US" sz="3600" dirty="0" err="1" smtClean="0"/>
              <a:t>bát</a:t>
            </a:r>
            <a:r>
              <a:rPr lang="en-US" altLang="en-US" sz="3600" dirty="0" smtClean="0"/>
              <a:t> </a:t>
            </a:r>
            <a:r>
              <a:rPr lang="en-US" altLang="en-US" sz="3600" dirty="0" err="1" smtClean="0"/>
              <a:t>phân</a:t>
            </a:r>
            <a:r>
              <a:rPr lang="en-US" altLang="en-US" sz="3600" dirty="0" smtClean="0"/>
              <a:t>): </a:t>
            </a:r>
            <a:r>
              <a:rPr lang="en-US" altLang="en-US" sz="3600" dirty="0" err="1" smtClean="0"/>
              <a:t>gồm</a:t>
            </a:r>
            <a:r>
              <a:rPr lang="en-US" altLang="en-US" sz="3600" dirty="0" smtClean="0"/>
              <a:t> 8 </a:t>
            </a:r>
            <a:r>
              <a:rPr lang="en-US" altLang="en-US" sz="3600" dirty="0" err="1" smtClean="0"/>
              <a:t>ký</a:t>
            </a:r>
            <a:r>
              <a:rPr lang="en-US" altLang="en-US" sz="3600" dirty="0" smtClean="0"/>
              <a:t> </a:t>
            </a:r>
            <a:r>
              <a:rPr lang="en-US" altLang="en-US" sz="3600" dirty="0" err="1" smtClean="0"/>
              <a:t>số</a:t>
            </a:r>
            <a:r>
              <a:rPr lang="en-US" altLang="en-US" sz="3600" dirty="0" smtClean="0"/>
              <a:t> 0, 1, …, 7</a:t>
            </a:r>
          </a:p>
          <a:p>
            <a:r>
              <a:rPr lang="en-US" altLang="en-US" sz="3600" dirty="0" err="1" smtClean="0"/>
              <a:t>Hệ</a:t>
            </a:r>
            <a:r>
              <a:rPr lang="en-US" altLang="en-US" sz="3600" dirty="0" smtClean="0"/>
              <a:t> 10 (</a:t>
            </a:r>
            <a:r>
              <a:rPr lang="en-US" altLang="en-US" sz="3600" dirty="0" err="1" smtClean="0"/>
              <a:t>thập</a:t>
            </a:r>
            <a:r>
              <a:rPr lang="en-US" altLang="en-US" sz="3600" dirty="0" smtClean="0"/>
              <a:t> </a:t>
            </a:r>
            <a:r>
              <a:rPr lang="en-US" altLang="en-US" sz="3600" dirty="0" err="1" smtClean="0"/>
              <a:t>phân</a:t>
            </a:r>
            <a:r>
              <a:rPr lang="en-US" altLang="en-US" sz="3600" dirty="0" smtClean="0"/>
              <a:t>): </a:t>
            </a:r>
            <a:r>
              <a:rPr lang="en-US" altLang="en-US" sz="3600" dirty="0" err="1" smtClean="0"/>
              <a:t>gồm</a:t>
            </a:r>
            <a:r>
              <a:rPr lang="en-US" altLang="en-US" sz="3600" dirty="0" smtClean="0"/>
              <a:t> 10 </a:t>
            </a:r>
            <a:r>
              <a:rPr lang="en-US" altLang="en-US" sz="3600" dirty="0" err="1" smtClean="0"/>
              <a:t>ký</a:t>
            </a:r>
            <a:r>
              <a:rPr lang="en-US" altLang="en-US" sz="3600" dirty="0" smtClean="0"/>
              <a:t> </a:t>
            </a:r>
            <a:r>
              <a:rPr lang="en-US" altLang="en-US" sz="3600" dirty="0" err="1" smtClean="0"/>
              <a:t>số</a:t>
            </a:r>
            <a:r>
              <a:rPr lang="en-US" altLang="en-US" sz="3600" dirty="0" smtClean="0"/>
              <a:t> 0, 1, …, 9</a:t>
            </a:r>
          </a:p>
          <a:p>
            <a:r>
              <a:rPr lang="en-US" altLang="en-US" sz="3600" dirty="0" err="1" smtClean="0"/>
              <a:t>Hệ</a:t>
            </a:r>
            <a:r>
              <a:rPr lang="en-US" altLang="en-US" sz="3600" dirty="0" smtClean="0"/>
              <a:t> 16 (</a:t>
            </a:r>
            <a:r>
              <a:rPr lang="en-US" altLang="en-US" sz="3600" dirty="0" err="1" smtClean="0"/>
              <a:t>thập</a:t>
            </a:r>
            <a:r>
              <a:rPr lang="en-US" altLang="en-US" sz="3600" dirty="0" smtClean="0"/>
              <a:t> </a:t>
            </a:r>
            <a:r>
              <a:rPr lang="en-US" altLang="en-US" sz="3600" dirty="0" err="1" smtClean="0"/>
              <a:t>lục</a:t>
            </a:r>
            <a:r>
              <a:rPr lang="en-US" altLang="en-US" sz="3600" dirty="0" smtClean="0"/>
              <a:t> </a:t>
            </a:r>
            <a:r>
              <a:rPr lang="en-US" altLang="en-US" sz="3600" dirty="0" err="1" smtClean="0"/>
              <a:t>phân</a:t>
            </a:r>
            <a:r>
              <a:rPr lang="en-US" altLang="en-US" sz="3600" dirty="0" smtClean="0"/>
              <a:t>): </a:t>
            </a:r>
            <a:r>
              <a:rPr lang="en-US" altLang="en-US" sz="3600" dirty="0" err="1" smtClean="0"/>
              <a:t>gồm</a:t>
            </a:r>
            <a:r>
              <a:rPr lang="en-US" altLang="en-US" sz="3600" dirty="0" smtClean="0"/>
              <a:t> </a:t>
            </a:r>
            <a:r>
              <a:rPr lang="en-US" altLang="en-US" sz="3600" dirty="0" err="1" smtClean="0"/>
              <a:t>các</a:t>
            </a:r>
            <a:r>
              <a:rPr lang="en-US" altLang="en-US" sz="3600" dirty="0" smtClean="0"/>
              <a:t> </a:t>
            </a:r>
            <a:r>
              <a:rPr lang="en-US" altLang="en-US" sz="3600" dirty="0" err="1" smtClean="0"/>
              <a:t>ký</a:t>
            </a:r>
            <a:r>
              <a:rPr lang="en-US" altLang="en-US" sz="3600" dirty="0" smtClean="0"/>
              <a:t> </a:t>
            </a:r>
            <a:r>
              <a:rPr lang="en-US" altLang="en-US" sz="3600" dirty="0" err="1" smtClean="0"/>
              <a:t>số</a:t>
            </a:r>
            <a:r>
              <a:rPr lang="en-US" altLang="en-US" sz="3600" dirty="0" smtClean="0"/>
              <a:t> 0, 1, …, 9 </a:t>
            </a:r>
            <a:r>
              <a:rPr lang="en-US" altLang="en-US" sz="3600" dirty="0" err="1" smtClean="0"/>
              <a:t>và</a:t>
            </a:r>
            <a:r>
              <a:rPr lang="en-US" altLang="en-US" sz="3600" dirty="0" smtClean="0"/>
              <a:t> </a:t>
            </a:r>
            <a:r>
              <a:rPr lang="en-US" altLang="en-US" sz="3600" dirty="0" err="1" smtClean="0"/>
              <a:t>các</a:t>
            </a:r>
            <a:r>
              <a:rPr lang="en-US" altLang="en-US" sz="3600" dirty="0" smtClean="0"/>
              <a:t> </a:t>
            </a:r>
            <a:r>
              <a:rPr lang="en-US" altLang="en-US" sz="3600" dirty="0" err="1" smtClean="0"/>
              <a:t>chữ</a:t>
            </a:r>
            <a:r>
              <a:rPr lang="en-US" altLang="en-US" sz="3600" dirty="0" smtClean="0"/>
              <a:t> </a:t>
            </a:r>
            <a:r>
              <a:rPr lang="en-US" altLang="en-US" sz="3600" dirty="0" err="1" smtClean="0"/>
              <a:t>cái</a:t>
            </a:r>
            <a:r>
              <a:rPr lang="en-US" altLang="en-US" sz="3600" dirty="0" smtClean="0"/>
              <a:t> A, B, C, D, E, F</a:t>
            </a: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7169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0B06AF46-0D8F-4FEE-AAAD-5DEA169F7C6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3: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TCP/IP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3.1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 smtClean="0"/>
          </a:p>
          <a:p>
            <a:r>
              <a:rPr lang="en-US" dirty="0" smtClean="0"/>
              <a:t>3.2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TCP/IP</a:t>
            </a:r>
            <a:endParaRPr lang="vi-VN" dirty="0" smtClean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001617" y="207963"/>
            <a:ext cx="9090737" cy="14620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 b="1" dirty="0" err="1" smtClean="0"/>
              <a:t>Chuyển</a:t>
            </a:r>
            <a:r>
              <a:rPr lang="en-US" altLang="en-US" sz="3600" b="1" dirty="0" smtClean="0"/>
              <a:t> </a:t>
            </a:r>
            <a:r>
              <a:rPr lang="en-US" altLang="en-US" sz="3600" b="1" dirty="0" err="1" smtClean="0"/>
              <a:t>đổi</a:t>
            </a:r>
            <a:r>
              <a:rPr lang="en-US" altLang="en-US" sz="3600" b="1" dirty="0" smtClean="0"/>
              <a:t> </a:t>
            </a:r>
            <a:r>
              <a:rPr lang="en-US" altLang="en-US" sz="3600" b="1" dirty="0" err="1" smtClean="0"/>
              <a:t>giữa</a:t>
            </a:r>
            <a:r>
              <a:rPr lang="en-US" altLang="en-US" sz="3600" b="1" dirty="0" smtClean="0"/>
              <a:t> </a:t>
            </a:r>
            <a:r>
              <a:rPr lang="en-US" altLang="en-US" sz="3600" b="1" dirty="0" err="1" smtClean="0"/>
              <a:t>hệ</a:t>
            </a:r>
            <a:r>
              <a:rPr lang="en-US" altLang="en-US" sz="3600" b="1" dirty="0" smtClean="0"/>
              <a:t> </a:t>
            </a:r>
            <a:r>
              <a:rPr lang="en-US" altLang="en-US" sz="3600" b="1" dirty="0" err="1" smtClean="0"/>
              <a:t>nhị</a:t>
            </a:r>
            <a:r>
              <a:rPr lang="en-US" altLang="en-US" sz="3600" b="1" dirty="0" smtClean="0"/>
              <a:t> </a:t>
            </a:r>
            <a:r>
              <a:rPr lang="en-US" altLang="en-US" sz="3600" b="1" dirty="0" err="1" smtClean="0"/>
              <a:t>phân</a:t>
            </a:r>
            <a:r>
              <a:rPr lang="en-US" altLang="en-US" sz="3600" b="1" dirty="0" smtClean="0"/>
              <a:t> sang </a:t>
            </a:r>
            <a:r>
              <a:rPr lang="en-US" altLang="en-US" sz="3600" b="1" dirty="0" err="1" smtClean="0"/>
              <a:t>hệ</a:t>
            </a:r>
            <a:r>
              <a:rPr lang="en-US" altLang="en-US" sz="3600" b="1" dirty="0" smtClean="0"/>
              <a:t> </a:t>
            </a:r>
            <a:r>
              <a:rPr lang="en-US" altLang="en-US" sz="3600" b="1" dirty="0" err="1" smtClean="0"/>
              <a:t>thập</a:t>
            </a:r>
            <a:r>
              <a:rPr lang="en-US" altLang="en-US" sz="3600" b="1" dirty="0" smtClean="0"/>
              <a:t> </a:t>
            </a:r>
            <a:r>
              <a:rPr lang="en-US" altLang="en-US" sz="3600" b="1" dirty="0" err="1" smtClean="0"/>
              <a:t>phân</a:t>
            </a:r>
            <a:endParaRPr lang="en-US" altLang="en-US" sz="3600" b="1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194539" y="1982788"/>
            <a:ext cx="8001000" cy="982662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sz="2600">
                <a:latin typeface="Arial" panose="020B0604020202020204" pitchFamily="34" charset="0"/>
              </a:rPr>
              <a:t>10110</a:t>
            </a:r>
            <a:r>
              <a:rPr lang="en-US" altLang="en-US" sz="2600" baseline="-25000">
                <a:latin typeface="Arial" panose="020B0604020202020204" pitchFamily="34" charset="0"/>
              </a:rPr>
              <a:t>2</a:t>
            </a:r>
            <a:r>
              <a:rPr lang="en-US" altLang="en-US" sz="2600">
                <a:latin typeface="Arial" panose="020B0604020202020204" pitchFamily="34" charset="0"/>
              </a:rPr>
              <a:t> = (1 x 2</a:t>
            </a:r>
            <a:r>
              <a:rPr lang="en-US" altLang="en-US" sz="2600" baseline="30000">
                <a:latin typeface="Arial" panose="020B0604020202020204" pitchFamily="34" charset="0"/>
              </a:rPr>
              <a:t>4</a:t>
            </a:r>
            <a:r>
              <a:rPr lang="en-US" altLang="en-US" sz="2600">
                <a:latin typeface="Arial" panose="020B0604020202020204" pitchFamily="34" charset="0"/>
              </a:rPr>
              <a:t> = 16) + (0 x 2</a:t>
            </a:r>
            <a:r>
              <a:rPr lang="en-US" altLang="en-US" sz="2600" baseline="30000">
                <a:latin typeface="Arial" panose="020B0604020202020204" pitchFamily="34" charset="0"/>
              </a:rPr>
              <a:t>3</a:t>
            </a:r>
            <a:r>
              <a:rPr lang="en-US" altLang="en-US" sz="2600">
                <a:latin typeface="Arial" panose="020B0604020202020204" pitchFamily="34" charset="0"/>
              </a:rPr>
              <a:t> = 0) + (1 x 2</a:t>
            </a:r>
            <a:r>
              <a:rPr lang="en-US" altLang="en-US" sz="2600" baseline="30000">
                <a:latin typeface="Arial" panose="020B0604020202020204" pitchFamily="34" charset="0"/>
              </a:rPr>
              <a:t>2</a:t>
            </a:r>
            <a:r>
              <a:rPr lang="en-US" altLang="en-US" sz="2600">
                <a:latin typeface="Arial" panose="020B0604020202020204" pitchFamily="34" charset="0"/>
              </a:rPr>
              <a:t> = 4) + </a:t>
            </a:r>
          </a:p>
          <a:p>
            <a:pPr eaLnBrk="1" hangingPunct="1"/>
            <a:r>
              <a:rPr lang="en-US" altLang="en-US" sz="2600">
                <a:latin typeface="Arial" panose="020B0604020202020204" pitchFamily="34" charset="0"/>
              </a:rPr>
              <a:t>                (1 x 2</a:t>
            </a:r>
            <a:r>
              <a:rPr lang="en-US" altLang="en-US" sz="2600" baseline="30000">
                <a:latin typeface="Arial" panose="020B0604020202020204" pitchFamily="34" charset="0"/>
              </a:rPr>
              <a:t>1</a:t>
            </a:r>
            <a:r>
              <a:rPr lang="en-US" altLang="en-US" sz="2600">
                <a:latin typeface="Arial" panose="020B0604020202020204" pitchFamily="34" charset="0"/>
              </a:rPr>
              <a:t> = 2) + (0 x 2</a:t>
            </a:r>
            <a:r>
              <a:rPr lang="en-US" altLang="en-US" sz="2600" baseline="30000">
                <a:latin typeface="Arial" panose="020B0604020202020204" pitchFamily="34" charset="0"/>
              </a:rPr>
              <a:t>0</a:t>
            </a:r>
            <a:r>
              <a:rPr lang="en-US" altLang="en-US" sz="2600">
                <a:latin typeface="Arial" panose="020B0604020202020204" pitchFamily="34" charset="0"/>
              </a:rPr>
              <a:t> = 0) = 22</a:t>
            </a:r>
            <a:r>
              <a:rPr lang="en-US" altLang="en-US" sz="2400">
                <a:latin typeface="Arial" panose="020B0604020202020204" pitchFamily="34" charset="0"/>
              </a:rPr>
              <a:t>  </a:t>
            </a:r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139" y="3048000"/>
            <a:ext cx="7772400" cy="372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003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0B06AF46-0D8F-4FEE-AAAD-5DEA169F7C6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3: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TCP/IP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3.1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 smtClean="0"/>
          </a:p>
          <a:p>
            <a:r>
              <a:rPr lang="en-US" dirty="0" smtClean="0"/>
              <a:t>3.2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TCP/IP</a:t>
            </a:r>
            <a:endParaRPr lang="vi-VN" dirty="0" smtClean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3651542" y="517849"/>
            <a:ext cx="7793037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smtClean="0"/>
              <a:t>Các lớp địa chỉ IP</a:t>
            </a:r>
            <a:endParaRPr lang="en-US" sz="4000" dirty="0"/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404" y="2270449"/>
            <a:ext cx="7696200" cy="312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25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0B06AF46-0D8F-4FEE-AAAD-5DEA169F7C6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3: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TCP/IP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3.1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 smtClean="0"/>
          </a:p>
          <a:p>
            <a:r>
              <a:rPr lang="en-US" dirty="0" smtClean="0"/>
              <a:t>3.2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TCP/IP</a:t>
            </a:r>
            <a:endParaRPr lang="vi-VN" dirty="0" smtClean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812077" y="512893"/>
            <a:ext cx="7793037" cy="14620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smtClean="0"/>
              <a:t>Các lớp địa chỉ IP</a:t>
            </a:r>
            <a:endParaRPr lang="en-US" sz="4000" dirty="0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4539" y="2660780"/>
            <a:ext cx="7848600" cy="2782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98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0B06AF46-0D8F-4FEE-AAAD-5DEA169F7C6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3: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TCP/IP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3.1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 smtClean="0"/>
          </a:p>
          <a:p>
            <a:r>
              <a:rPr lang="en-US" dirty="0" smtClean="0"/>
              <a:t>3.2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TCP/IP</a:t>
            </a:r>
            <a:endParaRPr lang="vi-VN" dirty="0" smtClean="0"/>
          </a:p>
        </p:txBody>
      </p:sp>
      <p:sp>
        <p:nvSpPr>
          <p:cNvPr id="9" name="Rectangle 14"/>
          <p:cNvSpPr txBox="1">
            <a:spLocks noChangeArrowheads="1"/>
          </p:cNvSpPr>
          <p:nvPr/>
        </p:nvSpPr>
        <p:spPr>
          <a:xfrm>
            <a:off x="3539575" y="419586"/>
            <a:ext cx="7793037" cy="14620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smtClean="0"/>
              <a:t>Các lớp địa chỉ IP</a:t>
            </a:r>
            <a:endParaRPr lang="en-US" sz="4000"/>
          </a:p>
        </p:txBody>
      </p:sp>
      <p:pic>
        <p:nvPicPr>
          <p:cNvPr id="10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837" y="2415073"/>
            <a:ext cx="62484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825" y="2327209"/>
            <a:ext cx="4067175" cy="362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891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Chương</a:t>
            </a:r>
            <a:r>
              <a:rPr lang="en-US" dirty="0" smtClean="0"/>
              <a:t> 3: GIAO THỨC TCP/IP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813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 err="1" smtClean="0"/>
              <a:t>Tiết</a:t>
            </a:r>
            <a:r>
              <a:rPr lang="en-US" b="1" i="1" dirty="0" smtClean="0"/>
              <a:t>: 1-3</a:t>
            </a:r>
          </a:p>
          <a:p>
            <a:pPr marL="0" indent="0">
              <a:buNone/>
            </a:pPr>
            <a:r>
              <a:rPr lang="en-US" dirty="0"/>
              <a:t>3</a:t>
            </a:r>
            <a:r>
              <a:rPr lang="en-US" dirty="0" smtClean="0"/>
              <a:t>.1.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</a:t>
            </a:r>
            <a:r>
              <a:rPr lang="en-US" dirty="0" smtClean="0"/>
              <a:t>.2</a:t>
            </a:r>
            <a:r>
              <a:rPr lang="en-US" dirty="0"/>
              <a:t>. </a:t>
            </a:r>
            <a:r>
              <a:rPr lang="en-US" dirty="0" smtClean="0"/>
              <a:t>Thao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TPC </a:t>
            </a:r>
            <a:r>
              <a:rPr lang="en-US" dirty="0" err="1" smtClean="0"/>
              <a:t>và</a:t>
            </a:r>
            <a:r>
              <a:rPr lang="en-US" dirty="0" smtClean="0"/>
              <a:t> IP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</a:t>
            </a:r>
            <a:r>
              <a:rPr lang="en-US" dirty="0" smtClean="0"/>
              <a:t>.3 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</a:t>
            </a:r>
            <a:r>
              <a:rPr lang="en-US" dirty="0" smtClean="0"/>
              <a:t>.4</a:t>
            </a:r>
            <a:r>
              <a:rPr lang="en-US" dirty="0"/>
              <a:t>. </a:t>
            </a:r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vận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3</a:t>
            </a:r>
            <a:r>
              <a:rPr lang="en-US" dirty="0" smtClean="0"/>
              <a:t>.5</a:t>
            </a:r>
            <a:r>
              <a:rPr lang="en-US" dirty="0"/>
              <a:t>.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0B06AF46-0D8F-4FEE-AAAD-5DEA169F7C6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84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0B06AF46-0D8F-4FEE-AAAD-5DEA169F7C6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3: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TCP/IP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3.1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 smtClean="0"/>
          </a:p>
          <a:p>
            <a:r>
              <a:rPr lang="en-US" dirty="0" smtClean="0"/>
              <a:t>3.2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TCP/IP</a:t>
            </a:r>
            <a:endParaRPr lang="vi-VN" dirty="0" smtClean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390285" y="512893"/>
            <a:ext cx="7793037" cy="14620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smtClean="0"/>
              <a:t>Các lớp địa chỉ IP</a:t>
            </a:r>
            <a:endParaRPr lang="en-US" sz="4000"/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747" y="2889380"/>
            <a:ext cx="71628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3687147" y="5708780"/>
            <a:ext cx="678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/>
              <a:t>Địa chỉ dành riêng</a:t>
            </a:r>
          </a:p>
        </p:txBody>
      </p:sp>
    </p:spTree>
    <p:extLst>
      <p:ext uri="{BB962C8B-B14F-4D97-AF65-F5344CB8AC3E}">
        <p14:creationId xmlns:p14="http://schemas.microsoft.com/office/powerpoint/2010/main" val="227781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0B06AF46-0D8F-4FEE-AAAD-5DEA169F7C6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3: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TCP/IP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3.1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 smtClean="0"/>
          </a:p>
          <a:p>
            <a:r>
              <a:rPr lang="en-US" dirty="0" smtClean="0"/>
              <a:t>3.2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TCP/IP</a:t>
            </a:r>
            <a:endParaRPr lang="vi-VN" dirty="0" smtClean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3812077" y="197949"/>
            <a:ext cx="7793037" cy="14620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smtClean="0"/>
              <a:t>Các lớp địa chỉ IP</a:t>
            </a:r>
            <a:endParaRPr lang="en-US" sz="4000"/>
          </a:p>
        </p:txBody>
      </p:sp>
      <p:graphicFrame>
        <p:nvGraphicFramePr>
          <p:cNvPr id="10" name="Object 4"/>
          <p:cNvGraphicFramePr>
            <a:graphicFrameLocks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270265698"/>
              </p:ext>
            </p:extLst>
          </p:nvPr>
        </p:nvGraphicFramePr>
        <p:xfrm>
          <a:off x="3651739" y="1888636"/>
          <a:ext cx="7391400" cy="454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Bitmap Image" r:id="rId4" imgW="5590476" imgH="3629532" progId="Paint.Picture">
                  <p:embed/>
                </p:oleObj>
              </mc:Choice>
              <mc:Fallback>
                <p:oleObj name="Bitmap Image" r:id="rId4" imgW="5590476" imgH="362953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739" y="1888636"/>
                        <a:ext cx="7391400" cy="454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3194539" y="6308236"/>
            <a:ext cx="7793038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sz="2800"/>
              <a:t>Địa chỉ mạng</a:t>
            </a:r>
          </a:p>
        </p:txBody>
      </p:sp>
    </p:spTree>
    <p:extLst>
      <p:ext uri="{BB962C8B-B14F-4D97-AF65-F5344CB8AC3E}">
        <p14:creationId xmlns:p14="http://schemas.microsoft.com/office/powerpoint/2010/main" val="332383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0B06AF46-0D8F-4FEE-AAAD-5DEA169F7C6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3: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TCP/IP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3.1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 smtClean="0"/>
          </a:p>
          <a:p>
            <a:r>
              <a:rPr lang="en-US" dirty="0" smtClean="0"/>
              <a:t>3.2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TCP/IP</a:t>
            </a:r>
            <a:endParaRPr lang="vi-VN" dirty="0" smtClean="0"/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>
          <a:xfrm>
            <a:off x="3735877" y="139668"/>
            <a:ext cx="7793037" cy="14620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smtClean="0"/>
              <a:t>Các lớp địa chỉ IP</a:t>
            </a:r>
            <a:endParaRPr lang="en-US" sz="4000"/>
          </a:p>
        </p:txBody>
      </p:sp>
      <p:graphicFrame>
        <p:nvGraphicFramePr>
          <p:cNvPr id="12" name="Object 4"/>
          <p:cNvGraphicFramePr>
            <a:graphicFrameLocks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035408924"/>
              </p:ext>
            </p:extLst>
          </p:nvPr>
        </p:nvGraphicFramePr>
        <p:xfrm>
          <a:off x="3499339" y="1754155"/>
          <a:ext cx="7543800" cy="442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Bitmap Image" r:id="rId4" imgW="5552381" imgH="3580952" progId="Paint.Picture">
                  <p:embed/>
                </p:oleObj>
              </mc:Choice>
              <mc:Fallback>
                <p:oleObj name="Bitmap Image" r:id="rId4" imgW="5552381" imgH="358095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9339" y="1754155"/>
                        <a:ext cx="7543800" cy="442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3346939" y="6021355"/>
            <a:ext cx="7793038" cy="54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sz="2800">
                <a:solidFill>
                  <a:schemeClr val="tx1"/>
                </a:solidFill>
              </a:rPr>
              <a:t>Địa chỉ broadcast</a:t>
            </a:r>
          </a:p>
        </p:txBody>
      </p:sp>
    </p:spTree>
    <p:extLst>
      <p:ext uri="{BB962C8B-B14F-4D97-AF65-F5344CB8AC3E}">
        <p14:creationId xmlns:p14="http://schemas.microsoft.com/office/powerpoint/2010/main" val="4232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0B06AF46-0D8F-4FEE-AAAD-5DEA169F7C6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3: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TCP/IP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3.1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 smtClean="0"/>
          </a:p>
          <a:p>
            <a:r>
              <a:rPr lang="en-US" dirty="0" smtClean="0"/>
              <a:t>3.2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TCP/IP</a:t>
            </a:r>
            <a:endParaRPr lang="vi-VN" dirty="0" smtClean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3763510" y="175724"/>
            <a:ext cx="7793037" cy="14620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smtClean="0"/>
              <a:t>Các lớp địa chỉ IP</a:t>
            </a:r>
            <a:endParaRPr lang="en-US" sz="4000" dirty="0"/>
          </a:p>
        </p:txBody>
      </p:sp>
      <p:graphicFrame>
        <p:nvGraphicFramePr>
          <p:cNvPr id="10" name="Group 2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6714702"/>
              </p:ext>
            </p:extLst>
          </p:nvPr>
        </p:nvGraphicFramePr>
        <p:xfrm>
          <a:off x="4822372" y="1866411"/>
          <a:ext cx="5334000" cy="2804160"/>
        </p:xfrm>
        <a:graphic>
          <a:graphicData uri="http://schemas.openxmlformats.org/drawingml/2006/table">
            <a:tbl>
              <a:tblPr/>
              <a:tblGrid>
                <a:gridCol w="2667000"/>
                <a:gridCol w="2667000"/>
              </a:tblGrid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Lớp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Byte đầu tiên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xxxxxxx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anose="020B0604030504040204" pitchFamily="34" charset="0"/>
                        </a:rPr>
                        <a:t>10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xxxxxx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anose="020B0604030504040204" pitchFamily="34" charset="0"/>
                        </a:rPr>
                        <a:t>110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xxxxx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anose="020B0604030504040204" pitchFamily="34" charset="0"/>
                        </a:rPr>
                        <a:t>1110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xxxx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anose="020B0604030504040204" pitchFamily="34" charset="0"/>
                        </a:rPr>
                        <a:t>11110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xxx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1" name="Picture 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572" y="4914411"/>
            <a:ext cx="74676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696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0B06AF46-0D8F-4FEE-AAAD-5DEA169F7C6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3: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TCP/IP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3.1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 smtClean="0"/>
          </a:p>
          <a:p>
            <a:r>
              <a:rPr lang="en-US" dirty="0" smtClean="0"/>
              <a:t>3.2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TCP/IP</a:t>
            </a:r>
            <a:endParaRPr lang="vi-VN" dirty="0" smtClean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238989" y="307619"/>
            <a:ext cx="7793037" cy="14620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NAT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270739" y="1380931"/>
            <a:ext cx="7772400" cy="48448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200" dirty="0" err="1" smtClean="0"/>
              <a:t>Được</a:t>
            </a:r>
            <a:r>
              <a:rPr lang="en-US" sz="3200" dirty="0" smtClean="0"/>
              <a:t> </a:t>
            </a:r>
            <a:r>
              <a:rPr lang="en-US" sz="3200" dirty="0" err="1" smtClean="0"/>
              <a:t>thiết</a:t>
            </a:r>
            <a:r>
              <a:rPr lang="en-US" sz="3200" dirty="0" smtClean="0"/>
              <a:t> </a:t>
            </a:r>
            <a:r>
              <a:rPr lang="en-US" sz="3200" dirty="0" err="1" smtClean="0"/>
              <a:t>kế</a:t>
            </a:r>
            <a:r>
              <a:rPr lang="en-US" sz="3200" dirty="0" smtClean="0"/>
              <a:t> </a:t>
            </a:r>
            <a:r>
              <a:rPr lang="en-US" sz="3200" dirty="0" err="1" smtClean="0"/>
              <a:t>để</a:t>
            </a:r>
            <a:r>
              <a:rPr lang="en-US" sz="3200" dirty="0" smtClean="0"/>
              <a:t> </a:t>
            </a:r>
            <a:r>
              <a:rPr lang="en-US" sz="3200" dirty="0" err="1" smtClean="0"/>
              <a:t>tiết</a:t>
            </a:r>
            <a:r>
              <a:rPr lang="en-US" sz="3200" dirty="0" smtClean="0"/>
              <a:t> </a:t>
            </a:r>
            <a:r>
              <a:rPr lang="en-US" sz="3200" dirty="0" err="1" smtClean="0"/>
              <a:t>kiệm</a:t>
            </a:r>
            <a:r>
              <a:rPr lang="en-US" sz="3200" dirty="0" smtClean="0"/>
              <a:t> </a:t>
            </a:r>
            <a:r>
              <a:rPr lang="en-US" sz="3200" dirty="0" err="1" smtClean="0"/>
              <a:t>địa</a:t>
            </a:r>
            <a:r>
              <a:rPr lang="en-US" sz="3200" dirty="0" smtClean="0"/>
              <a:t> </a:t>
            </a:r>
            <a:r>
              <a:rPr lang="en-US" sz="3200" dirty="0" err="1" smtClean="0"/>
              <a:t>chỉ</a:t>
            </a:r>
            <a:r>
              <a:rPr lang="en-US" sz="3200" dirty="0" smtClean="0"/>
              <a:t> IP.</a:t>
            </a:r>
          </a:p>
          <a:p>
            <a:pPr algn="just"/>
            <a:r>
              <a:rPr lang="en-US" sz="3200" dirty="0" smtClean="0"/>
              <a:t>Cho </a:t>
            </a:r>
            <a:r>
              <a:rPr lang="en-US" sz="3200" dirty="0" err="1" smtClean="0"/>
              <a:t>phép</a:t>
            </a:r>
            <a:r>
              <a:rPr lang="en-US" sz="3200" dirty="0" smtClean="0"/>
              <a:t> </a:t>
            </a:r>
            <a:r>
              <a:rPr lang="en-US" sz="3200" dirty="0" err="1" smtClean="0"/>
              <a:t>mạng</a:t>
            </a:r>
            <a:r>
              <a:rPr lang="en-US" sz="3200" dirty="0" smtClean="0"/>
              <a:t> </a:t>
            </a:r>
            <a:r>
              <a:rPr lang="en-US" sz="3200" dirty="0" err="1" smtClean="0"/>
              <a:t>nội</a:t>
            </a:r>
            <a:r>
              <a:rPr lang="en-US" sz="3200" dirty="0" smtClean="0"/>
              <a:t> </a:t>
            </a:r>
            <a:r>
              <a:rPr lang="en-US" sz="3200" dirty="0" err="1" smtClean="0"/>
              <a:t>bộ</a:t>
            </a:r>
            <a:r>
              <a:rPr lang="en-US" sz="3200" dirty="0" smtClean="0"/>
              <a:t> </a:t>
            </a:r>
            <a:r>
              <a:rPr lang="en-US" sz="3200" dirty="0" err="1" smtClean="0"/>
              <a:t>sử</a:t>
            </a:r>
            <a:r>
              <a:rPr lang="en-US" sz="3200" dirty="0" smtClean="0"/>
              <a:t> </a:t>
            </a:r>
            <a:r>
              <a:rPr lang="en-US" sz="3200" dirty="0" err="1" smtClean="0"/>
              <a:t>dụng</a:t>
            </a:r>
            <a:r>
              <a:rPr lang="en-US" sz="3200" dirty="0" smtClean="0"/>
              <a:t> </a:t>
            </a:r>
            <a:r>
              <a:rPr lang="en-US" sz="3200" dirty="0" err="1" smtClean="0"/>
              <a:t>địa</a:t>
            </a:r>
            <a:r>
              <a:rPr lang="en-US" sz="3200" dirty="0" smtClean="0"/>
              <a:t> </a:t>
            </a:r>
            <a:r>
              <a:rPr lang="en-US" sz="3200" dirty="0" err="1" smtClean="0"/>
              <a:t>chỉ</a:t>
            </a:r>
            <a:r>
              <a:rPr lang="en-US" sz="3200" dirty="0" smtClean="0"/>
              <a:t> IP </a:t>
            </a:r>
            <a:r>
              <a:rPr lang="en-US" sz="3200" dirty="0" err="1" smtClean="0"/>
              <a:t>riêng</a:t>
            </a:r>
            <a:r>
              <a:rPr lang="en-US" sz="3200" dirty="0" smtClean="0"/>
              <a:t>.</a:t>
            </a:r>
          </a:p>
          <a:p>
            <a:pPr algn="just"/>
            <a:r>
              <a:rPr lang="en-US" sz="3200" dirty="0" err="1" smtClean="0"/>
              <a:t>Địa</a:t>
            </a:r>
            <a:r>
              <a:rPr lang="en-US" sz="3200" dirty="0" smtClean="0"/>
              <a:t> </a:t>
            </a:r>
            <a:r>
              <a:rPr lang="en-US" sz="3200" dirty="0" err="1" smtClean="0"/>
              <a:t>chỉ</a:t>
            </a:r>
            <a:r>
              <a:rPr lang="en-US" sz="3200" dirty="0" smtClean="0"/>
              <a:t> IP </a:t>
            </a:r>
            <a:r>
              <a:rPr lang="en-US" sz="3200" dirty="0" err="1" smtClean="0"/>
              <a:t>riêng</a:t>
            </a:r>
            <a:r>
              <a:rPr lang="en-US" sz="3200" dirty="0" smtClean="0"/>
              <a:t> </a:t>
            </a:r>
            <a:r>
              <a:rPr lang="en-US" sz="3200" dirty="0" err="1" smtClean="0"/>
              <a:t>sẽ</a:t>
            </a:r>
            <a:r>
              <a:rPr lang="en-US" sz="3200" dirty="0" smtClean="0"/>
              <a:t> </a:t>
            </a:r>
            <a:r>
              <a:rPr lang="en-US" sz="3200" dirty="0" err="1" smtClean="0"/>
              <a:t>được</a:t>
            </a:r>
            <a:r>
              <a:rPr lang="en-US" sz="3200" dirty="0" smtClean="0"/>
              <a:t> </a:t>
            </a:r>
            <a:r>
              <a:rPr lang="en-US" sz="3200" dirty="0" err="1" smtClean="0"/>
              <a:t>chuyển</a:t>
            </a:r>
            <a:r>
              <a:rPr lang="en-US" sz="3200" dirty="0" smtClean="0"/>
              <a:t> </a:t>
            </a:r>
            <a:r>
              <a:rPr lang="en-US" sz="3200" dirty="0" err="1" smtClean="0"/>
              <a:t>đổi</a:t>
            </a:r>
            <a:r>
              <a:rPr lang="en-US" sz="3200" dirty="0" smtClean="0"/>
              <a:t> sang </a:t>
            </a:r>
            <a:r>
              <a:rPr lang="en-US" sz="3200" dirty="0" err="1" smtClean="0"/>
              <a:t>địa</a:t>
            </a:r>
            <a:r>
              <a:rPr lang="en-US" sz="3200" dirty="0" smtClean="0"/>
              <a:t> </a:t>
            </a:r>
            <a:r>
              <a:rPr lang="en-US" sz="3200" dirty="0" err="1" smtClean="0"/>
              <a:t>chỉ</a:t>
            </a:r>
            <a:r>
              <a:rPr lang="en-US" sz="3200" dirty="0" smtClean="0"/>
              <a:t> </a:t>
            </a:r>
            <a:r>
              <a:rPr lang="en-US" sz="3200" dirty="0" err="1" smtClean="0"/>
              <a:t>công</a:t>
            </a:r>
            <a:r>
              <a:rPr lang="en-US" sz="3200" dirty="0" smtClean="0"/>
              <a:t> </a:t>
            </a:r>
            <a:r>
              <a:rPr lang="en-US" sz="3200" dirty="0" err="1" smtClean="0"/>
              <a:t>cộng</a:t>
            </a:r>
            <a:r>
              <a:rPr lang="en-US" sz="3200" dirty="0" smtClean="0"/>
              <a:t> </a:t>
            </a:r>
            <a:r>
              <a:rPr lang="en-US" sz="3200" dirty="0" err="1" smtClean="0"/>
              <a:t>định</a:t>
            </a:r>
            <a:r>
              <a:rPr lang="en-US" sz="3200" dirty="0" smtClean="0"/>
              <a:t> </a:t>
            </a:r>
            <a:r>
              <a:rPr lang="en-US" sz="3200" dirty="0" err="1" smtClean="0"/>
              <a:t>tuyến</a:t>
            </a:r>
            <a:r>
              <a:rPr lang="en-US" sz="3200" dirty="0" smtClean="0"/>
              <a:t> </a:t>
            </a:r>
            <a:r>
              <a:rPr lang="en-US" sz="3200" dirty="0" err="1" smtClean="0"/>
              <a:t>được</a:t>
            </a:r>
            <a:r>
              <a:rPr lang="en-US" sz="3200" dirty="0" smtClean="0"/>
              <a:t>.</a:t>
            </a:r>
          </a:p>
          <a:p>
            <a:pPr algn="just"/>
            <a:r>
              <a:rPr lang="en-US" sz="3200" dirty="0" err="1" smtClean="0"/>
              <a:t>Mạng</a:t>
            </a:r>
            <a:r>
              <a:rPr lang="en-US" sz="3200" dirty="0" smtClean="0"/>
              <a:t> </a:t>
            </a:r>
            <a:r>
              <a:rPr lang="en-US" sz="3200" dirty="0" err="1" smtClean="0"/>
              <a:t>riêng</a:t>
            </a:r>
            <a:r>
              <a:rPr lang="en-US" sz="3200" dirty="0" smtClean="0"/>
              <a:t> </a:t>
            </a:r>
            <a:r>
              <a:rPr lang="en-US" sz="3200" dirty="0" err="1" smtClean="0"/>
              <a:t>được</a:t>
            </a:r>
            <a:r>
              <a:rPr lang="en-US" sz="3200" dirty="0" smtClean="0"/>
              <a:t> </a:t>
            </a:r>
            <a:r>
              <a:rPr lang="en-US" sz="3200" dirty="0" err="1" smtClean="0"/>
              <a:t>tách</a:t>
            </a:r>
            <a:r>
              <a:rPr lang="en-US" sz="3200" dirty="0" smtClean="0"/>
              <a:t> </a:t>
            </a:r>
            <a:r>
              <a:rPr lang="en-US" sz="3200" dirty="0" err="1" smtClean="0"/>
              <a:t>biệt</a:t>
            </a:r>
            <a:r>
              <a:rPr lang="en-US" sz="3200" dirty="0" smtClean="0"/>
              <a:t> </a:t>
            </a:r>
            <a:r>
              <a:rPr lang="en-US" sz="3200" dirty="0" err="1" smtClean="0"/>
              <a:t>và</a:t>
            </a:r>
            <a:r>
              <a:rPr lang="en-US" sz="3200" dirty="0" smtClean="0"/>
              <a:t> </a:t>
            </a:r>
            <a:r>
              <a:rPr lang="en-US" sz="3200" dirty="0" err="1" smtClean="0"/>
              <a:t>giấu</a:t>
            </a:r>
            <a:r>
              <a:rPr lang="en-US" sz="3200" dirty="0" smtClean="0"/>
              <a:t> </a:t>
            </a:r>
            <a:r>
              <a:rPr lang="en-US" sz="3200" dirty="0" err="1" smtClean="0"/>
              <a:t>kín</a:t>
            </a:r>
            <a:r>
              <a:rPr lang="en-US" sz="3200" dirty="0" smtClean="0"/>
              <a:t> IP </a:t>
            </a:r>
            <a:r>
              <a:rPr lang="en-US" sz="3200" dirty="0" err="1" smtClean="0"/>
              <a:t>nội</a:t>
            </a:r>
            <a:r>
              <a:rPr lang="en-US" sz="3200" dirty="0" smtClean="0"/>
              <a:t> </a:t>
            </a:r>
            <a:r>
              <a:rPr lang="en-US" sz="3200" dirty="0" err="1" smtClean="0"/>
              <a:t>bộ</a:t>
            </a:r>
            <a:r>
              <a:rPr lang="en-US" sz="3200" dirty="0" smtClean="0"/>
              <a:t>.</a:t>
            </a:r>
          </a:p>
          <a:p>
            <a:pPr algn="just"/>
            <a:r>
              <a:rPr lang="en-US" sz="3200" dirty="0" err="1" smtClean="0"/>
              <a:t>Thường</a:t>
            </a:r>
            <a:r>
              <a:rPr lang="en-US" sz="3200" dirty="0" smtClean="0"/>
              <a:t> </a:t>
            </a:r>
            <a:r>
              <a:rPr lang="en-US" sz="3200" dirty="0" err="1" smtClean="0"/>
              <a:t>sử</a:t>
            </a:r>
            <a:r>
              <a:rPr lang="en-US" sz="3200" dirty="0" smtClean="0"/>
              <a:t> </a:t>
            </a:r>
            <a:r>
              <a:rPr lang="en-US" sz="3200" dirty="0" err="1" smtClean="0"/>
              <a:t>dụng</a:t>
            </a:r>
            <a:r>
              <a:rPr lang="en-US" sz="3200" dirty="0" smtClean="0"/>
              <a:t> </a:t>
            </a:r>
            <a:r>
              <a:rPr lang="en-US" sz="3200" dirty="0" err="1" smtClean="0"/>
              <a:t>trên</a:t>
            </a:r>
            <a:r>
              <a:rPr lang="en-US" sz="3200" dirty="0" smtClean="0"/>
              <a:t> router </a:t>
            </a:r>
            <a:r>
              <a:rPr lang="en-US" sz="3200" dirty="0" err="1" smtClean="0"/>
              <a:t>biên</a:t>
            </a:r>
            <a:r>
              <a:rPr lang="en-US" sz="3200" dirty="0" smtClean="0"/>
              <a:t> </a:t>
            </a:r>
            <a:r>
              <a:rPr lang="en-US" sz="3200" dirty="0" err="1" smtClean="0"/>
              <a:t>của</a:t>
            </a:r>
            <a:r>
              <a:rPr lang="en-US" sz="3200" dirty="0" smtClean="0"/>
              <a:t> </a:t>
            </a:r>
            <a:r>
              <a:rPr lang="en-US" sz="3200" dirty="0" err="1" smtClean="0"/>
              <a:t>mạng</a:t>
            </a:r>
            <a:r>
              <a:rPr lang="en-US" sz="3200" dirty="0" smtClean="0"/>
              <a:t> </a:t>
            </a:r>
            <a:r>
              <a:rPr lang="en-US" sz="3200" dirty="0" err="1" smtClean="0"/>
              <a:t>một</a:t>
            </a:r>
            <a:r>
              <a:rPr lang="en-US" sz="3200" dirty="0" smtClean="0"/>
              <a:t> </a:t>
            </a:r>
            <a:r>
              <a:rPr lang="en-US" sz="3200" dirty="0" err="1" smtClean="0"/>
              <a:t>cửa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8618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0B06AF46-0D8F-4FEE-AAAD-5DEA169F7C6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3: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TCP/IP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3.1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 smtClean="0"/>
          </a:p>
          <a:p>
            <a:r>
              <a:rPr lang="en-US" dirty="0" smtClean="0"/>
              <a:t>3.2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TCP/IP</a:t>
            </a:r>
            <a:endParaRPr lang="vi-VN" dirty="0" smtClean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520914" y="520211"/>
            <a:ext cx="7793037" cy="14620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NAT</a:t>
            </a:r>
            <a:endParaRPr lang="en-US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2926251" y="1164861"/>
            <a:ext cx="8942288" cy="52735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  <a:spcBef>
                <a:spcPct val="30000"/>
              </a:spcBef>
              <a:spcAft>
                <a:spcPct val="10000"/>
              </a:spcAft>
            </a:pPr>
            <a:r>
              <a:rPr lang="en-US" sz="3200" dirty="0" err="1" smtClean="0"/>
              <a:t>Địa</a:t>
            </a:r>
            <a:r>
              <a:rPr lang="en-US" sz="3200" dirty="0" smtClean="0"/>
              <a:t> </a:t>
            </a:r>
            <a:r>
              <a:rPr lang="en-US" sz="3200" dirty="0" err="1" smtClean="0"/>
              <a:t>chỉ</a:t>
            </a:r>
            <a:r>
              <a:rPr lang="en-US" sz="3200" dirty="0" smtClean="0"/>
              <a:t> </a:t>
            </a:r>
            <a:r>
              <a:rPr lang="en-US" sz="3200" dirty="0" err="1" smtClean="0"/>
              <a:t>cục</a:t>
            </a:r>
            <a:r>
              <a:rPr lang="en-US" sz="3200" dirty="0" smtClean="0"/>
              <a:t> </a:t>
            </a:r>
            <a:r>
              <a:rPr lang="en-US" sz="3200" dirty="0" err="1" smtClean="0"/>
              <a:t>bộ</a:t>
            </a:r>
            <a:r>
              <a:rPr lang="en-US" sz="3200" dirty="0" smtClean="0"/>
              <a:t> </a:t>
            </a:r>
            <a:r>
              <a:rPr lang="en-US" sz="3200" dirty="0" err="1" smtClean="0"/>
              <a:t>bên</a:t>
            </a:r>
            <a:r>
              <a:rPr lang="en-US" sz="3200" dirty="0" smtClean="0"/>
              <a:t> </a:t>
            </a:r>
            <a:r>
              <a:rPr lang="en-US" sz="3200" dirty="0" err="1" smtClean="0"/>
              <a:t>trong</a:t>
            </a:r>
            <a:r>
              <a:rPr lang="en-US" sz="3200" dirty="0" smtClean="0"/>
              <a:t> (Inside local address):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phối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host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.</a:t>
            </a:r>
          </a:p>
          <a:p>
            <a:pPr algn="just">
              <a:lnSpc>
                <a:spcPct val="80000"/>
              </a:lnSpc>
              <a:spcBef>
                <a:spcPct val="30000"/>
              </a:spcBef>
              <a:spcAft>
                <a:spcPct val="10000"/>
              </a:spcAft>
            </a:pPr>
            <a:r>
              <a:rPr lang="en-US" sz="3200" dirty="0" err="1" smtClean="0"/>
              <a:t>Địa</a:t>
            </a:r>
            <a:r>
              <a:rPr lang="en-US" sz="3200" dirty="0" smtClean="0"/>
              <a:t> </a:t>
            </a:r>
            <a:r>
              <a:rPr lang="en-US" sz="3200" dirty="0" err="1" smtClean="0"/>
              <a:t>chỉ</a:t>
            </a:r>
            <a:r>
              <a:rPr lang="en-US" sz="3200" dirty="0" smtClean="0"/>
              <a:t> </a:t>
            </a:r>
            <a:r>
              <a:rPr lang="en-US" sz="3200" dirty="0" err="1" smtClean="0"/>
              <a:t>toàn</a:t>
            </a:r>
            <a:r>
              <a:rPr lang="en-US" sz="3200" dirty="0" smtClean="0"/>
              <a:t> </a:t>
            </a:r>
            <a:r>
              <a:rPr lang="en-US" sz="3200" dirty="0" err="1" smtClean="0"/>
              <a:t>cục</a:t>
            </a:r>
            <a:r>
              <a:rPr lang="en-US" sz="3200" dirty="0" smtClean="0"/>
              <a:t> </a:t>
            </a:r>
            <a:r>
              <a:rPr lang="en-US" sz="3200" dirty="0" err="1" smtClean="0"/>
              <a:t>bên</a:t>
            </a:r>
            <a:r>
              <a:rPr lang="en-US" sz="3200" dirty="0" smtClean="0"/>
              <a:t> </a:t>
            </a:r>
            <a:r>
              <a:rPr lang="en-US" sz="3200" dirty="0" err="1" smtClean="0"/>
              <a:t>trong</a:t>
            </a:r>
            <a:r>
              <a:rPr lang="en-US" sz="3200" dirty="0" smtClean="0"/>
              <a:t> (Inside global address):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InterNIC</a:t>
            </a:r>
            <a:r>
              <a:rPr lang="en-US" dirty="0" smtClean="0"/>
              <a:t> (Internet Network Information Center)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Internet,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đồi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.</a:t>
            </a:r>
          </a:p>
          <a:p>
            <a:pPr algn="just">
              <a:lnSpc>
                <a:spcPct val="80000"/>
              </a:lnSpc>
              <a:spcBef>
                <a:spcPct val="30000"/>
              </a:spcBef>
              <a:spcAft>
                <a:spcPct val="10000"/>
              </a:spcAft>
            </a:pPr>
            <a:r>
              <a:rPr lang="en-US" sz="3200" dirty="0" err="1" smtClean="0"/>
              <a:t>Địa</a:t>
            </a:r>
            <a:r>
              <a:rPr lang="en-US" sz="3200" dirty="0" smtClean="0"/>
              <a:t> </a:t>
            </a:r>
            <a:r>
              <a:rPr lang="en-US" sz="3200" dirty="0" err="1" smtClean="0"/>
              <a:t>chỉ</a:t>
            </a:r>
            <a:r>
              <a:rPr lang="en-US" sz="3200" dirty="0" smtClean="0"/>
              <a:t> </a:t>
            </a:r>
            <a:r>
              <a:rPr lang="en-US" sz="3200" dirty="0" err="1" smtClean="0"/>
              <a:t>cục</a:t>
            </a:r>
            <a:r>
              <a:rPr lang="en-US" sz="3200" dirty="0" smtClean="0"/>
              <a:t> </a:t>
            </a:r>
            <a:r>
              <a:rPr lang="en-US" sz="3200" dirty="0" err="1" smtClean="0"/>
              <a:t>bộ</a:t>
            </a:r>
            <a:r>
              <a:rPr lang="en-US" sz="3200" dirty="0" smtClean="0"/>
              <a:t> </a:t>
            </a:r>
            <a:r>
              <a:rPr lang="en-US" sz="3200" dirty="0" err="1" smtClean="0"/>
              <a:t>bên</a:t>
            </a:r>
            <a:r>
              <a:rPr lang="en-US" sz="3200" dirty="0" smtClean="0"/>
              <a:t> </a:t>
            </a:r>
            <a:r>
              <a:rPr lang="en-US" sz="3200" dirty="0" err="1" smtClean="0"/>
              <a:t>ngoài</a:t>
            </a:r>
            <a:r>
              <a:rPr lang="en-US" sz="3200" dirty="0" smtClean="0"/>
              <a:t> (Outside local address):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host </a:t>
            </a:r>
            <a:r>
              <a:rPr lang="en-US" dirty="0" err="1" smtClean="0"/>
              <a:t>nằm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.</a:t>
            </a:r>
          </a:p>
          <a:p>
            <a:pPr algn="just">
              <a:lnSpc>
                <a:spcPct val="80000"/>
              </a:lnSpc>
              <a:spcBef>
                <a:spcPct val="30000"/>
              </a:spcBef>
              <a:spcAft>
                <a:spcPct val="10000"/>
              </a:spcAft>
            </a:pPr>
            <a:r>
              <a:rPr lang="en-US" sz="3200" dirty="0" err="1" smtClean="0"/>
              <a:t>Địa</a:t>
            </a:r>
            <a:r>
              <a:rPr lang="en-US" sz="3200" dirty="0" smtClean="0"/>
              <a:t> </a:t>
            </a:r>
            <a:r>
              <a:rPr lang="en-US" sz="3200" dirty="0" err="1" smtClean="0"/>
              <a:t>chỉ</a:t>
            </a:r>
            <a:r>
              <a:rPr lang="en-US" sz="3200" dirty="0" smtClean="0"/>
              <a:t> </a:t>
            </a:r>
            <a:r>
              <a:rPr lang="en-US" sz="3200" dirty="0" err="1" smtClean="0"/>
              <a:t>toàn</a:t>
            </a:r>
            <a:r>
              <a:rPr lang="en-US" sz="3200" dirty="0" smtClean="0"/>
              <a:t> </a:t>
            </a:r>
            <a:r>
              <a:rPr lang="en-US" sz="3200" dirty="0" err="1" smtClean="0"/>
              <a:t>cục</a:t>
            </a:r>
            <a:r>
              <a:rPr lang="en-US" sz="3200" dirty="0" smtClean="0"/>
              <a:t> </a:t>
            </a:r>
            <a:r>
              <a:rPr lang="en-US" sz="3200" dirty="0" err="1" smtClean="0"/>
              <a:t>bên</a:t>
            </a:r>
            <a:r>
              <a:rPr lang="en-US" sz="3200" dirty="0" smtClean="0"/>
              <a:t> </a:t>
            </a:r>
            <a:r>
              <a:rPr lang="en-US" sz="3200" dirty="0" err="1" smtClean="0"/>
              <a:t>ngoài</a:t>
            </a:r>
            <a:r>
              <a:rPr lang="en-US" sz="3200" dirty="0" smtClean="0"/>
              <a:t> (Outside global address):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cộng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host </a:t>
            </a:r>
            <a:r>
              <a:rPr lang="en-US" dirty="0" err="1" smtClean="0"/>
              <a:t>nằm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96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0B06AF46-0D8F-4FEE-AAAD-5DEA169F7C6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3: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TCP/IP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3.1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 smtClean="0"/>
          </a:p>
          <a:p>
            <a:r>
              <a:rPr lang="en-US" dirty="0" smtClean="0"/>
              <a:t>3.2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TCP/IP</a:t>
            </a:r>
            <a:endParaRPr lang="vi-VN" dirty="0" smtClean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782170" y="0"/>
            <a:ext cx="7793037" cy="14620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NAT</a:t>
            </a:r>
            <a:endParaRPr lang="en-US"/>
          </a:p>
        </p:txBody>
      </p:sp>
      <p:pic>
        <p:nvPicPr>
          <p:cNvPr id="8" name="Picture 3" descr="NAT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232" y="1614487"/>
            <a:ext cx="7086600" cy="494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8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0B06AF46-0D8F-4FEE-AAAD-5DEA169F7C6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3: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TCP/IP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3.1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 smtClean="0"/>
          </a:p>
          <a:p>
            <a:r>
              <a:rPr lang="en-US" dirty="0" smtClean="0"/>
              <a:t>3.2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TCP/IP</a:t>
            </a:r>
            <a:endParaRPr lang="vi-VN" dirty="0" smtClean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250102" y="409193"/>
            <a:ext cx="7793037" cy="14620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 smtClean="0"/>
              <a:t>Mạng</a:t>
            </a:r>
            <a:r>
              <a:rPr lang="en-US" sz="4000" dirty="0" smtClean="0"/>
              <a:t> con</a:t>
            </a:r>
            <a:endParaRPr lang="en-US" sz="4000" dirty="0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323" y="1460499"/>
            <a:ext cx="7772400" cy="480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879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0B06AF46-0D8F-4FEE-AAAD-5DEA169F7C6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3: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TCP/IP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3.1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 smtClean="0"/>
          </a:p>
          <a:p>
            <a:r>
              <a:rPr lang="en-US" dirty="0" smtClean="0"/>
              <a:t>3.2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TCP/IP</a:t>
            </a:r>
            <a:endParaRPr lang="vi-VN" dirty="0" smtClean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054383" y="638726"/>
            <a:ext cx="7793037" cy="10594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 smtClean="0"/>
              <a:t>Mạng</a:t>
            </a:r>
            <a:r>
              <a:rPr lang="en-US" sz="4000" dirty="0" smtClean="0"/>
              <a:t> con</a:t>
            </a:r>
            <a:endParaRPr lang="en-US" sz="4000" dirty="0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629" y="2217738"/>
            <a:ext cx="7848600" cy="455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665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0B06AF46-0D8F-4FEE-AAAD-5DEA169F7C6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3: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TCP/IP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3.1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 smtClean="0"/>
          </a:p>
          <a:p>
            <a:r>
              <a:rPr lang="en-US" dirty="0" smtClean="0"/>
              <a:t>3.2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TCP/IP</a:t>
            </a:r>
            <a:endParaRPr lang="vi-VN" dirty="0" smtClean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744849" y="382264"/>
            <a:ext cx="7793037" cy="14620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smtClean="0"/>
              <a:t>Kỹ thuật chia mạng con</a:t>
            </a:r>
            <a:endParaRPr lang="en-US" sz="4000"/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3279711" y="2149151"/>
            <a:ext cx="7772400" cy="1828800"/>
          </a:xfrm>
          <a:prstGeom prst="rect">
            <a:avLst/>
          </a:prstGeom>
          <a:noFill/>
          <a:ln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Mượn một số bit trong phần host_id ban đầu để đặt cho các mạng con </a:t>
            </a:r>
          </a:p>
          <a:p>
            <a:r>
              <a:rPr lang="en-US" smtClean="0"/>
              <a:t>Cấu trúc của địa chỉ IP sẽ gồm 3 phần: network_id, subnet_id và host_id.</a:t>
            </a:r>
            <a:endParaRPr lang="en-US" dirty="0"/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511" y="3977951"/>
            <a:ext cx="7239000" cy="216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950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0701"/>
            <a:ext cx="10515600" cy="476631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i="1" dirty="0" err="1"/>
              <a:t>Học</a:t>
            </a:r>
            <a:r>
              <a:rPr lang="en-US" i="1" dirty="0"/>
              <a:t> </a:t>
            </a:r>
            <a:r>
              <a:rPr lang="en-US" i="1" dirty="0" err="1"/>
              <a:t>xong</a:t>
            </a:r>
            <a:r>
              <a:rPr lang="en-US" i="1" dirty="0"/>
              <a:t> </a:t>
            </a:r>
            <a:r>
              <a:rPr lang="en-US" i="1" dirty="0" err="1"/>
              <a:t>bài</a:t>
            </a:r>
            <a:r>
              <a:rPr lang="en-US" i="1" dirty="0"/>
              <a:t> </a:t>
            </a:r>
            <a:r>
              <a:rPr lang="en-US" i="1" dirty="0" err="1"/>
              <a:t>học</a:t>
            </a:r>
            <a:r>
              <a:rPr lang="en-US" i="1" dirty="0"/>
              <a:t> </a:t>
            </a:r>
            <a:r>
              <a:rPr lang="en-US" i="1" dirty="0" err="1"/>
              <a:t>này</a:t>
            </a:r>
            <a:r>
              <a:rPr lang="en-US" i="1" dirty="0"/>
              <a:t> </a:t>
            </a:r>
            <a:r>
              <a:rPr lang="en-US" i="1" dirty="0" err="1"/>
              <a:t>người</a:t>
            </a:r>
            <a:r>
              <a:rPr lang="en-US" i="1" dirty="0"/>
              <a:t> </a:t>
            </a:r>
            <a:r>
              <a:rPr lang="en-US" i="1" dirty="0" err="1"/>
              <a:t>học</a:t>
            </a:r>
            <a:r>
              <a:rPr lang="en-US" i="1" dirty="0"/>
              <a:t> </a:t>
            </a:r>
            <a:r>
              <a:rPr lang="en-US" i="1" dirty="0" err="1"/>
              <a:t>có</a:t>
            </a:r>
            <a:r>
              <a:rPr lang="en-US" i="1" dirty="0"/>
              <a:t> </a:t>
            </a:r>
            <a:r>
              <a:rPr lang="en-US" i="1" dirty="0" err="1"/>
              <a:t>khả</a:t>
            </a:r>
            <a:r>
              <a:rPr lang="en-US" i="1" dirty="0"/>
              <a:t> </a:t>
            </a:r>
            <a:r>
              <a:rPr lang="en-US" i="1" dirty="0" err="1"/>
              <a:t>năng</a:t>
            </a:r>
            <a:r>
              <a:rPr lang="en-US" i="1" dirty="0"/>
              <a:t>:</a:t>
            </a:r>
            <a:endParaRPr lang="en-US" dirty="0"/>
          </a:p>
          <a:p>
            <a:pPr marL="0" indent="0" algn="just">
              <a:buNone/>
            </a:pPr>
            <a:r>
              <a:rPr lang="en-US" sz="2600" b="1" i="1" dirty="0"/>
              <a:t>1. </a:t>
            </a:r>
            <a:r>
              <a:rPr lang="en-US" sz="2600" b="1" i="1" dirty="0" err="1"/>
              <a:t>Về</a:t>
            </a:r>
            <a:r>
              <a:rPr lang="en-US" sz="2600" b="1" i="1" dirty="0"/>
              <a:t> </a:t>
            </a:r>
            <a:r>
              <a:rPr lang="en-US" sz="2600" b="1" i="1" dirty="0" err="1"/>
              <a:t>mặt</a:t>
            </a:r>
            <a:r>
              <a:rPr lang="en-US" sz="2600" b="1" i="1" dirty="0"/>
              <a:t> </a:t>
            </a:r>
            <a:r>
              <a:rPr lang="en-US" sz="2600" b="1" i="1" dirty="0" err="1"/>
              <a:t>kiến</a:t>
            </a:r>
            <a:r>
              <a:rPr lang="en-US" sz="2600" b="1" i="1" dirty="0"/>
              <a:t> </a:t>
            </a:r>
            <a:r>
              <a:rPr lang="en-US" sz="2600" b="1" i="1" dirty="0" err="1"/>
              <a:t>thức</a:t>
            </a:r>
            <a:r>
              <a:rPr lang="en-US" sz="2600" b="1" i="1" dirty="0"/>
              <a:t>:</a:t>
            </a:r>
            <a:r>
              <a:rPr lang="en-US" sz="2600" dirty="0"/>
              <a:t> </a:t>
            </a:r>
            <a:r>
              <a:rPr lang="en-US" sz="2600" dirty="0" err="1" smtClean="0"/>
              <a:t>nắm</a:t>
            </a:r>
            <a:r>
              <a:rPr lang="en-US" sz="2600" dirty="0" smtClean="0"/>
              <a:t> </a:t>
            </a:r>
            <a:r>
              <a:rPr lang="en-US" sz="2600" dirty="0" err="1" smtClean="0"/>
              <a:t>được</a:t>
            </a:r>
            <a:r>
              <a:rPr lang="en-US" sz="2600" dirty="0" smtClean="0"/>
              <a:t> </a:t>
            </a:r>
            <a:r>
              <a:rPr lang="en-US" sz="2600" dirty="0" err="1" smtClean="0"/>
              <a:t>chức</a:t>
            </a:r>
            <a:r>
              <a:rPr lang="en-US" sz="2600" dirty="0" smtClean="0"/>
              <a:t> </a:t>
            </a:r>
            <a:r>
              <a:rPr lang="en-US" sz="2600" dirty="0" err="1" smtClean="0"/>
              <a:t>năng</a:t>
            </a:r>
            <a:r>
              <a:rPr lang="en-US" sz="2600" dirty="0" smtClean="0"/>
              <a:t> </a:t>
            </a:r>
            <a:r>
              <a:rPr lang="en-US" sz="2600" dirty="0" err="1" smtClean="0"/>
              <a:t>của</a:t>
            </a:r>
            <a:r>
              <a:rPr lang="en-US" sz="2600" dirty="0" smtClean="0"/>
              <a:t> </a:t>
            </a:r>
            <a:r>
              <a:rPr lang="en-US" sz="2600" dirty="0" err="1" smtClean="0"/>
              <a:t>các</a:t>
            </a:r>
            <a:r>
              <a:rPr lang="en-US" sz="2600" dirty="0" smtClean="0"/>
              <a:t> </a:t>
            </a:r>
            <a:r>
              <a:rPr lang="en-US" sz="2600" dirty="0" err="1" smtClean="0"/>
              <a:t>tầng</a:t>
            </a:r>
            <a:r>
              <a:rPr lang="en-US" sz="2600" dirty="0" smtClean="0"/>
              <a:t> </a:t>
            </a:r>
            <a:r>
              <a:rPr lang="en-US" sz="2600" dirty="0" err="1" smtClean="0"/>
              <a:t>trong</a:t>
            </a:r>
            <a:r>
              <a:rPr lang="en-US" sz="2600" dirty="0" smtClean="0"/>
              <a:t> </a:t>
            </a:r>
            <a:r>
              <a:rPr lang="en-US" sz="2600" dirty="0" err="1" smtClean="0"/>
              <a:t>mô</a:t>
            </a:r>
            <a:r>
              <a:rPr lang="en-US" sz="2600" dirty="0" smtClean="0"/>
              <a:t> </a:t>
            </a:r>
            <a:r>
              <a:rPr lang="en-US" sz="2600" dirty="0" err="1" smtClean="0"/>
              <a:t>hình</a:t>
            </a:r>
            <a:r>
              <a:rPr lang="en-US" sz="2600" dirty="0" smtClean="0"/>
              <a:t> TCP/IP. </a:t>
            </a:r>
            <a:r>
              <a:rPr lang="en-US" sz="2600" dirty="0" err="1" smtClean="0"/>
              <a:t>Hiểu</a:t>
            </a:r>
            <a:r>
              <a:rPr lang="en-US" sz="2600" dirty="0" smtClean="0"/>
              <a:t> </a:t>
            </a:r>
            <a:r>
              <a:rPr lang="en-US" sz="2600" dirty="0" err="1" smtClean="0"/>
              <a:t>về</a:t>
            </a:r>
            <a:r>
              <a:rPr lang="en-US" sz="2600" dirty="0" smtClean="0"/>
              <a:t> </a:t>
            </a:r>
            <a:r>
              <a:rPr lang="en-US" sz="2600" dirty="0" err="1" smtClean="0"/>
              <a:t>địa</a:t>
            </a:r>
            <a:r>
              <a:rPr lang="en-US" sz="2600" dirty="0" smtClean="0"/>
              <a:t> </a:t>
            </a:r>
            <a:r>
              <a:rPr lang="en-US" sz="2600" dirty="0" err="1" smtClean="0"/>
              <a:t>chỉ</a:t>
            </a:r>
            <a:r>
              <a:rPr lang="en-US" sz="2600" dirty="0" smtClean="0"/>
              <a:t> IP </a:t>
            </a:r>
            <a:r>
              <a:rPr lang="en-US" sz="2600" dirty="0" err="1" smtClean="0"/>
              <a:t>và</a:t>
            </a:r>
            <a:r>
              <a:rPr lang="en-US" sz="2600" dirty="0" smtClean="0"/>
              <a:t> </a:t>
            </a:r>
            <a:r>
              <a:rPr lang="en-US" sz="2600" dirty="0" err="1" smtClean="0"/>
              <a:t>cách</a:t>
            </a:r>
            <a:r>
              <a:rPr lang="en-US" sz="2600" dirty="0" smtClean="0"/>
              <a:t> chia </a:t>
            </a:r>
            <a:r>
              <a:rPr lang="en-US" sz="2600" dirty="0" err="1" smtClean="0"/>
              <a:t>địa</a:t>
            </a:r>
            <a:r>
              <a:rPr lang="en-US" sz="2600" dirty="0" smtClean="0"/>
              <a:t> </a:t>
            </a:r>
            <a:r>
              <a:rPr lang="en-US" sz="2600" dirty="0" err="1" smtClean="0"/>
              <a:t>chỉ</a:t>
            </a:r>
            <a:r>
              <a:rPr lang="en-US" sz="2600" dirty="0" smtClean="0"/>
              <a:t> IP.</a:t>
            </a:r>
            <a:endParaRPr lang="en-US" sz="2600" dirty="0"/>
          </a:p>
          <a:p>
            <a:pPr marL="0" indent="0" algn="just">
              <a:buNone/>
            </a:pPr>
            <a:r>
              <a:rPr lang="en-US" sz="2600" b="1" i="1" dirty="0"/>
              <a:t>2. </a:t>
            </a:r>
            <a:r>
              <a:rPr lang="en-US" sz="2600" b="1" i="1" dirty="0" err="1"/>
              <a:t>Về</a:t>
            </a:r>
            <a:r>
              <a:rPr lang="en-US" sz="2600" b="1" i="1" dirty="0"/>
              <a:t> </a:t>
            </a:r>
            <a:r>
              <a:rPr lang="en-US" sz="2600" b="1" i="1" dirty="0" err="1"/>
              <a:t>mặt</a:t>
            </a:r>
            <a:r>
              <a:rPr lang="en-US" sz="2600" b="1" i="1" dirty="0"/>
              <a:t> </a:t>
            </a:r>
            <a:r>
              <a:rPr lang="en-US" sz="2600" b="1" i="1" dirty="0" err="1"/>
              <a:t>kỹ</a:t>
            </a:r>
            <a:r>
              <a:rPr lang="en-US" sz="2600" b="1" i="1" dirty="0"/>
              <a:t> </a:t>
            </a:r>
            <a:r>
              <a:rPr lang="en-US" sz="2600" b="1" i="1" dirty="0" err="1"/>
              <a:t>năng</a:t>
            </a:r>
            <a:r>
              <a:rPr lang="en-US" sz="2600" b="1" i="1" dirty="0"/>
              <a:t>:</a:t>
            </a:r>
            <a:r>
              <a:rPr lang="en-US" sz="2600" dirty="0"/>
              <a:t> </a:t>
            </a:r>
            <a:r>
              <a:rPr lang="en-US" sz="2600" dirty="0" err="1"/>
              <a:t>có</a:t>
            </a:r>
            <a:r>
              <a:rPr lang="en-US" sz="2600" dirty="0"/>
              <a:t> </a:t>
            </a:r>
            <a:r>
              <a:rPr lang="en-US" sz="2600" dirty="0" err="1"/>
              <a:t>thể</a:t>
            </a:r>
            <a:r>
              <a:rPr lang="en-US" sz="2600" dirty="0"/>
              <a:t> </a:t>
            </a:r>
            <a:r>
              <a:rPr lang="en-US" sz="2600" dirty="0" err="1"/>
              <a:t>vận</a:t>
            </a:r>
            <a:r>
              <a:rPr lang="en-US" sz="2600" dirty="0"/>
              <a:t> </a:t>
            </a:r>
            <a:r>
              <a:rPr lang="en-US" sz="2600" dirty="0" err="1"/>
              <a:t>dụng</a:t>
            </a:r>
            <a:r>
              <a:rPr lang="en-US" sz="2600" dirty="0"/>
              <a:t> </a:t>
            </a:r>
            <a:r>
              <a:rPr lang="en-US" sz="2600" dirty="0" err="1"/>
              <a:t>các</a:t>
            </a:r>
            <a:r>
              <a:rPr lang="en-US" sz="2600" dirty="0"/>
              <a:t> </a:t>
            </a:r>
            <a:r>
              <a:rPr lang="en-US" sz="2600" dirty="0" err="1"/>
              <a:t>kiến</a:t>
            </a:r>
            <a:r>
              <a:rPr lang="en-US" sz="2600" dirty="0"/>
              <a:t> </a:t>
            </a:r>
            <a:r>
              <a:rPr lang="en-US" sz="2600" dirty="0" err="1"/>
              <a:t>thức</a:t>
            </a:r>
            <a:r>
              <a:rPr lang="en-US" sz="2600" dirty="0"/>
              <a:t> </a:t>
            </a:r>
            <a:r>
              <a:rPr lang="en-US" sz="2600" dirty="0" err="1"/>
              <a:t>đã</a:t>
            </a:r>
            <a:r>
              <a:rPr lang="en-US" sz="2600" dirty="0"/>
              <a:t> </a:t>
            </a:r>
            <a:r>
              <a:rPr lang="en-US" sz="2600" dirty="0" err="1"/>
              <a:t>học</a:t>
            </a:r>
            <a:r>
              <a:rPr lang="en-US" sz="2600" dirty="0"/>
              <a:t> </a:t>
            </a:r>
            <a:r>
              <a:rPr lang="en-US" sz="2600" dirty="0" err="1" smtClean="0"/>
              <a:t>để</a:t>
            </a:r>
            <a:r>
              <a:rPr lang="en-US" sz="2600" dirty="0" smtClean="0"/>
              <a:t> .  </a:t>
            </a:r>
            <a:endParaRPr lang="en-US" sz="2600" dirty="0"/>
          </a:p>
          <a:p>
            <a:pPr marL="0" indent="0" algn="just">
              <a:buNone/>
            </a:pPr>
            <a:r>
              <a:rPr lang="en-US" sz="2600" b="1" i="1" dirty="0"/>
              <a:t>3. </a:t>
            </a:r>
            <a:r>
              <a:rPr lang="en-US" sz="2600" b="1" i="1" dirty="0" err="1"/>
              <a:t>Về</a:t>
            </a:r>
            <a:r>
              <a:rPr lang="en-US" sz="2600" b="1" i="1" dirty="0"/>
              <a:t> </a:t>
            </a:r>
            <a:r>
              <a:rPr lang="en-US" sz="2600" b="1" i="1" dirty="0" err="1"/>
              <a:t>thái</a:t>
            </a:r>
            <a:r>
              <a:rPr lang="en-US" sz="2600" b="1" i="1" dirty="0"/>
              <a:t> </a:t>
            </a:r>
            <a:r>
              <a:rPr lang="en-US" sz="2600" b="1" i="1" dirty="0" err="1"/>
              <a:t>độ</a:t>
            </a:r>
            <a:r>
              <a:rPr lang="en-US" sz="2600" b="1" i="1" dirty="0"/>
              <a:t>:</a:t>
            </a:r>
            <a:r>
              <a:rPr lang="en-US" sz="2600" dirty="0"/>
              <a:t> </a:t>
            </a:r>
            <a:r>
              <a:rPr lang="en-US" sz="2600" dirty="0" err="1"/>
              <a:t>phải</a:t>
            </a:r>
            <a:r>
              <a:rPr lang="en-US" sz="2600" dirty="0"/>
              <a:t> </a:t>
            </a:r>
            <a:r>
              <a:rPr lang="en-US" sz="2600" dirty="0" err="1"/>
              <a:t>nghiêm</a:t>
            </a:r>
            <a:r>
              <a:rPr lang="en-US" sz="2600" dirty="0"/>
              <a:t> </a:t>
            </a:r>
            <a:r>
              <a:rPr lang="en-US" sz="2600" dirty="0" err="1"/>
              <a:t>túc</a:t>
            </a:r>
            <a:r>
              <a:rPr lang="en-US" sz="2600" dirty="0"/>
              <a:t> </a:t>
            </a:r>
            <a:r>
              <a:rPr lang="en-US" sz="2600" dirty="0" err="1"/>
              <a:t>trong</a:t>
            </a:r>
            <a:r>
              <a:rPr lang="en-US" sz="2600" dirty="0"/>
              <a:t> </a:t>
            </a:r>
            <a:r>
              <a:rPr lang="en-US" sz="2600" dirty="0" err="1"/>
              <a:t>học</a:t>
            </a:r>
            <a:r>
              <a:rPr lang="en-US" sz="2600" dirty="0"/>
              <a:t> </a:t>
            </a:r>
            <a:r>
              <a:rPr lang="en-US" sz="2600" dirty="0" err="1"/>
              <a:t>tập</a:t>
            </a:r>
            <a:r>
              <a:rPr lang="en-US" sz="2600" dirty="0"/>
              <a:t>, </a:t>
            </a:r>
            <a:r>
              <a:rPr lang="en-US" sz="2600" dirty="0" err="1"/>
              <a:t>phải</a:t>
            </a:r>
            <a:r>
              <a:rPr lang="en-US" sz="2600" dirty="0"/>
              <a:t> </a:t>
            </a:r>
            <a:r>
              <a:rPr lang="en-US" sz="2600" dirty="0" err="1"/>
              <a:t>thường</a:t>
            </a:r>
            <a:r>
              <a:rPr lang="en-US" sz="2600" dirty="0"/>
              <a:t> </a:t>
            </a:r>
            <a:r>
              <a:rPr lang="en-US" sz="2600" dirty="0" err="1"/>
              <a:t>xuyên</a:t>
            </a:r>
            <a:r>
              <a:rPr lang="en-US" sz="2600" dirty="0"/>
              <a:t> </a:t>
            </a:r>
            <a:r>
              <a:rPr lang="en-US" sz="2600" dirty="0" err="1"/>
              <a:t>làm</a:t>
            </a:r>
            <a:r>
              <a:rPr lang="en-US" sz="2600" dirty="0"/>
              <a:t> </a:t>
            </a:r>
            <a:r>
              <a:rPr lang="en-US" sz="2600" dirty="0" err="1"/>
              <a:t>bài</a:t>
            </a:r>
            <a:r>
              <a:rPr lang="en-US" sz="2600" dirty="0"/>
              <a:t> </a:t>
            </a:r>
            <a:r>
              <a:rPr lang="en-US" sz="2600" dirty="0" err="1"/>
              <a:t>tập</a:t>
            </a:r>
            <a:r>
              <a:rPr lang="en-US" sz="2600" dirty="0"/>
              <a:t> </a:t>
            </a:r>
            <a:r>
              <a:rPr lang="en-US" sz="2600" dirty="0" err="1"/>
              <a:t>để</a:t>
            </a:r>
            <a:r>
              <a:rPr lang="en-US" sz="2600" dirty="0"/>
              <a:t> </a:t>
            </a:r>
            <a:r>
              <a:rPr lang="en-US" sz="2600" dirty="0" err="1"/>
              <a:t>cũng</a:t>
            </a:r>
            <a:r>
              <a:rPr lang="en-US" sz="2600" dirty="0"/>
              <a:t> </a:t>
            </a:r>
            <a:r>
              <a:rPr lang="en-US" sz="2600" dirty="0" err="1"/>
              <a:t>cố</a:t>
            </a:r>
            <a:r>
              <a:rPr lang="en-US" sz="2600" dirty="0"/>
              <a:t> </a:t>
            </a:r>
            <a:r>
              <a:rPr lang="en-US" sz="2600" dirty="0" err="1"/>
              <a:t>các</a:t>
            </a:r>
            <a:r>
              <a:rPr lang="en-US" sz="2600" dirty="0"/>
              <a:t> </a:t>
            </a:r>
            <a:r>
              <a:rPr lang="en-US" sz="2600" dirty="0" err="1"/>
              <a:t>kiến</a:t>
            </a:r>
            <a:r>
              <a:rPr lang="en-US" sz="2600" dirty="0"/>
              <a:t> </a:t>
            </a:r>
            <a:r>
              <a:rPr lang="en-US" sz="2600" dirty="0" err="1"/>
              <a:t>thức</a:t>
            </a:r>
            <a:r>
              <a:rPr lang="en-US" sz="2600" dirty="0"/>
              <a:t> </a:t>
            </a:r>
            <a:r>
              <a:rPr lang="en-US" sz="2600" dirty="0" err="1"/>
              <a:t>đã</a:t>
            </a:r>
            <a:r>
              <a:rPr lang="en-US" sz="2600" dirty="0"/>
              <a:t> </a:t>
            </a:r>
            <a:r>
              <a:rPr lang="en-US" sz="2600" dirty="0" err="1"/>
              <a:t>học</a:t>
            </a:r>
            <a:r>
              <a:rPr lang="en-US" sz="26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0B06AF46-0D8F-4FEE-AAAD-5DEA169F7C6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49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0B06AF46-0D8F-4FEE-AAAD-5DEA169F7C6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3: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TCP/IP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3.1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 smtClean="0"/>
          </a:p>
          <a:p>
            <a:r>
              <a:rPr lang="en-US" dirty="0" smtClean="0"/>
              <a:t>3.2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TCP/IP</a:t>
            </a:r>
            <a:endParaRPr lang="vi-VN" dirty="0" smtClean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371624" y="382265"/>
            <a:ext cx="7793037" cy="8680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 smtClean="0"/>
              <a:t>Kỹ</a:t>
            </a:r>
            <a:r>
              <a:rPr lang="en-US" sz="4000" dirty="0" smtClean="0"/>
              <a:t> </a:t>
            </a:r>
            <a:r>
              <a:rPr lang="en-US" sz="4000" dirty="0" err="1" smtClean="0"/>
              <a:t>thuật</a:t>
            </a:r>
            <a:r>
              <a:rPr lang="en-US" sz="4000" dirty="0" smtClean="0"/>
              <a:t> chia </a:t>
            </a:r>
            <a:r>
              <a:rPr lang="en-US" sz="4000" dirty="0" err="1" smtClean="0"/>
              <a:t>mạng</a:t>
            </a:r>
            <a:r>
              <a:rPr lang="en-US" sz="4000" dirty="0" smtClean="0"/>
              <a:t> con</a:t>
            </a:r>
            <a:endParaRPr lang="en-US" sz="4000" dirty="0"/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3403374" y="1586204"/>
            <a:ext cx="8390520" cy="4714260"/>
          </a:xfrm>
          <a:prstGeom prst="rect">
            <a:avLst/>
          </a:prstGeom>
          <a:noFill/>
          <a:ln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err="1" smtClean="0"/>
              <a:t>Số</a:t>
            </a:r>
            <a:r>
              <a:rPr lang="en-US" sz="3200" dirty="0" smtClean="0"/>
              <a:t> bit </a:t>
            </a:r>
            <a:r>
              <a:rPr lang="en-US" sz="3200" dirty="0" err="1" smtClean="0"/>
              <a:t>dùng</a:t>
            </a:r>
            <a:r>
              <a:rPr lang="en-US" sz="3200" dirty="0" smtClean="0"/>
              <a:t> </a:t>
            </a:r>
            <a:r>
              <a:rPr lang="en-US" sz="3200" dirty="0" err="1" smtClean="0"/>
              <a:t>trong</a:t>
            </a:r>
            <a:r>
              <a:rPr lang="en-US" sz="3200" dirty="0" smtClean="0"/>
              <a:t> </a:t>
            </a:r>
            <a:r>
              <a:rPr lang="en-US" sz="3200" dirty="0" err="1" smtClean="0"/>
              <a:t>subnet_id</a:t>
            </a:r>
            <a:r>
              <a:rPr lang="en-US" sz="3200" dirty="0" smtClean="0"/>
              <a:t> </a:t>
            </a:r>
            <a:r>
              <a:rPr lang="en-US" sz="3200" dirty="0" err="1" smtClean="0"/>
              <a:t>tuỳ</a:t>
            </a:r>
            <a:r>
              <a:rPr lang="en-US" sz="3200" dirty="0" smtClean="0"/>
              <a:t> </a:t>
            </a:r>
            <a:r>
              <a:rPr lang="en-US" sz="3200" dirty="0" err="1" smtClean="0"/>
              <a:t>thuộc</a:t>
            </a:r>
            <a:r>
              <a:rPr lang="en-US" sz="3200" dirty="0" smtClean="0"/>
              <a:t> </a:t>
            </a:r>
            <a:r>
              <a:rPr lang="en-US" sz="3200" dirty="0" err="1" smtClean="0"/>
              <a:t>vào</a:t>
            </a:r>
            <a:r>
              <a:rPr lang="en-US" sz="3200" dirty="0" smtClean="0"/>
              <a:t> </a:t>
            </a:r>
            <a:r>
              <a:rPr lang="en-US" sz="3200" dirty="0" err="1" smtClean="0"/>
              <a:t>chiến</a:t>
            </a:r>
            <a:r>
              <a:rPr lang="en-US" sz="3200" dirty="0" smtClean="0"/>
              <a:t> </a:t>
            </a:r>
            <a:r>
              <a:rPr lang="en-US" sz="3200" dirty="0" err="1" smtClean="0"/>
              <a:t>lược</a:t>
            </a:r>
            <a:r>
              <a:rPr lang="en-US" sz="3200" dirty="0" smtClean="0"/>
              <a:t> chia </a:t>
            </a:r>
            <a:r>
              <a:rPr lang="en-US" sz="3200" dirty="0" err="1" smtClean="0"/>
              <a:t>mạng</a:t>
            </a:r>
            <a:r>
              <a:rPr lang="en-US" sz="3200" dirty="0" smtClean="0"/>
              <a:t> con.</a:t>
            </a:r>
          </a:p>
          <a:p>
            <a:r>
              <a:rPr lang="en-US" sz="3200" dirty="0" err="1" smtClean="0"/>
              <a:t>Subnet_id</a:t>
            </a:r>
            <a:r>
              <a:rPr lang="en-US" sz="3200" dirty="0" smtClean="0"/>
              <a:t> &lt;= </a:t>
            </a:r>
            <a:r>
              <a:rPr lang="en-US" sz="3200" dirty="0" err="1" smtClean="0"/>
              <a:t>host_id</a:t>
            </a:r>
            <a:r>
              <a:rPr lang="en-US" sz="3200" dirty="0" smtClean="0"/>
              <a:t> - 2.</a:t>
            </a:r>
          </a:p>
          <a:p>
            <a:r>
              <a:rPr lang="en-US" sz="3200" dirty="0" err="1" smtClean="0">
                <a:cs typeface="Tahoma" panose="020B0604030504040204" pitchFamily="34" charset="0"/>
              </a:rPr>
              <a:t>Số</a:t>
            </a:r>
            <a:r>
              <a:rPr lang="en-US" sz="3200" dirty="0" smtClean="0"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cs typeface="Tahoma" panose="020B0604030504040204" pitchFamily="34" charset="0"/>
              </a:rPr>
              <a:t>lượng</a:t>
            </a:r>
            <a:r>
              <a:rPr lang="en-US" sz="3200" dirty="0" smtClean="0">
                <a:cs typeface="Tahoma" panose="020B0604030504040204" pitchFamily="34" charset="0"/>
              </a:rPr>
              <a:t> bit </a:t>
            </a:r>
            <a:r>
              <a:rPr lang="en-US" sz="3200" dirty="0" err="1" smtClean="0">
                <a:cs typeface="Tahoma" panose="020B0604030504040204" pitchFamily="34" charset="0"/>
              </a:rPr>
              <a:t>tối</a:t>
            </a:r>
            <a:r>
              <a:rPr lang="en-US" sz="3200" dirty="0" smtClean="0"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cs typeface="Tahoma" panose="020B0604030504040204" pitchFamily="34" charset="0"/>
              </a:rPr>
              <a:t>đa</a:t>
            </a:r>
            <a:r>
              <a:rPr lang="en-US" sz="3200" dirty="0" smtClean="0"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cs typeface="Tahoma" panose="020B0604030504040204" pitchFamily="34" charset="0"/>
              </a:rPr>
              <a:t>có</a:t>
            </a:r>
            <a:r>
              <a:rPr lang="en-US" sz="3200" dirty="0" smtClean="0"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cs typeface="Tahoma" panose="020B0604030504040204" pitchFamily="34" charset="0"/>
              </a:rPr>
              <a:t>thể</a:t>
            </a:r>
            <a:r>
              <a:rPr lang="en-US" sz="3200" dirty="0" smtClean="0"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cs typeface="Tahoma" panose="020B0604030504040204" pitchFamily="34" charset="0"/>
              </a:rPr>
              <a:t>mượn</a:t>
            </a:r>
            <a:r>
              <a:rPr lang="en-US" sz="3200" dirty="0" smtClean="0">
                <a:cs typeface="Tahoma" panose="020B0604030504040204" pitchFamily="34" charset="0"/>
              </a:rPr>
              <a:t>:</a:t>
            </a:r>
          </a:p>
          <a:p>
            <a:pPr lvl="1"/>
            <a:r>
              <a:rPr lang="en-US" sz="2800" dirty="0" err="1" smtClean="0">
                <a:cs typeface="Tahoma" panose="020B0604030504040204" pitchFamily="34" charset="0"/>
              </a:rPr>
              <a:t>Lớp</a:t>
            </a:r>
            <a:r>
              <a:rPr lang="en-US" sz="2800" dirty="0" smtClean="0">
                <a:cs typeface="Tahoma" panose="020B0604030504040204" pitchFamily="34" charset="0"/>
              </a:rPr>
              <a:t> A: </a:t>
            </a:r>
            <a:r>
              <a:rPr lang="en-US" sz="2800" dirty="0" smtClean="0">
                <a:solidFill>
                  <a:srgbClr val="FF3300"/>
                </a:solidFill>
                <a:cs typeface="Tahoma" panose="020B0604030504040204" pitchFamily="34" charset="0"/>
              </a:rPr>
              <a:t>22</a:t>
            </a:r>
            <a:r>
              <a:rPr lang="en-US" sz="2800" dirty="0" smtClean="0">
                <a:cs typeface="Tahoma" panose="020B0604030504040204" pitchFamily="34" charset="0"/>
              </a:rPr>
              <a:t> (= 24 – 2) bit -&gt;</a:t>
            </a:r>
            <a:r>
              <a:rPr lang="en-US" sz="2800" dirty="0" smtClean="0">
                <a:cs typeface="Tahoma" panose="020B0604030504040204" pitchFamily="34" charset="0"/>
                <a:sym typeface="Wingdings" panose="05000000000000000000" pitchFamily="2" charset="2"/>
              </a:rPr>
              <a:t> chia </a:t>
            </a:r>
            <a:r>
              <a:rPr lang="en-US" sz="2800" dirty="0" err="1" smtClean="0">
                <a:cs typeface="Tahoma" panose="020B0604030504040204" pitchFamily="34" charset="0"/>
                <a:sym typeface="Wingdings" panose="05000000000000000000" pitchFamily="2" charset="2"/>
              </a:rPr>
              <a:t>được</a:t>
            </a:r>
            <a:r>
              <a:rPr lang="en-US" sz="2800" dirty="0" smtClean="0">
                <a:cs typeface="Tahoma" panose="020B0604030504040204" pitchFamily="34" charset="0"/>
                <a:sym typeface="Wingdings" panose="05000000000000000000" pitchFamily="2" charset="2"/>
              </a:rPr>
              <a:t> 2</a:t>
            </a:r>
            <a:r>
              <a:rPr lang="en-US" sz="2800" baseline="30000" dirty="0" smtClean="0">
                <a:cs typeface="Tahoma" panose="020B0604030504040204" pitchFamily="34" charset="0"/>
                <a:sym typeface="Wingdings" panose="05000000000000000000" pitchFamily="2" charset="2"/>
              </a:rPr>
              <a:t>22</a:t>
            </a:r>
            <a:r>
              <a:rPr lang="en-US" sz="2800" dirty="0" smtClean="0">
                <a:cs typeface="Tahoma" panose="020B0604030504040204" pitchFamily="34" charset="0"/>
                <a:sym typeface="Wingdings" panose="05000000000000000000" pitchFamily="2" charset="2"/>
              </a:rPr>
              <a:t> – 2 = 4194302 </a:t>
            </a:r>
            <a:r>
              <a:rPr lang="en-US" sz="2800" dirty="0" err="1" smtClean="0">
                <a:cs typeface="Tahoma" panose="020B0604030504040204" pitchFamily="34" charset="0"/>
                <a:sym typeface="Wingdings" panose="05000000000000000000" pitchFamily="2" charset="2"/>
              </a:rPr>
              <a:t>mạng</a:t>
            </a:r>
            <a:r>
              <a:rPr lang="en-US" sz="2800" dirty="0" smtClean="0">
                <a:cs typeface="Tahoma" panose="020B0604030504040204" pitchFamily="34" charset="0"/>
                <a:sym typeface="Wingdings" panose="05000000000000000000" pitchFamily="2" charset="2"/>
              </a:rPr>
              <a:t> con</a:t>
            </a:r>
          </a:p>
          <a:p>
            <a:pPr lvl="1"/>
            <a:r>
              <a:rPr lang="en-US" sz="2800" dirty="0" err="1" smtClean="0">
                <a:cs typeface="Tahoma" panose="020B0604030504040204" pitchFamily="34" charset="0"/>
              </a:rPr>
              <a:t>Lớp</a:t>
            </a:r>
            <a:r>
              <a:rPr lang="en-US" sz="2800" dirty="0" smtClean="0">
                <a:cs typeface="Tahoma" panose="020B0604030504040204" pitchFamily="34" charset="0"/>
              </a:rPr>
              <a:t> B: </a:t>
            </a:r>
            <a:r>
              <a:rPr lang="en-US" sz="2800" dirty="0" smtClean="0">
                <a:solidFill>
                  <a:srgbClr val="FF3300"/>
                </a:solidFill>
                <a:cs typeface="Tahoma" panose="020B0604030504040204" pitchFamily="34" charset="0"/>
              </a:rPr>
              <a:t>14</a:t>
            </a:r>
            <a:r>
              <a:rPr lang="en-US" sz="2800" dirty="0" smtClean="0">
                <a:cs typeface="Tahoma" panose="020B0604030504040204" pitchFamily="34" charset="0"/>
              </a:rPr>
              <a:t> (= 16 – 2) bit -&gt;</a:t>
            </a:r>
            <a:r>
              <a:rPr lang="en-US" sz="2800" dirty="0" smtClean="0">
                <a:cs typeface="Tahoma" panose="020B0604030504040204" pitchFamily="34" charset="0"/>
                <a:sym typeface="Wingdings" panose="05000000000000000000" pitchFamily="2" charset="2"/>
              </a:rPr>
              <a:t> chia </a:t>
            </a:r>
            <a:r>
              <a:rPr lang="en-US" sz="2800" dirty="0" err="1" smtClean="0">
                <a:cs typeface="Tahoma" panose="020B0604030504040204" pitchFamily="34" charset="0"/>
                <a:sym typeface="Wingdings" panose="05000000000000000000" pitchFamily="2" charset="2"/>
              </a:rPr>
              <a:t>được</a:t>
            </a:r>
            <a:r>
              <a:rPr lang="en-US" sz="2800" dirty="0" smtClean="0">
                <a:cs typeface="Tahoma" panose="020B0604030504040204" pitchFamily="34" charset="0"/>
                <a:sym typeface="Wingdings" panose="05000000000000000000" pitchFamily="2" charset="2"/>
              </a:rPr>
              <a:t> 2</a:t>
            </a:r>
            <a:r>
              <a:rPr lang="en-US" sz="2800" baseline="30000" dirty="0" smtClean="0">
                <a:cs typeface="Tahoma" panose="020B0604030504040204" pitchFamily="34" charset="0"/>
                <a:sym typeface="Wingdings" panose="05000000000000000000" pitchFamily="2" charset="2"/>
              </a:rPr>
              <a:t>14</a:t>
            </a:r>
            <a:r>
              <a:rPr lang="en-US" sz="2800" dirty="0" smtClean="0">
                <a:cs typeface="Tahoma" panose="020B0604030504040204" pitchFamily="34" charset="0"/>
                <a:sym typeface="Wingdings" panose="05000000000000000000" pitchFamily="2" charset="2"/>
              </a:rPr>
              <a:t> – 2 = 16382 </a:t>
            </a:r>
            <a:r>
              <a:rPr lang="en-US" sz="2800" dirty="0" err="1" smtClean="0">
                <a:cs typeface="Tahoma" panose="020B0604030504040204" pitchFamily="34" charset="0"/>
                <a:sym typeface="Wingdings" panose="05000000000000000000" pitchFamily="2" charset="2"/>
              </a:rPr>
              <a:t>mạng</a:t>
            </a:r>
            <a:r>
              <a:rPr lang="en-US" sz="2800" dirty="0" smtClean="0">
                <a:cs typeface="Tahoma" panose="020B0604030504040204" pitchFamily="34" charset="0"/>
                <a:sym typeface="Wingdings" panose="05000000000000000000" pitchFamily="2" charset="2"/>
              </a:rPr>
              <a:t> con</a:t>
            </a:r>
          </a:p>
          <a:p>
            <a:pPr lvl="1"/>
            <a:r>
              <a:rPr lang="en-US" sz="2800" dirty="0" err="1" smtClean="0">
                <a:cs typeface="Tahoma" panose="020B0604030504040204" pitchFamily="34" charset="0"/>
              </a:rPr>
              <a:t>Lớp</a:t>
            </a:r>
            <a:r>
              <a:rPr lang="en-US" sz="2800" dirty="0" smtClean="0">
                <a:cs typeface="Tahoma" panose="020B0604030504040204" pitchFamily="34" charset="0"/>
              </a:rPr>
              <a:t> C: </a:t>
            </a:r>
            <a:r>
              <a:rPr lang="en-US" sz="2800" dirty="0" smtClean="0">
                <a:solidFill>
                  <a:srgbClr val="FF3300"/>
                </a:solidFill>
                <a:cs typeface="Tahoma" panose="020B0604030504040204" pitchFamily="34" charset="0"/>
              </a:rPr>
              <a:t>06</a:t>
            </a:r>
            <a:r>
              <a:rPr lang="en-US" sz="2800" dirty="0" smtClean="0">
                <a:cs typeface="Tahoma" panose="020B0604030504040204" pitchFamily="34" charset="0"/>
              </a:rPr>
              <a:t> (= 8 – 2) bit -&gt;</a:t>
            </a:r>
            <a:r>
              <a:rPr lang="en-US" sz="2800" dirty="0" smtClean="0">
                <a:cs typeface="Tahoma" panose="020B0604030504040204" pitchFamily="34" charset="0"/>
                <a:sym typeface="Wingdings" panose="05000000000000000000" pitchFamily="2" charset="2"/>
              </a:rPr>
              <a:t> chia </a:t>
            </a:r>
            <a:r>
              <a:rPr lang="en-US" sz="2800" dirty="0" err="1" smtClean="0">
                <a:cs typeface="Tahoma" panose="020B0604030504040204" pitchFamily="34" charset="0"/>
                <a:sym typeface="Wingdings" panose="05000000000000000000" pitchFamily="2" charset="2"/>
              </a:rPr>
              <a:t>được</a:t>
            </a:r>
            <a:r>
              <a:rPr lang="en-US" sz="2800" dirty="0" smtClean="0">
                <a:cs typeface="Tahoma" panose="020B0604030504040204" pitchFamily="34" charset="0"/>
                <a:sym typeface="Wingdings" panose="05000000000000000000" pitchFamily="2" charset="2"/>
              </a:rPr>
              <a:t> 2</a:t>
            </a:r>
            <a:r>
              <a:rPr lang="en-US" sz="2800" baseline="30000" dirty="0" smtClean="0">
                <a:cs typeface="Tahoma" panose="020B0604030504040204" pitchFamily="34" charset="0"/>
                <a:sym typeface="Wingdings" panose="05000000000000000000" pitchFamily="2" charset="2"/>
              </a:rPr>
              <a:t>6</a:t>
            </a:r>
            <a:r>
              <a:rPr lang="en-US" sz="2800" dirty="0" smtClean="0">
                <a:cs typeface="Tahoma" panose="020B0604030504040204" pitchFamily="34" charset="0"/>
                <a:sym typeface="Wingdings" panose="05000000000000000000" pitchFamily="2" charset="2"/>
              </a:rPr>
              <a:t> – 2 = 62 </a:t>
            </a:r>
            <a:r>
              <a:rPr lang="en-US" sz="2800" dirty="0" err="1" smtClean="0">
                <a:cs typeface="Tahoma" panose="020B0604030504040204" pitchFamily="34" charset="0"/>
                <a:sym typeface="Wingdings" panose="05000000000000000000" pitchFamily="2" charset="2"/>
              </a:rPr>
              <a:t>mạng</a:t>
            </a:r>
            <a:r>
              <a:rPr lang="en-US" sz="2800" dirty="0" smtClean="0">
                <a:cs typeface="Tahoma" panose="020B0604030504040204" pitchFamily="34" charset="0"/>
                <a:sym typeface="Wingdings" panose="05000000000000000000" pitchFamily="2" charset="2"/>
              </a:rPr>
              <a:t> con</a:t>
            </a:r>
            <a:endParaRPr lang="en-US" sz="2800" dirty="0">
              <a:cs typeface="Tahoma" panose="020B060403050404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5595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0B06AF46-0D8F-4FEE-AAAD-5DEA169F7C6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3: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TCP/IP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3.1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 smtClean="0"/>
          </a:p>
          <a:p>
            <a:r>
              <a:rPr lang="en-US" dirty="0" smtClean="0"/>
              <a:t>3.2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TCP/IP</a:t>
            </a:r>
            <a:endParaRPr lang="vi-VN" dirty="0" smtClean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2932357" y="344942"/>
            <a:ext cx="7793037" cy="14620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smtClean="0"/>
              <a:t>Kỹ thuật chia mạng con</a:t>
            </a:r>
            <a:endParaRPr lang="en-US" sz="4000"/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2964106" y="2148342"/>
            <a:ext cx="8773803" cy="4114800"/>
          </a:xfrm>
          <a:prstGeom prst="rect">
            <a:avLst/>
          </a:prstGeom>
          <a:noFill/>
          <a:ln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sz="3600" dirty="0" err="1" smtClean="0"/>
              <a:t>Số</a:t>
            </a:r>
            <a:r>
              <a:rPr lang="en-US" sz="3600" dirty="0" smtClean="0"/>
              <a:t> bit </a:t>
            </a:r>
            <a:r>
              <a:rPr lang="en-US" sz="3600" dirty="0" err="1" smtClean="0"/>
              <a:t>trong</a:t>
            </a:r>
            <a:r>
              <a:rPr lang="en-US" sz="3600" dirty="0" smtClean="0"/>
              <a:t> </a:t>
            </a:r>
            <a:r>
              <a:rPr lang="en-US" sz="3600" dirty="0" err="1" smtClean="0"/>
              <a:t>phần</a:t>
            </a:r>
            <a:r>
              <a:rPr lang="en-US" sz="3600" dirty="0" smtClean="0"/>
              <a:t> </a:t>
            </a:r>
            <a:r>
              <a:rPr lang="en-US" sz="3600" dirty="0" err="1" smtClean="0"/>
              <a:t>subnet_id</a:t>
            </a:r>
            <a:r>
              <a:rPr lang="en-US" sz="3600" dirty="0" smtClean="0"/>
              <a:t> </a:t>
            </a:r>
            <a:r>
              <a:rPr lang="en-US" sz="3600" dirty="0" err="1" smtClean="0"/>
              <a:t>xác</a:t>
            </a:r>
            <a:r>
              <a:rPr lang="en-US" sz="3600" dirty="0" smtClean="0"/>
              <a:t> </a:t>
            </a:r>
            <a:r>
              <a:rPr lang="en-US" sz="3600" dirty="0" err="1" smtClean="0"/>
              <a:t>định</a:t>
            </a:r>
            <a:r>
              <a:rPr lang="en-US" sz="3600" dirty="0" smtClean="0"/>
              <a:t> </a:t>
            </a:r>
            <a:r>
              <a:rPr lang="en-US" sz="3600" dirty="0" err="1" smtClean="0"/>
              <a:t>số</a:t>
            </a:r>
            <a:r>
              <a:rPr lang="en-US" sz="3600" dirty="0" smtClean="0"/>
              <a:t> </a:t>
            </a:r>
            <a:r>
              <a:rPr lang="en-US" sz="3600" dirty="0" err="1" smtClean="0"/>
              <a:t>lượng</a:t>
            </a:r>
            <a:r>
              <a:rPr lang="en-US" sz="3600" dirty="0" smtClean="0"/>
              <a:t> </a:t>
            </a:r>
            <a:r>
              <a:rPr lang="en-US" sz="3600" dirty="0" err="1" smtClean="0"/>
              <a:t>mạng</a:t>
            </a:r>
            <a:r>
              <a:rPr lang="en-US" sz="3600" dirty="0" smtClean="0"/>
              <a:t> con. </a:t>
            </a:r>
            <a:r>
              <a:rPr lang="en-US" sz="3600" dirty="0" err="1" smtClean="0"/>
              <a:t>Với</a:t>
            </a:r>
            <a:r>
              <a:rPr lang="en-US" sz="3600" dirty="0" smtClean="0"/>
              <a:t> </a:t>
            </a:r>
            <a:r>
              <a:rPr lang="en-US" sz="3600" dirty="0" err="1" smtClean="0"/>
              <a:t>số</a:t>
            </a:r>
            <a:r>
              <a:rPr lang="en-US" sz="3600" dirty="0" smtClean="0"/>
              <a:t> bit </a:t>
            </a:r>
            <a:r>
              <a:rPr lang="en-US" sz="3600" dirty="0" err="1" smtClean="0"/>
              <a:t>là</a:t>
            </a:r>
            <a:r>
              <a:rPr lang="en-US" sz="3600" dirty="0" smtClean="0"/>
              <a:t> x </a:t>
            </a:r>
            <a:r>
              <a:rPr lang="en-US" sz="3600" dirty="0" err="1" smtClean="0"/>
              <a:t>thì</a:t>
            </a:r>
            <a:r>
              <a:rPr lang="en-US" sz="3600" dirty="0" smtClean="0"/>
              <a:t> 2</a:t>
            </a:r>
            <a:r>
              <a:rPr lang="en-US" sz="3600" baseline="30000" dirty="0" smtClean="0"/>
              <a:t>x</a:t>
            </a:r>
            <a:r>
              <a:rPr lang="en-US" sz="3600" dirty="0" smtClean="0"/>
              <a:t> </a:t>
            </a:r>
            <a:r>
              <a:rPr lang="en-US" sz="3600" dirty="0" err="1" smtClean="0"/>
              <a:t>là</a:t>
            </a:r>
            <a:r>
              <a:rPr lang="en-US" sz="3600" dirty="0" smtClean="0"/>
              <a:t> </a:t>
            </a:r>
            <a:r>
              <a:rPr lang="en-US" sz="3600" dirty="0" err="1" smtClean="0"/>
              <a:t>số</a:t>
            </a:r>
            <a:r>
              <a:rPr lang="en-US" sz="3600" dirty="0" smtClean="0"/>
              <a:t> </a:t>
            </a:r>
            <a:r>
              <a:rPr lang="en-US" sz="3600" dirty="0" err="1" smtClean="0"/>
              <a:t>lượng</a:t>
            </a:r>
            <a:r>
              <a:rPr lang="en-US" sz="3600" dirty="0" smtClean="0"/>
              <a:t> </a:t>
            </a:r>
            <a:r>
              <a:rPr lang="en-US" sz="3600" dirty="0" err="1" smtClean="0"/>
              <a:t>mạng</a:t>
            </a:r>
            <a:r>
              <a:rPr lang="en-US" sz="3600" dirty="0" smtClean="0"/>
              <a:t> con </a:t>
            </a:r>
            <a:r>
              <a:rPr lang="en-US" sz="3600" dirty="0" err="1" smtClean="0"/>
              <a:t>có</a:t>
            </a:r>
            <a:r>
              <a:rPr lang="en-US" sz="3600" dirty="0" smtClean="0"/>
              <a:t> </a:t>
            </a:r>
            <a:r>
              <a:rPr lang="en-US" sz="3600" dirty="0" err="1" smtClean="0"/>
              <a:t>được</a:t>
            </a:r>
            <a:r>
              <a:rPr lang="en-US" sz="3600" dirty="0" smtClean="0"/>
              <a:t>.</a:t>
            </a:r>
          </a:p>
          <a:p>
            <a:pPr algn="just">
              <a:lnSpc>
                <a:spcPct val="80000"/>
              </a:lnSpc>
            </a:pPr>
            <a:r>
              <a:rPr lang="en-US" sz="3600" dirty="0" err="1" smtClean="0"/>
              <a:t>Ngược</a:t>
            </a:r>
            <a:r>
              <a:rPr lang="en-US" sz="3600" dirty="0" smtClean="0"/>
              <a:t> </a:t>
            </a:r>
            <a:r>
              <a:rPr lang="en-US" sz="3600" dirty="0" err="1" smtClean="0"/>
              <a:t>lại</a:t>
            </a:r>
            <a:r>
              <a:rPr lang="en-US" sz="3600" dirty="0" smtClean="0"/>
              <a:t> </a:t>
            </a:r>
            <a:r>
              <a:rPr lang="en-US" sz="3600" dirty="0" err="1" smtClean="0"/>
              <a:t>từ</a:t>
            </a:r>
            <a:r>
              <a:rPr lang="en-US" sz="3600" dirty="0" smtClean="0"/>
              <a:t> </a:t>
            </a:r>
            <a:r>
              <a:rPr lang="en-US" sz="3600" dirty="0" err="1" smtClean="0"/>
              <a:t>số</a:t>
            </a:r>
            <a:r>
              <a:rPr lang="en-US" sz="3600" dirty="0" smtClean="0"/>
              <a:t> </a:t>
            </a:r>
            <a:r>
              <a:rPr lang="en-US" sz="3600" dirty="0" err="1" smtClean="0"/>
              <a:t>lượng</a:t>
            </a:r>
            <a:r>
              <a:rPr lang="en-US" sz="3600" dirty="0" smtClean="0"/>
              <a:t> </a:t>
            </a:r>
            <a:r>
              <a:rPr lang="en-US" sz="3600" dirty="0" err="1" smtClean="0"/>
              <a:t>mạng</a:t>
            </a:r>
            <a:r>
              <a:rPr lang="en-US" sz="3600" dirty="0" smtClean="0"/>
              <a:t> con </a:t>
            </a:r>
            <a:r>
              <a:rPr lang="en-US" sz="3600" dirty="0" err="1" smtClean="0"/>
              <a:t>cần</a:t>
            </a:r>
            <a:r>
              <a:rPr lang="en-US" sz="3600" dirty="0" smtClean="0"/>
              <a:t> </a:t>
            </a:r>
            <a:r>
              <a:rPr lang="en-US" sz="3600" dirty="0" err="1" smtClean="0"/>
              <a:t>thiết</a:t>
            </a:r>
            <a:r>
              <a:rPr lang="en-US" sz="3600" dirty="0" smtClean="0"/>
              <a:t> </a:t>
            </a:r>
            <a:r>
              <a:rPr lang="en-US" sz="3600" dirty="0" err="1" smtClean="0"/>
              <a:t>theo</a:t>
            </a:r>
            <a:r>
              <a:rPr lang="en-US" sz="3600" dirty="0" smtClean="0"/>
              <a:t> </a:t>
            </a:r>
            <a:r>
              <a:rPr lang="en-US" sz="3600" dirty="0" err="1" smtClean="0"/>
              <a:t>nhu</a:t>
            </a:r>
            <a:r>
              <a:rPr lang="en-US" sz="3600" dirty="0" smtClean="0"/>
              <a:t> </a:t>
            </a:r>
            <a:r>
              <a:rPr lang="en-US" sz="3600" dirty="0" err="1" smtClean="0"/>
              <a:t>cầu</a:t>
            </a:r>
            <a:r>
              <a:rPr lang="en-US" sz="3600" dirty="0" smtClean="0"/>
              <a:t>, </a:t>
            </a:r>
            <a:r>
              <a:rPr lang="en-US" sz="3600" dirty="0" err="1" smtClean="0"/>
              <a:t>tính</a:t>
            </a:r>
            <a:r>
              <a:rPr lang="en-US" sz="3600" dirty="0" smtClean="0"/>
              <a:t> </a:t>
            </a:r>
            <a:r>
              <a:rPr lang="en-US" sz="3600" dirty="0" err="1" smtClean="0"/>
              <a:t>được</a:t>
            </a:r>
            <a:r>
              <a:rPr lang="en-US" sz="3600" dirty="0" smtClean="0"/>
              <a:t> </a:t>
            </a:r>
            <a:r>
              <a:rPr lang="en-US" sz="3600" dirty="0" err="1" smtClean="0"/>
              <a:t>phần</a:t>
            </a:r>
            <a:r>
              <a:rPr lang="en-US" sz="3600" dirty="0" smtClean="0"/>
              <a:t> </a:t>
            </a:r>
            <a:r>
              <a:rPr lang="en-US" sz="3600" dirty="0" err="1" smtClean="0"/>
              <a:t>subnet_id</a:t>
            </a:r>
            <a:r>
              <a:rPr lang="en-US" sz="3600" dirty="0" smtClean="0"/>
              <a:t> </a:t>
            </a:r>
            <a:r>
              <a:rPr lang="en-US" sz="3600" dirty="0" err="1" smtClean="0"/>
              <a:t>cần</a:t>
            </a:r>
            <a:r>
              <a:rPr lang="en-US" sz="3600" dirty="0" smtClean="0"/>
              <a:t> </a:t>
            </a:r>
            <a:r>
              <a:rPr lang="en-US" sz="3600" dirty="0" err="1" smtClean="0"/>
              <a:t>bao</a:t>
            </a:r>
            <a:r>
              <a:rPr lang="en-US" sz="3600" dirty="0" smtClean="0"/>
              <a:t> </a:t>
            </a:r>
            <a:r>
              <a:rPr lang="en-US" sz="3600" dirty="0" err="1" smtClean="0"/>
              <a:t>nhiêu</a:t>
            </a:r>
            <a:r>
              <a:rPr lang="en-US" sz="3600" dirty="0" smtClean="0"/>
              <a:t> bit. </a:t>
            </a:r>
            <a:r>
              <a:rPr lang="en-US" sz="3600" dirty="0" err="1" smtClean="0"/>
              <a:t>Nếu</a:t>
            </a:r>
            <a:r>
              <a:rPr lang="en-US" sz="3600" dirty="0" smtClean="0"/>
              <a:t> </a:t>
            </a:r>
            <a:r>
              <a:rPr lang="en-US" sz="3600" dirty="0" err="1" smtClean="0"/>
              <a:t>muốn</a:t>
            </a:r>
            <a:r>
              <a:rPr lang="en-US" sz="3600" dirty="0" smtClean="0"/>
              <a:t> chia 6 </a:t>
            </a:r>
            <a:r>
              <a:rPr lang="en-US" sz="3600" dirty="0" err="1" smtClean="0"/>
              <a:t>mạng</a:t>
            </a:r>
            <a:r>
              <a:rPr lang="en-US" sz="3600" dirty="0" smtClean="0"/>
              <a:t> con </a:t>
            </a:r>
            <a:r>
              <a:rPr lang="en-US" sz="3600" dirty="0" err="1" smtClean="0"/>
              <a:t>thì</a:t>
            </a:r>
            <a:r>
              <a:rPr lang="en-US" sz="3600" dirty="0" smtClean="0"/>
              <a:t> </a:t>
            </a:r>
            <a:r>
              <a:rPr lang="en-US" sz="3600" dirty="0" err="1" smtClean="0"/>
              <a:t>cần</a:t>
            </a:r>
            <a:r>
              <a:rPr lang="en-US" sz="3600" dirty="0" smtClean="0"/>
              <a:t> 3 bit (2</a:t>
            </a:r>
            <a:r>
              <a:rPr lang="en-US" sz="3600" baseline="30000" dirty="0" smtClean="0"/>
              <a:t>3</a:t>
            </a:r>
            <a:r>
              <a:rPr lang="en-US" sz="3600" dirty="0" smtClean="0"/>
              <a:t>=8), chia 12 </a:t>
            </a:r>
            <a:r>
              <a:rPr lang="en-US" sz="3600" dirty="0" err="1" smtClean="0"/>
              <a:t>mạng</a:t>
            </a:r>
            <a:r>
              <a:rPr lang="en-US" sz="3600" dirty="0" smtClean="0"/>
              <a:t> con </a:t>
            </a:r>
            <a:r>
              <a:rPr lang="en-US" sz="3600" dirty="0" err="1" smtClean="0"/>
              <a:t>thì</a:t>
            </a:r>
            <a:r>
              <a:rPr lang="en-US" sz="3600" dirty="0" smtClean="0"/>
              <a:t> </a:t>
            </a:r>
            <a:r>
              <a:rPr lang="en-US" sz="3600" dirty="0" err="1" smtClean="0"/>
              <a:t>cần</a:t>
            </a:r>
            <a:r>
              <a:rPr lang="en-US" sz="3600" dirty="0" smtClean="0"/>
              <a:t> 4 bit (2</a:t>
            </a:r>
            <a:r>
              <a:rPr lang="en-US" sz="3600" baseline="30000" dirty="0" smtClean="0"/>
              <a:t>4</a:t>
            </a:r>
            <a:r>
              <a:rPr lang="en-US" sz="3600" dirty="0" smtClean="0"/>
              <a:t>&gt;=12).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0139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0B06AF46-0D8F-4FEE-AAAD-5DEA169F7C6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3: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TCP/IP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3.1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 smtClean="0"/>
          </a:p>
          <a:p>
            <a:r>
              <a:rPr lang="en-US" dirty="0" smtClean="0"/>
              <a:t>3.2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TCP/IP</a:t>
            </a:r>
            <a:endParaRPr lang="vi-VN" dirty="0" smtClean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250102" y="820616"/>
            <a:ext cx="7793037" cy="14620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smtClean="0"/>
              <a:t>Kỹ thuật chia mạng con</a:t>
            </a:r>
            <a:endParaRPr lang="en-US" sz="4000"/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3561651" y="1746938"/>
            <a:ext cx="8530703" cy="4504572"/>
          </a:xfrm>
          <a:prstGeom prst="rect">
            <a:avLst/>
          </a:prstGeom>
          <a:noFill/>
          <a:ln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4000" dirty="0" err="1" smtClean="0"/>
              <a:t>Thực</a:t>
            </a:r>
            <a:r>
              <a:rPr lang="en-US" sz="4000" dirty="0" smtClean="0"/>
              <a:t> </a:t>
            </a:r>
            <a:r>
              <a:rPr lang="en-US" sz="4000" dirty="0" err="1" smtClean="0"/>
              <a:t>hiện</a:t>
            </a:r>
            <a:r>
              <a:rPr lang="en-US" sz="4000" dirty="0" smtClean="0"/>
              <a:t> 3 </a:t>
            </a:r>
            <a:r>
              <a:rPr lang="en-US" sz="4000" dirty="0" err="1" smtClean="0"/>
              <a:t>bước</a:t>
            </a:r>
            <a:r>
              <a:rPr lang="en-US" sz="4000" dirty="0" smtClean="0"/>
              <a:t>:</a:t>
            </a:r>
          </a:p>
          <a:p>
            <a:pPr lvl="1" algn="just"/>
            <a:r>
              <a:rPr lang="en-US" sz="3600" dirty="0" err="1" smtClean="0"/>
              <a:t>Bước</a:t>
            </a:r>
            <a:r>
              <a:rPr lang="en-US" sz="3600" dirty="0" smtClean="0"/>
              <a:t> 1: </a:t>
            </a:r>
            <a:r>
              <a:rPr lang="en-US" sz="3600" dirty="0" err="1" smtClean="0"/>
              <a:t>Xác</a:t>
            </a:r>
            <a:r>
              <a:rPr lang="en-US" sz="3600" dirty="0" smtClean="0"/>
              <a:t> </a:t>
            </a:r>
            <a:r>
              <a:rPr lang="en-US" sz="3600" dirty="0" err="1" smtClean="0"/>
              <a:t>định</a:t>
            </a:r>
            <a:r>
              <a:rPr lang="en-US" sz="3600" dirty="0" smtClean="0"/>
              <a:t> </a:t>
            </a:r>
            <a:r>
              <a:rPr lang="en-US" sz="3600" dirty="0" err="1" smtClean="0"/>
              <a:t>lớp</a:t>
            </a:r>
            <a:r>
              <a:rPr lang="en-US" sz="3600" dirty="0" smtClean="0"/>
              <a:t> (class) </a:t>
            </a:r>
            <a:r>
              <a:rPr lang="en-US" sz="3600" dirty="0" err="1" smtClean="0"/>
              <a:t>của</a:t>
            </a:r>
            <a:r>
              <a:rPr lang="en-US" sz="3600" dirty="0" smtClean="0"/>
              <a:t> </a:t>
            </a:r>
            <a:r>
              <a:rPr lang="en-US" sz="3600" dirty="0" err="1" smtClean="0"/>
              <a:t>địa</a:t>
            </a:r>
            <a:r>
              <a:rPr lang="en-US" sz="3600" dirty="0" smtClean="0"/>
              <a:t> </a:t>
            </a:r>
            <a:r>
              <a:rPr lang="en-US" sz="3600" dirty="0" err="1" smtClean="0"/>
              <a:t>chỉ</a:t>
            </a:r>
            <a:r>
              <a:rPr lang="en-US" sz="3600" dirty="0" smtClean="0"/>
              <a:t> </a:t>
            </a:r>
            <a:r>
              <a:rPr lang="en-US" sz="3600" dirty="0" err="1" smtClean="0"/>
              <a:t>và</a:t>
            </a:r>
            <a:r>
              <a:rPr lang="en-US" sz="3600" dirty="0" smtClean="0"/>
              <a:t> subnet mask </a:t>
            </a:r>
            <a:r>
              <a:rPr lang="en-US" sz="3600" dirty="0" err="1" smtClean="0"/>
              <a:t>mặc</a:t>
            </a:r>
            <a:r>
              <a:rPr lang="en-US" sz="3600" dirty="0" smtClean="0"/>
              <a:t> </a:t>
            </a:r>
            <a:r>
              <a:rPr lang="en-US" sz="3600" dirty="0" err="1" smtClean="0"/>
              <a:t>nhiên</a:t>
            </a:r>
            <a:r>
              <a:rPr lang="en-US" sz="3600" dirty="0" smtClean="0"/>
              <a:t>.</a:t>
            </a:r>
          </a:p>
          <a:p>
            <a:pPr lvl="1" algn="just"/>
            <a:r>
              <a:rPr lang="en-US" sz="3600" dirty="0" err="1" smtClean="0"/>
              <a:t>Bước</a:t>
            </a:r>
            <a:r>
              <a:rPr lang="en-US" sz="3600" dirty="0" smtClean="0"/>
              <a:t> 2: </a:t>
            </a:r>
            <a:r>
              <a:rPr lang="en-US" sz="3600" dirty="0" err="1" smtClean="0"/>
              <a:t>Xác</a:t>
            </a:r>
            <a:r>
              <a:rPr lang="en-US" sz="3600" dirty="0" smtClean="0"/>
              <a:t> </a:t>
            </a:r>
            <a:r>
              <a:rPr lang="en-US" sz="3600" dirty="0" err="1" smtClean="0"/>
              <a:t>định</a:t>
            </a:r>
            <a:r>
              <a:rPr lang="en-US" sz="3600" dirty="0" smtClean="0"/>
              <a:t> </a:t>
            </a:r>
            <a:r>
              <a:rPr lang="en-US" sz="3600" dirty="0" err="1" smtClean="0"/>
              <a:t>số</a:t>
            </a:r>
            <a:r>
              <a:rPr lang="en-US" sz="3600" dirty="0" smtClean="0"/>
              <a:t> bit </a:t>
            </a:r>
            <a:r>
              <a:rPr lang="en-US" sz="3600" dirty="0" err="1" smtClean="0"/>
              <a:t>cần</a:t>
            </a:r>
            <a:r>
              <a:rPr lang="en-US" sz="3600" dirty="0" smtClean="0"/>
              <a:t> </a:t>
            </a:r>
            <a:r>
              <a:rPr lang="en-US" sz="3600" dirty="0" err="1" smtClean="0"/>
              <a:t>mượnvà</a:t>
            </a:r>
            <a:r>
              <a:rPr lang="en-US" sz="3600" dirty="0" smtClean="0"/>
              <a:t> subnet mask </a:t>
            </a:r>
            <a:r>
              <a:rPr lang="en-US" sz="3600" dirty="0" err="1" smtClean="0"/>
              <a:t>mới</a:t>
            </a:r>
            <a:r>
              <a:rPr lang="en-US" sz="3600" dirty="0" smtClean="0"/>
              <a:t>, </a:t>
            </a:r>
            <a:r>
              <a:rPr lang="en-US" sz="3600" dirty="0" err="1" smtClean="0"/>
              <a:t>tính</a:t>
            </a:r>
            <a:r>
              <a:rPr lang="en-US" sz="3600" dirty="0" smtClean="0"/>
              <a:t> </a:t>
            </a:r>
            <a:r>
              <a:rPr lang="en-US" sz="3600" dirty="0" err="1" smtClean="0"/>
              <a:t>số</a:t>
            </a:r>
            <a:r>
              <a:rPr lang="en-US" sz="3600" dirty="0" smtClean="0"/>
              <a:t> </a:t>
            </a:r>
            <a:r>
              <a:rPr lang="en-US" sz="3600" dirty="0" err="1" smtClean="0"/>
              <a:t>lượng</a:t>
            </a:r>
            <a:r>
              <a:rPr lang="en-US" sz="3600" dirty="0" smtClean="0"/>
              <a:t> </a:t>
            </a:r>
            <a:r>
              <a:rPr lang="en-US" sz="3600" dirty="0" err="1" smtClean="0"/>
              <a:t>mạng</a:t>
            </a:r>
            <a:r>
              <a:rPr lang="en-US" sz="3600" dirty="0" smtClean="0"/>
              <a:t> con, </a:t>
            </a:r>
            <a:r>
              <a:rPr lang="en-US" sz="3600" dirty="0" err="1" smtClean="0"/>
              <a:t>số</a:t>
            </a:r>
            <a:r>
              <a:rPr lang="en-US" sz="3600" dirty="0" smtClean="0"/>
              <a:t> host </a:t>
            </a:r>
            <a:r>
              <a:rPr lang="en-US" sz="3600" dirty="0" err="1" smtClean="0"/>
              <a:t>thực</a:t>
            </a:r>
            <a:r>
              <a:rPr lang="en-US" sz="3600" dirty="0" smtClean="0"/>
              <a:t> </a:t>
            </a:r>
            <a:r>
              <a:rPr lang="en-US" sz="3600" dirty="0" err="1" smtClean="0"/>
              <a:t>sự</a:t>
            </a:r>
            <a:r>
              <a:rPr lang="en-US" sz="3600" dirty="0" smtClean="0"/>
              <a:t> </a:t>
            </a:r>
            <a:r>
              <a:rPr lang="en-US" sz="3600" dirty="0" err="1" smtClean="0"/>
              <a:t>có</a:t>
            </a:r>
            <a:r>
              <a:rPr lang="en-US" sz="3600" dirty="0" smtClean="0"/>
              <a:t> </a:t>
            </a:r>
            <a:r>
              <a:rPr lang="en-US" sz="3600" dirty="0" err="1" smtClean="0"/>
              <a:t>được</a:t>
            </a:r>
            <a:r>
              <a:rPr lang="en-US" sz="3600" dirty="0" smtClean="0"/>
              <a:t>.</a:t>
            </a:r>
          </a:p>
          <a:p>
            <a:pPr lvl="1" algn="just"/>
            <a:r>
              <a:rPr lang="en-US" sz="3600" dirty="0" err="1" smtClean="0"/>
              <a:t>Bước</a:t>
            </a:r>
            <a:r>
              <a:rPr lang="en-US" sz="3600" dirty="0" smtClean="0"/>
              <a:t> 3: </a:t>
            </a:r>
            <a:r>
              <a:rPr lang="en-US" sz="3600" dirty="0" err="1" smtClean="0"/>
              <a:t>Xác</a:t>
            </a:r>
            <a:r>
              <a:rPr lang="en-US" sz="3600" dirty="0" smtClean="0"/>
              <a:t> </a:t>
            </a:r>
            <a:r>
              <a:rPr lang="en-US" sz="3600" dirty="0" err="1" smtClean="0"/>
              <a:t>định</a:t>
            </a:r>
            <a:r>
              <a:rPr lang="en-US" sz="3600" dirty="0" smtClean="0"/>
              <a:t> </a:t>
            </a:r>
            <a:r>
              <a:rPr lang="en-US" sz="3600" dirty="0" err="1" smtClean="0"/>
              <a:t>các</a:t>
            </a:r>
            <a:r>
              <a:rPr lang="en-US" sz="3600" dirty="0" smtClean="0"/>
              <a:t> </a:t>
            </a:r>
            <a:r>
              <a:rPr lang="en-US" sz="3600" dirty="0" err="1" smtClean="0"/>
              <a:t>vùng</a:t>
            </a:r>
            <a:r>
              <a:rPr lang="en-US" sz="3600" dirty="0" smtClean="0"/>
              <a:t> </a:t>
            </a:r>
            <a:r>
              <a:rPr lang="en-US" sz="3600" dirty="0" err="1" smtClean="0"/>
              <a:t>địa</a:t>
            </a:r>
            <a:r>
              <a:rPr lang="en-US" sz="3600" dirty="0" smtClean="0"/>
              <a:t> </a:t>
            </a:r>
            <a:r>
              <a:rPr lang="en-US" sz="3600" dirty="0" err="1" smtClean="0"/>
              <a:t>chỉ</a:t>
            </a:r>
            <a:r>
              <a:rPr lang="en-US" sz="3600" dirty="0" smtClean="0"/>
              <a:t> host </a:t>
            </a:r>
            <a:r>
              <a:rPr lang="en-US" sz="3600" dirty="0" err="1" smtClean="0"/>
              <a:t>và</a:t>
            </a:r>
            <a:r>
              <a:rPr lang="en-US" sz="3600" dirty="0" smtClean="0"/>
              <a:t> </a:t>
            </a:r>
            <a:r>
              <a:rPr lang="en-US" sz="3600" dirty="0" err="1" smtClean="0"/>
              <a:t>chọn</a:t>
            </a:r>
            <a:r>
              <a:rPr lang="en-US" sz="3600" dirty="0" smtClean="0"/>
              <a:t> </a:t>
            </a:r>
            <a:r>
              <a:rPr lang="en-US" sz="3600" dirty="0" err="1" smtClean="0"/>
              <a:t>mạng</a:t>
            </a:r>
            <a:r>
              <a:rPr lang="en-US" sz="3600" dirty="0" smtClean="0"/>
              <a:t> con </a:t>
            </a:r>
            <a:r>
              <a:rPr lang="en-US" sz="3600" dirty="0" err="1" smtClean="0"/>
              <a:t>muốn</a:t>
            </a:r>
            <a:r>
              <a:rPr lang="en-US" sz="3600" dirty="0" smtClean="0"/>
              <a:t> </a:t>
            </a:r>
            <a:r>
              <a:rPr lang="en-US" sz="3600" dirty="0" err="1" smtClean="0"/>
              <a:t>dùng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7302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0B06AF46-0D8F-4FEE-AAAD-5DEA169F7C6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3: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TCP/IP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3.1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 smtClean="0"/>
          </a:p>
          <a:p>
            <a:r>
              <a:rPr lang="en-US" dirty="0" smtClean="0"/>
              <a:t>3.2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TCP/IP</a:t>
            </a:r>
            <a:endParaRPr lang="vi-VN" dirty="0" smtClean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575539" y="820616"/>
            <a:ext cx="7772400" cy="914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Bài tập</a:t>
            </a:r>
            <a:endParaRPr 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270739" y="2192216"/>
            <a:ext cx="7772400" cy="4038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0400" indent="-660400">
              <a:buFont typeface="Wingdings" panose="05000000000000000000" pitchFamily="2" charset="2"/>
              <a:buNone/>
            </a:pPr>
            <a:r>
              <a:rPr lang="en-US" sz="4000" b="1" u="sng" smtClean="0"/>
              <a:t>Bài 1</a:t>
            </a:r>
            <a:r>
              <a:rPr lang="en-US" sz="4000" smtClean="0"/>
              <a:t>: Cho địa chỉ IP sau: 172.16.0.0. Hãy chia thành 8 mạng con và có 1000 host trên mỗi mạng con đó.</a:t>
            </a:r>
          </a:p>
          <a:p>
            <a:pPr marL="660400" indent="-660400">
              <a:buFont typeface="Wingdings" panose="05000000000000000000" pitchFamily="2" charset="2"/>
              <a:buNone/>
            </a:pPr>
            <a:r>
              <a:rPr lang="en-US" sz="4000" b="1" u="sng" smtClean="0"/>
              <a:t>Giải</a:t>
            </a:r>
            <a:r>
              <a:rPr lang="en-US" sz="4000" smtClean="0"/>
              <a:t>: Địa chỉ trên viết dưới dạng nhị phân</a:t>
            </a:r>
          </a:p>
          <a:p>
            <a:pPr marL="660400" indent="-660400">
              <a:buFont typeface="Wingdings" panose="05000000000000000000" pitchFamily="2" charset="2"/>
              <a:buNone/>
            </a:pPr>
            <a:r>
              <a:rPr lang="en-US" smtClean="0"/>
              <a:t>	10101100.00010000.00000000.00000000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87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0B06AF46-0D8F-4FEE-AAAD-5DEA169F7C6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3: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TCP/IP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3.1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 smtClean="0"/>
          </a:p>
          <a:p>
            <a:r>
              <a:rPr lang="en-US" dirty="0" smtClean="0"/>
              <a:t>3.2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TCP/IP</a:t>
            </a:r>
            <a:endParaRPr lang="vi-VN" dirty="0" smtClean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131976" y="820616"/>
            <a:ext cx="8568612" cy="1447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smtClean="0"/>
              <a:t>Bước 1: X</a:t>
            </a:r>
            <a:r>
              <a:rPr lang="en-US" sz="4000" smtClean="0">
                <a:latin typeface="Arial" panose="020B0604020202020204" pitchFamily="34" charset="0"/>
              </a:rPr>
              <a:t>á</a:t>
            </a:r>
            <a:r>
              <a:rPr lang="en-US" sz="4000" smtClean="0"/>
              <a:t>c định c</a:t>
            </a:r>
            <a:r>
              <a:rPr lang="en-US" sz="4000" smtClean="0">
                <a:cs typeface="Tahoma" panose="020B0604030504040204" pitchFamily="34" charset="0"/>
              </a:rPr>
              <a:t>lass v</a:t>
            </a:r>
            <a:r>
              <a:rPr lang="en-US" sz="4000" smtClean="0">
                <a:latin typeface="Arial" panose="020B0604020202020204" pitchFamily="34" charset="0"/>
                <a:cs typeface="Tahoma" panose="020B0604030504040204" pitchFamily="34" charset="0"/>
              </a:rPr>
              <a:t>à</a:t>
            </a:r>
            <a:r>
              <a:rPr lang="en-US" sz="4000" smtClean="0">
                <a:cs typeface="Tahoma" panose="020B0604030504040204" pitchFamily="34" charset="0"/>
              </a:rPr>
              <a:t> subnet mask mặc nhiên</a:t>
            </a:r>
            <a:endParaRPr lang="en-US" sz="4000">
              <a:cs typeface="Tahoma" panose="020B0604030504040204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131976" y="3411416"/>
            <a:ext cx="8653450" cy="2667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0400" indent="-66040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3600" dirty="0" err="1" smtClean="0"/>
              <a:t>Xác</a:t>
            </a:r>
            <a:r>
              <a:rPr lang="en-US" sz="3600" dirty="0" smtClean="0"/>
              <a:t> </a:t>
            </a:r>
            <a:r>
              <a:rPr lang="en-US" sz="3600" dirty="0" err="1" smtClean="0"/>
              <a:t>định</a:t>
            </a:r>
            <a:r>
              <a:rPr lang="en-US" sz="3600" dirty="0" smtClean="0"/>
              <a:t> </a:t>
            </a:r>
            <a:r>
              <a:rPr lang="en-US" sz="3600" dirty="0" err="1" smtClean="0"/>
              <a:t>lớp</a:t>
            </a:r>
            <a:r>
              <a:rPr lang="en-US" sz="3600" dirty="0" smtClean="0"/>
              <a:t> </a:t>
            </a:r>
            <a:r>
              <a:rPr lang="en-US" sz="3600" dirty="0" err="1" smtClean="0"/>
              <a:t>của</a:t>
            </a:r>
            <a:r>
              <a:rPr lang="en-US" sz="3600" dirty="0" smtClean="0"/>
              <a:t> IP </a:t>
            </a:r>
            <a:r>
              <a:rPr lang="en-US" sz="3600" dirty="0" err="1" smtClean="0"/>
              <a:t>trên</a:t>
            </a:r>
            <a:r>
              <a:rPr lang="en-US" sz="3600" dirty="0" smtClean="0"/>
              <a:t>:</a:t>
            </a:r>
            <a:r>
              <a:rPr lang="en-US" dirty="0" smtClean="0"/>
              <a:t> </a:t>
            </a:r>
          </a:p>
          <a:p>
            <a:pPr marL="1035050" lvl="1" indent="-577850">
              <a:buClr>
                <a:srgbClr val="FF3300"/>
              </a:buClr>
              <a:buFont typeface="Symbol" panose="05050102010706020507" pitchFamily="18" charset="2"/>
              <a:buChar char="®"/>
            </a:pPr>
            <a:r>
              <a:rPr lang="en-US" sz="3600" dirty="0" err="1" smtClean="0">
                <a:solidFill>
                  <a:srgbClr val="FF3300"/>
                </a:solidFill>
              </a:rPr>
              <a:t>Lớp</a:t>
            </a:r>
            <a:r>
              <a:rPr lang="en-US" sz="3600" dirty="0" smtClean="0">
                <a:solidFill>
                  <a:srgbClr val="FF3300"/>
                </a:solidFill>
              </a:rPr>
              <a:t> B</a:t>
            </a:r>
          </a:p>
          <a:p>
            <a:pPr marL="660400" indent="-66040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3600" dirty="0" err="1" smtClean="0"/>
              <a:t>Xác</a:t>
            </a:r>
            <a:r>
              <a:rPr lang="en-US" sz="3600" dirty="0" smtClean="0"/>
              <a:t> </a:t>
            </a:r>
            <a:r>
              <a:rPr lang="en-US" sz="3600" dirty="0" err="1" smtClean="0"/>
              <a:t>định</a:t>
            </a:r>
            <a:r>
              <a:rPr lang="en-US" sz="3600" dirty="0" smtClean="0"/>
              <a:t> Subnet mask </a:t>
            </a:r>
            <a:r>
              <a:rPr lang="en-US" sz="3600" dirty="0" err="1" smtClean="0"/>
              <a:t>mặc</a:t>
            </a:r>
            <a:r>
              <a:rPr lang="en-US" sz="3600" dirty="0" smtClean="0"/>
              <a:t> </a:t>
            </a:r>
            <a:r>
              <a:rPr lang="en-US" sz="3600" dirty="0" err="1" smtClean="0"/>
              <a:t>nhiên</a:t>
            </a:r>
            <a:r>
              <a:rPr lang="en-US" sz="3600" dirty="0" smtClean="0"/>
              <a:t>:</a:t>
            </a:r>
          </a:p>
          <a:p>
            <a:pPr marL="1035050" lvl="1" indent="-577850">
              <a:buClr>
                <a:srgbClr val="FF3300"/>
              </a:buClr>
              <a:buFont typeface="Symbol" panose="05050102010706020507" pitchFamily="18" charset="2"/>
              <a:buChar char="®"/>
            </a:pPr>
            <a:r>
              <a:rPr lang="en-US" sz="3600" dirty="0" smtClean="0">
                <a:solidFill>
                  <a:srgbClr val="FF3300"/>
                </a:solidFill>
              </a:rPr>
              <a:t>255.255.0.0</a:t>
            </a:r>
            <a:endParaRPr lang="en-US" sz="3600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39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0B06AF46-0D8F-4FEE-AAAD-5DEA169F7C6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3: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TCP/IP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3.1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 smtClean="0"/>
          </a:p>
          <a:p>
            <a:r>
              <a:rPr lang="en-US" dirty="0" smtClean="0"/>
              <a:t>3.2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TCP/IP</a:t>
            </a:r>
            <a:endParaRPr lang="vi-VN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270739" y="949325"/>
            <a:ext cx="7772400" cy="4419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0400" indent="-660400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3200" dirty="0" err="1" smtClean="0"/>
              <a:t>Cần</a:t>
            </a:r>
            <a:r>
              <a:rPr lang="en-US" sz="3200" dirty="0" smtClean="0"/>
              <a:t> </a:t>
            </a:r>
            <a:r>
              <a:rPr lang="en-US" sz="3200" dirty="0" err="1" smtClean="0"/>
              <a:t>mượn</a:t>
            </a:r>
            <a:r>
              <a:rPr lang="en-US" sz="3200" dirty="0" smtClean="0"/>
              <a:t> </a:t>
            </a:r>
            <a:r>
              <a:rPr lang="en-US" sz="3200" dirty="0" err="1" smtClean="0"/>
              <a:t>bao</a:t>
            </a:r>
            <a:r>
              <a:rPr lang="en-US" sz="3200" dirty="0" smtClean="0"/>
              <a:t> </a:t>
            </a:r>
            <a:r>
              <a:rPr lang="en-US" sz="3200" dirty="0" err="1" smtClean="0"/>
              <a:t>nhiêu</a:t>
            </a:r>
            <a:r>
              <a:rPr lang="en-US" sz="3200" dirty="0" smtClean="0"/>
              <a:t> bit:</a:t>
            </a:r>
            <a:r>
              <a:rPr lang="en-US" dirty="0" smtClean="0"/>
              <a:t> </a:t>
            </a:r>
          </a:p>
          <a:p>
            <a:pPr marL="1035050" lvl="1" indent="-577850">
              <a:lnSpc>
                <a:spcPct val="80000"/>
              </a:lnSpc>
              <a:buClr>
                <a:srgbClr val="FF3300"/>
              </a:buClr>
              <a:buFont typeface="Symbol" panose="05050102010706020507" pitchFamily="18" charset="2"/>
              <a:buChar char="®"/>
            </a:pPr>
            <a:r>
              <a:rPr lang="en-US" sz="2800" dirty="0" smtClean="0">
                <a:solidFill>
                  <a:srgbClr val="FF3300"/>
                </a:solidFill>
              </a:rPr>
              <a:t>N = 3, </a:t>
            </a:r>
            <a:r>
              <a:rPr lang="en-US" sz="2800" dirty="0" err="1" smtClean="0">
                <a:solidFill>
                  <a:srgbClr val="FF3300"/>
                </a:solidFill>
              </a:rPr>
              <a:t>bởi</a:t>
            </a:r>
            <a:r>
              <a:rPr lang="en-US" sz="2800" dirty="0" smtClean="0">
                <a:solidFill>
                  <a:srgbClr val="FF3300"/>
                </a:solidFill>
              </a:rPr>
              <a:t> </a:t>
            </a:r>
            <a:r>
              <a:rPr lang="en-US" sz="2800" dirty="0" err="1" smtClean="0">
                <a:solidFill>
                  <a:srgbClr val="FF3300"/>
                </a:solidFill>
              </a:rPr>
              <a:t>vì</a:t>
            </a:r>
            <a:r>
              <a:rPr lang="en-US" sz="2800" dirty="0" smtClean="0">
                <a:solidFill>
                  <a:srgbClr val="FF3300"/>
                </a:solidFill>
              </a:rPr>
              <a:t>:</a:t>
            </a:r>
          </a:p>
          <a:p>
            <a:pPr marL="1409700" lvl="2" indent="-495300">
              <a:lnSpc>
                <a:spcPct val="80000"/>
              </a:lnSpc>
              <a:buClr>
                <a:srgbClr val="FF3300"/>
              </a:buClr>
              <a:buFont typeface="Symbol" panose="05050102010706020507" pitchFamily="18" charset="2"/>
              <a:buChar char="®"/>
            </a:pPr>
            <a:r>
              <a:rPr lang="en-US" sz="2400" dirty="0" err="1" smtClean="0">
                <a:solidFill>
                  <a:srgbClr val="FF3300"/>
                </a:solidFill>
              </a:rPr>
              <a:t>Số</a:t>
            </a:r>
            <a:r>
              <a:rPr lang="en-US" sz="2400" dirty="0" smtClean="0">
                <a:solidFill>
                  <a:srgbClr val="FF3300"/>
                </a:solidFill>
              </a:rPr>
              <a:t> </a:t>
            </a:r>
            <a:r>
              <a:rPr lang="en-US" sz="2400" dirty="0" err="1" smtClean="0">
                <a:solidFill>
                  <a:srgbClr val="FF3300"/>
                </a:solidFill>
              </a:rPr>
              <a:t>mạng</a:t>
            </a:r>
            <a:r>
              <a:rPr lang="en-US" sz="2400" dirty="0" smtClean="0">
                <a:solidFill>
                  <a:srgbClr val="FF3300"/>
                </a:solidFill>
              </a:rPr>
              <a:t> con </a:t>
            </a:r>
            <a:r>
              <a:rPr lang="en-US" sz="2400" dirty="0" err="1" smtClean="0">
                <a:solidFill>
                  <a:srgbClr val="FF3300"/>
                </a:solidFill>
              </a:rPr>
              <a:t>có</a:t>
            </a:r>
            <a:r>
              <a:rPr lang="en-US" sz="2400" dirty="0" smtClean="0">
                <a:solidFill>
                  <a:srgbClr val="FF3300"/>
                </a:solidFill>
              </a:rPr>
              <a:t> </a:t>
            </a:r>
            <a:r>
              <a:rPr lang="en-US" sz="2400" dirty="0" err="1" smtClean="0">
                <a:solidFill>
                  <a:srgbClr val="FF3300"/>
                </a:solidFill>
              </a:rPr>
              <a:t>thể</a:t>
            </a:r>
            <a:r>
              <a:rPr lang="en-US" sz="2400" dirty="0" smtClean="0">
                <a:solidFill>
                  <a:srgbClr val="FF3300"/>
                </a:solidFill>
              </a:rPr>
              <a:t>: 2</a:t>
            </a:r>
            <a:r>
              <a:rPr lang="en-US" sz="2400" baseline="30000" dirty="0" smtClean="0">
                <a:solidFill>
                  <a:srgbClr val="FF3300"/>
                </a:solidFill>
              </a:rPr>
              <a:t>3</a:t>
            </a:r>
            <a:r>
              <a:rPr lang="en-US" sz="2400" dirty="0" smtClean="0">
                <a:solidFill>
                  <a:srgbClr val="FF3300"/>
                </a:solidFill>
              </a:rPr>
              <a:t> = 8.</a:t>
            </a:r>
          </a:p>
          <a:p>
            <a:pPr marL="1409700" lvl="2" indent="-495300">
              <a:lnSpc>
                <a:spcPct val="80000"/>
              </a:lnSpc>
              <a:buClr>
                <a:srgbClr val="FF3300"/>
              </a:buClr>
              <a:buFont typeface="Symbol" panose="05050102010706020507" pitchFamily="18" charset="2"/>
              <a:buChar char="®"/>
            </a:pPr>
            <a:r>
              <a:rPr lang="en-US" sz="2400" dirty="0" err="1" smtClean="0">
                <a:solidFill>
                  <a:srgbClr val="FF3300"/>
                </a:solidFill>
              </a:rPr>
              <a:t>Số</a:t>
            </a:r>
            <a:r>
              <a:rPr lang="en-US" sz="2400" dirty="0" smtClean="0">
                <a:solidFill>
                  <a:srgbClr val="FF3300"/>
                </a:solidFill>
              </a:rPr>
              <a:t> host </a:t>
            </a:r>
            <a:r>
              <a:rPr lang="en-US" sz="2400" dirty="0" err="1" smtClean="0">
                <a:solidFill>
                  <a:srgbClr val="FF3300"/>
                </a:solidFill>
              </a:rPr>
              <a:t>của</a:t>
            </a:r>
            <a:r>
              <a:rPr lang="en-US" sz="2400" dirty="0" smtClean="0">
                <a:solidFill>
                  <a:srgbClr val="FF3300"/>
                </a:solidFill>
              </a:rPr>
              <a:t> </a:t>
            </a:r>
            <a:r>
              <a:rPr lang="en-US" sz="2400" dirty="0" err="1" smtClean="0">
                <a:solidFill>
                  <a:srgbClr val="FF3300"/>
                </a:solidFill>
              </a:rPr>
              <a:t>mỗi</a:t>
            </a:r>
            <a:r>
              <a:rPr lang="en-US" sz="2400" dirty="0" smtClean="0">
                <a:solidFill>
                  <a:srgbClr val="FF3300"/>
                </a:solidFill>
              </a:rPr>
              <a:t> </a:t>
            </a:r>
            <a:r>
              <a:rPr lang="en-US" sz="2400" dirty="0" err="1" smtClean="0">
                <a:solidFill>
                  <a:srgbClr val="FF3300"/>
                </a:solidFill>
              </a:rPr>
              <a:t>mạng</a:t>
            </a:r>
            <a:r>
              <a:rPr lang="en-US" sz="2400" dirty="0" smtClean="0">
                <a:solidFill>
                  <a:srgbClr val="FF3300"/>
                </a:solidFill>
              </a:rPr>
              <a:t> con </a:t>
            </a:r>
            <a:r>
              <a:rPr lang="en-US" sz="2400" dirty="0" err="1" smtClean="0">
                <a:solidFill>
                  <a:srgbClr val="FF3300"/>
                </a:solidFill>
              </a:rPr>
              <a:t>có</a:t>
            </a:r>
            <a:r>
              <a:rPr lang="en-US" sz="2400" dirty="0" smtClean="0">
                <a:solidFill>
                  <a:srgbClr val="FF3300"/>
                </a:solidFill>
              </a:rPr>
              <a:t> </a:t>
            </a:r>
            <a:r>
              <a:rPr lang="en-US" sz="2400" dirty="0" err="1" smtClean="0">
                <a:solidFill>
                  <a:srgbClr val="FF3300"/>
                </a:solidFill>
              </a:rPr>
              <a:t>thể</a:t>
            </a:r>
            <a:r>
              <a:rPr lang="en-US" sz="2400" dirty="0" smtClean="0">
                <a:solidFill>
                  <a:srgbClr val="FF3300"/>
                </a:solidFill>
              </a:rPr>
              <a:t>: </a:t>
            </a:r>
          </a:p>
          <a:p>
            <a:pPr marL="1409700" lvl="2" indent="-495300">
              <a:lnSpc>
                <a:spcPct val="80000"/>
              </a:lnSpc>
              <a:buClr>
                <a:srgbClr val="FF3300"/>
              </a:buClr>
              <a:buFont typeface="Symbol" panose="05050102010706020507" pitchFamily="18" charset="2"/>
              <a:buNone/>
            </a:pPr>
            <a:r>
              <a:rPr lang="en-US" sz="2400" dirty="0" smtClean="0">
                <a:solidFill>
                  <a:srgbClr val="FF3300"/>
                </a:solidFill>
              </a:rPr>
              <a:t>	2</a:t>
            </a:r>
            <a:r>
              <a:rPr lang="en-US" sz="2400" baseline="30000" dirty="0" smtClean="0">
                <a:solidFill>
                  <a:srgbClr val="FF3300"/>
                </a:solidFill>
              </a:rPr>
              <a:t>(16–3) </a:t>
            </a:r>
            <a:r>
              <a:rPr lang="en-US" sz="2400" dirty="0" smtClean="0">
                <a:solidFill>
                  <a:srgbClr val="FF3300"/>
                </a:solidFill>
              </a:rPr>
              <a:t>– 2 = 2</a:t>
            </a:r>
            <a:r>
              <a:rPr lang="en-US" sz="2400" baseline="30000" dirty="0" smtClean="0">
                <a:solidFill>
                  <a:srgbClr val="FF3300"/>
                </a:solidFill>
              </a:rPr>
              <a:t>13</a:t>
            </a:r>
            <a:r>
              <a:rPr lang="en-US" sz="2400" dirty="0" smtClean="0">
                <a:solidFill>
                  <a:srgbClr val="FF3300"/>
                </a:solidFill>
              </a:rPr>
              <a:t> - 2 &gt; 1000.</a:t>
            </a:r>
          </a:p>
          <a:p>
            <a:pPr marL="660400" indent="-660400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3200" dirty="0" err="1" smtClean="0"/>
              <a:t>Xác</a:t>
            </a:r>
            <a:r>
              <a:rPr lang="en-US" sz="3200" dirty="0" smtClean="0"/>
              <a:t> </a:t>
            </a:r>
            <a:r>
              <a:rPr lang="en-US" sz="3200" dirty="0" err="1" smtClean="0"/>
              <a:t>định</a:t>
            </a:r>
            <a:r>
              <a:rPr lang="en-US" sz="3200" dirty="0" smtClean="0"/>
              <a:t> Subnet mask </a:t>
            </a:r>
            <a:r>
              <a:rPr lang="en-US" sz="3200" dirty="0" err="1" smtClean="0"/>
              <a:t>mới</a:t>
            </a:r>
            <a:r>
              <a:rPr lang="en-US" sz="3200" dirty="0" smtClean="0"/>
              <a:t>:</a:t>
            </a:r>
          </a:p>
          <a:p>
            <a:pPr marL="660400" indent="-660400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endParaRPr lang="en-US" sz="3200" dirty="0" smtClean="0"/>
          </a:p>
          <a:p>
            <a:pPr marL="1035050" lvl="1" indent="-577850">
              <a:lnSpc>
                <a:spcPct val="80000"/>
              </a:lnSpc>
              <a:buClr>
                <a:srgbClr val="FF3300"/>
              </a:buClr>
              <a:buFont typeface="Symbol" panose="05050102010706020507" pitchFamily="18" charset="2"/>
              <a:buChar char="®"/>
            </a:pPr>
            <a:r>
              <a:rPr lang="en-US" sz="2800" dirty="0" smtClean="0">
                <a:solidFill>
                  <a:srgbClr val="FF3300"/>
                </a:solidFill>
              </a:rPr>
              <a:t>11111111.11111111.</a:t>
            </a:r>
            <a:r>
              <a:rPr lang="en-US" sz="2800" dirty="0" smtClean="0">
                <a:solidFill>
                  <a:srgbClr val="0066FF"/>
                </a:solidFill>
              </a:rPr>
              <a:t>111</a:t>
            </a:r>
            <a:r>
              <a:rPr lang="en-US" sz="2800" dirty="0" smtClean="0"/>
              <a:t>00000.00000000</a:t>
            </a:r>
            <a:r>
              <a:rPr lang="en-US" sz="2800" dirty="0" smtClean="0">
                <a:solidFill>
                  <a:srgbClr val="0066FF"/>
                </a:solidFill>
              </a:rPr>
              <a:t> </a:t>
            </a:r>
          </a:p>
          <a:p>
            <a:pPr marL="1035050" lvl="1" indent="-577850">
              <a:lnSpc>
                <a:spcPct val="80000"/>
              </a:lnSpc>
              <a:buClr>
                <a:srgbClr val="FF3300"/>
              </a:buClr>
              <a:buFont typeface="Symbol" panose="05050102010706020507" pitchFamily="18" charset="2"/>
              <a:buChar char="®"/>
            </a:pPr>
            <a:endParaRPr lang="en-US" sz="2800" dirty="0" smtClean="0"/>
          </a:p>
          <a:p>
            <a:pPr marL="1035050" lvl="1" indent="-577850">
              <a:lnSpc>
                <a:spcPct val="80000"/>
              </a:lnSpc>
              <a:buClr>
                <a:srgbClr val="FF3300"/>
              </a:buClr>
              <a:buFont typeface="Symbol" panose="05050102010706020507" pitchFamily="18" charset="2"/>
              <a:buChar char="®"/>
            </a:pPr>
            <a:r>
              <a:rPr lang="en-US" sz="2800" dirty="0" smtClean="0"/>
              <a:t>hay</a:t>
            </a:r>
            <a:r>
              <a:rPr lang="en-US" sz="2800" dirty="0" smtClean="0">
                <a:solidFill>
                  <a:srgbClr val="0066FF"/>
                </a:solidFill>
              </a:rPr>
              <a:t> </a:t>
            </a:r>
            <a:r>
              <a:rPr lang="en-US" sz="2800" dirty="0" smtClean="0">
                <a:solidFill>
                  <a:srgbClr val="FF3300"/>
                </a:solidFill>
              </a:rPr>
              <a:t>255.255.224.0</a:t>
            </a:r>
            <a:endParaRPr lang="en-US" sz="2800" dirty="0">
              <a:solidFill>
                <a:srgbClr val="FF3300"/>
              </a:solidFill>
            </a:endParaRPr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7461739" y="3692525"/>
            <a:ext cx="566738" cy="914400"/>
          </a:xfrm>
          <a:prstGeom prst="ellips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solidFill>
                <a:srgbClr val="0066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4337539" y="3692525"/>
            <a:ext cx="3048000" cy="8382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3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0B06AF46-0D8F-4FEE-AAAD-5DEA169F7C6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3: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TCP/IP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3.1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 smtClean="0"/>
          </a:p>
          <a:p>
            <a:r>
              <a:rPr lang="en-US" dirty="0" smtClean="0"/>
              <a:t>3.2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TCP/IP</a:t>
            </a:r>
            <a:endParaRPr lang="vi-VN" dirty="0" smtClean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3390123" y="0"/>
            <a:ext cx="8077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</a:rPr>
              <a:t>Bước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</a:rPr>
              <a:t> 3: </a:t>
            </a: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</a:rPr>
              <a:t>Xác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</a:rPr>
              <a:t> </a:t>
            </a: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</a:rPr>
              <a:t>định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</a:rPr>
              <a:t> </a:t>
            </a: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</a:rPr>
              <a:t>vùng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</a:rPr>
              <a:t> </a:t>
            </a: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</a:rPr>
              <a:t>địa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</a:rPr>
              <a:t> </a:t>
            </a: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</a:rPr>
              <a:t>chỉ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</a:rPr>
              <a:t> host</a:t>
            </a:r>
          </a:p>
        </p:txBody>
      </p:sp>
      <p:graphicFrame>
        <p:nvGraphicFramePr>
          <p:cNvPr id="9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7816373"/>
              </p:ext>
            </p:extLst>
          </p:nvPr>
        </p:nvGraphicFramePr>
        <p:xfrm>
          <a:off x="3085323" y="1371600"/>
          <a:ext cx="8382000" cy="4581843"/>
        </p:xfrm>
        <a:graphic>
          <a:graphicData uri="http://schemas.openxmlformats.org/drawingml/2006/table">
            <a:tbl>
              <a:tblPr/>
              <a:tblGrid>
                <a:gridCol w="530225"/>
                <a:gridCol w="2476500"/>
                <a:gridCol w="2843213"/>
                <a:gridCol w="2532062"/>
              </a:tblGrid>
              <a:tr h="1069975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STT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SubnetID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Vùng HostID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Broadcast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375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172.16.0.0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172.16.0.1 -172.16.31.254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172.16.31.255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788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172.16.32.0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172.16.32.1 -172.16.63.254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172.16.63.255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788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788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172.16.192.0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172.16.192.1 –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172.16.223.254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172.16.223.255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375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172.16.224.0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172.16.224.1 –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172.16.255.254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172.16.255.255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AutoShape 40"/>
          <p:cNvSpPr>
            <a:spLocks noChangeArrowheads="1"/>
          </p:cNvSpPr>
          <p:nvPr/>
        </p:nvSpPr>
        <p:spPr bwMode="auto">
          <a:xfrm>
            <a:off x="3771123" y="1371600"/>
            <a:ext cx="5715000" cy="685800"/>
          </a:xfrm>
          <a:prstGeom prst="wedgeRoundRectCallout">
            <a:avLst>
              <a:gd name="adj1" fmla="val -44444"/>
              <a:gd name="adj2" fmla="val 117593"/>
              <a:gd name="adj3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</a:rPr>
              <a:t>10101100.00010000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.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</a:rPr>
              <a:t>000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00000.00000000</a:t>
            </a:r>
          </a:p>
        </p:txBody>
      </p:sp>
      <p:sp>
        <p:nvSpPr>
          <p:cNvPr id="11" name="AutoShape 41"/>
          <p:cNvSpPr>
            <a:spLocks noChangeArrowheads="1"/>
          </p:cNvSpPr>
          <p:nvPr/>
        </p:nvSpPr>
        <p:spPr bwMode="auto">
          <a:xfrm>
            <a:off x="5599923" y="685800"/>
            <a:ext cx="6324600" cy="1447800"/>
          </a:xfrm>
          <a:prstGeom prst="wedgeRoundRectCallout">
            <a:avLst>
              <a:gd name="adj1" fmla="val -38431"/>
              <a:gd name="adj2" fmla="val 75329"/>
              <a:gd name="adj3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</a:rPr>
              <a:t>10101100.00010000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.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</a:rPr>
              <a:t>000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00000.00000001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Đến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</a:rPr>
              <a:t>10101100.00010000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.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</a:rPr>
              <a:t>000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11111.11111110</a:t>
            </a:r>
          </a:p>
        </p:txBody>
      </p:sp>
      <p:sp>
        <p:nvSpPr>
          <p:cNvPr id="12" name="AutoShape 42"/>
          <p:cNvSpPr>
            <a:spLocks noChangeArrowheads="1"/>
          </p:cNvSpPr>
          <p:nvPr/>
        </p:nvSpPr>
        <p:spPr bwMode="auto">
          <a:xfrm>
            <a:off x="6057123" y="1447800"/>
            <a:ext cx="5715000" cy="609600"/>
          </a:xfrm>
          <a:prstGeom prst="wedgeRoundRectCallout">
            <a:avLst>
              <a:gd name="adj1" fmla="val 3833"/>
              <a:gd name="adj2" fmla="val 121093"/>
              <a:gd name="adj3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</a:rPr>
              <a:t>10101100.00010000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.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</a:rPr>
              <a:t>000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11111.11111111</a:t>
            </a:r>
          </a:p>
        </p:txBody>
      </p:sp>
      <p:sp>
        <p:nvSpPr>
          <p:cNvPr id="13" name="AutoShape 43"/>
          <p:cNvSpPr>
            <a:spLocks noChangeArrowheads="1"/>
          </p:cNvSpPr>
          <p:nvPr/>
        </p:nvSpPr>
        <p:spPr bwMode="auto">
          <a:xfrm>
            <a:off x="3009123" y="5791200"/>
            <a:ext cx="5791200" cy="457200"/>
          </a:xfrm>
          <a:prstGeom prst="wedgeRoundRectCallout">
            <a:avLst>
              <a:gd name="adj1" fmla="val -37088"/>
              <a:gd name="adj2" fmla="val -547917"/>
              <a:gd name="adj3" fmla="val 1666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</a:rPr>
              <a:t>10101100.00010000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.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</a:rPr>
              <a:t>001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00000.00000000</a:t>
            </a:r>
          </a:p>
        </p:txBody>
      </p:sp>
      <p:sp>
        <p:nvSpPr>
          <p:cNvPr id="14" name="AutoShape 44"/>
          <p:cNvSpPr>
            <a:spLocks noChangeArrowheads="1"/>
          </p:cNvSpPr>
          <p:nvPr/>
        </p:nvSpPr>
        <p:spPr bwMode="auto">
          <a:xfrm>
            <a:off x="5599923" y="3886200"/>
            <a:ext cx="6324600" cy="1447800"/>
          </a:xfrm>
          <a:prstGeom prst="wedgeRoundRectCallout">
            <a:avLst>
              <a:gd name="adj1" fmla="val -43074"/>
              <a:gd name="adj2" fmla="val -62282"/>
              <a:gd name="adj3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</a:rPr>
              <a:t>10101100.00010000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.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</a:rPr>
              <a:t>001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00000.00000001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Đến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</a:rPr>
              <a:t>10101100.00010000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.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</a:rPr>
              <a:t>001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11111.11111110</a:t>
            </a:r>
          </a:p>
        </p:txBody>
      </p:sp>
      <p:sp>
        <p:nvSpPr>
          <p:cNvPr id="15" name="AutoShape 45"/>
          <p:cNvSpPr>
            <a:spLocks noChangeArrowheads="1"/>
          </p:cNvSpPr>
          <p:nvPr/>
        </p:nvSpPr>
        <p:spPr bwMode="auto">
          <a:xfrm>
            <a:off x="5218923" y="6172200"/>
            <a:ext cx="5715000" cy="685800"/>
          </a:xfrm>
          <a:prstGeom prst="wedgeRoundRectCallout">
            <a:avLst>
              <a:gd name="adj1" fmla="val 19389"/>
              <a:gd name="adj2" fmla="val -411806"/>
              <a:gd name="adj3" fmla="val 1666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</a:rPr>
              <a:t>10101100.00010000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.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</a:rPr>
              <a:t>001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11111.11111111</a:t>
            </a:r>
          </a:p>
        </p:txBody>
      </p:sp>
    </p:spTree>
    <p:extLst>
      <p:ext uri="{BB962C8B-B14F-4D97-AF65-F5344CB8AC3E}">
        <p14:creationId xmlns:p14="http://schemas.microsoft.com/office/powerpoint/2010/main" val="1940029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0B06AF46-0D8F-4FEE-AAAD-5DEA169F7C6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3: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TCP/IP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3.1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 smtClean="0"/>
          </a:p>
          <a:p>
            <a:r>
              <a:rPr lang="en-US" dirty="0" smtClean="0"/>
              <a:t>3.2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TCP/IP</a:t>
            </a:r>
            <a:endParaRPr lang="vi-VN" dirty="0" smtClean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270739" y="539620"/>
            <a:ext cx="7772400" cy="914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Bài tập (tiếp theo)</a:t>
            </a:r>
            <a:endParaRPr 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270739" y="1758820"/>
            <a:ext cx="8504494" cy="4191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0400" indent="-660400" algn="just">
              <a:buFont typeface="Wingdings" panose="05000000000000000000" pitchFamily="2" charset="2"/>
              <a:buNone/>
            </a:pPr>
            <a:r>
              <a:rPr lang="en-US" sz="3200" b="1" u="sng" dirty="0" err="1" smtClean="0"/>
              <a:t>Bài</a:t>
            </a:r>
            <a:r>
              <a:rPr lang="en-US" sz="3200" b="1" u="sng" dirty="0" smtClean="0"/>
              <a:t> 2</a:t>
            </a:r>
            <a:r>
              <a:rPr lang="en-US" sz="3200" dirty="0" smtClean="0"/>
              <a:t>: Cho 2 </a:t>
            </a:r>
            <a:r>
              <a:rPr lang="en-US" sz="3200" dirty="0" err="1" smtClean="0"/>
              <a:t>địa</a:t>
            </a:r>
            <a:r>
              <a:rPr lang="en-US" sz="3200" dirty="0" smtClean="0"/>
              <a:t> </a:t>
            </a:r>
            <a:r>
              <a:rPr lang="en-US" sz="3200" dirty="0" err="1" smtClean="0"/>
              <a:t>chỉ</a:t>
            </a:r>
            <a:r>
              <a:rPr lang="en-US" sz="3200" dirty="0" smtClean="0"/>
              <a:t> IP </a:t>
            </a:r>
            <a:r>
              <a:rPr lang="en-US" sz="3200" dirty="0" err="1" smtClean="0"/>
              <a:t>sau</a:t>
            </a:r>
            <a:r>
              <a:rPr lang="en-US" sz="3200" dirty="0" smtClean="0"/>
              <a:t>: </a:t>
            </a:r>
          </a:p>
          <a:p>
            <a:pPr marL="1035050" lvl="1" indent="-577850" algn="just">
              <a:buFont typeface="Wingdings" panose="05000000000000000000" pitchFamily="2" charset="2"/>
              <a:buNone/>
            </a:pPr>
            <a:r>
              <a:rPr lang="en-US" sz="3600" dirty="0" smtClean="0"/>
              <a:t>192.168.5.9/28 </a:t>
            </a:r>
          </a:p>
          <a:p>
            <a:pPr marL="1035050" lvl="1" indent="-577850" algn="just">
              <a:buFont typeface="Wingdings" panose="05000000000000000000" pitchFamily="2" charset="2"/>
              <a:buNone/>
            </a:pPr>
            <a:r>
              <a:rPr lang="en-US" sz="3600" dirty="0" smtClean="0"/>
              <a:t>192.168.5.39/28 </a:t>
            </a:r>
          </a:p>
          <a:p>
            <a:pPr marL="1035050" lvl="1" indent="-577850" algn="just"/>
            <a:r>
              <a:rPr lang="en-US" sz="2800" dirty="0" err="1" smtClean="0"/>
              <a:t>Hãy</a:t>
            </a:r>
            <a:r>
              <a:rPr lang="en-US" sz="2800" dirty="0" smtClean="0"/>
              <a:t> </a:t>
            </a:r>
            <a:r>
              <a:rPr lang="en-US" sz="2800" dirty="0" err="1" smtClean="0"/>
              <a:t>cho</a:t>
            </a:r>
            <a:r>
              <a:rPr lang="en-US" sz="2800" dirty="0" smtClean="0"/>
              <a:t> </a:t>
            </a:r>
            <a:r>
              <a:rPr lang="en-US" sz="2800" dirty="0" err="1" smtClean="0"/>
              <a:t>biết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địa</a:t>
            </a:r>
            <a:r>
              <a:rPr lang="en-US" sz="2800" dirty="0" smtClean="0"/>
              <a:t> </a:t>
            </a:r>
            <a:r>
              <a:rPr lang="en-US" sz="2800" dirty="0" err="1" smtClean="0"/>
              <a:t>chỉ</a:t>
            </a:r>
            <a:r>
              <a:rPr lang="en-US" sz="2800" dirty="0" smtClean="0"/>
              <a:t> network, host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từng</a:t>
            </a:r>
            <a:r>
              <a:rPr lang="en-US" sz="2800" dirty="0" smtClean="0"/>
              <a:t> IP </a:t>
            </a:r>
            <a:r>
              <a:rPr lang="en-US" sz="2800" dirty="0" err="1" smtClean="0"/>
              <a:t>trên</a:t>
            </a:r>
            <a:r>
              <a:rPr lang="en-US" sz="2800" dirty="0" smtClean="0"/>
              <a:t>?</a:t>
            </a:r>
          </a:p>
          <a:p>
            <a:pPr marL="1035050" lvl="1" indent="-577850" algn="just"/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máy</a:t>
            </a:r>
            <a:r>
              <a:rPr lang="en-US" sz="2800" dirty="0" smtClean="0"/>
              <a:t> </a:t>
            </a:r>
            <a:r>
              <a:rPr lang="en-US" sz="2800" dirty="0" err="1" smtClean="0"/>
              <a:t>trên</a:t>
            </a:r>
            <a:r>
              <a:rPr lang="en-US" sz="2800" dirty="0" smtClean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cùng</a:t>
            </a:r>
            <a:r>
              <a:rPr lang="en-US" sz="2800" dirty="0" smtClean="0"/>
              <a:t> </a:t>
            </a:r>
            <a:r>
              <a:rPr lang="en-US" sz="2800" dirty="0" err="1" smtClean="0"/>
              <a:t>mạng</a:t>
            </a:r>
            <a:r>
              <a:rPr lang="en-US" sz="2800" dirty="0" smtClean="0"/>
              <a:t> hay </a:t>
            </a:r>
            <a:r>
              <a:rPr lang="en-US" sz="2800" dirty="0" err="1" smtClean="0"/>
              <a:t>không</a:t>
            </a:r>
            <a:r>
              <a:rPr lang="en-US" sz="2800" dirty="0" smtClean="0"/>
              <a:t> ? </a:t>
            </a:r>
          </a:p>
          <a:p>
            <a:pPr marL="1035050" lvl="1" indent="-577850" algn="just"/>
            <a:r>
              <a:rPr lang="en-US" sz="2800" dirty="0" err="1" smtClean="0"/>
              <a:t>Hãy</a:t>
            </a:r>
            <a:r>
              <a:rPr lang="en-US" sz="2800" dirty="0" smtClean="0"/>
              <a:t> </a:t>
            </a:r>
            <a:r>
              <a:rPr lang="en-US" sz="2800" dirty="0" err="1" smtClean="0"/>
              <a:t>liệt</a:t>
            </a:r>
            <a:r>
              <a:rPr lang="en-US" sz="2800" dirty="0" smtClean="0"/>
              <a:t> </a:t>
            </a:r>
            <a:r>
              <a:rPr lang="en-US" sz="2800" dirty="0" err="1" smtClean="0"/>
              <a:t>kê</a:t>
            </a:r>
            <a:r>
              <a:rPr lang="en-US" sz="2800" dirty="0" smtClean="0"/>
              <a:t> </a:t>
            </a:r>
            <a:r>
              <a:rPr lang="en-US" sz="2800" dirty="0" err="1" smtClean="0"/>
              <a:t>tất</a:t>
            </a:r>
            <a:r>
              <a:rPr lang="en-US" sz="2800" dirty="0" smtClean="0"/>
              <a:t> </a:t>
            </a:r>
            <a:r>
              <a:rPr lang="en-US" sz="2800" dirty="0" err="1" smtClean="0"/>
              <a:t>cả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địa</a:t>
            </a:r>
            <a:r>
              <a:rPr lang="en-US" sz="2800" dirty="0" smtClean="0"/>
              <a:t> </a:t>
            </a:r>
            <a:r>
              <a:rPr lang="en-US" sz="2800" dirty="0" err="1" smtClean="0"/>
              <a:t>chỉ</a:t>
            </a:r>
            <a:r>
              <a:rPr lang="en-US" sz="2800" dirty="0" smtClean="0"/>
              <a:t> IP </a:t>
            </a:r>
            <a:r>
              <a:rPr lang="en-US" sz="2800" dirty="0" err="1" smtClean="0"/>
              <a:t>thuộc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mạng</a:t>
            </a:r>
            <a:r>
              <a:rPr lang="en-US" sz="2800" dirty="0" smtClean="0"/>
              <a:t> </a:t>
            </a:r>
            <a:r>
              <a:rPr lang="en-US" sz="2800" dirty="0" err="1" smtClean="0"/>
              <a:t>vừa</a:t>
            </a:r>
            <a:r>
              <a:rPr lang="en-US" sz="2800" dirty="0" smtClean="0"/>
              <a:t> </a:t>
            </a:r>
            <a:r>
              <a:rPr lang="en-US" sz="2800" dirty="0" err="1" smtClean="0"/>
              <a:t>tìm</a:t>
            </a:r>
            <a:r>
              <a:rPr lang="en-US" sz="2800" dirty="0" smtClean="0"/>
              <a:t> </a:t>
            </a:r>
            <a:r>
              <a:rPr lang="en-US" sz="2800" dirty="0" err="1" smtClean="0"/>
              <a:t>được</a:t>
            </a:r>
            <a:r>
              <a:rPr lang="en-US" sz="2800" dirty="0" smtClean="0"/>
              <a:t>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6343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920004" y="6437923"/>
            <a:ext cx="1049215" cy="337527"/>
          </a:xfrm>
        </p:spPr>
        <p:txBody>
          <a:bodyPr/>
          <a:lstStyle/>
          <a:p>
            <a:r>
              <a:rPr lang="en-US" dirty="0" smtClean="0"/>
              <a:t>Page </a:t>
            </a:r>
            <a:fld id="{0B06AF46-0D8F-4FEE-AAAD-5DEA169F7C6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3: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TCP/IP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3.1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 smtClean="0"/>
          </a:p>
          <a:p>
            <a:r>
              <a:rPr lang="en-US" dirty="0" smtClean="0"/>
              <a:t>3.2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TCP/IP</a:t>
            </a:r>
            <a:endParaRPr lang="vi-VN" dirty="0" smtClean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3672212" y="1743942"/>
            <a:ext cx="7391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0400" marR="0" lvl="0" indent="-6604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Chú ý: 28 là số bit dành cho NetworkID</a:t>
            </a:r>
          </a:p>
          <a:p>
            <a:pPr marL="660400" marR="0" lvl="0" indent="-6604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Đây là IP thuộc lớp C</a:t>
            </a:r>
          </a:p>
          <a:p>
            <a:pPr marL="660400" marR="0" lvl="0" indent="-6604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Subnet mask mặc nhiên: 255.255.255.0</a:t>
            </a:r>
          </a:p>
        </p:txBody>
      </p:sp>
      <p:graphicFrame>
        <p:nvGraphicFramePr>
          <p:cNvPr id="9" name="Group 2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098175"/>
              </p:ext>
            </p:extLst>
          </p:nvPr>
        </p:nvGraphicFramePr>
        <p:xfrm>
          <a:off x="2910212" y="3267942"/>
          <a:ext cx="8534400" cy="2743200"/>
        </p:xfrm>
        <a:graphic>
          <a:graphicData uri="http://schemas.openxmlformats.org/drawingml/2006/table">
            <a:tbl>
              <a:tblPr/>
              <a:tblGrid>
                <a:gridCol w="1230313"/>
                <a:gridCol w="1827212"/>
                <a:gridCol w="1825625"/>
                <a:gridCol w="1825625"/>
                <a:gridCol w="1825625"/>
              </a:tblGrid>
              <a:tr h="1181100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IP (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thập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phân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192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168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1100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IP (nhị phân)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SimSun" panose="02010600030101010101" pitchFamily="2" charset="-122"/>
                        </a:rPr>
                        <a:t>11000000 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SimSun" panose="02010600030101010101" pitchFamily="2" charset="-122"/>
                        </a:rPr>
                        <a:t>10101000 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SimSun" panose="02010600030101010101" pitchFamily="2" charset="-122"/>
                        </a:rPr>
                        <a:t>00000101 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SimSun" panose="02010600030101010101" pitchFamily="2" charset="-122"/>
                        </a:rPr>
                        <a:t>00001001 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Line 23"/>
          <p:cNvSpPr>
            <a:spLocks noChangeShapeType="1"/>
          </p:cNvSpPr>
          <p:nvPr/>
        </p:nvSpPr>
        <p:spPr bwMode="auto">
          <a:xfrm>
            <a:off x="5120012" y="4258542"/>
            <a:ext cx="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11" name="Line 24"/>
          <p:cNvSpPr>
            <a:spLocks noChangeShapeType="1"/>
          </p:cNvSpPr>
          <p:nvPr/>
        </p:nvSpPr>
        <p:spPr bwMode="auto">
          <a:xfrm>
            <a:off x="6948812" y="4258542"/>
            <a:ext cx="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12" name="Line 25"/>
          <p:cNvSpPr>
            <a:spLocks noChangeShapeType="1"/>
          </p:cNvSpPr>
          <p:nvPr/>
        </p:nvSpPr>
        <p:spPr bwMode="auto">
          <a:xfrm>
            <a:off x="8701412" y="4258542"/>
            <a:ext cx="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13" name="Line 26"/>
          <p:cNvSpPr>
            <a:spLocks noChangeShapeType="1"/>
          </p:cNvSpPr>
          <p:nvPr/>
        </p:nvSpPr>
        <p:spPr bwMode="auto">
          <a:xfrm>
            <a:off x="10530212" y="4258542"/>
            <a:ext cx="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14" name="Rectangle 27"/>
          <p:cNvSpPr txBox="1">
            <a:spLocks noChangeArrowheads="1"/>
          </p:cNvSpPr>
          <p:nvPr/>
        </p:nvSpPr>
        <p:spPr bwMode="auto">
          <a:xfrm>
            <a:off x="3800799" y="235622"/>
            <a:ext cx="7643813" cy="1169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</a:rPr>
              <a:t>Địa chỉ IP thứ nhất: </a:t>
            </a: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</a:rPr>
              <a:t>192.168.5.9/28 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113163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0B06AF46-0D8F-4FEE-AAAD-5DEA169F7C6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3: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TCP/IP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3.1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 smtClean="0"/>
          </a:p>
          <a:p>
            <a:r>
              <a:rPr lang="en-US" dirty="0" smtClean="0"/>
              <a:t>3.2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TCP/IP</a:t>
            </a:r>
            <a:endParaRPr lang="vi-VN" dirty="0" smtClean="0"/>
          </a:p>
        </p:txBody>
      </p:sp>
      <p:graphicFrame>
        <p:nvGraphicFramePr>
          <p:cNvPr id="7" name="Group 2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4005196929"/>
              </p:ext>
            </p:extLst>
          </p:nvPr>
        </p:nvGraphicFramePr>
        <p:xfrm>
          <a:off x="2971800" y="2216020"/>
          <a:ext cx="8577263" cy="3657600"/>
        </p:xfrm>
        <a:graphic>
          <a:graphicData uri="http://schemas.openxmlformats.org/drawingml/2006/table">
            <a:tbl>
              <a:tblPr/>
              <a:tblGrid>
                <a:gridCol w="1409700"/>
                <a:gridCol w="1741488"/>
                <a:gridCol w="1808162"/>
                <a:gridCol w="1809750"/>
                <a:gridCol w="1808163"/>
              </a:tblGrid>
              <a:tr h="1219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IP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SimSun" panose="02010600030101010101" pitchFamily="2" charset="-122"/>
                        </a:rPr>
                        <a:t>11000000 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SimSun" panose="02010600030101010101" pitchFamily="2" charset="-122"/>
                        </a:rPr>
                        <a:t>10101000 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SimSun" panose="02010600030101010101" pitchFamily="2" charset="-122"/>
                        </a:rPr>
                        <a:t>00000101 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SimSun" panose="02010600030101010101" pitchFamily="2" charset="-122"/>
                        </a:rPr>
                        <a:t>0000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anose="020B0604030504040204" pitchFamily="34" charset="0"/>
                          <a:ea typeface="SimSun" panose="02010600030101010101" pitchFamily="2" charset="-122"/>
                        </a:rPr>
                        <a:t>1001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SimSun" panose="02010600030101010101" pitchFamily="2" charset="-122"/>
                        </a:rPr>
                        <a:t> 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19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Subnet mask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anose="020B0604030504040204" pitchFamily="34" charset="0"/>
                          <a:ea typeface="SimSun" panose="02010600030101010101" pitchFamily="2" charset="-122"/>
                        </a:rPr>
                        <a:t>11111111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SimSun" panose="02010600030101010101" pitchFamily="2" charset="-122"/>
                        </a:rPr>
                        <a:t> 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anose="020B0604030504040204" pitchFamily="34" charset="0"/>
                          <a:ea typeface="SimSun" panose="02010600030101010101" pitchFamily="2" charset="-122"/>
                        </a:rPr>
                        <a:t>11111111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anose="020B0604030504040204" pitchFamily="34" charset="0"/>
                          <a:ea typeface="SimSun" panose="02010600030101010101" pitchFamily="2" charset="-122"/>
                        </a:rPr>
                        <a:t>11111111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anose="020B0604030504040204" pitchFamily="34" charset="0"/>
                          <a:ea typeface="SimSun" panose="02010600030101010101" pitchFamily="2" charset="-122"/>
                        </a:rPr>
                        <a:t>1111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SimSun" panose="02010600030101010101" pitchFamily="2" charset="-122"/>
                        </a:rPr>
                        <a:t>0000 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19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Kết quả AND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SimSun" panose="02010600030101010101" pitchFamily="2" charset="-122"/>
                        </a:rPr>
                        <a:t>11000000 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SimSun" panose="02010600030101010101" pitchFamily="2" charset="-122"/>
                        </a:rPr>
                        <a:t>10101000 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SimSun" panose="02010600030101010101" pitchFamily="2" charset="-122"/>
                        </a:rPr>
                        <a:t>00000101 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SimSun" panose="02010600030101010101" pitchFamily="2" charset="-122"/>
                        </a:rPr>
                        <a:t>00000000 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Line 28"/>
          <p:cNvSpPr>
            <a:spLocks noChangeShapeType="1"/>
          </p:cNvSpPr>
          <p:nvPr/>
        </p:nvSpPr>
        <p:spPr bwMode="auto">
          <a:xfrm>
            <a:off x="5410200" y="434962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29"/>
          <p:cNvSpPr>
            <a:spLocks noChangeShapeType="1"/>
          </p:cNvSpPr>
          <p:nvPr/>
        </p:nvSpPr>
        <p:spPr bwMode="auto">
          <a:xfrm>
            <a:off x="7162800" y="434962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30"/>
          <p:cNvSpPr>
            <a:spLocks noChangeShapeType="1"/>
          </p:cNvSpPr>
          <p:nvPr/>
        </p:nvSpPr>
        <p:spPr bwMode="auto">
          <a:xfrm>
            <a:off x="8839200" y="434962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31"/>
          <p:cNvSpPr>
            <a:spLocks noChangeShapeType="1"/>
          </p:cNvSpPr>
          <p:nvPr/>
        </p:nvSpPr>
        <p:spPr bwMode="auto">
          <a:xfrm>
            <a:off x="10668000" y="434962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Rectangle 32"/>
          <p:cNvSpPr txBox="1">
            <a:spLocks noChangeArrowheads="1"/>
          </p:cNvSpPr>
          <p:nvPr/>
        </p:nvSpPr>
        <p:spPr>
          <a:xfrm>
            <a:off x="3810000" y="387220"/>
            <a:ext cx="77724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Thực hiện AND địa chỉ IP với Subnet mask </a:t>
            </a:r>
            <a:endParaRPr lang="en-US" dirty="0"/>
          </a:p>
        </p:txBody>
      </p:sp>
      <p:sp>
        <p:nvSpPr>
          <p:cNvPr id="13" name="Line 33"/>
          <p:cNvSpPr>
            <a:spLocks noChangeShapeType="1"/>
          </p:cNvSpPr>
          <p:nvPr/>
        </p:nvSpPr>
        <p:spPr bwMode="auto">
          <a:xfrm>
            <a:off x="5410200" y="320662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34"/>
          <p:cNvSpPr>
            <a:spLocks noChangeShapeType="1"/>
          </p:cNvSpPr>
          <p:nvPr/>
        </p:nvSpPr>
        <p:spPr bwMode="auto">
          <a:xfrm>
            <a:off x="7162800" y="320662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35"/>
          <p:cNvSpPr>
            <a:spLocks noChangeShapeType="1"/>
          </p:cNvSpPr>
          <p:nvPr/>
        </p:nvSpPr>
        <p:spPr bwMode="auto">
          <a:xfrm>
            <a:off x="8839200" y="320662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36"/>
          <p:cNvSpPr>
            <a:spLocks noChangeShapeType="1"/>
          </p:cNvSpPr>
          <p:nvPr/>
        </p:nvSpPr>
        <p:spPr bwMode="auto">
          <a:xfrm>
            <a:off x="10668000" y="320662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92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0B06AF46-0D8F-4FEE-AAAD-5DEA169F7C6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2995979" y="212652"/>
            <a:ext cx="9096375" cy="7366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/>
              <a:t>Giao</a:t>
            </a:r>
            <a:r>
              <a:rPr lang="en-US" b="1" dirty="0" smtClean="0"/>
              <a:t> </a:t>
            </a:r>
            <a:r>
              <a:rPr lang="en-US" b="1" dirty="0" err="1" smtClean="0"/>
              <a:t>thức</a:t>
            </a:r>
            <a:r>
              <a:rPr lang="en-US" b="1" dirty="0" smtClean="0"/>
              <a:t> TCP/IP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3: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TCP/IP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3.1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 smtClean="0"/>
          </a:p>
          <a:p>
            <a:r>
              <a:rPr lang="en-US" b="0" dirty="0"/>
              <a:t>3</a:t>
            </a:r>
            <a:r>
              <a:rPr lang="en-US" b="0" dirty="0" smtClean="0"/>
              <a:t>.1.1 </a:t>
            </a:r>
            <a:r>
              <a:rPr lang="en-US" b="0" dirty="0" err="1" smtClean="0"/>
              <a:t>Khái</a:t>
            </a:r>
            <a:r>
              <a:rPr lang="en-US" b="0" dirty="0" smtClean="0"/>
              <a:t> </a:t>
            </a:r>
            <a:r>
              <a:rPr lang="en-US" b="0" dirty="0" err="1" smtClean="0"/>
              <a:t>niệm</a:t>
            </a:r>
            <a:r>
              <a:rPr lang="en-US" b="0" dirty="0" smtClean="0"/>
              <a:t> </a:t>
            </a:r>
            <a:r>
              <a:rPr lang="en-US" b="0" dirty="0" err="1" smtClean="0"/>
              <a:t>về</a:t>
            </a:r>
            <a:r>
              <a:rPr lang="en-US" b="0" dirty="0" smtClean="0"/>
              <a:t> TCP </a:t>
            </a:r>
            <a:r>
              <a:rPr lang="en-US" b="0" dirty="0" err="1" smtClean="0"/>
              <a:t>và</a:t>
            </a:r>
            <a:r>
              <a:rPr lang="en-US" b="0" dirty="0" smtClean="0"/>
              <a:t> IP</a:t>
            </a:r>
            <a:endParaRPr lang="vi-VN" b="0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948232" y="1268131"/>
            <a:ext cx="8862768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3200" dirty="0" smtClean="0"/>
              <a:t>TCP (Transmission Control Protocol) </a:t>
            </a:r>
            <a:r>
              <a:rPr lang="en-US" altLang="en-US" sz="3200" dirty="0" err="1" smtClean="0"/>
              <a:t>là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giao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thức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thuộc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tầng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vận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chuyển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và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là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một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giao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thức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có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kết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nối</a:t>
            </a:r>
            <a:r>
              <a:rPr lang="en-US" altLang="en-US" sz="3200" dirty="0" smtClean="0"/>
              <a:t> (connected-oriented).</a:t>
            </a:r>
          </a:p>
          <a:p>
            <a:pPr algn="just"/>
            <a:r>
              <a:rPr lang="en-US" altLang="en-US" sz="3200" dirty="0" smtClean="0"/>
              <a:t>IP (Internet Protocol) </a:t>
            </a:r>
            <a:r>
              <a:rPr lang="en-US" altLang="en-US" sz="3200" dirty="0" err="1" smtClean="0"/>
              <a:t>là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giao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thức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thuộc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tầng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mạng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của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mô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hình</a:t>
            </a:r>
            <a:r>
              <a:rPr lang="en-US" altLang="en-US" sz="3200" dirty="0" smtClean="0"/>
              <a:t> OSI </a:t>
            </a:r>
            <a:r>
              <a:rPr lang="en-US" altLang="en-US" sz="3200" dirty="0" err="1" smtClean="0"/>
              <a:t>và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là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một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giao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thức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không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kết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nối</a:t>
            </a:r>
            <a:r>
              <a:rPr lang="en-US" altLang="en-US" sz="3200" dirty="0" smtClean="0"/>
              <a:t> (connectionless).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412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0B06AF46-0D8F-4FEE-AAAD-5DEA169F7C6E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3: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TCP/IP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3.1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 smtClean="0"/>
          </a:p>
          <a:p>
            <a:r>
              <a:rPr lang="en-US" dirty="0" smtClean="0"/>
              <a:t>3.2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TCP/IP</a:t>
            </a:r>
            <a:endParaRPr lang="vi-VN" dirty="0" smtClean="0"/>
          </a:p>
        </p:txBody>
      </p:sp>
      <p:graphicFrame>
        <p:nvGraphicFramePr>
          <p:cNvPr id="7" name="Group 2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433712220"/>
              </p:ext>
            </p:extLst>
          </p:nvPr>
        </p:nvGraphicFramePr>
        <p:xfrm>
          <a:off x="3009123" y="2307772"/>
          <a:ext cx="8577263" cy="3733800"/>
        </p:xfrm>
        <a:graphic>
          <a:graphicData uri="http://schemas.openxmlformats.org/drawingml/2006/table">
            <a:tbl>
              <a:tblPr/>
              <a:tblGrid>
                <a:gridCol w="1409700"/>
                <a:gridCol w="1741488"/>
                <a:gridCol w="1808162"/>
                <a:gridCol w="1809750"/>
                <a:gridCol w="1808163"/>
              </a:tblGrid>
              <a:tr h="1244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Kết quả AND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SimSun" panose="02010600030101010101" pitchFamily="2" charset="-122"/>
                        </a:rPr>
                        <a:t>11000000 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SimSun" panose="02010600030101010101" pitchFamily="2" charset="-122"/>
                        </a:rPr>
                        <a:t>10101000 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SimSun" panose="02010600030101010101" pitchFamily="2" charset="-122"/>
                        </a:rPr>
                        <a:t>00000101 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SimSun" panose="02010600030101010101" pitchFamily="2" charset="-122"/>
                        </a:rPr>
                        <a:t>00000000 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44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SimSun" panose="02010600030101010101" pitchFamily="2" charset="-122"/>
                        </a:rPr>
                        <a:t>Net ID 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192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168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44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SimSun" panose="02010600030101010101" pitchFamily="2" charset="-122"/>
                        </a:rPr>
                        <a:t>Host ID 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Line 28"/>
          <p:cNvSpPr>
            <a:spLocks noChangeShapeType="1"/>
          </p:cNvSpPr>
          <p:nvPr/>
        </p:nvSpPr>
        <p:spPr bwMode="auto">
          <a:xfrm>
            <a:off x="5447523" y="3036435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29"/>
          <p:cNvSpPr>
            <a:spLocks noChangeShapeType="1"/>
          </p:cNvSpPr>
          <p:nvPr/>
        </p:nvSpPr>
        <p:spPr bwMode="auto">
          <a:xfrm>
            <a:off x="7200123" y="3036435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30"/>
          <p:cNvSpPr>
            <a:spLocks noChangeShapeType="1"/>
          </p:cNvSpPr>
          <p:nvPr/>
        </p:nvSpPr>
        <p:spPr bwMode="auto">
          <a:xfrm>
            <a:off x="8876523" y="3036435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31"/>
          <p:cNvSpPr>
            <a:spLocks noChangeShapeType="1"/>
          </p:cNvSpPr>
          <p:nvPr/>
        </p:nvSpPr>
        <p:spPr bwMode="auto">
          <a:xfrm>
            <a:off x="10705323" y="3036435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Rectangle 32"/>
          <p:cNvSpPr txBox="1">
            <a:spLocks noChangeArrowheads="1"/>
          </p:cNvSpPr>
          <p:nvPr/>
        </p:nvSpPr>
        <p:spPr>
          <a:xfrm>
            <a:off x="3847323" y="250372"/>
            <a:ext cx="77724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smtClean="0"/>
              <a:t>Chuyển IP sang dạng thập phân</a:t>
            </a:r>
            <a:endParaRPr lang="en-US" sz="4000"/>
          </a:p>
        </p:txBody>
      </p:sp>
      <p:sp>
        <p:nvSpPr>
          <p:cNvPr id="13" name="AutoShape 33"/>
          <p:cNvSpPr>
            <a:spLocks noChangeArrowheads="1"/>
          </p:cNvSpPr>
          <p:nvPr/>
        </p:nvSpPr>
        <p:spPr bwMode="auto">
          <a:xfrm>
            <a:off x="7733523" y="4517572"/>
            <a:ext cx="1981200" cy="762000"/>
          </a:xfrm>
          <a:prstGeom prst="wedgeRoundRectCallout">
            <a:avLst>
              <a:gd name="adj1" fmla="val 86778"/>
              <a:gd name="adj2" fmla="val 69167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r>
              <a:rPr lang="en-US" sz="3200">
                <a:latin typeface="Times New Roman" panose="02020603050405020304" pitchFamily="18" charset="0"/>
              </a:rPr>
              <a:t>0000</a:t>
            </a:r>
            <a:r>
              <a:rPr lang="en-US" sz="3200">
                <a:solidFill>
                  <a:srgbClr val="0066FF"/>
                </a:solidFill>
                <a:latin typeface="Times New Roman" panose="02020603050405020304" pitchFamily="18" charset="0"/>
              </a:rPr>
              <a:t>1001</a:t>
            </a:r>
          </a:p>
        </p:txBody>
      </p:sp>
      <p:sp>
        <p:nvSpPr>
          <p:cNvPr id="14" name="Line 34"/>
          <p:cNvSpPr>
            <a:spLocks noChangeShapeType="1"/>
          </p:cNvSpPr>
          <p:nvPr/>
        </p:nvSpPr>
        <p:spPr bwMode="auto">
          <a:xfrm>
            <a:off x="8647923" y="5050972"/>
            <a:ext cx="966788" cy="17463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8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0B06AF46-0D8F-4FEE-AAAD-5DEA169F7C6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3: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TCP/IP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3.1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 smtClean="0"/>
          </a:p>
          <a:p>
            <a:r>
              <a:rPr lang="en-US" dirty="0" smtClean="0"/>
              <a:t>3.2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TCP/IP</a:t>
            </a:r>
            <a:endParaRPr lang="vi-VN" dirty="0" smtClean="0"/>
          </a:p>
        </p:txBody>
      </p:sp>
      <p:graphicFrame>
        <p:nvGraphicFramePr>
          <p:cNvPr id="7" name="Group 2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609214124"/>
              </p:ext>
            </p:extLst>
          </p:nvPr>
        </p:nvGraphicFramePr>
        <p:xfrm>
          <a:off x="3499339" y="2124856"/>
          <a:ext cx="7543800" cy="4313555"/>
        </p:xfrm>
        <a:graphic>
          <a:graphicData uri="http://schemas.openxmlformats.org/drawingml/2006/table">
            <a:tbl>
              <a:tblPr/>
              <a:tblGrid>
                <a:gridCol w="1384300"/>
                <a:gridCol w="1539875"/>
                <a:gridCol w="1539875"/>
                <a:gridCol w="1539875"/>
                <a:gridCol w="1539875"/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IP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192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168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3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IP (nhị phân)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SimSun" panose="02010600030101010101" pitchFamily="2" charset="-122"/>
                        </a:rPr>
                        <a:t>11000000 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SimSun" panose="02010600030101010101" pitchFamily="2" charset="-122"/>
                        </a:rPr>
                        <a:t>10101000 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SimSun" panose="02010600030101010101" pitchFamily="2" charset="-122"/>
                        </a:rPr>
                        <a:t>00000101 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0010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ahoma" panose="020B0604030504040204" pitchFamily="34" charset="0"/>
                        </a:rPr>
                        <a:t>0111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3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Subnet Mask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anose="020B0604030504040204" pitchFamily="34" charset="0"/>
                        </a:rPr>
                        <a:t>11111111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anose="020B0604030504040204" pitchFamily="34" charset="0"/>
                        </a:rPr>
                        <a:t>11111111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anose="020B0604030504040204" pitchFamily="34" charset="0"/>
                        </a:rPr>
                        <a:t>11111111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anose="020B0604030504040204" pitchFamily="34" charset="0"/>
                        </a:rPr>
                        <a:t>1111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SimSun" panose="02010600030101010101" pitchFamily="2" charset="-122"/>
                        </a:rPr>
                        <a:t>0000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3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AND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SimSun" panose="02010600030101010101" pitchFamily="2" charset="-122"/>
                        </a:rPr>
                        <a:t>11000000 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SimSun" panose="02010600030101010101" pitchFamily="2" charset="-122"/>
                        </a:rPr>
                        <a:t>10101000 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SimSun" panose="02010600030101010101" pitchFamily="2" charset="-122"/>
                        </a:rPr>
                        <a:t>00000101 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00100000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6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NetworkID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192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168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3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HostID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Oval 47"/>
          <p:cNvSpPr>
            <a:spLocks noChangeArrowheads="1"/>
          </p:cNvSpPr>
          <p:nvPr/>
        </p:nvSpPr>
        <p:spPr bwMode="auto">
          <a:xfrm>
            <a:off x="10262089" y="2720169"/>
            <a:ext cx="647700" cy="533400"/>
          </a:xfrm>
          <a:prstGeom prst="ellips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Freeform 48"/>
          <p:cNvSpPr>
            <a:spLocks/>
          </p:cNvSpPr>
          <p:nvPr/>
        </p:nvSpPr>
        <p:spPr bwMode="auto">
          <a:xfrm>
            <a:off x="10376389" y="3115456"/>
            <a:ext cx="1003300" cy="2362200"/>
          </a:xfrm>
          <a:custGeom>
            <a:avLst/>
            <a:gdLst>
              <a:gd name="T0" fmla="*/ 336 w 632"/>
              <a:gd name="T1" fmla="*/ 0 h 2208"/>
              <a:gd name="T2" fmla="*/ 576 w 632"/>
              <a:gd name="T3" fmla="*/ 912 h 2208"/>
              <a:gd name="T4" fmla="*/ 0 w 632"/>
              <a:gd name="T5" fmla="*/ 2208 h 2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32" h="2208">
                <a:moveTo>
                  <a:pt x="336" y="0"/>
                </a:moveTo>
                <a:cubicBezTo>
                  <a:pt x="484" y="272"/>
                  <a:pt x="632" y="544"/>
                  <a:pt x="576" y="912"/>
                </a:cubicBezTo>
                <a:cubicBezTo>
                  <a:pt x="520" y="1280"/>
                  <a:pt x="260" y="1744"/>
                  <a:pt x="0" y="220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Oval 49"/>
          <p:cNvSpPr>
            <a:spLocks noChangeArrowheads="1"/>
          </p:cNvSpPr>
          <p:nvPr/>
        </p:nvSpPr>
        <p:spPr bwMode="auto">
          <a:xfrm>
            <a:off x="9995389" y="5477656"/>
            <a:ext cx="457200" cy="533400"/>
          </a:xfrm>
          <a:prstGeom prst="ellips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46"/>
          <p:cNvSpPr txBox="1">
            <a:spLocks noChangeArrowheads="1"/>
          </p:cNvSpPr>
          <p:nvPr/>
        </p:nvSpPr>
        <p:spPr>
          <a:xfrm>
            <a:off x="3302489" y="631813"/>
            <a:ext cx="8077200" cy="914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smtClean="0"/>
              <a:t>Địa chỉ IP thứ hai: 192.168.5.39/28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5516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0B06AF46-0D8F-4FEE-AAAD-5DEA169F7C6E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3: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TCP/IP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3.1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 smtClean="0"/>
          </a:p>
          <a:p>
            <a:r>
              <a:rPr lang="en-US" dirty="0" smtClean="0"/>
              <a:t>3.2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TCP/IP</a:t>
            </a:r>
            <a:endParaRPr lang="vi-VN" dirty="0" smtClean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198845" y="1567543"/>
            <a:ext cx="4038600" cy="1143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0400" indent="-660400"/>
            <a:r>
              <a:rPr lang="en-US" smtClean="0"/>
              <a:t>192.168.5.9/28 </a:t>
            </a:r>
          </a:p>
          <a:p>
            <a:pPr marL="660400" indent="-660400"/>
            <a:r>
              <a:rPr lang="en-US" smtClean="0"/>
              <a:t>192.168.5.39/28</a:t>
            </a:r>
            <a:endParaRPr lang="en-US"/>
          </a:p>
        </p:txBody>
      </p:sp>
      <p:graphicFrame>
        <p:nvGraphicFramePr>
          <p:cNvPr id="8" name="Group 26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810161272"/>
              </p:ext>
            </p:extLst>
          </p:nvPr>
        </p:nvGraphicFramePr>
        <p:xfrm>
          <a:off x="3198845" y="2710543"/>
          <a:ext cx="8458200" cy="3596640"/>
        </p:xfrm>
        <a:graphic>
          <a:graphicData uri="http://schemas.openxmlformats.org/drawingml/2006/table">
            <a:tbl>
              <a:tblPr/>
              <a:tblGrid>
                <a:gridCol w="1219200"/>
                <a:gridCol w="1809750"/>
                <a:gridCol w="1809750"/>
                <a:gridCol w="1809750"/>
                <a:gridCol w="1809750"/>
              </a:tblGrid>
              <a:tr h="1246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Net ID của địa chỉ thứ 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192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168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46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Net ID của địa chỉ thứ 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192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168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32 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Rectangle 23"/>
          <p:cNvSpPr txBox="1">
            <a:spLocks noChangeArrowheads="1"/>
          </p:cNvSpPr>
          <p:nvPr/>
        </p:nvSpPr>
        <p:spPr>
          <a:xfrm>
            <a:off x="3503645" y="424543"/>
            <a:ext cx="7772400" cy="76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smtClean="0"/>
              <a:t>Hai địa chỉ trên có cùng mạng? </a:t>
            </a:r>
            <a:endParaRPr lang="en-US" sz="4000"/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7389845" y="1186543"/>
            <a:ext cx="4114800" cy="1447800"/>
          </a:xfrm>
          <a:prstGeom prst="wedgeEllipseCallout">
            <a:avLst>
              <a:gd name="adj1" fmla="val -63231"/>
              <a:gd name="adj2" fmla="val 1984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r>
              <a:rPr lang="en-US" sz="2400" b="1" u="sng">
                <a:latin typeface="Times New Roman" panose="02020603050405020304" pitchFamily="18" charset="0"/>
              </a:rPr>
              <a:t>Kết luận:</a:t>
            </a:r>
            <a:r>
              <a:rPr lang="en-US" sz="2400">
                <a:latin typeface="Times New Roman" panose="02020603050405020304" pitchFamily="18" charset="0"/>
              </a:rPr>
              <a:t> Hai địa chỉ trên không cùng mạng</a:t>
            </a:r>
          </a:p>
        </p:txBody>
      </p:sp>
    </p:spTree>
    <p:extLst>
      <p:ext uri="{BB962C8B-B14F-4D97-AF65-F5344CB8AC3E}">
        <p14:creationId xmlns:p14="http://schemas.microsoft.com/office/powerpoint/2010/main" val="954670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0B06AF46-0D8F-4FEE-AAAD-5DEA169F7C6E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3: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TCP/IP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3.1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 smtClean="0"/>
          </a:p>
          <a:p>
            <a:r>
              <a:rPr lang="en-US" dirty="0" smtClean="0"/>
              <a:t>3.2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TCP/IP</a:t>
            </a:r>
            <a:endParaRPr lang="vi-VN" dirty="0" smtClean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006040" y="426041"/>
            <a:ext cx="7643812" cy="9747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Liệt kê tất cả các địa chỉ IP</a:t>
            </a:r>
            <a:endParaRPr lang="en-US"/>
          </a:p>
        </p:txBody>
      </p:sp>
      <p:graphicFrame>
        <p:nvGraphicFramePr>
          <p:cNvPr id="8" name="Group 21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841280282"/>
              </p:ext>
            </p:extLst>
          </p:nvPr>
        </p:nvGraphicFramePr>
        <p:xfrm>
          <a:off x="3010677" y="2335803"/>
          <a:ext cx="8269288" cy="4102608"/>
        </p:xfrm>
        <a:graphic>
          <a:graphicData uri="http://schemas.openxmlformats.org/drawingml/2006/table">
            <a:tbl>
              <a:tblPr/>
              <a:tblGrid>
                <a:gridCol w="1338263"/>
                <a:gridCol w="4892675"/>
                <a:gridCol w="2038350"/>
              </a:tblGrid>
              <a:tr h="1530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Mạng tương ứng với IP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Vùng địa chỉ HostID với dạng nhị phân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Vùng địa chỉ HostID với dạng thập phân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17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SimSun" panose="02010600030101010101" pitchFamily="2" charset="-122"/>
                        </a:rPr>
                        <a:t>1 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anose="020B0604030504040204" pitchFamily="34" charset="0"/>
                          <a:ea typeface="SimSun" panose="02010600030101010101" pitchFamily="2" charset="-122"/>
                        </a:rPr>
                        <a:t>11000000.10101000.00000101.0000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SimSun" panose="02010600030101010101" pitchFamily="2" charset="-122"/>
                        </a:rPr>
                        <a:t>0001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Đến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SimSun" panose="02010600030101010101" pitchFamily="2" charset="-122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anose="020B0604030504040204" pitchFamily="34" charset="0"/>
                          <a:ea typeface="SimSun" panose="02010600030101010101" pitchFamily="2" charset="-122"/>
                        </a:rPr>
                        <a:t>11000000.10101000.00000101.0000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SimSun" panose="02010600030101010101" pitchFamily="2" charset="-122"/>
                        </a:rPr>
                        <a:t>1110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192.168.5.1/28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Đến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192.168.5.14/28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8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SimSun" panose="02010600030101010101" pitchFamily="2" charset="-122"/>
                        </a:rPr>
                        <a:t>2 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anose="020B0604030504040204" pitchFamily="34" charset="0"/>
                          <a:ea typeface="SimSun" panose="02010600030101010101" pitchFamily="2" charset="-122"/>
                        </a:rPr>
                        <a:t>11000000.10101000.00000101.0010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SimSun" panose="02010600030101010101" pitchFamily="2" charset="-122"/>
                        </a:rPr>
                        <a:t>0001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Đến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SimSun" panose="02010600030101010101" pitchFamily="2" charset="-122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anose="020B0604030504040204" pitchFamily="34" charset="0"/>
                          <a:ea typeface="SimSun" panose="02010600030101010101" pitchFamily="2" charset="-122"/>
                        </a:rPr>
                        <a:t>11000000.10101000.00000101.0010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SimSun" panose="02010600030101010101" pitchFamily="2" charset="-122"/>
                        </a:rPr>
                        <a:t>1110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192.168.5.33/28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Đến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192.168.5.46/28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087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0B06AF46-0D8F-4FEE-AAAD-5DEA169F7C6E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3: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TCP/IP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3.1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 smtClean="0"/>
          </a:p>
          <a:p>
            <a:r>
              <a:rPr lang="en-US" dirty="0" smtClean="0"/>
              <a:t>3.2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TCP/IP</a:t>
            </a:r>
            <a:endParaRPr lang="vi-VN" dirty="0" smtClean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270739" y="875811"/>
            <a:ext cx="7772400" cy="914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Bài tập (tiếp theo)</a:t>
            </a:r>
            <a:endParaRPr 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889738" y="2171211"/>
            <a:ext cx="9034783" cy="4267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0400" indent="-660400" algn="just">
              <a:buFont typeface="Wingdings" panose="05000000000000000000" pitchFamily="2" charset="2"/>
              <a:buNone/>
            </a:pPr>
            <a:r>
              <a:rPr lang="en-US" sz="3200" b="1" u="sng" dirty="0" err="1" smtClean="0"/>
              <a:t>Bài</a:t>
            </a:r>
            <a:r>
              <a:rPr lang="en-US" sz="3200" b="1" u="sng" dirty="0" smtClean="0"/>
              <a:t> 3</a:t>
            </a:r>
            <a:r>
              <a:rPr lang="en-US" sz="3200" dirty="0" smtClean="0"/>
              <a:t>: </a:t>
            </a:r>
            <a:r>
              <a:rPr lang="en-US" sz="3200" dirty="0" err="1" smtClean="0"/>
              <a:t>Hãy</a:t>
            </a:r>
            <a:r>
              <a:rPr lang="en-US" sz="3200" dirty="0" smtClean="0"/>
              <a:t> </a:t>
            </a:r>
            <a:r>
              <a:rPr lang="en-US" sz="3200" dirty="0" err="1" smtClean="0"/>
              <a:t>xét</a:t>
            </a:r>
            <a:r>
              <a:rPr lang="en-US" sz="3200" dirty="0" smtClean="0"/>
              <a:t> </a:t>
            </a:r>
            <a:r>
              <a:rPr lang="en-US" sz="3200" dirty="0" err="1" smtClean="0"/>
              <a:t>đến</a:t>
            </a:r>
            <a:r>
              <a:rPr lang="en-US" sz="3200" dirty="0" smtClean="0"/>
              <a:t> </a:t>
            </a:r>
            <a:r>
              <a:rPr lang="en-US" sz="3200" dirty="0" err="1" smtClean="0"/>
              <a:t>một</a:t>
            </a:r>
            <a:r>
              <a:rPr lang="en-US" sz="3200" dirty="0" smtClean="0"/>
              <a:t> </a:t>
            </a:r>
            <a:r>
              <a:rPr lang="en-US" sz="3200" dirty="0" err="1" smtClean="0"/>
              <a:t>địa</a:t>
            </a:r>
            <a:r>
              <a:rPr lang="en-US" sz="3200" dirty="0" smtClean="0"/>
              <a:t> </a:t>
            </a:r>
            <a:r>
              <a:rPr lang="en-US" sz="3200" dirty="0" err="1" smtClean="0"/>
              <a:t>chỉ</a:t>
            </a:r>
            <a:r>
              <a:rPr lang="en-US" sz="3200" dirty="0" smtClean="0"/>
              <a:t> IP class B, </a:t>
            </a:r>
            <a:r>
              <a:rPr lang="en-US" sz="3200" b="1" dirty="0" smtClean="0"/>
              <a:t>139.12.0.0</a:t>
            </a:r>
            <a:r>
              <a:rPr lang="en-US" sz="3200" dirty="0" smtClean="0"/>
              <a:t>, </a:t>
            </a:r>
            <a:r>
              <a:rPr lang="en-US" sz="3200" dirty="0" err="1" smtClean="0"/>
              <a:t>với</a:t>
            </a:r>
            <a:r>
              <a:rPr lang="en-US" sz="3200" dirty="0" smtClean="0"/>
              <a:t> subnet mask </a:t>
            </a:r>
            <a:r>
              <a:rPr lang="en-US" sz="3200" dirty="0" err="1" smtClean="0"/>
              <a:t>là</a:t>
            </a:r>
            <a:r>
              <a:rPr lang="en-US" sz="3200" dirty="0" smtClean="0"/>
              <a:t> </a:t>
            </a:r>
            <a:r>
              <a:rPr lang="en-US" sz="3200" b="1" dirty="0" smtClean="0"/>
              <a:t>255.255.0.0</a:t>
            </a:r>
            <a:r>
              <a:rPr lang="en-US" sz="3200" dirty="0" smtClean="0"/>
              <a:t> (</a:t>
            </a:r>
            <a:r>
              <a:rPr lang="en-US" sz="3200" dirty="0" err="1" smtClean="0"/>
              <a:t>có</a:t>
            </a:r>
            <a:r>
              <a:rPr lang="en-US" sz="3200" dirty="0" smtClean="0"/>
              <a:t> </a:t>
            </a:r>
            <a:r>
              <a:rPr lang="en-US" sz="3200" dirty="0" err="1" smtClean="0"/>
              <a:t>thể</a:t>
            </a:r>
            <a:r>
              <a:rPr lang="en-US" sz="3200" dirty="0" smtClean="0"/>
              <a:t> </a:t>
            </a:r>
            <a:r>
              <a:rPr lang="en-US" sz="3200" dirty="0" err="1" smtClean="0"/>
              <a:t>viết</a:t>
            </a:r>
            <a:r>
              <a:rPr lang="en-US" sz="3200" dirty="0" smtClean="0"/>
              <a:t> </a:t>
            </a:r>
            <a:r>
              <a:rPr lang="en-US" sz="3200" dirty="0" err="1" smtClean="0"/>
              <a:t>là</a:t>
            </a:r>
            <a:r>
              <a:rPr lang="en-US" sz="3200" dirty="0" smtClean="0"/>
              <a:t>: </a:t>
            </a:r>
            <a:r>
              <a:rPr lang="en-US" sz="3200" b="1" dirty="0" smtClean="0"/>
              <a:t>139.12.0.0/16</a:t>
            </a:r>
            <a:r>
              <a:rPr lang="en-US" sz="3200" dirty="0" smtClean="0"/>
              <a:t>, ở </a:t>
            </a:r>
            <a:r>
              <a:rPr lang="en-US" sz="3200" dirty="0" err="1" smtClean="0"/>
              <a:t>đây</a:t>
            </a:r>
            <a:r>
              <a:rPr lang="en-US" sz="3200" dirty="0" smtClean="0"/>
              <a:t> </a:t>
            </a:r>
            <a:r>
              <a:rPr lang="en-US" sz="3200" dirty="0" err="1" smtClean="0"/>
              <a:t>số</a:t>
            </a:r>
            <a:r>
              <a:rPr lang="en-US" sz="3200" dirty="0" smtClean="0"/>
              <a:t> 16 </a:t>
            </a:r>
            <a:r>
              <a:rPr lang="en-US" sz="3200" dirty="0" err="1" smtClean="0"/>
              <a:t>có</a:t>
            </a:r>
            <a:r>
              <a:rPr lang="en-US" sz="3200" dirty="0" smtClean="0"/>
              <a:t> </a:t>
            </a:r>
            <a:r>
              <a:rPr lang="en-US" sz="3200" dirty="0" err="1" smtClean="0"/>
              <a:t>nghĩa</a:t>
            </a:r>
            <a:r>
              <a:rPr lang="en-US" sz="3200" dirty="0" smtClean="0"/>
              <a:t> </a:t>
            </a:r>
            <a:r>
              <a:rPr lang="en-US" sz="3200" dirty="0" err="1" smtClean="0"/>
              <a:t>là</a:t>
            </a:r>
            <a:r>
              <a:rPr lang="en-US" sz="3200" dirty="0" smtClean="0"/>
              <a:t> 16 bits </a:t>
            </a:r>
            <a:r>
              <a:rPr lang="en-US" sz="3200" dirty="0" err="1" smtClean="0"/>
              <a:t>được</a:t>
            </a:r>
            <a:r>
              <a:rPr lang="en-US" sz="3200" dirty="0" smtClean="0"/>
              <a:t> </a:t>
            </a:r>
            <a:r>
              <a:rPr lang="en-US" sz="3200" dirty="0" err="1" smtClean="0"/>
              <a:t>dùng</a:t>
            </a:r>
            <a:r>
              <a:rPr lang="en-US" sz="3200" dirty="0" smtClean="0"/>
              <a:t> </a:t>
            </a:r>
            <a:r>
              <a:rPr lang="en-US" sz="3200" dirty="0" err="1" smtClean="0"/>
              <a:t>cho</a:t>
            </a:r>
            <a:r>
              <a:rPr lang="en-US" sz="3200" dirty="0" smtClean="0"/>
              <a:t> </a:t>
            </a:r>
            <a:r>
              <a:rPr lang="en-US" sz="3200" dirty="0" err="1" smtClean="0"/>
              <a:t>NetworkID</a:t>
            </a:r>
            <a:r>
              <a:rPr lang="en-US" sz="3200" dirty="0" smtClean="0"/>
              <a:t>).  </a:t>
            </a:r>
            <a:r>
              <a:rPr lang="en-US" sz="3200" dirty="0" err="1" smtClean="0"/>
              <a:t>Một</a:t>
            </a:r>
            <a:r>
              <a:rPr lang="en-US" sz="3200" dirty="0" smtClean="0"/>
              <a:t> Network </a:t>
            </a:r>
            <a:r>
              <a:rPr lang="en-US" sz="3200" dirty="0" err="1" smtClean="0"/>
              <a:t>với</a:t>
            </a:r>
            <a:r>
              <a:rPr lang="en-US" sz="3200" dirty="0" smtClean="0"/>
              <a:t> </a:t>
            </a:r>
            <a:r>
              <a:rPr lang="en-US" sz="3200" dirty="0" err="1" smtClean="0"/>
              <a:t>địa</a:t>
            </a:r>
            <a:r>
              <a:rPr lang="en-US" sz="3200" dirty="0" smtClean="0"/>
              <a:t> </a:t>
            </a:r>
            <a:r>
              <a:rPr lang="en-US" sz="3200" dirty="0" err="1" smtClean="0"/>
              <a:t>chỉ</a:t>
            </a:r>
            <a:r>
              <a:rPr lang="en-US" sz="3200" dirty="0" smtClean="0"/>
              <a:t> </a:t>
            </a:r>
            <a:r>
              <a:rPr lang="en-US" sz="3200" dirty="0" err="1" smtClean="0"/>
              <a:t>thế</a:t>
            </a:r>
            <a:r>
              <a:rPr lang="en-US" sz="3200" dirty="0" smtClean="0"/>
              <a:t> </a:t>
            </a:r>
            <a:r>
              <a:rPr lang="en-US" sz="3200" dirty="0" err="1" smtClean="0"/>
              <a:t>này</a:t>
            </a:r>
            <a:r>
              <a:rPr lang="en-US" sz="3200" dirty="0" smtClean="0"/>
              <a:t> </a:t>
            </a:r>
            <a:r>
              <a:rPr lang="en-US" sz="3200" dirty="0" err="1" smtClean="0"/>
              <a:t>có</a:t>
            </a:r>
            <a:r>
              <a:rPr lang="en-US" sz="3200" dirty="0" smtClean="0"/>
              <a:t> </a:t>
            </a:r>
            <a:r>
              <a:rPr lang="en-US" sz="3200" dirty="0" err="1" smtClean="0"/>
              <a:t>thể</a:t>
            </a:r>
            <a:r>
              <a:rPr lang="en-US" sz="3200" dirty="0" smtClean="0"/>
              <a:t> </a:t>
            </a:r>
            <a:r>
              <a:rPr lang="en-US" sz="3200" dirty="0" err="1" smtClean="0"/>
              <a:t>chứa</a:t>
            </a:r>
            <a:r>
              <a:rPr lang="en-US" sz="3200" dirty="0" smtClean="0"/>
              <a:t> 65534 nodes hay computers. </a:t>
            </a:r>
            <a:r>
              <a:rPr lang="en-US" sz="3200" dirty="0" err="1" smtClean="0"/>
              <a:t>Đây</a:t>
            </a:r>
            <a:r>
              <a:rPr lang="en-US" sz="3200" dirty="0" smtClean="0"/>
              <a:t> </a:t>
            </a:r>
            <a:r>
              <a:rPr lang="en-US" sz="3200" dirty="0" err="1" smtClean="0"/>
              <a:t>là</a:t>
            </a:r>
            <a:r>
              <a:rPr lang="en-US" sz="3200" dirty="0" smtClean="0"/>
              <a:t> </a:t>
            </a:r>
            <a:r>
              <a:rPr lang="en-US" sz="3200" dirty="0" err="1" smtClean="0"/>
              <a:t>một</a:t>
            </a:r>
            <a:r>
              <a:rPr lang="en-US" sz="3200" dirty="0" smtClean="0"/>
              <a:t> con </a:t>
            </a:r>
            <a:r>
              <a:rPr lang="en-US" sz="3200" dirty="0" err="1" smtClean="0"/>
              <a:t>số</a:t>
            </a:r>
            <a:r>
              <a:rPr lang="en-US" sz="3200" dirty="0" smtClean="0"/>
              <a:t> </a:t>
            </a:r>
            <a:r>
              <a:rPr lang="en-US" sz="3200" dirty="0" err="1" smtClean="0"/>
              <a:t>quá</a:t>
            </a:r>
            <a:r>
              <a:rPr lang="en-US" sz="3200" dirty="0" smtClean="0"/>
              <a:t> </a:t>
            </a:r>
            <a:r>
              <a:rPr lang="en-US" sz="3200" dirty="0" err="1" smtClean="0"/>
              <a:t>lớn</a:t>
            </a:r>
            <a:r>
              <a:rPr lang="en-US" sz="3200" dirty="0" smtClean="0"/>
              <a:t>, </a:t>
            </a:r>
            <a:r>
              <a:rPr lang="en-US" sz="3200" dirty="0" err="1" smtClean="0"/>
              <a:t>trên</a:t>
            </a:r>
            <a:r>
              <a:rPr lang="en-US" sz="3200" dirty="0" smtClean="0"/>
              <a:t> </a:t>
            </a:r>
            <a:r>
              <a:rPr lang="en-US" sz="3200" dirty="0" err="1" smtClean="0"/>
              <a:t>mạng</a:t>
            </a:r>
            <a:r>
              <a:rPr lang="en-US" sz="3200" dirty="0" smtClean="0"/>
              <a:t> </a:t>
            </a:r>
            <a:r>
              <a:rPr lang="en-US" sz="3200" dirty="0" err="1" smtClean="0"/>
              <a:t>sẽ</a:t>
            </a:r>
            <a:r>
              <a:rPr lang="en-US" sz="3200" dirty="0" smtClean="0"/>
              <a:t> </a:t>
            </a:r>
            <a:r>
              <a:rPr lang="en-US" sz="3200" dirty="0" err="1" smtClean="0"/>
              <a:t>có</a:t>
            </a:r>
            <a:r>
              <a:rPr lang="en-US" sz="3200" dirty="0" smtClean="0"/>
              <a:t> </a:t>
            </a:r>
            <a:r>
              <a:rPr lang="en-US" sz="3200" dirty="0" err="1" smtClean="0"/>
              <a:t>đầy</a:t>
            </a:r>
            <a:r>
              <a:rPr lang="en-US" sz="3200" dirty="0" smtClean="0"/>
              <a:t> broadcast traffic. </a:t>
            </a:r>
            <a:r>
              <a:rPr lang="en-US" sz="3200" dirty="0" err="1" smtClean="0"/>
              <a:t>Hãy</a:t>
            </a:r>
            <a:r>
              <a:rPr lang="en-US" sz="3200" dirty="0" smtClean="0"/>
              <a:t> chia network </a:t>
            </a:r>
            <a:r>
              <a:rPr lang="en-US" sz="3200" dirty="0" err="1" smtClean="0"/>
              <a:t>thành</a:t>
            </a:r>
            <a:r>
              <a:rPr lang="en-US" sz="3200" dirty="0" smtClean="0"/>
              <a:t> 5 </a:t>
            </a:r>
            <a:r>
              <a:rPr lang="en-US" sz="3200" dirty="0" err="1" smtClean="0"/>
              <a:t>mạng</a:t>
            </a:r>
            <a:r>
              <a:rPr lang="en-US" sz="3200" dirty="0" smtClean="0"/>
              <a:t> con.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0978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0B06AF46-0D8F-4FEE-AAAD-5DEA169F7C6E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3: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TCP/IP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3.1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 smtClean="0"/>
          </a:p>
          <a:p>
            <a:r>
              <a:rPr lang="en-US" dirty="0" smtClean="0"/>
              <a:t>3.2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TCP/IP</a:t>
            </a:r>
            <a:endParaRPr lang="vi-VN" dirty="0" smtClean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534003" y="1999052"/>
            <a:ext cx="8371858" cy="4041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0400" indent="-660400" algn="just"/>
            <a:r>
              <a:rPr lang="en-US" sz="4000" dirty="0" err="1" smtClean="0"/>
              <a:t>Để</a:t>
            </a:r>
            <a:r>
              <a:rPr lang="en-US" sz="4000" dirty="0" smtClean="0"/>
              <a:t> chia </a:t>
            </a:r>
            <a:r>
              <a:rPr lang="en-US" sz="4000" dirty="0" err="1" smtClean="0"/>
              <a:t>thành</a:t>
            </a:r>
            <a:r>
              <a:rPr lang="en-US" sz="4000" dirty="0" smtClean="0"/>
              <a:t> 5 </a:t>
            </a:r>
            <a:r>
              <a:rPr lang="en-US" sz="4000" dirty="0" err="1" smtClean="0"/>
              <a:t>mạng</a:t>
            </a:r>
            <a:r>
              <a:rPr lang="en-US" sz="4000" dirty="0" smtClean="0"/>
              <a:t> con </a:t>
            </a:r>
            <a:r>
              <a:rPr lang="en-US" sz="4000" dirty="0" err="1" smtClean="0"/>
              <a:t>thì</a:t>
            </a:r>
            <a:r>
              <a:rPr lang="en-US" sz="4000" dirty="0" smtClean="0"/>
              <a:t> </a:t>
            </a:r>
            <a:r>
              <a:rPr lang="en-US" sz="4000" dirty="0" err="1" smtClean="0"/>
              <a:t>cần</a:t>
            </a:r>
            <a:r>
              <a:rPr lang="en-US" sz="4000" dirty="0" smtClean="0"/>
              <a:t> </a:t>
            </a:r>
            <a:r>
              <a:rPr lang="en-US" sz="4000" dirty="0" err="1" smtClean="0"/>
              <a:t>thêm</a:t>
            </a:r>
            <a:r>
              <a:rPr lang="en-US" sz="4000" dirty="0" smtClean="0"/>
              <a:t> 3 bit (</a:t>
            </a:r>
            <a:r>
              <a:rPr lang="en-US" sz="4000" dirty="0" err="1" smtClean="0"/>
              <a:t>vì</a:t>
            </a:r>
            <a:r>
              <a:rPr lang="en-US" sz="4000" dirty="0" smtClean="0"/>
              <a:t> 2</a:t>
            </a:r>
            <a:r>
              <a:rPr lang="en-US" sz="4000" baseline="30000" dirty="0" smtClean="0"/>
              <a:t>3</a:t>
            </a:r>
            <a:r>
              <a:rPr lang="en-US" sz="4000" dirty="0" smtClean="0"/>
              <a:t>  &gt; 5).</a:t>
            </a:r>
          </a:p>
          <a:p>
            <a:pPr marL="660400" indent="-660400" algn="just"/>
            <a:r>
              <a:rPr lang="en-US" sz="3600" dirty="0" smtClean="0"/>
              <a:t>Do </a:t>
            </a:r>
            <a:r>
              <a:rPr lang="en-US" sz="3600" dirty="0" err="1" smtClean="0"/>
              <a:t>đó</a:t>
            </a:r>
            <a:r>
              <a:rPr lang="en-US" sz="3600" dirty="0" smtClean="0"/>
              <a:t> Subnet mask </a:t>
            </a:r>
            <a:r>
              <a:rPr lang="en-US" sz="3600" dirty="0" err="1" smtClean="0"/>
              <a:t>sẽ</a:t>
            </a:r>
            <a:r>
              <a:rPr lang="en-US" sz="3600" dirty="0" smtClean="0"/>
              <a:t> </a:t>
            </a:r>
            <a:r>
              <a:rPr lang="en-US" sz="3600" dirty="0" err="1" smtClean="0"/>
              <a:t>cần</a:t>
            </a:r>
            <a:r>
              <a:rPr lang="en-US" sz="3600" dirty="0" smtClean="0"/>
              <a:t>: 16 (bits </a:t>
            </a:r>
            <a:r>
              <a:rPr lang="en-US" sz="3600" dirty="0" err="1" smtClean="0"/>
              <a:t>trước</a:t>
            </a:r>
            <a:r>
              <a:rPr lang="en-US" sz="3600" dirty="0" smtClean="0"/>
              <a:t> </a:t>
            </a:r>
            <a:r>
              <a:rPr lang="en-US" sz="3600" dirty="0" err="1" smtClean="0"/>
              <a:t>đây</a:t>
            </a:r>
            <a:r>
              <a:rPr lang="en-US" sz="3600" dirty="0" smtClean="0"/>
              <a:t>) + 3 (bits </a:t>
            </a:r>
            <a:r>
              <a:rPr lang="en-US" sz="3600" dirty="0" err="1" smtClean="0"/>
              <a:t>mới</a:t>
            </a:r>
            <a:r>
              <a:rPr lang="en-US" sz="3600" dirty="0" smtClean="0"/>
              <a:t>) = 19 bits </a:t>
            </a:r>
          </a:p>
          <a:p>
            <a:pPr marL="660400" indent="-660400" algn="just"/>
            <a:r>
              <a:rPr lang="en-US" sz="3600" dirty="0" err="1" smtClean="0"/>
              <a:t>Địa</a:t>
            </a:r>
            <a:r>
              <a:rPr lang="en-US" sz="3600" dirty="0" smtClean="0"/>
              <a:t> </a:t>
            </a:r>
            <a:r>
              <a:rPr lang="en-US" sz="3600" dirty="0" err="1" smtClean="0"/>
              <a:t>chỉ</a:t>
            </a:r>
            <a:r>
              <a:rPr lang="en-US" sz="3600" dirty="0" smtClean="0"/>
              <a:t> IP </a:t>
            </a:r>
            <a:r>
              <a:rPr lang="en-US" sz="3600" dirty="0" err="1" smtClean="0"/>
              <a:t>mới</a:t>
            </a:r>
            <a:r>
              <a:rPr lang="en-US" sz="3600" dirty="0" smtClean="0"/>
              <a:t> </a:t>
            </a:r>
            <a:r>
              <a:rPr lang="en-US" sz="3600" dirty="0" err="1" smtClean="0"/>
              <a:t>sẽ</a:t>
            </a:r>
            <a:r>
              <a:rPr lang="en-US" sz="3600" dirty="0" smtClean="0"/>
              <a:t> </a:t>
            </a:r>
            <a:r>
              <a:rPr lang="en-US" sz="3600" dirty="0" err="1" smtClean="0"/>
              <a:t>là</a:t>
            </a:r>
            <a:r>
              <a:rPr lang="en-US" sz="3600" dirty="0" smtClean="0"/>
              <a:t> </a:t>
            </a:r>
            <a:r>
              <a:rPr lang="en-US" sz="3600" b="1" dirty="0" smtClean="0"/>
              <a:t>139.12.0.0/</a:t>
            </a:r>
            <a:r>
              <a:rPr lang="en-US" sz="3600" b="1" dirty="0" smtClean="0">
                <a:solidFill>
                  <a:srgbClr val="FF3300"/>
                </a:solidFill>
              </a:rPr>
              <a:t>19</a:t>
            </a:r>
            <a:r>
              <a:rPr lang="en-US" sz="3600" dirty="0" smtClean="0"/>
              <a:t> (</a:t>
            </a:r>
            <a:r>
              <a:rPr lang="en-US" sz="3600" dirty="0" err="1" smtClean="0"/>
              <a:t>để</a:t>
            </a:r>
            <a:r>
              <a:rPr lang="en-US" sz="3600" dirty="0" smtClean="0"/>
              <a:t> ý con </a:t>
            </a:r>
            <a:r>
              <a:rPr lang="en-US" sz="3600" dirty="0" err="1" smtClean="0"/>
              <a:t>số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FF3300"/>
                </a:solidFill>
              </a:rPr>
              <a:t>19</a:t>
            </a:r>
            <a:r>
              <a:rPr lang="en-US" sz="3600" dirty="0" smtClean="0"/>
              <a:t> </a:t>
            </a:r>
            <a:r>
              <a:rPr lang="en-US" sz="3600" dirty="0" err="1" smtClean="0"/>
              <a:t>thay</a:t>
            </a:r>
            <a:r>
              <a:rPr lang="en-US" sz="3600" dirty="0" smtClean="0"/>
              <a:t> </a:t>
            </a:r>
            <a:r>
              <a:rPr lang="en-US" sz="3600" dirty="0" err="1" smtClean="0"/>
              <a:t>vì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chemeClr val="accent2"/>
                </a:solidFill>
              </a:rPr>
              <a:t>16</a:t>
            </a:r>
            <a:r>
              <a:rPr lang="en-US" sz="3600" dirty="0" smtClean="0"/>
              <a:t> </a:t>
            </a:r>
            <a:r>
              <a:rPr lang="en-US" sz="3600" dirty="0" err="1" smtClean="0"/>
              <a:t>như</a:t>
            </a:r>
            <a:r>
              <a:rPr lang="en-US" sz="3600" dirty="0" smtClean="0"/>
              <a:t> </a:t>
            </a:r>
            <a:r>
              <a:rPr lang="en-US" sz="3600" dirty="0" err="1" smtClean="0"/>
              <a:t>trước</a:t>
            </a:r>
            <a:r>
              <a:rPr lang="en-US" sz="3600" dirty="0" smtClean="0"/>
              <a:t> </a:t>
            </a:r>
            <a:r>
              <a:rPr lang="en-US" sz="3600" dirty="0" err="1" smtClean="0"/>
              <a:t>đây</a:t>
            </a:r>
            <a:r>
              <a:rPr lang="en-US" sz="3600" dirty="0" smtClean="0"/>
              <a:t>). </a:t>
            </a:r>
            <a:endParaRPr lang="en-US" sz="36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576865" y="390914"/>
            <a:ext cx="7643813" cy="11699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smtClean="0"/>
              <a:t>Bước 1: Xác định Subnet mask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8209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0B06AF46-0D8F-4FEE-AAAD-5DEA169F7C6E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3: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TCP/IP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3.1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 smtClean="0"/>
          </a:p>
          <a:p>
            <a:r>
              <a:rPr lang="en-US" dirty="0" smtClean="0"/>
              <a:t>3.2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TCP/IP</a:t>
            </a:r>
            <a:endParaRPr lang="vi-VN" dirty="0" smtClean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024701" y="311150"/>
            <a:ext cx="7643812" cy="10731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smtClean="0"/>
              <a:t>Bước 2: Liệt kê ID của các Subnet mới</a:t>
            </a:r>
            <a:endParaRPr lang="en-US" sz="4000"/>
          </a:p>
        </p:txBody>
      </p:sp>
      <p:graphicFrame>
        <p:nvGraphicFramePr>
          <p:cNvPr id="8" name="Group 3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492737522"/>
              </p:ext>
            </p:extLst>
          </p:nvPr>
        </p:nvGraphicFramePr>
        <p:xfrm>
          <a:off x="3105538" y="2362200"/>
          <a:ext cx="8229600" cy="3810001"/>
        </p:xfrm>
        <a:graphic>
          <a:graphicData uri="http://schemas.openxmlformats.org/drawingml/2006/table">
            <a:tbl>
              <a:tblPr/>
              <a:tblGrid>
                <a:gridCol w="5972175"/>
                <a:gridCol w="2257425"/>
              </a:tblGrid>
              <a:tr h="1973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Subnet mask với dạng nhị phân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Subnet mask với dạng thập phân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36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anose="020B0604030504040204" pitchFamily="34" charset="0"/>
                        </a:rPr>
                        <a:t>11111111.11111111.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anose="020B0604030504040204" pitchFamily="34" charset="0"/>
                        </a:rPr>
                        <a:t>111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00000.00000000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255.255.224.0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Oval 14"/>
          <p:cNvSpPr>
            <a:spLocks noChangeArrowheads="1"/>
          </p:cNvSpPr>
          <p:nvPr/>
        </p:nvSpPr>
        <p:spPr bwMode="auto">
          <a:xfrm>
            <a:off x="3257938" y="4800600"/>
            <a:ext cx="2819400" cy="9906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15"/>
          <p:cNvSpPr>
            <a:spLocks noChangeArrowheads="1"/>
          </p:cNvSpPr>
          <p:nvPr/>
        </p:nvSpPr>
        <p:spPr bwMode="auto">
          <a:xfrm>
            <a:off x="6105913" y="5000625"/>
            <a:ext cx="533400" cy="5334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12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0B06AF46-0D8F-4FEE-AAAD-5DEA169F7C6E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3: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TCP/IP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3.1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 smtClean="0"/>
          </a:p>
          <a:p>
            <a:r>
              <a:rPr lang="en-US" dirty="0" smtClean="0"/>
              <a:t>3.2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TCP/IP</a:t>
            </a:r>
            <a:endParaRPr lang="vi-VN" dirty="0" smtClean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657600" y="401216"/>
            <a:ext cx="77724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smtClean="0"/>
              <a:t>NetworkID của bốn Subnets mới </a:t>
            </a:r>
            <a:endParaRPr lang="en-US" sz="4000"/>
          </a:p>
        </p:txBody>
      </p:sp>
      <p:graphicFrame>
        <p:nvGraphicFramePr>
          <p:cNvPr id="8" name="Group 49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835693991"/>
              </p:ext>
            </p:extLst>
          </p:nvPr>
        </p:nvGraphicFramePr>
        <p:xfrm>
          <a:off x="3048000" y="2382416"/>
          <a:ext cx="8610600" cy="3886201"/>
        </p:xfrm>
        <a:graphic>
          <a:graphicData uri="http://schemas.openxmlformats.org/drawingml/2006/table">
            <a:tbl>
              <a:tblPr/>
              <a:tblGrid>
                <a:gridCol w="768350"/>
                <a:gridCol w="5535613"/>
                <a:gridCol w="2306637"/>
              </a:tblGrid>
              <a:tr h="1412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TT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Subnet ID với dạng nhị phân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Subnet ID với dạng thập phân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anose="020B0604030504040204" pitchFamily="34" charset="0"/>
                        </a:rPr>
                        <a:t>10001011.00001100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anose="020B0604030504040204" pitchFamily="34" charset="0"/>
                        </a:rPr>
                        <a:t>000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00000.00000000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139.12.0.0/19 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anose="020B0604030504040204" pitchFamily="34" charset="0"/>
                        </a:rPr>
                        <a:t>10001011.00001100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anose="020B0604030504040204" pitchFamily="34" charset="0"/>
                        </a:rPr>
                        <a:t>001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00000.00000000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139.12.32.0/19 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anose="020B0604030504040204" pitchFamily="34" charset="0"/>
                        </a:rPr>
                        <a:t>10001011.00001100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anose="020B0604030504040204" pitchFamily="34" charset="0"/>
                        </a:rPr>
                        <a:t>010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00000.00000000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139.12.64.0/19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anose="020B0604030504040204" pitchFamily="34" charset="0"/>
                        </a:rPr>
                        <a:t>10001011.00001100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anose="020B0604030504040204" pitchFamily="34" charset="0"/>
                        </a:rPr>
                        <a:t>011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00000.00000000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139.12.96.0/19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anose="020B0604030504040204" pitchFamily="34" charset="0"/>
                        </a:rPr>
                        <a:t>10001011.00001100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anose="020B0604030504040204" pitchFamily="34" charset="0"/>
                        </a:rPr>
                        <a:t>100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00000.00000000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139.12.128.0/19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23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0B06AF46-0D8F-4FEE-AAAD-5DEA169F7C6E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3: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TCP/IP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3.1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 smtClean="0"/>
          </a:p>
          <a:p>
            <a:r>
              <a:rPr lang="en-US" dirty="0" smtClean="0"/>
              <a:t>3.2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TCP/IP</a:t>
            </a:r>
            <a:endParaRPr lang="vi-VN" dirty="0" smtClean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155330" y="176991"/>
            <a:ext cx="7643812" cy="14620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smtClean="0"/>
              <a:t>Bước 3: Cho biết vùng địa chỉ IP của các HostID </a:t>
            </a:r>
            <a:endParaRPr lang="en-US" sz="4000"/>
          </a:p>
        </p:txBody>
      </p:sp>
      <p:graphicFrame>
        <p:nvGraphicFramePr>
          <p:cNvPr id="8" name="Group 50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123517453"/>
              </p:ext>
            </p:extLst>
          </p:nvPr>
        </p:nvGraphicFramePr>
        <p:xfrm>
          <a:off x="3388567" y="2096278"/>
          <a:ext cx="8077200" cy="4173983"/>
        </p:xfrm>
        <a:graphic>
          <a:graphicData uri="http://schemas.openxmlformats.org/drawingml/2006/table">
            <a:tbl>
              <a:tblPr/>
              <a:tblGrid>
                <a:gridCol w="720725"/>
                <a:gridCol w="5192713"/>
                <a:gridCol w="2163762"/>
              </a:tblGrid>
              <a:tr h="676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TT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Dạng nhị phân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Dạng thập phân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6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anose="020B0604030504040204" pitchFamily="34" charset="0"/>
                        </a:rPr>
                        <a:t>10001011.00001100.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anose="020B0604030504040204" pitchFamily="34" charset="0"/>
                        </a:rPr>
                        <a:t>000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00000.00000001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anose="020B0604030504040204" pitchFamily="34" charset="0"/>
                        </a:rPr>
                        <a:t>10001011.00001100.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anose="020B0604030504040204" pitchFamily="34" charset="0"/>
                        </a:rPr>
                        <a:t>000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11111.11111110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139.12.0.1/19 -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139.12.31.254/19 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6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anose="020B0604030504040204" pitchFamily="34" charset="0"/>
                        </a:rPr>
                        <a:t>10001011.00001100.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anose="020B0604030504040204" pitchFamily="34" charset="0"/>
                        </a:rPr>
                        <a:t>001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00000.00000001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anose="020B0604030504040204" pitchFamily="34" charset="0"/>
                        </a:rPr>
                        <a:t>10001011.00001100.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anose="020B0604030504040204" pitchFamily="34" charset="0"/>
                        </a:rPr>
                        <a:t>001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11111.11111110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139.12.32.1/19 -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139.12.63.254/19 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anose="020B0604030504040204" pitchFamily="34" charset="0"/>
                        </a:rPr>
                        <a:t>10001011.00001100.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anose="020B0604030504040204" pitchFamily="34" charset="0"/>
                        </a:rPr>
                        <a:t>010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00000.00000001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anose="020B0604030504040204" pitchFamily="34" charset="0"/>
                        </a:rPr>
                        <a:t>10001011.00001100.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anose="020B0604030504040204" pitchFamily="34" charset="0"/>
                        </a:rPr>
                        <a:t>010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11111.11111110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139.12.64.1/19 -139.12.95.254/19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2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anose="020B0604030504040204" pitchFamily="34" charset="0"/>
                        </a:rPr>
                        <a:t>10001011.00001100.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anose="020B0604030504040204" pitchFamily="34" charset="0"/>
                        </a:rPr>
                        <a:t>011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00000.00000001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anose="020B0604030504040204" pitchFamily="34" charset="0"/>
                        </a:rPr>
                        <a:t>10001011.00001100.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anose="020B0604030504040204" pitchFamily="34" charset="0"/>
                        </a:rPr>
                        <a:t>011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11111.11111110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139.12.96.1/19 -139.12.127.254/19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anose="020B0604030504040204" pitchFamily="34" charset="0"/>
                        </a:rPr>
                        <a:t>10001011.00001100.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anose="020B0604030504040204" pitchFamily="34" charset="0"/>
                        </a:rPr>
                        <a:t>100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00000.00000001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anose="020B0604030504040204" pitchFamily="34" charset="0"/>
                        </a:rPr>
                        <a:t>10001011.00001100.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anose="020B0604030504040204" pitchFamily="34" charset="0"/>
                        </a:rPr>
                        <a:t>100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11111.11111110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139.12.128.1/19 -139.12.159.254/19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515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0B06AF46-0D8F-4FEE-AAAD-5DEA169F7C6E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3: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TCP/IP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3.1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 smtClean="0"/>
          </a:p>
          <a:p>
            <a:r>
              <a:rPr lang="en-US" dirty="0" smtClean="0"/>
              <a:t>3.2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TCP/IP</a:t>
            </a:r>
            <a:endParaRPr lang="vi-VN" dirty="0" smtClean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304592" y="494811"/>
            <a:ext cx="7848600" cy="914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smtClean="0"/>
              <a:t>Tính nhanh vùng địa chỉ IP </a:t>
            </a:r>
            <a:endParaRPr lang="en-US" sz="400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642946" y="1409211"/>
            <a:ext cx="7924800" cy="4572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n – </a:t>
            </a:r>
            <a:r>
              <a:rPr lang="en-US" sz="3200" dirty="0" err="1" smtClean="0"/>
              <a:t>số</a:t>
            </a:r>
            <a:r>
              <a:rPr lang="en-US" sz="3200" dirty="0" smtClean="0"/>
              <a:t> bit </a:t>
            </a:r>
            <a:r>
              <a:rPr lang="en-US" sz="3200" dirty="0" err="1" smtClean="0"/>
              <a:t>làm</a:t>
            </a:r>
            <a:r>
              <a:rPr lang="en-US" sz="3200" dirty="0" smtClean="0"/>
              <a:t> subnet</a:t>
            </a:r>
          </a:p>
          <a:p>
            <a:r>
              <a:rPr lang="en-US" sz="3200" dirty="0" err="1" smtClean="0"/>
              <a:t>Số</a:t>
            </a:r>
            <a:r>
              <a:rPr lang="en-US" sz="3200" dirty="0" smtClean="0"/>
              <a:t> </a:t>
            </a:r>
            <a:r>
              <a:rPr lang="en-US" sz="3200" dirty="0" err="1" smtClean="0"/>
              <a:t>mạng</a:t>
            </a:r>
            <a:r>
              <a:rPr lang="en-US" sz="3200" dirty="0" smtClean="0"/>
              <a:t> con: S = 2</a:t>
            </a:r>
            <a:r>
              <a:rPr lang="en-US" sz="3200" baseline="30000" dirty="0" smtClean="0"/>
              <a:t>n</a:t>
            </a:r>
            <a:r>
              <a:rPr lang="en-US" sz="3200" dirty="0" smtClean="0"/>
              <a:t> </a:t>
            </a:r>
          </a:p>
          <a:p>
            <a:r>
              <a:rPr lang="en-US" sz="3200" dirty="0" err="1" smtClean="0"/>
              <a:t>Số</a:t>
            </a:r>
            <a:r>
              <a:rPr lang="en-US" sz="3200" dirty="0" smtClean="0"/>
              <a:t> </a:t>
            </a:r>
            <a:r>
              <a:rPr lang="en-US" sz="3200" dirty="0" err="1" smtClean="0"/>
              <a:t>gia</a:t>
            </a:r>
            <a:r>
              <a:rPr lang="en-US" sz="3200" dirty="0" smtClean="0"/>
              <a:t> </a:t>
            </a:r>
            <a:r>
              <a:rPr lang="en-US" sz="3200" dirty="0" err="1" smtClean="0"/>
              <a:t>địa</a:t>
            </a:r>
            <a:r>
              <a:rPr lang="en-US" sz="3200" dirty="0" smtClean="0"/>
              <a:t> </a:t>
            </a:r>
            <a:r>
              <a:rPr lang="en-US" sz="3200" dirty="0" err="1" smtClean="0"/>
              <a:t>chỉ</a:t>
            </a:r>
            <a:r>
              <a:rPr lang="en-US" sz="3200" dirty="0" smtClean="0"/>
              <a:t> </a:t>
            </a:r>
            <a:r>
              <a:rPr lang="en-US" sz="3200" dirty="0" err="1" smtClean="0"/>
              <a:t>mạng</a:t>
            </a:r>
            <a:r>
              <a:rPr lang="en-US" sz="3200" dirty="0" smtClean="0"/>
              <a:t> con, </a:t>
            </a:r>
            <a:r>
              <a:rPr lang="en-US" sz="3200" dirty="0" err="1" smtClean="0"/>
              <a:t>ví</a:t>
            </a:r>
            <a:r>
              <a:rPr lang="en-US" sz="3200" dirty="0" smtClean="0"/>
              <a:t> </a:t>
            </a:r>
            <a:r>
              <a:rPr lang="en-US" sz="3200" dirty="0" err="1" smtClean="0"/>
              <a:t>dụ</a:t>
            </a:r>
            <a:r>
              <a:rPr lang="en-US" sz="3200" dirty="0" smtClean="0"/>
              <a:t> </a:t>
            </a:r>
            <a:r>
              <a:rPr lang="en-US" sz="3200" dirty="0" err="1" smtClean="0"/>
              <a:t>lớp</a:t>
            </a:r>
            <a:r>
              <a:rPr lang="en-US" sz="3200" dirty="0" smtClean="0"/>
              <a:t> C: I = 2</a:t>
            </a:r>
            <a:r>
              <a:rPr lang="en-US" sz="3200" baseline="30000" dirty="0" smtClean="0"/>
              <a:t>8-n</a:t>
            </a:r>
            <a:r>
              <a:rPr lang="en-US" sz="3200" dirty="0" smtClean="0"/>
              <a:t>  (n&lt;8)</a:t>
            </a:r>
          </a:p>
          <a:p>
            <a:r>
              <a:rPr lang="en-US" sz="3200" dirty="0" smtClean="0"/>
              <a:t>IP </a:t>
            </a:r>
            <a:r>
              <a:rPr lang="en-US" sz="3200" dirty="0" err="1" smtClean="0"/>
              <a:t>của</a:t>
            </a:r>
            <a:r>
              <a:rPr lang="en-US" sz="3200" dirty="0" smtClean="0"/>
              <a:t> host </a:t>
            </a:r>
            <a:r>
              <a:rPr lang="en-US" sz="3200" dirty="0" err="1" smtClean="0"/>
              <a:t>đầu</a:t>
            </a:r>
            <a:r>
              <a:rPr lang="en-US" sz="3200" dirty="0" smtClean="0"/>
              <a:t> </a:t>
            </a:r>
            <a:r>
              <a:rPr lang="en-US" sz="3200" dirty="0" err="1" smtClean="0"/>
              <a:t>tiên</a:t>
            </a:r>
            <a:r>
              <a:rPr lang="en-US" sz="3200" dirty="0" smtClean="0"/>
              <a:t>, </a:t>
            </a:r>
            <a:r>
              <a:rPr lang="en-US" sz="3200" dirty="0" err="1" smtClean="0"/>
              <a:t>ví</a:t>
            </a:r>
            <a:r>
              <a:rPr lang="en-US" sz="3200" dirty="0" smtClean="0"/>
              <a:t> </a:t>
            </a:r>
            <a:r>
              <a:rPr lang="en-US" sz="3200" dirty="0" err="1" smtClean="0"/>
              <a:t>dụ</a:t>
            </a:r>
            <a:r>
              <a:rPr lang="en-US" sz="3200" dirty="0" smtClean="0"/>
              <a:t> </a:t>
            </a:r>
            <a:r>
              <a:rPr lang="en-US" sz="3200" dirty="0" err="1" smtClean="0"/>
              <a:t>lớp</a:t>
            </a:r>
            <a:r>
              <a:rPr lang="en-US" sz="3200" dirty="0" smtClean="0"/>
              <a:t> C : k*I + 1 (</a:t>
            </a:r>
            <a:r>
              <a:rPr lang="en-US" sz="3200" dirty="0" err="1" smtClean="0"/>
              <a:t>với</a:t>
            </a:r>
            <a:r>
              <a:rPr lang="en-US" sz="3200" dirty="0" smtClean="0"/>
              <a:t> k=0,1,…)</a:t>
            </a:r>
          </a:p>
          <a:p>
            <a:r>
              <a:rPr lang="en-US" sz="3200" dirty="0" smtClean="0"/>
              <a:t>IP </a:t>
            </a:r>
            <a:r>
              <a:rPr lang="en-US" sz="3200" dirty="0" err="1" smtClean="0"/>
              <a:t>của</a:t>
            </a:r>
            <a:r>
              <a:rPr lang="en-US" sz="3200" dirty="0" smtClean="0"/>
              <a:t> host </a:t>
            </a:r>
            <a:r>
              <a:rPr lang="en-US" sz="3200" dirty="0" err="1" smtClean="0"/>
              <a:t>cuối</a:t>
            </a:r>
            <a:r>
              <a:rPr lang="en-US" sz="3200" dirty="0" smtClean="0"/>
              <a:t> </a:t>
            </a:r>
            <a:r>
              <a:rPr lang="en-US" sz="3200" dirty="0" err="1" smtClean="0"/>
              <a:t>cùng</a:t>
            </a:r>
            <a:r>
              <a:rPr lang="en-US" sz="3200" dirty="0" smtClean="0"/>
              <a:t>, </a:t>
            </a:r>
            <a:r>
              <a:rPr lang="en-US" sz="3200" dirty="0" err="1" smtClean="0"/>
              <a:t>ví</a:t>
            </a:r>
            <a:r>
              <a:rPr lang="en-US" sz="3200" dirty="0" smtClean="0"/>
              <a:t> </a:t>
            </a:r>
            <a:r>
              <a:rPr lang="en-US" sz="3200" dirty="0" err="1" smtClean="0"/>
              <a:t>dụ</a:t>
            </a:r>
            <a:r>
              <a:rPr lang="en-US" sz="3200" dirty="0" smtClean="0"/>
              <a:t> </a:t>
            </a:r>
            <a:r>
              <a:rPr lang="en-US" sz="3200" dirty="0" err="1" smtClean="0"/>
              <a:t>lớp</a:t>
            </a:r>
            <a:r>
              <a:rPr lang="en-US" sz="3200" dirty="0" smtClean="0"/>
              <a:t> C : k*I - 2 (</a:t>
            </a:r>
            <a:r>
              <a:rPr lang="en-US" sz="3200" dirty="0" err="1" smtClean="0"/>
              <a:t>với</a:t>
            </a:r>
            <a:r>
              <a:rPr lang="en-US" sz="3200" dirty="0" smtClean="0"/>
              <a:t> k=1,2,…)</a:t>
            </a:r>
          </a:p>
          <a:p>
            <a:r>
              <a:rPr lang="en-US" sz="3200" dirty="0" smtClean="0"/>
              <a:t>IP </a:t>
            </a:r>
            <a:r>
              <a:rPr lang="en-US" sz="3200" dirty="0" err="1" smtClean="0"/>
              <a:t>của</a:t>
            </a:r>
            <a:r>
              <a:rPr lang="en-US" sz="3200" dirty="0" smtClean="0"/>
              <a:t> broadcast, </a:t>
            </a:r>
            <a:r>
              <a:rPr lang="en-US" sz="3200" dirty="0" err="1" smtClean="0"/>
              <a:t>ví</a:t>
            </a:r>
            <a:r>
              <a:rPr lang="en-US" sz="3200" dirty="0" smtClean="0"/>
              <a:t> </a:t>
            </a:r>
            <a:r>
              <a:rPr lang="en-US" sz="3200" dirty="0" err="1" smtClean="0"/>
              <a:t>dụ</a:t>
            </a:r>
            <a:r>
              <a:rPr lang="en-US" sz="3200" dirty="0" smtClean="0"/>
              <a:t> </a:t>
            </a:r>
            <a:r>
              <a:rPr lang="en-US" sz="3200" dirty="0" err="1" smtClean="0"/>
              <a:t>lớp</a:t>
            </a:r>
            <a:r>
              <a:rPr lang="en-US" sz="3200" dirty="0" smtClean="0"/>
              <a:t> C : k*I - 1 (</a:t>
            </a:r>
            <a:r>
              <a:rPr lang="en-US" sz="3200" dirty="0" err="1" smtClean="0"/>
              <a:t>với</a:t>
            </a:r>
            <a:r>
              <a:rPr lang="en-US" sz="3200" dirty="0" smtClean="0"/>
              <a:t> k=1,2,…)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986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0B06AF46-0D8F-4FEE-AAAD-5DEA169F7C6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2995979" y="212652"/>
            <a:ext cx="9096375" cy="7366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/>
              <a:t>Mô</a:t>
            </a:r>
            <a:r>
              <a:rPr lang="en-US" b="1" dirty="0" smtClean="0"/>
              <a:t> </a:t>
            </a:r>
            <a:r>
              <a:rPr lang="en-US" b="1" dirty="0" err="1" smtClean="0"/>
              <a:t>hình</a:t>
            </a:r>
            <a:r>
              <a:rPr lang="en-US" b="1" dirty="0" smtClean="0"/>
              <a:t> TCP/IP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3: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TCP/IP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3.1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 smtClean="0"/>
          </a:p>
          <a:p>
            <a:r>
              <a:rPr lang="en-US" b="0" dirty="0"/>
              <a:t>3</a:t>
            </a:r>
            <a:r>
              <a:rPr lang="en-US" b="0" dirty="0" smtClean="0"/>
              <a:t>.1.1 </a:t>
            </a:r>
            <a:r>
              <a:rPr lang="en-US" b="0" dirty="0" err="1" smtClean="0"/>
              <a:t>Khái</a:t>
            </a:r>
            <a:r>
              <a:rPr lang="en-US" b="0" dirty="0" smtClean="0"/>
              <a:t> </a:t>
            </a:r>
            <a:r>
              <a:rPr lang="en-US" b="0" dirty="0" err="1" smtClean="0"/>
              <a:t>niệm</a:t>
            </a:r>
            <a:r>
              <a:rPr lang="en-US" b="0" dirty="0" smtClean="0"/>
              <a:t> </a:t>
            </a:r>
            <a:r>
              <a:rPr lang="en-US" b="0" dirty="0" err="1" smtClean="0"/>
              <a:t>về</a:t>
            </a:r>
            <a:r>
              <a:rPr lang="en-US" b="0" dirty="0" smtClean="0"/>
              <a:t> TCP </a:t>
            </a:r>
            <a:r>
              <a:rPr lang="en-US" b="0" dirty="0" err="1" smtClean="0"/>
              <a:t>và</a:t>
            </a:r>
            <a:r>
              <a:rPr lang="en-US" b="0" dirty="0" smtClean="0"/>
              <a:t> IP</a:t>
            </a:r>
          </a:p>
          <a:p>
            <a:r>
              <a:rPr lang="en-US" b="0" dirty="0" smtClean="0"/>
              <a:t>3.1.2 </a:t>
            </a:r>
            <a:r>
              <a:rPr lang="en-US" b="0" dirty="0" err="1" smtClean="0"/>
              <a:t>Mô</a:t>
            </a:r>
            <a:r>
              <a:rPr lang="en-US" b="0" dirty="0" smtClean="0"/>
              <a:t> </a:t>
            </a:r>
            <a:r>
              <a:rPr lang="en-US" b="0" dirty="0" err="1" smtClean="0"/>
              <a:t>hình</a:t>
            </a:r>
            <a:r>
              <a:rPr lang="en-US" b="0" dirty="0" smtClean="0"/>
              <a:t> TCP/IP</a:t>
            </a:r>
            <a:endParaRPr lang="vi-VN" b="0" dirty="0" smtClean="0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63"/>
          <a:stretch>
            <a:fillRect/>
          </a:stretch>
        </p:blipFill>
        <p:spPr bwMode="auto">
          <a:xfrm>
            <a:off x="4267566" y="1219200"/>
            <a:ext cx="6553200" cy="390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843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0B06AF46-0D8F-4FEE-AAAD-5DEA169F7C6E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3: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TCP/IP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3.1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 smtClean="0"/>
          </a:p>
          <a:p>
            <a:r>
              <a:rPr lang="en-US" dirty="0" smtClean="0"/>
              <a:t>3.2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TCP/IP</a:t>
            </a:r>
            <a:endParaRPr lang="vi-VN" dirty="0" smtClean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194539" y="650032"/>
            <a:ext cx="7772400" cy="76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smtClean="0"/>
              <a:t>Ví dụ tính nhanh vùng địa chỉ IP </a:t>
            </a:r>
            <a:endParaRPr lang="en-US" sz="40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889739" y="2402632"/>
            <a:ext cx="9016122" cy="3048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Cho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: 192.168.10.9/24</a:t>
            </a:r>
          </a:p>
          <a:p>
            <a:r>
              <a:rPr lang="en-US" dirty="0" smtClean="0"/>
              <a:t>N=3, I = 32 (</a:t>
            </a:r>
            <a:r>
              <a:rPr lang="en-US" dirty="0" smtClean="0">
                <a:solidFill>
                  <a:srgbClr val="FF3300"/>
                </a:solidFill>
              </a:rPr>
              <a:t>= 2</a:t>
            </a:r>
            <a:r>
              <a:rPr lang="en-US" baseline="30000" dirty="0" smtClean="0">
                <a:solidFill>
                  <a:srgbClr val="FF3300"/>
                </a:solidFill>
              </a:rPr>
              <a:t>8-3</a:t>
            </a:r>
            <a:r>
              <a:rPr lang="en-US" dirty="0" smtClean="0"/>
              <a:t>)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</a:p>
          <a:p>
            <a:pPr lvl="1"/>
            <a:r>
              <a:rPr lang="en-US" sz="2800" dirty="0" smtClean="0">
                <a:sym typeface="Wingdings" panose="05000000000000000000" pitchFamily="2" charset="2"/>
              </a:rPr>
              <a:t>192.168.10.0: (~: 192.168.10.1–192.168.10.30)</a:t>
            </a:r>
          </a:p>
          <a:p>
            <a:pPr lvl="1"/>
            <a:r>
              <a:rPr lang="en-US" sz="2800" dirty="0" smtClean="0">
                <a:sym typeface="Wingdings" panose="05000000000000000000" pitchFamily="2" charset="2"/>
              </a:rPr>
              <a:t>192.168.10.32: (~: 192.168.10.33–192.168.10.62)</a:t>
            </a:r>
          </a:p>
          <a:p>
            <a:pPr lvl="1"/>
            <a:r>
              <a:rPr lang="en-US" sz="2800" dirty="0" smtClean="0">
                <a:sym typeface="Wingdings" panose="05000000000000000000" pitchFamily="2" charset="2"/>
              </a:rPr>
              <a:t>192.168.10.64: (~: 192.168.10.65–192.168.10.94)</a:t>
            </a:r>
          </a:p>
          <a:p>
            <a:pPr lvl="1"/>
            <a:r>
              <a:rPr lang="en-US" sz="2800" dirty="0" smtClean="0">
                <a:sym typeface="Wingdings" panose="05000000000000000000" pitchFamily="2" charset="2"/>
              </a:rPr>
              <a:t>192.168.10.96: (~: 192.168.10.97–192.168.10.126)</a:t>
            </a:r>
          </a:p>
          <a:p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3412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0B06AF46-0D8F-4FEE-AAAD-5DEA169F7C6E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3: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TCP/IP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3.1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 smtClean="0"/>
          </a:p>
          <a:p>
            <a:r>
              <a:rPr lang="en-US" dirty="0" smtClean="0"/>
              <a:t>3.2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TCP/IP</a:t>
            </a:r>
            <a:endParaRPr lang="vi-VN" dirty="0" smtClean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662852" y="598488"/>
            <a:ext cx="7793037" cy="14620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Bài tập 4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350114" y="3051175"/>
            <a:ext cx="7693025" cy="37242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Cho địa chỉ IP: 102.16.10.10/12</a:t>
            </a:r>
          </a:p>
          <a:p>
            <a:pPr lvl="1"/>
            <a:r>
              <a:rPr lang="en-US" sz="3200" smtClean="0"/>
              <a:t>Tìm địa chỉ mạng con? Địa chỉ host</a:t>
            </a:r>
          </a:p>
          <a:p>
            <a:pPr lvl="1"/>
            <a:r>
              <a:rPr lang="en-US" sz="3200" smtClean="0"/>
              <a:t>Dải địa chỉ host?</a:t>
            </a:r>
          </a:p>
          <a:p>
            <a:pPr lvl="1"/>
            <a:r>
              <a:rPr lang="en-US" sz="3200" smtClean="0"/>
              <a:t>Broadcast?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78773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0B06AF46-0D8F-4FEE-AAAD-5DEA169F7C6E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3: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TCP/IP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3.1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 smtClean="0"/>
          </a:p>
          <a:p>
            <a:r>
              <a:rPr lang="en-US" dirty="0" smtClean="0"/>
              <a:t>3.2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TCP/IP</a:t>
            </a:r>
            <a:endParaRPr lang="vi-VN" dirty="0" smtClean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707526" y="820616"/>
            <a:ext cx="7793037" cy="14620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Bước: Tính subnet mask</a:t>
            </a:r>
            <a:endParaRPr 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242388" y="2624016"/>
            <a:ext cx="8269288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102.16.10.10/12 </a:t>
            </a:r>
            <a:r>
              <a:rPr lang="en-US" smtClean="0">
                <a:sym typeface="Wingdings" panose="05000000000000000000" pitchFamily="2" charset="2"/>
              </a:rPr>
              <a:t></a:t>
            </a:r>
            <a:endParaRPr lang="en-US" smtClean="0"/>
          </a:p>
          <a:p>
            <a:r>
              <a:rPr lang="en-US" smtClean="0"/>
              <a:t>Subnet mask: </a:t>
            </a:r>
            <a:r>
              <a:rPr lang="en-US" smtClean="0">
                <a:solidFill>
                  <a:srgbClr val="FF3300"/>
                </a:solidFill>
              </a:rPr>
              <a:t>11111111.1111</a:t>
            </a:r>
            <a:r>
              <a:rPr lang="en-US" smtClean="0"/>
              <a:t>0000.00000000.00000000</a:t>
            </a:r>
          </a:p>
          <a:p>
            <a:r>
              <a:rPr lang="en-US" smtClean="0"/>
              <a:t>Byte đầu tiên chắc chắn khi dùng phép toán AND ra kết quả bằng 102 </a:t>
            </a:r>
            <a:r>
              <a:rPr lang="en-US" smtClean="0">
                <a:sym typeface="Wingdings" panose="05000000000000000000" pitchFamily="2" charset="2"/>
              </a:rPr>
              <a:t> không cần đổi 102 sang nhị phân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77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0B06AF46-0D8F-4FEE-AAAD-5DEA169F7C6E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3: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TCP/IP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3.1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 smtClean="0"/>
          </a:p>
          <a:p>
            <a:r>
              <a:rPr lang="en-US" dirty="0" smtClean="0"/>
              <a:t>3.2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TCP/IP</a:t>
            </a:r>
            <a:endParaRPr lang="vi-VN" dirty="0" smtClean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390285" y="307620"/>
            <a:ext cx="7793037" cy="14620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smtClean="0"/>
              <a:t>Trả lời câu hỏi 1: Địa chỉ mạng con?</a:t>
            </a:r>
            <a:endParaRPr lang="en-US" sz="400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422035" y="2111020"/>
            <a:ext cx="7772400" cy="44592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Xét byte kế tiếp là: 16 (10) </a:t>
            </a:r>
            <a:r>
              <a:rPr lang="en-US" smtClean="0">
                <a:sym typeface="Wingdings" panose="05000000000000000000" pitchFamily="2" charset="2"/>
              </a:rPr>
              <a:t> </a:t>
            </a:r>
            <a:r>
              <a:rPr lang="en-US" smtClean="0">
                <a:solidFill>
                  <a:srgbClr val="FF3300"/>
                </a:solidFill>
                <a:sym typeface="Wingdings" panose="05000000000000000000" pitchFamily="2" charset="2"/>
              </a:rPr>
              <a:t>0001</a:t>
            </a:r>
            <a:r>
              <a:rPr lang="en-US" smtClean="0">
                <a:sym typeface="Wingdings" panose="05000000000000000000" pitchFamily="2" charset="2"/>
              </a:rPr>
              <a:t>0000 (2)</a:t>
            </a:r>
          </a:p>
          <a:p>
            <a:r>
              <a:rPr lang="en-US" smtClean="0">
                <a:sym typeface="Wingdings" panose="05000000000000000000" pitchFamily="2" charset="2"/>
              </a:rPr>
              <a:t>Khi AND byte này với </a:t>
            </a:r>
            <a:r>
              <a:rPr lang="en-US" smtClean="0"/>
              <a:t>Subnet mask, ta được kết quả là: </a:t>
            </a:r>
            <a:r>
              <a:rPr lang="en-US" smtClean="0">
                <a:solidFill>
                  <a:srgbClr val="FF3300"/>
                </a:solidFill>
                <a:sym typeface="Wingdings" panose="05000000000000000000" pitchFamily="2" charset="2"/>
              </a:rPr>
              <a:t>0001</a:t>
            </a:r>
            <a:r>
              <a:rPr lang="en-US" smtClean="0">
                <a:sym typeface="Wingdings" panose="05000000000000000000" pitchFamily="2" charset="2"/>
              </a:rPr>
              <a:t>0000 (2)</a:t>
            </a:r>
          </a:p>
          <a:p>
            <a:r>
              <a:rPr lang="en-US" smtClean="0">
                <a:sym typeface="Wingdings" panose="05000000000000000000" pitchFamily="2" charset="2"/>
              </a:rPr>
              <a:t>Như vậy địa chỉ mạng con sẽ là: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sz="4400" b="1" smtClean="0"/>
              <a:t>102.16.0.0/12</a:t>
            </a:r>
          </a:p>
          <a:p>
            <a:r>
              <a:rPr lang="en-US" smtClean="0">
                <a:sym typeface="Wingdings" panose="05000000000000000000" pitchFamily="2" charset="2"/>
              </a:rPr>
              <a:t>Như vậy địa chỉ host sẽ là: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sz="4000" b="1" smtClean="0"/>
              <a:t>0.10.10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47723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0B06AF46-0D8F-4FEE-AAAD-5DEA169F7C6E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3: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TCP/IP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3.1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 smtClean="0"/>
          </a:p>
          <a:p>
            <a:r>
              <a:rPr lang="en-US" dirty="0" smtClean="0"/>
              <a:t>3.2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TCP/IP</a:t>
            </a:r>
            <a:endParaRPr lang="vi-VN" dirty="0" smtClean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782171" y="344942"/>
            <a:ext cx="7793037" cy="14620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smtClean="0"/>
              <a:t>Trả lời câu hỏi 2: Dải địa chỉ host? Broadcast?</a:t>
            </a:r>
            <a:endParaRPr lang="en-US" sz="40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813921" y="2148342"/>
            <a:ext cx="7772400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Dải địa chỉ host sẽ từ: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sz="4800" b="1" smtClean="0"/>
              <a:t>102.16.0.1/12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mtClean="0"/>
              <a:t>Đến: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sz="4800" b="1" smtClean="0"/>
              <a:t>102.31.255.254/12</a:t>
            </a:r>
          </a:p>
          <a:p>
            <a:r>
              <a:rPr lang="en-US" smtClean="0"/>
              <a:t>Broadcast:</a:t>
            </a:r>
            <a:r>
              <a:rPr lang="en-US" sz="4800" b="1" smtClean="0"/>
              <a:t> 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sz="4800" b="1" smtClean="0"/>
              <a:t>102.31.255.255/12</a:t>
            </a:r>
          </a:p>
          <a:p>
            <a:pPr algn="ctr">
              <a:buFont typeface="Wingdings" panose="05000000000000000000" pitchFamily="2" charset="2"/>
              <a:buNone/>
            </a:pPr>
            <a:endParaRPr lang="en-US" sz="4800" b="1"/>
          </a:p>
        </p:txBody>
      </p:sp>
    </p:spTree>
    <p:extLst>
      <p:ext uri="{BB962C8B-B14F-4D97-AF65-F5344CB8AC3E}">
        <p14:creationId xmlns:p14="http://schemas.microsoft.com/office/powerpoint/2010/main" val="357065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0304" y="1109472"/>
            <a:ext cx="4072128" cy="4547616"/>
          </a:xfrm>
        </p:spPr>
        <p:txBody>
          <a:bodyPr>
            <a:normAutofit/>
          </a:bodyPr>
          <a:lstStyle/>
          <a:p>
            <a:r>
              <a:rPr lang="en-US" sz="8000"/>
              <a:t>HỎI</a:t>
            </a:r>
            <a:br>
              <a:rPr lang="en-US" sz="8000"/>
            </a:br>
            <a:r>
              <a:rPr lang="en-US" sz="8000"/>
              <a:t>&amp;</a:t>
            </a:r>
            <a:br>
              <a:rPr lang="en-US" sz="8000"/>
            </a:br>
            <a:r>
              <a:rPr lang="en-US" sz="8000"/>
              <a:t>ĐÁP</a:t>
            </a:r>
          </a:p>
        </p:txBody>
      </p:sp>
      <p:pic>
        <p:nvPicPr>
          <p:cNvPr id="5" name="Picture 2" descr="http://www.3sixtyinteractiveblog.com/wp-content/uploads/2011/09/iStock_000007651615Mediu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432" y="855387"/>
            <a:ext cx="4628104" cy="4624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63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03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0B06AF46-0D8F-4FEE-AAAD-5DEA169F7C6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2995979" y="212652"/>
            <a:ext cx="9096375" cy="7366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/>
              <a:t>Mô</a:t>
            </a:r>
            <a:r>
              <a:rPr lang="en-US" b="1" dirty="0" smtClean="0"/>
              <a:t> </a:t>
            </a:r>
            <a:r>
              <a:rPr lang="en-US" b="1" dirty="0" err="1" smtClean="0"/>
              <a:t>hình</a:t>
            </a:r>
            <a:r>
              <a:rPr lang="en-US" b="1" dirty="0" smtClean="0"/>
              <a:t> </a:t>
            </a:r>
            <a:r>
              <a:rPr lang="en-US" b="1" dirty="0" err="1" smtClean="0"/>
              <a:t>tham</a:t>
            </a:r>
            <a:r>
              <a:rPr lang="en-US" b="1" dirty="0" smtClean="0"/>
              <a:t> </a:t>
            </a:r>
            <a:r>
              <a:rPr lang="en-US" b="1" dirty="0" err="1" smtClean="0"/>
              <a:t>chiếu</a:t>
            </a:r>
            <a:r>
              <a:rPr lang="en-US" b="1" dirty="0" smtClean="0"/>
              <a:t> TCP/IP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3: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TCP/IP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3.1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 smtClean="0"/>
          </a:p>
          <a:p>
            <a:r>
              <a:rPr lang="en-US" b="0" dirty="0"/>
              <a:t>3</a:t>
            </a:r>
            <a:r>
              <a:rPr lang="en-US" b="0" dirty="0" smtClean="0"/>
              <a:t>.1.1 </a:t>
            </a:r>
            <a:r>
              <a:rPr lang="en-US" b="0" dirty="0" err="1" smtClean="0"/>
              <a:t>Khái</a:t>
            </a:r>
            <a:r>
              <a:rPr lang="en-US" b="0" dirty="0" smtClean="0"/>
              <a:t> </a:t>
            </a:r>
            <a:r>
              <a:rPr lang="en-US" b="0" dirty="0" err="1" smtClean="0"/>
              <a:t>niệm</a:t>
            </a:r>
            <a:r>
              <a:rPr lang="en-US" b="0" dirty="0" smtClean="0"/>
              <a:t> </a:t>
            </a:r>
            <a:r>
              <a:rPr lang="en-US" b="0" dirty="0" err="1" smtClean="0"/>
              <a:t>về</a:t>
            </a:r>
            <a:r>
              <a:rPr lang="en-US" b="0" dirty="0" smtClean="0"/>
              <a:t> TCP </a:t>
            </a:r>
            <a:r>
              <a:rPr lang="en-US" b="0" dirty="0" err="1" smtClean="0"/>
              <a:t>và</a:t>
            </a:r>
            <a:r>
              <a:rPr lang="en-US" b="0" dirty="0" smtClean="0"/>
              <a:t> IP</a:t>
            </a:r>
          </a:p>
          <a:p>
            <a:r>
              <a:rPr lang="en-US" b="0" dirty="0" smtClean="0"/>
              <a:t>3.1.2 </a:t>
            </a:r>
            <a:r>
              <a:rPr lang="en-US" b="0" dirty="0" err="1" smtClean="0"/>
              <a:t>Mô</a:t>
            </a:r>
            <a:r>
              <a:rPr lang="en-US" b="0" dirty="0" smtClean="0"/>
              <a:t> </a:t>
            </a:r>
            <a:r>
              <a:rPr lang="en-US" b="0" dirty="0" err="1" smtClean="0"/>
              <a:t>hình</a:t>
            </a:r>
            <a:r>
              <a:rPr lang="en-US" b="0" dirty="0" smtClean="0"/>
              <a:t> </a:t>
            </a:r>
            <a:r>
              <a:rPr lang="en-US" b="0" dirty="0" err="1" smtClean="0"/>
              <a:t>tham</a:t>
            </a:r>
            <a:r>
              <a:rPr lang="en-US" b="0" dirty="0" smtClean="0"/>
              <a:t> </a:t>
            </a:r>
            <a:r>
              <a:rPr lang="en-US" b="0" dirty="0" err="1" smtClean="0"/>
              <a:t>chiếu</a:t>
            </a:r>
            <a:r>
              <a:rPr lang="en-US" b="0" dirty="0" smtClean="0"/>
              <a:t> TCP/IP</a:t>
            </a:r>
            <a:endParaRPr lang="vi-VN" b="0" dirty="0" smtClean="0"/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786753"/>
              </p:ext>
            </p:extLst>
          </p:nvPr>
        </p:nvGraphicFramePr>
        <p:xfrm>
          <a:off x="6322838" y="1236663"/>
          <a:ext cx="5410200" cy="466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Bitmap Image" r:id="rId4" imgW="2914286" imgH="2514286" progId="Paint.Picture">
                  <p:embed/>
                </p:oleObj>
              </mc:Choice>
              <mc:Fallback>
                <p:oleObj name="Bitmap Image" r:id="rId4" imgW="2914286" imgH="251428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2838" y="1236663"/>
                        <a:ext cx="5410200" cy="466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995978" y="1236663"/>
            <a:ext cx="3054625" cy="4954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en-US" sz="2400" b="1" dirty="0" err="1" smtClean="0"/>
              <a:t>Tầng</a:t>
            </a:r>
            <a:r>
              <a:rPr lang="en-US" altLang="en-US" sz="2400" b="1" dirty="0" smtClean="0"/>
              <a:t> </a:t>
            </a:r>
            <a:r>
              <a:rPr lang="en-US" altLang="en-US" sz="2400" b="1" dirty="0" err="1" smtClean="0"/>
              <a:t>Ứng</a:t>
            </a:r>
            <a:r>
              <a:rPr lang="en-US" altLang="en-US" sz="2400" b="1" dirty="0" smtClean="0"/>
              <a:t> </a:t>
            </a:r>
            <a:r>
              <a:rPr lang="en-US" altLang="en-US" sz="2400" b="1" dirty="0" err="1" smtClean="0"/>
              <a:t>dụng</a:t>
            </a:r>
            <a:endParaRPr lang="en-US" altLang="en-US" sz="2400" b="1" dirty="0" smtClean="0"/>
          </a:p>
          <a:p>
            <a:pPr marL="0" indent="7938" algn="just" eaLnBrk="1" hangingPunct="1">
              <a:buFont typeface="Wingdings" panose="05000000000000000000" pitchFamily="2" charset="2"/>
              <a:buNone/>
            </a:pPr>
            <a:r>
              <a:rPr lang="en-US" altLang="en-US" sz="2400" dirty="0" err="1" smtClean="0"/>
              <a:t>Kiểm</a:t>
            </a:r>
            <a:r>
              <a:rPr lang="en-US" altLang="en-US" sz="2400" dirty="0" smtClean="0"/>
              <a:t> </a:t>
            </a:r>
            <a:r>
              <a:rPr lang="en-US" altLang="en-US" sz="2400" dirty="0" err="1"/>
              <a:t>soát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các</a:t>
            </a:r>
            <a:r>
              <a:rPr lang="en-US" altLang="en-US" sz="2400" dirty="0"/>
              <a:t> </a:t>
            </a:r>
            <a:r>
              <a:rPr lang="en-US" altLang="en-US" sz="2400" dirty="0" err="1" smtClean="0"/>
              <a:t>giao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thức</a:t>
            </a:r>
            <a:r>
              <a:rPr lang="en-US" altLang="en-US" sz="2400" dirty="0" smtClean="0"/>
              <a:t> </a:t>
            </a:r>
            <a:r>
              <a:rPr lang="en-US" altLang="en-US" sz="2400" dirty="0" err="1"/>
              <a:t>lớp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cao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các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chủ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đề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về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trình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bày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biểu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diễn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thông</a:t>
            </a:r>
            <a:r>
              <a:rPr lang="en-US" altLang="en-US" sz="2400" dirty="0"/>
              <a:t> tin, </a:t>
            </a:r>
            <a:r>
              <a:rPr lang="en-US" altLang="en-US" sz="2400" dirty="0" err="1"/>
              <a:t>mã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hóa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và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điều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khiển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hội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thoại</a:t>
            </a:r>
            <a:r>
              <a:rPr lang="en-US" altLang="en-US" sz="2400" dirty="0"/>
              <a:t>. </a:t>
            </a:r>
            <a:r>
              <a:rPr lang="en-US" altLang="en-US" sz="2400" dirty="0" err="1"/>
              <a:t>Đặc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tả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cho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ứng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dụng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phổ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biến</a:t>
            </a:r>
            <a:r>
              <a:rPr lang="en-US" alt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2487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0B06AF46-0D8F-4FEE-AAAD-5DEA169F7C6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2995979" y="212652"/>
            <a:ext cx="9096375" cy="7366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/>
              <a:t>Mô</a:t>
            </a:r>
            <a:r>
              <a:rPr lang="en-US" b="1" dirty="0" smtClean="0"/>
              <a:t> </a:t>
            </a:r>
            <a:r>
              <a:rPr lang="en-US" b="1" dirty="0" err="1" smtClean="0"/>
              <a:t>hình</a:t>
            </a:r>
            <a:r>
              <a:rPr lang="en-US" b="1" dirty="0" smtClean="0"/>
              <a:t> </a:t>
            </a:r>
            <a:r>
              <a:rPr lang="en-US" b="1" dirty="0" err="1" smtClean="0"/>
              <a:t>tham</a:t>
            </a:r>
            <a:r>
              <a:rPr lang="en-US" b="1" dirty="0" smtClean="0"/>
              <a:t> </a:t>
            </a:r>
            <a:r>
              <a:rPr lang="en-US" b="1" dirty="0" err="1" smtClean="0"/>
              <a:t>chiếu</a:t>
            </a:r>
            <a:r>
              <a:rPr lang="en-US" b="1" dirty="0" smtClean="0"/>
              <a:t> TCP/IP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3: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TCP/IP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3.1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 smtClean="0"/>
          </a:p>
          <a:p>
            <a:r>
              <a:rPr lang="en-US" b="0" dirty="0"/>
              <a:t>3</a:t>
            </a:r>
            <a:r>
              <a:rPr lang="en-US" b="0" dirty="0" smtClean="0"/>
              <a:t>.1.1 </a:t>
            </a:r>
            <a:r>
              <a:rPr lang="en-US" b="0" dirty="0" err="1" smtClean="0"/>
              <a:t>Khái</a:t>
            </a:r>
            <a:r>
              <a:rPr lang="en-US" b="0" dirty="0" smtClean="0"/>
              <a:t> </a:t>
            </a:r>
            <a:r>
              <a:rPr lang="en-US" b="0" dirty="0" err="1" smtClean="0"/>
              <a:t>niệm</a:t>
            </a:r>
            <a:r>
              <a:rPr lang="en-US" b="0" dirty="0" smtClean="0"/>
              <a:t> </a:t>
            </a:r>
            <a:r>
              <a:rPr lang="en-US" b="0" dirty="0" err="1" smtClean="0"/>
              <a:t>về</a:t>
            </a:r>
            <a:r>
              <a:rPr lang="en-US" b="0" dirty="0" smtClean="0"/>
              <a:t> TCP </a:t>
            </a:r>
            <a:r>
              <a:rPr lang="en-US" b="0" dirty="0" err="1" smtClean="0"/>
              <a:t>và</a:t>
            </a:r>
            <a:r>
              <a:rPr lang="en-US" b="0" dirty="0" smtClean="0"/>
              <a:t> IP</a:t>
            </a:r>
          </a:p>
          <a:p>
            <a:r>
              <a:rPr lang="en-US" b="0" dirty="0" smtClean="0"/>
              <a:t>3.1.2 </a:t>
            </a:r>
            <a:r>
              <a:rPr lang="en-US" b="0" dirty="0" err="1" smtClean="0"/>
              <a:t>Mô</a:t>
            </a:r>
            <a:r>
              <a:rPr lang="en-US" b="0" dirty="0" smtClean="0"/>
              <a:t> </a:t>
            </a:r>
            <a:r>
              <a:rPr lang="en-US" b="0" dirty="0" err="1" smtClean="0"/>
              <a:t>hình</a:t>
            </a:r>
            <a:r>
              <a:rPr lang="en-US" b="0" dirty="0" smtClean="0"/>
              <a:t> </a:t>
            </a:r>
            <a:r>
              <a:rPr lang="en-US" b="0" dirty="0" err="1" smtClean="0"/>
              <a:t>tham</a:t>
            </a:r>
            <a:r>
              <a:rPr lang="en-US" b="0" dirty="0" smtClean="0"/>
              <a:t> </a:t>
            </a:r>
            <a:r>
              <a:rPr lang="en-US" b="0" dirty="0" err="1" smtClean="0"/>
              <a:t>chiếu</a:t>
            </a:r>
            <a:r>
              <a:rPr lang="en-US" b="0" dirty="0" smtClean="0"/>
              <a:t> TCP/IP</a:t>
            </a:r>
            <a:endParaRPr lang="vi-VN" b="0" dirty="0" smtClean="0"/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6563111"/>
              </p:ext>
            </p:extLst>
          </p:nvPr>
        </p:nvGraphicFramePr>
        <p:xfrm>
          <a:off x="6648450" y="1766887"/>
          <a:ext cx="5257800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Bitmap Image" r:id="rId4" imgW="3715269" imgH="2381582" progId="Paint.Picture">
                  <p:embed/>
                </p:oleObj>
              </mc:Choice>
              <mc:Fallback>
                <p:oleObj name="Bitmap Image" r:id="rId4" imgW="3715269" imgH="238158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8450" y="1766887"/>
                        <a:ext cx="5257800" cy="419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995979" y="1257301"/>
            <a:ext cx="2514600" cy="511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en-US" sz="2400" b="1" dirty="0" err="1" smtClean="0"/>
              <a:t>Tầng</a:t>
            </a:r>
            <a:r>
              <a:rPr lang="en-US" altLang="en-US" sz="2400" b="1" dirty="0" smtClean="0"/>
              <a:t> </a:t>
            </a:r>
            <a:r>
              <a:rPr lang="en-US" altLang="en-US" sz="2400" b="1" dirty="0" err="1" smtClean="0"/>
              <a:t>giao</a:t>
            </a:r>
            <a:r>
              <a:rPr lang="en-US" altLang="en-US" sz="2400" b="1" dirty="0" smtClean="0"/>
              <a:t> </a:t>
            </a:r>
            <a:r>
              <a:rPr lang="en-US" altLang="en-US" sz="2400" b="1" dirty="0" err="1" smtClean="0"/>
              <a:t>vận</a:t>
            </a:r>
            <a:r>
              <a:rPr lang="en-US" altLang="en-US" sz="2400" b="1" dirty="0" smtClean="0"/>
              <a:t>:</a:t>
            </a:r>
          </a:p>
          <a:p>
            <a:pPr marL="0" indent="7938" algn="just" eaLnBrk="1" hangingPunct="1">
              <a:buFont typeface="Wingdings" panose="05000000000000000000" pitchFamily="2" charset="2"/>
              <a:buNone/>
            </a:pPr>
            <a:r>
              <a:rPr lang="en-US" altLang="en-US" sz="2400" dirty="0" smtClean="0"/>
              <a:t>Cung </a:t>
            </a:r>
            <a:r>
              <a:rPr lang="en-US" altLang="en-US" sz="2400" dirty="0" err="1"/>
              <a:t>ứng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dịch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vụ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vận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chuyển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từ</a:t>
            </a:r>
            <a:r>
              <a:rPr lang="en-US" altLang="en-US" sz="2400" dirty="0"/>
              <a:t> host </a:t>
            </a:r>
            <a:r>
              <a:rPr lang="en-US" altLang="en-US" sz="2400" dirty="0" err="1"/>
              <a:t>nguồn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đến</a:t>
            </a:r>
            <a:r>
              <a:rPr lang="en-US" altLang="en-US" sz="2400" dirty="0"/>
              <a:t> host </a:t>
            </a:r>
            <a:r>
              <a:rPr lang="en-US" altLang="en-US" sz="2400" dirty="0" err="1"/>
              <a:t>đích</a:t>
            </a:r>
            <a:r>
              <a:rPr lang="en-US" altLang="en-US" sz="2400" dirty="0"/>
              <a:t>. </a:t>
            </a:r>
            <a:r>
              <a:rPr lang="en-US" altLang="en-US" sz="2400" dirty="0" err="1"/>
              <a:t>Thiết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lập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một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cầu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nối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luận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lý</a:t>
            </a:r>
            <a:r>
              <a:rPr lang="en-US" altLang="en-US" sz="2400" dirty="0"/>
              <a:t> </a:t>
            </a:r>
            <a:r>
              <a:rPr lang="en-US" altLang="en-US" sz="2400" dirty="0" err="1"/>
              <a:t>giữa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đầu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cuối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của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mạng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giữa</a:t>
            </a:r>
            <a:r>
              <a:rPr lang="en-US" altLang="en-US" sz="2400" dirty="0"/>
              <a:t> host </a:t>
            </a:r>
            <a:r>
              <a:rPr lang="en-US" altLang="en-US" sz="2400" dirty="0" err="1"/>
              <a:t>truyền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và</a:t>
            </a:r>
            <a:r>
              <a:rPr lang="en-US" altLang="en-US" sz="2400" dirty="0"/>
              <a:t> host </a:t>
            </a:r>
            <a:r>
              <a:rPr lang="en-US" altLang="en-US" sz="2400" dirty="0" err="1"/>
              <a:t>nhận</a:t>
            </a:r>
            <a:r>
              <a:rPr lang="en-US" alt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524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0B06AF46-0D8F-4FEE-AAAD-5DEA169F7C6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2995979" y="212652"/>
            <a:ext cx="9096375" cy="7366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/>
              <a:t>Mô</a:t>
            </a:r>
            <a:r>
              <a:rPr lang="en-US" b="1" dirty="0" smtClean="0"/>
              <a:t> </a:t>
            </a:r>
            <a:r>
              <a:rPr lang="en-US" b="1" dirty="0" err="1" smtClean="0"/>
              <a:t>hình</a:t>
            </a:r>
            <a:r>
              <a:rPr lang="en-US" b="1" dirty="0" smtClean="0"/>
              <a:t> </a:t>
            </a:r>
            <a:r>
              <a:rPr lang="en-US" b="1" dirty="0" err="1" smtClean="0"/>
              <a:t>tham</a:t>
            </a:r>
            <a:r>
              <a:rPr lang="en-US" b="1" dirty="0" smtClean="0"/>
              <a:t> </a:t>
            </a:r>
            <a:r>
              <a:rPr lang="en-US" b="1" dirty="0" err="1" smtClean="0"/>
              <a:t>chiếu</a:t>
            </a:r>
            <a:r>
              <a:rPr lang="en-US" b="1" dirty="0" smtClean="0"/>
              <a:t> TCP/IP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3: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TCP/IP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3.1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 smtClean="0"/>
          </a:p>
          <a:p>
            <a:r>
              <a:rPr lang="en-US" b="0" dirty="0"/>
              <a:t>3</a:t>
            </a:r>
            <a:r>
              <a:rPr lang="en-US" b="0" dirty="0" smtClean="0"/>
              <a:t>.1.1 </a:t>
            </a:r>
            <a:r>
              <a:rPr lang="en-US" b="0" dirty="0" err="1" smtClean="0"/>
              <a:t>Khái</a:t>
            </a:r>
            <a:r>
              <a:rPr lang="en-US" b="0" dirty="0" smtClean="0"/>
              <a:t> </a:t>
            </a:r>
            <a:r>
              <a:rPr lang="en-US" b="0" dirty="0" err="1" smtClean="0"/>
              <a:t>niệm</a:t>
            </a:r>
            <a:r>
              <a:rPr lang="en-US" b="0" dirty="0" smtClean="0"/>
              <a:t> </a:t>
            </a:r>
            <a:r>
              <a:rPr lang="en-US" b="0" dirty="0" err="1" smtClean="0"/>
              <a:t>về</a:t>
            </a:r>
            <a:r>
              <a:rPr lang="en-US" b="0" dirty="0" smtClean="0"/>
              <a:t> TCP </a:t>
            </a:r>
            <a:r>
              <a:rPr lang="en-US" b="0" dirty="0" err="1" smtClean="0"/>
              <a:t>và</a:t>
            </a:r>
            <a:r>
              <a:rPr lang="en-US" b="0" dirty="0" smtClean="0"/>
              <a:t> IP</a:t>
            </a:r>
          </a:p>
          <a:p>
            <a:r>
              <a:rPr lang="en-US" b="0" dirty="0" smtClean="0"/>
              <a:t>3.1.2 </a:t>
            </a:r>
            <a:r>
              <a:rPr lang="en-US" b="0" dirty="0" err="1" smtClean="0"/>
              <a:t>Mô</a:t>
            </a:r>
            <a:r>
              <a:rPr lang="en-US" b="0" dirty="0" smtClean="0"/>
              <a:t> </a:t>
            </a:r>
            <a:r>
              <a:rPr lang="en-US" b="0" dirty="0" err="1" smtClean="0"/>
              <a:t>hình</a:t>
            </a:r>
            <a:r>
              <a:rPr lang="en-US" b="0" dirty="0" smtClean="0"/>
              <a:t> </a:t>
            </a:r>
            <a:r>
              <a:rPr lang="en-US" b="0" dirty="0" err="1" smtClean="0"/>
              <a:t>tham</a:t>
            </a:r>
            <a:r>
              <a:rPr lang="en-US" b="0" dirty="0" smtClean="0"/>
              <a:t> </a:t>
            </a:r>
            <a:r>
              <a:rPr lang="en-US" b="0" dirty="0" err="1" smtClean="0"/>
              <a:t>chiếu</a:t>
            </a:r>
            <a:r>
              <a:rPr lang="en-US" b="0" dirty="0" smtClean="0"/>
              <a:t> TCP/IP</a:t>
            </a:r>
            <a:endParaRPr lang="vi-VN" b="0" dirty="0" smtClean="0"/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3048736"/>
              </p:ext>
            </p:extLst>
          </p:nvPr>
        </p:nvGraphicFramePr>
        <p:xfrm>
          <a:off x="6627036" y="1176025"/>
          <a:ext cx="5105400" cy="449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Bitmap Image" r:id="rId4" imgW="3924848" imgH="2095793" progId="Paint.Picture">
                  <p:embed/>
                </p:oleObj>
              </mc:Choice>
              <mc:Fallback>
                <p:oleObj name="Bitmap Image" r:id="rId4" imgW="3924848" imgH="209579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7036" y="1176025"/>
                        <a:ext cx="5105400" cy="449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2995979" y="1388024"/>
            <a:ext cx="3424879" cy="461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dirty="0" err="1" smtClean="0"/>
              <a:t>Tầng</a:t>
            </a:r>
            <a:r>
              <a:rPr lang="en-US" altLang="en-US" sz="2400" b="1" dirty="0" smtClean="0"/>
              <a:t> Internet</a:t>
            </a:r>
          </a:p>
          <a:p>
            <a:pPr marL="58738" indent="0" algn="just" eaLnBrk="1" hangingPunct="1">
              <a:buFont typeface="Wingdings" panose="05000000000000000000" pitchFamily="2" charset="2"/>
              <a:buNone/>
            </a:pPr>
            <a:r>
              <a:rPr lang="en-US" altLang="en-US" sz="2400" dirty="0" err="1" smtClean="0"/>
              <a:t>Mục</a:t>
            </a:r>
            <a:r>
              <a:rPr lang="en-US" altLang="en-US" sz="2400" dirty="0" smtClean="0"/>
              <a:t> </a:t>
            </a:r>
            <a:r>
              <a:rPr lang="en-US" altLang="en-US" sz="2400" dirty="0" err="1"/>
              <a:t>đích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của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lớp</a:t>
            </a:r>
            <a:r>
              <a:rPr lang="en-US" altLang="en-US" sz="2400" dirty="0"/>
              <a:t> Internet </a:t>
            </a:r>
            <a:r>
              <a:rPr lang="en-US" altLang="en-US" sz="2400" dirty="0" err="1"/>
              <a:t>là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chọn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đường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tốt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nhất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xuyên</a:t>
            </a:r>
            <a:r>
              <a:rPr lang="en-US" altLang="en-US" sz="2400" dirty="0"/>
              <a:t> qua </a:t>
            </a:r>
            <a:r>
              <a:rPr lang="en-US" altLang="en-US" sz="2400" dirty="0" err="1"/>
              <a:t>mạng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cho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gói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dữ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liệu</a:t>
            </a:r>
            <a:r>
              <a:rPr lang="en-US" altLang="en-US" sz="2400" dirty="0"/>
              <a:t> di </a:t>
            </a:r>
            <a:r>
              <a:rPr lang="en-US" altLang="en-US" sz="2400" dirty="0" err="1"/>
              <a:t>chuyển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tới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đích</a:t>
            </a:r>
            <a:r>
              <a:rPr lang="en-US" altLang="en-US" sz="2400" dirty="0"/>
              <a:t>. </a:t>
            </a:r>
            <a:r>
              <a:rPr lang="en-US" altLang="en-US" sz="2400" dirty="0" err="1"/>
              <a:t>Giao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thức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chính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của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lớp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này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là</a:t>
            </a:r>
            <a:r>
              <a:rPr lang="en-US" altLang="en-US" sz="2400" dirty="0"/>
              <a:t> Internet Protocol (IP).</a:t>
            </a:r>
          </a:p>
        </p:txBody>
      </p:sp>
    </p:spTree>
    <p:extLst>
      <p:ext uri="{BB962C8B-B14F-4D97-AF65-F5344CB8AC3E}">
        <p14:creationId xmlns:p14="http://schemas.microsoft.com/office/powerpoint/2010/main" val="306701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1592</TotalTime>
  <Words>5265</Words>
  <Application>Microsoft Office PowerPoint</Application>
  <PresentationFormat>Widescreen</PresentationFormat>
  <Paragraphs>799</Paragraphs>
  <Slides>66</Slides>
  <Notes>63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7" baseType="lpstr">
      <vt:lpstr>SimSun</vt:lpstr>
      <vt:lpstr>Arial</vt:lpstr>
      <vt:lpstr>Calibri</vt:lpstr>
      <vt:lpstr>Calibri Light</vt:lpstr>
      <vt:lpstr>Segoe UI</vt:lpstr>
      <vt:lpstr>Symbol</vt:lpstr>
      <vt:lpstr>Tahoma</vt:lpstr>
      <vt:lpstr>Times New Roman</vt:lpstr>
      <vt:lpstr>Wingdings</vt:lpstr>
      <vt:lpstr>Office Theme</vt:lpstr>
      <vt:lpstr>Bitmap Image</vt:lpstr>
      <vt:lpstr>PowerPoint Presentation</vt:lpstr>
      <vt:lpstr>Mạng máy tính cơ bản</vt:lpstr>
      <vt:lpstr>Chương 3: GIAO THỨC TCP/IP</vt:lpstr>
      <vt:lpstr>Mục tiêu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HỎI &amp; ĐÁP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Dell</cp:lastModifiedBy>
  <cp:revision>91</cp:revision>
  <dcterms:created xsi:type="dcterms:W3CDTF">2015-07-02T09:07:29Z</dcterms:created>
  <dcterms:modified xsi:type="dcterms:W3CDTF">2016-02-29T17:54:57Z</dcterms:modified>
</cp:coreProperties>
</file>