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5" r:id="rId2"/>
    <p:sldId id="257" r:id="rId3"/>
    <p:sldId id="258" r:id="rId4"/>
    <p:sldId id="276" r:id="rId5"/>
    <p:sldId id="509" r:id="rId6"/>
    <p:sldId id="513" r:id="rId7"/>
    <p:sldId id="514" r:id="rId8"/>
    <p:sldId id="515" r:id="rId9"/>
    <p:sldId id="510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8" r:id="rId31"/>
    <p:sldId id="539" r:id="rId32"/>
    <p:sldId id="540" r:id="rId33"/>
    <p:sldId id="541" r:id="rId34"/>
    <p:sldId id="542" r:id="rId35"/>
    <p:sldId id="543" r:id="rId36"/>
    <p:sldId id="388" r:id="rId37"/>
    <p:sldId id="2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DA"/>
    <a:srgbClr val="FFFFDD"/>
    <a:srgbClr val="FFFFCC"/>
    <a:srgbClr val="FDFEC6"/>
    <a:srgbClr val="FDF0E7"/>
    <a:srgbClr val="F1DBDB"/>
    <a:srgbClr val="B2A59A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7" autoAdjust="0"/>
    <p:restoredTop sz="86667" autoAdjust="0"/>
  </p:normalViewPr>
  <p:slideViewPr>
    <p:cSldViewPr snapToGrid="0">
      <p:cViewPr varScale="1">
        <p:scale>
          <a:sx n="50" d="100"/>
          <a:sy n="50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1779" y="-47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B61F8-8694-4092-A2EA-3F5A8B0AB02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F52952-8A8A-451B-9F6E-0B50AA1B66E5}">
      <dgm:prSet phldrT="[Text]"/>
      <dgm:spPr/>
      <dgm:t>
        <a:bodyPr/>
        <a:lstStyle/>
        <a:p>
          <a:r>
            <a:rPr lang="en-US" dirty="0" smtClean="0"/>
            <a:t>MULTIPLEXING</a:t>
          </a:r>
          <a:endParaRPr lang="en-US" dirty="0"/>
        </a:p>
      </dgm:t>
    </dgm:pt>
    <dgm:pt modelId="{A60983BE-CEE3-4FFE-B095-DC7D86BB89A2}" type="parTrans" cxnId="{14CD059A-BDE4-4015-BF56-CDC5609B6B00}">
      <dgm:prSet/>
      <dgm:spPr/>
      <dgm:t>
        <a:bodyPr/>
        <a:lstStyle/>
        <a:p>
          <a:endParaRPr lang="en-US"/>
        </a:p>
      </dgm:t>
    </dgm:pt>
    <dgm:pt modelId="{00A100B9-135D-4A51-824A-5AD8FF353B4B}" type="sibTrans" cxnId="{14CD059A-BDE4-4015-BF56-CDC5609B6B00}">
      <dgm:prSet/>
      <dgm:spPr/>
      <dgm:t>
        <a:bodyPr/>
        <a:lstStyle/>
        <a:p>
          <a:endParaRPr lang="en-US"/>
        </a:p>
      </dgm:t>
    </dgm:pt>
    <dgm:pt modelId="{F2A2D593-70BD-4575-983B-2716DA34365F}">
      <dgm:prSet phldrT="[Text]"/>
      <dgm:spPr/>
      <dgm:t>
        <a:bodyPr/>
        <a:lstStyle/>
        <a:p>
          <a:r>
            <a:rPr lang="en-US" dirty="0" smtClean="0"/>
            <a:t>FREQUENCY- DIVISION </a:t>
          </a:r>
        </a:p>
        <a:p>
          <a:r>
            <a:rPr lang="en-US" dirty="0" smtClean="0"/>
            <a:t>MULTIPLEXING (FDM)</a:t>
          </a:r>
          <a:endParaRPr lang="en-US" dirty="0"/>
        </a:p>
      </dgm:t>
    </dgm:pt>
    <dgm:pt modelId="{FFE504E9-D4AB-4B8C-B37F-BC8EC63329AD}" type="parTrans" cxnId="{E1301F02-70BD-4055-850B-F67EBB5C4B60}">
      <dgm:prSet/>
      <dgm:spPr/>
      <dgm:t>
        <a:bodyPr/>
        <a:lstStyle/>
        <a:p>
          <a:endParaRPr lang="en-US"/>
        </a:p>
      </dgm:t>
    </dgm:pt>
    <dgm:pt modelId="{7CBBD5DD-8F5E-4351-BE73-C2E74715A476}" type="sibTrans" cxnId="{E1301F02-70BD-4055-850B-F67EBB5C4B60}">
      <dgm:prSet/>
      <dgm:spPr/>
      <dgm:t>
        <a:bodyPr/>
        <a:lstStyle/>
        <a:p>
          <a:endParaRPr lang="en-US"/>
        </a:p>
      </dgm:t>
    </dgm:pt>
    <dgm:pt modelId="{F1240696-9D94-4449-B00B-9B7129CE97C7}">
      <dgm:prSet phldrT="[Text]"/>
      <dgm:spPr/>
      <dgm:t>
        <a:bodyPr/>
        <a:lstStyle/>
        <a:p>
          <a:r>
            <a:rPr lang="en-US" dirty="0" smtClean="0"/>
            <a:t>TIME-DIVISION </a:t>
          </a:r>
        </a:p>
        <a:p>
          <a:r>
            <a:rPr lang="en-US" dirty="0" smtClean="0"/>
            <a:t>MULTIPLEXING (TDM)</a:t>
          </a:r>
          <a:endParaRPr lang="en-US" dirty="0"/>
        </a:p>
      </dgm:t>
    </dgm:pt>
    <dgm:pt modelId="{A649531A-FFD3-4803-A4EA-C2A26DB2B8F9}" type="parTrans" cxnId="{02081189-3C94-4C38-B561-DB2C56F60FC0}">
      <dgm:prSet/>
      <dgm:spPr/>
      <dgm:t>
        <a:bodyPr/>
        <a:lstStyle/>
        <a:p>
          <a:endParaRPr lang="en-US"/>
        </a:p>
      </dgm:t>
    </dgm:pt>
    <dgm:pt modelId="{3AC45364-2115-4216-BF5F-509CA94644DB}" type="sibTrans" cxnId="{02081189-3C94-4C38-B561-DB2C56F60FC0}">
      <dgm:prSet/>
      <dgm:spPr/>
      <dgm:t>
        <a:bodyPr/>
        <a:lstStyle/>
        <a:p>
          <a:endParaRPr lang="en-US"/>
        </a:p>
      </dgm:t>
    </dgm:pt>
    <dgm:pt modelId="{FEC67E68-36A3-4E88-AB71-821F50ED9AF0}">
      <dgm:prSet phldrT="[Text]"/>
      <dgm:spPr/>
      <dgm:t>
        <a:bodyPr/>
        <a:lstStyle/>
        <a:p>
          <a:r>
            <a:rPr lang="en-US" dirty="0" smtClean="0"/>
            <a:t>ASYNCHRONOUS</a:t>
          </a:r>
          <a:endParaRPr lang="en-US" dirty="0"/>
        </a:p>
      </dgm:t>
    </dgm:pt>
    <dgm:pt modelId="{94A714A5-1F37-439E-B008-83CC4CDCE104}" type="parTrans" cxnId="{E32CE95E-6627-42AD-B65E-A9DB1A36C293}">
      <dgm:prSet/>
      <dgm:spPr/>
      <dgm:t>
        <a:bodyPr/>
        <a:lstStyle/>
        <a:p>
          <a:endParaRPr lang="en-US"/>
        </a:p>
      </dgm:t>
    </dgm:pt>
    <dgm:pt modelId="{2A7D4C6B-C790-4A8F-9627-5DA2C2DAF6DE}" type="sibTrans" cxnId="{E32CE95E-6627-42AD-B65E-A9DB1A36C293}">
      <dgm:prSet/>
      <dgm:spPr/>
      <dgm:t>
        <a:bodyPr/>
        <a:lstStyle/>
        <a:p>
          <a:endParaRPr lang="en-US"/>
        </a:p>
      </dgm:t>
    </dgm:pt>
    <dgm:pt modelId="{9F3E92BA-A964-464E-BAE2-01CC62227B0A}">
      <dgm:prSet phldrT="[Text]"/>
      <dgm:spPr/>
      <dgm:t>
        <a:bodyPr/>
        <a:lstStyle/>
        <a:p>
          <a:r>
            <a:rPr lang="en-US" dirty="0" smtClean="0"/>
            <a:t>SYNCHRONOUS</a:t>
          </a:r>
          <a:endParaRPr lang="en-US" dirty="0"/>
        </a:p>
      </dgm:t>
    </dgm:pt>
    <dgm:pt modelId="{0FCCAA80-EAB9-4A3F-BE12-7CA9E2F367B3}" type="parTrans" cxnId="{9E06BB5A-9A06-4E0C-8866-EA58E3AE7F05}">
      <dgm:prSet/>
      <dgm:spPr/>
      <dgm:t>
        <a:bodyPr/>
        <a:lstStyle/>
        <a:p>
          <a:endParaRPr lang="en-US"/>
        </a:p>
      </dgm:t>
    </dgm:pt>
    <dgm:pt modelId="{97F30694-DC5C-4790-B035-717A90EB2AC1}" type="sibTrans" cxnId="{9E06BB5A-9A06-4E0C-8866-EA58E3AE7F05}">
      <dgm:prSet/>
      <dgm:spPr/>
      <dgm:t>
        <a:bodyPr/>
        <a:lstStyle/>
        <a:p>
          <a:endParaRPr lang="en-US"/>
        </a:p>
      </dgm:t>
    </dgm:pt>
    <dgm:pt modelId="{BB62AE48-504C-4F36-BE4F-D6758BF9EE5E}" type="pres">
      <dgm:prSet presAssocID="{87CB61F8-8694-4092-A2EA-3F5A8B0AB0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EB6E1E-3ECA-4033-83ED-E000227E1E8F}" type="pres">
      <dgm:prSet presAssocID="{1AF52952-8A8A-451B-9F6E-0B50AA1B66E5}" presName="hierRoot1" presStyleCnt="0"/>
      <dgm:spPr/>
    </dgm:pt>
    <dgm:pt modelId="{AA30B822-4F3B-4457-900A-1DA12E457848}" type="pres">
      <dgm:prSet presAssocID="{1AF52952-8A8A-451B-9F6E-0B50AA1B66E5}" presName="composite" presStyleCnt="0"/>
      <dgm:spPr/>
    </dgm:pt>
    <dgm:pt modelId="{2C95B35D-AE4C-4ACB-B598-DF19EFF7E63C}" type="pres">
      <dgm:prSet presAssocID="{1AF52952-8A8A-451B-9F6E-0B50AA1B66E5}" presName="background" presStyleLbl="node0" presStyleIdx="0" presStyleCnt="1"/>
      <dgm:spPr/>
    </dgm:pt>
    <dgm:pt modelId="{2CC62201-AAFE-431D-8EE2-70CCC6210D72}" type="pres">
      <dgm:prSet presAssocID="{1AF52952-8A8A-451B-9F6E-0B50AA1B66E5}" presName="text" presStyleLbl="fgAcc0" presStyleIdx="0" presStyleCnt="1" custLinFactNeighborY="-2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75E1C-C36D-4C1C-BF43-10FBDE10FDD7}" type="pres">
      <dgm:prSet presAssocID="{1AF52952-8A8A-451B-9F6E-0B50AA1B66E5}" presName="hierChild2" presStyleCnt="0"/>
      <dgm:spPr/>
    </dgm:pt>
    <dgm:pt modelId="{18C1EBC9-3AB4-4FB3-A5C7-46AC76EFD9A5}" type="pres">
      <dgm:prSet presAssocID="{FFE504E9-D4AB-4B8C-B37F-BC8EC63329A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4B539AE-4019-4D5F-BBD5-0BBEAB142B83}" type="pres">
      <dgm:prSet presAssocID="{F2A2D593-70BD-4575-983B-2716DA34365F}" presName="hierRoot2" presStyleCnt="0"/>
      <dgm:spPr/>
    </dgm:pt>
    <dgm:pt modelId="{FF821469-C7D2-45E9-A822-298BF0AE4794}" type="pres">
      <dgm:prSet presAssocID="{F2A2D593-70BD-4575-983B-2716DA34365F}" presName="composite2" presStyleCnt="0"/>
      <dgm:spPr/>
    </dgm:pt>
    <dgm:pt modelId="{A82B928D-B9E0-4FEE-AD45-E2F9AA89DF8E}" type="pres">
      <dgm:prSet presAssocID="{F2A2D593-70BD-4575-983B-2716DA34365F}" presName="background2" presStyleLbl="node2" presStyleIdx="0" presStyleCnt="2"/>
      <dgm:spPr/>
    </dgm:pt>
    <dgm:pt modelId="{5FB5245D-2428-4FF6-8A60-86F4A5313000}" type="pres">
      <dgm:prSet presAssocID="{F2A2D593-70BD-4575-983B-2716DA34365F}" presName="text2" presStyleLbl="fgAcc2" presStyleIdx="0" presStyleCnt="2" custScaleX="1527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E7D514-7AAB-4AAC-B232-D49203025F1E}" type="pres">
      <dgm:prSet presAssocID="{F2A2D593-70BD-4575-983B-2716DA34365F}" presName="hierChild3" presStyleCnt="0"/>
      <dgm:spPr/>
    </dgm:pt>
    <dgm:pt modelId="{F9ADE4DD-5DB5-4745-B907-66A84677D672}" type="pres">
      <dgm:prSet presAssocID="{A649531A-FFD3-4803-A4EA-C2A26DB2B8F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24E34E2-2EF1-4AE1-AC02-AEB2B08E7D6A}" type="pres">
      <dgm:prSet presAssocID="{F1240696-9D94-4449-B00B-9B7129CE97C7}" presName="hierRoot2" presStyleCnt="0"/>
      <dgm:spPr/>
    </dgm:pt>
    <dgm:pt modelId="{A3B50F9F-D309-47FF-957B-501C27492BF0}" type="pres">
      <dgm:prSet presAssocID="{F1240696-9D94-4449-B00B-9B7129CE97C7}" presName="composite2" presStyleCnt="0"/>
      <dgm:spPr/>
    </dgm:pt>
    <dgm:pt modelId="{4B17E249-3D2D-4072-94D8-DBB39BA9490C}" type="pres">
      <dgm:prSet presAssocID="{F1240696-9D94-4449-B00B-9B7129CE97C7}" presName="background2" presStyleLbl="node2" presStyleIdx="1" presStyleCnt="2"/>
      <dgm:spPr/>
    </dgm:pt>
    <dgm:pt modelId="{7D4BDF87-9BC3-439A-A81E-CB322883576B}" type="pres">
      <dgm:prSet presAssocID="{F1240696-9D94-4449-B00B-9B7129CE97C7}" presName="text2" presStyleLbl="fgAcc2" presStyleIdx="1" presStyleCnt="2" custScaleX="1775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47C38D-D5C3-43B1-AB15-3714C15A7287}" type="pres">
      <dgm:prSet presAssocID="{F1240696-9D94-4449-B00B-9B7129CE97C7}" presName="hierChild3" presStyleCnt="0"/>
      <dgm:spPr/>
    </dgm:pt>
    <dgm:pt modelId="{F4C15E73-24F9-4B48-9540-7A620A8A9459}" type="pres">
      <dgm:prSet presAssocID="{94A714A5-1F37-439E-B008-83CC4CDCE104}" presName="Name17" presStyleLbl="parChTrans1D3" presStyleIdx="0" presStyleCnt="2"/>
      <dgm:spPr/>
      <dgm:t>
        <a:bodyPr/>
        <a:lstStyle/>
        <a:p>
          <a:endParaRPr lang="en-US"/>
        </a:p>
      </dgm:t>
    </dgm:pt>
    <dgm:pt modelId="{C31B1C1F-7A60-4ADB-8318-22C256251C07}" type="pres">
      <dgm:prSet presAssocID="{FEC67E68-36A3-4E88-AB71-821F50ED9AF0}" presName="hierRoot3" presStyleCnt="0"/>
      <dgm:spPr/>
    </dgm:pt>
    <dgm:pt modelId="{7ED140D0-6F23-4BA7-AEC4-3C94B7D1F2AF}" type="pres">
      <dgm:prSet presAssocID="{FEC67E68-36A3-4E88-AB71-821F50ED9AF0}" presName="composite3" presStyleCnt="0"/>
      <dgm:spPr/>
    </dgm:pt>
    <dgm:pt modelId="{9DD4F39B-9FE4-4882-9BA6-817FFFAC0CD2}" type="pres">
      <dgm:prSet presAssocID="{FEC67E68-36A3-4E88-AB71-821F50ED9AF0}" presName="background3" presStyleLbl="node3" presStyleIdx="0" presStyleCnt="2"/>
      <dgm:spPr/>
    </dgm:pt>
    <dgm:pt modelId="{912FED52-C87D-4AA2-B118-97F67A3A2DB0}" type="pres">
      <dgm:prSet presAssocID="{FEC67E68-36A3-4E88-AB71-821F50ED9AF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300212-FFAB-42F6-A02E-155B6F4645DA}" type="pres">
      <dgm:prSet presAssocID="{FEC67E68-36A3-4E88-AB71-821F50ED9AF0}" presName="hierChild4" presStyleCnt="0"/>
      <dgm:spPr/>
    </dgm:pt>
    <dgm:pt modelId="{6ABC9108-DE5F-4E3B-BBBA-A47FEECCB9E3}" type="pres">
      <dgm:prSet presAssocID="{0FCCAA80-EAB9-4A3F-BE12-7CA9E2F367B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77D1F66B-2793-4048-8038-044CA0F7A8FF}" type="pres">
      <dgm:prSet presAssocID="{9F3E92BA-A964-464E-BAE2-01CC62227B0A}" presName="hierRoot3" presStyleCnt="0"/>
      <dgm:spPr/>
    </dgm:pt>
    <dgm:pt modelId="{2EBB8FFD-8C8A-4C0A-BC30-E2258D1F409A}" type="pres">
      <dgm:prSet presAssocID="{9F3E92BA-A964-464E-BAE2-01CC62227B0A}" presName="composite3" presStyleCnt="0"/>
      <dgm:spPr/>
    </dgm:pt>
    <dgm:pt modelId="{1617E8F9-C721-4671-A8F2-97AB83AA23A0}" type="pres">
      <dgm:prSet presAssocID="{9F3E92BA-A964-464E-BAE2-01CC62227B0A}" presName="background3" presStyleLbl="node3" presStyleIdx="1" presStyleCnt="2"/>
      <dgm:spPr/>
    </dgm:pt>
    <dgm:pt modelId="{2B5EAE10-15E8-4B34-9746-A0962F0F7ECD}" type="pres">
      <dgm:prSet presAssocID="{9F3E92BA-A964-464E-BAE2-01CC62227B0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188F2A-1ED7-44BA-B090-13DFD583A5B2}" type="pres">
      <dgm:prSet presAssocID="{9F3E92BA-A964-464E-BAE2-01CC62227B0A}" presName="hierChild4" presStyleCnt="0"/>
      <dgm:spPr/>
    </dgm:pt>
  </dgm:ptLst>
  <dgm:cxnLst>
    <dgm:cxn modelId="{BC3AD929-76EC-40AF-B75F-734A5A6611FD}" type="presOf" srcId="{9F3E92BA-A964-464E-BAE2-01CC62227B0A}" destId="{2B5EAE10-15E8-4B34-9746-A0962F0F7ECD}" srcOrd="0" destOrd="0" presId="urn:microsoft.com/office/officeart/2005/8/layout/hierarchy1"/>
    <dgm:cxn modelId="{9F999E02-AE70-4753-87B4-2C7DE0C325D3}" type="presOf" srcId="{FEC67E68-36A3-4E88-AB71-821F50ED9AF0}" destId="{912FED52-C87D-4AA2-B118-97F67A3A2DB0}" srcOrd="0" destOrd="0" presId="urn:microsoft.com/office/officeart/2005/8/layout/hierarchy1"/>
    <dgm:cxn modelId="{02081189-3C94-4C38-B561-DB2C56F60FC0}" srcId="{1AF52952-8A8A-451B-9F6E-0B50AA1B66E5}" destId="{F1240696-9D94-4449-B00B-9B7129CE97C7}" srcOrd="1" destOrd="0" parTransId="{A649531A-FFD3-4803-A4EA-C2A26DB2B8F9}" sibTransId="{3AC45364-2115-4216-BF5F-509CA94644DB}"/>
    <dgm:cxn modelId="{14CD059A-BDE4-4015-BF56-CDC5609B6B00}" srcId="{87CB61F8-8694-4092-A2EA-3F5A8B0AB02F}" destId="{1AF52952-8A8A-451B-9F6E-0B50AA1B66E5}" srcOrd="0" destOrd="0" parTransId="{A60983BE-CEE3-4FFE-B095-DC7D86BB89A2}" sibTransId="{00A100B9-135D-4A51-824A-5AD8FF353B4B}"/>
    <dgm:cxn modelId="{C70BDDF3-2B71-4F36-86F8-753939623670}" type="presOf" srcId="{87CB61F8-8694-4092-A2EA-3F5A8B0AB02F}" destId="{BB62AE48-504C-4F36-BE4F-D6758BF9EE5E}" srcOrd="0" destOrd="0" presId="urn:microsoft.com/office/officeart/2005/8/layout/hierarchy1"/>
    <dgm:cxn modelId="{56CEDA1C-99A5-4935-961E-A8E5A696BBD9}" type="presOf" srcId="{1AF52952-8A8A-451B-9F6E-0B50AA1B66E5}" destId="{2CC62201-AAFE-431D-8EE2-70CCC6210D72}" srcOrd="0" destOrd="0" presId="urn:microsoft.com/office/officeart/2005/8/layout/hierarchy1"/>
    <dgm:cxn modelId="{260DB821-CF79-411C-BDA7-EB4C5D354103}" type="presOf" srcId="{FFE504E9-D4AB-4B8C-B37F-BC8EC63329AD}" destId="{18C1EBC9-3AB4-4FB3-A5C7-46AC76EFD9A5}" srcOrd="0" destOrd="0" presId="urn:microsoft.com/office/officeart/2005/8/layout/hierarchy1"/>
    <dgm:cxn modelId="{BA45BD5D-A3F2-4686-BB43-FB4E9D7E3002}" type="presOf" srcId="{F1240696-9D94-4449-B00B-9B7129CE97C7}" destId="{7D4BDF87-9BC3-439A-A81E-CB322883576B}" srcOrd="0" destOrd="0" presId="urn:microsoft.com/office/officeart/2005/8/layout/hierarchy1"/>
    <dgm:cxn modelId="{E1301F02-70BD-4055-850B-F67EBB5C4B60}" srcId="{1AF52952-8A8A-451B-9F6E-0B50AA1B66E5}" destId="{F2A2D593-70BD-4575-983B-2716DA34365F}" srcOrd="0" destOrd="0" parTransId="{FFE504E9-D4AB-4B8C-B37F-BC8EC63329AD}" sibTransId="{7CBBD5DD-8F5E-4351-BE73-C2E74715A476}"/>
    <dgm:cxn modelId="{4FF55A13-3DA8-4D6F-9E77-187DC2A7F762}" type="presOf" srcId="{F2A2D593-70BD-4575-983B-2716DA34365F}" destId="{5FB5245D-2428-4FF6-8A60-86F4A5313000}" srcOrd="0" destOrd="0" presId="urn:microsoft.com/office/officeart/2005/8/layout/hierarchy1"/>
    <dgm:cxn modelId="{E32CE95E-6627-42AD-B65E-A9DB1A36C293}" srcId="{F1240696-9D94-4449-B00B-9B7129CE97C7}" destId="{FEC67E68-36A3-4E88-AB71-821F50ED9AF0}" srcOrd="0" destOrd="0" parTransId="{94A714A5-1F37-439E-B008-83CC4CDCE104}" sibTransId="{2A7D4C6B-C790-4A8F-9627-5DA2C2DAF6DE}"/>
    <dgm:cxn modelId="{9E06BB5A-9A06-4E0C-8866-EA58E3AE7F05}" srcId="{F1240696-9D94-4449-B00B-9B7129CE97C7}" destId="{9F3E92BA-A964-464E-BAE2-01CC62227B0A}" srcOrd="1" destOrd="0" parTransId="{0FCCAA80-EAB9-4A3F-BE12-7CA9E2F367B3}" sibTransId="{97F30694-DC5C-4790-B035-717A90EB2AC1}"/>
    <dgm:cxn modelId="{5BBE3D29-FB40-4000-B2A4-E84C623CE5E0}" type="presOf" srcId="{A649531A-FFD3-4803-A4EA-C2A26DB2B8F9}" destId="{F9ADE4DD-5DB5-4745-B907-66A84677D672}" srcOrd="0" destOrd="0" presId="urn:microsoft.com/office/officeart/2005/8/layout/hierarchy1"/>
    <dgm:cxn modelId="{B7ADA745-F800-4E64-8E89-A50DE7C89625}" type="presOf" srcId="{0FCCAA80-EAB9-4A3F-BE12-7CA9E2F367B3}" destId="{6ABC9108-DE5F-4E3B-BBBA-A47FEECCB9E3}" srcOrd="0" destOrd="0" presId="urn:microsoft.com/office/officeart/2005/8/layout/hierarchy1"/>
    <dgm:cxn modelId="{AD1DC052-651C-43F0-A72B-596FAF9A17AB}" type="presOf" srcId="{94A714A5-1F37-439E-B008-83CC4CDCE104}" destId="{F4C15E73-24F9-4B48-9540-7A620A8A9459}" srcOrd="0" destOrd="0" presId="urn:microsoft.com/office/officeart/2005/8/layout/hierarchy1"/>
    <dgm:cxn modelId="{045E9580-CD0B-4AA6-A790-F7FA70D0D14A}" type="presParOf" srcId="{BB62AE48-504C-4F36-BE4F-D6758BF9EE5E}" destId="{2EEB6E1E-3ECA-4033-83ED-E000227E1E8F}" srcOrd="0" destOrd="0" presId="urn:microsoft.com/office/officeart/2005/8/layout/hierarchy1"/>
    <dgm:cxn modelId="{5891632B-7C35-4201-859C-0A9557913E18}" type="presParOf" srcId="{2EEB6E1E-3ECA-4033-83ED-E000227E1E8F}" destId="{AA30B822-4F3B-4457-900A-1DA12E457848}" srcOrd="0" destOrd="0" presId="urn:microsoft.com/office/officeart/2005/8/layout/hierarchy1"/>
    <dgm:cxn modelId="{D0FB2915-B171-4FD5-8A7C-1F7FDA2DA686}" type="presParOf" srcId="{AA30B822-4F3B-4457-900A-1DA12E457848}" destId="{2C95B35D-AE4C-4ACB-B598-DF19EFF7E63C}" srcOrd="0" destOrd="0" presId="urn:microsoft.com/office/officeart/2005/8/layout/hierarchy1"/>
    <dgm:cxn modelId="{A2D034C1-AD49-471B-B5ED-32AAF4034205}" type="presParOf" srcId="{AA30B822-4F3B-4457-900A-1DA12E457848}" destId="{2CC62201-AAFE-431D-8EE2-70CCC6210D72}" srcOrd="1" destOrd="0" presId="urn:microsoft.com/office/officeart/2005/8/layout/hierarchy1"/>
    <dgm:cxn modelId="{E1BCF1BB-9F52-447B-9435-71A6E704CDD0}" type="presParOf" srcId="{2EEB6E1E-3ECA-4033-83ED-E000227E1E8F}" destId="{FF075E1C-C36D-4C1C-BF43-10FBDE10FDD7}" srcOrd="1" destOrd="0" presId="urn:microsoft.com/office/officeart/2005/8/layout/hierarchy1"/>
    <dgm:cxn modelId="{AE79F1B0-D09C-4B47-84CC-32B34658E964}" type="presParOf" srcId="{FF075E1C-C36D-4C1C-BF43-10FBDE10FDD7}" destId="{18C1EBC9-3AB4-4FB3-A5C7-46AC76EFD9A5}" srcOrd="0" destOrd="0" presId="urn:microsoft.com/office/officeart/2005/8/layout/hierarchy1"/>
    <dgm:cxn modelId="{9DFDFA8E-7D69-476C-93D2-E58A2BA67FCF}" type="presParOf" srcId="{FF075E1C-C36D-4C1C-BF43-10FBDE10FDD7}" destId="{C4B539AE-4019-4D5F-BBD5-0BBEAB142B83}" srcOrd="1" destOrd="0" presId="urn:microsoft.com/office/officeart/2005/8/layout/hierarchy1"/>
    <dgm:cxn modelId="{092A4A51-9759-43C1-A4F4-27592DF2B5D0}" type="presParOf" srcId="{C4B539AE-4019-4D5F-BBD5-0BBEAB142B83}" destId="{FF821469-C7D2-45E9-A822-298BF0AE4794}" srcOrd="0" destOrd="0" presId="urn:microsoft.com/office/officeart/2005/8/layout/hierarchy1"/>
    <dgm:cxn modelId="{E10D9A5A-029A-4C75-A941-CDF64A9AEA66}" type="presParOf" srcId="{FF821469-C7D2-45E9-A822-298BF0AE4794}" destId="{A82B928D-B9E0-4FEE-AD45-E2F9AA89DF8E}" srcOrd="0" destOrd="0" presId="urn:microsoft.com/office/officeart/2005/8/layout/hierarchy1"/>
    <dgm:cxn modelId="{37E34784-AF3F-4F43-9B0F-3A46C0509279}" type="presParOf" srcId="{FF821469-C7D2-45E9-A822-298BF0AE4794}" destId="{5FB5245D-2428-4FF6-8A60-86F4A5313000}" srcOrd="1" destOrd="0" presId="urn:microsoft.com/office/officeart/2005/8/layout/hierarchy1"/>
    <dgm:cxn modelId="{58BF0BA7-B7DC-49D8-A41B-39A1F7C09D5E}" type="presParOf" srcId="{C4B539AE-4019-4D5F-BBD5-0BBEAB142B83}" destId="{AAE7D514-7AAB-4AAC-B232-D49203025F1E}" srcOrd="1" destOrd="0" presId="urn:microsoft.com/office/officeart/2005/8/layout/hierarchy1"/>
    <dgm:cxn modelId="{ACD56F43-4EFD-4915-978A-D1CA8C623D99}" type="presParOf" srcId="{FF075E1C-C36D-4C1C-BF43-10FBDE10FDD7}" destId="{F9ADE4DD-5DB5-4745-B907-66A84677D672}" srcOrd="2" destOrd="0" presId="urn:microsoft.com/office/officeart/2005/8/layout/hierarchy1"/>
    <dgm:cxn modelId="{01243C65-7F40-4958-82B8-C1419412B389}" type="presParOf" srcId="{FF075E1C-C36D-4C1C-BF43-10FBDE10FDD7}" destId="{D24E34E2-2EF1-4AE1-AC02-AEB2B08E7D6A}" srcOrd="3" destOrd="0" presId="urn:microsoft.com/office/officeart/2005/8/layout/hierarchy1"/>
    <dgm:cxn modelId="{E2A193E8-6F5D-41A3-A7E3-2B9644924F03}" type="presParOf" srcId="{D24E34E2-2EF1-4AE1-AC02-AEB2B08E7D6A}" destId="{A3B50F9F-D309-47FF-957B-501C27492BF0}" srcOrd="0" destOrd="0" presId="urn:microsoft.com/office/officeart/2005/8/layout/hierarchy1"/>
    <dgm:cxn modelId="{9BD2CDC9-9708-47A6-8DEA-3F5C2EFA81A7}" type="presParOf" srcId="{A3B50F9F-D309-47FF-957B-501C27492BF0}" destId="{4B17E249-3D2D-4072-94D8-DBB39BA9490C}" srcOrd="0" destOrd="0" presId="urn:microsoft.com/office/officeart/2005/8/layout/hierarchy1"/>
    <dgm:cxn modelId="{2B862A34-C2F5-444F-A461-99AD4DE48A1B}" type="presParOf" srcId="{A3B50F9F-D309-47FF-957B-501C27492BF0}" destId="{7D4BDF87-9BC3-439A-A81E-CB322883576B}" srcOrd="1" destOrd="0" presId="urn:microsoft.com/office/officeart/2005/8/layout/hierarchy1"/>
    <dgm:cxn modelId="{55297FF7-4496-4BF5-8C08-9AAAD9830FBB}" type="presParOf" srcId="{D24E34E2-2EF1-4AE1-AC02-AEB2B08E7D6A}" destId="{4F47C38D-D5C3-43B1-AB15-3714C15A7287}" srcOrd="1" destOrd="0" presId="urn:microsoft.com/office/officeart/2005/8/layout/hierarchy1"/>
    <dgm:cxn modelId="{993C1A00-A91A-4ACB-8F6A-6E12DCFA951A}" type="presParOf" srcId="{4F47C38D-D5C3-43B1-AB15-3714C15A7287}" destId="{F4C15E73-24F9-4B48-9540-7A620A8A9459}" srcOrd="0" destOrd="0" presId="urn:microsoft.com/office/officeart/2005/8/layout/hierarchy1"/>
    <dgm:cxn modelId="{9713D226-B0DD-4903-9EEB-F027F3F368F4}" type="presParOf" srcId="{4F47C38D-D5C3-43B1-AB15-3714C15A7287}" destId="{C31B1C1F-7A60-4ADB-8318-22C256251C07}" srcOrd="1" destOrd="0" presId="urn:microsoft.com/office/officeart/2005/8/layout/hierarchy1"/>
    <dgm:cxn modelId="{C74E8C73-1F25-4ADE-8783-2E8F5DC8209D}" type="presParOf" srcId="{C31B1C1F-7A60-4ADB-8318-22C256251C07}" destId="{7ED140D0-6F23-4BA7-AEC4-3C94B7D1F2AF}" srcOrd="0" destOrd="0" presId="urn:microsoft.com/office/officeart/2005/8/layout/hierarchy1"/>
    <dgm:cxn modelId="{DFCA5D2D-6FB0-4147-A7D9-E53C1F04BA62}" type="presParOf" srcId="{7ED140D0-6F23-4BA7-AEC4-3C94B7D1F2AF}" destId="{9DD4F39B-9FE4-4882-9BA6-817FFFAC0CD2}" srcOrd="0" destOrd="0" presId="urn:microsoft.com/office/officeart/2005/8/layout/hierarchy1"/>
    <dgm:cxn modelId="{A033F9A5-7D7C-4797-BDFE-069DC1E36659}" type="presParOf" srcId="{7ED140D0-6F23-4BA7-AEC4-3C94B7D1F2AF}" destId="{912FED52-C87D-4AA2-B118-97F67A3A2DB0}" srcOrd="1" destOrd="0" presId="urn:microsoft.com/office/officeart/2005/8/layout/hierarchy1"/>
    <dgm:cxn modelId="{D06F9DB2-3617-4DF2-9AD0-DB7D883D8B94}" type="presParOf" srcId="{C31B1C1F-7A60-4ADB-8318-22C256251C07}" destId="{A9300212-FFAB-42F6-A02E-155B6F4645DA}" srcOrd="1" destOrd="0" presId="urn:microsoft.com/office/officeart/2005/8/layout/hierarchy1"/>
    <dgm:cxn modelId="{F182E0E3-7F6F-4A82-A2B4-FCFD27B6202C}" type="presParOf" srcId="{4F47C38D-D5C3-43B1-AB15-3714C15A7287}" destId="{6ABC9108-DE5F-4E3B-BBBA-A47FEECCB9E3}" srcOrd="2" destOrd="0" presId="urn:microsoft.com/office/officeart/2005/8/layout/hierarchy1"/>
    <dgm:cxn modelId="{5011B5FD-ECC2-4F3B-92F3-0BA25408FC86}" type="presParOf" srcId="{4F47C38D-D5C3-43B1-AB15-3714C15A7287}" destId="{77D1F66B-2793-4048-8038-044CA0F7A8FF}" srcOrd="3" destOrd="0" presId="urn:microsoft.com/office/officeart/2005/8/layout/hierarchy1"/>
    <dgm:cxn modelId="{1BA59181-179E-4DAA-848B-5B636560EA14}" type="presParOf" srcId="{77D1F66B-2793-4048-8038-044CA0F7A8FF}" destId="{2EBB8FFD-8C8A-4C0A-BC30-E2258D1F409A}" srcOrd="0" destOrd="0" presId="urn:microsoft.com/office/officeart/2005/8/layout/hierarchy1"/>
    <dgm:cxn modelId="{AA6F30C3-0CE5-43CE-89BC-88F396A6CA56}" type="presParOf" srcId="{2EBB8FFD-8C8A-4C0A-BC30-E2258D1F409A}" destId="{1617E8F9-C721-4671-A8F2-97AB83AA23A0}" srcOrd="0" destOrd="0" presId="urn:microsoft.com/office/officeart/2005/8/layout/hierarchy1"/>
    <dgm:cxn modelId="{F7ABFDA5-D562-4206-8B71-9B272800552E}" type="presParOf" srcId="{2EBB8FFD-8C8A-4C0A-BC30-E2258D1F409A}" destId="{2B5EAE10-15E8-4B34-9746-A0962F0F7ECD}" srcOrd="1" destOrd="0" presId="urn:microsoft.com/office/officeart/2005/8/layout/hierarchy1"/>
    <dgm:cxn modelId="{2F25DB78-045F-4F92-AA81-DC3668C9B258}" type="presParOf" srcId="{77D1F66B-2793-4048-8038-044CA0F7A8FF}" destId="{4A188F2A-1ED7-44BA-B090-13DFD583A5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F672-A53A-4F7C-95D8-C20C25A5A41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067F6-A883-4A9E-8559-8115E4B2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2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6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5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61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96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5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94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8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9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83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17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9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22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15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21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3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1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3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1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7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9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3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83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6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0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b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-11723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143866"/>
            <a:ext cx="5287840" cy="93796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 smtClean="0"/>
              <a:t>Faculty of IT</a:t>
            </a:r>
          </a:p>
          <a:p>
            <a:r>
              <a:rPr lang="en-US" dirty="0" smtClean="0"/>
              <a:t>Email: khoacntt@hueic.edu.vn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714862" y="1506538"/>
            <a:ext cx="10491788" cy="872885"/>
          </a:xfrm>
        </p:spPr>
        <p:txBody>
          <a:bodyPr/>
          <a:lstStyle>
            <a:lvl1pPr marL="0" indent="0">
              <a:buNone/>
              <a:defRPr sz="50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lnSpc>
                <a:spcPct val="150000"/>
              </a:lnSpc>
              <a:buNone/>
              <a:defRPr sz="6000"/>
            </a:lvl2pPr>
          </a:lstStyle>
          <a:p>
            <a:pPr lvl="0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14862" y="2614001"/>
            <a:ext cx="10491788" cy="902921"/>
          </a:xfrm>
        </p:spPr>
        <p:txBody>
          <a:bodyPr>
            <a:noAutofit/>
          </a:bodyPr>
          <a:lstStyle>
            <a:lvl1pPr marL="0" indent="0" algn="ctr">
              <a:buNone/>
              <a:defRPr sz="6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60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88309"/>
            <a:ext cx="10363200" cy="2123821"/>
          </a:xfrm>
        </p:spPr>
        <p:txBody>
          <a:bodyPr anchor="ctr">
            <a:normAutofit/>
          </a:bodyPr>
          <a:lstStyle>
            <a:lvl1pPr algn="ctr">
              <a:defRPr sz="4800" b="1" baseline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TÊN MÔN 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654839"/>
            <a:ext cx="12192000" cy="8542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4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HUEIC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427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rang gioi thi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78228"/>
          </a:xfrm>
        </p:spPr>
        <p:txBody>
          <a:bodyPr/>
          <a:lstStyle>
            <a:lvl1pPr>
              <a:defRPr b="1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+mj-lt"/>
              <a:buAutoNum type="arabicPeriod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7999" y="6414966"/>
            <a:ext cx="1412627" cy="32580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137138"/>
            <a:ext cx="11353800" cy="35170"/>
          </a:xfrm>
          <a:prstGeom prst="line">
            <a:avLst/>
          </a:prstGeom>
          <a:ln w="28575">
            <a:solidFill>
              <a:srgbClr val="B2A5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70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3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6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8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3139" y="6438411"/>
            <a:ext cx="1049215" cy="337527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Page </a:t>
            </a:r>
            <a:fld id="{0B06AF46-0D8F-4FEE-AAAD-5DEA169F7C6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625969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3013564" y="257908"/>
            <a:ext cx="9096375" cy="6114807"/>
          </a:xfrm>
        </p:spPr>
        <p:txBody>
          <a:bodyPr/>
          <a:lstStyle>
            <a:lvl1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0"/>
            <a:ext cx="2625968" cy="6857999"/>
          </a:xfrm>
          <a:prstGeom prst="rect">
            <a:avLst/>
          </a:prstGeom>
          <a:gradFill flip="none" rotWithShape="1">
            <a:gsLst>
              <a:gs pos="0">
                <a:srgbClr val="FDFEDA">
                  <a:shade val="30000"/>
                  <a:satMod val="115000"/>
                </a:srgbClr>
              </a:gs>
              <a:gs pos="50000">
                <a:srgbClr val="FDFEDA">
                  <a:shade val="67500"/>
                  <a:satMod val="115000"/>
                </a:srgbClr>
              </a:gs>
              <a:gs pos="100000">
                <a:srgbClr val="FDFEDA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-11723" y="2565"/>
            <a:ext cx="2637691" cy="818051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 algn="just">
              <a:buNone/>
              <a:defRPr sz="2000" b="1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>
            <a:lvl1pPr marL="0" indent="0" algn="just">
              <a:buNone/>
              <a:defRPr sz="19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 algn="just">
              <a:buNone/>
              <a:defRPr sz="18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0153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9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7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Faculty of IT</a:t>
            </a:r>
          </a:p>
          <a:p>
            <a:r>
              <a:rPr lang="en-US" dirty="0" smtClean="0"/>
              <a:t>Email: khoacntt@hueic.edu.vn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MẠNG MÁY TÍNH CƠ 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440131" y="358951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2400" b="1" dirty="0" err="1" smtClean="0"/>
              <a:t>Dồn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kênh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và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phân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kênh</a:t>
            </a:r>
            <a:endParaRPr lang="en-US" altLang="en-US" sz="2400" b="1" dirty="0"/>
          </a:p>
        </p:txBody>
      </p:sp>
      <p:sp>
        <p:nvSpPr>
          <p:cNvPr id="7" name="Text Box 124"/>
          <p:cNvSpPr txBox="1">
            <a:spLocks noChangeArrowheads="1"/>
          </p:cNvSpPr>
          <p:nvPr/>
        </p:nvSpPr>
        <p:spPr bwMode="auto">
          <a:xfrm>
            <a:off x="2625724" y="1001964"/>
            <a:ext cx="91852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Kỹ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thuật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dồn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kênh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Chuyển</a:t>
            </a:r>
            <a:r>
              <a:rPr lang="en-US" altLang="en-US" sz="2400" dirty="0" smtClean="0"/>
              <a:t> segment </a:t>
            </a:r>
            <a:r>
              <a:rPr lang="en-US" altLang="en-US" sz="2400" dirty="0" err="1" smtClean="0"/>
              <a:t>đến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đúng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tiến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ứng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dụng</a:t>
            </a:r>
            <a:r>
              <a:rPr lang="en-US" altLang="en-US" sz="2400" dirty="0" smtClean="0"/>
              <a:t>.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Kỹ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thuật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phân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kênh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Tạo</a:t>
            </a:r>
            <a:r>
              <a:rPr lang="en-US" altLang="en-US" sz="2400" dirty="0" smtClean="0"/>
              <a:t> segment </a:t>
            </a:r>
            <a:r>
              <a:rPr lang="en-US" altLang="en-US" sz="2400" dirty="0" err="1" smtClean="0"/>
              <a:t>chứa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liệu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gửi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xuống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tầng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mạng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97" y="3076183"/>
            <a:ext cx="8573678" cy="29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/>
          </a:p>
          <a:p>
            <a:r>
              <a:rPr lang="en-US" altLang="en-US" b="0" dirty="0" smtClean="0"/>
              <a:t>2.4.4 Port number</a:t>
            </a:r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121476" y="327713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2400" b="1" dirty="0" smtClean="0"/>
              <a:t>Port number</a:t>
            </a:r>
            <a:endParaRPr lang="en-US" altLang="en-US" sz="2400" b="1" dirty="0"/>
          </a:p>
        </p:txBody>
      </p:sp>
      <p:sp>
        <p:nvSpPr>
          <p:cNvPr id="7" name="Text Box 124"/>
          <p:cNvSpPr txBox="1">
            <a:spLocks noChangeArrowheads="1"/>
          </p:cNvSpPr>
          <p:nvPr/>
        </p:nvSpPr>
        <p:spPr bwMode="auto">
          <a:xfrm>
            <a:off x="2625724" y="1001964"/>
            <a:ext cx="91852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Để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phân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biệt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gói</a:t>
            </a:r>
            <a:r>
              <a:rPr lang="en-US" altLang="en-US" sz="2400" dirty="0" smtClean="0"/>
              <a:t> tin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.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Độ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dài</a:t>
            </a:r>
            <a:r>
              <a:rPr lang="en-US" altLang="en-US" sz="2400" dirty="0" smtClean="0"/>
              <a:t> 16 bit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2149250"/>
            <a:ext cx="56578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/>
          </a:p>
          <a:p>
            <a:r>
              <a:rPr lang="en-US" altLang="en-US" b="0" dirty="0"/>
              <a:t>2.4.4 Port number</a:t>
            </a:r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121476" y="327713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2400" b="1" dirty="0" smtClean="0"/>
              <a:t>Port number</a:t>
            </a:r>
            <a:endParaRPr lang="en-US" alt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1252537"/>
            <a:ext cx="85248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 smtClean="0"/>
          </a:p>
          <a:p>
            <a:r>
              <a:rPr lang="en-US" altLang="en-US" b="0" dirty="0"/>
              <a:t>2.4.4 Port number</a:t>
            </a:r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121476" y="327713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2400" b="1" dirty="0" smtClean="0"/>
              <a:t>Port number</a:t>
            </a:r>
            <a:endParaRPr lang="en-US" alt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949325"/>
            <a:ext cx="7977187" cy="563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 smtClean="0"/>
          </a:p>
          <a:p>
            <a:r>
              <a:rPr lang="en-US" altLang="en-US" b="0" dirty="0"/>
              <a:t>2.4.4 Port number</a:t>
            </a:r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121476" y="327713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2400" b="1" dirty="0" smtClean="0"/>
              <a:t>Port number</a:t>
            </a:r>
            <a:endParaRPr lang="en-US" alt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114526"/>
            <a:ext cx="93821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 smtClean="0"/>
          </a:p>
          <a:p>
            <a:r>
              <a:rPr lang="en-US" altLang="en-US" b="0" dirty="0"/>
              <a:t>2.4.4 Port </a:t>
            </a:r>
            <a:r>
              <a:rPr lang="en-US" altLang="en-US" b="0" dirty="0" smtClean="0"/>
              <a:t>number</a:t>
            </a:r>
          </a:p>
          <a:p>
            <a:r>
              <a:rPr lang="en-US" altLang="en-US" b="0" dirty="0" smtClean="0"/>
              <a:t>2.4.5 UDP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không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121476" y="327713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smtClean="0"/>
              <a:t>UDP </a:t>
            </a:r>
            <a:r>
              <a:rPr lang="en-US" altLang="en-US" sz="3200" b="1" dirty="0" err="1" smtClean="0"/>
              <a:t>Giao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thức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không</a:t>
            </a:r>
            <a:r>
              <a:rPr lang="en-US" altLang="en-US" sz="3200" b="1" dirty="0" smtClean="0"/>
              <a:t> tin </a:t>
            </a:r>
            <a:r>
              <a:rPr lang="en-US" altLang="en-US" sz="3200" b="1" dirty="0" err="1" smtClean="0"/>
              <a:t>cậy</a:t>
            </a:r>
            <a:endParaRPr lang="en-US" altLang="en-US" sz="3200" b="1" dirty="0"/>
          </a:p>
        </p:txBody>
      </p:sp>
      <p:sp>
        <p:nvSpPr>
          <p:cNvPr id="7" name="Text Box 124"/>
          <p:cNvSpPr txBox="1">
            <a:spLocks noChangeArrowheads="1"/>
          </p:cNvSpPr>
          <p:nvPr/>
        </p:nvSpPr>
        <p:spPr bwMode="auto">
          <a:xfrm>
            <a:off x="2369126" y="3806163"/>
            <a:ext cx="904875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smtClean="0"/>
              <a:t>Source port: </a:t>
            </a:r>
            <a:r>
              <a:rPr lang="en-US" altLang="en-US" sz="2400" dirty="0" err="1" smtClean="0"/>
              <a:t>cổng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nguồn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gói</a:t>
            </a:r>
            <a:r>
              <a:rPr lang="en-US" altLang="en-US" sz="2400" dirty="0" smtClean="0"/>
              <a:t> tin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smtClean="0"/>
              <a:t>Destination </a:t>
            </a:r>
            <a:r>
              <a:rPr lang="en-US" altLang="en-US" sz="2400" dirty="0" err="1" smtClean="0"/>
              <a:t>port:cổng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đích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gói</a:t>
            </a:r>
            <a:r>
              <a:rPr lang="en-US" altLang="en-US" sz="2400" dirty="0" smtClean="0"/>
              <a:t> tin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smtClean="0"/>
              <a:t>UDP Length: </a:t>
            </a:r>
            <a:r>
              <a:rPr lang="en-US" altLang="en-US" sz="2400" dirty="0" err="1" smtClean="0"/>
              <a:t>Chiều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dài</a:t>
            </a:r>
            <a:r>
              <a:rPr lang="en-US" altLang="en-US" sz="2400" dirty="0" smtClean="0"/>
              <a:t> UDP header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smtClean="0"/>
              <a:t>Checksum: </a:t>
            </a:r>
            <a:r>
              <a:rPr lang="en-US" altLang="en-US" sz="2400" dirty="0" err="1" smtClean="0"/>
              <a:t>giá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trị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kiểm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lỗi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giản</a:t>
            </a:r>
            <a:endParaRPr lang="en-US" altLang="en-US" sz="2400" dirty="0" smtClean="0"/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smtClean="0"/>
              <a:t>Data: </a:t>
            </a:r>
            <a:r>
              <a:rPr lang="en-US" altLang="en-US" sz="2400" dirty="0" err="1" smtClean="0"/>
              <a:t>dữ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liệu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tầng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trên</a:t>
            </a:r>
            <a:endParaRPr lang="en-US" altLang="en-US" sz="2400" dirty="0" smtClean="0"/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949325"/>
            <a:ext cx="8378311" cy="28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 smtClean="0"/>
          </a:p>
          <a:p>
            <a:r>
              <a:rPr lang="en-US" altLang="en-US" b="0" dirty="0"/>
              <a:t>2.4.4 Port </a:t>
            </a:r>
            <a:r>
              <a:rPr lang="en-US" altLang="en-US" b="0" dirty="0" smtClean="0"/>
              <a:t>number</a:t>
            </a:r>
          </a:p>
          <a:p>
            <a:r>
              <a:rPr lang="en-US" altLang="en-US" b="0" dirty="0" smtClean="0"/>
              <a:t>2.4.5 UDP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không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083376" y="119202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smtClean="0"/>
              <a:t>UDP </a:t>
            </a:r>
            <a:r>
              <a:rPr lang="en-US" altLang="en-US" sz="3200" b="1" dirty="0" err="1" smtClean="0"/>
              <a:t>Giao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thức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không</a:t>
            </a:r>
            <a:r>
              <a:rPr lang="en-US" altLang="en-US" sz="3200" b="1" dirty="0" smtClean="0"/>
              <a:t> tin </a:t>
            </a:r>
            <a:r>
              <a:rPr lang="en-US" altLang="en-US" sz="3200" b="1" dirty="0" err="1" smtClean="0"/>
              <a:t>cậy</a:t>
            </a:r>
            <a:endParaRPr lang="en-US" altLang="en-US" sz="3200" b="1" dirty="0"/>
          </a:p>
        </p:txBody>
      </p:sp>
      <p:sp>
        <p:nvSpPr>
          <p:cNvPr id="7" name="Text Box 124"/>
          <p:cNvSpPr txBox="1">
            <a:spLocks noChangeArrowheads="1"/>
          </p:cNvSpPr>
          <p:nvPr/>
        </p:nvSpPr>
        <p:spPr bwMode="auto">
          <a:xfrm>
            <a:off x="2083376" y="949325"/>
            <a:ext cx="989907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Kiểm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lỗi</a:t>
            </a:r>
            <a:r>
              <a:rPr lang="en-US" altLang="en-US" sz="2400" dirty="0" smtClean="0"/>
              <a:t>: UDP </a:t>
            </a:r>
            <a:r>
              <a:rPr lang="en-US" altLang="en-US" sz="2400" dirty="0" err="1" smtClean="0"/>
              <a:t>cung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cấp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chế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kiểm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lỗi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giản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như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sau</a:t>
            </a:r>
            <a:r>
              <a:rPr lang="en-US" altLang="en-US" sz="2400" dirty="0" smtClean="0"/>
              <a:t>:</a:t>
            </a:r>
          </a:p>
          <a:p>
            <a:pPr marL="1714500" lvl="3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Tính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tổng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từ</a:t>
            </a:r>
            <a:r>
              <a:rPr lang="en-US" altLang="en-US" sz="2400" dirty="0" smtClean="0"/>
              <a:t> 16 bit, </a:t>
            </a:r>
            <a:r>
              <a:rPr lang="en-US" altLang="en-US" sz="2400" dirty="0" err="1" smtClean="0"/>
              <a:t>đặt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trị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checksum</a:t>
            </a:r>
          </a:p>
          <a:p>
            <a:pPr marL="1714500" lvl="3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Lấy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bù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trên</a:t>
            </a:r>
            <a:endParaRPr lang="en-US" altLang="en-US" sz="2400" dirty="0" smtClean="0"/>
          </a:p>
          <a:p>
            <a:pPr marL="1714500" lvl="3" indent="-342900" algn="just">
              <a:spcBef>
                <a:spcPct val="50000"/>
              </a:spcBef>
              <a:buFontTx/>
              <a:buChar char="-"/>
            </a:pPr>
            <a:endParaRPr lang="en-US" altLang="en-US" sz="2400" dirty="0"/>
          </a:p>
          <a:p>
            <a:pPr marL="1714500" lvl="3" indent="-342900" algn="just">
              <a:spcBef>
                <a:spcPct val="50000"/>
              </a:spcBef>
              <a:buFontTx/>
              <a:buChar char="-"/>
            </a:pPr>
            <a:endParaRPr lang="en-US" altLang="en-US" sz="2400" dirty="0" smtClean="0"/>
          </a:p>
          <a:p>
            <a:pPr marL="1714500" lvl="3" indent="-342900" algn="just">
              <a:spcBef>
                <a:spcPct val="50000"/>
              </a:spcBef>
              <a:buFontTx/>
              <a:buChar char="-"/>
            </a:pPr>
            <a:endParaRPr lang="en-US" altLang="en-US" sz="2400" dirty="0"/>
          </a:p>
          <a:p>
            <a:pPr marL="1714500" lvl="3" indent="-342900" algn="just">
              <a:spcBef>
                <a:spcPct val="50000"/>
              </a:spcBef>
              <a:buFontTx/>
              <a:buChar char="-"/>
            </a:pPr>
            <a:endParaRPr lang="en-US" altLang="en-US" sz="2400" dirty="0" smtClean="0"/>
          </a:p>
          <a:p>
            <a:pPr marL="1714500" lvl="3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Phía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nhận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cộng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tất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cả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kết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bằng</a:t>
            </a:r>
            <a:r>
              <a:rPr lang="en-US" altLang="en-US" sz="2400" dirty="0" smtClean="0"/>
              <a:t> 16 bit 1</a:t>
            </a:r>
          </a:p>
          <a:p>
            <a:pPr marL="1714500" lvl="3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Không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gì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phát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lỗi</a:t>
            </a:r>
            <a:endParaRPr lang="en-US" alt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275" y="3017026"/>
            <a:ext cx="48672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 smtClean="0"/>
          </a:p>
          <a:p>
            <a:r>
              <a:rPr lang="en-US" altLang="en-US" b="0" dirty="0"/>
              <a:t>2.4.4 Port </a:t>
            </a:r>
            <a:r>
              <a:rPr lang="en-US" altLang="en-US" b="0" dirty="0" smtClean="0"/>
              <a:t>number</a:t>
            </a:r>
          </a:p>
          <a:p>
            <a:r>
              <a:rPr lang="en-US" altLang="en-US" b="0" dirty="0" smtClean="0"/>
              <a:t>2.4.5 UDP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không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083376" y="119202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smtClean="0"/>
              <a:t>UDP </a:t>
            </a:r>
            <a:r>
              <a:rPr lang="en-US" altLang="en-US" sz="3200" b="1" dirty="0" err="1" smtClean="0"/>
              <a:t>Giao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thức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không</a:t>
            </a:r>
            <a:r>
              <a:rPr lang="en-US" altLang="en-US" sz="3200" b="1" dirty="0" smtClean="0"/>
              <a:t> tin </a:t>
            </a:r>
            <a:r>
              <a:rPr lang="en-US" altLang="en-US" sz="3200" b="1" dirty="0" err="1" smtClean="0"/>
              <a:t>cậy</a:t>
            </a:r>
            <a:endParaRPr lang="en-US" altLang="en-US" sz="3200" b="1" dirty="0"/>
          </a:p>
        </p:txBody>
      </p:sp>
      <p:sp>
        <p:nvSpPr>
          <p:cNvPr id="7" name="Text Box 124"/>
          <p:cNvSpPr txBox="1">
            <a:spLocks noChangeArrowheads="1"/>
          </p:cNvSpPr>
          <p:nvPr/>
        </p:nvSpPr>
        <p:spPr bwMode="auto">
          <a:xfrm>
            <a:off x="2083376" y="949325"/>
            <a:ext cx="9899074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>
              <a:spcBef>
                <a:spcPct val="50000"/>
              </a:spcBef>
            </a:pPr>
            <a:r>
              <a:rPr lang="en-US" altLang="en-US" sz="2800" dirty="0" err="1" smtClean="0"/>
              <a:t>Tại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sao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vẫn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dùng</a:t>
            </a:r>
            <a:r>
              <a:rPr lang="en-US" altLang="en-US" sz="2800" dirty="0" smtClean="0"/>
              <a:t> UDP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err="1" smtClean="0"/>
              <a:t>Không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cần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thiết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lập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kết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nối</a:t>
            </a:r>
            <a:r>
              <a:rPr lang="en-US" altLang="en-US" sz="2800" dirty="0" smtClean="0"/>
              <a:t>: </a:t>
            </a:r>
            <a:r>
              <a:rPr lang="en-US" altLang="en-US" sz="2800" dirty="0" err="1" smtClean="0"/>
              <a:t>dành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ứng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dụng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chỉ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chạy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một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phía</a:t>
            </a:r>
            <a:r>
              <a:rPr lang="en-US" altLang="en-US" sz="2800" dirty="0" smtClean="0"/>
              <a:t>.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err="1" smtClean="0"/>
              <a:t>Không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duy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trì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trạng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thái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kết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nối</a:t>
            </a:r>
            <a:r>
              <a:rPr lang="en-US" altLang="en-US" sz="2800" dirty="0" smtClean="0"/>
              <a:t>: </a:t>
            </a:r>
            <a:r>
              <a:rPr lang="en-US" altLang="en-US" sz="2800" dirty="0" err="1" smtClean="0"/>
              <a:t>ứng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dụng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phục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vụ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nhiều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người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hơn</a:t>
            </a:r>
            <a:r>
              <a:rPr lang="en-US" altLang="en-US" sz="2800" dirty="0" smtClean="0"/>
              <a:t>.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err="1" smtClean="0"/>
              <a:t>Tiêu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đề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gói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nhỏ</a:t>
            </a:r>
            <a:r>
              <a:rPr lang="en-US" altLang="en-US" sz="2800" dirty="0" smtClean="0"/>
              <a:t>: 8 byte.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err="1" smtClean="0"/>
              <a:t>Không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kiểm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soát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tốc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độ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gửi</a:t>
            </a:r>
            <a:r>
              <a:rPr lang="en-US" altLang="en-US" sz="2800" dirty="0" smtClean="0"/>
              <a:t>: </a:t>
            </a:r>
            <a:r>
              <a:rPr lang="en-US" altLang="en-US" sz="2800" dirty="0" err="1" smtClean="0"/>
              <a:t>gửi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trước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sau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nhanh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chậm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tùy</a:t>
            </a:r>
            <a:r>
              <a:rPr lang="en-US" altLang="en-US" sz="2800" dirty="0" smtClean="0"/>
              <a:t> ý.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err="1" smtClean="0"/>
              <a:t>Không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cần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độ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chính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xác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cao</a:t>
            </a:r>
            <a:r>
              <a:rPr lang="en-US" altLang="en-US" sz="2800" dirty="0" smtClean="0"/>
              <a:t>: </a:t>
            </a:r>
            <a:r>
              <a:rPr lang="en-US" altLang="en-US" sz="2800" dirty="0" err="1" smtClean="0"/>
              <a:t>dữ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liệu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bị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lỗi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vẫn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chấp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nhận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được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822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 smtClean="0"/>
          </a:p>
          <a:p>
            <a:r>
              <a:rPr lang="en-US" altLang="en-US" b="0" dirty="0"/>
              <a:t>2.4.4 Port </a:t>
            </a:r>
            <a:r>
              <a:rPr lang="en-US" altLang="en-US" b="0" dirty="0" smtClean="0"/>
              <a:t>number</a:t>
            </a:r>
          </a:p>
          <a:p>
            <a:r>
              <a:rPr lang="en-US" altLang="en-US" b="0" dirty="0" smtClean="0"/>
              <a:t>2.4.5 UDP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không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r>
              <a:rPr lang="en-US" altLang="en-US" b="0" dirty="0" smtClean="0"/>
              <a:t>2.4.6 TCP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083376" y="119202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smtClean="0"/>
              <a:t>TCP </a:t>
            </a:r>
            <a:r>
              <a:rPr lang="en-US" altLang="en-US" sz="3200" b="1" dirty="0" err="1" smtClean="0"/>
              <a:t>Giao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thức</a:t>
            </a:r>
            <a:r>
              <a:rPr lang="en-US" altLang="en-US" sz="3200" b="1" dirty="0" smtClean="0"/>
              <a:t> tin </a:t>
            </a:r>
            <a:r>
              <a:rPr lang="en-US" altLang="en-US" sz="3200" b="1" dirty="0" err="1" smtClean="0"/>
              <a:t>cậy</a:t>
            </a:r>
            <a:endParaRPr lang="en-US" altLang="en-US" sz="3200" b="1" dirty="0"/>
          </a:p>
        </p:txBody>
      </p:sp>
      <p:sp>
        <p:nvSpPr>
          <p:cNvPr id="7" name="Text Box 124"/>
          <p:cNvSpPr txBox="1">
            <a:spLocks noChangeArrowheads="1"/>
          </p:cNvSpPr>
          <p:nvPr/>
        </p:nvSpPr>
        <p:spPr bwMode="auto">
          <a:xfrm>
            <a:off x="2083376" y="949325"/>
            <a:ext cx="989907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71600" lvl="2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err="1" smtClean="0"/>
              <a:t>Có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tạo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kết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nối</a:t>
            </a:r>
            <a:r>
              <a:rPr lang="en-US" altLang="en-US" sz="2800" dirty="0" smtClean="0"/>
              <a:t>.</a:t>
            </a:r>
          </a:p>
          <a:p>
            <a:pPr marL="1371600" lvl="2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smtClean="0"/>
              <a:t>Tin </a:t>
            </a:r>
            <a:r>
              <a:rPr lang="en-US" altLang="en-US" sz="2800" dirty="0" err="1" smtClean="0"/>
              <a:t>cậy</a:t>
            </a:r>
            <a:r>
              <a:rPr lang="en-US" altLang="en-US" sz="2800" dirty="0" smtClean="0"/>
              <a:t>.</a:t>
            </a:r>
          </a:p>
          <a:p>
            <a:pPr marL="1371600" lvl="2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err="1" smtClean="0"/>
              <a:t>Tái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thiết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lập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thông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điệp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tại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trạm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đích</a:t>
            </a:r>
            <a:r>
              <a:rPr lang="en-US" altLang="en-US" sz="2800" dirty="0" smtClean="0"/>
              <a:t>.</a:t>
            </a:r>
          </a:p>
          <a:p>
            <a:pPr marL="1371600" lvl="2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err="1" smtClean="0"/>
              <a:t>Truyền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lại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khi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chưa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nhận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được</a:t>
            </a:r>
            <a:r>
              <a:rPr lang="en-US" altLang="en-US" sz="2800" dirty="0" smtClean="0"/>
              <a:t>.</a:t>
            </a:r>
          </a:p>
          <a:p>
            <a:pPr marL="1371600" lvl="2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err="1" smtClean="0"/>
              <a:t>Điều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khiển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luồng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và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chống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tắc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nghẽn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14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 smtClean="0"/>
          </a:p>
          <a:p>
            <a:r>
              <a:rPr lang="en-US" altLang="en-US" b="0" dirty="0"/>
              <a:t>2.4.4 Port </a:t>
            </a:r>
            <a:r>
              <a:rPr lang="en-US" altLang="en-US" b="0" dirty="0" smtClean="0"/>
              <a:t>number</a:t>
            </a:r>
          </a:p>
          <a:p>
            <a:r>
              <a:rPr lang="en-US" altLang="en-US" b="0" dirty="0" smtClean="0"/>
              <a:t>2.4.5 UDP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không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r>
              <a:rPr lang="en-US" altLang="en-US" b="0" dirty="0" smtClean="0"/>
              <a:t>2.4.6 TCP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083376" y="119202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smtClean="0"/>
              <a:t>TCP </a:t>
            </a:r>
            <a:r>
              <a:rPr lang="en-US" altLang="en-US" sz="3200" b="1" dirty="0" err="1" smtClean="0"/>
              <a:t>Giao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thức</a:t>
            </a:r>
            <a:r>
              <a:rPr lang="en-US" altLang="en-US" sz="3200" b="1" dirty="0" smtClean="0"/>
              <a:t> tin </a:t>
            </a:r>
            <a:r>
              <a:rPr lang="en-US" altLang="en-US" sz="3200" b="1" dirty="0" err="1" smtClean="0"/>
              <a:t>cậy</a:t>
            </a:r>
            <a:endParaRPr lang="en-US" alt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1219200"/>
            <a:ext cx="8915400" cy="4343400"/>
          </a:xfrm>
          <a:prstGeom prst="rect">
            <a:avLst/>
          </a:prstGeom>
        </p:spPr>
      </p:pic>
      <p:sp>
        <p:nvSpPr>
          <p:cNvPr id="9" name="Text Box 124"/>
          <p:cNvSpPr txBox="1">
            <a:spLocks noChangeArrowheads="1"/>
          </p:cNvSpPr>
          <p:nvPr/>
        </p:nvSpPr>
        <p:spPr bwMode="auto">
          <a:xfrm>
            <a:off x="2235776" y="5785435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dirty="0" err="1" smtClean="0"/>
              <a:t>Các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tham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số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sẽ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xem</a:t>
            </a:r>
            <a:r>
              <a:rPr lang="en-US" altLang="en-US" sz="3200" dirty="0" smtClean="0"/>
              <a:t> ở </a:t>
            </a:r>
            <a:r>
              <a:rPr lang="en-US" altLang="en-US" sz="3200" dirty="0" err="1" smtClean="0"/>
              <a:t>chương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sau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192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1: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Chương</a:t>
            </a:r>
            <a:r>
              <a:rPr lang="en-US" b="1" dirty="0" smtClean="0"/>
              <a:t> 2: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OSI</a:t>
            </a:r>
          </a:p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Mạng</a:t>
            </a:r>
            <a:r>
              <a:rPr lang="en-US" dirty="0" smtClean="0"/>
              <a:t> Internet</a:t>
            </a:r>
          </a:p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4: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5: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Windows</a:t>
            </a:r>
          </a:p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6: Active Directory</a:t>
            </a:r>
          </a:p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7: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 smtClean="0"/>
          </a:p>
          <a:p>
            <a:r>
              <a:rPr lang="en-US" altLang="en-US" b="0" dirty="0"/>
              <a:t>2.4.4 Port </a:t>
            </a:r>
            <a:r>
              <a:rPr lang="en-US" altLang="en-US" b="0" dirty="0" smtClean="0"/>
              <a:t>number</a:t>
            </a:r>
          </a:p>
          <a:p>
            <a:r>
              <a:rPr lang="en-US" altLang="en-US" b="0" dirty="0" smtClean="0"/>
              <a:t>2.4.5 UDP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không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r>
              <a:rPr lang="en-US" altLang="en-US" b="0" dirty="0" smtClean="0"/>
              <a:t>2.4.6 TCP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083376" y="119202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smtClean="0"/>
              <a:t>TCP </a:t>
            </a:r>
            <a:r>
              <a:rPr lang="en-US" altLang="en-US" sz="3200" b="1" dirty="0" err="1" smtClean="0"/>
              <a:t>Giao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thức</a:t>
            </a:r>
            <a:r>
              <a:rPr lang="en-US" altLang="en-US" sz="3200" b="1" dirty="0" smtClean="0"/>
              <a:t> tin </a:t>
            </a:r>
            <a:r>
              <a:rPr lang="en-US" altLang="en-US" sz="3200" b="1" dirty="0" err="1" smtClean="0"/>
              <a:t>cậy</a:t>
            </a:r>
            <a:endParaRPr lang="en-US" altLang="en-US" sz="3200" b="1" dirty="0"/>
          </a:p>
        </p:txBody>
      </p:sp>
      <p:sp>
        <p:nvSpPr>
          <p:cNvPr id="9" name="Text Box 124"/>
          <p:cNvSpPr txBox="1">
            <a:spLocks noChangeArrowheads="1"/>
          </p:cNvSpPr>
          <p:nvPr/>
        </p:nvSpPr>
        <p:spPr bwMode="auto">
          <a:xfrm>
            <a:off x="2354672" y="703977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dirty="0" err="1" smtClean="0"/>
              <a:t>Quá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trình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bắt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tay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bước</a:t>
            </a:r>
            <a:endParaRPr lang="en-US" alt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72" y="1288752"/>
            <a:ext cx="5153025" cy="3181350"/>
          </a:xfrm>
          <a:prstGeom prst="rect">
            <a:avLst/>
          </a:prstGeom>
        </p:spPr>
      </p:pic>
      <p:sp>
        <p:nvSpPr>
          <p:cNvPr id="10" name="Text Box 124"/>
          <p:cNvSpPr txBox="1">
            <a:spLocks noChangeArrowheads="1"/>
          </p:cNvSpPr>
          <p:nvPr/>
        </p:nvSpPr>
        <p:spPr bwMode="auto">
          <a:xfrm>
            <a:off x="2625725" y="3931492"/>
            <a:ext cx="933985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>
              <a:spcBef>
                <a:spcPct val="50000"/>
              </a:spcBef>
            </a:pPr>
            <a:r>
              <a:rPr lang="en-US" altLang="en-US" sz="2800" dirty="0" err="1" smtClean="0"/>
              <a:t>Bước</a:t>
            </a:r>
            <a:r>
              <a:rPr lang="en-US" altLang="en-US" sz="2800" dirty="0" smtClean="0"/>
              <a:t> 1: </a:t>
            </a:r>
          </a:p>
          <a:p>
            <a:pPr marL="1371600" lvl="2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smtClean="0"/>
              <a:t>Client </a:t>
            </a:r>
            <a:r>
              <a:rPr lang="en-US" altLang="en-US" sz="2800" dirty="0" err="1" smtClean="0"/>
              <a:t>gửi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gói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yêu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cầu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kết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nối</a:t>
            </a:r>
            <a:r>
              <a:rPr lang="en-US" altLang="en-US" sz="2800" dirty="0" smtClean="0"/>
              <a:t> SYN </a:t>
            </a:r>
            <a:r>
              <a:rPr lang="en-US" altLang="en-US" sz="2800" dirty="0" err="1" smtClean="0"/>
              <a:t>cho</a:t>
            </a:r>
            <a:r>
              <a:rPr lang="en-US" altLang="en-US" sz="2800" dirty="0" smtClean="0"/>
              <a:t> server</a:t>
            </a:r>
          </a:p>
          <a:p>
            <a:pPr marL="1371600" lvl="2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smtClean="0"/>
              <a:t>SYN </a:t>
            </a:r>
            <a:r>
              <a:rPr lang="en-US" altLang="en-US" sz="2800" dirty="0" err="1" smtClean="0"/>
              <a:t>chứa</a:t>
            </a:r>
            <a:r>
              <a:rPr lang="en-US" altLang="en-US" sz="2800" dirty="0" smtClean="0"/>
              <a:t> port </a:t>
            </a:r>
            <a:r>
              <a:rPr lang="en-US" altLang="en-US" sz="2800" dirty="0" err="1" smtClean="0"/>
              <a:t>của</a:t>
            </a:r>
            <a:r>
              <a:rPr lang="en-US" altLang="en-US" sz="2800" dirty="0" smtClean="0"/>
              <a:t> client </a:t>
            </a:r>
            <a:r>
              <a:rPr lang="en-US" altLang="en-US" sz="2800" dirty="0" err="1" smtClean="0"/>
              <a:t>đang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mở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cần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kết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nối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đến</a:t>
            </a:r>
            <a:r>
              <a:rPr lang="en-US" altLang="en-US" sz="2800" dirty="0" smtClean="0"/>
              <a:t> server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72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 smtClean="0"/>
          </a:p>
          <a:p>
            <a:r>
              <a:rPr lang="en-US" altLang="en-US" b="0" dirty="0"/>
              <a:t>2.4.4 Port </a:t>
            </a:r>
            <a:r>
              <a:rPr lang="en-US" altLang="en-US" b="0" dirty="0" smtClean="0"/>
              <a:t>number</a:t>
            </a:r>
          </a:p>
          <a:p>
            <a:r>
              <a:rPr lang="en-US" altLang="en-US" b="0" dirty="0" smtClean="0"/>
              <a:t>2.4.5 UDP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không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r>
              <a:rPr lang="en-US" altLang="en-US" b="0" dirty="0" smtClean="0"/>
              <a:t>2.4.6 TCP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083376" y="119202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Quá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trình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bắt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tay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ba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bước</a:t>
            </a:r>
            <a:endParaRPr lang="en-US" altLang="en-US" sz="3200" b="1" dirty="0"/>
          </a:p>
        </p:txBody>
      </p:sp>
      <p:sp>
        <p:nvSpPr>
          <p:cNvPr id="10" name="Text Box 124"/>
          <p:cNvSpPr txBox="1">
            <a:spLocks noChangeArrowheads="1"/>
          </p:cNvSpPr>
          <p:nvPr/>
        </p:nvSpPr>
        <p:spPr bwMode="auto">
          <a:xfrm>
            <a:off x="2625723" y="3572748"/>
            <a:ext cx="933985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>
              <a:spcBef>
                <a:spcPct val="50000"/>
              </a:spcBef>
            </a:pPr>
            <a:r>
              <a:rPr lang="en-US" altLang="en-US" sz="2800" dirty="0" err="1" smtClean="0"/>
              <a:t>Bước</a:t>
            </a:r>
            <a:r>
              <a:rPr lang="en-US" altLang="en-US" sz="2800" dirty="0" smtClean="0"/>
              <a:t> 2: </a:t>
            </a:r>
          </a:p>
          <a:p>
            <a:pPr marL="1371600" lvl="2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err="1" smtClean="0"/>
              <a:t>Kết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nối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của</a:t>
            </a:r>
            <a:r>
              <a:rPr lang="en-US" altLang="en-US" sz="2800" dirty="0" smtClean="0"/>
              <a:t> client </a:t>
            </a:r>
            <a:r>
              <a:rPr lang="en-US" altLang="en-US" sz="2800" dirty="0" err="1" smtClean="0"/>
              <a:t>được</a:t>
            </a:r>
            <a:r>
              <a:rPr lang="en-US" altLang="en-US" sz="2800" dirty="0" smtClean="0"/>
              <a:t> server </a:t>
            </a:r>
            <a:r>
              <a:rPr lang="en-US" altLang="en-US" sz="2800" dirty="0" err="1" smtClean="0"/>
              <a:t>chấp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nhận</a:t>
            </a:r>
            <a:r>
              <a:rPr lang="en-US" altLang="en-US" sz="2800" dirty="0" smtClean="0"/>
              <a:t>.</a:t>
            </a:r>
          </a:p>
          <a:p>
            <a:pPr marL="1371600" lvl="2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smtClean="0"/>
              <a:t>Server </a:t>
            </a:r>
            <a:r>
              <a:rPr lang="en-US" altLang="en-US" sz="2800" dirty="0" err="1" smtClean="0"/>
              <a:t>gửi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lại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gói</a:t>
            </a:r>
            <a:r>
              <a:rPr lang="en-US" altLang="en-US" sz="2800" dirty="0" smtClean="0"/>
              <a:t> SYN </a:t>
            </a:r>
            <a:r>
              <a:rPr lang="en-US" altLang="en-US" sz="2800" dirty="0" err="1" smtClean="0"/>
              <a:t>và</a:t>
            </a:r>
            <a:r>
              <a:rPr lang="en-US" altLang="en-US" sz="2800" dirty="0" smtClean="0"/>
              <a:t> ACK</a:t>
            </a:r>
          </a:p>
          <a:p>
            <a:pPr marL="1371600" lvl="2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err="1" smtClean="0"/>
              <a:t>Gói</a:t>
            </a:r>
            <a:r>
              <a:rPr lang="en-US" altLang="en-US" sz="2800" dirty="0" smtClean="0"/>
              <a:t> ACK </a:t>
            </a:r>
            <a:r>
              <a:rPr lang="en-US" altLang="en-US" sz="2800" dirty="0" err="1" smtClean="0"/>
              <a:t>cho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biết</a:t>
            </a:r>
            <a:r>
              <a:rPr lang="en-US" altLang="en-US" sz="2800" dirty="0" smtClean="0"/>
              <a:t> port </a:t>
            </a:r>
            <a:r>
              <a:rPr lang="en-US" altLang="en-US" sz="2800" dirty="0" err="1" smtClean="0"/>
              <a:t>trên</a:t>
            </a:r>
            <a:r>
              <a:rPr lang="en-US" altLang="en-US" sz="2800" dirty="0" smtClean="0"/>
              <a:t> server </a:t>
            </a:r>
            <a:r>
              <a:rPr lang="en-US" altLang="en-US" sz="2800" dirty="0" err="1" smtClean="0"/>
              <a:t>đang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sẵn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sàng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hoạt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động</a:t>
            </a:r>
            <a:endParaRPr lang="en-US" altLang="en-US" sz="2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787" y="949325"/>
            <a:ext cx="69437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 smtClean="0"/>
          </a:p>
          <a:p>
            <a:r>
              <a:rPr lang="en-US" altLang="en-US" b="0" dirty="0"/>
              <a:t>2.4.4 Port </a:t>
            </a:r>
            <a:r>
              <a:rPr lang="en-US" altLang="en-US" b="0" dirty="0" smtClean="0"/>
              <a:t>number</a:t>
            </a:r>
          </a:p>
          <a:p>
            <a:r>
              <a:rPr lang="en-US" altLang="en-US" b="0" dirty="0" smtClean="0"/>
              <a:t>2.4.5 UDP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không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r>
              <a:rPr lang="en-US" altLang="en-US" b="0" dirty="0" smtClean="0"/>
              <a:t>2.4.6 TCP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083376" y="119202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Quá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trình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bắt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tay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ba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bước</a:t>
            </a:r>
            <a:endParaRPr lang="en-US" altLang="en-US" sz="3200" b="1" dirty="0"/>
          </a:p>
        </p:txBody>
      </p:sp>
      <p:sp>
        <p:nvSpPr>
          <p:cNvPr id="10" name="Text Box 124"/>
          <p:cNvSpPr txBox="1">
            <a:spLocks noChangeArrowheads="1"/>
          </p:cNvSpPr>
          <p:nvPr/>
        </p:nvSpPr>
        <p:spPr bwMode="auto">
          <a:xfrm>
            <a:off x="2625725" y="3862387"/>
            <a:ext cx="933985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>
              <a:spcBef>
                <a:spcPct val="50000"/>
              </a:spcBef>
            </a:pPr>
            <a:r>
              <a:rPr lang="en-US" altLang="en-US" sz="2800" dirty="0" err="1" smtClean="0"/>
              <a:t>Bước</a:t>
            </a:r>
            <a:r>
              <a:rPr lang="en-US" altLang="en-US" sz="2800" dirty="0" smtClean="0"/>
              <a:t> 3: </a:t>
            </a:r>
          </a:p>
          <a:p>
            <a:pPr marL="1371600" lvl="2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smtClean="0"/>
              <a:t>Client </a:t>
            </a:r>
            <a:r>
              <a:rPr lang="en-US" altLang="en-US" sz="2800" dirty="0" err="1" smtClean="0"/>
              <a:t>nhận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được</a:t>
            </a:r>
            <a:r>
              <a:rPr lang="en-US" altLang="en-US" sz="2800" dirty="0" smtClean="0"/>
              <a:t> SYN/ACK </a:t>
            </a:r>
            <a:r>
              <a:rPr lang="en-US" altLang="en-US" sz="2800" dirty="0" err="1" smtClean="0"/>
              <a:t>sẽ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trả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lời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bằng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gói</a:t>
            </a:r>
            <a:r>
              <a:rPr lang="en-US" altLang="en-US" sz="2800" dirty="0" smtClean="0"/>
              <a:t> ACK.</a:t>
            </a:r>
          </a:p>
          <a:p>
            <a:pPr marL="1371600" lvl="2" indent="-457200" algn="just">
              <a:spcBef>
                <a:spcPct val="50000"/>
              </a:spcBef>
              <a:buFontTx/>
              <a:buChar char="-"/>
            </a:pPr>
            <a:r>
              <a:rPr lang="en-US" altLang="en-US" sz="2800" dirty="0" err="1" smtClean="0"/>
              <a:t>Mục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đích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biết</a:t>
            </a:r>
            <a:r>
              <a:rPr lang="en-US" altLang="en-US" sz="2800" dirty="0" smtClean="0"/>
              <a:t> client </a:t>
            </a:r>
            <a:r>
              <a:rPr lang="en-US" altLang="en-US" sz="2800" dirty="0" err="1" smtClean="0"/>
              <a:t>đã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sẵn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sàng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làm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việc</a:t>
            </a:r>
            <a:r>
              <a:rPr lang="en-US" altLang="en-US" sz="2800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652462"/>
            <a:ext cx="76009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 smtClean="0"/>
          </a:p>
          <a:p>
            <a:r>
              <a:rPr lang="en-US" altLang="en-US" b="0" dirty="0"/>
              <a:t>2.4.4 Port </a:t>
            </a:r>
            <a:r>
              <a:rPr lang="en-US" altLang="en-US" b="0" dirty="0" smtClean="0"/>
              <a:t>number</a:t>
            </a:r>
          </a:p>
          <a:p>
            <a:r>
              <a:rPr lang="en-US" altLang="en-US" b="0" dirty="0" smtClean="0"/>
              <a:t>2.4.5 UDP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không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r>
              <a:rPr lang="en-US" altLang="en-US" b="0" dirty="0" smtClean="0"/>
              <a:t>2.4.6 TCP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083376" y="119202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Quá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trình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bắt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tay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ba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bước</a:t>
            </a:r>
            <a:endParaRPr lang="en-US" altLang="en-US" sz="3200" b="1" dirty="0"/>
          </a:p>
        </p:txBody>
      </p:sp>
      <p:sp>
        <p:nvSpPr>
          <p:cNvPr id="10" name="Text Box 124"/>
          <p:cNvSpPr txBox="1">
            <a:spLocks noChangeArrowheads="1"/>
          </p:cNvSpPr>
          <p:nvPr/>
        </p:nvSpPr>
        <p:spPr bwMode="auto">
          <a:xfrm>
            <a:off x="2083376" y="2810731"/>
            <a:ext cx="932866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>
              <a:spcBef>
                <a:spcPct val="50000"/>
              </a:spcBef>
            </a:pPr>
            <a:r>
              <a:rPr lang="en-US" altLang="en-US" sz="2000" dirty="0" err="1" smtClean="0"/>
              <a:t>Bước</a:t>
            </a:r>
            <a:r>
              <a:rPr lang="en-US" altLang="en-US" sz="2000" dirty="0" smtClean="0"/>
              <a:t> 1: </a:t>
            </a:r>
          </a:p>
          <a:p>
            <a:pPr lvl="2" algn="just">
              <a:spcBef>
                <a:spcPct val="50000"/>
              </a:spcBef>
            </a:pPr>
            <a:r>
              <a:rPr lang="en-US" altLang="en-US" sz="2000" dirty="0" smtClean="0"/>
              <a:t>-Client </a:t>
            </a:r>
            <a:r>
              <a:rPr lang="en-US" altLang="en-US" sz="2000" dirty="0" err="1" smtClean="0"/>
              <a:t>gửi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yêu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cầu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ngắt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kết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nối</a:t>
            </a:r>
            <a:r>
              <a:rPr lang="en-US" altLang="en-US" sz="2000" dirty="0" smtClean="0"/>
              <a:t>.</a:t>
            </a:r>
          </a:p>
          <a:p>
            <a:pPr lvl="2" algn="just">
              <a:spcBef>
                <a:spcPct val="50000"/>
              </a:spcBef>
            </a:pPr>
            <a:r>
              <a:rPr lang="en-US" altLang="en-US" sz="2000" dirty="0" err="1" smtClean="0"/>
              <a:t>Bước</a:t>
            </a:r>
            <a:r>
              <a:rPr lang="en-US" altLang="en-US" sz="2000" dirty="0" smtClean="0"/>
              <a:t> 2: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000" dirty="0" smtClean="0"/>
              <a:t>Server </a:t>
            </a:r>
            <a:r>
              <a:rPr lang="en-US" altLang="en-US" sz="2000" dirty="0" err="1" smtClean="0"/>
              <a:t>đảm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đã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nhận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hết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gói</a:t>
            </a:r>
            <a:r>
              <a:rPr lang="en-US" altLang="en-US" sz="2000" dirty="0" smtClean="0"/>
              <a:t> tin.</a:t>
            </a:r>
          </a:p>
          <a:p>
            <a:pPr lvl="2" algn="just">
              <a:spcBef>
                <a:spcPct val="50000"/>
              </a:spcBef>
            </a:pPr>
            <a:r>
              <a:rPr lang="en-US" altLang="en-US" sz="2000" dirty="0" err="1" smtClean="0"/>
              <a:t>Bước</a:t>
            </a:r>
            <a:r>
              <a:rPr lang="en-US" altLang="en-US" sz="2000" dirty="0" smtClean="0"/>
              <a:t> 3: </a:t>
            </a:r>
          </a:p>
          <a:p>
            <a:pPr lvl="2" algn="just">
              <a:spcBef>
                <a:spcPct val="50000"/>
              </a:spcBef>
            </a:pPr>
            <a:r>
              <a:rPr lang="en-US" altLang="en-US" sz="2000" dirty="0" smtClean="0"/>
              <a:t>-Server </a:t>
            </a:r>
            <a:r>
              <a:rPr lang="en-US" altLang="en-US" sz="2000" dirty="0" err="1" smtClean="0"/>
              <a:t>chấp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nhận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kết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thúc</a:t>
            </a:r>
            <a:endParaRPr lang="en-US" altLang="en-US" sz="2000" dirty="0" smtClean="0"/>
          </a:p>
          <a:p>
            <a:pPr lvl="2" algn="just">
              <a:spcBef>
                <a:spcPct val="50000"/>
              </a:spcBef>
            </a:pPr>
            <a:r>
              <a:rPr lang="en-US" altLang="en-US" sz="2000" dirty="0" err="1" smtClean="0"/>
              <a:t>Bước</a:t>
            </a:r>
            <a:r>
              <a:rPr lang="en-US" altLang="en-US" sz="2000" dirty="0" smtClean="0"/>
              <a:t> 4:</a:t>
            </a:r>
          </a:p>
          <a:p>
            <a:pPr lvl="2" algn="just">
              <a:spcBef>
                <a:spcPct val="50000"/>
              </a:spcBef>
            </a:pPr>
            <a:r>
              <a:rPr lang="en-US" altLang="en-US" sz="2000" dirty="0" smtClean="0"/>
              <a:t>- Client </a:t>
            </a:r>
            <a:r>
              <a:rPr lang="en-US" altLang="en-US" sz="2000" dirty="0" err="1" smtClean="0"/>
              <a:t>ngắt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kết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nối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trước</a:t>
            </a:r>
            <a:r>
              <a:rPr lang="en-US" altLang="en-US" sz="2000" dirty="0" smtClean="0"/>
              <a:t>, Server </a:t>
            </a:r>
            <a:r>
              <a:rPr lang="en-US" altLang="en-US" sz="2000" dirty="0" err="1" smtClean="0"/>
              <a:t>nhận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được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gói</a:t>
            </a:r>
            <a:r>
              <a:rPr lang="en-US" altLang="en-US" sz="2000" dirty="0" smtClean="0"/>
              <a:t> ACK </a:t>
            </a:r>
            <a:r>
              <a:rPr lang="en-US" altLang="en-US" sz="2000" dirty="0" err="1" smtClean="0"/>
              <a:t>thì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ngắt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kết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nối</a:t>
            </a:r>
            <a:endParaRPr lang="en-US" altLang="en-US" sz="2000" dirty="0" smtClean="0"/>
          </a:p>
          <a:p>
            <a:pPr lvl="2" algn="just">
              <a:spcBef>
                <a:spcPct val="50000"/>
              </a:spcBef>
            </a:pPr>
            <a:endParaRPr lang="en-US" alt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703977"/>
            <a:ext cx="4514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 smtClean="0"/>
          </a:p>
          <a:p>
            <a:r>
              <a:rPr lang="en-US" altLang="en-US" b="0" dirty="0"/>
              <a:t>2.4.4 Port </a:t>
            </a:r>
            <a:r>
              <a:rPr lang="en-US" altLang="en-US" b="0" dirty="0" smtClean="0"/>
              <a:t>number</a:t>
            </a:r>
          </a:p>
          <a:p>
            <a:r>
              <a:rPr lang="en-US" altLang="en-US" b="0" dirty="0" smtClean="0"/>
              <a:t>2.4.5 UDP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không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/>
          </a:p>
          <a:p>
            <a:r>
              <a:rPr lang="en-US" altLang="en-US" b="0" dirty="0" smtClean="0"/>
              <a:t>2.4.6 TCP </a:t>
            </a:r>
            <a:r>
              <a:rPr lang="en-US" altLang="en-US" b="0" dirty="0" err="1" smtClean="0"/>
              <a:t>Giao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thức</a:t>
            </a:r>
            <a:r>
              <a:rPr lang="en-US" altLang="en-US" b="0" dirty="0" smtClean="0"/>
              <a:t> tin </a:t>
            </a:r>
            <a:r>
              <a:rPr lang="en-US" altLang="en-US" b="0" dirty="0" err="1" smtClean="0"/>
              <a:t>cậy</a:t>
            </a:r>
            <a:endParaRPr lang="en-US" altLang="en-US" b="0" dirty="0" smtClean="0"/>
          </a:p>
          <a:p>
            <a:r>
              <a:rPr lang="en-US" altLang="en-US" b="0" dirty="0" smtClean="0"/>
              <a:t>2.4.7 </a:t>
            </a:r>
            <a:r>
              <a:rPr lang="en-US" altLang="en-US" b="0" dirty="0" err="1" smtClean="0"/>
              <a:t>Điều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khiển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tắc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nghẽn</a:t>
            </a:r>
            <a:endParaRPr lang="en-US" altLang="en-US" b="0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911926" y="235841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Điều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khiển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tắc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nghẽn</a:t>
            </a:r>
            <a:endParaRPr lang="en-US" altLang="en-US" sz="3200" b="1" dirty="0"/>
          </a:p>
        </p:txBody>
      </p:sp>
      <p:sp>
        <p:nvSpPr>
          <p:cNvPr id="10" name="Text Box 124"/>
          <p:cNvSpPr txBox="1">
            <a:spLocks noChangeArrowheads="1"/>
          </p:cNvSpPr>
          <p:nvPr/>
        </p:nvSpPr>
        <p:spPr bwMode="auto">
          <a:xfrm>
            <a:off x="2064326" y="1053892"/>
            <a:ext cx="932866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>
              <a:spcBef>
                <a:spcPct val="50000"/>
              </a:spcBef>
            </a:pPr>
            <a:r>
              <a:rPr lang="en-US" altLang="en-US" sz="2400" dirty="0" err="1" smtClean="0"/>
              <a:t>Khi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bị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nghẽn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mạng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gói</a:t>
            </a:r>
            <a:r>
              <a:rPr lang="en-US" altLang="en-US" sz="2400" dirty="0" smtClean="0"/>
              <a:t> tin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bị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trễ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hoặc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bị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mất</a:t>
            </a:r>
            <a:endParaRPr lang="en-US" altLang="en-US" sz="2400" dirty="0" smtClean="0"/>
          </a:p>
          <a:p>
            <a:pPr lvl="2" algn="just">
              <a:spcBef>
                <a:spcPct val="50000"/>
              </a:spcBef>
            </a:pPr>
            <a:r>
              <a:rPr lang="en-US" altLang="en-US" sz="2400" dirty="0" smtClean="0"/>
              <a:t>Hai </a:t>
            </a:r>
            <a:r>
              <a:rPr lang="en-US" altLang="en-US" sz="2400" dirty="0" err="1" smtClean="0"/>
              <a:t>hướng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tiếp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cận</a:t>
            </a:r>
            <a:r>
              <a:rPr lang="en-US" altLang="en-US" sz="2400" dirty="0" smtClean="0"/>
              <a:t>: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smtClean="0"/>
              <a:t>End-end congestion control: </a:t>
            </a:r>
            <a:r>
              <a:rPr lang="en-US" altLang="en-US" sz="2400" dirty="0" err="1" smtClean="0"/>
              <a:t>Thông</a:t>
            </a:r>
            <a:r>
              <a:rPr lang="en-US" altLang="en-US" sz="2400" dirty="0" smtClean="0"/>
              <a:t> tin </a:t>
            </a:r>
            <a:r>
              <a:rPr lang="en-US" altLang="en-US" sz="2400" dirty="0" err="1" smtClean="0"/>
              <a:t>về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mức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độ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nghẽn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suy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từ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lượng</a:t>
            </a:r>
            <a:r>
              <a:rPr lang="en-US" altLang="en-US" sz="2400" dirty="0" smtClean="0"/>
              <a:t> tin </a:t>
            </a:r>
            <a:r>
              <a:rPr lang="en-US" altLang="en-US" sz="2400" dirty="0" err="1" smtClean="0"/>
              <a:t>bị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mất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mát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truyền</a:t>
            </a:r>
            <a:r>
              <a:rPr lang="en-US" altLang="en-US" sz="2400" dirty="0" smtClean="0"/>
              <a:t>.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smtClean="0"/>
              <a:t>Network-</a:t>
            </a:r>
            <a:r>
              <a:rPr lang="en-US" altLang="en-US" sz="2400" dirty="0" err="1" smtClean="0"/>
              <a:t>assisited</a:t>
            </a:r>
            <a:r>
              <a:rPr lang="en-US" altLang="en-US" sz="2400" dirty="0" smtClean="0"/>
              <a:t> congestion control: Router </a:t>
            </a:r>
            <a:r>
              <a:rPr lang="en-US" altLang="en-US" sz="2400" dirty="0" err="1" smtClean="0"/>
              <a:t>cung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cấp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thông</a:t>
            </a:r>
            <a:r>
              <a:rPr lang="en-US" altLang="en-US" sz="2400" dirty="0" smtClean="0"/>
              <a:t> tin </a:t>
            </a:r>
            <a:r>
              <a:rPr lang="en-US" altLang="en-US" sz="2400" dirty="0" err="1" smtClean="0"/>
              <a:t>phản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hồi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về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nghẽn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tới</a:t>
            </a:r>
            <a:r>
              <a:rPr lang="en-US" altLang="en-US" sz="2400" dirty="0" smtClean="0"/>
              <a:t> end system.</a:t>
            </a:r>
          </a:p>
          <a:p>
            <a:pPr marL="1714500" lvl="3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smtClean="0"/>
              <a:t>Bit </a:t>
            </a:r>
            <a:r>
              <a:rPr lang="en-US" altLang="en-US" sz="2400" dirty="0" err="1" smtClean="0"/>
              <a:t>thông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báo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nghẽn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mạng</a:t>
            </a:r>
            <a:r>
              <a:rPr lang="en-US" altLang="en-US" sz="2400" dirty="0" smtClean="0"/>
              <a:t> -&gt; </a:t>
            </a:r>
            <a:r>
              <a:rPr lang="en-US" altLang="en-US" sz="2400" dirty="0" err="1" smtClean="0"/>
              <a:t>đừng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gửi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hoặc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xin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chờ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thời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gian</a:t>
            </a:r>
            <a:r>
              <a:rPr lang="en-US" altLang="en-US" sz="2400" dirty="0" smtClean="0"/>
              <a:t>.</a:t>
            </a:r>
          </a:p>
          <a:p>
            <a:pPr marL="1714500" lvl="3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Tốc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độ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tối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phép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gửi</a:t>
            </a: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/>
              <a:t>TCP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phép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pháp</a:t>
            </a:r>
            <a:r>
              <a:rPr lang="en-US" altLang="en-US" sz="2400" dirty="0"/>
              <a:t> end-to-end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38238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911926" y="235841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Tổng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kết</a:t>
            </a:r>
            <a:endParaRPr lang="en-US" altLang="en-US" sz="3200" b="1" dirty="0"/>
          </a:p>
        </p:txBody>
      </p:sp>
      <p:sp>
        <p:nvSpPr>
          <p:cNvPr id="10" name="Text Box 124"/>
          <p:cNvSpPr txBox="1">
            <a:spLocks noChangeArrowheads="1"/>
          </p:cNvSpPr>
          <p:nvPr/>
        </p:nvSpPr>
        <p:spPr bwMode="auto">
          <a:xfrm>
            <a:off x="2064326" y="1053892"/>
            <a:ext cx="932866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>
              <a:spcBef>
                <a:spcPct val="50000"/>
              </a:spcBef>
            </a:pP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chức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năng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tầng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giao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vận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vận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chuyển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dưới</a:t>
            </a:r>
            <a:r>
              <a:rPr lang="en-US" altLang="en-US" sz="2400" dirty="0" smtClean="0"/>
              <a:t>: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Điều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chỉnh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luồng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thông</a:t>
            </a:r>
            <a:r>
              <a:rPr lang="en-US" altLang="en-US" sz="2400" dirty="0" smtClean="0"/>
              <a:t> tin </a:t>
            </a:r>
            <a:r>
              <a:rPr lang="en-US" altLang="en-US" sz="2400" dirty="0" err="1" smtClean="0"/>
              <a:t>để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đảm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bảo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nối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thường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xuyên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giữa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đầu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cuối</a:t>
            </a:r>
            <a:r>
              <a:rPr lang="en-US" altLang="en-US" sz="2400" dirty="0" smtClean="0"/>
              <a:t>.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Giao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thức</a:t>
            </a:r>
            <a:r>
              <a:rPr lang="en-US" altLang="en-US" sz="2400" dirty="0" smtClean="0"/>
              <a:t>: TCP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UDP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Cả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hai</a:t>
            </a:r>
            <a:r>
              <a:rPr lang="en-US" altLang="en-US" sz="2400" dirty="0" smtClean="0"/>
              <a:t> TCP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UDP </a:t>
            </a:r>
            <a:r>
              <a:rPr lang="en-US" altLang="en-US" sz="2400" dirty="0" err="1" smtClean="0"/>
              <a:t>đều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cổng</a:t>
            </a:r>
            <a:r>
              <a:rPr lang="en-US" altLang="en-US" sz="2400" dirty="0" smtClean="0"/>
              <a:t> (port)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Quá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bắt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tay</a:t>
            </a:r>
            <a:r>
              <a:rPr lang="en-US" altLang="en-US" sz="2400" dirty="0" smtClean="0"/>
              <a:t> 3 </a:t>
            </a:r>
            <a:r>
              <a:rPr lang="en-US" altLang="en-US" sz="2400" dirty="0" err="1" smtClean="0"/>
              <a:t>bước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7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dirty="0" smtClean="0"/>
              <a:t>2.5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phiên</a:t>
            </a:r>
            <a:endParaRPr lang="en-US" altLang="en-US" dirty="0" smtClean="0"/>
          </a:p>
          <a:p>
            <a:r>
              <a:rPr lang="en-US" altLang="en-US" dirty="0" smtClean="0"/>
              <a:t>2.6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diễn</a:t>
            </a:r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911926" y="235841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Tóm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tắt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các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tầng</a:t>
            </a:r>
            <a:endParaRPr lang="en-US" altLang="en-US" sz="3200" b="1" dirty="0"/>
          </a:p>
        </p:txBody>
      </p:sp>
      <p:pic>
        <p:nvPicPr>
          <p:cNvPr id="7" name="Picture 3" descr="D:\STUDY\Internet &amp; Telecommunication\osi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820616"/>
            <a:ext cx="9527734" cy="595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0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dirty="0"/>
              <a:t>2.5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phiên</a:t>
            </a:r>
            <a:endParaRPr lang="en-US" altLang="en-US" dirty="0"/>
          </a:p>
          <a:p>
            <a:r>
              <a:rPr lang="en-US" altLang="en-US" dirty="0"/>
              <a:t>2.6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911926" y="235841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Tổng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quan</a:t>
            </a:r>
            <a:endParaRPr lang="en-US" altLang="en-US" sz="3200" b="1" dirty="0"/>
          </a:p>
        </p:txBody>
      </p:sp>
      <p:sp>
        <p:nvSpPr>
          <p:cNvPr id="10" name="Text Box 124"/>
          <p:cNvSpPr txBox="1">
            <a:spLocks noChangeArrowheads="1"/>
          </p:cNvSpPr>
          <p:nvPr/>
        </p:nvSpPr>
        <p:spPr bwMode="auto">
          <a:xfrm>
            <a:off x="2952749" y="1053892"/>
            <a:ext cx="900163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Tầng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diễn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tầng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6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OSI,có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giữa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tầng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tầng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thấp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hơn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chuyển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đổi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tầng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thường</a:t>
            </a:r>
            <a:r>
              <a:rPr lang="en-US" altLang="en-US" sz="2800" dirty="0"/>
              <a:t>(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diễn</a:t>
            </a:r>
            <a:r>
              <a:rPr lang="en-US" altLang="en-US" sz="2800" dirty="0"/>
              <a:t> “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tắc</a:t>
            </a:r>
            <a:r>
              <a:rPr lang="en-US" altLang="en-US" sz="2800" dirty="0"/>
              <a:t>”)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Xử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lý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máy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tầng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máy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chuyển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tầng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thấp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hơn</a:t>
            </a:r>
            <a:endParaRPr lang="en-US" altLang="en-US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Tầng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diễn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lý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cú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pháp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các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quy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tắc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văn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phạm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cần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thiết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phiên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truyền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giữa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máy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tính,bảo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đảm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thống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cuối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truyền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chúng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biểu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diễn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75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dirty="0"/>
              <a:t>2.5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phiên</a:t>
            </a:r>
            <a:endParaRPr lang="en-US" altLang="en-US" dirty="0"/>
          </a:p>
          <a:p>
            <a:r>
              <a:rPr lang="en-US" altLang="en-US" dirty="0"/>
              <a:t>2.6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911926" y="235841"/>
            <a:ext cx="955617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Chức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năng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chính</a:t>
            </a:r>
            <a:endParaRPr lang="en-US" altLang="en-US" sz="3200" b="1" dirty="0" smtClean="0"/>
          </a:p>
          <a:p>
            <a:pPr marL="1371600" lvl="2" indent="-457200">
              <a:spcBef>
                <a:spcPct val="50000"/>
              </a:spcBef>
              <a:buFontTx/>
              <a:buChar char="-"/>
            </a:pPr>
            <a:r>
              <a:rPr lang="en-US" altLang="en-US" sz="3200" b="1" dirty="0" err="1" smtClean="0"/>
              <a:t>Biểu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diễn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dữ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liệu</a:t>
            </a:r>
            <a:endParaRPr lang="en-US" altLang="en-US" sz="3200" b="1" dirty="0" smtClean="0"/>
          </a:p>
          <a:p>
            <a:pPr marL="1371600" lvl="2" indent="-457200">
              <a:spcBef>
                <a:spcPct val="50000"/>
              </a:spcBef>
              <a:buFontTx/>
              <a:buChar char="-"/>
            </a:pPr>
            <a:r>
              <a:rPr lang="en-US" altLang="en-US" sz="3200" b="1" dirty="0" err="1" smtClean="0"/>
              <a:t>Nén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dữ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liệu</a:t>
            </a:r>
            <a:endParaRPr lang="en-US" altLang="en-US" sz="3200" b="1" dirty="0" smtClean="0"/>
          </a:p>
          <a:p>
            <a:pPr marL="1371600" lvl="2" indent="-457200">
              <a:spcBef>
                <a:spcPct val="50000"/>
              </a:spcBef>
              <a:buFontTx/>
              <a:buChar char="-"/>
            </a:pPr>
            <a:r>
              <a:rPr lang="en-US" altLang="en-US" sz="3200" b="1" dirty="0" err="1" smtClean="0"/>
              <a:t>Mã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hóa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dữ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liệu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703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dirty="0"/>
              <a:t>2.5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phiên</a:t>
            </a:r>
            <a:endParaRPr lang="en-US" altLang="en-US" dirty="0"/>
          </a:p>
          <a:p>
            <a:r>
              <a:rPr lang="en-US" altLang="en-US" dirty="0"/>
              <a:t>2.6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911926" y="235841"/>
            <a:ext cx="95561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Biểu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diễn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dữ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liệu</a:t>
            </a:r>
            <a:endParaRPr lang="en-US" altLang="en-US" sz="3200" b="1" dirty="0"/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2990850" y="949325"/>
            <a:ext cx="8839200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600" b="1" i="1" dirty="0" err="1"/>
              <a:t>Phiên</a:t>
            </a:r>
            <a:r>
              <a:rPr lang="en-US" altLang="en-US" sz="2600" b="1" i="1" dirty="0"/>
              <a:t> </a:t>
            </a:r>
            <a:r>
              <a:rPr lang="en-US" altLang="en-US" sz="2600" b="1" i="1" dirty="0" err="1"/>
              <a:t>dịch</a:t>
            </a:r>
            <a:r>
              <a:rPr lang="en-US" altLang="en-US" sz="2600" b="1" i="1" dirty="0"/>
              <a:t> </a:t>
            </a:r>
            <a:r>
              <a:rPr lang="en-US" altLang="en-US" sz="2600" b="1" i="1" dirty="0" err="1"/>
              <a:t>thứ</a:t>
            </a:r>
            <a:r>
              <a:rPr lang="en-US" altLang="en-US" sz="2600" b="1" i="1" dirty="0"/>
              <a:t> </a:t>
            </a:r>
            <a:r>
              <a:rPr lang="en-US" altLang="en-US" sz="2600" b="1" i="1" dirty="0" err="1"/>
              <a:t>tự</a:t>
            </a:r>
            <a:r>
              <a:rPr lang="en-US" altLang="en-US" sz="2600" b="1" i="1" dirty="0"/>
              <a:t> bit(byte)</a:t>
            </a:r>
            <a:r>
              <a:rPr lang="en-US" altLang="en-US" sz="2600" dirty="0"/>
              <a:t>:</a:t>
            </a:r>
            <a:r>
              <a:rPr lang="en-US" altLang="en-US" sz="2600" dirty="0" err="1"/>
              <a:t>Các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máy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tính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khác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nhau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thường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dùng</a:t>
            </a:r>
            <a:r>
              <a:rPr lang="en-US" altLang="en-US" sz="2600" dirty="0"/>
              <a:t> qui </a:t>
            </a:r>
            <a:r>
              <a:rPr lang="en-US" altLang="en-US" sz="2600" dirty="0" err="1"/>
              <a:t>ước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khác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nhau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về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việc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sẽ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truyền</a:t>
            </a:r>
            <a:r>
              <a:rPr lang="en-US" altLang="en-US" sz="2600" dirty="0"/>
              <a:t> bit (byte) </a:t>
            </a:r>
            <a:r>
              <a:rPr lang="en-US" altLang="en-US" sz="2600" dirty="0" err="1"/>
              <a:t>nào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trước</a:t>
            </a:r>
            <a:r>
              <a:rPr lang="en-US" altLang="en-US" sz="2600" dirty="0" smtClean="0"/>
              <a:t>. </a:t>
            </a:r>
            <a:r>
              <a:rPr lang="en-US" altLang="en-US" sz="2600" dirty="0" err="1" smtClean="0"/>
              <a:t>Vd:Khác</a:t>
            </a:r>
            <a:r>
              <a:rPr lang="en-US" altLang="en-US" sz="2600" dirty="0" smtClean="0"/>
              <a:t> </a:t>
            </a:r>
            <a:r>
              <a:rPr lang="en-US" altLang="en-US" sz="2600" dirty="0" err="1"/>
              <a:t>nhau</a:t>
            </a:r>
            <a:r>
              <a:rPr lang="en-US" altLang="en-US" sz="2600" dirty="0"/>
              <a:t> ở “bit </a:t>
            </a:r>
            <a:r>
              <a:rPr lang="en-US" altLang="en-US" sz="2600" dirty="0" err="1"/>
              <a:t>bắt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đầu</a:t>
            </a:r>
            <a:r>
              <a:rPr lang="en-US" altLang="en-US" sz="2600" dirty="0"/>
              <a:t>” </a:t>
            </a:r>
            <a:r>
              <a:rPr lang="en-US" altLang="en-US" sz="2600" dirty="0" err="1"/>
              <a:t>trong</a:t>
            </a:r>
            <a:r>
              <a:rPr lang="en-US" altLang="en-US" sz="2600" dirty="0"/>
              <a:t> VXL Intel &amp; Motorola.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600" b="1" i="1" dirty="0" err="1"/>
              <a:t>Phiên</a:t>
            </a:r>
            <a:r>
              <a:rPr lang="en-US" altLang="en-US" sz="2600" b="1" i="1" dirty="0"/>
              <a:t> </a:t>
            </a:r>
            <a:r>
              <a:rPr lang="en-US" altLang="en-US" sz="2600" b="1" i="1" dirty="0" err="1"/>
              <a:t>dịch</a:t>
            </a:r>
            <a:r>
              <a:rPr lang="en-US" altLang="en-US" sz="2600" b="1" i="1" dirty="0"/>
              <a:t> </a:t>
            </a:r>
            <a:r>
              <a:rPr lang="en-US" altLang="en-US" sz="2600" b="1" i="1" dirty="0" err="1"/>
              <a:t>mã</a:t>
            </a:r>
            <a:r>
              <a:rPr lang="en-US" altLang="en-US" sz="2600" b="1" i="1" dirty="0"/>
              <a:t> </a:t>
            </a:r>
            <a:r>
              <a:rPr lang="en-US" altLang="en-US" sz="2600" b="1" i="1" dirty="0" err="1"/>
              <a:t>ký</a:t>
            </a:r>
            <a:r>
              <a:rPr lang="en-US" altLang="en-US" sz="2600" b="1" i="1" dirty="0"/>
              <a:t> </a:t>
            </a:r>
            <a:r>
              <a:rPr lang="en-US" altLang="en-US" sz="2600" b="1" i="1" dirty="0" err="1"/>
              <a:t>tự</a:t>
            </a:r>
            <a:r>
              <a:rPr lang="en-US" altLang="en-US" sz="2600" dirty="0"/>
              <a:t>:</a:t>
            </a:r>
            <a:r>
              <a:rPr lang="en-US" altLang="en-US" sz="2600" dirty="0">
                <a:latin typeface="Times New Roman" panose="02020603050405020304" pitchFamily="18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Bảng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mã</a:t>
            </a:r>
            <a:r>
              <a:rPr lang="en-US" altLang="en-US" sz="2600" dirty="0">
                <a:cs typeface="Arial" panose="020B0604020202020204" pitchFamily="34" charset="0"/>
              </a:rPr>
              <a:t> ASCII </a:t>
            </a:r>
            <a:r>
              <a:rPr lang="en-US" altLang="en-US" sz="2600" dirty="0" err="1">
                <a:cs typeface="Arial" panose="020B0604020202020204" pitchFamily="34" charset="0"/>
              </a:rPr>
              <a:t>được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sử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dụng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để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biểu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thị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các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kí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tự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tiếng</a:t>
            </a:r>
            <a:r>
              <a:rPr lang="en-US" altLang="en-US" sz="2600" dirty="0">
                <a:cs typeface="Arial" panose="020B0604020202020204" pitchFamily="34" charset="0"/>
              </a:rPr>
              <a:t> Anh </a:t>
            </a:r>
            <a:r>
              <a:rPr lang="en-US" altLang="en-US" sz="2600" dirty="0" err="1">
                <a:cs typeface="Arial" panose="020B0604020202020204" pitchFamily="34" charset="0"/>
              </a:rPr>
              <a:t>trên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tất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cả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các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máy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tính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và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hầu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hết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các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máy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tính</a:t>
            </a:r>
            <a:r>
              <a:rPr lang="en-US" altLang="en-US" sz="2600" dirty="0">
                <a:cs typeface="Arial" panose="020B0604020202020204" pitchFamily="34" charset="0"/>
              </a:rPr>
              <a:t> mini . EBCDIC (Extended Binary Coded Decimal Interchange Code) </a:t>
            </a:r>
            <a:r>
              <a:rPr lang="en-US" altLang="en-US" sz="2600" dirty="0" err="1">
                <a:cs typeface="Arial" panose="020B0604020202020204" pitchFamily="34" charset="0"/>
              </a:rPr>
              <a:t>dùng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để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biểu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thị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cho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các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kí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tự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tiếng</a:t>
            </a:r>
            <a:r>
              <a:rPr lang="en-US" altLang="en-US" sz="2600" dirty="0">
                <a:cs typeface="Arial" panose="020B0604020202020204" pitchFamily="34" charset="0"/>
              </a:rPr>
              <a:t> Anh </a:t>
            </a:r>
            <a:r>
              <a:rPr lang="en-US" altLang="en-US" sz="2600" dirty="0" err="1">
                <a:cs typeface="Arial" panose="020B0604020202020204" pitchFamily="34" charset="0"/>
              </a:rPr>
              <a:t>trên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các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máy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tính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lớn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nhất</a:t>
            </a:r>
            <a:r>
              <a:rPr lang="en-US" altLang="en-US" sz="2600" dirty="0">
                <a:cs typeface="Arial" panose="020B0604020202020204" pitchFamily="34" charset="0"/>
              </a:rPr>
              <a:t> , do </a:t>
            </a:r>
            <a:r>
              <a:rPr lang="en-US" altLang="en-US" sz="2600" dirty="0" err="1">
                <a:cs typeface="Arial" panose="020B0604020202020204" pitchFamily="34" charset="0"/>
              </a:rPr>
              <a:t>đó</a:t>
            </a:r>
            <a:r>
              <a:rPr lang="en-US" altLang="en-US" sz="2600" dirty="0">
                <a:cs typeface="Arial" panose="020B0604020202020204" pitchFamily="34" charset="0"/>
              </a:rPr>
              <a:t> ta </a:t>
            </a:r>
            <a:r>
              <a:rPr lang="en-US" altLang="en-US" sz="2600" dirty="0" err="1">
                <a:cs typeface="Arial" panose="020B0604020202020204" pitchFamily="34" charset="0"/>
              </a:rPr>
              <a:t>cần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có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tính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năng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phiên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dịch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các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bảng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mã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kí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tự</a:t>
            </a:r>
            <a:r>
              <a:rPr lang="en-US" altLang="en-US" sz="2600" dirty="0">
                <a:cs typeface="Arial" panose="020B0604020202020204" pitchFamily="34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600" b="1" i="1" dirty="0" err="1">
                <a:cs typeface="Arial" panose="020B0604020202020204" pitchFamily="34" charset="0"/>
              </a:rPr>
              <a:t>Phiên</a:t>
            </a:r>
            <a:r>
              <a:rPr lang="en-US" altLang="en-US" sz="2600" b="1" i="1" dirty="0">
                <a:cs typeface="Arial" panose="020B0604020202020204" pitchFamily="34" charset="0"/>
              </a:rPr>
              <a:t> </a:t>
            </a:r>
            <a:r>
              <a:rPr lang="en-US" altLang="en-US" sz="2600" b="1" i="1" dirty="0" err="1">
                <a:cs typeface="Arial" panose="020B0604020202020204" pitchFamily="34" charset="0"/>
              </a:rPr>
              <a:t>dịch</a:t>
            </a:r>
            <a:r>
              <a:rPr lang="en-US" altLang="en-US" sz="2600" b="1" i="1" dirty="0">
                <a:cs typeface="Arial" panose="020B0604020202020204" pitchFamily="34" charset="0"/>
              </a:rPr>
              <a:t> </a:t>
            </a:r>
            <a:r>
              <a:rPr lang="en-US" altLang="en-US" sz="2600" b="1" i="1" dirty="0" err="1">
                <a:cs typeface="Arial" panose="020B0604020202020204" pitchFamily="34" charset="0"/>
              </a:rPr>
              <a:t>cú</a:t>
            </a:r>
            <a:r>
              <a:rPr lang="en-US" altLang="en-US" sz="2600" b="1" i="1" dirty="0">
                <a:cs typeface="Arial" panose="020B0604020202020204" pitchFamily="34" charset="0"/>
              </a:rPr>
              <a:t> </a:t>
            </a:r>
            <a:r>
              <a:rPr lang="en-US" altLang="en-US" sz="2600" b="1" i="1" dirty="0" err="1">
                <a:cs typeface="Arial" panose="020B0604020202020204" pitchFamily="34" charset="0"/>
              </a:rPr>
              <a:t>pháp</a:t>
            </a:r>
            <a:r>
              <a:rPr lang="en-US" altLang="en-US" sz="2600" b="1" i="1" dirty="0">
                <a:cs typeface="Arial" panose="020B0604020202020204" pitchFamily="34" charset="0"/>
              </a:rPr>
              <a:t> </a:t>
            </a:r>
            <a:r>
              <a:rPr lang="en-US" altLang="en-US" sz="2600" b="1" i="1" dirty="0" err="1">
                <a:cs typeface="Arial" panose="020B0604020202020204" pitchFamily="34" charset="0"/>
              </a:rPr>
              <a:t>tập</a:t>
            </a:r>
            <a:r>
              <a:rPr lang="en-US" altLang="en-US" sz="2600" b="1" i="1" dirty="0">
                <a:cs typeface="Arial" panose="020B0604020202020204" pitchFamily="34" charset="0"/>
              </a:rPr>
              <a:t> tin</a:t>
            </a:r>
            <a:r>
              <a:rPr lang="en-US" altLang="en-US" sz="2600" dirty="0">
                <a:cs typeface="Arial" panose="020B0604020202020204" pitchFamily="34" charset="0"/>
              </a:rPr>
              <a:t> : </a:t>
            </a:r>
            <a:r>
              <a:rPr lang="en-US" altLang="en-US" sz="2600" dirty="0" err="1">
                <a:cs typeface="Arial" panose="020B0604020202020204" pitchFamily="34" charset="0"/>
              </a:rPr>
              <a:t>Khi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các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dạng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thức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tập</a:t>
            </a:r>
            <a:r>
              <a:rPr lang="en-US" altLang="en-US" sz="2600" dirty="0">
                <a:cs typeface="Arial" panose="020B0604020202020204" pitchFamily="34" charset="0"/>
              </a:rPr>
              <a:t> tin </a:t>
            </a:r>
            <a:r>
              <a:rPr lang="en-US" altLang="en-US" sz="2600" dirty="0" err="1">
                <a:cs typeface="Arial" panose="020B0604020202020204" pitchFamily="34" charset="0"/>
              </a:rPr>
              <a:t>khác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nhau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giữa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các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máy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tính</a:t>
            </a:r>
            <a:r>
              <a:rPr lang="en-US" altLang="en-US" sz="2600" dirty="0">
                <a:cs typeface="Arial" panose="020B0604020202020204" pitchFamily="34" charset="0"/>
              </a:rPr>
              <a:t> , </a:t>
            </a:r>
            <a:r>
              <a:rPr lang="en-US" altLang="en-US" sz="2600" dirty="0" err="1">
                <a:cs typeface="Arial" panose="020B0604020202020204" pitchFamily="34" charset="0"/>
              </a:rPr>
              <a:t>các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dạng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đó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đòi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hỏi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phải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phiên</a:t>
            </a:r>
            <a:r>
              <a:rPr lang="en-US" altLang="en-US" sz="2600" dirty="0"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cs typeface="Arial" panose="020B0604020202020204" pitchFamily="34" charset="0"/>
              </a:rPr>
              <a:t>dịch</a:t>
            </a:r>
            <a:r>
              <a:rPr lang="en-US" altLang="en-US" sz="2600" dirty="0">
                <a:cs typeface="Arial" panose="020B0604020202020204" pitchFamily="34" charset="0"/>
              </a:rPr>
              <a:t>.</a:t>
            </a:r>
            <a:endParaRPr lang="en-US" altLang="en-US" sz="2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 smtClean="0"/>
              <a:t>Tiết</a:t>
            </a:r>
            <a:r>
              <a:rPr lang="en-US" b="1" i="1" dirty="0" smtClean="0"/>
              <a:t>: 1-3</a:t>
            </a:r>
          </a:p>
          <a:p>
            <a:pPr marL="0" indent="0">
              <a:buNone/>
            </a:pPr>
            <a:r>
              <a:rPr lang="en-US" dirty="0" smtClean="0"/>
              <a:t>2.1.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.2</a:t>
            </a:r>
            <a:r>
              <a:rPr lang="en-US" dirty="0"/>
              <a:t>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.3 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.4</a:t>
            </a:r>
            <a:r>
              <a:rPr lang="en-US" dirty="0"/>
              <a:t>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.5</a:t>
            </a:r>
            <a:r>
              <a:rPr lang="en-US" dirty="0"/>
              <a:t>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dirty="0"/>
              <a:t>2.5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phiên</a:t>
            </a:r>
            <a:endParaRPr lang="en-US" altLang="en-US" dirty="0"/>
          </a:p>
          <a:p>
            <a:r>
              <a:rPr lang="en-US" altLang="en-US" dirty="0"/>
              <a:t>2.6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911926" y="235841"/>
            <a:ext cx="95561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Nén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và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giải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nén</a:t>
            </a:r>
            <a:endParaRPr lang="en-US" altLang="en-US" sz="3200" b="1" dirty="0"/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2990850" y="949325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buFontTx/>
              <a:buChar char="-"/>
            </a:pPr>
            <a:r>
              <a:rPr lang="en-US" altLang="en-US" sz="2800" dirty="0" err="1" smtClean="0">
                <a:cs typeface="Arial" panose="020B0604020202020204" pitchFamily="34" charset="0"/>
              </a:rPr>
              <a:t>Giúp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giảm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bớt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số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lượng</a:t>
            </a:r>
            <a:r>
              <a:rPr lang="en-US" altLang="en-US" sz="2800" dirty="0" smtClean="0">
                <a:cs typeface="Arial" panose="020B0604020202020204" pitchFamily="34" charset="0"/>
              </a:rPr>
              <a:t> bit </a:t>
            </a:r>
            <a:r>
              <a:rPr lang="en-US" altLang="en-US" sz="2800" dirty="0" err="1" smtClean="0">
                <a:cs typeface="Arial" panose="020B0604020202020204" pitchFamily="34" charset="0"/>
              </a:rPr>
              <a:t>được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chứa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trong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thông</a:t>
            </a:r>
            <a:r>
              <a:rPr lang="en-US" altLang="en-US" sz="2800" dirty="0" smtClean="0">
                <a:cs typeface="Arial" panose="020B0604020202020204" pitchFamily="34" charset="0"/>
              </a:rPr>
              <a:t> tin.</a:t>
            </a:r>
          </a:p>
          <a:p>
            <a:pPr marL="457200" indent="-457200" algn="just" eaLnBrk="1" hangingPunct="1">
              <a:buFontTx/>
              <a:buChar char="-"/>
            </a:pPr>
            <a:r>
              <a:rPr lang="en-US" altLang="en-US" sz="2800" dirty="0" err="1" smtClean="0">
                <a:cs typeface="Arial" panose="020B0604020202020204" pitchFamily="34" charset="0"/>
              </a:rPr>
              <a:t>Nén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không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mất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thông</a:t>
            </a:r>
            <a:r>
              <a:rPr lang="en-US" altLang="en-US" sz="2800" dirty="0" smtClean="0">
                <a:cs typeface="Arial" panose="020B0604020202020204" pitchFamily="34" charset="0"/>
              </a:rPr>
              <a:t> tin (Lossless Compression): </a:t>
            </a:r>
            <a:r>
              <a:rPr lang="en-US" altLang="en-US" sz="2800" dirty="0" err="1" smtClean="0">
                <a:cs typeface="Arial" panose="020B0604020202020204" pitchFamily="34" charset="0"/>
              </a:rPr>
              <a:t>dữ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liệu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được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nén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và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giải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nén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mà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không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mất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thông</a:t>
            </a:r>
            <a:r>
              <a:rPr lang="en-US" altLang="en-US" sz="2800" dirty="0" smtClean="0">
                <a:cs typeface="Arial" panose="020B0604020202020204" pitchFamily="34" charset="0"/>
              </a:rPr>
              <a:t> tin</a:t>
            </a:r>
          </a:p>
          <a:p>
            <a:pPr marL="457200" indent="-457200" algn="just" eaLnBrk="1" hangingPunct="1">
              <a:buFontTx/>
              <a:buChar char="-"/>
            </a:pPr>
            <a:r>
              <a:rPr lang="en-US" altLang="en-US" sz="2800" dirty="0" err="1" smtClean="0">
                <a:cs typeface="Arial" panose="020B0604020202020204" pitchFamily="34" charset="0"/>
              </a:rPr>
              <a:t>Nén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có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mất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mát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thông</a:t>
            </a:r>
            <a:r>
              <a:rPr lang="en-US" altLang="en-US" sz="2800" dirty="0" smtClean="0">
                <a:cs typeface="Arial" panose="020B0604020202020204" pitchFamily="34" charset="0"/>
              </a:rPr>
              <a:t> tin (</a:t>
            </a:r>
            <a:r>
              <a:rPr lang="en-US" altLang="en-US" sz="2800" dirty="0" err="1" smtClean="0">
                <a:cs typeface="Arial" panose="020B0604020202020204" pitchFamily="34" charset="0"/>
              </a:rPr>
              <a:t>Lossy</a:t>
            </a:r>
            <a:r>
              <a:rPr lang="en-US" altLang="en-US" sz="2800" dirty="0" smtClean="0">
                <a:cs typeface="Arial" panose="020B0604020202020204" pitchFamily="34" charset="0"/>
              </a:rPr>
              <a:t> Compression): </a:t>
            </a:r>
            <a:r>
              <a:rPr lang="en-US" altLang="en-US" sz="2800" dirty="0" err="1" smtClean="0">
                <a:cs typeface="Arial" panose="020B0604020202020204" pitchFamily="34" charset="0"/>
              </a:rPr>
              <a:t>giúp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giảm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bớt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kích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thước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nhưng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không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ảnh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hưởng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đến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chất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lượng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thông</a:t>
            </a:r>
            <a:r>
              <a:rPr lang="en-US" altLang="en-US" sz="2800" dirty="0" smtClean="0">
                <a:cs typeface="Arial" panose="020B0604020202020204" pitchFamily="34" charset="0"/>
              </a:rPr>
              <a:t> tin. </a:t>
            </a:r>
            <a:r>
              <a:rPr lang="en-US" altLang="en-US" sz="2800" dirty="0" err="1" smtClean="0">
                <a:cs typeface="Arial" panose="020B0604020202020204" pitchFamily="34" charset="0"/>
              </a:rPr>
              <a:t>Thường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được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sử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dụng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cho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nén</a:t>
            </a:r>
            <a:r>
              <a:rPr lang="en-US" altLang="en-US" sz="2800" dirty="0" smtClean="0">
                <a:cs typeface="Arial" panose="020B0604020202020204" pitchFamily="34" charset="0"/>
              </a:rPr>
              <a:t> Video </a:t>
            </a:r>
            <a:r>
              <a:rPr lang="en-US" altLang="en-US" sz="2800" dirty="0" err="1" smtClean="0">
                <a:cs typeface="Arial" panose="020B0604020202020204" pitchFamily="34" charset="0"/>
              </a:rPr>
              <a:t>và</a:t>
            </a:r>
            <a:r>
              <a:rPr lang="en-US" altLang="en-US" sz="2800" dirty="0" smtClean="0"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cs typeface="Arial" panose="020B0604020202020204" pitchFamily="34" charset="0"/>
              </a:rPr>
              <a:t>nhạc</a:t>
            </a:r>
            <a:r>
              <a:rPr lang="en-US" altLang="en-US" sz="2800" dirty="0" smtClean="0">
                <a:cs typeface="Arial" panose="020B0604020202020204" pitchFamily="34" charset="0"/>
              </a:rPr>
              <a:t>.</a:t>
            </a:r>
            <a:endParaRPr lang="en-US" alt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dirty="0"/>
              <a:t>2.5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phiên</a:t>
            </a:r>
            <a:endParaRPr lang="en-US" altLang="en-US" dirty="0"/>
          </a:p>
          <a:p>
            <a:r>
              <a:rPr lang="en-US" altLang="en-US" dirty="0"/>
              <a:t>2.6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911926" y="235841"/>
            <a:ext cx="95561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Các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bước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nén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dữ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liệu</a:t>
            </a:r>
            <a:r>
              <a:rPr lang="en-US" altLang="en-US" sz="3200" b="1" dirty="0" smtClean="0"/>
              <a:t> (</a:t>
            </a:r>
            <a:r>
              <a:rPr lang="en-US" altLang="en-US" sz="3200" b="1" dirty="0" err="1" smtClean="0"/>
              <a:t>ví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dụ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nén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ảnh</a:t>
            </a:r>
            <a:r>
              <a:rPr lang="en-US" altLang="en-US" sz="3200" b="1" dirty="0" smtClean="0"/>
              <a:t>)</a:t>
            </a:r>
            <a:endParaRPr lang="en-US" altLang="en-US" sz="3200" b="1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067050" y="1638300"/>
            <a:ext cx="8210550" cy="4324350"/>
            <a:chOff x="381000" y="1752600"/>
            <a:chExt cx="7772400" cy="3352800"/>
          </a:xfrm>
        </p:grpSpPr>
        <p:sp>
          <p:nvSpPr>
            <p:cNvPr id="9" name="Rectangle 8"/>
            <p:cNvSpPr/>
            <p:nvPr/>
          </p:nvSpPr>
          <p:spPr>
            <a:xfrm>
              <a:off x="381000" y="1752600"/>
              <a:ext cx="7772400" cy="3352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609600" y="2209800"/>
              <a:ext cx="1600200" cy="762000"/>
            </a:xfrm>
            <a:prstGeom prst="cube">
              <a:avLst>
                <a:gd name="adj" fmla="val 1962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/>
                <a:t>Uncompressed Picture</a:t>
              </a:r>
            </a:p>
          </p:txBody>
        </p:sp>
        <p:sp>
          <p:nvSpPr>
            <p:cNvPr id="11" name="TextBox 6"/>
            <p:cNvSpPr txBox="1"/>
            <p:nvPr/>
          </p:nvSpPr>
          <p:spPr>
            <a:xfrm>
              <a:off x="2743200" y="2209800"/>
              <a:ext cx="1295400" cy="6461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Picture Preparation</a:t>
              </a:r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4572000" y="2209800"/>
              <a:ext cx="1295400" cy="6461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Picture Processing</a:t>
              </a: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6400800" y="2339975"/>
              <a:ext cx="1447800" cy="381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Quantization</a:t>
              </a: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6553200" y="3124200"/>
              <a:ext cx="1143000" cy="6461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Entropy Encoding</a:t>
              </a:r>
            </a:p>
          </p:txBody>
        </p:sp>
        <p:sp>
          <p:nvSpPr>
            <p:cNvPr id="15" name="Cube 14"/>
            <p:cNvSpPr/>
            <p:nvPr/>
          </p:nvSpPr>
          <p:spPr>
            <a:xfrm>
              <a:off x="6477000" y="4114800"/>
              <a:ext cx="1447800" cy="685800"/>
            </a:xfrm>
            <a:prstGeom prst="cube">
              <a:avLst>
                <a:gd name="adj" fmla="val 1962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/>
                <a:t>Compressed Picture</a:t>
              </a:r>
            </a:p>
          </p:txBody>
        </p:sp>
        <p:cxnSp>
          <p:nvCxnSpPr>
            <p:cNvPr id="16" name="Straight Arrow Connector 15"/>
            <p:cNvCxnSpPr>
              <a:stCxn id="10" idx="5"/>
            </p:cNvCxnSpPr>
            <p:nvPr/>
          </p:nvCxnSpPr>
          <p:spPr>
            <a:xfrm flipV="1">
              <a:off x="2209800" y="2514600"/>
              <a:ext cx="533400" cy="1588"/>
            </a:xfrm>
            <a:prstGeom prst="straightConnector1">
              <a:avLst/>
            </a:prstGeom>
            <a:ln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38600" y="2514600"/>
              <a:ext cx="533400" cy="1588"/>
            </a:xfrm>
            <a:prstGeom prst="straightConnector1">
              <a:avLst/>
            </a:prstGeom>
            <a:ln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5867400" y="2530475"/>
              <a:ext cx="533400" cy="3175"/>
            </a:xfrm>
            <a:prstGeom prst="straightConnector1">
              <a:avLst/>
            </a:prstGeom>
            <a:ln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2"/>
              <a:endCxn id="14" idx="0"/>
            </p:cNvCxnSpPr>
            <p:nvPr/>
          </p:nvCxnSpPr>
          <p:spPr>
            <a:xfrm rot="5400000">
              <a:off x="6923088" y="2922588"/>
              <a:ext cx="403225" cy="3175"/>
            </a:xfrm>
            <a:prstGeom prst="straightConnector1">
              <a:avLst/>
            </a:prstGeom>
            <a:ln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6960394" y="3988594"/>
              <a:ext cx="403225" cy="1587"/>
            </a:xfrm>
            <a:prstGeom prst="straightConnector1">
              <a:avLst/>
            </a:prstGeom>
            <a:ln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4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dirty="0"/>
              <a:t>2.5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phiên</a:t>
            </a:r>
            <a:endParaRPr lang="en-US" altLang="en-US" dirty="0"/>
          </a:p>
          <a:p>
            <a:r>
              <a:rPr lang="en-US" altLang="en-US" dirty="0"/>
              <a:t>2.6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911926" y="235841"/>
            <a:ext cx="95561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Các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định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dạng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ảnh</a:t>
            </a:r>
            <a:endParaRPr lang="en-US" altLang="en-US" sz="3200" b="1" dirty="0"/>
          </a:p>
        </p:txBody>
      </p:sp>
      <p:pic>
        <p:nvPicPr>
          <p:cNvPr id="2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384" y="995003"/>
            <a:ext cx="7962900" cy="57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dirty="0"/>
              <a:t>2.5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phiên</a:t>
            </a:r>
            <a:endParaRPr lang="en-US" altLang="en-US" dirty="0"/>
          </a:p>
          <a:p>
            <a:r>
              <a:rPr lang="en-US" altLang="en-US" dirty="0"/>
              <a:t>2.6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911926" y="235841"/>
            <a:ext cx="95561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Các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định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dạng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ảnh</a:t>
            </a:r>
            <a:endParaRPr lang="en-US" altLang="en-US" sz="3200" b="1" dirty="0"/>
          </a:p>
        </p:txBody>
      </p:sp>
      <p:pic>
        <p:nvPicPr>
          <p:cNvPr id="2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384" y="995003"/>
            <a:ext cx="7962900" cy="57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dirty="0"/>
              <a:t>2.5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phiên</a:t>
            </a:r>
            <a:endParaRPr lang="en-US" altLang="en-US" dirty="0"/>
          </a:p>
          <a:p>
            <a:r>
              <a:rPr lang="en-US" altLang="en-US" dirty="0"/>
              <a:t>2.6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911926" y="235841"/>
            <a:ext cx="95561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Mã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hóa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dữ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liệu</a:t>
            </a:r>
            <a:endParaRPr lang="en-US" altLang="en-US" sz="3200" b="1" dirty="0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064137" y="5907088"/>
            <a:ext cx="50879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 smtClean="0">
                <a:latin typeface="Gill Sans MT" panose="020B0502020104020203" pitchFamily="34" charset="0"/>
              </a:rPr>
              <a:t>Ví</a:t>
            </a:r>
            <a:r>
              <a:rPr lang="en-US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en-US" dirty="0" err="1" smtClean="0">
                <a:latin typeface="Gill Sans MT" panose="020B0502020104020203" pitchFamily="34" charset="0"/>
              </a:rPr>
              <a:t>dụ</a:t>
            </a:r>
            <a:r>
              <a:rPr lang="en-US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en-US" dirty="0" err="1" smtClean="0">
                <a:latin typeface="Gill Sans MT" panose="020B0502020104020203" pitchFamily="34" charset="0"/>
              </a:rPr>
              <a:t>về</a:t>
            </a:r>
            <a:r>
              <a:rPr lang="en-US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en-US" dirty="0" err="1" smtClean="0">
                <a:latin typeface="Gill Sans MT" panose="020B0502020104020203" pitchFamily="34" charset="0"/>
              </a:rPr>
              <a:t>tiến</a:t>
            </a:r>
            <a:r>
              <a:rPr lang="en-US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en-US" dirty="0" err="1" smtClean="0">
                <a:latin typeface="Gill Sans MT" panose="020B0502020104020203" pitchFamily="34" charset="0"/>
              </a:rPr>
              <a:t>trình</a:t>
            </a:r>
            <a:r>
              <a:rPr lang="en-US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en-US" dirty="0" err="1" smtClean="0">
                <a:latin typeface="Gill Sans MT" panose="020B0502020104020203" pitchFamily="34" charset="0"/>
              </a:rPr>
              <a:t>Mã</a:t>
            </a:r>
            <a:r>
              <a:rPr lang="en-US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en-US" dirty="0" err="1" smtClean="0">
                <a:latin typeface="Gill Sans MT" panose="020B0502020104020203" pitchFamily="34" charset="0"/>
              </a:rPr>
              <a:t>hóa</a:t>
            </a:r>
            <a:r>
              <a:rPr lang="en-US" altLang="en-US" dirty="0" smtClean="0">
                <a:latin typeface="Gill Sans MT" panose="020B0502020104020203" pitchFamily="34" charset="0"/>
              </a:rPr>
              <a:t>/</a:t>
            </a:r>
            <a:r>
              <a:rPr lang="en-US" altLang="en-US" dirty="0" err="1" smtClean="0">
                <a:latin typeface="Gill Sans MT" panose="020B0502020104020203" pitchFamily="34" charset="0"/>
              </a:rPr>
              <a:t>Giải</a:t>
            </a:r>
            <a:r>
              <a:rPr lang="en-US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en-US" dirty="0" err="1" smtClean="0">
                <a:latin typeface="Gill Sans MT" panose="020B0502020104020203" pitchFamily="34" charset="0"/>
              </a:rPr>
              <a:t>mã</a:t>
            </a:r>
            <a:endParaRPr lang="en-US" altLang="en-US" dirty="0">
              <a:latin typeface="Gill Sans MT" panose="020B05020201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54537" y="1643856"/>
            <a:ext cx="5562600" cy="3886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" name="Content Placeholder 5" descr="public-key-encryption-example.gif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37" y="2253456"/>
            <a:ext cx="47625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064137" y="1796256"/>
            <a:ext cx="4343400" cy="1752600"/>
            <a:chOff x="2514600" y="1600200"/>
            <a:chExt cx="4343400" cy="1752600"/>
          </a:xfrm>
        </p:grpSpPr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2514600" y="2438400"/>
              <a:ext cx="8382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latin typeface="Arial Rounded MT Bold" panose="020F0704030504030204" pitchFamily="34" charset="0"/>
                </a:rPr>
                <a:t>Plaintext</a:t>
              </a:r>
            </a:p>
          </p:txBody>
        </p:sp>
        <p:sp>
          <p:nvSpPr>
            <p:cNvPr id="23" name="TextBox 10"/>
            <p:cNvSpPr txBox="1">
              <a:spLocks noChangeArrowheads="1"/>
            </p:cNvSpPr>
            <p:nvPr/>
          </p:nvSpPr>
          <p:spPr bwMode="auto">
            <a:xfrm>
              <a:off x="5943600" y="2417621"/>
              <a:ext cx="9144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>
                  <a:latin typeface="Arial Rounded MT Bold" panose="020F0704030504030204" pitchFamily="34" charset="0"/>
                </a:rPr>
                <a:t>Plaintext</a:t>
              </a:r>
            </a:p>
          </p:txBody>
        </p:sp>
        <p:sp>
          <p:nvSpPr>
            <p:cNvPr id="24" name="Smiley Face 23"/>
            <p:cNvSpPr/>
            <p:nvPr/>
          </p:nvSpPr>
          <p:spPr>
            <a:xfrm>
              <a:off x="2743200" y="1600200"/>
              <a:ext cx="457200" cy="457200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Smiley Face 24"/>
            <p:cNvSpPr/>
            <p:nvPr/>
          </p:nvSpPr>
          <p:spPr>
            <a:xfrm>
              <a:off x="6096000" y="1600200"/>
              <a:ext cx="457200" cy="457200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TextBox 15"/>
            <p:cNvSpPr txBox="1">
              <a:spLocks noChangeArrowheads="1"/>
            </p:cNvSpPr>
            <p:nvPr/>
          </p:nvSpPr>
          <p:spPr bwMode="auto">
            <a:xfrm>
              <a:off x="4038600" y="3075801"/>
              <a:ext cx="12954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>
                  <a:latin typeface="Arial Rounded MT Bold" panose="020F0704030504030204" pitchFamily="34" charset="0"/>
                </a:rPr>
                <a:t>Ciphertext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6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dirty="0"/>
              <a:t>2.5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phiên</a:t>
            </a:r>
            <a:endParaRPr lang="en-US" altLang="en-US" dirty="0"/>
          </a:p>
          <a:p>
            <a:r>
              <a:rPr lang="en-US" altLang="en-US" dirty="0"/>
              <a:t>2.6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 smtClean="0"/>
              <a:t>diễn</a:t>
            </a:r>
            <a:endParaRPr lang="en-US" altLang="en-US" dirty="0" smtClean="0"/>
          </a:p>
          <a:p>
            <a:r>
              <a:rPr lang="en-US" altLang="en-US" dirty="0" smtClean="0"/>
              <a:t>2.7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ứng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911926" y="235841"/>
            <a:ext cx="95561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3200" b="1" dirty="0" err="1" smtClean="0"/>
              <a:t>Tầng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ứng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dụng</a:t>
            </a:r>
            <a:r>
              <a:rPr lang="en-US" altLang="en-US" sz="3200" b="1" dirty="0" smtClean="0"/>
              <a:t> (</a:t>
            </a:r>
            <a:r>
              <a:rPr lang="en-US" altLang="en-US" sz="3200" b="1" dirty="0" err="1" smtClean="0"/>
              <a:t>xem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thêm</a:t>
            </a:r>
            <a:r>
              <a:rPr lang="en-US" altLang="en-US" sz="3200" b="1" dirty="0" smtClean="0"/>
              <a:t> ở </a:t>
            </a:r>
            <a:r>
              <a:rPr lang="en-US" altLang="en-US" sz="3200" b="1" dirty="0" err="1" smtClean="0"/>
              <a:t>chương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sau</a:t>
            </a:r>
            <a:r>
              <a:rPr lang="en-US" altLang="en-US" sz="3200" b="1" smtClean="0"/>
              <a:t>)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117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304" y="1109472"/>
            <a:ext cx="4072128" cy="4547616"/>
          </a:xfrm>
        </p:spPr>
        <p:txBody>
          <a:bodyPr>
            <a:normAutofit/>
          </a:bodyPr>
          <a:lstStyle/>
          <a:p>
            <a:r>
              <a:rPr lang="en-US" sz="8000"/>
              <a:t>HỎI</a:t>
            </a:r>
            <a:br>
              <a:rPr lang="en-US" sz="8000"/>
            </a:br>
            <a:r>
              <a:rPr lang="en-US" sz="8000"/>
              <a:t>&amp;</a:t>
            </a:r>
            <a:br>
              <a:rPr lang="en-US" sz="8000"/>
            </a:br>
            <a:r>
              <a:rPr lang="en-US" sz="8000"/>
              <a:t>ĐÁP</a:t>
            </a:r>
          </a:p>
        </p:txBody>
      </p:sp>
      <p:pic>
        <p:nvPicPr>
          <p:cNvPr id="5" name="Picture 2" descr="http://www.3sixtyinteractiveblog.com/wp-content/uploads/2011/09/iStock_000007651615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432" y="855387"/>
            <a:ext cx="4628104" cy="462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701"/>
            <a:ext cx="10515600" cy="47663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xong</a:t>
            </a:r>
            <a:r>
              <a:rPr lang="en-US" i="1" dirty="0"/>
              <a:t> </a:t>
            </a:r>
            <a:r>
              <a:rPr lang="en-US" i="1" dirty="0" err="1"/>
              <a:t>bài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khả</a:t>
            </a:r>
            <a:r>
              <a:rPr lang="en-US" i="1" dirty="0"/>
              <a:t> </a:t>
            </a:r>
            <a:r>
              <a:rPr lang="en-US" i="1" dirty="0" err="1"/>
              <a:t>năng</a:t>
            </a:r>
            <a:r>
              <a:rPr lang="en-US" i="1" dirty="0"/>
              <a:t>:</a:t>
            </a:r>
            <a:endParaRPr lang="en-US" dirty="0"/>
          </a:p>
          <a:p>
            <a:pPr marL="0" indent="0" algn="just">
              <a:buNone/>
            </a:pPr>
            <a:r>
              <a:rPr lang="en-US" sz="2600" b="1" i="1" dirty="0"/>
              <a:t>1. </a:t>
            </a:r>
            <a:r>
              <a:rPr lang="en-US" sz="2600" b="1" i="1" dirty="0" err="1"/>
              <a:t>Về</a:t>
            </a:r>
            <a:r>
              <a:rPr lang="en-US" sz="2600" b="1" i="1" dirty="0"/>
              <a:t> </a:t>
            </a:r>
            <a:r>
              <a:rPr lang="en-US" sz="2600" b="1" i="1" dirty="0" err="1"/>
              <a:t>mặt</a:t>
            </a:r>
            <a:r>
              <a:rPr lang="en-US" sz="2600" b="1" i="1" dirty="0"/>
              <a:t> </a:t>
            </a:r>
            <a:r>
              <a:rPr lang="en-US" sz="2600" b="1" i="1" dirty="0" err="1"/>
              <a:t>kiến</a:t>
            </a:r>
            <a:r>
              <a:rPr lang="en-US" sz="2600" b="1" i="1" dirty="0"/>
              <a:t> </a:t>
            </a:r>
            <a:r>
              <a:rPr lang="en-US" sz="2600" b="1" i="1" dirty="0" err="1"/>
              <a:t>thức</a:t>
            </a:r>
            <a:r>
              <a:rPr lang="en-US" sz="2600" b="1" i="1" dirty="0"/>
              <a:t>:</a:t>
            </a:r>
            <a:r>
              <a:rPr lang="en-US" sz="2600" dirty="0"/>
              <a:t> </a:t>
            </a:r>
            <a:r>
              <a:rPr lang="en-US" sz="2600" dirty="0" err="1" smtClean="0"/>
              <a:t>nắm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chức</a:t>
            </a:r>
            <a:r>
              <a:rPr lang="en-US" sz="2600" dirty="0" smtClean="0"/>
              <a:t> </a:t>
            </a:r>
            <a:r>
              <a:rPr lang="en-US" sz="2600" dirty="0" err="1" smtClean="0"/>
              <a:t>năng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tầng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OSI.</a:t>
            </a:r>
            <a:endParaRPr lang="en-US" sz="2600" dirty="0"/>
          </a:p>
          <a:p>
            <a:pPr marL="0" indent="0" algn="just">
              <a:buNone/>
            </a:pPr>
            <a:r>
              <a:rPr lang="en-US" sz="2600" b="1" i="1" dirty="0"/>
              <a:t>2. </a:t>
            </a:r>
            <a:r>
              <a:rPr lang="en-US" sz="2600" b="1" i="1" dirty="0" err="1"/>
              <a:t>Về</a:t>
            </a:r>
            <a:r>
              <a:rPr lang="en-US" sz="2600" b="1" i="1" dirty="0"/>
              <a:t> </a:t>
            </a:r>
            <a:r>
              <a:rPr lang="en-US" sz="2600" b="1" i="1" dirty="0" err="1"/>
              <a:t>mặt</a:t>
            </a:r>
            <a:r>
              <a:rPr lang="en-US" sz="2600" b="1" i="1" dirty="0"/>
              <a:t> </a:t>
            </a:r>
            <a:r>
              <a:rPr lang="en-US" sz="2600" b="1" i="1" dirty="0" err="1"/>
              <a:t>kỹ</a:t>
            </a:r>
            <a:r>
              <a:rPr lang="en-US" sz="2600" b="1" i="1" dirty="0"/>
              <a:t> </a:t>
            </a:r>
            <a:r>
              <a:rPr lang="en-US" sz="2600" b="1" i="1" dirty="0" err="1"/>
              <a:t>năng</a:t>
            </a:r>
            <a:r>
              <a:rPr lang="en-US" sz="2600" b="1" i="1" dirty="0"/>
              <a:t>: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vận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kiến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học</a:t>
            </a:r>
            <a:r>
              <a:rPr lang="en-US" sz="2600" dirty="0"/>
              <a:t> </a:t>
            </a:r>
            <a:r>
              <a:rPr lang="en-US" sz="2600" dirty="0" err="1" smtClean="0"/>
              <a:t>để</a:t>
            </a:r>
            <a:r>
              <a:rPr lang="en-US" sz="2600" dirty="0" smtClean="0"/>
              <a:t> .  </a:t>
            </a:r>
            <a:endParaRPr lang="en-US" sz="2600" dirty="0"/>
          </a:p>
          <a:p>
            <a:pPr marL="0" indent="0" algn="just">
              <a:buNone/>
            </a:pPr>
            <a:r>
              <a:rPr lang="en-US" sz="2600" b="1" i="1" dirty="0"/>
              <a:t>3. </a:t>
            </a:r>
            <a:r>
              <a:rPr lang="en-US" sz="2600" b="1" i="1" dirty="0" err="1"/>
              <a:t>Về</a:t>
            </a:r>
            <a:r>
              <a:rPr lang="en-US" sz="2600" b="1" i="1" dirty="0"/>
              <a:t> </a:t>
            </a:r>
            <a:r>
              <a:rPr lang="en-US" sz="2600" b="1" i="1" dirty="0" err="1"/>
              <a:t>thái</a:t>
            </a:r>
            <a:r>
              <a:rPr lang="en-US" sz="2600" b="1" i="1" dirty="0"/>
              <a:t> </a:t>
            </a:r>
            <a:r>
              <a:rPr lang="en-US" sz="2600" b="1" i="1" dirty="0" err="1"/>
              <a:t>độ</a:t>
            </a:r>
            <a:r>
              <a:rPr lang="en-US" sz="2600" b="1" i="1" dirty="0"/>
              <a:t>:</a:t>
            </a:r>
            <a:r>
              <a:rPr lang="en-US" sz="2600" dirty="0"/>
              <a:t> </a:t>
            </a:r>
            <a:r>
              <a:rPr lang="en-US" sz="2600" dirty="0" err="1"/>
              <a:t>phải</a:t>
            </a:r>
            <a:r>
              <a:rPr lang="en-US" sz="2600" dirty="0"/>
              <a:t> </a:t>
            </a:r>
            <a:r>
              <a:rPr lang="en-US" sz="2600" dirty="0" err="1"/>
              <a:t>nghiêm</a:t>
            </a:r>
            <a:r>
              <a:rPr lang="en-US" sz="2600" dirty="0"/>
              <a:t> </a:t>
            </a:r>
            <a:r>
              <a:rPr lang="en-US" sz="2600" dirty="0" err="1"/>
              <a:t>túc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học</a:t>
            </a:r>
            <a:r>
              <a:rPr lang="en-US" sz="2600" dirty="0"/>
              <a:t> </a:t>
            </a:r>
            <a:r>
              <a:rPr lang="en-US" sz="2600" dirty="0" err="1"/>
              <a:t>tập</a:t>
            </a:r>
            <a:r>
              <a:rPr lang="en-US" sz="2600" dirty="0"/>
              <a:t>, </a:t>
            </a:r>
            <a:r>
              <a:rPr lang="en-US" sz="2600" dirty="0" err="1"/>
              <a:t>phải</a:t>
            </a:r>
            <a:r>
              <a:rPr lang="en-US" sz="2600" dirty="0"/>
              <a:t> </a:t>
            </a:r>
            <a:r>
              <a:rPr lang="en-US" sz="2600" dirty="0" err="1"/>
              <a:t>thường</a:t>
            </a:r>
            <a:r>
              <a:rPr lang="en-US" sz="2600" dirty="0"/>
              <a:t> </a:t>
            </a:r>
            <a:r>
              <a:rPr lang="en-US" sz="2600" dirty="0" err="1"/>
              <a:t>xuyên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bài</a:t>
            </a:r>
            <a:r>
              <a:rPr lang="en-US" sz="2600" dirty="0"/>
              <a:t> </a:t>
            </a:r>
            <a:r>
              <a:rPr lang="en-US" sz="2600" dirty="0" err="1"/>
              <a:t>tập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cũng</a:t>
            </a:r>
            <a:r>
              <a:rPr lang="en-US" sz="2600" dirty="0"/>
              <a:t> </a:t>
            </a:r>
            <a:r>
              <a:rPr lang="en-US" sz="2600" dirty="0" err="1"/>
              <a:t>cố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kiến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học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25" name="Text Box 124"/>
          <p:cNvSpPr txBox="1">
            <a:spLocks noChangeArrowheads="1"/>
          </p:cNvSpPr>
          <p:nvPr/>
        </p:nvSpPr>
        <p:spPr bwMode="auto">
          <a:xfrm>
            <a:off x="2467840" y="411590"/>
            <a:ext cx="94955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>
              <a:spcBef>
                <a:spcPct val="50000"/>
              </a:spcBef>
            </a:pP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r>
              <a:rPr lang="en-US" altLang="en-US" dirty="0" smtClean="0"/>
              <a:t>:</a:t>
            </a:r>
          </a:p>
          <a:p>
            <a:pPr marL="1200150" lvl="2" indent="-285750" algn="just">
              <a:spcBef>
                <a:spcPct val="50000"/>
              </a:spcBef>
              <a:buFontTx/>
              <a:buChar char="-"/>
            </a:pPr>
            <a:r>
              <a:rPr lang="en-US" altLang="en-US" dirty="0" smtClean="0"/>
              <a:t>Cung </a:t>
            </a:r>
            <a:r>
              <a:rPr lang="en-US" altLang="en-US" dirty="0" err="1" smtClean="0"/>
              <a:t>cấp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kênh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truyền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ảo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giữa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chạy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máy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nhau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Nghĩ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tâm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đường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truyền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sự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.</a:t>
            </a:r>
          </a:p>
          <a:p>
            <a:pPr marL="1200150" lvl="2" indent="-285750" algn="just">
              <a:spcBef>
                <a:spcPct val="50000"/>
              </a:spcBef>
              <a:buFontTx/>
              <a:buChar char="-"/>
            </a:pPr>
            <a:r>
              <a:rPr lang="en-US" altLang="en-US" dirty="0" err="1" smtClean="0"/>
              <a:t>Bao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gồm</a:t>
            </a:r>
            <a:r>
              <a:rPr lang="en-US" altLang="en-US" dirty="0" smtClean="0"/>
              <a:t> 2 </a:t>
            </a:r>
            <a:r>
              <a:rPr lang="en-US" altLang="en-US" dirty="0" err="1" smtClean="0"/>
              <a:t>tiến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endParaRPr lang="en-US" altLang="en-US" dirty="0" smtClean="0"/>
          </a:p>
          <a:p>
            <a:pPr marL="1657350" lvl="3" indent="-285750" algn="just">
              <a:spcBef>
                <a:spcPct val="50000"/>
              </a:spcBef>
              <a:buFontTx/>
              <a:buChar char="-"/>
            </a:pPr>
            <a:r>
              <a:rPr lang="en-US" altLang="en-US" dirty="0" smtClean="0"/>
              <a:t>TCP – Transmission Control Protocol</a:t>
            </a:r>
          </a:p>
          <a:p>
            <a:pPr marL="1657350" lvl="3" indent="-285750" algn="just">
              <a:spcBef>
                <a:spcPct val="50000"/>
              </a:spcBef>
              <a:buFontTx/>
              <a:buChar char="-"/>
            </a:pPr>
            <a:r>
              <a:rPr lang="en-US" altLang="en-US" dirty="0" smtClean="0"/>
              <a:t>UDP – User Datagram Protocol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42" y="2954858"/>
            <a:ext cx="4830040" cy="35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25" name="Text Box 124"/>
          <p:cNvSpPr txBox="1">
            <a:spLocks noChangeArrowheads="1"/>
          </p:cNvSpPr>
          <p:nvPr/>
        </p:nvSpPr>
        <p:spPr bwMode="auto">
          <a:xfrm>
            <a:off x="2467840" y="411590"/>
            <a:ext cx="949556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>
              <a:spcBef>
                <a:spcPct val="50000"/>
              </a:spcBef>
            </a:pPr>
            <a:r>
              <a:rPr lang="en-US" altLang="en-US" sz="2800" dirty="0" err="1" smtClean="0"/>
              <a:t>Chức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năng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của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tầng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giao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vận</a:t>
            </a:r>
            <a:endParaRPr lang="en-US" altLang="en-US" sz="2800" dirty="0" smtClean="0"/>
          </a:p>
          <a:p>
            <a:pPr lvl="2" algn="just">
              <a:spcBef>
                <a:spcPct val="50000"/>
              </a:spcBef>
            </a:pPr>
            <a:r>
              <a:rPr lang="en-US" altLang="en-US" sz="2800" dirty="0" smtClean="0"/>
              <a:t>1. </a:t>
            </a:r>
            <a:r>
              <a:rPr lang="en-US" altLang="en-US" sz="2800" dirty="0" err="1" smtClean="0"/>
              <a:t>Phân</a:t>
            </a:r>
            <a:r>
              <a:rPr lang="en-US" altLang="en-US" sz="2800" dirty="0" smtClean="0"/>
              <a:t> chia </a:t>
            </a:r>
            <a:r>
              <a:rPr lang="en-US" altLang="en-US" sz="2800" dirty="0" err="1" smtClean="0"/>
              <a:t>kênh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truyền</a:t>
            </a:r>
            <a:endParaRPr lang="en-US" altLang="en-US" sz="2800" dirty="0" smtClean="0"/>
          </a:p>
          <a:p>
            <a:pPr lvl="2" algn="just">
              <a:spcBef>
                <a:spcPct val="50000"/>
              </a:spcBef>
            </a:pPr>
            <a:r>
              <a:rPr lang="en-US" altLang="en-US" sz="2800" dirty="0" smtClean="0"/>
              <a:t>2. </a:t>
            </a:r>
            <a:r>
              <a:rPr lang="en-US" altLang="en-US" sz="2800" dirty="0" err="1" smtClean="0"/>
              <a:t>Dồn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kênh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và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phân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kênh</a:t>
            </a:r>
            <a:endParaRPr lang="en-US" altLang="en-US" sz="2800" dirty="0" smtClean="0"/>
          </a:p>
          <a:p>
            <a:pPr lvl="2" algn="just">
              <a:spcBef>
                <a:spcPct val="50000"/>
              </a:spcBef>
            </a:pPr>
            <a:r>
              <a:rPr lang="en-US" altLang="en-US" sz="2800" dirty="0" smtClean="0"/>
              <a:t>3. Port Number</a:t>
            </a:r>
          </a:p>
          <a:p>
            <a:pPr lvl="2" algn="just">
              <a:spcBef>
                <a:spcPct val="50000"/>
              </a:spcBef>
            </a:pPr>
            <a:r>
              <a:rPr lang="en-US" altLang="en-US" sz="2800" dirty="0" smtClean="0"/>
              <a:t>4. </a:t>
            </a:r>
            <a:r>
              <a:rPr lang="en-US" altLang="en-US" sz="2800" dirty="0" err="1" smtClean="0"/>
              <a:t>Giao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thức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truyền</a:t>
            </a:r>
            <a:r>
              <a:rPr lang="en-US" altLang="en-US" sz="2800" dirty="0" smtClean="0"/>
              <a:t> UDP</a:t>
            </a:r>
          </a:p>
          <a:p>
            <a:pPr lvl="2" algn="just">
              <a:spcBef>
                <a:spcPct val="50000"/>
              </a:spcBef>
            </a:pPr>
            <a:r>
              <a:rPr lang="en-US" altLang="en-US" sz="2800" dirty="0" smtClean="0"/>
              <a:t>5. </a:t>
            </a:r>
            <a:r>
              <a:rPr lang="en-US" altLang="en-US" sz="2800" dirty="0" err="1" smtClean="0"/>
              <a:t>Giao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thức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truyền</a:t>
            </a:r>
            <a:r>
              <a:rPr lang="en-US" altLang="en-US" sz="2800" dirty="0" smtClean="0"/>
              <a:t> TDP</a:t>
            </a:r>
          </a:p>
          <a:p>
            <a:pPr lvl="2" algn="just">
              <a:spcBef>
                <a:spcPct val="50000"/>
              </a:spcBef>
            </a:pPr>
            <a:r>
              <a:rPr lang="en-US" altLang="en-US" sz="2800" dirty="0" smtClean="0"/>
              <a:t>6. </a:t>
            </a:r>
            <a:r>
              <a:rPr lang="en-US" altLang="en-US" sz="2800" dirty="0" err="1" smtClean="0"/>
              <a:t>Điều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khiển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tắc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nghẽn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 smtClean="0"/>
              <a:t>2.4.1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chia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truyền</a:t>
            </a:r>
            <a:endParaRPr lang="en-US" altLang="en-US" b="0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07089214"/>
              </p:ext>
            </p:extLst>
          </p:nvPr>
        </p:nvGraphicFramePr>
        <p:xfrm>
          <a:off x="3109191" y="57123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23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 smtClean="0"/>
              <a:t>2.4.1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chia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truyền</a:t>
            </a:r>
            <a:endParaRPr lang="en-US" altLang="en-US" b="0" dirty="0" smtClean="0"/>
          </a:p>
          <a:p>
            <a:r>
              <a:rPr lang="en-US" altLang="en-US" b="0" dirty="0" smtClean="0"/>
              <a:t>2.4.2 TDM </a:t>
            </a:r>
            <a:r>
              <a:rPr lang="en-US" altLang="en-US" b="0" dirty="0" err="1" smtClean="0"/>
              <a:t>Đồng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440131" y="358951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2400" b="1" dirty="0" smtClean="0"/>
              <a:t>TDM </a:t>
            </a:r>
            <a:r>
              <a:rPr lang="en-US" altLang="en-US" sz="2400" b="1" dirty="0" err="1" smtClean="0"/>
              <a:t>Đồng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bộ</a:t>
            </a:r>
            <a:endParaRPr lang="en-US" altLang="en-US" sz="2400" b="1" dirty="0"/>
          </a:p>
        </p:txBody>
      </p:sp>
      <p:sp>
        <p:nvSpPr>
          <p:cNvPr id="7" name="Text Box 124"/>
          <p:cNvSpPr txBox="1">
            <a:spLocks noChangeArrowheads="1"/>
          </p:cNvSpPr>
          <p:nvPr/>
        </p:nvSpPr>
        <p:spPr bwMode="auto">
          <a:xfrm>
            <a:off x="2625724" y="1001964"/>
            <a:ext cx="91852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smtClean="0"/>
              <a:t>Time slot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trước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tĩnh</a:t>
            </a:r>
            <a:r>
              <a:rPr lang="en-US" altLang="en-US" sz="2400" dirty="0" smtClean="0"/>
              <a:t> (time slot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cấp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phát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ngay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không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liệu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truyền</a:t>
            </a:r>
            <a:endParaRPr lang="en-US" altLang="en-US" sz="2400" dirty="0" smtClean="0"/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smtClean="0"/>
              <a:t>Time slot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không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đồng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đều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giữa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nguồn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liệu</a:t>
            </a: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2" y="3152774"/>
            <a:ext cx="7696267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 smtClean="0"/>
          </a:p>
          <a:p>
            <a:r>
              <a:rPr lang="en-US" altLang="en-US" dirty="0" smtClean="0"/>
              <a:t>2.4 </a:t>
            </a:r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 smtClean="0"/>
          </a:p>
          <a:p>
            <a:r>
              <a:rPr lang="en-US" altLang="en-US" b="0" dirty="0"/>
              <a:t>2.4.1 </a:t>
            </a:r>
            <a:r>
              <a:rPr lang="en-US" altLang="en-US" b="0" dirty="0" err="1"/>
              <a:t>Phân</a:t>
            </a:r>
            <a:r>
              <a:rPr lang="en-US" altLang="en-US" b="0" dirty="0"/>
              <a:t> chia </a:t>
            </a:r>
            <a:r>
              <a:rPr lang="en-US" altLang="en-US" b="0" dirty="0" err="1"/>
              <a:t>kênh</a:t>
            </a:r>
            <a:r>
              <a:rPr lang="en-US" altLang="en-US" b="0" dirty="0"/>
              <a:t> </a:t>
            </a:r>
            <a:r>
              <a:rPr lang="en-US" altLang="en-US" b="0" dirty="0" err="1"/>
              <a:t>truyền</a:t>
            </a:r>
            <a:endParaRPr lang="en-US" altLang="en-US" b="0" dirty="0"/>
          </a:p>
          <a:p>
            <a:r>
              <a:rPr lang="en-US" altLang="en-US" b="0" dirty="0"/>
              <a:t>2.4.2 TDM </a:t>
            </a:r>
            <a:r>
              <a:rPr lang="en-US" altLang="en-US" b="0" dirty="0" err="1"/>
              <a:t>Đồng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bộ</a:t>
            </a:r>
            <a:endParaRPr lang="en-US" altLang="en-US" b="0" dirty="0" smtClean="0"/>
          </a:p>
          <a:p>
            <a:r>
              <a:rPr lang="en-US" altLang="en-US" b="0" dirty="0" smtClean="0"/>
              <a:t>2.4.3 </a:t>
            </a:r>
            <a:r>
              <a:rPr lang="en-US" altLang="en-US" b="0" dirty="0" err="1" smtClean="0"/>
              <a:t>Dồn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kênh</a:t>
            </a:r>
            <a:endParaRPr lang="en-US" altLang="en-US" b="0" dirty="0"/>
          </a:p>
          <a:p>
            <a:endParaRPr lang="en-US" altLang="en-US" dirty="0" smtClean="0"/>
          </a:p>
          <a:p>
            <a:endParaRPr lang="en-US" altLang="en-US" b="0" dirty="0"/>
          </a:p>
          <a:p>
            <a:endParaRPr lang="en-US" b="0" dirty="0" smtClean="0"/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2440131" y="358951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2400" b="1" dirty="0" err="1" smtClean="0"/>
              <a:t>Dồn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kênh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và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phân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kênh</a:t>
            </a:r>
            <a:endParaRPr lang="en-US" altLang="en-US" sz="2400" b="1" dirty="0"/>
          </a:p>
        </p:txBody>
      </p:sp>
      <p:sp>
        <p:nvSpPr>
          <p:cNvPr id="7" name="Text Box 124"/>
          <p:cNvSpPr txBox="1">
            <a:spLocks noChangeArrowheads="1"/>
          </p:cNvSpPr>
          <p:nvPr/>
        </p:nvSpPr>
        <p:spPr bwMode="auto">
          <a:xfrm>
            <a:off x="2625724" y="1001964"/>
            <a:ext cx="91852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8975" algn="l"/>
                <a:tab pos="1082675" algn="l"/>
                <a:tab pos="1546225" algn="l"/>
                <a:tab pos="212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Tầng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giao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vận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chuyển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liệu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tầng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ứng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dụng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Làm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thế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nào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liệu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ứng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nào</a:t>
            </a:r>
            <a:r>
              <a:rPr lang="en-US" altLang="en-US" sz="2400" dirty="0" smtClean="0"/>
              <a:t>?</a:t>
            </a:r>
          </a:p>
          <a:p>
            <a:pPr marL="1257300" lvl="2" indent="-342900" algn="just">
              <a:spcBef>
                <a:spcPct val="50000"/>
              </a:spcBef>
              <a:buFontTx/>
              <a:buChar char="-"/>
            </a:pPr>
            <a:r>
              <a:rPr lang="en-US" altLang="en-US" sz="2400" dirty="0" err="1" smtClean="0"/>
              <a:t>Ví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</a:t>
            </a:r>
            <a:r>
              <a:rPr lang="en-US" altLang="en-US" sz="2400" dirty="0" smtClean="0"/>
              <a:t>: Host </a:t>
            </a:r>
            <a:r>
              <a:rPr lang="en-US" altLang="en-US" sz="2400" dirty="0" err="1" smtClean="0"/>
              <a:t>đang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chạy</a:t>
            </a:r>
            <a:r>
              <a:rPr lang="en-US" altLang="en-US" sz="2400" dirty="0" smtClean="0"/>
              <a:t> 2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duyệt</a:t>
            </a:r>
            <a:r>
              <a:rPr lang="en-US" altLang="en-US" sz="2400" dirty="0" smtClean="0"/>
              <a:t> web, 1 telnet, 1 FPT?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50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2698</Words>
  <Application>Microsoft Office PowerPoint</Application>
  <PresentationFormat>Widescreen</PresentationFormat>
  <Paragraphs>479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Rounded MT Bold</vt:lpstr>
      <vt:lpstr>Calibri</vt:lpstr>
      <vt:lpstr>Calibri Light</vt:lpstr>
      <vt:lpstr>Gill Sans MT</vt:lpstr>
      <vt:lpstr>Segoe UI</vt:lpstr>
      <vt:lpstr>Times New Roman</vt:lpstr>
      <vt:lpstr>Wingdings</vt:lpstr>
      <vt:lpstr>Office Theme</vt:lpstr>
      <vt:lpstr>PowerPoint Presentation</vt:lpstr>
      <vt:lpstr>Mạng máy tính cơ bản</vt:lpstr>
      <vt:lpstr>Chương 3: Các tầng trong mô hình OSI</vt:lpstr>
      <vt:lpstr>Mục tiêu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HỎI &amp; ĐÁP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Hoàng Chí Dũng</cp:lastModifiedBy>
  <cp:revision>127</cp:revision>
  <dcterms:created xsi:type="dcterms:W3CDTF">2015-07-02T09:07:29Z</dcterms:created>
  <dcterms:modified xsi:type="dcterms:W3CDTF">2016-02-18T17:11:14Z</dcterms:modified>
</cp:coreProperties>
</file>