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59" r:id="rId1"/>
  </p:sldMasterIdLst>
  <p:notesMasterIdLst>
    <p:notesMasterId r:id="rId35"/>
  </p:notesMasterIdLst>
  <p:sldIdLst>
    <p:sldId id="256" r:id="rId2"/>
    <p:sldId id="259" r:id="rId3"/>
    <p:sldId id="260" r:id="rId4"/>
    <p:sldId id="261" r:id="rId5"/>
    <p:sldId id="296" r:id="rId6"/>
    <p:sldId id="297" r:id="rId7"/>
    <p:sldId id="298" r:id="rId8"/>
    <p:sldId id="299" r:id="rId9"/>
    <p:sldId id="302" r:id="rId10"/>
    <p:sldId id="300" r:id="rId11"/>
    <p:sldId id="301" r:id="rId12"/>
    <p:sldId id="303" r:id="rId13"/>
    <p:sldId id="304" r:id="rId14"/>
    <p:sldId id="305" r:id="rId15"/>
    <p:sldId id="306" r:id="rId16"/>
    <p:sldId id="307" r:id="rId17"/>
    <p:sldId id="282"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279" r:id="rId34"/>
  </p:sldIdLst>
  <p:sldSz cx="9144000" cy="5143500" type="screen16x9"/>
  <p:notesSz cx="6858000" cy="9144000"/>
  <p:embeddedFontLst>
    <p:embeddedFont>
      <p:font typeface="Yu Gothic Light" panose="020B0300000000000000" pitchFamily="34" charset="-128"/>
      <p:regular r:id="rId36"/>
    </p:embeddedFont>
    <p:embeddedFont>
      <p:font typeface="Amatic SC" panose="020B0604020202020204" charset="-79"/>
      <p:regular r:id="rId37"/>
      <p:bold r:id="rId38"/>
    </p:embeddedFont>
    <p:embeddedFont>
      <p:font typeface="Merriweather" panose="020B0604020202020204" charset="0"/>
      <p:regular r:id="rId39"/>
      <p:bold r:id="rId40"/>
      <p:italic r:id="rId41"/>
      <p:boldItalic r:id="rId42"/>
    </p:embeddedFont>
    <p:embeddedFont>
      <p:font typeface="Yu Mincho" panose="02020400000000000000" pitchFamily="18" charset="-128"/>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d2b3a775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d2b3a775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777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trends.google.com/trends/explore?geo=VN&amp;q=reactjs,%2Fm%2F0j45p7w,VueJ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wiki.tino.org/html-css-javascript-la-gi/"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This is your presentation title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CF1F60-59A5-451A-9573-56DF74304E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B5FA5104-5BD2-48D3-B593-D933BA33B2A0}"/>
              </a:ext>
            </a:extLst>
          </p:cNvPr>
          <p:cNvSpPr txBox="1"/>
          <p:nvPr/>
        </p:nvSpPr>
        <p:spPr>
          <a:xfrm>
            <a:off x="1398298" y="767506"/>
            <a:ext cx="6347404" cy="360848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Khách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Đăng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nhập</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Đăng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ký</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Cập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nhật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thông</a:t>
            </a:r>
            <a:r>
              <a:rPr lang="en-US" i="1" dirty="0">
                <a:latin typeface="Times New Roman" panose="02020603050405020304" pitchFamily="18" charset="0"/>
                <a:cs typeface="Times New Roman" panose="02020603050405020304" pitchFamily="18" charset="0"/>
              </a:rPr>
              <a:t> tin </a:t>
            </a:r>
            <a:r>
              <a:rPr lang="en-US" i="1" dirty="0" err="1">
                <a:latin typeface="Times New Roman" panose="02020603050405020304" pitchFamily="18" charset="0"/>
                <a:cs typeface="Times New Roman" panose="02020603050405020304" pitchFamily="18" charset="0"/>
              </a:rPr>
              <a:t>cá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nhân</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5755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4C5A10-67B3-4C24-8954-977DE54F5F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4D19DAD9-7118-4009-8C85-C868C195286F}"/>
              </a:ext>
            </a:extLst>
          </p:cNvPr>
          <p:cNvSpPr txBox="1"/>
          <p:nvPr/>
        </p:nvSpPr>
        <p:spPr>
          <a:xfrm>
            <a:off x="1483397" y="1575419"/>
            <a:ext cx="6177206" cy="19926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Lấy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lại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mật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khẩu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đã</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mất</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email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Xem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phẩm</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Tìm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kiếm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phẩm</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462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91E350-FC0C-43C1-BEB6-9C065DB09D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id="{1DC66955-77BF-420D-A6E3-29291BF3FBAE}"/>
              </a:ext>
            </a:extLst>
          </p:cNvPr>
          <p:cNvSpPr txBox="1"/>
          <p:nvPr/>
        </p:nvSpPr>
        <p:spPr>
          <a:xfrm>
            <a:off x="1445019" y="1448365"/>
            <a:ext cx="6253962" cy="22467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giỏ</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hàng</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Đặt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hàng</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Xem</a:t>
            </a:r>
            <a:r>
              <a:rPr lang="en-US" i="1" dirty="0">
                <a:latin typeface="Times New Roman" panose="02020603050405020304" pitchFamily="18" charset="0"/>
                <a:cs typeface="Times New Roman" panose="02020603050405020304" pitchFamily="18" charset="0"/>
              </a:rPr>
              <a:t> tin </a:t>
            </a:r>
            <a:r>
              <a:rPr lang="en-US" i="1" dirty="0" err="1">
                <a:latin typeface="Times New Roman" panose="02020603050405020304" pitchFamily="18" charset="0"/>
                <a:cs typeface="Times New Roman" panose="02020603050405020304" pitchFamily="18" charset="0"/>
              </a:rPr>
              <a:t>tức</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blog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blog.</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Đánh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giá</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3848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986A90-A292-4AD9-8F3D-6B301708A3EC}"/>
              </a:ext>
            </a:extLst>
          </p:cNvPr>
          <p:cNvSpPr>
            <a:spLocks noGrp="1"/>
          </p:cNvSpPr>
          <p:nvPr>
            <p:ph type="sldNum" idx="12"/>
          </p:nvPr>
        </p:nvSpPr>
        <p:spPr>
          <a:xfrm>
            <a:off x="8835768" y="-122123"/>
            <a:ext cx="394800" cy="321600"/>
          </a:xfrm>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Rectangle 4">
            <a:extLst>
              <a:ext uri="{FF2B5EF4-FFF2-40B4-BE49-F238E27FC236}">
                <a16:creationId xmlns:a16="http://schemas.microsoft.com/office/drawing/2014/main" id="{BCF00A2B-2205-4FD4-83C6-14BA2540F9A5}"/>
              </a:ext>
            </a:extLst>
          </p:cNvPr>
          <p:cNvSpPr/>
          <p:nvPr/>
        </p:nvSpPr>
        <p:spPr>
          <a:xfrm>
            <a:off x="86768" y="199477"/>
            <a:ext cx="3630902" cy="376834"/>
          </a:xfrm>
          <a:prstGeom prst="rect">
            <a:avLst/>
          </a:prstGeom>
        </p:spPr>
        <p:txBody>
          <a:bodyPr wrap="square">
            <a:spAutoFit/>
          </a:bodyPr>
          <a:lstStyle/>
          <a:p>
            <a:pPr marL="914400" lvl="2">
              <a:lnSpc>
                <a:spcPct val="150000"/>
              </a:lnSpc>
            </a:pPr>
            <a:r>
              <a:rPr 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c) </a:t>
            </a:r>
            <a:r>
              <a:rPr 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Xác</a:t>
            </a:r>
            <a:r>
              <a:rPr 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định</a:t>
            </a:r>
            <a:r>
              <a:rPr 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yêu</a:t>
            </a:r>
            <a:r>
              <a:rPr 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cầu</a:t>
            </a:r>
            <a:r>
              <a:rPr 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của</a:t>
            </a:r>
            <a:r>
              <a:rPr 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hệ</a:t>
            </a:r>
            <a:r>
              <a:rPr 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thống</a:t>
            </a:r>
            <a:endParaRPr lang="en-US" dirty="0">
              <a:solidFill>
                <a:schemeClr val="tx1"/>
              </a:solidFill>
              <a:latin typeface="Times New Roman" panose="02020603050405020304" pitchFamily="18" charset="0"/>
              <a:ea typeface="Arial" panose="020B0604020202020204" pitchFamily="34" charset="0"/>
            </a:endParaRPr>
          </a:p>
        </p:txBody>
      </p:sp>
      <p:graphicFrame>
        <p:nvGraphicFramePr>
          <p:cNvPr id="6" name="Table 5">
            <a:extLst>
              <a:ext uri="{FF2B5EF4-FFF2-40B4-BE49-F238E27FC236}">
                <a16:creationId xmlns:a16="http://schemas.microsoft.com/office/drawing/2014/main" id="{7BB47264-8341-414C-ACE8-F918A8169388}"/>
              </a:ext>
            </a:extLst>
          </p:cNvPr>
          <p:cNvGraphicFramePr>
            <a:graphicFrameLocks noGrp="1"/>
          </p:cNvGraphicFramePr>
          <p:nvPr>
            <p:extLst>
              <p:ext uri="{D42A27DB-BD31-4B8C-83A1-F6EECF244321}">
                <p14:modId xmlns:p14="http://schemas.microsoft.com/office/powerpoint/2010/main" val="3207808722"/>
              </p:ext>
            </p:extLst>
          </p:nvPr>
        </p:nvGraphicFramePr>
        <p:xfrm>
          <a:off x="453863" y="650503"/>
          <a:ext cx="8236274" cy="4234944"/>
        </p:xfrm>
        <a:graphic>
          <a:graphicData uri="http://schemas.openxmlformats.org/drawingml/2006/table">
            <a:tbl>
              <a:tblPr firstRow="1" firstCol="1" bandRow="1">
                <a:tableStyleId>{8DAEDABC-BADD-4293-A472-D3AD88E73092}</a:tableStyleId>
              </a:tblPr>
              <a:tblGrid>
                <a:gridCol w="961122">
                  <a:extLst>
                    <a:ext uri="{9D8B030D-6E8A-4147-A177-3AD203B41FA5}">
                      <a16:colId xmlns:a16="http://schemas.microsoft.com/office/drawing/2014/main" val="698748635"/>
                    </a:ext>
                  </a:extLst>
                </a:gridCol>
                <a:gridCol w="2182546">
                  <a:extLst>
                    <a:ext uri="{9D8B030D-6E8A-4147-A177-3AD203B41FA5}">
                      <a16:colId xmlns:a16="http://schemas.microsoft.com/office/drawing/2014/main" val="3071049443"/>
                    </a:ext>
                  </a:extLst>
                </a:gridCol>
                <a:gridCol w="5092606">
                  <a:extLst>
                    <a:ext uri="{9D8B030D-6E8A-4147-A177-3AD203B41FA5}">
                      <a16:colId xmlns:a16="http://schemas.microsoft.com/office/drawing/2014/main" val="3148570232"/>
                    </a:ext>
                  </a:extLst>
                </a:gridCol>
              </a:tblGrid>
              <a:tr h="0">
                <a:tc>
                  <a:txBody>
                    <a:bodyPr/>
                    <a:lstStyle/>
                    <a:p>
                      <a:pPr marL="457200" algn="just">
                        <a:lnSpc>
                          <a:spcPct val="150000"/>
                        </a:lnSpc>
                        <a:spcAft>
                          <a:spcPts val="0"/>
                        </a:spcAft>
                      </a:pPr>
                      <a:r>
                        <a:rPr lang="en-US" sz="1400">
                          <a:effectLst/>
                        </a:rPr>
                        <a:t>STT</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tc>
                  <a:txBody>
                    <a:bodyPr/>
                    <a:lstStyle/>
                    <a:p>
                      <a:pPr marL="457200" algn="just">
                        <a:lnSpc>
                          <a:spcPct val="150000"/>
                        </a:lnSpc>
                        <a:spcAft>
                          <a:spcPts val="0"/>
                        </a:spcAft>
                      </a:pPr>
                      <a:r>
                        <a:rPr lang="en-US" sz="1400">
                          <a:effectLst/>
                        </a:rPr>
                        <a:t>Chức năng</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tc>
                  <a:txBody>
                    <a:bodyPr/>
                    <a:lstStyle/>
                    <a:p>
                      <a:pPr marL="457200" algn="just">
                        <a:lnSpc>
                          <a:spcPct val="150000"/>
                        </a:lnSpc>
                        <a:spcAft>
                          <a:spcPts val="0"/>
                        </a:spcAft>
                      </a:pPr>
                      <a:r>
                        <a:rPr lang="en-US" sz="1400">
                          <a:effectLst/>
                        </a:rPr>
                        <a:t>Mô tả</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extLst>
                  <a:ext uri="{0D108BD9-81ED-4DB2-BD59-A6C34878D82A}">
                    <a16:rowId xmlns:a16="http://schemas.microsoft.com/office/drawing/2014/main" val="2443493326"/>
                  </a:ext>
                </a:extLst>
              </a:tr>
              <a:tr h="584307">
                <a:tc>
                  <a:txBody>
                    <a:bodyPr/>
                    <a:lstStyle/>
                    <a:p>
                      <a:pPr marL="457200" algn="just">
                        <a:lnSpc>
                          <a:spcPct val="150000"/>
                        </a:lnSpc>
                        <a:spcAft>
                          <a:spcPts val="0"/>
                        </a:spcAft>
                      </a:pPr>
                      <a:r>
                        <a:rPr lang="en-US" sz="1400">
                          <a:effectLst/>
                        </a:rPr>
                        <a:t>1</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tc>
                  <a:txBody>
                    <a:bodyPr/>
                    <a:lstStyle/>
                    <a:p>
                      <a:pPr marL="457200" algn="just">
                        <a:lnSpc>
                          <a:spcPct val="150000"/>
                        </a:lnSpc>
                        <a:spcAft>
                          <a:spcPts val="0"/>
                        </a:spcAft>
                      </a:pPr>
                      <a:r>
                        <a:rPr lang="en-US" sz="1400" dirty="0" err="1">
                          <a:effectLst/>
                        </a:rPr>
                        <a:t>Thiết</a:t>
                      </a:r>
                      <a:r>
                        <a:rPr lang="en-US" sz="1400" dirty="0">
                          <a:effectLst/>
                        </a:rPr>
                        <a:t> </a:t>
                      </a:r>
                      <a:r>
                        <a:rPr lang="en-US" sz="1400" dirty="0" err="1">
                          <a:effectLst/>
                        </a:rPr>
                        <a:t>kế</a:t>
                      </a:r>
                      <a:r>
                        <a:rPr lang="en-US" sz="1400" dirty="0">
                          <a:effectLst/>
                        </a:rPr>
                        <a:t> </a:t>
                      </a:r>
                      <a:r>
                        <a:rPr lang="en-US" sz="1400" dirty="0" err="1">
                          <a:effectLst/>
                        </a:rPr>
                        <a:t>giao</a:t>
                      </a:r>
                      <a:r>
                        <a:rPr lang="en-US" sz="1400" dirty="0">
                          <a:effectLst/>
                        </a:rPr>
                        <a:t> </a:t>
                      </a:r>
                      <a:r>
                        <a:rPr lang="en-US" sz="1400" dirty="0" err="1">
                          <a:effectLst/>
                        </a:rPr>
                        <a:t>diện</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tc>
                  <a:txBody>
                    <a:bodyPr/>
                    <a:lstStyle/>
                    <a:p>
                      <a:pPr marL="457200" indent="0" algn="just">
                        <a:lnSpc>
                          <a:spcPct val="150000"/>
                        </a:lnSpc>
                        <a:spcAft>
                          <a:spcPts val="0"/>
                        </a:spcAft>
                        <a:buFont typeface="Arial" panose="020B0604020202020204" pitchFamily="34" charset="0"/>
                        <a:buNone/>
                      </a:pPr>
                      <a:r>
                        <a:rPr lang="en-US" sz="1400" dirty="0" err="1">
                          <a:effectLst/>
                        </a:rPr>
                        <a:t>Giao</a:t>
                      </a:r>
                      <a:r>
                        <a:rPr lang="en-US" sz="1400" dirty="0">
                          <a:effectLst/>
                        </a:rPr>
                        <a:t> </a:t>
                      </a:r>
                      <a:r>
                        <a:rPr lang="en-US" sz="1400" dirty="0" err="1">
                          <a:effectLst/>
                        </a:rPr>
                        <a:t>diện</a:t>
                      </a:r>
                      <a:r>
                        <a:rPr lang="en-US" sz="1400" dirty="0">
                          <a:effectLst/>
                        </a:rPr>
                        <a:t> </a:t>
                      </a:r>
                      <a:r>
                        <a:rPr lang="en-US" sz="1400" dirty="0" err="1">
                          <a:effectLst/>
                        </a:rPr>
                        <a:t>đẹp</a:t>
                      </a:r>
                      <a:r>
                        <a:rPr lang="en-US" sz="1400" dirty="0">
                          <a:effectLst/>
                        </a:rPr>
                        <a:t> </a:t>
                      </a:r>
                      <a:r>
                        <a:rPr lang="en-US" sz="1400" dirty="0" err="1">
                          <a:effectLst/>
                        </a:rPr>
                        <a:t>mắt</a:t>
                      </a:r>
                      <a:r>
                        <a:rPr lang="en-US" sz="1400" dirty="0">
                          <a:effectLst/>
                        </a:rPr>
                        <a:t>, </a:t>
                      </a:r>
                      <a:r>
                        <a:rPr lang="en-US" sz="1400" dirty="0" err="1">
                          <a:effectLst/>
                        </a:rPr>
                        <a:t>tiện</a:t>
                      </a:r>
                      <a:r>
                        <a:rPr lang="en-US" sz="1400" dirty="0">
                          <a:effectLst/>
                        </a:rPr>
                        <a:t> </a:t>
                      </a:r>
                      <a:r>
                        <a:rPr lang="en-US" sz="1400" dirty="0" err="1">
                          <a:effectLst/>
                        </a:rPr>
                        <a:t>lợi</a:t>
                      </a:r>
                      <a:r>
                        <a:rPr lang="en-US" sz="1400" dirty="0">
                          <a:effectLst/>
                        </a:rPr>
                        <a:t>, </a:t>
                      </a:r>
                      <a:r>
                        <a:rPr lang="en-US" sz="1400" dirty="0" err="1">
                          <a:effectLst/>
                        </a:rPr>
                        <a:t>dễ</a:t>
                      </a:r>
                      <a:r>
                        <a:rPr lang="en-US" sz="1400" dirty="0">
                          <a:effectLst/>
                        </a:rPr>
                        <a:t> </a:t>
                      </a:r>
                      <a:r>
                        <a:rPr lang="en-US" sz="1400" dirty="0" err="1">
                          <a:effectLst/>
                        </a:rPr>
                        <a:t>sử</a:t>
                      </a:r>
                      <a:r>
                        <a:rPr lang="en-US" sz="1400" dirty="0">
                          <a:effectLst/>
                        </a:rPr>
                        <a:t> </a:t>
                      </a:r>
                      <a:r>
                        <a:rPr lang="en-US" sz="1400" dirty="0" err="1">
                          <a:effectLst/>
                        </a:rPr>
                        <a:t>dụng</a:t>
                      </a:r>
                      <a:r>
                        <a:rPr lang="en-US" sz="1400" dirty="0">
                          <a:effectLst/>
                        </a:rPr>
                        <a:t>, </a:t>
                      </a:r>
                      <a:r>
                        <a:rPr lang="en-US" sz="1400" dirty="0" err="1">
                          <a:effectLst/>
                        </a:rPr>
                        <a:t>tương</a:t>
                      </a:r>
                      <a:r>
                        <a:rPr lang="en-US" sz="1400" dirty="0">
                          <a:effectLst/>
                        </a:rPr>
                        <a:t> </a:t>
                      </a:r>
                      <a:r>
                        <a:rPr lang="en-US" sz="1400" dirty="0" err="1">
                          <a:effectLst/>
                        </a:rPr>
                        <a:t>thích</a:t>
                      </a:r>
                      <a:r>
                        <a:rPr lang="en-US" sz="1400" dirty="0">
                          <a:effectLst/>
                        </a:rPr>
                        <a:t> </a:t>
                      </a:r>
                      <a:r>
                        <a:rPr lang="en-US" sz="1400" dirty="0" err="1">
                          <a:effectLst/>
                        </a:rPr>
                        <a:t>với</a:t>
                      </a:r>
                      <a:r>
                        <a:rPr lang="en-US" sz="1400" dirty="0">
                          <a:effectLst/>
                        </a:rPr>
                        <a:t> </a:t>
                      </a:r>
                      <a:r>
                        <a:rPr lang="en-US" sz="1400" dirty="0" err="1">
                          <a:effectLst/>
                        </a:rPr>
                        <a:t>nhiều</a:t>
                      </a:r>
                      <a:r>
                        <a:rPr lang="en-US" sz="1400" dirty="0">
                          <a:effectLst/>
                        </a:rPr>
                        <a:t> </a:t>
                      </a:r>
                      <a:r>
                        <a:rPr lang="en-US" sz="1400" dirty="0" err="1">
                          <a:effectLst/>
                        </a:rPr>
                        <a:t>kích</a:t>
                      </a:r>
                      <a:r>
                        <a:rPr lang="en-US" sz="1400" dirty="0">
                          <a:effectLst/>
                        </a:rPr>
                        <a:t> </a:t>
                      </a:r>
                      <a:r>
                        <a:rPr lang="en-US" sz="1400" dirty="0" err="1">
                          <a:effectLst/>
                        </a:rPr>
                        <a:t>thước</a:t>
                      </a:r>
                      <a:r>
                        <a:rPr lang="en-US" sz="1400" dirty="0">
                          <a:effectLst/>
                        </a:rPr>
                        <a:t> </a:t>
                      </a:r>
                      <a:r>
                        <a:rPr lang="en-US" sz="1400" dirty="0" err="1">
                          <a:effectLst/>
                        </a:rPr>
                        <a:t>màn</a:t>
                      </a:r>
                      <a:r>
                        <a:rPr lang="en-US" sz="1400" dirty="0">
                          <a:effectLst/>
                        </a:rPr>
                        <a:t> </a:t>
                      </a:r>
                      <a:r>
                        <a:rPr lang="en-US" sz="1400" dirty="0" err="1">
                          <a:effectLst/>
                        </a:rPr>
                        <a:t>hình</a:t>
                      </a:r>
                      <a:r>
                        <a:rPr lang="en-US" sz="1400" dirty="0">
                          <a:effectLst/>
                        </a:rPr>
                        <a:t> </a:t>
                      </a:r>
                      <a:r>
                        <a:rPr lang="en-US" sz="1400" dirty="0" err="1">
                          <a:effectLst/>
                        </a:rPr>
                        <a:t>khác</a:t>
                      </a:r>
                      <a:r>
                        <a:rPr lang="en-US" sz="1400" dirty="0">
                          <a:effectLst/>
                        </a:rPr>
                        <a:t> </a:t>
                      </a:r>
                      <a:r>
                        <a:rPr lang="en-US" sz="1400" dirty="0" err="1">
                          <a:effectLst/>
                        </a:rPr>
                        <a:t>nhau</a:t>
                      </a:r>
                      <a:r>
                        <a:rPr lang="en-US" sz="1400" dirty="0">
                          <a:effectLst/>
                        </a:rPr>
                        <a:t>.</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extLst>
                  <a:ext uri="{0D108BD9-81ED-4DB2-BD59-A6C34878D82A}">
                    <a16:rowId xmlns:a16="http://schemas.microsoft.com/office/drawing/2014/main" val="3229905236"/>
                  </a:ext>
                </a:extLst>
              </a:tr>
              <a:tr h="132565">
                <a:tc>
                  <a:txBody>
                    <a:bodyPr/>
                    <a:lstStyle/>
                    <a:p>
                      <a:pPr marL="457200" algn="just">
                        <a:lnSpc>
                          <a:spcPct val="150000"/>
                        </a:lnSpc>
                        <a:spcAft>
                          <a:spcPts val="0"/>
                        </a:spcAft>
                      </a:pPr>
                      <a:r>
                        <a:rPr lang="en-US" sz="1400">
                          <a:effectLst/>
                        </a:rPr>
                        <a:t>2</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tc>
                  <a:txBody>
                    <a:bodyPr/>
                    <a:lstStyle/>
                    <a:p>
                      <a:pPr marL="457200" algn="just">
                        <a:lnSpc>
                          <a:spcPct val="150000"/>
                        </a:lnSpc>
                        <a:spcAft>
                          <a:spcPts val="0"/>
                        </a:spcAft>
                      </a:pPr>
                      <a:r>
                        <a:rPr lang="en-US" sz="1400">
                          <a:effectLst/>
                        </a:rPr>
                        <a:t>Ngôn ngữ</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tc>
                  <a:txBody>
                    <a:bodyPr/>
                    <a:lstStyle/>
                    <a:p>
                      <a:pPr marL="457200" algn="just">
                        <a:lnSpc>
                          <a:spcPct val="150000"/>
                        </a:lnSpc>
                        <a:spcAft>
                          <a:spcPts val="0"/>
                        </a:spcAft>
                      </a:pPr>
                      <a:r>
                        <a:rPr lang="en-US" sz="1400" dirty="0" err="1">
                          <a:effectLst/>
                        </a:rPr>
                        <a:t>Ngôn</a:t>
                      </a:r>
                      <a:r>
                        <a:rPr lang="en-US" sz="1400" dirty="0">
                          <a:effectLst/>
                        </a:rPr>
                        <a:t> </a:t>
                      </a:r>
                      <a:r>
                        <a:rPr lang="en-US" sz="1400" dirty="0" err="1">
                          <a:effectLst/>
                        </a:rPr>
                        <a:t>ngữ</a:t>
                      </a:r>
                      <a:r>
                        <a:rPr lang="en-US" sz="1400" dirty="0">
                          <a:effectLst/>
                        </a:rPr>
                        <a:t> </a:t>
                      </a:r>
                      <a:r>
                        <a:rPr lang="en-US" sz="1400" dirty="0" err="1">
                          <a:effectLst/>
                        </a:rPr>
                        <a:t>hiển</a:t>
                      </a:r>
                      <a:r>
                        <a:rPr lang="en-US" sz="1400" dirty="0">
                          <a:effectLst/>
                        </a:rPr>
                        <a:t> </a:t>
                      </a:r>
                      <a:r>
                        <a:rPr lang="en-US" sz="1400" dirty="0" err="1">
                          <a:effectLst/>
                        </a:rPr>
                        <a:t>thị</a:t>
                      </a:r>
                      <a:r>
                        <a:rPr lang="en-US" sz="1400" dirty="0">
                          <a:effectLst/>
                        </a:rPr>
                        <a:t> </a:t>
                      </a:r>
                      <a:r>
                        <a:rPr lang="en-US" sz="1400" dirty="0" err="1">
                          <a:effectLst/>
                        </a:rPr>
                        <a:t>là</a:t>
                      </a:r>
                      <a:r>
                        <a:rPr lang="en-US" sz="1400" dirty="0">
                          <a:effectLst/>
                        </a:rPr>
                        <a:t> </a:t>
                      </a:r>
                      <a:r>
                        <a:rPr lang="en-US" sz="1400" dirty="0" err="1">
                          <a:effectLst/>
                        </a:rPr>
                        <a:t>tiếng</a:t>
                      </a:r>
                      <a:r>
                        <a:rPr lang="en-US" sz="1400" dirty="0">
                          <a:effectLst/>
                        </a:rPr>
                        <a:t> </a:t>
                      </a:r>
                      <a:r>
                        <a:rPr lang="en-US" sz="1400" dirty="0" err="1">
                          <a:effectLst/>
                        </a:rPr>
                        <a:t>Việt</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extLst>
                  <a:ext uri="{0D108BD9-81ED-4DB2-BD59-A6C34878D82A}">
                    <a16:rowId xmlns:a16="http://schemas.microsoft.com/office/drawing/2014/main" val="2238793499"/>
                  </a:ext>
                </a:extLst>
              </a:tr>
              <a:tr h="2348252">
                <a:tc>
                  <a:txBody>
                    <a:bodyPr/>
                    <a:lstStyle/>
                    <a:p>
                      <a:pPr marL="457200" algn="just">
                        <a:lnSpc>
                          <a:spcPct val="150000"/>
                        </a:lnSpc>
                        <a:spcAft>
                          <a:spcPts val="0"/>
                        </a:spcAft>
                      </a:pPr>
                      <a:r>
                        <a:rPr lang="en-US" sz="1400">
                          <a:effectLst/>
                        </a:rPr>
                        <a:t>3</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tc>
                  <a:txBody>
                    <a:bodyPr/>
                    <a:lstStyle/>
                    <a:p>
                      <a:pPr algn="just">
                        <a:lnSpc>
                          <a:spcPct val="150000"/>
                        </a:lnSpc>
                        <a:spcAft>
                          <a:spcPts val="600"/>
                        </a:spcAft>
                      </a:pPr>
                      <a:r>
                        <a:rPr lang="en-US" sz="1400" dirty="0">
                          <a:effectLst/>
                        </a:rPr>
                        <a:t>Trang </a:t>
                      </a:r>
                      <a:r>
                        <a:rPr lang="en-US" sz="1400" dirty="0" err="1">
                          <a:effectLst/>
                        </a:rPr>
                        <a:t>chủ</a:t>
                      </a:r>
                      <a:endParaRPr lang="en-US" sz="1400" dirty="0">
                        <a:effectLst/>
                      </a:endParaRPr>
                    </a:p>
                    <a:p>
                      <a:pPr marL="285750" indent="-285750" algn="just">
                        <a:lnSpc>
                          <a:spcPct val="150000"/>
                        </a:lnSpc>
                        <a:spcAft>
                          <a:spcPts val="600"/>
                        </a:spcAft>
                        <a:buFontTx/>
                        <a:buChar char="-"/>
                      </a:pPr>
                      <a:r>
                        <a:rPr lang="en-US" sz="1400" dirty="0" err="1">
                          <a:effectLst/>
                        </a:rPr>
                        <a:t>Danh</a:t>
                      </a:r>
                      <a:r>
                        <a:rPr lang="en-US" sz="1400" dirty="0">
                          <a:effectLst/>
                        </a:rPr>
                        <a:t> </a:t>
                      </a:r>
                      <a:r>
                        <a:rPr lang="en-US" sz="1400" dirty="0" err="1">
                          <a:effectLst/>
                        </a:rPr>
                        <a:t>mục</a:t>
                      </a:r>
                      <a:r>
                        <a:rPr lang="en-US" sz="1400" dirty="0">
                          <a:effectLst/>
                        </a:rPr>
                        <a:t> </a:t>
                      </a:r>
                      <a:r>
                        <a:rPr lang="en-US" sz="1400" dirty="0" err="1">
                          <a:effectLst/>
                        </a:rPr>
                        <a:t>các</a:t>
                      </a:r>
                      <a:r>
                        <a:rPr lang="en-US" sz="1400" dirty="0">
                          <a:effectLst/>
                        </a:rPr>
                        <a:t> </a:t>
                      </a:r>
                      <a:r>
                        <a:rPr lang="en-US" sz="1400" dirty="0" err="1">
                          <a:effectLst/>
                        </a:rPr>
                        <a:t>sản</a:t>
                      </a:r>
                      <a:r>
                        <a:rPr lang="en-US" sz="1400" dirty="0">
                          <a:effectLst/>
                        </a:rPr>
                        <a:t> </a:t>
                      </a:r>
                      <a:r>
                        <a:rPr lang="en-US" sz="1400" dirty="0" err="1">
                          <a:effectLst/>
                        </a:rPr>
                        <a:t>phẩm</a:t>
                      </a:r>
                      <a:endParaRPr lang="en-US" sz="1400" dirty="0">
                        <a:effectLst/>
                      </a:endParaRPr>
                    </a:p>
                    <a:p>
                      <a:pPr marL="285750" indent="-285750" algn="just">
                        <a:lnSpc>
                          <a:spcPct val="150000"/>
                        </a:lnSpc>
                        <a:spcAft>
                          <a:spcPts val="600"/>
                        </a:spcAft>
                        <a:buFontTx/>
                        <a:buChar char="-"/>
                      </a:pPr>
                      <a:r>
                        <a:rPr lang="en-US" sz="1400" dirty="0" err="1">
                          <a:effectLst/>
                        </a:rPr>
                        <a:t>Giỏ</a:t>
                      </a:r>
                      <a:r>
                        <a:rPr lang="en-US" sz="1400" dirty="0">
                          <a:effectLst/>
                        </a:rPr>
                        <a:t> </a:t>
                      </a:r>
                      <a:r>
                        <a:rPr lang="en-US" sz="1400" dirty="0" err="1">
                          <a:effectLst/>
                        </a:rPr>
                        <a:t>hàng</a:t>
                      </a:r>
                      <a:endParaRPr lang="en-US" sz="1400" dirty="0">
                        <a:effectLst/>
                      </a:endParaRPr>
                    </a:p>
                    <a:p>
                      <a:pPr marL="285750" indent="-285750" algn="just">
                        <a:lnSpc>
                          <a:spcPct val="150000"/>
                        </a:lnSpc>
                        <a:spcAft>
                          <a:spcPts val="600"/>
                        </a:spcAft>
                        <a:buFontTx/>
                        <a:buChar char="-"/>
                      </a:pPr>
                      <a:r>
                        <a:rPr lang="en-US" sz="1400" dirty="0">
                          <a:effectLst/>
                        </a:rPr>
                        <a:t>Tin </a:t>
                      </a:r>
                      <a:r>
                        <a:rPr lang="en-US" sz="1400" dirty="0" err="1">
                          <a:effectLst/>
                        </a:rPr>
                        <a:t>tức</a:t>
                      </a:r>
                      <a:r>
                        <a:rPr lang="en-US" sz="1400" dirty="0">
                          <a:effectLst/>
                        </a:rPr>
                        <a:t> </a:t>
                      </a:r>
                      <a:r>
                        <a:rPr lang="en-US" sz="1400" dirty="0" err="1">
                          <a:effectLst/>
                        </a:rPr>
                        <a:t>sự</a:t>
                      </a:r>
                      <a:r>
                        <a:rPr lang="en-US" sz="1400" dirty="0">
                          <a:effectLst/>
                        </a:rPr>
                        <a:t> </a:t>
                      </a:r>
                      <a:r>
                        <a:rPr lang="en-US" sz="1400" dirty="0" err="1">
                          <a:effectLst/>
                        </a:rPr>
                        <a:t>kiện</a:t>
                      </a:r>
                      <a:endParaRPr lang="en-US" sz="1400" dirty="0">
                        <a:effectLst/>
                      </a:endParaRPr>
                    </a:p>
                    <a:p>
                      <a:pPr marL="285750" indent="-285750" algn="just">
                        <a:lnSpc>
                          <a:spcPct val="150000"/>
                        </a:lnSpc>
                        <a:spcAft>
                          <a:spcPts val="600"/>
                        </a:spcAft>
                        <a:buFontTx/>
                        <a:buChar char="-"/>
                      </a:pPr>
                      <a:r>
                        <a:rPr lang="en-US" sz="1400" dirty="0" err="1">
                          <a:effectLst/>
                        </a:rPr>
                        <a:t>Tìm</a:t>
                      </a:r>
                      <a:r>
                        <a:rPr lang="en-US" sz="1400" dirty="0">
                          <a:effectLst/>
                        </a:rPr>
                        <a:t> </a:t>
                      </a:r>
                      <a:r>
                        <a:rPr lang="en-US" sz="1400" dirty="0" err="1">
                          <a:effectLst/>
                        </a:rPr>
                        <a:t>kiếm</a:t>
                      </a:r>
                      <a:r>
                        <a:rPr lang="en-US" sz="1400" dirty="0">
                          <a:effectLst/>
                        </a:rPr>
                        <a:t> </a:t>
                      </a:r>
                      <a:r>
                        <a:rPr lang="en-US" sz="1400" dirty="0" err="1">
                          <a:effectLst/>
                        </a:rPr>
                        <a:t>thông</a:t>
                      </a:r>
                      <a:r>
                        <a:rPr lang="en-US" sz="1400" dirty="0">
                          <a:effectLst/>
                        </a:rPr>
                        <a:t> tin </a:t>
                      </a:r>
                      <a:r>
                        <a:rPr lang="en-US" sz="1400" dirty="0" err="1">
                          <a:effectLst/>
                        </a:rPr>
                        <a:t>về</a:t>
                      </a:r>
                      <a:r>
                        <a:rPr lang="en-US" sz="1400" dirty="0">
                          <a:effectLst/>
                        </a:rPr>
                        <a:t> </a:t>
                      </a:r>
                      <a:r>
                        <a:rPr lang="en-US" sz="1400" dirty="0" err="1">
                          <a:effectLst/>
                        </a:rPr>
                        <a:t>sản</a:t>
                      </a:r>
                      <a:r>
                        <a:rPr lang="en-US" sz="1400" dirty="0">
                          <a:effectLst/>
                        </a:rPr>
                        <a:t> </a:t>
                      </a:r>
                      <a:r>
                        <a:rPr lang="en-US" sz="1400" dirty="0" err="1">
                          <a:effectLst/>
                        </a:rPr>
                        <a:t>phẩm</a:t>
                      </a:r>
                      <a:endParaRPr lang="en-US" sz="1400" dirty="0">
                        <a:effectLst/>
                      </a:endParaRPr>
                    </a:p>
                    <a:p>
                      <a:pPr marL="285750" indent="-285750" algn="just">
                        <a:lnSpc>
                          <a:spcPct val="150000"/>
                        </a:lnSpc>
                        <a:spcAft>
                          <a:spcPts val="600"/>
                        </a:spcAft>
                        <a:buFontTx/>
                        <a:buChar char="-"/>
                      </a:pPr>
                      <a:r>
                        <a:rPr lang="en-US" sz="1400" dirty="0" err="1">
                          <a:effectLst/>
                        </a:rPr>
                        <a:t>Liên</a:t>
                      </a:r>
                      <a:r>
                        <a:rPr lang="en-US" sz="1400" dirty="0">
                          <a:effectLst/>
                        </a:rPr>
                        <a:t> </a:t>
                      </a:r>
                      <a:r>
                        <a:rPr lang="en-US" sz="1400" dirty="0" err="1">
                          <a:effectLst/>
                        </a:rPr>
                        <a:t>hệ</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tc>
                  <a:txBody>
                    <a:bodyPr/>
                    <a:lstStyle/>
                    <a:p>
                      <a:pPr marL="285750" indent="-285750" algn="just">
                        <a:lnSpc>
                          <a:spcPct val="150000"/>
                        </a:lnSpc>
                        <a:spcAft>
                          <a:spcPts val="600"/>
                        </a:spcAft>
                        <a:buFont typeface="Arial" panose="020B0604020202020204" pitchFamily="34" charset="0"/>
                        <a:buChar char="•"/>
                      </a:pPr>
                      <a:r>
                        <a:rPr lang="en-US" sz="1400" dirty="0" err="1">
                          <a:effectLst/>
                        </a:rPr>
                        <a:t>Được</a:t>
                      </a:r>
                      <a:r>
                        <a:rPr lang="en-US" sz="1400" dirty="0">
                          <a:effectLst/>
                        </a:rPr>
                        <a:t> </a:t>
                      </a:r>
                      <a:r>
                        <a:rPr lang="en-US" sz="1400" dirty="0" err="1">
                          <a:effectLst/>
                        </a:rPr>
                        <a:t>thiết</a:t>
                      </a:r>
                      <a:r>
                        <a:rPr lang="en-US" sz="1400" dirty="0">
                          <a:effectLst/>
                        </a:rPr>
                        <a:t> </a:t>
                      </a:r>
                      <a:r>
                        <a:rPr lang="en-US" sz="1400" dirty="0" err="1">
                          <a:effectLst/>
                        </a:rPr>
                        <a:t>kế</a:t>
                      </a:r>
                      <a:r>
                        <a:rPr lang="en-US" sz="1400" dirty="0">
                          <a:effectLst/>
                        </a:rPr>
                        <a:t> </a:t>
                      </a:r>
                      <a:r>
                        <a:rPr lang="en-US" sz="1400" dirty="0" err="1">
                          <a:effectLst/>
                        </a:rPr>
                        <a:t>ấn</a:t>
                      </a:r>
                      <a:r>
                        <a:rPr lang="en-US" sz="1400" dirty="0">
                          <a:effectLst/>
                        </a:rPr>
                        <a:t> </a:t>
                      </a:r>
                      <a:r>
                        <a:rPr lang="en-US" sz="1400" dirty="0" err="1">
                          <a:effectLst/>
                        </a:rPr>
                        <a:t>tượng</a:t>
                      </a:r>
                      <a:r>
                        <a:rPr lang="en-US" sz="1400" dirty="0">
                          <a:effectLst/>
                        </a:rPr>
                        <a:t>, </a:t>
                      </a:r>
                      <a:r>
                        <a:rPr lang="en-US" sz="1400" dirty="0" err="1">
                          <a:effectLst/>
                        </a:rPr>
                        <a:t>hiện</a:t>
                      </a:r>
                      <a:r>
                        <a:rPr lang="en-US" sz="1400" dirty="0">
                          <a:effectLst/>
                        </a:rPr>
                        <a:t> </a:t>
                      </a:r>
                      <a:r>
                        <a:rPr lang="en-US" sz="1400" dirty="0" err="1">
                          <a:effectLst/>
                        </a:rPr>
                        <a:t>đại</a:t>
                      </a:r>
                      <a:r>
                        <a:rPr lang="en-US" sz="1400" dirty="0">
                          <a:effectLst/>
                        </a:rPr>
                        <a:t>, </a:t>
                      </a:r>
                      <a:r>
                        <a:rPr lang="en-US" sz="1400" dirty="0" err="1">
                          <a:effectLst/>
                        </a:rPr>
                        <a:t>các</a:t>
                      </a:r>
                      <a:r>
                        <a:rPr lang="en-US" sz="1400" dirty="0">
                          <a:effectLst/>
                        </a:rPr>
                        <a:t> </a:t>
                      </a:r>
                      <a:r>
                        <a:rPr lang="en-US" sz="1400" dirty="0" err="1">
                          <a:effectLst/>
                        </a:rPr>
                        <a:t>chức</a:t>
                      </a:r>
                      <a:r>
                        <a:rPr lang="en-US" sz="1400" dirty="0">
                          <a:effectLst/>
                        </a:rPr>
                        <a:t> </a:t>
                      </a:r>
                      <a:r>
                        <a:rPr lang="en-US" sz="1400" dirty="0" err="1">
                          <a:effectLst/>
                        </a:rPr>
                        <a:t>năng</a:t>
                      </a:r>
                      <a:r>
                        <a:rPr lang="en-US" sz="1400" dirty="0">
                          <a:effectLst/>
                        </a:rPr>
                        <a:t> </a:t>
                      </a:r>
                      <a:r>
                        <a:rPr lang="en-US" sz="1400" dirty="0" err="1">
                          <a:effectLst/>
                        </a:rPr>
                        <a:t>nổi</a:t>
                      </a:r>
                      <a:r>
                        <a:rPr lang="en-US" sz="1400" dirty="0">
                          <a:effectLst/>
                        </a:rPr>
                        <a:t> </a:t>
                      </a:r>
                      <a:r>
                        <a:rPr lang="en-US" sz="1400" dirty="0" err="1">
                          <a:effectLst/>
                        </a:rPr>
                        <a:t>bật</a:t>
                      </a:r>
                      <a:r>
                        <a:rPr lang="en-US" sz="1400" dirty="0">
                          <a:effectLst/>
                        </a:rPr>
                        <a:t> </a:t>
                      </a:r>
                      <a:r>
                        <a:rPr lang="en-US" sz="1400" dirty="0" err="1">
                          <a:effectLst/>
                        </a:rPr>
                        <a:t>được</a:t>
                      </a:r>
                      <a:r>
                        <a:rPr lang="en-US" sz="1400" dirty="0">
                          <a:effectLst/>
                        </a:rPr>
                        <a:t> </a:t>
                      </a:r>
                      <a:r>
                        <a:rPr lang="en-US" sz="1400" dirty="0" err="1">
                          <a:effectLst/>
                        </a:rPr>
                        <a:t>hiển</a:t>
                      </a:r>
                      <a:r>
                        <a:rPr lang="en-US" sz="1400" dirty="0">
                          <a:effectLst/>
                        </a:rPr>
                        <a:t> </a:t>
                      </a:r>
                      <a:r>
                        <a:rPr lang="en-US" sz="1400" dirty="0" err="1">
                          <a:effectLst/>
                        </a:rPr>
                        <a:t>thị</a:t>
                      </a:r>
                      <a:r>
                        <a:rPr lang="en-US" sz="1400" dirty="0">
                          <a:effectLst/>
                        </a:rPr>
                        <a:t> </a:t>
                      </a:r>
                      <a:r>
                        <a:rPr lang="en-US" sz="1400" dirty="0" err="1">
                          <a:effectLst/>
                        </a:rPr>
                        <a:t>ngay</a:t>
                      </a:r>
                      <a:r>
                        <a:rPr lang="en-US" sz="1400" dirty="0">
                          <a:effectLst/>
                        </a:rPr>
                        <a:t> </a:t>
                      </a:r>
                      <a:r>
                        <a:rPr lang="en-US" sz="1400" dirty="0" err="1">
                          <a:effectLst/>
                        </a:rPr>
                        <a:t>tại</a:t>
                      </a:r>
                      <a:r>
                        <a:rPr lang="en-US" sz="1400" dirty="0">
                          <a:effectLst/>
                        </a:rPr>
                        <a:t> </a:t>
                      </a:r>
                      <a:r>
                        <a:rPr lang="en-US" sz="1400" dirty="0" err="1">
                          <a:effectLst/>
                        </a:rPr>
                        <a:t>trang</a:t>
                      </a:r>
                      <a:r>
                        <a:rPr lang="en-US" sz="1400" dirty="0">
                          <a:effectLst/>
                        </a:rPr>
                        <a:t> </a:t>
                      </a:r>
                      <a:r>
                        <a:rPr lang="en-US" sz="1400" dirty="0" err="1">
                          <a:effectLst/>
                        </a:rPr>
                        <a:t>chủ</a:t>
                      </a:r>
                      <a:r>
                        <a:rPr lang="en-US" sz="1400" dirty="0">
                          <a:effectLst/>
                        </a:rPr>
                        <a:t>.</a:t>
                      </a:r>
                    </a:p>
                    <a:p>
                      <a:pPr marL="285750" indent="-285750" algn="just">
                        <a:lnSpc>
                          <a:spcPct val="150000"/>
                        </a:lnSpc>
                        <a:spcAft>
                          <a:spcPts val="600"/>
                        </a:spcAft>
                        <a:buFont typeface="Arial" panose="020B0604020202020204" pitchFamily="34" charset="0"/>
                        <a:buChar char="•"/>
                      </a:pPr>
                      <a:r>
                        <a:rPr lang="en-US" sz="1400" dirty="0" err="1">
                          <a:effectLst/>
                        </a:rPr>
                        <a:t>Thiết</a:t>
                      </a:r>
                      <a:r>
                        <a:rPr lang="en-US" sz="1400" dirty="0">
                          <a:effectLst/>
                        </a:rPr>
                        <a:t> </a:t>
                      </a:r>
                      <a:r>
                        <a:rPr lang="en-US" sz="1400" dirty="0" err="1">
                          <a:effectLst/>
                        </a:rPr>
                        <a:t>kế</a:t>
                      </a:r>
                      <a:r>
                        <a:rPr lang="en-US" sz="1400" dirty="0">
                          <a:effectLst/>
                        </a:rPr>
                        <a:t> </a:t>
                      </a:r>
                      <a:r>
                        <a:rPr lang="en-US" sz="1400" dirty="0" err="1">
                          <a:effectLst/>
                        </a:rPr>
                        <a:t>trang</a:t>
                      </a:r>
                      <a:r>
                        <a:rPr lang="en-US" sz="1400" dirty="0">
                          <a:effectLst/>
                        </a:rPr>
                        <a:t> </a:t>
                      </a:r>
                      <a:r>
                        <a:rPr lang="en-US" sz="1400" dirty="0" err="1">
                          <a:effectLst/>
                        </a:rPr>
                        <a:t>chủ</a:t>
                      </a:r>
                      <a:r>
                        <a:rPr lang="en-US" sz="1400" dirty="0">
                          <a:effectLst/>
                        </a:rPr>
                        <a:t> </a:t>
                      </a:r>
                      <a:r>
                        <a:rPr lang="en-US" sz="1400" dirty="0" err="1">
                          <a:effectLst/>
                        </a:rPr>
                        <a:t>với</a:t>
                      </a:r>
                      <a:r>
                        <a:rPr lang="en-US" sz="1400" dirty="0">
                          <a:effectLst/>
                        </a:rPr>
                        <a:t> </a:t>
                      </a:r>
                      <a:r>
                        <a:rPr lang="en-US" sz="1400" dirty="0" err="1">
                          <a:effectLst/>
                        </a:rPr>
                        <a:t>những</a:t>
                      </a:r>
                      <a:r>
                        <a:rPr lang="en-US" sz="1400" dirty="0">
                          <a:effectLst/>
                        </a:rPr>
                        <a:t> module </a:t>
                      </a:r>
                      <a:r>
                        <a:rPr lang="en-US" sz="1400" dirty="0" err="1">
                          <a:effectLst/>
                        </a:rPr>
                        <a:t>chính</a:t>
                      </a:r>
                      <a:r>
                        <a:rPr lang="en-US" sz="1400" dirty="0">
                          <a:effectLst/>
                        </a:rPr>
                        <a:t> </a:t>
                      </a:r>
                      <a:r>
                        <a:rPr lang="en-US" sz="1400" dirty="0" err="1">
                          <a:effectLst/>
                        </a:rPr>
                        <a:t>trong</a:t>
                      </a:r>
                      <a:r>
                        <a:rPr lang="en-US" sz="1400" dirty="0">
                          <a:effectLst/>
                        </a:rPr>
                        <a:t> website.</a:t>
                      </a:r>
                    </a:p>
                    <a:p>
                      <a:pPr marL="285750" indent="-285750" algn="just">
                        <a:lnSpc>
                          <a:spcPct val="150000"/>
                        </a:lnSpc>
                        <a:spcAft>
                          <a:spcPts val="600"/>
                        </a:spcAft>
                        <a:buFont typeface="Arial" panose="020B0604020202020204" pitchFamily="34" charset="0"/>
                        <a:buChar char="•"/>
                      </a:pPr>
                      <a:r>
                        <a:rPr lang="en-US" sz="1400" dirty="0" err="1">
                          <a:effectLst/>
                        </a:rPr>
                        <a:t>Những</a:t>
                      </a:r>
                      <a:r>
                        <a:rPr lang="en-US" sz="1400" dirty="0">
                          <a:effectLst/>
                        </a:rPr>
                        <a:t> </a:t>
                      </a:r>
                      <a:r>
                        <a:rPr lang="en-US" sz="1400" dirty="0" err="1">
                          <a:effectLst/>
                        </a:rPr>
                        <a:t>thông</a:t>
                      </a:r>
                      <a:r>
                        <a:rPr lang="en-US" sz="1400" dirty="0">
                          <a:effectLst/>
                        </a:rPr>
                        <a:t> tin </a:t>
                      </a:r>
                      <a:r>
                        <a:rPr lang="en-US" sz="1400" dirty="0" err="1">
                          <a:effectLst/>
                        </a:rPr>
                        <a:t>xuất</a:t>
                      </a:r>
                      <a:r>
                        <a:rPr lang="en-US" sz="1400" dirty="0">
                          <a:effectLst/>
                        </a:rPr>
                        <a:t> </a:t>
                      </a:r>
                      <a:r>
                        <a:rPr lang="en-US" sz="1400" dirty="0" err="1">
                          <a:effectLst/>
                        </a:rPr>
                        <a:t>hiện</a:t>
                      </a:r>
                      <a:r>
                        <a:rPr lang="en-US" sz="1400" dirty="0">
                          <a:effectLst/>
                        </a:rPr>
                        <a:t> </a:t>
                      </a:r>
                      <a:r>
                        <a:rPr lang="en-US" sz="1400" dirty="0" err="1">
                          <a:effectLst/>
                        </a:rPr>
                        <a:t>trên</a:t>
                      </a:r>
                      <a:r>
                        <a:rPr lang="en-US" sz="1400" dirty="0">
                          <a:effectLst/>
                        </a:rPr>
                        <a:t> </a:t>
                      </a:r>
                      <a:r>
                        <a:rPr lang="en-US" sz="1400" dirty="0" err="1">
                          <a:effectLst/>
                        </a:rPr>
                        <a:t>trang</a:t>
                      </a:r>
                      <a:r>
                        <a:rPr lang="en-US" sz="1400" dirty="0">
                          <a:effectLst/>
                        </a:rPr>
                        <a:t> </a:t>
                      </a:r>
                      <a:r>
                        <a:rPr lang="en-US" sz="1400" dirty="0" err="1">
                          <a:effectLst/>
                        </a:rPr>
                        <a:t>chủ</a:t>
                      </a:r>
                      <a:r>
                        <a:rPr lang="en-US" sz="1400" dirty="0">
                          <a:effectLst/>
                        </a:rPr>
                        <a:t> </a:t>
                      </a:r>
                      <a:r>
                        <a:rPr lang="en-US" sz="1400" dirty="0" err="1">
                          <a:effectLst/>
                        </a:rPr>
                        <a:t>phụ</a:t>
                      </a:r>
                      <a:r>
                        <a:rPr lang="en-US" sz="1400" dirty="0">
                          <a:effectLst/>
                        </a:rPr>
                        <a:t> </a:t>
                      </a:r>
                      <a:r>
                        <a:rPr lang="en-US" sz="1400" dirty="0" err="1">
                          <a:effectLst/>
                        </a:rPr>
                        <a:t>thuộc</a:t>
                      </a:r>
                      <a:r>
                        <a:rPr lang="en-US" sz="1400" dirty="0">
                          <a:effectLst/>
                        </a:rPr>
                        <a:t> </a:t>
                      </a:r>
                      <a:r>
                        <a:rPr lang="en-US" sz="1400" dirty="0" err="1">
                          <a:effectLst/>
                        </a:rPr>
                        <a:t>vào</a:t>
                      </a:r>
                      <a:r>
                        <a:rPr lang="en-US" sz="1400" dirty="0">
                          <a:effectLst/>
                        </a:rPr>
                        <a:t> </a:t>
                      </a:r>
                      <a:r>
                        <a:rPr lang="en-US" sz="1400" dirty="0" err="1">
                          <a:effectLst/>
                        </a:rPr>
                        <a:t>sự</a:t>
                      </a:r>
                      <a:r>
                        <a:rPr lang="en-US" sz="1400" dirty="0">
                          <a:effectLst/>
                        </a:rPr>
                        <a:t> </a:t>
                      </a:r>
                      <a:r>
                        <a:rPr lang="en-US" sz="1400" dirty="0" err="1">
                          <a:effectLst/>
                        </a:rPr>
                        <a:t>quyết</a:t>
                      </a:r>
                      <a:r>
                        <a:rPr lang="en-US" sz="1400" dirty="0">
                          <a:effectLst/>
                        </a:rPr>
                        <a:t> </a:t>
                      </a:r>
                      <a:r>
                        <a:rPr lang="en-US" sz="1400" dirty="0" err="1">
                          <a:effectLst/>
                        </a:rPr>
                        <a:t>định</a:t>
                      </a:r>
                      <a:r>
                        <a:rPr lang="en-US" sz="1400" dirty="0">
                          <a:effectLst/>
                        </a:rPr>
                        <a:t> </a:t>
                      </a:r>
                      <a:r>
                        <a:rPr lang="en-US" sz="1400" dirty="0" err="1">
                          <a:effectLst/>
                        </a:rPr>
                        <a:t>của</a:t>
                      </a:r>
                      <a:r>
                        <a:rPr lang="en-US" sz="1400" dirty="0">
                          <a:effectLst/>
                        </a:rPr>
                        <a:t> </a:t>
                      </a:r>
                      <a:r>
                        <a:rPr lang="en-US" sz="1400" dirty="0" err="1">
                          <a:effectLst/>
                        </a:rPr>
                        <a:t>cửa</a:t>
                      </a:r>
                      <a:r>
                        <a:rPr lang="en-US" sz="1400" dirty="0">
                          <a:effectLst/>
                        </a:rPr>
                        <a:t> </a:t>
                      </a:r>
                      <a:r>
                        <a:rPr lang="en-US" sz="1400" dirty="0" err="1">
                          <a:effectLst/>
                        </a:rPr>
                        <a:t>hàng</a:t>
                      </a:r>
                      <a:r>
                        <a:rPr lang="en-US" sz="1400" dirty="0">
                          <a:effectLst/>
                        </a:rPr>
                        <a:t> </a:t>
                      </a:r>
                      <a:r>
                        <a:rPr lang="en-US" sz="1400" dirty="0" err="1">
                          <a:effectLst/>
                        </a:rPr>
                        <a:t>trong</a:t>
                      </a:r>
                      <a:r>
                        <a:rPr lang="en-US" sz="1400" dirty="0">
                          <a:effectLst/>
                        </a:rPr>
                        <a:t> </a:t>
                      </a:r>
                      <a:r>
                        <a:rPr lang="en-US" sz="1400" dirty="0" err="1">
                          <a:effectLst/>
                        </a:rPr>
                        <a:t>quá</a:t>
                      </a:r>
                      <a:r>
                        <a:rPr lang="en-US" sz="1400" dirty="0">
                          <a:effectLst/>
                        </a:rPr>
                        <a:t> </a:t>
                      </a:r>
                      <a:r>
                        <a:rPr lang="en-US" sz="1400" dirty="0" err="1">
                          <a:effectLst/>
                        </a:rPr>
                        <a:t>trình</a:t>
                      </a:r>
                      <a:r>
                        <a:rPr lang="en-US" sz="1400" dirty="0">
                          <a:effectLst/>
                        </a:rPr>
                        <a:t> </a:t>
                      </a:r>
                      <a:r>
                        <a:rPr lang="en-US" sz="1400" dirty="0" err="1">
                          <a:effectLst/>
                        </a:rPr>
                        <a:t>cập</a:t>
                      </a:r>
                      <a:r>
                        <a:rPr lang="en-US" sz="1400" dirty="0">
                          <a:effectLst/>
                        </a:rPr>
                        <a:t> </a:t>
                      </a:r>
                      <a:r>
                        <a:rPr lang="en-US" sz="1400" dirty="0" err="1">
                          <a:effectLst/>
                        </a:rPr>
                        <a:t>nhật</a:t>
                      </a:r>
                      <a:r>
                        <a:rPr lang="en-US" sz="1400" dirty="0">
                          <a:effectLst/>
                        </a:rPr>
                        <a:t> website </a:t>
                      </a:r>
                      <a:r>
                        <a:rPr lang="en-US" sz="1400" dirty="0" err="1">
                          <a:effectLst/>
                        </a:rPr>
                        <a:t>các</a:t>
                      </a:r>
                      <a:r>
                        <a:rPr lang="en-US" sz="1400" dirty="0">
                          <a:effectLst/>
                        </a:rPr>
                        <a:t> </a:t>
                      </a:r>
                      <a:r>
                        <a:rPr lang="en-US" sz="1400" dirty="0" err="1">
                          <a:effectLst/>
                        </a:rPr>
                        <a:t>thông</a:t>
                      </a:r>
                      <a:r>
                        <a:rPr lang="en-US" sz="1400" dirty="0">
                          <a:effectLst/>
                        </a:rPr>
                        <a:t> tin </a:t>
                      </a:r>
                      <a:r>
                        <a:rPr lang="en-US" sz="1400" dirty="0" err="1">
                          <a:effectLst/>
                        </a:rPr>
                        <a:t>này</a:t>
                      </a:r>
                      <a:r>
                        <a:rPr lang="en-US" sz="1400" dirty="0">
                          <a:effectLst/>
                        </a:rPr>
                        <a:t> </a:t>
                      </a:r>
                      <a:r>
                        <a:rPr lang="en-US" sz="1400" dirty="0" err="1">
                          <a:effectLst/>
                        </a:rPr>
                        <a:t>có</a:t>
                      </a:r>
                      <a:r>
                        <a:rPr lang="en-US" sz="1400" dirty="0">
                          <a:effectLst/>
                        </a:rPr>
                        <a:t> </a:t>
                      </a:r>
                      <a:r>
                        <a:rPr lang="en-US" sz="1400" dirty="0" err="1">
                          <a:effectLst/>
                        </a:rPr>
                        <a:t>thể</a:t>
                      </a:r>
                      <a:r>
                        <a:rPr lang="en-US" sz="1400" dirty="0">
                          <a:effectLst/>
                        </a:rPr>
                        <a:t> </a:t>
                      </a:r>
                      <a:r>
                        <a:rPr lang="en-US" sz="1400" dirty="0" err="1">
                          <a:effectLst/>
                        </a:rPr>
                        <a:t>là</a:t>
                      </a:r>
                      <a:r>
                        <a:rPr lang="en-US" sz="1400" dirty="0">
                          <a:effectLst/>
                        </a:rPr>
                        <a:t> </a:t>
                      </a:r>
                      <a:r>
                        <a:rPr lang="en-US" sz="1400" dirty="0" err="1">
                          <a:effectLst/>
                        </a:rPr>
                        <a:t>thông</a:t>
                      </a:r>
                      <a:r>
                        <a:rPr lang="en-US" sz="1400" dirty="0">
                          <a:effectLst/>
                        </a:rPr>
                        <a:t> tin </a:t>
                      </a:r>
                      <a:r>
                        <a:rPr lang="en-US" sz="1400" dirty="0" err="1">
                          <a:effectLst/>
                        </a:rPr>
                        <a:t>giới</a:t>
                      </a:r>
                      <a:r>
                        <a:rPr lang="en-US" sz="1400" dirty="0">
                          <a:effectLst/>
                        </a:rPr>
                        <a:t> </a:t>
                      </a:r>
                      <a:r>
                        <a:rPr lang="en-US" sz="1400" dirty="0" err="1">
                          <a:effectLst/>
                        </a:rPr>
                        <a:t>thiệu</a:t>
                      </a:r>
                      <a:r>
                        <a:rPr lang="en-US" sz="1400" dirty="0">
                          <a:effectLst/>
                        </a:rPr>
                        <a:t> </a:t>
                      </a:r>
                      <a:r>
                        <a:rPr lang="en-US" sz="1400" dirty="0" err="1">
                          <a:effectLst/>
                        </a:rPr>
                        <a:t>về</a:t>
                      </a:r>
                      <a:r>
                        <a:rPr lang="en-US" sz="1400" dirty="0">
                          <a:effectLst/>
                        </a:rPr>
                        <a:t> </a:t>
                      </a:r>
                      <a:r>
                        <a:rPr lang="en-US" sz="1400" dirty="0" err="1">
                          <a:effectLst/>
                        </a:rPr>
                        <a:t>cửa</a:t>
                      </a:r>
                      <a:r>
                        <a:rPr lang="en-US" sz="1400" dirty="0">
                          <a:effectLst/>
                        </a:rPr>
                        <a:t> </a:t>
                      </a:r>
                      <a:r>
                        <a:rPr lang="en-US" sz="1400" dirty="0" err="1">
                          <a:effectLst/>
                        </a:rPr>
                        <a:t>hàng</a:t>
                      </a:r>
                      <a:r>
                        <a:rPr lang="en-US" sz="1400" dirty="0">
                          <a:effectLst/>
                        </a:rPr>
                        <a:t>, </a:t>
                      </a:r>
                      <a:r>
                        <a:rPr lang="en-US" sz="1400" dirty="0" err="1">
                          <a:effectLst/>
                        </a:rPr>
                        <a:t>hình</a:t>
                      </a:r>
                      <a:r>
                        <a:rPr lang="en-US" sz="1400" dirty="0">
                          <a:effectLst/>
                        </a:rPr>
                        <a:t> </a:t>
                      </a:r>
                      <a:r>
                        <a:rPr lang="en-US" sz="1400" dirty="0" err="1">
                          <a:effectLst/>
                        </a:rPr>
                        <a:t>ảnh</a:t>
                      </a:r>
                      <a:r>
                        <a:rPr lang="en-US" sz="1400" dirty="0">
                          <a:effectLst/>
                        </a:rPr>
                        <a:t> </a:t>
                      </a:r>
                      <a:r>
                        <a:rPr lang="en-US" sz="1400" dirty="0" err="1">
                          <a:effectLst/>
                        </a:rPr>
                        <a:t>sản</a:t>
                      </a:r>
                      <a:r>
                        <a:rPr lang="en-US" sz="1400" dirty="0">
                          <a:effectLst/>
                        </a:rPr>
                        <a:t> </a:t>
                      </a:r>
                      <a:r>
                        <a:rPr lang="en-US" sz="1400" dirty="0" err="1">
                          <a:effectLst/>
                        </a:rPr>
                        <a:t>phẩm</a:t>
                      </a:r>
                      <a:r>
                        <a:rPr lang="en-US" sz="1400" dirty="0">
                          <a:effectLst/>
                        </a:rPr>
                        <a:t> </a:t>
                      </a:r>
                      <a:r>
                        <a:rPr lang="en-US" sz="1400" dirty="0" err="1">
                          <a:effectLst/>
                        </a:rPr>
                        <a:t>mới</a:t>
                      </a:r>
                      <a:r>
                        <a:rPr lang="en-US" sz="1400" dirty="0">
                          <a:effectLst/>
                        </a:rPr>
                        <a:t> hay </a:t>
                      </a:r>
                      <a:r>
                        <a:rPr lang="en-US" sz="1400" dirty="0" err="1">
                          <a:effectLst/>
                        </a:rPr>
                        <a:t>hình</a:t>
                      </a:r>
                      <a:r>
                        <a:rPr lang="en-US" sz="1400" dirty="0">
                          <a:effectLst/>
                        </a:rPr>
                        <a:t> </a:t>
                      </a:r>
                      <a:r>
                        <a:rPr lang="en-US" sz="1400" dirty="0" err="1">
                          <a:effectLst/>
                        </a:rPr>
                        <a:t>ảnh</a:t>
                      </a:r>
                      <a:r>
                        <a:rPr lang="en-US" sz="1400" dirty="0">
                          <a:effectLst/>
                        </a:rPr>
                        <a:t> </a:t>
                      </a:r>
                      <a:r>
                        <a:rPr lang="en-US" sz="1400" dirty="0" err="1">
                          <a:effectLst/>
                        </a:rPr>
                        <a:t>các</a:t>
                      </a:r>
                      <a:r>
                        <a:rPr lang="en-US" sz="1400" dirty="0">
                          <a:effectLst/>
                        </a:rPr>
                        <a:t> </a:t>
                      </a:r>
                      <a:r>
                        <a:rPr lang="en-US" sz="1400" dirty="0" err="1">
                          <a:effectLst/>
                        </a:rPr>
                        <a:t>dịch</a:t>
                      </a:r>
                      <a:r>
                        <a:rPr lang="en-US" sz="1400" dirty="0">
                          <a:effectLst/>
                        </a:rPr>
                        <a:t> </a:t>
                      </a:r>
                      <a:r>
                        <a:rPr lang="en-US" sz="1400" dirty="0" err="1">
                          <a:effectLst/>
                        </a:rPr>
                        <a:t>vụ</a:t>
                      </a:r>
                      <a:r>
                        <a:rPr lang="en-US" sz="1400" dirty="0">
                          <a:effectLst/>
                        </a:rPr>
                        <a:t> </a:t>
                      </a:r>
                      <a:r>
                        <a:rPr lang="en-US" sz="1400" dirty="0" err="1">
                          <a:effectLst/>
                        </a:rPr>
                        <a:t>khác</a:t>
                      </a:r>
                      <a:r>
                        <a:rPr lang="en-US" sz="1400" dirty="0">
                          <a:effectLst/>
                        </a:rPr>
                        <a:t>.</a:t>
                      </a:r>
                    </a:p>
                    <a:p>
                      <a:pPr marL="285750" indent="-285750" algn="just">
                        <a:lnSpc>
                          <a:spcPct val="150000"/>
                        </a:lnSpc>
                        <a:spcAft>
                          <a:spcPts val="600"/>
                        </a:spcAft>
                        <a:buFont typeface="Arial" panose="020B0604020202020204" pitchFamily="34" charset="0"/>
                        <a:buChar char="•"/>
                      </a:pPr>
                      <a:r>
                        <a:rPr lang="en-US" sz="1400" dirty="0" err="1">
                          <a:effectLst/>
                        </a:rPr>
                        <a:t>Hiển</a:t>
                      </a:r>
                      <a:r>
                        <a:rPr lang="en-US" sz="1400" dirty="0">
                          <a:effectLst/>
                        </a:rPr>
                        <a:t> </a:t>
                      </a:r>
                      <a:r>
                        <a:rPr lang="en-US" sz="1400" dirty="0" err="1">
                          <a:effectLst/>
                        </a:rPr>
                        <a:t>thị</a:t>
                      </a:r>
                      <a:r>
                        <a:rPr lang="en-US" sz="1400" dirty="0">
                          <a:effectLst/>
                        </a:rPr>
                        <a:t> </a:t>
                      </a:r>
                      <a:r>
                        <a:rPr lang="en-US" sz="1400" dirty="0" err="1">
                          <a:effectLst/>
                        </a:rPr>
                        <a:t>vị</a:t>
                      </a:r>
                      <a:r>
                        <a:rPr lang="en-US" sz="1400" dirty="0">
                          <a:effectLst/>
                        </a:rPr>
                        <a:t> </a:t>
                      </a:r>
                      <a:r>
                        <a:rPr lang="en-US" sz="1400" dirty="0" err="1">
                          <a:effectLst/>
                        </a:rPr>
                        <a:t>trí</a:t>
                      </a:r>
                      <a:r>
                        <a:rPr lang="en-US" sz="1400" dirty="0">
                          <a:effectLst/>
                        </a:rPr>
                        <a:t> </a:t>
                      </a:r>
                      <a:r>
                        <a:rPr lang="en-US" sz="1400" dirty="0" err="1">
                          <a:effectLst/>
                        </a:rPr>
                        <a:t>của</a:t>
                      </a:r>
                      <a:r>
                        <a:rPr lang="en-US" sz="1400" dirty="0">
                          <a:effectLst/>
                        </a:rPr>
                        <a:t> </a:t>
                      </a:r>
                      <a:r>
                        <a:rPr lang="en-US" sz="1400" dirty="0" err="1">
                          <a:effectLst/>
                        </a:rPr>
                        <a:t>cửa</a:t>
                      </a:r>
                      <a:r>
                        <a:rPr lang="en-US" sz="1400" dirty="0">
                          <a:effectLst/>
                        </a:rPr>
                        <a:t> </a:t>
                      </a:r>
                      <a:r>
                        <a:rPr lang="en-US" sz="1400" dirty="0" err="1">
                          <a:effectLst/>
                        </a:rPr>
                        <a:t>hàng</a:t>
                      </a:r>
                      <a:r>
                        <a:rPr lang="en-US" sz="1400" dirty="0">
                          <a:effectLst/>
                        </a:rPr>
                        <a:t> </a:t>
                      </a:r>
                      <a:r>
                        <a:rPr lang="en-US" sz="1400" dirty="0" err="1">
                          <a:effectLst/>
                        </a:rPr>
                        <a:t>thông</a:t>
                      </a:r>
                      <a:r>
                        <a:rPr lang="en-US" sz="1400" dirty="0">
                          <a:effectLst/>
                        </a:rPr>
                        <a:t> qua Google Map, email, </a:t>
                      </a:r>
                      <a:r>
                        <a:rPr lang="en-US" sz="1400" dirty="0" err="1">
                          <a:effectLst/>
                        </a:rPr>
                        <a:t>số</a:t>
                      </a:r>
                      <a:r>
                        <a:rPr lang="en-US" sz="1400" dirty="0">
                          <a:effectLst/>
                        </a:rPr>
                        <a:t> </a:t>
                      </a:r>
                      <a:r>
                        <a:rPr lang="en-US" sz="1400" dirty="0" err="1">
                          <a:effectLst/>
                        </a:rPr>
                        <a:t>điện</a:t>
                      </a:r>
                      <a:r>
                        <a:rPr lang="en-US" sz="1400" dirty="0">
                          <a:effectLst/>
                        </a:rPr>
                        <a:t> </a:t>
                      </a:r>
                      <a:r>
                        <a:rPr lang="en-US" sz="1400" dirty="0" err="1">
                          <a:effectLst/>
                        </a:rPr>
                        <a:t>thoại</a:t>
                      </a:r>
                      <a:r>
                        <a:rPr lang="en-US" sz="1400" dirty="0">
                          <a:effectLst/>
                        </a:rPr>
                        <a:t> </a:t>
                      </a:r>
                      <a:r>
                        <a:rPr lang="en-US" sz="1400" dirty="0" err="1">
                          <a:effectLst/>
                        </a:rPr>
                        <a:t>của</a:t>
                      </a:r>
                      <a:r>
                        <a:rPr lang="en-US" sz="1400" dirty="0">
                          <a:effectLst/>
                        </a:rPr>
                        <a:t> </a:t>
                      </a:r>
                      <a:r>
                        <a:rPr lang="en-US" sz="1400" dirty="0" err="1">
                          <a:effectLst/>
                        </a:rPr>
                        <a:t>cửa</a:t>
                      </a:r>
                      <a:r>
                        <a:rPr lang="en-US" sz="1400" dirty="0">
                          <a:effectLst/>
                        </a:rPr>
                        <a:t> </a:t>
                      </a:r>
                      <a:r>
                        <a:rPr lang="en-US" sz="1400" dirty="0" err="1">
                          <a:effectLst/>
                        </a:rPr>
                        <a:t>hàng</a:t>
                      </a:r>
                      <a:r>
                        <a:rPr lang="en-US" sz="1400" dirty="0">
                          <a:effectLst/>
                        </a:rPr>
                        <a:t>.</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2267" marR="32267" marT="0" marB="0" anchor="ctr"/>
                </a:tc>
                <a:extLst>
                  <a:ext uri="{0D108BD9-81ED-4DB2-BD59-A6C34878D82A}">
                    <a16:rowId xmlns:a16="http://schemas.microsoft.com/office/drawing/2014/main" val="4210435672"/>
                  </a:ext>
                </a:extLst>
              </a:tr>
            </a:tbl>
          </a:graphicData>
        </a:graphic>
      </p:graphicFrame>
    </p:spTree>
    <p:extLst>
      <p:ext uri="{BB962C8B-B14F-4D97-AF65-F5344CB8AC3E}">
        <p14:creationId xmlns:p14="http://schemas.microsoft.com/office/powerpoint/2010/main" val="153884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7E1584-4C0B-4508-A55D-F1EB57C387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aphicFrame>
        <p:nvGraphicFramePr>
          <p:cNvPr id="3" name="Table 2">
            <a:extLst>
              <a:ext uri="{FF2B5EF4-FFF2-40B4-BE49-F238E27FC236}">
                <a16:creationId xmlns:a16="http://schemas.microsoft.com/office/drawing/2014/main" id="{9F284101-C7BE-46DA-913B-B1C5792C7C8C}"/>
              </a:ext>
            </a:extLst>
          </p:cNvPr>
          <p:cNvGraphicFramePr>
            <a:graphicFrameLocks noGrp="1"/>
          </p:cNvGraphicFramePr>
          <p:nvPr>
            <p:extLst>
              <p:ext uri="{D42A27DB-BD31-4B8C-83A1-F6EECF244321}">
                <p14:modId xmlns:p14="http://schemas.microsoft.com/office/powerpoint/2010/main" val="2975344394"/>
              </p:ext>
            </p:extLst>
          </p:nvPr>
        </p:nvGraphicFramePr>
        <p:xfrm>
          <a:off x="515601" y="643569"/>
          <a:ext cx="8112797" cy="3856361"/>
        </p:xfrm>
        <a:graphic>
          <a:graphicData uri="http://schemas.openxmlformats.org/drawingml/2006/table">
            <a:tbl>
              <a:tblPr firstRow="1" firstCol="1" bandRow="1">
                <a:tableStyleId>{8DAEDABC-BADD-4293-A472-D3AD88E73092}</a:tableStyleId>
              </a:tblPr>
              <a:tblGrid>
                <a:gridCol w="781712">
                  <a:extLst>
                    <a:ext uri="{9D8B030D-6E8A-4147-A177-3AD203B41FA5}">
                      <a16:colId xmlns:a16="http://schemas.microsoft.com/office/drawing/2014/main" val="463758593"/>
                    </a:ext>
                  </a:extLst>
                </a:gridCol>
                <a:gridCol w="3146250">
                  <a:extLst>
                    <a:ext uri="{9D8B030D-6E8A-4147-A177-3AD203B41FA5}">
                      <a16:colId xmlns:a16="http://schemas.microsoft.com/office/drawing/2014/main" val="1548646701"/>
                    </a:ext>
                  </a:extLst>
                </a:gridCol>
                <a:gridCol w="4184835">
                  <a:extLst>
                    <a:ext uri="{9D8B030D-6E8A-4147-A177-3AD203B41FA5}">
                      <a16:colId xmlns:a16="http://schemas.microsoft.com/office/drawing/2014/main" val="4168326363"/>
                    </a:ext>
                  </a:extLst>
                </a:gridCol>
              </a:tblGrid>
              <a:tr h="1740010">
                <a:tc>
                  <a:txBody>
                    <a:bodyPr/>
                    <a:lstStyle/>
                    <a:p>
                      <a:pPr marL="457200" algn="ctr">
                        <a:lnSpc>
                          <a:spcPct val="150000"/>
                        </a:lnSpc>
                        <a:spcAft>
                          <a:spcPts val="0"/>
                        </a:spcAft>
                      </a:pPr>
                      <a:r>
                        <a:rPr lang="en-US" sz="1400">
                          <a:effectLst/>
                          <a:latin typeface="Times New Roman" panose="02020603050405020304" pitchFamily="18" charset="0"/>
                          <a:cs typeface="Times New Roman" panose="02020603050405020304" pitchFamily="18" charset="0"/>
                        </a:rPr>
                        <a:t>4</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Quản lý danh mục, sản phẩm, đánh giá, hóa đơn, nhân viên và khách hàng</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tc>
                  <a:txBody>
                    <a:bodyPr/>
                    <a:lstStyle/>
                    <a:p>
                      <a:pPr marL="457200">
                        <a:lnSpc>
                          <a:spcPct val="150000"/>
                        </a:lnSpc>
                        <a:spcAft>
                          <a:spcPts val="0"/>
                        </a:spcAft>
                      </a:pPr>
                      <a:r>
                        <a:rPr lang="en-US" sz="1400" dirty="0">
                          <a:effectLst/>
                          <a:latin typeface="Times New Roman" panose="02020603050405020304" pitchFamily="18" charset="0"/>
                          <a:cs typeface="Times New Roman" panose="02020603050405020304" pitchFamily="18" charset="0"/>
                        </a:rPr>
                        <a:t>Cho </a:t>
                      </a:r>
                      <a:r>
                        <a:rPr lang="en-US" sz="1400" dirty="0" err="1">
                          <a:effectLst/>
                          <a:latin typeface="Times New Roman" panose="02020603050405020304" pitchFamily="18" charset="0"/>
                          <a:cs typeface="Times New Roman" panose="02020603050405020304" pitchFamily="18" charset="0"/>
                        </a:rPr>
                        <a:t>phép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danh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thêm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sửa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khóa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danh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mục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phẩm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nhân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viên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đối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với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thì</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xem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danh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còn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đối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với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đánh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thì</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trả</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lời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đánh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xóa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những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đánh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không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phù</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hợp</a:t>
                      </a:r>
                      <a:r>
                        <a:rPr lang="en-US" sz="1400" dirty="0">
                          <a:effectLst/>
                          <a:latin typeface="Times New Roman" panose="02020603050405020304" pitchFamily="18" charset="0"/>
                          <a:cs typeface="Times New Roman" panose="02020603050405020304" pitchFamily="18" charset="0"/>
                        </a:rPr>
                        <a:t>.</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extLst>
                  <a:ext uri="{0D108BD9-81ED-4DB2-BD59-A6C34878D82A}">
                    <a16:rowId xmlns:a16="http://schemas.microsoft.com/office/drawing/2014/main" val="493967636"/>
                  </a:ext>
                </a:extLst>
              </a:tr>
              <a:tr h="1514561">
                <a:tc>
                  <a:txBody>
                    <a:bodyPr/>
                    <a:lstStyle/>
                    <a:p>
                      <a:pPr marL="457200" algn="ctr">
                        <a:lnSpc>
                          <a:spcPct val="150000"/>
                        </a:lnSpc>
                        <a:spcAft>
                          <a:spcPts val="0"/>
                        </a:spcAft>
                      </a:pPr>
                      <a:r>
                        <a:rPr lang="en-US" sz="1400">
                          <a:effectLst/>
                          <a:latin typeface="Times New Roman" panose="02020603050405020304" pitchFamily="18" charset="0"/>
                          <a:cs typeface="Times New Roman" panose="02020603050405020304" pitchFamily="18" charset="0"/>
                        </a:rPr>
                        <a:t>5</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Tìm kiếm thông tin</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tc>
                  <a:txBody>
                    <a:bodyPr/>
                    <a:lstStyle/>
                    <a:p>
                      <a:pPr marL="285750" indent="-285750">
                        <a:lnSpc>
                          <a:spcPct val="150000"/>
                        </a:lnSpc>
                        <a:spcAft>
                          <a:spcPts val="600"/>
                        </a:spcAft>
                        <a:buFont typeface="Arial" panose="020B0604020202020204" pitchFamily="34" charset="0"/>
                        <a:buChar char="•"/>
                      </a:pPr>
                      <a:r>
                        <a:rPr lang="en-US" sz="1400" dirty="0">
                          <a:effectLst/>
                          <a:latin typeface="Times New Roman" panose="02020603050405020304" pitchFamily="18" charset="0"/>
                          <a:cs typeface="Times New Roman" panose="02020603050405020304" pitchFamily="18" charset="0"/>
                        </a:rPr>
                        <a:t>Cho </a:t>
                      </a:r>
                      <a:r>
                        <a:rPr lang="en-US" sz="1400" dirty="0" err="1">
                          <a:effectLst/>
                          <a:latin typeface="Times New Roman" panose="02020603050405020304" pitchFamily="18" charset="0"/>
                          <a:cs typeface="Times New Roman" panose="02020603050405020304" pitchFamily="18" charset="0"/>
                        </a:rPr>
                        <a:t>phép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tìm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kiếm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nội</a:t>
                      </a:r>
                      <a:r>
                        <a:rPr lang="en-US" sz="1400" dirty="0">
                          <a:effectLst/>
                          <a:latin typeface="Times New Roman" panose="02020603050405020304" pitchFamily="18" charset="0"/>
                          <a:cs typeface="Times New Roman" panose="02020603050405020304" pitchFamily="18" charset="0"/>
                        </a:rPr>
                        <a:t> dung website </a:t>
                      </a:r>
                      <a:r>
                        <a:rPr lang="en-US" sz="1400" dirty="0" err="1">
                          <a:effectLst/>
                          <a:latin typeface="Times New Roman" panose="02020603050405020304" pitchFamily="18" charset="0"/>
                          <a:cs typeface="Times New Roman" panose="02020603050405020304" pitchFamily="18" charset="0"/>
                        </a:rPr>
                        <a:t>bằng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từ</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khóa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quan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tìm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kiếm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nâng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cao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theo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chí</a:t>
                      </a:r>
                      <a:r>
                        <a:rPr lang="en-US" sz="1400" dirty="0">
                          <a:effectLst/>
                          <a:latin typeface="Times New Roman" panose="02020603050405020304" pitchFamily="18" charset="0"/>
                          <a:cs typeface="Times New Roman" panose="02020603050405020304" pitchFamily="18" charset="0"/>
                        </a:rPr>
                        <a:t>.</a:t>
                      </a:r>
                    </a:p>
                    <a:p>
                      <a:pPr marL="285750" indent="-285750">
                        <a:lnSpc>
                          <a:spcPct val="150000"/>
                        </a:lnSpc>
                        <a:spcAft>
                          <a:spcPts val="600"/>
                        </a:spcAft>
                        <a:buFont typeface="Arial" panose="020B0604020202020204" pitchFamily="34" charset="0"/>
                        <a:buChar char="•"/>
                      </a:pPr>
                      <a:r>
                        <a:rPr lang="en-US" sz="1400" dirty="0" err="1">
                          <a:effectLst/>
                          <a:latin typeface="Times New Roman" panose="02020603050405020304" pitchFamily="18" charset="0"/>
                          <a:cs typeface="Times New Roman" panose="02020603050405020304" pitchFamily="18" charset="0"/>
                        </a:rPr>
                        <a:t>Tìm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kiếm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theo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mã</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số</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phẩm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phẩm</a:t>
                      </a:r>
                      <a:r>
                        <a:rPr lang="en-US" sz="1400" dirty="0">
                          <a:effectLst/>
                          <a:latin typeface="Times New Roman" panose="02020603050405020304" pitchFamily="18" charset="0"/>
                          <a:cs typeface="Times New Roman" panose="02020603050405020304" pitchFamily="18" charset="0"/>
                        </a:rPr>
                        <a:t>…</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extLst>
                  <a:ext uri="{0D108BD9-81ED-4DB2-BD59-A6C34878D82A}">
                    <a16:rowId xmlns:a16="http://schemas.microsoft.com/office/drawing/2014/main" val="2748597183"/>
                  </a:ext>
                </a:extLst>
              </a:tr>
              <a:tr h="556402">
                <a:tc>
                  <a:txBody>
                    <a:bodyPr/>
                    <a:lstStyle/>
                    <a:p>
                      <a:pPr marL="457200" algn="ctr">
                        <a:lnSpc>
                          <a:spcPct val="150000"/>
                        </a:lnSpc>
                        <a:spcAft>
                          <a:spcPts val="0"/>
                        </a:spcAft>
                      </a:pPr>
                      <a:r>
                        <a:rPr lang="en-US" sz="1400">
                          <a:effectLst/>
                          <a:latin typeface="Times New Roman" panose="02020603050405020304" pitchFamily="18" charset="0"/>
                          <a:cs typeface="Times New Roman" panose="02020603050405020304" pitchFamily="18" charset="0"/>
                        </a:rPr>
                        <a:t>6</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Đánh giá</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tc>
                  <a:txBody>
                    <a:bodyPr/>
                    <a:lstStyle/>
                    <a:p>
                      <a:pPr marL="457200">
                        <a:lnSpc>
                          <a:spcPct val="150000"/>
                        </a:lnSpc>
                        <a:spcAft>
                          <a:spcPts val="0"/>
                        </a:spcAft>
                      </a:pPr>
                      <a:r>
                        <a:rPr lang="en-US" sz="1400" dirty="0">
                          <a:effectLst/>
                          <a:latin typeface="Times New Roman" panose="02020603050405020304" pitchFamily="18" charset="0"/>
                          <a:cs typeface="Times New Roman" panose="02020603050405020304" pitchFamily="18" charset="0"/>
                        </a:rPr>
                        <a:t>Cho </a:t>
                      </a:r>
                      <a:r>
                        <a:rPr lang="en-US" sz="1400" dirty="0" err="1">
                          <a:effectLst/>
                          <a:latin typeface="Times New Roman" panose="02020603050405020304" pitchFamily="18" charset="0"/>
                          <a:cs typeface="Times New Roman" panose="02020603050405020304" pitchFamily="18" charset="0"/>
                        </a:rPr>
                        <a:t>phép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đánh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về</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phẩm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cửa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0389" marR="50389" marT="0" marB="0" anchor="ctr"/>
                </a:tc>
                <a:extLst>
                  <a:ext uri="{0D108BD9-81ED-4DB2-BD59-A6C34878D82A}">
                    <a16:rowId xmlns:a16="http://schemas.microsoft.com/office/drawing/2014/main" val="3297577075"/>
                  </a:ext>
                </a:extLst>
              </a:tr>
            </a:tbl>
          </a:graphicData>
        </a:graphic>
      </p:graphicFrame>
    </p:spTree>
    <p:extLst>
      <p:ext uri="{BB962C8B-B14F-4D97-AF65-F5344CB8AC3E}">
        <p14:creationId xmlns:p14="http://schemas.microsoft.com/office/powerpoint/2010/main" val="163334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E2F315-D7B8-48BC-A10A-346AF206AD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3" name="Table 2">
            <a:extLst>
              <a:ext uri="{FF2B5EF4-FFF2-40B4-BE49-F238E27FC236}">
                <a16:creationId xmlns:a16="http://schemas.microsoft.com/office/drawing/2014/main" id="{47CE1DAA-60EE-4A8F-9E4B-272890087074}"/>
              </a:ext>
            </a:extLst>
          </p:cNvPr>
          <p:cNvGraphicFramePr>
            <a:graphicFrameLocks noGrp="1"/>
          </p:cNvGraphicFramePr>
          <p:nvPr>
            <p:extLst>
              <p:ext uri="{D42A27DB-BD31-4B8C-83A1-F6EECF244321}">
                <p14:modId xmlns:p14="http://schemas.microsoft.com/office/powerpoint/2010/main" val="3076792493"/>
              </p:ext>
            </p:extLst>
          </p:nvPr>
        </p:nvGraphicFramePr>
        <p:xfrm>
          <a:off x="480561" y="822325"/>
          <a:ext cx="8182877" cy="3498849"/>
        </p:xfrm>
        <a:graphic>
          <a:graphicData uri="http://schemas.openxmlformats.org/drawingml/2006/table">
            <a:tbl>
              <a:tblPr firstRow="1" firstCol="1" bandRow="1">
                <a:tableStyleId>{8DAEDABC-BADD-4293-A472-D3AD88E73092}</a:tableStyleId>
              </a:tblPr>
              <a:tblGrid>
                <a:gridCol w="788464">
                  <a:extLst>
                    <a:ext uri="{9D8B030D-6E8A-4147-A177-3AD203B41FA5}">
                      <a16:colId xmlns:a16="http://schemas.microsoft.com/office/drawing/2014/main" val="3136702731"/>
                    </a:ext>
                  </a:extLst>
                </a:gridCol>
                <a:gridCol w="3173428">
                  <a:extLst>
                    <a:ext uri="{9D8B030D-6E8A-4147-A177-3AD203B41FA5}">
                      <a16:colId xmlns:a16="http://schemas.microsoft.com/office/drawing/2014/main" val="3565424670"/>
                    </a:ext>
                  </a:extLst>
                </a:gridCol>
                <a:gridCol w="4220985">
                  <a:extLst>
                    <a:ext uri="{9D8B030D-6E8A-4147-A177-3AD203B41FA5}">
                      <a16:colId xmlns:a16="http://schemas.microsoft.com/office/drawing/2014/main" val="3728946712"/>
                    </a:ext>
                  </a:extLst>
                </a:gridCol>
              </a:tblGrid>
              <a:tr h="1934100">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7</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tc>
                  <a:txBody>
                    <a:bodyPr/>
                    <a:lstStyle/>
                    <a:p>
                      <a:pPr marL="457200" algn="just">
                        <a:lnSpc>
                          <a:spcPct val="150000"/>
                        </a:lnSpc>
                        <a:spcAft>
                          <a:spcPts val="0"/>
                        </a:spcAft>
                      </a:pPr>
                      <a:r>
                        <a:rPr lang="en-US" sz="1400" dirty="0" err="1">
                          <a:effectLst/>
                          <a:latin typeface="Times New Roman" panose="02020603050405020304" pitchFamily="18" charset="0"/>
                          <a:cs typeface="Times New Roman" panose="02020603050405020304" pitchFamily="18" charset="0"/>
                        </a:rPr>
                        <a:t>Chức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quản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lý</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giỏ</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tc>
                  <a:txBody>
                    <a:bodyPr/>
                    <a:lstStyle/>
                    <a:p>
                      <a:pPr marL="285750" indent="-285750" algn="just">
                        <a:lnSpc>
                          <a:spcPct val="150000"/>
                        </a:lnSpc>
                        <a:spcAft>
                          <a:spcPts val="600"/>
                        </a:spcAft>
                        <a:buFont typeface="Arial" panose="020B0604020202020204" pitchFamily="34" charset="0"/>
                        <a:buChar char="•"/>
                      </a:pPr>
                      <a:r>
                        <a:rPr lang="en-US" sz="1400" dirty="0" err="1">
                          <a:effectLst/>
                          <a:latin typeface="Times New Roman" panose="02020603050405020304" pitchFamily="18" charset="0"/>
                          <a:cs typeface="Times New Roman" panose="02020603050405020304" pitchFamily="18" charset="0"/>
                        </a:rPr>
                        <a:t>Thêm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phẩm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giỏ</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xóa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phẩm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giỏ</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đã</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lựa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chọn</a:t>
                      </a:r>
                      <a:r>
                        <a:rPr lang="en-US" sz="1400" dirty="0">
                          <a:effectLst/>
                          <a:latin typeface="Times New Roman" panose="02020603050405020304" pitchFamily="18" charset="0"/>
                          <a:cs typeface="Times New Roman" panose="02020603050405020304" pitchFamily="18" charset="0"/>
                        </a:rPr>
                        <a:t>.</a:t>
                      </a:r>
                    </a:p>
                    <a:p>
                      <a:pPr marL="285750" indent="-285750" algn="just">
                        <a:lnSpc>
                          <a:spcPct val="150000"/>
                        </a:lnSpc>
                        <a:spcAft>
                          <a:spcPts val="600"/>
                        </a:spcAft>
                        <a:buFont typeface="Arial" panose="020B0604020202020204" pitchFamily="34" charset="0"/>
                        <a:buChar char="•"/>
                      </a:pPr>
                      <a:r>
                        <a:rPr lang="en-US" sz="1400" dirty="0" err="1">
                          <a:effectLst/>
                          <a:latin typeface="Times New Roman" panose="02020603050405020304" pitchFamily="18" charset="0"/>
                          <a:cs typeface="Times New Roman" panose="02020603050405020304" pitchFamily="18" charset="0"/>
                        </a:rPr>
                        <a:t>Thay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đổi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số</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lượng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phẩm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giỏ</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a:t>
                      </a:r>
                    </a:p>
                    <a:p>
                      <a:pPr marL="285750" indent="-285750" algn="just">
                        <a:lnSpc>
                          <a:spcPct val="150000"/>
                        </a:lnSpc>
                        <a:spcAft>
                          <a:spcPts val="600"/>
                        </a:spcAft>
                        <a:buFont typeface="Arial" panose="020B0604020202020204" pitchFamily="34" charset="0"/>
                        <a:buChar char="•"/>
                      </a:pPr>
                      <a:r>
                        <a:rPr lang="en-US" sz="1400" dirty="0" err="1">
                          <a:effectLst/>
                          <a:latin typeface="Times New Roman" panose="02020603050405020304" pitchFamily="18" charset="0"/>
                          <a:cs typeface="Times New Roman" panose="02020603050405020304" pitchFamily="18" charset="0"/>
                        </a:rPr>
                        <a:t>Hệ</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thống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sẽ</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tự</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động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tính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tiền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giỏ</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extLst>
                  <a:ext uri="{0D108BD9-81ED-4DB2-BD59-A6C34878D82A}">
                    <a16:rowId xmlns:a16="http://schemas.microsoft.com/office/drawing/2014/main" val="4226925354"/>
                  </a:ext>
                </a:extLst>
              </a:tr>
              <a:tr h="898098">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8</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Đăng nhập</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tc>
                  <a:txBody>
                    <a:bodyPr/>
                    <a:lstStyle/>
                    <a:p>
                      <a:pPr marL="457200" algn="just">
                        <a:lnSpc>
                          <a:spcPct val="150000"/>
                        </a:lnSpc>
                        <a:spcAft>
                          <a:spcPts val="0"/>
                        </a:spcAft>
                      </a:pPr>
                      <a:r>
                        <a:rPr lang="en-US" sz="1400" dirty="0" err="1">
                          <a:effectLst/>
                          <a:latin typeface="Times New Roman" panose="02020603050405020304" pitchFamily="18" charset="0"/>
                          <a:cs typeface="Times New Roman" panose="02020603050405020304" pitchFamily="18" charset="0"/>
                        </a:rPr>
                        <a:t>Chức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phép</a:t>
                      </a:r>
                      <a:r>
                        <a:rPr lang="en-US" sz="1400" dirty="0">
                          <a:effectLst/>
                          <a:latin typeface="Times New Roman" panose="02020603050405020304" pitchFamily="18" charset="0"/>
                          <a:cs typeface="Times New Roman" panose="02020603050405020304" pitchFamily="18" charset="0"/>
                        </a:rPr>
                        <a:t> Admin,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đều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sử</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dụng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chức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họ</a:t>
                      </a:r>
                      <a:r>
                        <a:rPr lang="en-US" sz="1400" dirty="0">
                          <a:effectLst/>
                          <a:latin typeface="Times New Roman" panose="02020603050405020304" pitchFamily="18" charset="0"/>
                          <a:cs typeface="Times New Roman" panose="02020603050405020304" pitchFamily="18" charset="0"/>
                        </a:rPr>
                        <a:t>.</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extLst>
                  <a:ext uri="{0D108BD9-81ED-4DB2-BD59-A6C34878D82A}">
                    <a16:rowId xmlns:a16="http://schemas.microsoft.com/office/drawing/2014/main" val="1665517333"/>
                  </a:ext>
                </a:extLst>
              </a:tr>
              <a:tr h="666651">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9</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Đăng ký</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tc>
                  <a:txBody>
                    <a:bodyPr/>
                    <a:lstStyle/>
                    <a:p>
                      <a:pPr marL="457200" algn="just">
                        <a:lnSpc>
                          <a:spcPct val="150000"/>
                        </a:lnSpc>
                        <a:spcAft>
                          <a:spcPts val="0"/>
                        </a:spcAft>
                      </a:pPr>
                      <a:r>
                        <a:rPr lang="en-US" sz="1400" dirty="0">
                          <a:effectLst/>
                          <a:latin typeface="Times New Roman" panose="02020603050405020304" pitchFamily="18" charset="0"/>
                          <a:cs typeface="Times New Roman" panose="02020603050405020304" pitchFamily="18" charset="0"/>
                        </a:rPr>
                        <a:t>Cho </a:t>
                      </a:r>
                      <a:r>
                        <a:rPr lang="en-US" sz="1400" dirty="0" err="1">
                          <a:effectLst/>
                          <a:latin typeface="Times New Roman" panose="02020603050405020304" pitchFamily="18" charset="0"/>
                          <a:cs typeface="Times New Roman" panose="02020603050405020304" pitchFamily="18" charset="0"/>
                        </a:rPr>
                        <a:t>phép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ký</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khoản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riêng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mình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nhập</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596" marR="49596" marT="0" marB="0" anchor="ctr"/>
                </a:tc>
                <a:extLst>
                  <a:ext uri="{0D108BD9-81ED-4DB2-BD59-A6C34878D82A}">
                    <a16:rowId xmlns:a16="http://schemas.microsoft.com/office/drawing/2014/main" val="1840953977"/>
                  </a:ext>
                </a:extLst>
              </a:tr>
            </a:tbl>
          </a:graphicData>
        </a:graphic>
      </p:graphicFrame>
    </p:spTree>
    <p:extLst>
      <p:ext uri="{BB962C8B-B14F-4D97-AF65-F5344CB8AC3E}">
        <p14:creationId xmlns:p14="http://schemas.microsoft.com/office/powerpoint/2010/main" val="158051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81DB10-5769-4247-9616-87E86FFC1E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aphicFrame>
        <p:nvGraphicFramePr>
          <p:cNvPr id="3" name="Table 2">
            <a:extLst>
              <a:ext uri="{FF2B5EF4-FFF2-40B4-BE49-F238E27FC236}">
                <a16:creationId xmlns:a16="http://schemas.microsoft.com/office/drawing/2014/main" id="{FEC14E7D-EAD0-419D-A08A-61B5A60D9F10}"/>
              </a:ext>
            </a:extLst>
          </p:cNvPr>
          <p:cNvGraphicFramePr>
            <a:graphicFrameLocks noGrp="1"/>
          </p:cNvGraphicFramePr>
          <p:nvPr>
            <p:extLst>
              <p:ext uri="{D42A27DB-BD31-4B8C-83A1-F6EECF244321}">
                <p14:modId xmlns:p14="http://schemas.microsoft.com/office/powerpoint/2010/main" val="2487064633"/>
              </p:ext>
            </p:extLst>
          </p:nvPr>
        </p:nvGraphicFramePr>
        <p:xfrm>
          <a:off x="580677" y="1649920"/>
          <a:ext cx="8168323" cy="1843660"/>
        </p:xfrm>
        <a:graphic>
          <a:graphicData uri="http://schemas.openxmlformats.org/drawingml/2006/table">
            <a:tbl>
              <a:tblPr firstRow="1" firstCol="1" bandRow="1">
                <a:tableStyleId>{8DAEDABC-BADD-4293-A472-D3AD88E73092}</a:tableStyleId>
              </a:tblPr>
              <a:tblGrid>
                <a:gridCol w="787062">
                  <a:extLst>
                    <a:ext uri="{9D8B030D-6E8A-4147-A177-3AD203B41FA5}">
                      <a16:colId xmlns:a16="http://schemas.microsoft.com/office/drawing/2014/main" val="3445175278"/>
                    </a:ext>
                  </a:extLst>
                </a:gridCol>
                <a:gridCol w="3167783">
                  <a:extLst>
                    <a:ext uri="{9D8B030D-6E8A-4147-A177-3AD203B41FA5}">
                      <a16:colId xmlns:a16="http://schemas.microsoft.com/office/drawing/2014/main" val="2694032227"/>
                    </a:ext>
                  </a:extLst>
                </a:gridCol>
                <a:gridCol w="4213478">
                  <a:extLst>
                    <a:ext uri="{9D8B030D-6E8A-4147-A177-3AD203B41FA5}">
                      <a16:colId xmlns:a16="http://schemas.microsoft.com/office/drawing/2014/main" val="2248408574"/>
                    </a:ext>
                  </a:extLst>
                </a:gridCol>
              </a:tblGrid>
              <a:tr h="0">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10</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Cập nhật thông tin</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457200" algn="just">
                        <a:lnSpc>
                          <a:spcPct val="150000"/>
                        </a:lnSpc>
                        <a:spcAft>
                          <a:spcPts val="0"/>
                        </a:spcAft>
                      </a:pPr>
                      <a:r>
                        <a:rPr lang="en-US" sz="1400" dirty="0" err="1">
                          <a:effectLst/>
                          <a:latin typeface="Times New Roman" panose="02020603050405020304" pitchFamily="18" charset="0"/>
                          <a:cs typeface="Times New Roman" panose="02020603050405020304" pitchFamily="18" charset="0"/>
                        </a:rPr>
                        <a:t>Chức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phép</a:t>
                      </a:r>
                      <a:r>
                        <a:rPr lang="en-US" sz="1400" dirty="0">
                          <a:effectLst/>
                          <a:latin typeface="Times New Roman" panose="02020603050405020304" pitchFamily="18" charset="0"/>
                          <a:cs typeface="Times New Roman" panose="02020603050405020304" pitchFamily="18" charset="0"/>
                        </a:rPr>
                        <a:t> admin,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đã</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khoản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cập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thông</a:t>
                      </a:r>
                      <a:r>
                        <a:rPr lang="en-US" sz="1400" dirty="0">
                          <a:effectLst/>
                          <a:latin typeface="Times New Roman" panose="02020603050405020304" pitchFamily="18" charset="0"/>
                          <a:cs typeface="Times New Roman" panose="02020603050405020304" pitchFamily="18" charset="0"/>
                        </a:rPr>
                        <a:t> tin </a:t>
                      </a:r>
                      <a:r>
                        <a:rPr lang="en-US" sz="1400" dirty="0" err="1">
                          <a:effectLst/>
                          <a:latin typeface="Times New Roman" panose="02020603050405020304" pitchFamily="18" charset="0"/>
                          <a:cs typeface="Times New Roman" panose="02020603050405020304" pitchFamily="18" charset="0"/>
                        </a:rPr>
                        <a:t>cơ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như</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họ</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số</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điện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thoại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địa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chỉ</a:t>
                      </a:r>
                      <a:r>
                        <a:rPr lang="en-US" sz="1400" dirty="0">
                          <a:effectLst/>
                          <a:latin typeface="Times New Roman" panose="02020603050405020304" pitchFamily="18" charset="0"/>
                          <a:cs typeface="Times New Roman" panose="02020603050405020304" pitchFamily="18" charset="0"/>
                        </a:rPr>
                        <a:t>, …</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0690529"/>
                  </a:ext>
                </a:extLst>
              </a:tr>
              <a:tr h="0">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11</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457200" algn="just">
                        <a:lnSpc>
                          <a:spcPct val="150000"/>
                        </a:lnSpc>
                        <a:spcAft>
                          <a:spcPts val="0"/>
                        </a:spcAft>
                      </a:pPr>
                      <a:r>
                        <a:rPr lang="en-US" sz="1400">
                          <a:effectLst/>
                          <a:latin typeface="Times New Roman" panose="02020603050405020304" pitchFamily="18" charset="0"/>
                          <a:cs typeface="Times New Roman" panose="02020603050405020304" pitchFamily="18" charset="0"/>
                        </a:rPr>
                        <a:t>Lấy lại mật khẩu đã mất</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457200" algn="just">
                        <a:lnSpc>
                          <a:spcPct val="150000"/>
                        </a:lnSpc>
                        <a:spcAft>
                          <a:spcPts val="0"/>
                        </a:spcAft>
                      </a:pPr>
                      <a:r>
                        <a:rPr lang="en-US" sz="1400" dirty="0" err="1">
                          <a:effectLst/>
                          <a:latin typeface="Times New Roman" panose="02020603050405020304" pitchFamily="18" charset="0"/>
                          <a:cs typeface="Times New Roman" panose="02020603050405020304" pitchFamily="18" charset="0"/>
                        </a:rPr>
                        <a:t>Chức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phép</a:t>
                      </a:r>
                      <a:r>
                        <a:rPr lang="en-US" sz="1400" dirty="0">
                          <a:effectLst/>
                          <a:latin typeface="Times New Roman" panose="02020603050405020304" pitchFamily="18" charset="0"/>
                          <a:cs typeface="Times New Roman" panose="02020603050405020304" pitchFamily="18" charset="0"/>
                        </a:rPr>
                        <a:t> admin,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đã</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khoản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lấy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lại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mật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khẩu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đã</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mất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thông</a:t>
                      </a:r>
                      <a:r>
                        <a:rPr lang="en-US" sz="1400" dirty="0">
                          <a:effectLst/>
                          <a:latin typeface="Times New Roman" panose="02020603050405020304" pitchFamily="18" charset="0"/>
                          <a:cs typeface="Times New Roman" panose="02020603050405020304" pitchFamily="18" charset="0"/>
                        </a:rPr>
                        <a:t> qua </a:t>
                      </a:r>
                      <a:r>
                        <a:rPr lang="en-US" sz="1400" dirty="0" err="1">
                          <a:effectLst/>
                          <a:latin typeface="Times New Roman" panose="02020603050405020304" pitchFamily="18" charset="0"/>
                          <a:cs typeface="Times New Roman" panose="02020603050405020304" pitchFamily="18" charset="0"/>
                        </a:rPr>
                        <a:t>việc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nhận</a:t>
                      </a:r>
                      <a:r>
                        <a:rPr lang="en-US" sz="1400" dirty="0">
                          <a:effectLst/>
                          <a:latin typeface="Times New Roman" panose="02020603050405020304" pitchFamily="18" charset="0"/>
                          <a:cs typeface="Times New Roman" panose="02020603050405020304" pitchFamily="18" charset="0"/>
                        </a:rPr>
                        <a:t> email.</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763147"/>
                  </a:ext>
                </a:extLst>
              </a:tr>
            </a:tbl>
          </a:graphicData>
        </a:graphic>
      </p:graphicFrame>
    </p:spTree>
    <p:extLst>
      <p:ext uri="{BB962C8B-B14F-4D97-AF65-F5344CB8AC3E}">
        <p14:creationId xmlns:p14="http://schemas.microsoft.com/office/powerpoint/2010/main" val="135659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39"/>
          <p:cNvSpPr txBox="1">
            <a:spLocks noGrp="1"/>
          </p:cNvSpPr>
          <p:nvPr>
            <p:ph type="ctrTitle"/>
          </p:nvPr>
        </p:nvSpPr>
        <p:spPr>
          <a:xfrm>
            <a:off x="1557900" y="1991850"/>
            <a:ext cx="6028200" cy="1159800"/>
          </a:xfrm>
          <a:prstGeom prst="rect">
            <a:avLst/>
          </a:prstGeom>
        </p:spPr>
        <p:txBody>
          <a:bodyPr spcFirstLastPara="1" wrap="square" lIns="91425" tIns="91425" rIns="91425" bIns="91425" anchor="b" anchorCtr="0">
            <a:noAutofit/>
          </a:bodyPr>
          <a:lstStyle/>
          <a:p>
            <a:r>
              <a:rPr lang="en-US" dirty="0"/>
              <a:t>Ch</a:t>
            </a:r>
            <a:r>
              <a:rPr lang="vi-VN" dirty="0"/>
              <a:t>ư</a:t>
            </a:r>
            <a:r>
              <a:rPr lang="en-US" dirty="0" err="1"/>
              <a:t>ơng</a:t>
            </a:r>
            <a:r>
              <a:rPr lang="en-US" dirty="0"/>
              <a:t> </a:t>
            </a:r>
            <a:r>
              <a:rPr lang="en" dirty="0"/>
              <a:t>2:</a:t>
            </a:r>
            <a:br>
              <a:rPr lang="en" dirty="0"/>
            </a:br>
            <a:r>
              <a:rPr lang="en-US" b="1" dirty="0"/>
              <a:t>PHÂN TÍCH THIẾT KẾ HỆ THỐNG</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53FA7B-D754-4632-AE84-648FCBFBA676}"/>
              </a:ext>
            </a:extLst>
          </p:cNvPr>
          <p:cNvSpPr>
            <a:spLocks noGrp="1"/>
          </p:cNvSpPr>
          <p:nvPr>
            <p:ph type="title"/>
          </p:nvPr>
        </p:nvSpPr>
        <p:spPr>
          <a:xfrm>
            <a:off x="1131748" y="178672"/>
            <a:ext cx="6880500" cy="582900"/>
          </a:xfrm>
        </p:spPr>
        <p:txBody>
          <a:bodyPr/>
          <a:lstStyle/>
          <a:p>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use case </a:t>
            </a:r>
            <a:r>
              <a:rPr lang="en-US" dirty="0" err="1">
                <a:solidFill>
                  <a:schemeClr val="tx1"/>
                </a:solidFill>
                <a:latin typeface="Times New Roman" panose="02020603050405020304" pitchFamily="18" charset="0"/>
                <a:cs typeface="Times New Roman" panose="02020603050405020304" pitchFamily="18" charset="0"/>
              </a:rPr>
              <a:t>chính</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3D7276-4BE0-46FF-9422-8238D21AD3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E02B6484-3AD2-4FD5-9F8D-6A60A46BFB27}"/>
              </a:ext>
            </a:extLst>
          </p:cNvPr>
          <p:cNvPicPr/>
          <p:nvPr/>
        </p:nvPicPr>
        <p:blipFill rotWithShape="1">
          <a:blip r:embed="rId2">
            <a:extLst>
              <a:ext uri="{28A0092B-C50C-407E-A947-70E740481C1C}">
                <a14:useLocalDpi xmlns:a14="http://schemas.microsoft.com/office/drawing/2010/main" val="0"/>
              </a:ext>
            </a:extLst>
          </a:blip>
          <a:srcRect l="8683" t="3155" r="7280" b="5355"/>
          <a:stretch/>
        </p:blipFill>
        <p:spPr bwMode="auto">
          <a:xfrm>
            <a:off x="1801811" y="838830"/>
            <a:ext cx="5540375" cy="39751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6442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DB5D-4639-4A2A-9902-5B8685A60EF5}"/>
              </a:ext>
            </a:extLst>
          </p:cNvPr>
          <p:cNvSpPr>
            <a:spLocks noGrp="1"/>
          </p:cNvSpPr>
          <p:nvPr>
            <p:ph type="title"/>
          </p:nvPr>
        </p:nvSpPr>
        <p:spPr>
          <a:xfrm>
            <a:off x="1131750" y="416117"/>
            <a:ext cx="6880500" cy="582900"/>
          </a:xfrm>
        </p:spPr>
        <p:txBody>
          <a:bodyPr/>
          <a:lstStyle/>
          <a:p>
            <a:r>
              <a:rPr lang="en-US" dirty="0" err="1">
                <a:solidFill>
                  <a:schemeClr val="tx1"/>
                </a:solidFill>
                <a:latin typeface="Times New Roman" panose="02020603050405020304" pitchFamily="18" charset="0"/>
                <a:cs typeface="Times New Roman" panose="02020603050405020304" pitchFamily="18" charset="0"/>
              </a:rPr>
              <a:t>Biểu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đồ</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lớp</a:t>
            </a:r>
            <a:r>
              <a:rPr lang="en-US" dirty="0">
                <a:solidFill>
                  <a:schemeClr val="tx1"/>
                </a:solidFill>
                <a:latin typeface="Times New Roman" panose="02020603050405020304" pitchFamily="18" charset="0"/>
                <a:cs typeface="Times New Roman" panose="02020603050405020304" pitchFamily="18" charset="0"/>
              </a:rPr>
              <a:t> entity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4F519F6E-D9A1-4EF0-86D7-75E918C555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4" name="Picture 3">
            <a:extLst>
              <a:ext uri="{FF2B5EF4-FFF2-40B4-BE49-F238E27FC236}">
                <a16:creationId xmlns:a16="http://schemas.microsoft.com/office/drawing/2014/main" id="{DD783FF2-5FEF-4ACD-B544-98DF7CB16940}"/>
              </a:ext>
            </a:extLst>
          </p:cNvPr>
          <p:cNvPicPr/>
          <p:nvPr/>
        </p:nvPicPr>
        <p:blipFill rotWithShape="1">
          <a:blip r:embed="rId2">
            <a:extLst>
              <a:ext uri="{28A0092B-C50C-407E-A947-70E740481C1C}">
                <a14:useLocalDpi xmlns:a14="http://schemas.microsoft.com/office/drawing/2010/main" val="0"/>
              </a:ext>
            </a:extLst>
          </a:blip>
          <a:srcRect l="6828" r="26353" b="24095"/>
          <a:stretch/>
        </p:blipFill>
        <p:spPr bwMode="auto">
          <a:xfrm>
            <a:off x="1706245" y="1140777"/>
            <a:ext cx="5731510" cy="2861945"/>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987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900" y="1991850"/>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Ch</a:t>
            </a:r>
            <a:r>
              <a:rPr lang="vi-VN" dirty="0"/>
              <a:t>ư</a:t>
            </a:r>
            <a:r>
              <a:rPr lang="en-US" dirty="0" err="1"/>
              <a:t>ơng</a:t>
            </a:r>
            <a:r>
              <a:rPr lang="en-US" dirty="0"/>
              <a:t> </a:t>
            </a:r>
            <a:r>
              <a:rPr lang="en" dirty="0"/>
              <a:t>1:</a:t>
            </a:r>
            <a:endParaRPr dirty="0"/>
          </a:p>
          <a:p>
            <a:pPr lvl="0"/>
            <a:r>
              <a:rPr lang="en-US" b="1" dirty="0"/>
              <a:t>KHẢO SÁT HỆ THỐNG</a:t>
            </a:r>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3780-B0AE-4F26-9914-09100E2C2A94}"/>
              </a:ext>
            </a:extLst>
          </p:cNvPr>
          <p:cNvSpPr>
            <a:spLocks noGrp="1"/>
          </p:cNvSpPr>
          <p:nvPr>
            <p:ph type="title"/>
          </p:nvPr>
        </p:nvSpPr>
        <p:spPr/>
        <p:txBody>
          <a:bodyPr/>
          <a:lstStyle/>
          <a:p>
            <a:pPr lvl="0"/>
            <a:r>
              <a:rPr lang="en-US" dirty="0" err="1">
                <a:solidFill>
                  <a:schemeClr val="tx1"/>
                </a:solidFill>
                <a:latin typeface="Times New Roman" panose="02020603050405020304" pitchFamily="18" charset="0"/>
                <a:cs typeface="Times New Roman" panose="02020603050405020304" pitchFamily="18" charset="0"/>
              </a:rPr>
              <a:t>Thiết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đồ</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A9A27E3F-D0A0-4B70-AA60-E9BDF82D32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4" name="Picture 3" descr="Diagram&#10;&#10;Description automatically generated">
            <a:extLst>
              <a:ext uri="{FF2B5EF4-FFF2-40B4-BE49-F238E27FC236}">
                <a16:creationId xmlns:a16="http://schemas.microsoft.com/office/drawing/2014/main" id="{371B38DC-538C-4A28-8DC2-A388D24252B7}"/>
              </a:ext>
            </a:extLst>
          </p:cNvPr>
          <p:cNvPicPr/>
          <p:nvPr/>
        </p:nvPicPr>
        <p:blipFill>
          <a:blip r:embed="rId2"/>
          <a:stretch>
            <a:fillRect/>
          </a:stretch>
        </p:blipFill>
        <p:spPr>
          <a:xfrm>
            <a:off x="1706245" y="1382015"/>
            <a:ext cx="5731510" cy="2873375"/>
          </a:xfrm>
          <a:prstGeom prst="rect">
            <a:avLst/>
          </a:prstGeom>
          <a:ln>
            <a:solidFill>
              <a:schemeClr val="tx1"/>
            </a:solidFill>
          </a:ln>
        </p:spPr>
      </p:pic>
    </p:spTree>
    <p:extLst>
      <p:ext uri="{BB962C8B-B14F-4D97-AF65-F5344CB8AC3E}">
        <p14:creationId xmlns:p14="http://schemas.microsoft.com/office/powerpoint/2010/main" val="3414699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158884-AA21-42B6-92C3-116BCEBDEB32}"/>
              </a:ext>
            </a:extLst>
          </p:cNvPr>
          <p:cNvSpPr>
            <a:spLocks noGrp="1"/>
          </p:cNvSpPr>
          <p:nvPr>
            <p:ph type="ctrTitle"/>
          </p:nvPr>
        </p:nvSpPr>
        <p:spPr>
          <a:xfrm>
            <a:off x="1062614" y="1991850"/>
            <a:ext cx="7018772" cy="1159800"/>
          </a:xfrm>
        </p:spPr>
        <p:txBody>
          <a:bodyPr/>
          <a:lstStyle/>
          <a:p>
            <a:r>
              <a:rPr lang="en-US" dirty="0"/>
              <a:t>Ch</a:t>
            </a:r>
            <a:r>
              <a:rPr lang="vi-VN" dirty="0"/>
              <a:t>ư</a:t>
            </a:r>
            <a:r>
              <a:rPr lang="en-US" dirty="0" err="1"/>
              <a:t>ơng</a:t>
            </a:r>
            <a:r>
              <a:rPr lang="en-US" dirty="0"/>
              <a:t> 3:</a:t>
            </a:r>
            <a:br>
              <a:rPr lang="en-US" dirty="0"/>
            </a:br>
            <a:r>
              <a:rPr lang="en-US" b="1" dirty="0"/>
              <a:t>CÀI ĐẶT HỆ THỐNG VÀ MỘT SỐ KẾT QUẢ</a:t>
            </a:r>
            <a:endParaRPr lang="en-US" dirty="0"/>
          </a:p>
        </p:txBody>
      </p:sp>
      <p:sp>
        <p:nvSpPr>
          <p:cNvPr id="3" name="Slide Number Placeholder 2">
            <a:extLst>
              <a:ext uri="{FF2B5EF4-FFF2-40B4-BE49-F238E27FC236}">
                <a16:creationId xmlns:a16="http://schemas.microsoft.com/office/drawing/2014/main" id="{2F5F5BB5-EBEE-4213-A8E0-D816CA190C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45248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499B99-569B-4332-BB06-A5B932371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14" name="Rectangle 13">
            <a:extLst>
              <a:ext uri="{FF2B5EF4-FFF2-40B4-BE49-F238E27FC236}">
                <a16:creationId xmlns:a16="http://schemas.microsoft.com/office/drawing/2014/main" id="{2A789F75-CB57-4783-96E4-1D6E7EE9C05A}"/>
              </a:ext>
            </a:extLst>
          </p:cNvPr>
          <p:cNvSpPr/>
          <p:nvPr/>
        </p:nvSpPr>
        <p:spPr>
          <a:xfrm>
            <a:off x="568745" y="775200"/>
            <a:ext cx="8006509" cy="3593100"/>
          </a:xfrm>
          <a:prstGeom prst="rect">
            <a:avLst/>
          </a:prstGeom>
        </p:spPr>
        <p:txBody>
          <a:bodyPr wrap="square">
            <a:spAutoFit/>
          </a:bodyPr>
          <a:lstStyle/>
          <a:p>
            <a:pPr marL="742950" lvl="1" indent="-285750" algn="just">
              <a:lnSpc>
                <a:spcPct val="150000"/>
              </a:lnSpc>
              <a:spcAft>
                <a:spcPts val="800"/>
              </a:spcAft>
              <a:buFont typeface="+mj-lt"/>
              <a:buAutoNum type="arabicPeriod"/>
            </a:pPr>
            <a:r>
              <a:rPr lang="en-US" b="1" dirty="0" err="1">
                <a:latin typeface="Times New Roman" panose="02020603050405020304" pitchFamily="18" charset="0"/>
                <a:ea typeface="Arial" panose="020B0604020202020204" pitchFamily="34" charset="0"/>
                <a:cs typeface="Times New Roman" panose="02020603050405020304" pitchFamily="18" charset="0"/>
              </a:rPr>
              <a:t>Công</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nghệ</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đã</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sử</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dụng</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indent="450215" algn="just">
              <a:lnSpc>
                <a:spcPct val="150000"/>
              </a:lnSpc>
              <a:spcAft>
                <a:spcPts val="800"/>
              </a:spcAft>
            </a:pPr>
            <a:r>
              <a:rPr lang="en-US" dirty="0" err="1">
                <a:latin typeface="Times New Roman" panose="02020603050405020304" pitchFamily="18" charset="0"/>
                <a:ea typeface="Arial" panose="020B0604020202020204" pitchFamily="34" charset="0"/>
                <a:cs typeface="Times New Roman" panose="02020603050405020304" pitchFamily="18" charset="0"/>
              </a:rPr>
              <a:t>Hiện</a:t>
            </a:r>
            <a:r>
              <a:rPr lang="en-US" dirty="0">
                <a:latin typeface="Times New Roman" panose="02020603050405020304" pitchFamily="18" charset="0"/>
                <a:ea typeface="Arial" panose="020B0604020202020204" pitchFamily="34" charset="0"/>
                <a:cs typeface="Times New Roman" panose="02020603050405020304" pitchFamily="18" charset="0"/>
              </a:rPr>
              <a:t> nay </a:t>
            </a:r>
            <a:r>
              <a:rPr lang="en-US" dirty="0" err="1">
                <a:latin typeface="Times New Roman" panose="02020603050405020304" pitchFamily="18" charset="0"/>
                <a:ea typeface="Arial" panose="020B0604020202020204" pitchFamily="34" charset="0"/>
                <a:cs typeface="Times New Roman" panose="02020603050405020304" pitchFamily="18" charset="0"/>
              </a:rPr>
              <a:t>có</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rất</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nhiều</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công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nghệ</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được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sử</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dụng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để</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phát</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triển</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và</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thiết</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kế</a:t>
            </a:r>
            <a:r>
              <a:rPr lang="en-US" dirty="0">
                <a:latin typeface="Times New Roman" panose="02020603050405020304" pitchFamily="18" charset="0"/>
                <a:ea typeface="Arial" panose="020B0604020202020204" pitchFamily="34" charset="0"/>
                <a:cs typeface="Times New Roman" panose="02020603050405020304" pitchFamily="18" charset="0"/>
              </a:rPr>
              <a:t> website </a:t>
            </a:r>
            <a:r>
              <a:rPr lang="en-US" dirty="0" err="1">
                <a:latin typeface="Times New Roman" panose="02020603050405020304" pitchFamily="18" charset="0"/>
                <a:ea typeface="Arial" panose="020B0604020202020204" pitchFamily="34" charset="0"/>
                <a:cs typeface="Times New Roman" panose="02020603050405020304" pitchFamily="18" charset="0"/>
              </a:rPr>
              <a:t>như</a:t>
            </a:r>
            <a:r>
              <a:rPr lang="en-US" dirty="0">
                <a:latin typeface="Times New Roman" panose="02020603050405020304" pitchFamily="18" charset="0"/>
                <a:ea typeface="Arial" panose="020B0604020202020204" pitchFamily="34" charset="0"/>
                <a:cs typeface="Times New Roman" panose="02020603050405020304" pitchFamily="18" charset="0"/>
              </a:rPr>
              <a:t> PHP, ASP.NET,…</a:t>
            </a:r>
          </a:p>
          <a:p>
            <a:pPr marL="1257300" lvl="2" indent="-342900" algn="just">
              <a:lnSpc>
                <a:spcPct val="150000"/>
              </a:lnSpc>
              <a:buFont typeface="+mj-lt"/>
              <a:buAutoNum type="alphaLcParenR"/>
            </a:pPr>
            <a:r>
              <a:rPr lang="en-US" b="1" dirty="0">
                <a:latin typeface="Times New Roman" panose="02020603050405020304" pitchFamily="18" charset="0"/>
                <a:ea typeface="Arial" panose="020B0604020202020204" pitchFamily="34" charset="0"/>
                <a:cs typeface="Times New Roman" panose="02020603050405020304" pitchFamily="18" charset="0"/>
              </a:rPr>
              <a:t>ReactJS</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dirty="0">
                <a:latin typeface="Times New Roman" panose="02020603050405020304" pitchFamily="18" charset="0"/>
                <a:ea typeface="Arial" panose="020B0604020202020204" pitchFamily="34" charset="0"/>
                <a:cs typeface="Times New Roman" panose="02020603050405020304" pitchFamily="18" charset="0"/>
              </a:rPr>
              <a:t>ReactJS </a:t>
            </a:r>
            <a:r>
              <a:rPr lang="vi-VN" dirty="0">
                <a:latin typeface="Times New Roman" panose="02020603050405020304" pitchFamily="18" charset="0"/>
                <a:ea typeface="Arial" panose="020B0604020202020204" pitchFamily="34" charset="0"/>
                <a:cs typeface="Times New Roman" panose="02020603050405020304" pitchFamily="18" charset="0"/>
              </a:rPr>
              <a:t>là một </a:t>
            </a:r>
            <a:r>
              <a:rPr lang="en-US" dirty="0" err="1">
                <a:latin typeface="Times New Roman" panose="02020603050405020304" pitchFamily="18" charset="0"/>
                <a:ea typeface="Arial" panose="020B0604020202020204" pitchFamily="34" charset="0"/>
                <a:cs typeface="Times New Roman" panose="02020603050405020304" pitchFamily="18" charset="0"/>
              </a:rPr>
              <a:t>mã</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nguồn</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mở</a:t>
            </a:r>
            <a:r>
              <a:rPr lang="vi-VN" dirty="0">
                <a:latin typeface="Times New Roman" panose="02020603050405020304" pitchFamily="18" charset="0"/>
                <a:ea typeface="Arial" panose="020B0604020202020204" pitchFamily="34" charset="0"/>
                <a:cs typeface="Times New Roman" panose="02020603050405020304" pitchFamily="18" charset="0"/>
              </a:rPr>
              <a:t> được phát triển bởi Facebook, ra mắt vào năm 2013, bản thân nó là một thư viện Javascript được dùng để để xây dựng các tương tác với các thành phần trên website. Một trong những điểm nổi bật nhất của ReactJS đó là việc render dữ liệu không chỉ thực hiện được trên tầng Server mà còn ở dưới Client nữa.</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Char char="-"/>
            </a:pPr>
            <a:r>
              <a:rPr lang="en-US" dirty="0" err="1">
                <a:latin typeface="Times New Roman" panose="02020603050405020304" pitchFamily="18" charset="0"/>
                <a:ea typeface="Arial" panose="020B0604020202020204" pitchFamily="34" charset="0"/>
                <a:cs typeface="Times New Roman" panose="02020603050405020304" pitchFamily="18" charset="0"/>
              </a:rPr>
              <a:t>Ưu</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điểm</a:t>
            </a:r>
            <a:r>
              <a:rPr lang="en-US" dirty="0">
                <a:latin typeface="Times New Roman" panose="02020603050405020304" pitchFamily="18" charset="0"/>
                <a:ea typeface="Arial" panose="020B0604020202020204" pitchFamily="34" charset="0"/>
                <a:cs typeface="Times New Roman" panose="02020603050405020304" pitchFamily="18" charset="0"/>
              </a:rPr>
              <a:t>:</a:t>
            </a:r>
          </a:p>
          <a:p>
            <a:pPr marL="457200" algn="just">
              <a:lnSpc>
                <a:spcPct val="150000"/>
              </a:lnSpc>
              <a:spcAft>
                <a:spcPts val="800"/>
              </a:spcAft>
            </a:pPr>
            <a:r>
              <a:rPr lang="vi-VN" b="1" dirty="0">
                <a:latin typeface="Times New Roman" panose="02020603050405020304" pitchFamily="18" charset="0"/>
                <a:ea typeface="Arial" panose="020B0604020202020204" pitchFamily="34" charset="0"/>
                <a:cs typeface="Times New Roman" panose="02020603050405020304" pitchFamily="18" charset="0"/>
              </a:rPr>
              <a:t>Phù hợp với đa dạng thể loại website</a:t>
            </a:r>
            <a:r>
              <a:rPr lang="vi-VN" dirty="0">
                <a:latin typeface="Times New Roman" panose="02020603050405020304" pitchFamily="18" charset="0"/>
                <a:ea typeface="Arial" panose="020B0604020202020204" pitchFamily="34" charset="0"/>
                <a:cs typeface="Times New Roman" panose="02020603050405020304" pitchFamily="18" charset="0"/>
              </a:rPr>
              <a:t>: ReactJS khiến cho việc khởi tạo website dễ dàng hơn bởi vì </a:t>
            </a:r>
            <a:r>
              <a:rPr lang="en-US" dirty="0" err="1">
                <a:latin typeface="Times New Roman" panose="02020603050405020304" pitchFamily="18" charset="0"/>
                <a:ea typeface="Arial" panose="020B0604020202020204" pitchFamily="34" charset="0"/>
                <a:cs typeface="Times New Roman" panose="02020603050405020304" pitchFamily="18" charset="0"/>
              </a:rPr>
              <a:t>chúng</a:t>
            </a:r>
            <a:r>
              <a:rPr lang="en-US" dirty="0">
                <a:latin typeface="Times New Roman" panose="02020603050405020304" pitchFamily="18" charset="0"/>
                <a:ea typeface="Arial" panose="020B0604020202020204" pitchFamily="34" charset="0"/>
                <a:cs typeface="Times New Roman" panose="02020603050405020304" pitchFamily="18" charset="0"/>
              </a:rPr>
              <a:t> ta </a:t>
            </a:r>
            <a:r>
              <a:rPr lang="vi-VN" dirty="0">
                <a:latin typeface="Times New Roman" panose="02020603050405020304" pitchFamily="18" charset="0"/>
                <a:ea typeface="Arial" panose="020B0604020202020204" pitchFamily="34" charset="0"/>
                <a:cs typeface="Times New Roman" panose="02020603050405020304" pitchFamily="18" charset="0"/>
              </a:rPr>
              <a:t>không cần phải code nhiều như khi tạo trang web thuần chỉ dùng JavaScript, HTML</a:t>
            </a:r>
            <a:r>
              <a:rPr lang="en-US" dirty="0">
                <a:latin typeface="Times New Roman" panose="02020603050405020304" pitchFamily="18" charset="0"/>
                <a:ea typeface="Arial" panose="020B0604020202020204" pitchFamily="34" charset="0"/>
                <a:cs typeface="Times New Roman" panose="02020603050405020304" pitchFamily="18" charset="0"/>
              </a:rPr>
              <a:t>.</a:t>
            </a:r>
          </a:p>
        </p:txBody>
      </p:sp>
    </p:spTree>
    <p:extLst>
      <p:ext uri="{BB962C8B-B14F-4D97-AF65-F5344CB8AC3E}">
        <p14:creationId xmlns:p14="http://schemas.microsoft.com/office/powerpoint/2010/main" val="931771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6900CC-5DA6-4DCE-B3F7-1C89FB8EA9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Rectangle 2">
            <a:extLst>
              <a:ext uri="{FF2B5EF4-FFF2-40B4-BE49-F238E27FC236}">
                <a16:creationId xmlns:a16="http://schemas.microsoft.com/office/drawing/2014/main" id="{C9A99F1A-7D7F-44FC-8A1C-FABE9E07BD8A}"/>
              </a:ext>
            </a:extLst>
          </p:cNvPr>
          <p:cNvSpPr/>
          <p:nvPr/>
        </p:nvSpPr>
        <p:spPr>
          <a:xfrm>
            <a:off x="765893" y="664913"/>
            <a:ext cx="7612213" cy="3813673"/>
          </a:xfrm>
          <a:prstGeom prst="rect">
            <a:avLst/>
          </a:prstGeom>
        </p:spPr>
        <p:txBody>
          <a:bodyPr wrap="square">
            <a:spAutoFit/>
          </a:bodyPr>
          <a:lstStyle/>
          <a:p>
            <a:pPr marL="457200" algn="just">
              <a:lnSpc>
                <a:spcPct val="150000"/>
              </a:lnSpc>
              <a:spcAft>
                <a:spcPts val="800"/>
              </a:spcAft>
            </a:pPr>
            <a:r>
              <a:rPr lang="vi-VN" b="1" dirty="0">
                <a:latin typeface="Times New Roman" panose="02020603050405020304" pitchFamily="18" charset="0"/>
                <a:ea typeface="Arial" panose="020B0604020202020204" pitchFamily="34" charset="0"/>
                <a:cs typeface="Times New Roman" panose="02020603050405020304" pitchFamily="18" charset="0"/>
              </a:rPr>
              <a:t>Tái sử dụng các Component</a:t>
            </a:r>
            <a:r>
              <a:rPr lang="vi-VN" dirty="0">
                <a:latin typeface="Times New Roman" panose="02020603050405020304" pitchFamily="18" charset="0"/>
                <a:ea typeface="Arial" panose="020B0604020202020204" pitchFamily="34" charset="0"/>
                <a:cs typeface="Times New Roman" panose="02020603050405020304" pitchFamily="18" charset="0"/>
              </a:rPr>
              <a:t>: Nếu </a:t>
            </a:r>
            <a:r>
              <a:rPr lang="en-US" dirty="0" err="1">
                <a:latin typeface="Times New Roman" panose="02020603050405020304" pitchFamily="18" charset="0"/>
                <a:ea typeface="Arial" panose="020B0604020202020204" pitchFamily="34" charset="0"/>
                <a:cs typeface="Times New Roman" panose="02020603050405020304" pitchFamily="18" charset="0"/>
              </a:rPr>
              <a:t>chúng</a:t>
            </a:r>
            <a:r>
              <a:rPr lang="en-US" dirty="0">
                <a:latin typeface="Times New Roman" panose="02020603050405020304" pitchFamily="18" charset="0"/>
                <a:ea typeface="Arial" panose="020B0604020202020204" pitchFamily="34" charset="0"/>
                <a:cs typeface="Times New Roman" panose="02020603050405020304" pitchFamily="18" charset="0"/>
              </a:rPr>
              <a:t> ta</a:t>
            </a:r>
            <a:r>
              <a:rPr lang="vi-VN" dirty="0">
                <a:latin typeface="Times New Roman" panose="02020603050405020304" pitchFamily="18" charset="0"/>
                <a:ea typeface="Arial" panose="020B0604020202020204" pitchFamily="34" charset="0"/>
                <a:cs typeface="Times New Roman" panose="02020603050405020304" pitchFamily="18" charset="0"/>
              </a:rPr>
              <a:t> xây dựng các Component đủ tốt, đủ flexible để có thể thoả các “yêu cầu” của nhiều dự án khác nhau, </a:t>
            </a:r>
            <a:r>
              <a:rPr lang="en-US" dirty="0" err="1">
                <a:latin typeface="Times New Roman" panose="02020603050405020304" pitchFamily="18" charset="0"/>
                <a:ea typeface="Arial" panose="020B0604020202020204" pitchFamily="34" charset="0"/>
                <a:cs typeface="Times New Roman" panose="02020603050405020304" pitchFamily="18" charset="0"/>
              </a:rPr>
              <a:t>chúng</a:t>
            </a:r>
            <a:r>
              <a:rPr lang="en-US" dirty="0">
                <a:latin typeface="Times New Roman" panose="02020603050405020304" pitchFamily="18" charset="0"/>
                <a:ea typeface="Arial" panose="020B0604020202020204" pitchFamily="34" charset="0"/>
                <a:cs typeface="Times New Roman" panose="02020603050405020304" pitchFamily="18" charset="0"/>
              </a:rPr>
              <a:t> ta</a:t>
            </a:r>
            <a:r>
              <a:rPr lang="vi-VN" dirty="0">
                <a:latin typeface="Times New Roman" panose="02020603050405020304" pitchFamily="18" charset="0"/>
                <a:ea typeface="Arial" panose="020B0604020202020204" pitchFamily="34" charset="0"/>
                <a:cs typeface="Times New Roman" panose="02020603050405020304" pitchFamily="18" charset="0"/>
              </a:rPr>
              <a:t> chỉ tốn thời gian xây dựng ban đầu và sử dụng lại hầu như toàn bộ ở các dự án sau</a:t>
            </a:r>
            <a:r>
              <a:rPr lang="en-US" dirty="0">
                <a:latin typeface="Times New Roman" panose="02020603050405020304" pitchFamily="18" charset="0"/>
                <a:ea typeface="Arial" panose="020B0604020202020204" pitchFamily="34" charset="0"/>
                <a:cs typeface="Times New Roman" panose="02020603050405020304" pitchFamily="18" charset="0"/>
              </a:rPr>
              <a:t>.</a:t>
            </a:r>
            <a:endParaRPr lang="en-US" b="1"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spcAft>
                <a:spcPts val="800"/>
              </a:spcAft>
            </a:pPr>
            <a:r>
              <a:rPr lang="vi-VN" b="1" dirty="0">
                <a:latin typeface="Times New Roman" panose="02020603050405020304" pitchFamily="18" charset="0"/>
                <a:ea typeface="Arial" panose="020B0604020202020204" pitchFamily="34" charset="0"/>
                <a:cs typeface="Times New Roman" panose="02020603050405020304" pitchFamily="18" charset="0"/>
              </a:rPr>
              <a:t>Có thể sử dụng cho cả </a:t>
            </a:r>
            <a:r>
              <a:rPr lang="en-US" b="1" dirty="0" err="1">
                <a:latin typeface="Times New Roman" panose="02020603050405020304" pitchFamily="18" charset="0"/>
                <a:ea typeface="Arial" panose="020B0604020202020204" pitchFamily="34" charset="0"/>
                <a:cs typeface="Times New Roman" panose="02020603050405020304" pitchFamily="18" charset="0"/>
              </a:rPr>
              <a:t>ứng</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dụng</a:t>
            </a:r>
            <a:r>
              <a:rPr lang="en-US" b="1" dirty="0">
                <a:latin typeface="Times New Roman" panose="02020603050405020304" pitchFamily="18" charset="0"/>
                <a:ea typeface="Arial" panose="020B0604020202020204" pitchFamily="34" charset="0"/>
                <a:cs typeface="Times New Roman" panose="02020603050405020304" pitchFamily="18" charset="0"/>
              </a:rPr>
              <a:t> mobile</a:t>
            </a:r>
            <a:r>
              <a:rPr lang="vi-VN" dirty="0">
                <a:latin typeface="Times New Roman" panose="02020603050405020304" pitchFamily="18" charset="0"/>
                <a:ea typeface="Arial" panose="020B0604020202020204" pitchFamily="34" charset="0"/>
                <a:cs typeface="Times New Roman" panose="02020603050405020304" pitchFamily="18" charset="0"/>
              </a:rPr>
              <a:t>: Hầu hết chúng ta đều biết rằng ReactJS được sử dụng cho việc lập trình website, nhưng thực chất nó được sinh ra không chỉ làm mỗi đều đó. Nếu bạn cần phát triển thêm ứng dụng </a:t>
            </a:r>
            <a:r>
              <a:rPr lang="en-US" dirty="0">
                <a:latin typeface="Times New Roman" panose="02020603050405020304" pitchFamily="18" charset="0"/>
                <a:ea typeface="Arial" panose="020B0604020202020204" pitchFamily="34" charset="0"/>
                <a:cs typeface="Times New Roman" panose="02020603050405020304" pitchFamily="18" charset="0"/>
              </a:rPr>
              <a:t>mobile</a:t>
            </a:r>
            <a:r>
              <a:rPr lang="vi-VN" dirty="0">
                <a:latin typeface="Times New Roman" panose="02020603050405020304" pitchFamily="18" charset="0"/>
                <a:ea typeface="Arial" panose="020B0604020202020204" pitchFamily="34" charset="0"/>
                <a:cs typeface="Times New Roman" panose="02020603050405020304" pitchFamily="18" charset="0"/>
              </a:rPr>
              <a:t>, thì hãy sử dụng thêm React Native – một framework khác được phát triển cũng chính Facebook, bạn có thể dễ dàng “chia sẻ” các Component hoặc sử dung lại các Business Logic trong ứng dụng.</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spcAft>
                <a:spcPts val="800"/>
              </a:spcAft>
            </a:pPr>
            <a:r>
              <a:rPr lang="vi-VN" b="1" dirty="0">
                <a:latin typeface="Times New Roman" panose="02020603050405020304" pitchFamily="18" charset="0"/>
                <a:ea typeface="Arial" panose="020B0604020202020204" pitchFamily="34" charset="0"/>
                <a:cs typeface="Times New Roman" panose="02020603050405020304" pitchFamily="18" charset="0"/>
              </a:rPr>
              <a:t>Thân thiện với SEO</a:t>
            </a:r>
            <a:r>
              <a:rPr lang="vi-VN" dirty="0">
                <a:latin typeface="Times New Roman" panose="02020603050405020304" pitchFamily="18" charset="0"/>
                <a:ea typeface="Arial" panose="020B0604020202020204" pitchFamily="34" charset="0"/>
                <a:cs typeface="Times New Roman" panose="02020603050405020304" pitchFamily="18" charset="0"/>
              </a:rPr>
              <a:t>: SEO là một phần không thể thiếu để đưa thông tin website của bạn lên top đầu tìm kiếm của Google. Bản chất ReactJS là một thư viện JavaScript, Google Search Engine hiện nay đã crawl và index được code JavaScript</a:t>
            </a:r>
            <a:r>
              <a:rPr lang="en-US" dirty="0">
                <a:latin typeface="Times New Roman" panose="02020603050405020304" pitchFamily="18" charset="0"/>
                <a:ea typeface="Arial" panose="020B0604020202020204" pitchFamily="34" charset="0"/>
                <a:cs typeface="Times New Roman" panose="02020603050405020304" pitchFamily="18" charset="0"/>
              </a:rPr>
              <a:t>.</a:t>
            </a:r>
          </a:p>
        </p:txBody>
      </p:sp>
    </p:spTree>
    <p:extLst>
      <p:ext uri="{BB962C8B-B14F-4D97-AF65-F5344CB8AC3E}">
        <p14:creationId xmlns:p14="http://schemas.microsoft.com/office/powerpoint/2010/main" val="251815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3169B-F0EF-46A6-BA80-C3F05A241D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Rectangle 2">
            <a:extLst>
              <a:ext uri="{FF2B5EF4-FFF2-40B4-BE49-F238E27FC236}">
                <a16:creationId xmlns:a16="http://schemas.microsoft.com/office/drawing/2014/main" id="{37A8C3FE-4773-4374-8302-8B46E78178CB}"/>
              </a:ext>
            </a:extLst>
          </p:cNvPr>
          <p:cNvSpPr/>
          <p:nvPr/>
        </p:nvSpPr>
        <p:spPr>
          <a:xfrm>
            <a:off x="808443" y="1200958"/>
            <a:ext cx="7527114" cy="2741584"/>
          </a:xfrm>
          <a:prstGeom prst="rect">
            <a:avLst/>
          </a:prstGeom>
        </p:spPr>
        <p:txBody>
          <a:bodyPr wrap="square">
            <a:spAutoFit/>
          </a:bodyPr>
          <a:lstStyle/>
          <a:p>
            <a:pPr marL="457200" algn="just">
              <a:lnSpc>
                <a:spcPct val="150000"/>
              </a:lnSpc>
              <a:spcAft>
                <a:spcPts val="800"/>
              </a:spcAft>
            </a:pPr>
            <a:r>
              <a:rPr lang="vi-VN" b="1" dirty="0">
                <a:latin typeface="Times New Roman" panose="02020603050405020304" pitchFamily="18" charset="0"/>
                <a:ea typeface="Arial" panose="020B0604020202020204" pitchFamily="34" charset="0"/>
                <a:cs typeface="Times New Roman" panose="02020603050405020304" pitchFamily="18" charset="0"/>
              </a:rPr>
              <a:t>Debug dễ dàng</a:t>
            </a:r>
            <a:r>
              <a:rPr lang="vi-VN" dirty="0">
                <a:latin typeface="Times New Roman" panose="02020603050405020304" pitchFamily="18" charset="0"/>
                <a:ea typeface="Arial" panose="020B0604020202020204" pitchFamily="34" charset="0"/>
                <a:cs typeface="Times New Roman" panose="02020603050405020304" pitchFamily="18" charset="0"/>
              </a:rPr>
              <a:t>: Facebook đã phát hành 1 Chrome extension dùng trong việc debug trong quá trình phát triển ứng dụng. Điều đó giúp tăng tốc quá trình release sản phẩm </a:t>
            </a:r>
            <a:r>
              <a:rPr lang="en-US" dirty="0" err="1">
                <a:latin typeface="Times New Roman" panose="02020603050405020304" pitchFamily="18" charset="0"/>
                <a:ea typeface="Arial" panose="020B0604020202020204" pitchFamily="34" charset="0"/>
                <a:cs typeface="Times New Roman" panose="02020603050405020304" pitchFamily="18" charset="0"/>
              </a:rPr>
              <a:t>cũng</a:t>
            </a:r>
            <a:r>
              <a:rPr lang="vi-VN" dirty="0">
                <a:latin typeface="Times New Roman" panose="02020603050405020304" pitchFamily="18" charset="0"/>
                <a:ea typeface="Arial" panose="020B0604020202020204" pitchFamily="34" charset="0"/>
                <a:cs typeface="Times New Roman" panose="02020603050405020304" pitchFamily="18" charset="0"/>
              </a:rPr>
              <a:t> như quá trình coding của bạn.</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spcAft>
                <a:spcPts val="800"/>
              </a:spcAft>
            </a:pPr>
            <a:r>
              <a:rPr lang="vi-VN" b="1" dirty="0">
                <a:latin typeface="Times New Roman" panose="02020603050405020304" pitchFamily="18" charset="0"/>
                <a:ea typeface="Arial" panose="020B0604020202020204" pitchFamily="34" charset="0"/>
                <a:cs typeface="Times New Roman" panose="02020603050405020304" pitchFamily="18" charset="0"/>
              </a:rPr>
              <a:t>Công cụ phát triển web hot nhất hiện nay</a:t>
            </a:r>
            <a:r>
              <a:rPr lang="vi-VN"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Khi</a:t>
            </a:r>
            <a:r>
              <a:rPr lang="vi-VN" dirty="0">
                <a:latin typeface="Times New Roman" panose="02020603050405020304" pitchFamily="18" charset="0"/>
                <a:ea typeface="Arial" panose="020B0604020202020204" pitchFamily="34" charset="0"/>
                <a:cs typeface="Times New Roman" panose="02020603050405020304" pitchFamily="18" charset="0"/>
              </a:rPr>
              <a:t> nhìn vào số liệu thống kê từ </a:t>
            </a:r>
            <a:r>
              <a:rPr lang="vi-VN" u="sng" dirty="0">
                <a:solidFill>
                  <a:srgbClr val="0563C1"/>
                </a:solidFill>
                <a:latin typeface="Times New Roman" panose="02020603050405020304" pitchFamily="18" charset="0"/>
                <a:ea typeface="Arial" panose="020B0604020202020204" pitchFamily="34" charset="0"/>
                <a:cs typeface="Times New Roman" panose="02020603050405020304" pitchFamily="18" charset="0"/>
                <a:hlinkClick r:id="rId2"/>
              </a:rPr>
              <a:t>Google Trend</a:t>
            </a:r>
            <a:r>
              <a:rPr lang="vi-VN" dirty="0">
                <a:latin typeface="Times New Roman" panose="02020603050405020304" pitchFamily="18" charset="0"/>
                <a:ea typeface="Arial" panose="020B0604020202020204" pitchFamily="34" charset="0"/>
                <a:cs typeface="Times New Roman" panose="02020603050405020304" pitchFamily="18" charset="0"/>
              </a:rPr>
              <a:t> ở Việt Nam, dạo lướt qua các trang tuyển dụng hàng đầu ở Việt Nam như Topdev, Itviec, v.v </a:t>
            </a:r>
            <a:r>
              <a:rPr lang="en-US" dirty="0" err="1">
                <a:latin typeface="Times New Roman" panose="02020603050405020304" pitchFamily="18" charset="0"/>
                <a:ea typeface="Arial" panose="020B0604020202020204" pitchFamily="34" charset="0"/>
                <a:cs typeface="Times New Roman" panose="02020603050405020304" pitchFamily="18" charset="0"/>
              </a:rPr>
              <a:t>chúng</a:t>
            </a:r>
            <a:r>
              <a:rPr lang="en-US" dirty="0">
                <a:latin typeface="Times New Roman" panose="02020603050405020304" pitchFamily="18" charset="0"/>
                <a:ea typeface="Arial" panose="020B0604020202020204" pitchFamily="34" charset="0"/>
                <a:cs typeface="Times New Roman" panose="02020603050405020304" pitchFamily="18" charset="0"/>
              </a:rPr>
              <a:t> ta</a:t>
            </a:r>
            <a:r>
              <a:rPr lang="vi-VN" dirty="0">
                <a:latin typeface="Times New Roman" panose="02020603050405020304" pitchFamily="18" charset="0"/>
                <a:ea typeface="Arial" panose="020B0604020202020204" pitchFamily="34" charset="0"/>
                <a:cs typeface="Times New Roman" panose="02020603050405020304" pitchFamily="18" charset="0"/>
              </a:rPr>
              <a:t> sẽ thấy số lượng tuyển dụng cho vị trí React Developer là cực kỳ lớn cùng với mức lương vô cùng hấp dẫn và độ phổ biến hiện tại của ReactJS trên thị trường Việt Nam là như thế nào.</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0909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1A1F15-8878-4CE4-840F-AA2E9824D7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Rectangle 2">
            <a:extLst>
              <a:ext uri="{FF2B5EF4-FFF2-40B4-BE49-F238E27FC236}">
                <a16:creationId xmlns:a16="http://schemas.microsoft.com/office/drawing/2014/main" id="{55C5BDC0-F829-476A-83E4-83B8FC857696}"/>
              </a:ext>
            </a:extLst>
          </p:cNvPr>
          <p:cNvSpPr/>
          <p:nvPr/>
        </p:nvSpPr>
        <p:spPr>
          <a:xfrm>
            <a:off x="666128" y="962431"/>
            <a:ext cx="7811743" cy="3218638"/>
          </a:xfrm>
          <a:prstGeom prst="rect">
            <a:avLst/>
          </a:prstGeom>
        </p:spPr>
        <p:txBody>
          <a:bodyPr wrap="square">
            <a:spAutoFit/>
          </a:bodyPr>
          <a:lstStyle/>
          <a:p>
            <a:pPr marL="914400" lvl="2" algn="just">
              <a:lnSpc>
                <a:spcPct val="150000"/>
              </a:lnSpc>
            </a:pPr>
            <a:r>
              <a:rPr 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2. NodeJS</a:t>
            </a:r>
            <a:endPar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dirty="0">
                <a:latin typeface="Times New Roman" panose="02020603050405020304" pitchFamily="18" charset="0"/>
                <a:ea typeface="Arial" panose="020B0604020202020204" pitchFamily="34" charset="0"/>
                <a:cs typeface="Times New Roman" panose="02020603050405020304" pitchFamily="18" charset="0"/>
              </a:rPr>
              <a:t>NodeJS là mã nguồn mở chạy trên môi trường V8 JavaScript runtime (một trình thông dịch </a:t>
            </a:r>
            <a:r>
              <a:rPr lang="vi-VN" u="sng" dirty="0">
                <a:solidFill>
                  <a:srgbClr val="0563C1"/>
                </a:solidFill>
                <a:latin typeface="Times New Roman" panose="02020603050405020304" pitchFamily="18" charset="0"/>
                <a:ea typeface="Arial" panose="020B0604020202020204" pitchFamily="34" charset="0"/>
                <a:cs typeface="Times New Roman" panose="02020603050405020304" pitchFamily="18" charset="0"/>
                <a:hlinkClick r:id="rId2"/>
              </a:rPr>
              <a:t>JavaScript </a:t>
            </a:r>
            <a:r>
              <a:rPr lang="vi-VN" dirty="0">
                <a:latin typeface="Times New Roman" panose="02020603050405020304" pitchFamily="18" charset="0"/>
                <a:ea typeface="Arial" panose="020B0604020202020204" pitchFamily="34" charset="0"/>
                <a:cs typeface="Times New Roman" panose="02020603050405020304" pitchFamily="18" charset="0"/>
              </a:rPr>
              <a:t>chạy cực nhanh trên trình duyệt Chrome). NodeJS giúp các nhà phát triển xây dựng các ứng dụng web một cách đơn giản và dễ dàng mở rộng.</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Char char="-"/>
            </a:pPr>
            <a:r>
              <a:rPr lang="en-US" dirty="0" err="1">
                <a:latin typeface="Times New Roman" panose="02020603050405020304" pitchFamily="18" charset="0"/>
                <a:ea typeface="Arial" panose="020B0604020202020204" pitchFamily="34" charset="0"/>
                <a:cs typeface="Times New Roman" panose="02020603050405020304" pitchFamily="18" charset="0"/>
              </a:rPr>
              <a:t>Ưu</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điểm</a:t>
            </a:r>
            <a:r>
              <a:rPr lang="en-US" dirty="0">
                <a:latin typeface="Times New Roman" panose="02020603050405020304" pitchFamily="18" charset="0"/>
                <a:ea typeface="Arial" panose="020B0604020202020204" pitchFamily="34" charset="0"/>
                <a:cs typeface="Times New Roman" panose="02020603050405020304" pitchFamily="18" charset="0"/>
              </a:rPr>
              <a:t>:</a:t>
            </a:r>
          </a:p>
          <a:p>
            <a:pPr marL="742950" indent="-285750" algn="just" fontAlgn="base">
              <a:lnSpc>
                <a:spcPct val="150000"/>
              </a:lnSpc>
              <a:spcAft>
                <a:spcPts val="60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vi-VN" dirty="0">
                <a:latin typeface="Times New Roman" panose="02020603050405020304" pitchFamily="18" charset="0"/>
                <a:ea typeface="Times New Roman" panose="02020603050405020304" pitchFamily="18" charset="0"/>
                <a:cs typeface="Times New Roman" panose="02020603050405020304" pitchFamily="18" charset="0"/>
              </a:rPr>
              <a:t>O hướng sự kiện không đồng bộ giúp xử lý nhiều yêu cầu đồng thời.</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742950" indent="-285750" algn="just" fontAlgn="base">
              <a:lnSpc>
                <a:spcPct val="150000"/>
              </a:lnSpc>
              <a:spcAft>
                <a:spcPts val="600"/>
              </a:spcAft>
              <a:buFont typeface="Arial" panose="020B0604020202020204" pitchFamily="34"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Đáp ứng được những yêu cầu về thời gian thực.</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742950" indent="-285750" algn="just" fontAlgn="base">
              <a:lnSpc>
                <a:spcPct val="150000"/>
              </a:lnSpc>
              <a:spcAft>
                <a:spcPts val="600"/>
              </a:spcAft>
              <a:buFont typeface="Arial" panose="020B0604020202020204" pitchFamily="34"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Có tốc độ cực rất nhanh, đáp ứng được nhu cầu sử dụng của khách truy cập khổng lồ trong thời gian ngắn.</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27599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F4A8C1-05B1-4813-9500-9F4C1D97AE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Rectangle 2">
            <a:extLst>
              <a:ext uri="{FF2B5EF4-FFF2-40B4-BE49-F238E27FC236}">
                <a16:creationId xmlns:a16="http://schemas.microsoft.com/office/drawing/2014/main" id="{EBD8248D-F0F5-49C1-A75F-312478E40C88}"/>
              </a:ext>
            </a:extLst>
          </p:cNvPr>
          <p:cNvSpPr/>
          <p:nvPr/>
        </p:nvSpPr>
        <p:spPr>
          <a:xfrm>
            <a:off x="1086267" y="1583242"/>
            <a:ext cx="6971466" cy="1977016"/>
          </a:xfrm>
          <a:prstGeom prst="rect">
            <a:avLst/>
          </a:prstGeom>
        </p:spPr>
        <p:txBody>
          <a:bodyPr wrap="square">
            <a:spAutoFit/>
          </a:bodyPr>
          <a:lstStyle/>
          <a:p>
            <a:pPr marL="742950" indent="-285750" fontAlgn="base">
              <a:lnSpc>
                <a:spcPct val="150000"/>
              </a:lnSpc>
              <a:spcAft>
                <a:spcPts val="600"/>
              </a:spcAft>
              <a:buFont typeface="Arial" panose="020B0604020202020204" pitchFamily="34"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Sử dụng JavaScript, một ngôn ngữ lập trình rất dễ học.</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742950" indent="-285750" fontAlgn="base">
              <a:lnSpc>
                <a:spcPct val="150000"/>
              </a:lnSpc>
              <a:spcAft>
                <a:spcPts val="600"/>
              </a:spcAft>
              <a:buFont typeface="Arial" panose="020B0604020202020204" pitchFamily="34"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Chia sẻ cùng một đoạn mã với cả phía máy chủ và máy khách.</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742950" indent="-285750" fontAlgn="base">
              <a:lnSpc>
                <a:spcPct val="150000"/>
              </a:lnSpc>
              <a:spcAft>
                <a:spcPts val="600"/>
              </a:spcAft>
              <a:buFont typeface="Arial" panose="020B0604020202020204" pitchFamily="34"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Npm và các module rất mạnh mẽ và vẫn đang tiếp tục phát triển.</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742950" indent="-285750" fontAlgn="base">
              <a:lnSpc>
                <a:spcPct val="150000"/>
              </a:lnSpc>
              <a:spcAft>
                <a:spcPts val="600"/>
              </a:spcAft>
              <a:buFont typeface="Arial" panose="020B0604020202020204" pitchFamily="34"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Có một cộng đồng lớn mạnh, có nhiều mã được chia sẻ qua github</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742950" indent="-285750" fontAlgn="base">
              <a:lnSpc>
                <a:spcPct val="150000"/>
              </a:lnSpc>
              <a:spcAft>
                <a:spcPts val="600"/>
              </a:spcAft>
              <a:buFont typeface="Arial" panose="020B0604020202020204" pitchFamily="34"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Tương thích với nhiều thiết bị, nhiều hệ điều hành như MacOS, Window, Linux,…</a:t>
            </a:r>
            <a:endParaRPr lang="en-US" dirty="0"/>
          </a:p>
        </p:txBody>
      </p:sp>
    </p:spTree>
    <p:extLst>
      <p:ext uri="{BB962C8B-B14F-4D97-AF65-F5344CB8AC3E}">
        <p14:creationId xmlns:p14="http://schemas.microsoft.com/office/powerpoint/2010/main" val="246216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D5735A-589B-40C7-BE76-A2DE5B60FF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Rectangle 2">
            <a:extLst>
              <a:ext uri="{FF2B5EF4-FFF2-40B4-BE49-F238E27FC236}">
                <a16:creationId xmlns:a16="http://schemas.microsoft.com/office/drawing/2014/main" id="{ECB3D193-EE1F-4DCC-8F5F-F7CCF04E421C}"/>
              </a:ext>
            </a:extLst>
          </p:cNvPr>
          <p:cNvSpPr/>
          <p:nvPr/>
        </p:nvSpPr>
        <p:spPr>
          <a:xfrm>
            <a:off x="720840" y="929088"/>
            <a:ext cx="7702319" cy="3285323"/>
          </a:xfrm>
          <a:prstGeom prst="rect">
            <a:avLst/>
          </a:prstGeom>
        </p:spPr>
        <p:txBody>
          <a:bodyPr wrap="square">
            <a:spAutoFit/>
          </a:bodyPr>
          <a:lstStyle/>
          <a:p>
            <a:pPr marL="457200" lvl="1" algn="just">
              <a:lnSpc>
                <a:spcPct val="150000"/>
              </a:lnSpc>
            </a:pPr>
            <a:r>
              <a:rPr lang="en-US" b="1" dirty="0">
                <a:latin typeface="Times New Roman" panose="02020603050405020304" pitchFamily="18" charset="0"/>
                <a:ea typeface="Arial" panose="020B0604020202020204" pitchFamily="34" charset="0"/>
                <a:cs typeface="Times New Roman" panose="02020603050405020304" pitchFamily="18" charset="0"/>
              </a:rPr>
              <a:t>3. </a:t>
            </a:r>
            <a:r>
              <a:rPr lang="en-US" b="1" dirty="0" err="1">
                <a:latin typeface="Times New Roman" panose="02020603050405020304" pitchFamily="18" charset="0"/>
                <a:ea typeface="Arial" panose="020B0604020202020204" pitchFamily="34" charset="0"/>
                <a:cs typeface="Times New Roman" panose="02020603050405020304" pitchFamily="18" charset="0"/>
              </a:rPr>
              <a:t>Môi</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trường</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đã</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sử</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dụng</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dirty="0">
                <a:latin typeface="Times New Roman" panose="02020603050405020304" pitchFamily="18" charset="0"/>
                <a:ea typeface="Arial" panose="020B0604020202020204" pitchFamily="34" charset="0"/>
                <a:cs typeface="Times New Roman" panose="02020603050405020304" pitchFamily="18" charset="0"/>
              </a:rPr>
              <a:t>Visual studio code l</a:t>
            </a:r>
            <a:r>
              <a:rPr lang="vi-VN" dirty="0">
                <a:latin typeface="Times New Roman" panose="02020603050405020304" pitchFamily="18" charset="0"/>
                <a:ea typeface="Arial" panose="020B0604020202020204" pitchFamily="34" charset="0"/>
                <a:cs typeface="Times New Roman" panose="02020603050405020304" pitchFamily="18" charset="0"/>
              </a:rPr>
              <a:t>à một trình biên tập lập trình code miễn phí dành cho Windows, Linux và macOS, Visual Studio Code được phát triển bởi Microsoft. Nó được xem là một sự kết hợp hoàn hảo giữa IDE và Code Editor.</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dirty="0" err="1">
                <a:latin typeface="Times New Roman" panose="02020603050405020304" pitchFamily="18" charset="0"/>
                <a:ea typeface="Arial" panose="020B0604020202020204" pitchFamily="34" charset="0"/>
                <a:cs typeface="Times New Roman" panose="02020603050405020304" pitchFamily="18" charset="0"/>
              </a:rPr>
              <a:t>Ưu</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điểm</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pPr>
            <a:r>
              <a:rPr lang="en-US" b="1" dirty="0" err="1">
                <a:latin typeface="Times New Roman" panose="02020603050405020304" pitchFamily="18" charset="0"/>
                <a:ea typeface="Arial" panose="020B0604020202020204" pitchFamily="34" charset="0"/>
                <a:cs typeface="Times New Roman" panose="02020603050405020304" pitchFamily="18" charset="0"/>
              </a:rPr>
              <a:t>Hỗ</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trợ</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nhiều</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ngôn</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ngữ</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lập</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trình</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vi-VN" dirty="0">
                <a:latin typeface="Times New Roman" panose="02020603050405020304" pitchFamily="18" charset="0"/>
                <a:ea typeface="Arial" panose="020B0604020202020204" pitchFamily="34" charset="0"/>
                <a:cs typeface="Times New Roman" panose="02020603050405020304" pitchFamily="18" charset="0"/>
              </a:rPr>
              <a:t>Visual Studio Code hỗ trợ nhiều ngôn ngữ lập trình như C/C++, C#, F#, Visual Basic, HTML, CSS, JavaScript, … Vì vậy, nó dễ dàng phát hiện và đưa ra thông báo nếu chương chương trình có lỗi.</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pPr>
            <a:r>
              <a:rPr lang="en-US" b="1" dirty="0" err="1">
                <a:latin typeface="Times New Roman" panose="02020603050405020304" pitchFamily="18" charset="0"/>
                <a:ea typeface="Arial" panose="020B0604020202020204" pitchFamily="34" charset="0"/>
                <a:cs typeface="Times New Roman" panose="02020603050405020304" pitchFamily="18" charset="0"/>
              </a:rPr>
              <a:t>Hỗ</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trợ</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đa</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nền</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tảng</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vi-VN" dirty="0">
                <a:latin typeface="Times New Roman" panose="02020603050405020304" pitchFamily="18" charset="0"/>
                <a:ea typeface="Arial" panose="020B0604020202020204" pitchFamily="34" charset="0"/>
                <a:cs typeface="Times New Roman" panose="02020603050405020304" pitchFamily="18" charset="0"/>
              </a:rPr>
              <a:t>Các trình viết code thông thường chỉ được sử dụng hoặc cho Windows hoặc Linux hoặc Mac Systems. Nhưng Visual Studio Code có thể hoạt động tốt trên cả ba nền tảng trên.</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9803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F6433-F7F5-4ED0-A7EE-19683E6BF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Rectangle 2">
            <a:extLst>
              <a:ext uri="{FF2B5EF4-FFF2-40B4-BE49-F238E27FC236}">
                <a16:creationId xmlns:a16="http://schemas.microsoft.com/office/drawing/2014/main" id="{8D81A034-5AFE-4C2B-9584-62E9B7284453}"/>
              </a:ext>
            </a:extLst>
          </p:cNvPr>
          <p:cNvSpPr/>
          <p:nvPr/>
        </p:nvSpPr>
        <p:spPr>
          <a:xfrm>
            <a:off x="740864" y="605923"/>
            <a:ext cx="7662272" cy="3931654"/>
          </a:xfrm>
          <a:prstGeom prst="rect">
            <a:avLst/>
          </a:prstGeom>
        </p:spPr>
        <p:txBody>
          <a:bodyPr wrap="square">
            <a:spAutoFit/>
          </a:bodyPr>
          <a:lstStyle/>
          <a:p>
            <a:pPr marL="457200" algn="just">
              <a:lnSpc>
                <a:spcPct val="150000"/>
              </a:lnSpc>
            </a:pPr>
            <a:r>
              <a:rPr lang="en-US" b="1" dirty="0" err="1">
                <a:latin typeface="Times New Roman" panose="02020603050405020304" pitchFamily="18" charset="0"/>
                <a:ea typeface="Arial" panose="020B0604020202020204" pitchFamily="34" charset="0"/>
                <a:cs typeface="Times New Roman" panose="02020603050405020304" pitchFamily="18" charset="0"/>
              </a:rPr>
              <a:t>Cung</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cấp</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kho</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tiện</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ích</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mở</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rộng</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vi-VN" dirty="0">
                <a:latin typeface="Times New Roman" panose="02020603050405020304" pitchFamily="18" charset="0"/>
                <a:ea typeface="Arial" panose="020B0604020202020204" pitchFamily="34" charset="0"/>
                <a:cs typeface="Times New Roman" panose="02020603050405020304" pitchFamily="18" charset="0"/>
              </a:rPr>
              <a:t>Trong trường hợp lập trình viên muốn sử dụng một ngôn ngữ lập trình không nằm trong số các ngôn ngữ Visual Studio hỗ trợ, họ có thể tải xuống tiện ích mở rộng. Điều này vẫn sẽ không làm giảm hiệu năng của phần mềm, bởi vì phần mở rộng này hoạt động như một chương trình độc lập.</a:t>
            </a:r>
            <a:endParaRPr lang="en-US" b="1"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pPr>
            <a:r>
              <a:rPr lang="en-US" b="1" dirty="0">
                <a:latin typeface="Times New Roman" panose="02020603050405020304" pitchFamily="18" charset="0"/>
                <a:ea typeface="Arial" panose="020B0604020202020204" pitchFamily="34" charset="0"/>
                <a:cs typeface="Times New Roman" panose="02020603050405020304" pitchFamily="18" charset="0"/>
              </a:rPr>
              <a:t>Kho </a:t>
            </a:r>
            <a:r>
              <a:rPr lang="en-US" b="1" dirty="0" err="1">
                <a:latin typeface="Times New Roman" panose="02020603050405020304" pitchFamily="18" charset="0"/>
                <a:ea typeface="Arial" panose="020B0604020202020204" pitchFamily="34" charset="0"/>
                <a:cs typeface="Times New Roman" panose="02020603050405020304" pitchFamily="18" charset="0"/>
              </a:rPr>
              <a:t>lưu</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trữ</a:t>
            </a:r>
            <a:r>
              <a:rPr lang="en-US" b="1" dirty="0">
                <a:latin typeface="Times New Roman" panose="02020603050405020304" pitchFamily="18" charset="0"/>
                <a:ea typeface="Arial" panose="020B0604020202020204" pitchFamily="34" charset="0"/>
                <a:cs typeface="Times New Roman" panose="02020603050405020304" pitchFamily="18" charset="0"/>
              </a:rPr>
              <a:t> code an </a:t>
            </a:r>
            <a:r>
              <a:rPr lang="en-US" b="1" dirty="0" err="1">
                <a:latin typeface="Times New Roman" panose="02020603050405020304" pitchFamily="18" charset="0"/>
                <a:ea typeface="Arial" panose="020B0604020202020204" pitchFamily="34" charset="0"/>
                <a:cs typeface="Times New Roman" panose="02020603050405020304" pitchFamily="18" charset="0"/>
              </a:rPr>
              <a:t>toàn</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vi-VN" dirty="0">
                <a:latin typeface="Times New Roman" panose="02020603050405020304" pitchFamily="18" charset="0"/>
                <a:ea typeface="Arial" panose="020B0604020202020204" pitchFamily="34" charset="0"/>
                <a:cs typeface="Times New Roman" panose="02020603050405020304" pitchFamily="18" charset="0"/>
              </a:rPr>
              <a:t>Đi kèm với sự phát triển của lập trình là nhu cầu về lưu trữ an toàn. Với Visual Studio Code, người dùng có thể hoàn toàn yên tâm vì nó dễ dàng kết nối với Git hoặc bất kỳ kho lưu trữ hiện có nào.</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pPr>
            <a:r>
              <a:rPr lang="en-US" b="1" dirty="0" err="1">
                <a:latin typeface="Times New Roman" panose="02020603050405020304" pitchFamily="18" charset="0"/>
                <a:ea typeface="Arial" panose="020B0604020202020204" pitchFamily="34" charset="0"/>
                <a:cs typeface="Times New Roman" panose="02020603050405020304" pitchFamily="18" charset="0"/>
              </a:rPr>
              <a:t>Hỗ</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trợ</a:t>
            </a:r>
            <a:r>
              <a:rPr lang="en-US" b="1" dirty="0">
                <a:latin typeface="Times New Roman" panose="02020603050405020304" pitchFamily="18" charset="0"/>
                <a:ea typeface="Arial" panose="020B0604020202020204" pitchFamily="34" charset="0"/>
                <a:cs typeface="Times New Roman" panose="02020603050405020304" pitchFamily="18" charset="0"/>
              </a:rPr>
              <a:t> web: </a:t>
            </a:r>
            <a:r>
              <a:rPr lang="vi-VN" dirty="0">
                <a:latin typeface="Times New Roman" panose="02020603050405020304" pitchFamily="18" charset="0"/>
                <a:ea typeface="Arial" panose="020B0604020202020204" pitchFamily="34" charset="0"/>
                <a:cs typeface="Times New Roman" panose="02020603050405020304" pitchFamily="18" charset="0"/>
              </a:rPr>
              <a:t>Visual Studio Code hỗ trợ nhiều ứng dụng web. Ngoài ra, nó cũng có một trình soạn thảo và thiết kế website.</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pPr>
            <a:r>
              <a:rPr lang="en-US" b="1" dirty="0" err="1">
                <a:latin typeface="Times New Roman" panose="02020603050405020304" pitchFamily="18" charset="0"/>
                <a:ea typeface="Arial" panose="020B0604020202020204" pitchFamily="34" charset="0"/>
                <a:cs typeface="Times New Roman" panose="02020603050405020304" pitchFamily="18" charset="0"/>
              </a:rPr>
              <a:t>Lưu</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trữ</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dữ</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liệu</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dưới</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dạng</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phân</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cấp</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vi-VN" dirty="0">
                <a:latin typeface="Times New Roman" panose="02020603050405020304" pitchFamily="18" charset="0"/>
                <a:ea typeface="Arial" panose="020B0604020202020204" pitchFamily="34" charset="0"/>
                <a:cs typeface="Times New Roman" panose="02020603050405020304" pitchFamily="18" charset="0"/>
              </a:rPr>
              <a:t>Phần lớn tệp lưu trữ đoạn mã đều được đặt trong các thư mục tương tự nhau. Ngoài ra, Visual Studio Code còn cung cấp các thư mục cho một số tệp đặc biệt quan trọng.</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77866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6A3F71-A400-4D9B-BE86-7F57209CB4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Rectangle 2">
            <a:extLst>
              <a:ext uri="{FF2B5EF4-FFF2-40B4-BE49-F238E27FC236}">
                <a16:creationId xmlns:a16="http://schemas.microsoft.com/office/drawing/2014/main" id="{E2603077-494A-4FEA-87BF-873251CBA00E}"/>
              </a:ext>
            </a:extLst>
          </p:cNvPr>
          <p:cNvSpPr/>
          <p:nvPr/>
        </p:nvSpPr>
        <p:spPr>
          <a:xfrm>
            <a:off x="699148" y="1252254"/>
            <a:ext cx="7745703" cy="2638992"/>
          </a:xfrm>
          <a:prstGeom prst="rect">
            <a:avLst/>
          </a:prstGeom>
        </p:spPr>
        <p:txBody>
          <a:bodyPr wrap="square">
            <a:spAutoFit/>
          </a:bodyPr>
          <a:lstStyle/>
          <a:p>
            <a:pPr marL="457200" algn="just">
              <a:lnSpc>
                <a:spcPct val="150000"/>
              </a:lnSpc>
            </a:pPr>
            <a:r>
              <a:rPr lang="en-US" b="1" dirty="0" err="1">
                <a:latin typeface="Times New Roman" panose="02020603050405020304" pitchFamily="18" charset="0"/>
                <a:ea typeface="Arial" panose="020B0604020202020204" pitchFamily="34" charset="0"/>
                <a:cs typeface="Times New Roman" panose="02020603050405020304" pitchFamily="18" charset="0"/>
              </a:rPr>
              <a:t>Hỗ</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trợ</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viết</a:t>
            </a:r>
            <a:r>
              <a:rPr lang="en-US" b="1" dirty="0">
                <a:latin typeface="Times New Roman" panose="02020603050405020304" pitchFamily="18" charset="0"/>
                <a:ea typeface="Arial" panose="020B0604020202020204" pitchFamily="34" charset="0"/>
                <a:cs typeface="Times New Roman" panose="02020603050405020304" pitchFamily="18" charset="0"/>
              </a:rPr>
              <a:t> code: </a:t>
            </a:r>
            <a:r>
              <a:rPr lang="vi-VN" dirty="0">
                <a:latin typeface="Times New Roman" panose="02020603050405020304" pitchFamily="18" charset="0"/>
                <a:ea typeface="Arial" panose="020B0604020202020204" pitchFamily="34" charset="0"/>
                <a:cs typeface="Times New Roman" panose="02020603050405020304" pitchFamily="18" charset="0"/>
              </a:rPr>
              <a:t>Một số đoạn code có thể thay đổi chút ít để thuận tiện cho người dùng. Visual Studio Code sẽ đề xuất cho lập trình viên các tùy chọn thay thế nếu có.</a:t>
            </a:r>
            <a:endParaRPr lang="en-US" b="1"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pPr>
            <a:r>
              <a:rPr lang="en-US" b="1" dirty="0" err="1">
                <a:latin typeface="Times New Roman" panose="02020603050405020304" pitchFamily="18" charset="0"/>
                <a:ea typeface="Arial" panose="020B0604020202020204" pitchFamily="34" charset="0"/>
                <a:cs typeface="Times New Roman" panose="02020603050405020304" pitchFamily="18" charset="0"/>
              </a:rPr>
              <a:t>Hỗ</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trợ</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thiết</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bị</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đầu</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cuối</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vi-VN" dirty="0">
                <a:latin typeface="Times New Roman" panose="02020603050405020304" pitchFamily="18" charset="0"/>
                <a:ea typeface="Arial" panose="020B0604020202020204" pitchFamily="34" charset="0"/>
                <a:cs typeface="Times New Roman" panose="02020603050405020304" pitchFamily="18" charset="0"/>
              </a:rPr>
              <a:t>Visual Studio Code có tích hợp thiết bị đầu cuối, giúp người dùng khỏi phải chuyển đổi giữa hai màn hình hoặc trở về thư mục gốc khi thực hiện các thao tác.</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pPr>
            <a:r>
              <a:rPr lang="en-US" b="1" dirty="0" err="1">
                <a:latin typeface="Times New Roman" panose="02020603050405020304" pitchFamily="18" charset="0"/>
                <a:ea typeface="Arial" panose="020B0604020202020204" pitchFamily="34" charset="0"/>
                <a:cs typeface="Times New Roman" panose="02020603050405020304" pitchFamily="18" charset="0"/>
              </a:rPr>
              <a:t>Màn</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hình</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đa</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nhiệm</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vi-VN" dirty="0">
                <a:latin typeface="Times New Roman" panose="02020603050405020304" pitchFamily="18" charset="0"/>
                <a:ea typeface="Arial" panose="020B0604020202020204" pitchFamily="34" charset="0"/>
                <a:cs typeface="Times New Roman" panose="02020603050405020304" pitchFamily="18" charset="0"/>
              </a:rPr>
              <a:t>Người dùng Visual Studio Code có thể mở cùng lúc nhiều tệp tin và thư mục – mặc dù chúng không hề liên quan với nhau.</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50000"/>
              </a:lnSpc>
              <a:spcAft>
                <a:spcPts val="800"/>
              </a:spcAft>
            </a:pPr>
            <a:r>
              <a:rPr lang="en-US" b="1" dirty="0" err="1">
                <a:latin typeface="Times New Roman" panose="02020603050405020304" pitchFamily="18" charset="0"/>
                <a:ea typeface="Arial" panose="020B0604020202020204" pitchFamily="34" charset="0"/>
                <a:cs typeface="Times New Roman" panose="02020603050405020304" pitchFamily="18" charset="0"/>
              </a:rPr>
              <a:t>Hỗ</a:t>
            </a:r>
            <a:r>
              <a:rPr lang="en-US" b="1" dirty="0">
                <a:latin typeface="Times New Roman" panose="02020603050405020304" pitchFamily="18" charset="0"/>
                <a:ea typeface="Arial" panose="020B0604020202020204" pitchFamily="34" charset="0"/>
                <a:cs typeface="Times New Roman" panose="02020603050405020304" pitchFamily="18" charset="0"/>
              </a:rPr>
              <a:t> </a:t>
            </a:r>
            <a:r>
              <a:rPr lang="en-US" b="1" dirty="0" err="1">
                <a:latin typeface="Times New Roman" panose="02020603050405020304" pitchFamily="18" charset="0"/>
                <a:ea typeface="Arial" panose="020B0604020202020204" pitchFamily="34" charset="0"/>
                <a:cs typeface="Times New Roman" panose="02020603050405020304" pitchFamily="18" charset="0"/>
              </a:rPr>
              <a:t>trợ</a:t>
            </a:r>
            <a:r>
              <a:rPr lang="en-US" b="1" dirty="0">
                <a:latin typeface="Times New Roman" panose="02020603050405020304" pitchFamily="18" charset="0"/>
                <a:ea typeface="Arial" panose="020B0604020202020204" pitchFamily="34" charset="0"/>
                <a:cs typeface="Times New Roman" panose="02020603050405020304" pitchFamily="18" charset="0"/>
              </a:rPr>
              <a:t> GIT: </a:t>
            </a:r>
            <a:r>
              <a:rPr lang="vi-VN" dirty="0">
                <a:latin typeface="Times New Roman" panose="02020603050405020304" pitchFamily="18" charset="0"/>
                <a:ea typeface="Arial" panose="020B0604020202020204" pitchFamily="34" charset="0"/>
                <a:cs typeface="Times New Roman" panose="02020603050405020304" pitchFamily="18" charset="0"/>
              </a:rPr>
              <a:t>Visual Studio Code hỗ trợ kéo hoặc sao chép mã trực tiếp từ GitHub. Mã này sau đó có thể được thay đổi và lưu lại trên phần mềm.</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4710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Rectangle 2">
            <a:extLst>
              <a:ext uri="{FF2B5EF4-FFF2-40B4-BE49-F238E27FC236}">
                <a16:creationId xmlns:a16="http://schemas.microsoft.com/office/drawing/2014/main" id="{8A945A58-5E7A-4C06-ADFD-711BDF0F53B7}"/>
              </a:ext>
            </a:extLst>
          </p:cNvPr>
          <p:cNvSpPr>
            <a:spLocks noGrp="1" noChangeArrowheads="1"/>
          </p:cNvSpPr>
          <p:nvPr>
            <p:ph type="body" idx="4294967295"/>
          </p:nvPr>
        </p:nvSpPr>
        <p:spPr bwMode="auto">
          <a:xfrm>
            <a:off x="1051224" y="167034"/>
            <a:ext cx="704154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800100" marR="0" lvl="1"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hảo</a:t>
            </a:r>
            <a:r>
              <a:rPr kumimoji="0" lang="en-US" altLang="en-US" sz="1400" b="1" i="0" u="none" strike="noStrike" cap="none" normalizeH="0" baseline="0" dirty="0"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sát</a:t>
            </a:r>
            <a:r>
              <a:rPr kumimoji="0" lang="en-US" altLang="en-US" sz="1400" b="1" i="0" u="none" strike="noStrike" cap="none" normalizeH="0" baseline="0" dirty="0"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khách</a:t>
            </a:r>
            <a:r>
              <a:rPr kumimoji="0" lang="en-US" altLang="en-US" sz="1400" b="1" i="0" u="none" strike="noStrike" cap="none" normalizeH="0" baseline="0" dirty="0"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hàng</a:t>
            </a:r>
            <a:endParaRPr lang="en-US" altLang="en-US" sz="600" dirty="0" bmk="">
              <a:ea typeface="Arial" panose="020B0604020202020204" pitchFamily="34" charset="0"/>
              <a:cs typeface="Times New Roman" panose="02020603050405020304" pitchFamily="18" charset="0"/>
            </a:endParaRPr>
          </a:p>
          <a:p>
            <a:pPr marR="0" lvl="1" indent="0" algn="just" defTabSz="914400" rtl="0" eaLnBrk="0" fontAlgn="base" latinLnBrk="0" hangingPunct="0">
              <a:lnSpc>
                <a:spcPct val="150000"/>
              </a:lnSpc>
              <a:spcBef>
                <a:spcPct val="0"/>
              </a:spcBef>
              <a:spcAft>
                <a:spcPct val="0"/>
              </a:spcAft>
              <a:buClrTx/>
              <a:buSzTx/>
              <a:buNone/>
              <a:tabLst/>
            </a:pPr>
            <a:r>
              <a:rPr lang="en-US" altLang="en-US" sz="1400" b="1" dirty="0" bmk="">
                <a:latin typeface="Times New Roman" panose="02020603050405020304" pitchFamily="18" charset="0"/>
                <a:ea typeface="Arial" panose="020B0604020202020204" pitchFamily="34" charset="0"/>
                <a:cs typeface="Times New Roman" panose="02020603050405020304" pitchFamily="18" charset="0"/>
              </a:rPr>
              <a:t>        a)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Thông</a:t>
            </a:r>
            <a:r>
              <a:rPr kumimoji="0" lang="en-US" altLang="en-US" sz="1400" b="1" i="0" u="none" strike="noStrike" cap="none" normalizeH="0" baseline="0" dirty="0"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tin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cửa</a:t>
            </a:r>
            <a:r>
              <a:rPr kumimoji="0" lang="en-US" altLang="en-US" sz="1400" b="1" i="0" u="none" strike="noStrike" cap="none" normalizeH="0" baseline="0" dirty="0"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hàng</a:t>
            </a:r>
            <a:endParaRPr kumimoji="0" lang="en-US" altLang="en-US" sz="600" b="0" i="0" u="none" strike="noStrike" cap="none" normalizeH="0" baseline="0" dirty="0" bmk="">
              <a:ln>
                <a:noFill/>
              </a:ln>
              <a:solidFill>
                <a:schemeClr val="tx1"/>
              </a:solidFill>
              <a:effectLst/>
            </a:endParaRPr>
          </a:p>
        </p:txBody>
      </p:sp>
      <p:graphicFrame>
        <p:nvGraphicFramePr>
          <p:cNvPr id="5" name="Table 4">
            <a:extLst>
              <a:ext uri="{FF2B5EF4-FFF2-40B4-BE49-F238E27FC236}">
                <a16:creationId xmlns:a16="http://schemas.microsoft.com/office/drawing/2014/main" id="{1E145D35-F06B-4B58-83B4-99818B481D74}"/>
              </a:ext>
            </a:extLst>
          </p:cNvPr>
          <p:cNvGraphicFramePr>
            <a:graphicFrameLocks noGrp="1"/>
          </p:cNvGraphicFramePr>
          <p:nvPr>
            <p:extLst>
              <p:ext uri="{D42A27DB-BD31-4B8C-83A1-F6EECF244321}">
                <p14:modId xmlns:p14="http://schemas.microsoft.com/office/powerpoint/2010/main" val="3578240159"/>
              </p:ext>
            </p:extLst>
          </p:nvPr>
        </p:nvGraphicFramePr>
        <p:xfrm>
          <a:off x="1333220" y="905698"/>
          <a:ext cx="6477554" cy="1352053"/>
        </p:xfrm>
        <a:graphic>
          <a:graphicData uri="http://schemas.openxmlformats.org/drawingml/2006/table">
            <a:tbl>
              <a:tblPr firstRow="1" firstCol="1" bandRow="1">
                <a:tableStyleId>{8DAEDABC-BADD-4293-A472-D3AD88E73092}</a:tableStyleId>
              </a:tblPr>
              <a:tblGrid>
                <a:gridCol w="1879723">
                  <a:extLst>
                    <a:ext uri="{9D8B030D-6E8A-4147-A177-3AD203B41FA5}">
                      <a16:colId xmlns:a16="http://schemas.microsoft.com/office/drawing/2014/main" val="375745402"/>
                    </a:ext>
                  </a:extLst>
                </a:gridCol>
                <a:gridCol w="4597831">
                  <a:extLst>
                    <a:ext uri="{9D8B030D-6E8A-4147-A177-3AD203B41FA5}">
                      <a16:colId xmlns:a16="http://schemas.microsoft.com/office/drawing/2014/main" val="741492340"/>
                    </a:ext>
                  </a:extLst>
                </a:gridCol>
              </a:tblGrid>
              <a:tr h="357560">
                <a:tc>
                  <a:txBody>
                    <a:bodyPr/>
                    <a:lstStyle/>
                    <a:p>
                      <a:pPr marL="457200" algn="l">
                        <a:lnSpc>
                          <a:spcPct val="150000"/>
                        </a:lnSpc>
                        <a:spcAft>
                          <a:spcPts val="0"/>
                        </a:spcAft>
                      </a:pPr>
                      <a:r>
                        <a:rPr lang="en-US" sz="1400" b="1" dirty="0" err="1">
                          <a:effectLst/>
                        </a:rPr>
                        <a:t>Tên</a:t>
                      </a:r>
                      <a:r>
                        <a:rPr lang="en-US" sz="1400" b="1" dirty="0">
                          <a:effectLst/>
                        </a:rPr>
                        <a:t> </a:t>
                      </a:r>
                      <a:r>
                        <a:rPr lang="en-US" sz="1400" b="1" dirty="0" err="1">
                          <a:effectLst/>
                        </a:rPr>
                        <a:t>cửa</a:t>
                      </a:r>
                      <a:r>
                        <a:rPr lang="en-US" sz="1400" b="1" dirty="0">
                          <a:effectLst/>
                        </a:rPr>
                        <a:t> </a:t>
                      </a:r>
                      <a:r>
                        <a:rPr lang="en-US" sz="1400" b="1" dirty="0" err="1">
                          <a:effectLst/>
                        </a:rPr>
                        <a:t>hàng</a:t>
                      </a:r>
                      <a:endParaRPr lang="en-US" sz="1400" b="1"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US" sz="1400" b="1" dirty="0">
                          <a:effectLst/>
                        </a:rPr>
                        <a:t>Celina Shop</a:t>
                      </a:r>
                      <a:endParaRPr lang="en-US" sz="1400" b="1"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763225"/>
                  </a:ext>
                </a:extLst>
              </a:tr>
              <a:tr h="636933">
                <a:tc>
                  <a:txBody>
                    <a:bodyPr/>
                    <a:lstStyle/>
                    <a:p>
                      <a:pPr marL="457200" algn="ctr">
                        <a:lnSpc>
                          <a:spcPct val="150000"/>
                        </a:lnSpc>
                        <a:spcAft>
                          <a:spcPts val="0"/>
                        </a:spcAft>
                      </a:pPr>
                      <a:r>
                        <a:rPr lang="en-US" sz="1400" dirty="0" err="1">
                          <a:effectLst/>
                        </a:rPr>
                        <a:t>Địa</a:t>
                      </a:r>
                      <a:r>
                        <a:rPr lang="en-US" sz="1400" dirty="0">
                          <a:effectLst/>
                        </a:rPr>
                        <a:t> </a:t>
                      </a:r>
                      <a:r>
                        <a:rPr lang="en-US" sz="1400" dirty="0" err="1">
                          <a:effectLst/>
                        </a:rPr>
                        <a:t>chỉ</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US" sz="1400" dirty="0" err="1">
                          <a:effectLst/>
                        </a:rPr>
                        <a:t>Số</a:t>
                      </a:r>
                      <a:r>
                        <a:rPr lang="en-US" sz="1400" dirty="0">
                          <a:effectLst/>
                        </a:rPr>
                        <a:t> 298 </a:t>
                      </a:r>
                      <a:r>
                        <a:rPr lang="en-US" sz="1400" dirty="0" err="1">
                          <a:effectLst/>
                        </a:rPr>
                        <a:t>đường</a:t>
                      </a:r>
                      <a:r>
                        <a:rPr lang="en-US" sz="1400" dirty="0">
                          <a:effectLst/>
                        </a:rPr>
                        <a:t> </a:t>
                      </a:r>
                      <a:r>
                        <a:rPr lang="en-US" sz="1400" dirty="0" err="1">
                          <a:effectLst/>
                        </a:rPr>
                        <a:t>Cầu</a:t>
                      </a:r>
                      <a:r>
                        <a:rPr lang="en-US" sz="1400" dirty="0">
                          <a:effectLst/>
                        </a:rPr>
                        <a:t> </a:t>
                      </a:r>
                      <a:r>
                        <a:rPr lang="en-US" sz="1400" dirty="0" err="1">
                          <a:effectLst/>
                        </a:rPr>
                        <a:t>Diễn</a:t>
                      </a:r>
                      <a:r>
                        <a:rPr lang="en-US" sz="1400" dirty="0">
                          <a:effectLst/>
                        </a:rPr>
                        <a:t>, </a:t>
                      </a:r>
                      <a:r>
                        <a:rPr lang="en-US" sz="1400" dirty="0" err="1">
                          <a:effectLst/>
                        </a:rPr>
                        <a:t>quận</a:t>
                      </a:r>
                      <a:r>
                        <a:rPr lang="en-US" sz="1400" dirty="0">
                          <a:effectLst/>
                        </a:rPr>
                        <a:t> </a:t>
                      </a:r>
                      <a:r>
                        <a:rPr lang="en-US" sz="1400" dirty="0" err="1">
                          <a:effectLst/>
                        </a:rPr>
                        <a:t>Bắc</a:t>
                      </a:r>
                      <a:r>
                        <a:rPr lang="en-US" sz="1400" dirty="0">
                          <a:effectLst/>
                        </a:rPr>
                        <a:t> </a:t>
                      </a:r>
                      <a:r>
                        <a:rPr lang="en-US" sz="1400" dirty="0" err="1">
                          <a:effectLst/>
                        </a:rPr>
                        <a:t>Từ</a:t>
                      </a:r>
                      <a:r>
                        <a:rPr lang="en-US" sz="1400" dirty="0">
                          <a:effectLst/>
                        </a:rPr>
                        <a:t> </a:t>
                      </a:r>
                      <a:r>
                        <a:rPr lang="en-US" sz="1400" dirty="0" err="1">
                          <a:effectLst/>
                        </a:rPr>
                        <a:t>Liêm</a:t>
                      </a:r>
                      <a:r>
                        <a:rPr lang="en-US" sz="1400" dirty="0">
                          <a:effectLst/>
                        </a:rPr>
                        <a:t>, </a:t>
                      </a:r>
                      <a:r>
                        <a:rPr lang="en-US" sz="1400" dirty="0" err="1">
                          <a:effectLst/>
                        </a:rPr>
                        <a:t>Hà</a:t>
                      </a:r>
                      <a:r>
                        <a:rPr lang="en-US" sz="1400" dirty="0">
                          <a:effectLst/>
                        </a:rPr>
                        <a:t> </a:t>
                      </a:r>
                      <a:r>
                        <a:rPr lang="en-US" sz="1400" dirty="0" err="1">
                          <a:effectLst/>
                        </a:rPr>
                        <a:t>Nội</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2506833"/>
                  </a:ext>
                </a:extLst>
              </a:tr>
              <a:tr h="357560">
                <a:tc>
                  <a:txBody>
                    <a:bodyPr/>
                    <a:lstStyle/>
                    <a:p>
                      <a:pPr marL="457200" algn="ctr">
                        <a:lnSpc>
                          <a:spcPct val="150000"/>
                        </a:lnSpc>
                        <a:spcAft>
                          <a:spcPts val="0"/>
                        </a:spcAft>
                      </a:pPr>
                      <a:r>
                        <a:rPr lang="en-US" sz="1400">
                          <a:effectLst/>
                        </a:rPr>
                        <a:t>Hotline</a:t>
                      </a:r>
                      <a:endParaRPr lang="en-US" sz="14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US" sz="1400" dirty="0">
                          <a:effectLst/>
                        </a:rPr>
                        <a:t>02437655121</a:t>
                      </a:r>
                      <a:endParaRPr lang="en-US" sz="14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6955218"/>
                  </a:ext>
                </a:extLst>
              </a:tr>
            </a:tbl>
          </a:graphicData>
        </a:graphic>
      </p:graphicFrame>
      <p:sp>
        <p:nvSpPr>
          <p:cNvPr id="7" name="TextBox 6">
            <a:extLst>
              <a:ext uri="{FF2B5EF4-FFF2-40B4-BE49-F238E27FC236}">
                <a16:creationId xmlns:a16="http://schemas.microsoft.com/office/drawing/2014/main" id="{B5E0663F-3EDD-4FB2-8510-19D20CE6E56F}"/>
              </a:ext>
            </a:extLst>
          </p:cNvPr>
          <p:cNvSpPr txBox="1"/>
          <p:nvPr/>
        </p:nvSpPr>
        <p:spPr>
          <a:xfrm>
            <a:off x="1051224" y="2137690"/>
            <a:ext cx="7041547" cy="2960875"/>
          </a:xfrm>
          <a:prstGeom prst="rect">
            <a:avLst/>
          </a:prstGeom>
          <a:noFill/>
        </p:spPr>
        <p:txBody>
          <a:bodyPr wrap="square" rtlCol="0">
            <a:spAutoFit/>
          </a:bodyPr>
          <a:lstStyle/>
          <a:p>
            <a:pPr marL="914400" lvl="2" algn="just" eaLnBrk="0" fontAlgn="base" hangingPunct="0">
              <a:lnSpc>
                <a:spcPct val="150000"/>
              </a:lnSpc>
              <a:spcBef>
                <a:spcPct val="0"/>
              </a:spcBef>
              <a:spcAft>
                <a:spcPct val="0"/>
              </a:spcAft>
              <a:buClrTx/>
            </a:pPr>
            <a:r>
              <a:rPr lang="en-US" altLang="en-US" b="1" dirty="0" bmk="">
                <a:solidFill>
                  <a:schemeClr val="tx1"/>
                </a:solidFill>
                <a:latin typeface="Times New Roman" panose="02020603050405020304" pitchFamily="18" charset="0"/>
                <a:ea typeface="Arial" panose="020B0604020202020204" pitchFamily="34" charset="0"/>
                <a:cs typeface="Times New Roman" panose="02020603050405020304" pitchFamily="18" charset="0"/>
              </a:rPr>
              <a:t>b) </a:t>
            </a:r>
            <a:r>
              <a:rPr lang="en-US" altLang="en-US" b="1" dirty="0" err="1" bmk="">
                <a:solidFill>
                  <a:schemeClr val="tx1"/>
                </a:solidFill>
                <a:latin typeface="Times New Roman" panose="02020603050405020304" pitchFamily="18" charset="0"/>
                <a:ea typeface="Arial" panose="020B0604020202020204" pitchFamily="34" charset="0"/>
                <a:cs typeface="Times New Roman" panose="02020603050405020304" pitchFamily="18" charset="0"/>
              </a:rPr>
              <a:t>Các</a:t>
            </a:r>
            <a:r>
              <a:rPr lang="en-US" altLang="en-US" b="1" dirty="0" bmk="">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bmk="">
                <a:solidFill>
                  <a:schemeClr val="tx1"/>
                </a:solidFill>
                <a:latin typeface="Times New Roman" panose="02020603050405020304" pitchFamily="18" charset="0"/>
                <a:ea typeface="Arial" panose="020B0604020202020204" pitchFamily="34" charset="0"/>
                <a:cs typeface="Times New Roman" panose="02020603050405020304" pitchFamily="18" charset="0"/>
              </a:rPr>
              <a:t>loại</a:t>
            </a:r>
            <a:r>
              <a:rPr lang="en-US" altLang="en-US" b="1" dirty="0" bmk="">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bmk="">
                <a:solidFill>
                  <a:schemeClr val="tx1"/>
                </a:solidFill>
                <a:latin typeface="Times New Roman" panose="02020603050405020304" pitchFamily="18" charset="0"/>
                <a:ea typeface="Arial" panose="020B0604020202020204" pitchFamily="34" charset="0"/>
                <a:cs typeface="Times New Roman" panose="02020603050405020304" pitchFamily="18" charset="0"/>
              </a:rPr>
              <a:t>hình</a:t>
            </a:r>
            <a:r>
              <a:rPr lang="en-US" altLang="en-US" b="1" dirty="0" bmk="">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bmk="">
                <a:solidFill>
                  <a:schemeClr val="tx1"/>
                </a:solidFill>
                <a:latin typeface="Times New Roman" panose="02020603050405020304" pitchFamily="18" charset="0"/>
                <a:ea typeface="Arial" panose="020B0604020202020204" pitchFamily="34" charset="0"/>
                <a:cs typeface="Times New Roman" panose="02020603050405020304" pitchFamily="18" charset="0"/>
              </a:rPr>
              <a:t>dịch</a:t>
            </a:r>
            <a:r>
              <a:rPr lang="en-US" altLang="en-US" b="1" dirty="0" bmk="">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bmk="">
                <a:solidFill>
                  <a:schemeClr val="tx1"/>
                </a:solidFill>
                <a:latin typeface="Times New Roman" panose="02020603050405020304" pitchFamily="18" charset="0"/>
                <a:ea typeface="Arial" panose="020B0604020202020204" pitchFamily="34" charset="0"/>
                <a:cs typeface="Times New Roman" panose="02020603050405020304" pitchFamily="18" charset="0"/>
              </a:rPr>
              <a:t>vụ</a:t>
            </a:r>
            <a:endParaRPr lang="en-US" altLang="en-US" sz="600" dirty="0">
              <a:solidFill>
                <a:schemeClr val="tx1"/>
              </a:solidFill>
            </a:endParaRPr>
          </a:p>
          <a:p>
            <a:pPr lvl="0" indent="450850" algn="just" eaLnBrk="0" fontAlgn="base" hangingPunct="0">
              <a:lnSpc>
                <a:spcPct val="150000"/>
              </a:lnSpc>
              <a:spcBef>
                <a:spcPct val="0"/>
              </a:spcBef>
              <a:spcAft>
                <a:spcPct val="0"/>
              </a:spcAft>
              <a:buClrTx/>
            </a:pPr>
            <a:r>
              <a:rPr lang="en-US" alt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Bán</a:t>
            </a:r>
            <a:r>
              <a:rPr lang="en-US" alt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giày</a:t>
            </a:r>
            <a:r>
              <a:rPr lang="en-US" alt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chính</a:t>
            </a:r>
            <a:r>
              <a:rPr lang="en-US" alt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hãng</a:t>
            </a:r>
            <a:r>
              <a:rPr lang="en-US" alt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a:t>
            </a:r>
            <a:endParaRPr lang="en-US" altLang="en-US" sz="600" dirty="0">
              <a:solidFill>
                <a:schemeClr val="tx1"/>
              </a:solidFill>
            </a:endParaRPr>
          </a:p>
          <a:p>
            <a:pPr lvl="0" indent="450850" algn="just" eaLnBrk="0" fontAlgn="base" hangingPunct="0">
              <a:lnSpc>
                <a:spcPct val="150000"/>
              </a:lnSpc>
              <a:spcBef>
                <a:spcPct val="0"/>
              </a:spcBef>
              <a:spcAft>
                <a:spcPct val="0"/>
              </a:spcAft>
              <a:buClrTx/>
            </a:pP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“Celina Shop”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là</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cửa</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hàng</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chuyên</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kinh</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doanh</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các</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loại</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giày</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chính</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hãng</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Hàng</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được</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nhập</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nhập</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trực</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tiếp</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từ</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các</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nhà</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sản</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xuất</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nổi</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tiếng</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như</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Vans, Adidas, Puma, …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Sản</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phẩm</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của</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cửa</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hàng</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luôn</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cập</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nhật</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những</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loại</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mới</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nhất</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để</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bắt</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kịp</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xu</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hướng</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và</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nhu</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cầu</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của</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người</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dùng</a:t>
            </a:r>
            <a:r>
              <a:rPr lang="en-US" alt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a:t>
            </a:r>
            <a:endParaRPr lang="en-US" altLang="en-US" sz="600" dirty="0">
              <a:solidFill>
                <a:schemeClr val="tx1"/>
              </a:solidFill>
            </a:endParaRPr>
          </a:p>
          <a:p>
            <a:pPr lvl="0" indent="450850" algn="just" eaLnBrk="0" fontAlgn="base" hangingPunct="0">
              <a:lnSpc>
                <a:spcPct val="150000"/>
              </a:lnSpc>
              <a:spcBef>
                <a:spcPct val="0"/>
              </a:spcBef>
              <a:spcAft>
                <a:spcPct val="0"/>
              </a:spcAft>
              <a:buClrTx/>
            </a:pPr>
            <a:r>
              <a:rPr lang="en-US" alt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Tư</a:t>
            </a:r>
            <a:r>
              <a:rPr lang="en-US" alt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vấn</a:t>
            </a:r>
            <a:r>
              <a:rPr lang="en-US" alt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chọn</a:t>
            </a:r>
            <a:r>
              <a:rPr lang="en-US" alt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giày</a:t>
            </a:r>
            <a:r>
              <a:rPr lang="en-US" altLang="en-US"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a:t>
            </a:r>
            <a:endParaRPr lang="en-US" altLang="en-US" sz="600" dirty="0">
              <a:solidFill>
                <a:schemeClr val="tx1"/>
              </a:solidFill>
            </a:endParaRPr>
          </a:p>
          <a:p>
            <a:pPr lvl="0" indent="450850" algn="just" eaLnBrk="0" fontAlgn="base" hangingPunct="0">
              <a:lnSpc>
                <a:spcPct val="150000"/>
              </a:lnSpc>
              <a:spcBef>
                <a:spcPct val="0"/>
              </a:spcBef>
              <a:spcAft>
                <a:spcPct val="0"/>
              </a:spcAft>
              <a:buClrTx/>
            </a:pP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Cửa</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hàng</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có</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các</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nhân</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viên</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trực</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tiếp</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tư</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vấn</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chọn</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giày</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qua website, qua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fanpage</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facebook</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hoặc</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nhận</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đặt</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hàng</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từ</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tất</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cả</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các</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hãng</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giày</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nổi</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altLang="ja-JP" dirty="0" err="1">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tiếng</a:t>
            </a:r>
            <a:r>
              <a:rPr lang="en-US" altLang="ja-JP" dirty="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t>
            </a:r>
            <a:endParaRPr lang="en-US" altLang="ja-JP" sz="1800" dirty="0">
              <a:solidFill>
                <a:schemeClr val="tx1"/>
              </a:solidFill>
              <a:latin typeface="Arial" panose="020B0604020202020204" pitchFamily="34" charset="0"/>
            </a:endParaRPr>
          </a:p>
          <a:p>
            <a:pPr algn="just">
              <a:lnSpc>
                <a:spcPct val="150000"/>
              </a:lnSpc>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44D0-DB64-4458-8B86-3F0FC675EBBF}"/>
              </a:ext>
            </a:extLst>
          </p:cNvPr>
          <p:cNvSpPr>
            <a:spLocks noGrp="1"/>
          </p:cNvSpPr>
          <p:nvPr>
            <p:ph type="ctrTitle"/>
          </p:nvPr>
        </p:nvSpPr>
        <p:spPr>
          <a:xfrm>
            <a:off x="1557900" y="1991850"/>
            <a:ext cx="6028200" cy="1159800"/>
          </a:xfrm>
        </p:spPr>
        <p:txBody>
          <a:bodyPr/>
          <a:lstStyle/>
          <a:p>
            <a:r>
              <a:rPr lang="en-US" dirty="0"/>
              <a:t>Ch</a:t>
            </a:r>
            <a:r>
              <a:rPr lang="vi-VN" dirty="0"/>
              <a:t>ư</a:t>
            </a:r>
            <a:r>
              <a:rPr lang="en-US" dirty="0" err="1"/>
              <a:t>ơng</a:t>
            </a:r>
            <a:r>
              <a:rPr lang="en-US" dirty="0"/>
              <a:t> 4:</a:t>
            </a:r>
            <a:br>
              <a:rPr lang="en-US" dirty="0"/>
            </a:br>
            <a:r>
              <a:rPr lang="en-US" dirty="0" err="1"/>
              <a:t>kiểm</a:t>
            </a:r>
            <a:r>
              <a:rPr lang="en-US" dirty="0"/>
              <a:t> </a:t>
            </a:r>
            <a:r>
              <a:rPr lang="en-US" dirty="0" err="1"/>
              <a:t>thử</a:t>
            </a:r>
            <a:r>
              <a:rPr lang="en-US" dirty="0"/>
              <a:t> </a:t>
            </a:r>
            <a:r>
              <a:rPr lang="en-US" dirty="0" err="1"/>
              <a:t>chư</a:t>
            </a:r>
            <a:r>
              <a:rPr lang="vi-VN" dirty="0"/>
              <a:t>ơ</a:t>
            </a:r>
            <a:r>
              <a:rPr lang="en-US" dirty="0"/>
              <a:t>ng </a:t>
            </a:r>
            <a:r>
              <a:rPr lang="en-US" dirty="0" err="1"/>
              <a:t>trình</a:t>
            </a:r>
            <a:endParaRPr lang="en-US" dirty="0"/>
          </a:p>
        </p:txBody>
      </p:sp>
      <p:sp>
        <p:nvSpPr>
          <p:cNvPr id="4" name="Slide Number Placeholder 3">
            <a:extLst>
              <a:ext uri="{FF2B5EF4-FFF2-40B4-BE49-F238E27FC236}">
                <a16:creationId xmlns:a16="http://schemas.microsoft.com/office/drawing/2014/main" id="{CCB386B4-B3AF-40B4-80B7-824BEAD743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2975408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A5606D-03F9-4729-B623-BA42ABB78C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8" name="Rectangle 7">
            <a:extLst>
              <a:ext uri="{FF2B5EF4-FFF2-40B4-BE49-F238E27FC236}">
                <a16:creationId xmlns:a16="http://schemas.microsoft.com/office/drawing/2014/main" id="{8BB4B956-DEB9-4168-8DED-4C1F4CBAA2F9}"/>
              </a:ext>
            </a:extLst>
          </p:cNvPr>
          <p:cNvSpPr/>
          <p:nvPr/>
        </p:nvSpPr>
        <p:spPr>
          <a:xfrm>
            <a:off x="917737" y="1200958"/>
            <a:ext cx="7308526" cy="2741584"/>
          </a:xfrm>
          <a:prstGeom prst="rect">
            <a:avLst/>
          </a:prstGeom>
        </p:spPr>
        <p:txBody>
          <a:bodyPr wrap="square">
            <a:spAutoFit/>
          </a:bodyPr>
          <a:lstStyle/>
          <a:p>
            <a:pPr marL="342900" indent="-342900">
              <a:lnSpc>
                <a:spcPct val="150000"/>
              </a:lnSpc>
              <a:spcBef>
                <a:spcPts val="200"/>
              </a:spcBef>
              <a:buFont typeface="+mj-lt"/>
              <a:buAutoNum type="arabicPeriod"/>
            </a:pP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Kế</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hoạch</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kiểm</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thử</a:t>
            </a:r>
            <a:endParaRPr lang="en-US" sz="1300"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a:lnSpc>
                <a:spcPct val="150000"/>
              </a:lnSpc>
              <a:spcAft>
                <a:spcPts val="800"/>
              </a:spcAft>
            </a:pPr>
            <a:r>
              <a:rPr lang="vi-VN"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Những chức năng được kiểm thử:</a:t>
            </a:r>
            <a:endParaRPr lang="en-US" dirty="0">
              <a:solidFill>
                <a:schemeClr val="tx1"/>
              </a:solidFill>
              <a:latin typeface="Times New Roman" panose="02020603050405020304" pitchFamily="18" charset="0"/>
              <a:ea typeface="Arial" panose="020B0604020202020204" pitchFamily="34" charset="0"/>
            </a:endParaRPr>
          </a:p>
          <a:p>
            <a:pPr marL="342900" lvl="0" indent="-342900" algn="just">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Đăng nhập: khách hàng vào hệ thống website</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a:t>
            </a: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quản trị viên vào hệ thống quản lý</a:t>
            </a:r>
            <a:endParaRPr lang="en-US" dirty="0">
              <a:solidFill>
                <a:schemeClr val="tx1"/>
              </a:solidFill>
              <a:latin typeface="Times New Roman" panose="02020603050405020304" pitchFamily="18" charset="0"/>
              <a:ea typeface="Arial" panose="020B0604020202020204" pitchFamily="34" charset="0"/>
            </a:endParaRPr>
          </a:p>
          <a:p>
            <a:pPr marL="342900" lvl="0" indent="-342900">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Đăng ký: khách hàng đăng ký tài khoản mới</a:t>
            </a:r>
            <a:endParaRPr lang="en-US" dirty="0">
              <a:solidFill>
                <a:schemeClr val="tx1"/>
              </a:solidFill>
              <a:latin typeface="Times New Roman" panose="02020603050405020304" pitchFamily="18" charset="0"/>
              <a:ea typeface="Arial" panose="020B0604020202020204" pitchFamily="34" charset="0"/>
            </a:endParaRPr>
          </a:p>
          <a:p>
            <a:pPr marL="342900" lvl="0" indent="-342900">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Tìm kiếm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sản</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phẩm</a:t>
            </a:r>
            <a:endParaRPr lang="en-US" dirty="0">
              <a:solidFill>
                <a:schemeClr val="tx1"/>
              </a:solidFill>
              <a:latin typeface="Times New Roman" panose="02020603050405020304" pitchFamily="18" charset="0"/>
              <a:ea typeface="Arial" panose="020B0604020202020204" pitchFamily="34" charset="0"/>
            </a:endParaRPr>
          </a:p>
          <a:p>
            <a:pPr marL="342900" lvl="0" indent="-342900">
              <a:lnSpc>
                <a:spcPct val="150000"/>
              </a:lnSpc>
              <a:buFont typeface="Symbol" panose="05050102010706020507" pitchFamily="18" charset="2"/>
              <a:buChar char=""/>
            </a:pP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Mua</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sản</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phẩm</a:t>
            </a:r>
            <a:endParaRPr lang="en-US" dirty="0">
              <a:solidFill>
                <a:schemeClr val="tx1"/>
              </a:solidFill>
              <a:latin typeface="Times New Roman" panose="02020603050405020304" pitchFamily="18" charset="0"/>
              <a:ea typeface="Arial" panose="020B0604020202020204" pitchFamily="34" charset="0"/>
            </a:endParaRPr>
          </a:p>
          <a:p>
            <a:pPr marL="342900" lvl="0" indent="-342900">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Kiểm thử một số chức năng quản lý tiêu biểu của quản trị viên: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thêm</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sản</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phẩm</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thêm</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thương</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hiệu</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thêm</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loại</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thương</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hiệu</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thêm</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mã</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giảm</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giá</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a:t>
            </a:r>
            <a:endParaRPr lang="en-US" dirty="0">
              <a:solidFill>
                <a:schemeClr val="tx1"/>
              </a:solidFill>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517558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B0E7A5-3387-4CE6-96A1-3F920C79BA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4" name="Rectangle 3">
            <a:extLst>
              <a:ext uri="{FF2B5EF4-FFF2-40B4-BE49-F238E27FC236}">
                <a16:creationId xmlns:a16="http://schemas.microsoft.com/office/drawing/2014/main" id="{221B7772-9CA7-4600-BFB1-0DA8AA0753DC}"/>
              </a:ext>
            </a:extLst>
          </p:cNvPr>
          <p:cNvSpPr/>
          <p:nvPr/>
        </p:nvSpPr>
        <p:spPr>
          <a:xfrm>
            <a:off x="1082930" y="916264"/>
            <a:ext cx="6978140" cy="3310971"/>
          </a:xfrm>
          <a:prstGeom prst="rect">
            <a:avLst/>
          </a:prstGeom>
        </p:spPr>
        <p:txBody>
          <a:bodyPr wrap="square">
            <a:spAutoFit/>
          </a:bodyPr>
          <a:lstStyle/>
          <a:p>
            <a:pPr>
              <a:lnSpc>
                <a:spcPct val="150000"/>
              </a:lnSpc>
              <a:spcBef>
                <a:spcPts val="200"/>
              </a:spcBef>
            </a:pP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Chiến</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lược</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kiểm</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thử</a:t>
            </a:r>
            <a:endPar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marL="342900" lvl="0" indent="-342900" algn="just">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Kiểm thử ở mức hệ thống (ST) và kiểm thử chấp nhận (UAT)</a:t>
            </a:r>
            <a:endParaRPr lang="en-US" dirty="0">
              <a:solidFill>
                <a:schemeClr val="tx1"/>
              </a:solidFill>
              <a:latin typeface="Times New Roman" panose="02020603050405020304" pitchFamily="18" charset="0"/>
              <a:ea typeface="Arial" panose="020B0604020202020204" pitchFamily="34" charset="0"/>
            </a:endParaRPr>
          </a:p>
          <a:p>
            <a:pPr marL="342900" lvl="0" indent="-342900" algn="just">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Dùng kiểu kiểm thử thủ công (manual test) bao gồm kiểm thử GUI và từng chức năng.</a:t>
            </a:r>
            <a:endParaRPr lang="en-US" dirty="0">
              <a:solidFill>
                <a:schemeClr val="tx1"/>
              </a:solidFill>
              <a:latin typeface="Times New Roman" panose="02020603050405020304" pitchFamily="18" charset="0"/>
              <a:ea typeface="Arial" panose="020B0604020202020204" pitchFamily="34" charset="0"/>
            </a:endParaRPr>
          </a:p>
          <a:p>
            <a:pPr marL="342900" lvl="0" indent="-342900" algn="just">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Việc kiểm thử chỉ bắt đầu khi đã hoàn thiện bộ test case để kiểm thử GUI và chức năng.</a:t>
            </a:r>
            <a:endParaRPr lang="en-US" dirty="0">
              <a:solidFill>
                <a:schemeClr val="tx1"/>
              </a:solidFill>
              <a:latin typeface="Times New Roman" panose="02020603050405020304" pitchFamily="18" charset="0"/>
              <a:ea typeface="Arial" panose="020B0604020202020204" pitchFamily="34" charset="0"/>
            </a:endParaRPr>
          </a:p>
          <a:p>
            <a:pPr>
              <a:lnSpc>
                <a:spcPct val="150000"/>
              </a:lnSpc>
              <a:spcBef>
                <a:spcPts val="200"/>
              </a:spcBef>
            </a:pP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3.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Kết</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quả</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kiểm</a:t>
            </a:r>
            <a:r>
              <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thử</a:t>
            </a:r>
            <a:endParaRPr lang="en-US" b="1"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marL="342900" lvl="0" indent="-342900" algn="just">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Tỉ lệ test case đạt( passed): 100%</a:t>
            </a:r>
            <a:endParaRPr lang="en-US" dirty="0">
              <a:solidFill>
                <a:schemeClr val="tx1"/>
              </a:solidFill>
              <a:latin typeface="Times New Roman" panose="02020603050405020304" pitchFamily="18" charset="0"/>
              <a:ea typeface="Arial" panose="020B0604020202020204" pitchFamily="34" charset="0"/>
            </a:endParaRPr>
          </a:p>
          <a:p>
            <a:pPr marL="342900" lvl="0" indent="-342900" algn="just">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Tỉ lệ test case không đạt (failed): 0%</a:t>
            </a:r>
            <a:endParaRPr lang="en-US" dirty="0">
              <a:solidFill>
                <a:schemeClr val="tx1"/>
              </a:solidFill>
              <a:latin typeface="Times New Roman" panose="02020603050405020304" pitchFamily="18" charset="0"/>
              <a:ea typeface="Arial" panose="020B0604020202020204" pitchFamily="34" charset="0"/>
            </a:endParaRPr>
          </a:p>
          <a:p>
            <a:pPr marL="342900" lvl="0" indent="-342900" algn="just">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Hệ thống chạy ổn định trên các trình duyệt web khác nhau (IE, Firefox và Google Chrome, Microsoft Edge).</a:t>
            </a:r>
            <a:endParaRPr lang="en-US" dirty="0">
              <a:solidFill>
                <a:schemeClr val="tx1"/>
              </a:solidFill>
              <a:latin typeface="Times New Roman" panose="02020603050405020304" pitchFamily="18" charset="0"/>
              <a:ea typeface="Arial" panose="020B0604020202020204" pitchFamily="34" charset="0"/>
            </a:endParaRPr>
          </a:p>
          <a:p>
            <a:pPr marL="342900" lvl="0" indent="-342900" algn="just">
              <a:lnSpc>
                <a:spcPct val="150000"/>
              </a:lnSpc>
              <a:buFont typeface="Symbol" panose="05050102010706020507" pitchFamily="18" charset="2"/>
              <a:buChar char=""/>
            </a:pP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Kết quả chi tiết: </a:t>
            </a:r>
            <a:r>
              <a:rPr lang="en-US"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X</a:t>
            </a: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em phụ lục</a:t>
            </a:r>
            <a:endParaRPr lang="en-US" dirty="0">
              <a:solidFill>
                <a:schemeClr val="tx1"/>
              </a:solidFill>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94304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1715250" y="2076165"/>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lt1"/>
                </a:solidFill>
              </a:rPr>
              <a:t>Thanks!</a:t>
            </a:r>
            <a:endParaRPr sz="8000" dirty="0">
              <a:solidFill>
                <a:schemeClr val="lt1"/>
              </a:solidFill>
            </a:endParaRPr>
          </a:p>
        </p:txBody>
      </p:sp>
      <p:sp>
        <p:nvSpPr>
          <p:cNvPr id="2143" name="Google Shape;2143;p36"/>
          <p:cNvSpPr txBox="1">
            <a:spLocks noGrp="1"/>
          </p:cNvSpPr>
          <p:nvPr>
            <p:ph type="subTitle" idx="4294967295"/>
          </p:nvPr>
        </p:nvSpPr>
        <p:spPr>
          <a:xfrm>
            <a:off x="1715250" y="2808057"/>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Any questions?</a:t>
            </a:r>
            <a:endParaRPr sz="3600" b="1"/>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Rectangle 1">
            <a:extLst>
              <a:ext uri="{FF2B5EF4-FFF2-40B4-BE49-F238E27FC236}">
                <a16:creationId xmlns:a16="http://schemas.microsoft.com/office/drawing/2014/main" id="{96302576-C0B8-4040-AB84-0F308FD5D47D}"/>
              </a:ext>
            </a:extLst>
          </p:cNvPr>
          <p:cNvSpPr>
            <a:spLocks noGrp="1" noChangeArrowheads="1"/>
          </p:cNvSpPr>
          <p:nvPr>
            <p:ph type="body" idx="4294967295"/>
          </p:nvPr>
        </p:nvSpPr>
        <p:spPr bwMode="auto">
          <a:xfrm>
            <a:off x="1087936" y="263426"/>
            <a:ext cx="69681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1" indent="0" algn="just" defTabSz="914400" rtl="0" eaLnBrk="0" fontAlgn="base" latinLnBrk="0" hangingPunct="0">
              <a:lnSpc>
                <a:spcPct val="150000"/>
              </a:lnSpc>
              <a:spcBef>
                <a:spcPct val="0"/>
              </a:spcBef>
              <a:spcAft>
                <a:spcPct val="0"/>
              </a:spcAft>
              <a:buClrTx/>
              <a:buSzTx/>
              <a:buNone/>
              <a:tabLst/>
            </a:pPr>
            <a:r>
              <a:rPr lang="en-US" altLang="en-US" sz="1400" b="1" dirty="0">
                <a:latin typeface="Times New Roman" panose="02020603050405020304" pitchFamily="18" charset="0"/>
                <a:ea typeface="Arial" panose="020B0604020202020204" pitchFamily="34" charset="0"/>
                <a:cs typeface="Times New Roman" panose="02020603050405020304" pitchFamily="18" charset="0"/>
              </a:rPr>
              <a:t>2.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iện</a:t>
            </a:r>
            <a:r>
              <a:rPr kumimoji="0" lang="en-US" altLang="en-US" sz="1400" b="1" i="0" u="none" strike="noStrike" cap="none" normalizeH="0" baseline="0" dirty="0"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trạng</a:t>
            </a:r>
            <a:r>
              <a:rPr kumimoji="0" lang="en-US" altLang="en-US" sz="1400" b="1" i="0" u="none" strike="noStrike" cap="none" normalizeH="0" baseline="0" dirty="0"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cửa</a:t>
            </a:r>
            <a:r>
              <a:rPr kumimoji="0" lang="en-US" altLang="en-US" sz="1400" b="1" i="0" u="none" strike="noStrike" cap="none" normalizeH="0" baseline="0" dirty="0"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bmk="">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hàng</a:t>
            </a:r>
            <a:endParaRPr lang="en-US" altLang="en-US" sz="600" dirty="0" bmk="">
              <a:ea typeface="Arial" panose="020B0604020202020204" pitchFamily="34" charset="0"/>
              <a:cs typeface="Times New Roman" panose="02020603050405020304" pitchFamily="18" charset="0"/>
            </a:endParaRPr>
          </a:p>
          <a:p>
            <a:pPr marR="0" lvl="1" indent="0" algn="just" defTabSz="914400" rtl="0" eaLnBrk="0" fontAlgn="base" latinLnBrk="0" hangingPunct="0">
              <a:lnSpc>
                <a:spcPct val="15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Nhân</a:t>
            </a: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viên</a:t>
            </a:r>
            <a:endParaRPr kumimoji="0" lang="en-US" altLang="en-US" sz="600" b="0" i="0" u="none" strike="noStrike" cap="none" normalizeH="0" baseline="0" dirty="0">
              <a:ln>
                <a:noFill/>
              </a:ln>
              <a:solidFill>
                <a:schemeClr val="tx1"/>
              </a:solidFill>
              <a:effectLst/>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Hiện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tại</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khi</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vận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hành</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cửa</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hàng</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bao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gồm</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nhiều</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loại</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nhân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viên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khác</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nhau</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như</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nhân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viên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bán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giày</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nhân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viên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thu</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ngân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bảo</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vệ</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nhân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viên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trực</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page,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nhân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viên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lý</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Mỗi</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nhân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viên</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đảm</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nhiệm</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một</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nhiệm</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vụ</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duy</a:t>
            </a: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nhất</a:t>
            </a:r>
            <a:endParaRPr lang="en-US" altLang="en-US" sz="600" dirty="0">
              <a:ea typeface="Arial" panose="020B0604020202020204" pitchFamily="34"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b)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Công</a:t>
            </a: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việc</a:t>
            </a: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thường</a:t>
            </a: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trực</a:t>
            </a: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tại</a:t>
            </a: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cửa</a:t>
            </a:r>
            <a:r>
              <a:rPr kumimoji="0" lang="en-US" altLang="en-US" sz="14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hàng</a:t>
            </a:r>
            <a:endParaRPr kumimoji="0" lang="en-US" altLang="en-US" sz="600" b="0" i="0" u="none" strike="noStrike" cap="none" normalizeH="0" baseline="0" dirty="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E514D170-45AB-420F-88DA-6A30A67D10AC}"/>
              </a:ext>
            </a:extLst>
          </p:cNvPr>
          <p:cNvGraphicFramePr>
            <a:graphicFrameLocks noGrp="1"/>
          </p:cNvGraphicFramePr>
          <p:nvPr>
            <p:extLst>
              <p:ext uri="{D42A27DB-BD31-4B8C-83A1-F6EECF244321}">
                <p14:modId xmlns:p14="http://schemas.microsoft.com/office/powerpoint/2010/main" val="2653051685"/>
              </p:ext>
            </p:extLst>
          </p:nvPr>
        </p:nvGraphicFramePr>
        <p:xfrm>
          <a:off x="1436547" y="2283684"/>
          <a:ext cx="6270906" cy="2727152"/>
        </p:xfrm>
        <a:graphic>
          <a:graphicData uri="http://schemas.openxmlformats.org/drawingml/2006/table">
            <a:tbl>
              <a:tblPr firstRow="1" firstCol="1" bandRow="1">
                <a:tableStyleId>{8DAEDABC-BADD-4293-A472-D3AD88E73092}</a:tableStyleId>
              </a:tblPr>
              <a:tblGrid>
                <a:gridCol w="2039771">
                  <a:extLst>
                    <a:ext uri="{9D8B030D-6E8A-4147-A177-3AD203B41FA5}">
                      <a16:colId xmlns:a16="http://schemas.microsoft.com/office/drawing/2014/main" val="2136284573"/>
                    </a:ext>
                  </a:extLst>
                </a:gridCol>
                <a:gridCol w="1352516">
                  <a:extLst>
                    <a:ext uri="{9D8B030D-6E8A-4147-A177-3AD203B41FA5}">
                      <a16:colId xmlns:a16="http://schemas.microsoft.com/office/drawing/2014/main" val="2977964810"/>
                    </a:ext>
                  </a:extLst>
                </a:gridCol>
                <a:gridCol w="2878619">
                  <a:extLst>
                    <a:ext uri="{9D8B030D-6E8A-4147-A177-3AD203B41FA5}">
                      <a16:colId xmlns:a16="http://schemas.microsoft.com/office/drawing/2014/main" val="3293228613"/>
                    </a:ext>
                  </a:extLst>
                </a:gridCol>
              </a:tblGrid>
              <a:tr h="710462">
                <a:tc>
                  <a:txBody>
                    <a:bodyPr/>
                    <a:lstStyle/>
                    <a:p>
                      <a:pPr marL="457200" algn="ctr">
                        <a:lnSpc>
                          <a:spcPct val="150000"/>
                        </a:lnSpc>
                        <a:spcAft>
                          <a:spcPts val="0"/>
                        </a:spcAft>
                      </a:pPr>
                      <a:r>
                        <a:rPr lang="en-US" sz="1000" dirty="0" err="1">
                          <a:effectLst/>
                          <a:latin typeface="Times New Roman" panose="02020603050405020304" pitchFamily="18" charset="0"/>
                          <a:cs typeface="Times New Roman" panose="02020603050405020304" pitchFamily="18" charset="0"/>
                        </a:rPr>
                        <a:t>Chức</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danh</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ctr">
                        <a:lnSpc>
                          <a:spcPct val="150000"/>
                        </a:lnSpc>
                        <a:spcAft>
                          <a:spcPts val="0"/>
                        </a:spcAft>
                      </a:pPr>
                      <a:r>
                        <a:rPr lang="en-US" sz="1000" dirty="0" err="1">
                          <a:effectLst/>
                          <a:latin typeface="Times New Roman" panose="02020603050405020304" pitchFamily="18" charset="0"/>
                          <a:cs typeface="Times New Roman" panose="02020603050405020304" pitchFamily="18" charset="0"/>
                        </a:rPr>
                        <a:t>Số</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lượng</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ctr">
                        <a:lnSpc>
                          <a:spcPct val="150000"/>
                        </a:lnSpc>
                        <a:spcAft>
                          <a:spcPts val="0"/>
                        </a:spcAft>
                      </a:pPr>
                      <a:r>
                        <a:rPr lang="en-US" sz="1000" dirty="0" err="1">
                          <a:effectLst/>
                          <a:latin typeface="Times New Roman" panose="02020603050405020304" pitchFamily="18" charset="0"/>
                          <a:cs typeface="Times New Roman" panose="02020603050405020304" pitchFamily="18" charset="0"/>
                        </a:rPr>
                        <a:t>Công</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việc</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extLst>
                  <a:ext uri="{0D108BD9-81ED-4DB2-BD59-A6C34878D82A}">
                    <a16:rowId xmlns:a16="http://schemas.microsoft.com/office/drawing/2014/main" val="955891227"/>
                  </a:ext>
                </a:extLst>
              </a:tr>
              <a:tr h="400638">
                <a:tc>
                  <a:txBody>
                    <a:bodyPr/>
                    <a:lstStyle/>
                    <a:p>
                      <a:pPr marL="457200">
                        <a:lnSpc>
                          <a:spcPct val="150000"/>
                        </a:lnSpc>
                        <a:spcAft>
                          <a:spcPts val="0"/>
                        </a:spcAft>
                      </a:pPr>
                      <a:r>
                        <a:rPr lang="en-US" sz="1000" dirty="0" err="1">
                          <a:effectLst/>
                          <a:latin typeface="Times New Roman" panose="02020603050405020304" pitchFamily="18" charset="0"/>
                          <a:cs typeface="Times New Roman" panose="02020603050405020304" pitchFamily="18" charset="0"/>
                        </a:rPr>
                        <a:t>Nhân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viên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bán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hàng</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ctr">
                        <a:lnSpc>
                          <a:spcPct val="150000"/>
                        </a:lnSpc>
                        <a:spcAft>
                          <a:spcPts val="0"/>
                        </a:spcAft>
                      </a:pPr>
                      <a:r>
                        <a:rPr lang="en-US" sz="1000" dirty="0">
                          <a:effectLst/>
                          <a:latin typeface="Times New Roman" panose="02020603050405020304" pitchFamily="18" charset="0"/>
                          <a:cs typeface="Times New Roman" panose="02020603050405020304" pitchFamily="18" charset="0"/>
                        </a:rPr>
                        <a:t>3</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just">
                        <a:lnSpc>
                          <a:spcPct val="150000"/>
                        </a:lnSpc>
                        <a:spcAft>
                          <a:spcPts val="0"/>
                        </a:spcAft>
                      </a:pPr>
                      <a:r>
                        <a:rPr lang="en-US" sz="1000" dirty="0" err="1">
                          <a:effectLst/>
                          <a:latin typeface="Times New Roman" panose="02020603050405020304" pitchFamily="18" charset="0"/>
                          <a:cs typeface="Times New Roman" panose="02020603050405020304" pitchFamily="18" charset="0"/>
                        </a:rPr>
                        <a:t>Bán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hàng</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giới</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thiệu</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sản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phẩm</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và</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các</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loại</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hình</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dịch</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vụ</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của</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cửa</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hàng</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tc>
                <a:extLst>
                  <a:ext uri="{0D108BD9-81ED-4DB2-BD59-A6C34878D82A}">
                    <a16:rowId xmlns:a16="http://schemas.microsoft.com/office/drawing/2014/main" val="3671969421"/>
                  </a:ext>
                </a:extLst>
              </a:tr>
              <a:tr h="322824">
                <a:tc>
                  <a:txBody>
                    <a:bodyPr/>
                    <a:lstStyle/>
                    <a:p>
                      <a:pPr marL="457200">
                        <a:lnSpc>
                          <a:spcPct val="150000"/>
                        </a:lnSpc>
                        <a:spcAft>
                          <a:spcPts val="0"/>
                        </a:spcAft>
                      </a:pPr>
                      <a:r>
                        <a:rPr lang="en-US" sz="1000" dirty="0" err="1">
                          <a:effectLst/>
                          <a:latin typeface="Times New Roman" panose="02020603050405020304" pitchFamily="18" charset="0"/>
                          <a:cs typeface="Times New Roman" panose="02020603050405020304" pitchFamily="18" charset="0"/>
                        </a:rPr>
                        <a:t>Nhân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viên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thu</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ngân</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ctr">
                        <a:lnSpc>
                          <a:spcPct val="150000"/>
                        </a:lnSpc>
                        <a:spcAft>
                          <a:spcPts val="0"/>
                        </a:spcAft>
                      </a:pPr>
                      <a:r>
                        <a:rPr lang="en-US" sz="1000" dirty="0">
                          <a:effectLst/>
                          <a:latin typeface="Times New Roman" panose="02020603050405020304" pitchFamily="18" charset="0"/>
                          <a:cs typeface="Times New Roman" panose="02020603050405020304" pitchFamily="18" charset="0"/>
                        </a:rPr>
                        <a:t>1</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just">
                        <a:lnSpc>
                          <a:spcPct val="150000"/>
                        </a:lnSpc>
                        <a:spcAft>
                          <a:spcPts val="0"/>
                        </a:spcAft>
                      </a:pPr>
                      <a:r>
                        <a:rPr lang="en-US" sz="1000">
                          <a:effectLst/>
                          <a:latin typeface="Times New Roman" panose="02020603050405020304" pitchFamily="18" charset="0"/>
                          <a:cs typeface="Times New Roman" panose="02020603050405020304" pitchFamily="18" charset="0"/>
                        </a:rPr>
                        <a:t>Thu tiền, nhập xuất hóa đơn mua hàng của khách hàng</a:t>
                      </a:r>
                      <a:endParaRPr lang="en-US" sz="10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extLst>
                  <a:ext uri="{0D108BD9-81ED-4DB2-BD59-A6C34878D82A}">
                    <a16:rowId xmlns:a16="http://schemas.microsoft.com/office/drawing/2014/main" val="1045434830"/>
                  </a:ext>
                </a:extLst>
              </a:tr>
              <a:tr h="297362">
                <a:tc>
                  <a:txBody>
                    <a:bodyPr/>
                    <a:lstStyle/>
                    <a:p>
                      <a:pPr marL="457200">
                        <a:lnSpc>
                          <a:spcPct val="150000"/>
                        </a:lnSpc>
                        <a:spcAft>
                          <a:spcPts val="0"/>
                        </a:spcAft>
                      </a:pPr>
                      <a:r>
                        <a:rPr lang="en-US" sz="1000">
                          <a:effectLst/>
                          <a:latin typeface="Times New Roman" panose="02020603050405020304" pitchFamily="18" charset="0"/>
                          <a:cs typeface="Times New Roman" panose="02020603050405020304" pitchFamily="18" charset="0"/>
                        </a:rPr>
                        <a:t>Bảo vệ</a:t>
                      </a:r>
                      <a:endParaRPr lang="en-US" sz="10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ctr">
                        <a:lnSpc>
                          <a:spcPct val="150000"/>
                        </a:lnSpc>
                        <a:spcAft>
                          <a:spcPts val="0"/>
                        </a:spcAft>
                      </a:pPr>
                      <a:r>
                        <a:rPr lang="en-US" sz="1000" dirty="0">
                          <a:effectLst/>
                          <a:latin typeface="Times New Roman" panose="02020603050405020304" pitchFamily="18" charset="0"/>
                          <a:cs typeface="Times New Roman" panose="02020603050405020304" pitchFamily="18" charset="0"/>
                        </a:rPr>
                        <a:t>1</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just">
                        <a:lnSpc>
                          <a:spcPct val="150000"/>
                        </a:lnSpc>
                        <a:spcAft>
                          <a:spcPts val="0"/>
                        </a:spcAft>
                      </a:pPr>
                      <a:r>
                        <a:rPr lang="en-US" sz="1000">
                          <a:effectLst/>
                          <a:latin typeface="Times New Roman" panose="02020603050405020304" pitchFamily="18" charset="0"/>
                          <a:cs typeface="Times New Roman" panose="02020603050405020304" pitchFamily="18" charset="0"/>
                        </a:rPr>
                        <a:t>Trông xe và bảo vệ tài sản của cửa hàng</a:t>
                      </a:r>
                      <a:endParaRPr lang="en-US" sz="10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extLst>
                  <a:ext uri="{0D108BD9-81ED-4DB2-BD59-A6C34878D82A}">
                    <a16:rowId xmlns:a16="http://schemas.microsoft.com/office/drawing/2014/main" val="4017683172"/>
                  </a:ext>
                </a:extLst>
              </a:tr>
              <a:tr h="400638">
                <a:tc>
                  <a:txBody>
                    <a:bodyPr/>
                    <a:lstStyle/>
                    <a:p>
                      <a:pPr marL="457200">
                        <a:lnSpc>
                          <a:spcPct val="150000"/>
                        </a:lnSpc>
                        <a:spcAft>
                          <a:spcPts val="0"/>
                        </a:spcAft>
                      </a:pPr>
                      <a:r>
                        <a:rPr lang="en-US" sz="1000">
                          <a:effectLst/>
                          <a:latin typeface="Times New Roman" panose="02020603050405020304" pitchFamily="18" charset="0"/>
                          <a:cs typeface="Times New Roman" panose="02020603050405020304" pitchFamily="18" charset="0"/>
                        </a:rPr>
                        <a:t>Nhân viên trực page Facebook</a:t>
                      </a:r>
                      <a:endParaRPr lang="en-US" sz="10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ctr">
                        <a:lnSpc>
                          <a:spcPct val="150000"/>
                        </a:lnSpc>
                        <a:spcAft>
                          <a:spcPts val="0"/>
                        </a:spcAft>
                      </a:pPr>
                      <a:r>
                        <a:rPr lang="en-US" sz="1000" dirty="0">
                          <a:effectLst/>
                          <a:latin typeface="Times New Roman" panose="02020603050405020304" pitchFamily="18" charset="0"/>
                          <a:cs typeface="Times New Roman" panose="02020603050405020304" pitchFamily="18" charset="0"/>
                        </a:rPr>
                        <a:t>1</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just">
                        <a:lnSpc>
                          <a:spcPct val="150000"/>
                        </a:lnSpc>
                        <a:spcAft>
                          <a:spcPts val="0"/>
                        </a:spcAft>
                      </a:pPr>
                      <a:r>
                        <a:rPr lang="en-US" sz="1000" dirty="0" err="1">
                          <a:effectLst/>
                          <a:latin typeface="Times New Roman" panose="02020603050405020304" pitchFamily="18" charset="0"/>
                          <a:cs typeface="Times New Roman" panose="02020603050405020304" pitchFamily="18" charset="0"/>
                        </a:rPr>
                        <a:t>Chăm</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sóc</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khách</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hàng</a:t>
                      </a:r>
                      <a:r>
                        <a:rPr lang="en-US" sz="1000" dirty="0">
                          <a:effectLst/>
                          <a:latin typeface="Times New Roman" panose="02020603050405020304" pitchFamily="18" charset="0"/>
                          <a:cs typeface="Times New Roman" panose="02020603050405020304" pitchFamily="18" charset="0"/>
                        </a:rPr>
                        <a:t> online </a:t>
                      </a:r>
                      <a:r>
                        <a:rPr lang="en-US" sz="1000" dirty="0" err="1">
                          <a:effectLst/>
                          <a:latin typeface="Times New Roman" panose="02020603050405020304" pitchFamily="18" charset="0"/>
                          <a:cs typeface="Times New Roman" panose="02020603050405020304" pitchFamily="18" charset="0"/>
                        </a:rPr>
                        <a:t>và</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chạy</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quảng</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cáo</a:t>
                      </a:r>
                      <a:r>
                        <a:rPr lang="en-US" sz="1000" dirty="0">
                          <a:effectLst/>
                          <a:latin typeface="Times New Roman" panose="02020603050405020304" pitchFamily="18" charset="0"/>
                          <a:cs typeface="Times New Roman" panose="02020603050405020304" pitchFamily="18" charset="0"/>
                        </a:rPr>
                        <a:t> Facebook</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extLst>
                  <a:ext uri="{0D108BD9-81ED-4DB2-BD59-A6C34878D82A}">
                    <a16:rowId xmlns:a16="http://schemas.microsoft.com/office/drawing/2014/main" val="2679969164"/>
                  </a:ext>
                </a:extLst>
              </a:tr>
              <a:tr h="400638">
                <a:tc>
                  <a:txBody>
                    <a:bodyPr/>
                    <a:lstStyle/>
                    <a:p>
                      <a:pPr marL="457200">
                        <a:lnSpc>
                          <a:spcPct val="150000"/>
                        </a:lnSpc>
                        <a:spcAft>
                          <a:spcPts val="0"/>
                        </a:spcAft>
                      </a:pPr>
                      <a:r>
                        <a:rPr lang="en-US" sz="1000">
                          <a:effectLst/>
                          <a:latin typeface="Times New Roman" panose="02020603050405020304" pitchFamily="18" charset="0"/>
                          <a:cs typeface="Times New Roman" panose="02020603050405020304" pitchFamily="18" charset="0"/>
                        </a:rPr>
                        <a:t>Nhân viên quản lý</a:t>
                      </a:r>
                      <a:endParaRPr lang="en-US" sz="10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ctr">
                        <a:lnSpc>
                          <a:spcPct val="150000"/>
                        </a:lnSpc>
                        <a:spcAft>
                          <a:spcPts val="0"/>
                        </a:spcAft>
                      </a:pPr>
                      <a:r>
                        <a:rPr lang="en-US" sz="1000">
                          <a:effectLst/>
                          <a:latin typeface="Times New Roman" panose="02020603050405020304" pitchFamily="18" charset="0"/>
                          <a:cs typeface="Times New Roman" panose="02020603050405020304" pitchFamily="18" charset="0"/>
                        </a:rPr>
                        <a:t>1</a:t>
                      </a:r>
                      <a:endParaRPr lang="en-US" sz="100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tc>
                  <a:txBody>
                    <a:bodyPr/>
                    <a:lstStyle/>
                    <a:p>
                      <a:pPr marL="457200" algn="just">
                        <a:lnSpc>
                          <a:spcPct val="150000"/>
                        </a:lnSpc>
                        <a:spcAft>
                          <a:spcPts val="0"/>
                        </a:spcAft>
                      </a:pPr>
                      <a:r>
                        <a:rPr lang="en-US" sz="1000" dirty="0" err="1">
                          <a:effectLst/>
                          <a:latin typeface="Times New Roman" panose="02020603050405020304" pitchFamily="18" charset="0"/>
                          <a:cs typeface="Times New Roman" panose="02020603050405020304" pitchFamily="18" charset="0"/>
                        </a:rPr>
                        <a:t>Quản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lý</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nhập</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hàng</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xuất</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hàng</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và</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các</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nhân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viên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trong</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cửa</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hàng</a:t>
                      </a:r>
                      <a:endParaRPr lang="en-US" sz="10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6048" marR="46048" marT="0" marB="0" anchor="ctr"/>
                </a:tc>
                <a:extLst>
                  <a:ext uri="{0D108BD9-81ED-4DB2-BD59-A6C34878D82A}">
                    <a16:rowId xmlns:a16="http://schemas.microsoft.com/office/drawing/2014/main" val="26505718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D2BE36-F562-4DC5-A828-C257E677BA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2" name="Text Placeholder 1">
            <a:extLst>
              <a:ext uri="{FF2B5EF4-FFF2-40B4-BE49-F238E27FC236}">
                <a16:creationId xmlns:a16="http://schemas.microsoft.com/office/drawing/2014/main" id="{C2D14188-FEBF-4752-AB9F-C5F873AA3BA4}"/>
              </a:ext>
            </a:extLst>
          </p:cNvPr>
          <p:cNvSpPr>
            <a:spLocks noGrp="1"/>
          </p:cNvSpPr>
          <p:nvPr>
            <p:ph type="body" idx="4294967295"/>
          </p:nvPr>
        </p:nvSpPr>
        <p:spPr>
          <a:xfrm>
            <a:off x="1024193" y="582450"/>
            <a:ext cx="7095614" cy="3869410"/>
          </a:xfrm>
        </p:spPr>
        <p:txBody>
          <a:bodyPr/>
          <a:lstStyle/>
          <a:p>
            <a:pPr marL="1016000" lvl="2" indent="0" algn="just">
              <a:lnSpc>
                <a:spcPct val="150000"/>
              </a:lnSpc>
              <a:buClrTx/>
              <a:buSzPct val="100000"/>
              <a:buNone/>
            </a:pPr>
            <a:r>
              <a:rPr lang="en-US" sz="1600" b="1" i="0" dirty="0">
                <a:solidFill>
                  <a:schemeClr val="tx1"/>
                </a:solidFill>
                <a:latin typeface="Times New Roman" panose="02020603050405020304" pitchFamily="18" charset="0"/>
                <a:cs typeface="Times New Roman" panose="02020603050405020304" pitchFamily="18" charset="0"/>
              </a:rPr>
              <a:t>c) </a:t>
            </a:r>
            <a:r>
              <a:rPr lang="en-US" sz="1600" b="1" i="0" dirty="0" err="1">
                <a:solidFill>
                  <a:schemeClr val="tx1"/>
                </a:solidFill>
                <a:latin typeface="Times New Roman" panose="02020603050405020304" pitchFamily="18" charset="0"/>
                <a:cs typeface="Times New Roman" panose="02020603050405020304" pitchFamily="18" charset="0"/>
              </a:rPr>
              <a:t>Nhu</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cầu</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sắp</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tới</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của</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cửa</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hàng</a:t>
            </a:r>
            <a:endParaRPr lang="en-US" sz="1600" b="1" i="0" dirty="0">
              <a:solidFill>
                <a:schemeClr val="tx1"/>
              </a:solidFill>
              <a:latin typeface="Times New Roman" panose="02020603050405020304" pitchFamily="18" charset="0"/>
              <a:cs typeface="Times New Roman" panose="02020603050405020304" pitchFamily="18" charset="0"/>
            </a:endParaRPr>
          </a:p>
          <a:p>
            <a:pPr marL="387350" indent="-285750" algn="just">
              <a:lnSpc>
                <a:spcPct val="150000"/>
              </a:lnSpc>
              <a:buClrTx/>
              <a:buSzPct val="100000"/>
              <a:buFont typeface="Arial" panose="020B0604020202020204" pitchFamily="34" charset="0"/>
              <a:buChar char="•"/>
            </a:pPr>
            <a:r>
              <a:rPr lang="vi-VN" sz="1600" i="0" dirty="0">
                <a:solidFill>
                  <a:schemeClr val="tx1"/>
                </a:solidFill>
                <a:latin typeface="Times New Roman" panose="02020603050405020304" pitchFamily="18" charset="0"/>
                <a:cs typeface="Times New Roman" panose="02020603050405020304" pitchFamily="18" charset="0"/>
              </a:rPr>
              <a:t>Có một trang web bán </a:t>
            </a:r>
            <a:r>
              <a:rPr lang="en-US" sz="1600" i="0" dirty="0" err="1">
                <a:solidFill>
                  <a:schemeClr val="tx1"/>
                </a:solidFill>
                <a:latin typeface="Times New Roman" panose="02020603050405020304" pitchFamily="18" charset="0"/>
                <a:cs typeface="Times New Roman" panose="02020603050405020304" pitchFamily="18" charset="0"/>
              </a:rPr>
              <a:t>giày</a:t>
            </a:r>
            <a:r>
              <a:rPr lang="vi-VN" sz="1600" i="0" dirty="0">
                <a:solidFill>
                  <a:schemeClr val="tx1"/>
                </a:solidFill>
                <a:latin typeface="Times New Roman" panose="02020603050405020304" pitchFamily="18" charset="0"/>
                <a:cs typeface="Times New Roman" panose="02020603050405020304" pitchFamily="18" charset="0"/>
              </a:rPr>
              <a:t> cho cửa hàng. Trang web này giúp cửa hàng quản lý tốt hơn và tiếp cận được tới nhiều khách hàng tiềm năng hơn thay vì chỉ bán trực tuyến qua các nền tảng mạng xã hội.</a:t>
            </a:r>
            <a:endParaRPr lang="en-US" sz="1600" i="0" dirty="0">
              <a:solidFill>
                <a:schemeClr val="tx1"/>
              </a:solidFill>
              <a:latin typeface="Times New Roman" panose="02020603050405020304" pitchFamily="18" charset="0"/>
              <a:cs typeface="Times New Roman" panose="02020603050405020304" pitchFamily="18" charset="0"/>
            </a:endParaRPr>
          </a:p>
          <a:p>
            <a:pPr marL="1016000" lvl="2" indent="0" algn="just">
              <a:lnSpc>
                <a:spcPct val="150000"/>
              </a:lnSpc>
              <a:buClrTx/>
              <a:buSzPct val="100000"/>
              <a:buNone/>
            </a:pPr>
            <a:r>
              <a:rPr lang="en-US" sz="1600" b="1" i="0" dirty="0">
                <a:solidFill>
                  <a:schemeClr val="tx1"/>
                </a:solidFill>
                <a:latin typeface="Times New Roman" panose="02020603050405020304" pitchFamily="18" charset="0"/>
                <a:cs typeface="Times New Roman" panose="02020603050405020304" pitchFamily="18" charset="0"/>
              </a:rPr>
              <a:t>d) </a:t>
            </a:r>
            <a:r>
              <a:rPr lang="en-US" sz="1600" b="1" i="0" dirty="0" err="1">
                <a:solidFill>
                  <a:schemeClr val="tx1"/>
                </a:solidFill>
                <a:latin typeface="Times New Roman" panose="02020603050405020304" pitchFamily="18" charset="0"/>
                <a:cs typeface="Times New Roman" panose="02020603050405020304" pitchFamily="18" charset="0"/>
              </a:rPr>
              <a:t>Kết</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quả</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sơ</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bộ</a:t>
            </a:r>
            <a:endParaRPr lang="en-US" sz="1600" b="1" i="0" dirty="0">
              <a:solidFill>
                <a:schemeClr val="tx1"/>
              </a:solidFill>
              <a:latin typeface="Times New Roman" panose="02020603050405020304" pitchFamily="18" charset="0"/>
              <a:cs typeface="Times New Roman" panose="02020603050405020304" pitchFamily="18" charset="0"/>
            </a:endParaRPr>
          </a:p>
          <a:p>
            <a:pPr marL="387350" indent="-285750" algn="just">
              <a:lnSpc>
                <a:spcPct val="150000"/>
              </a:lnSpc>
              <a:buClrTx/>
              <a:buSzPct val="100000"/>
              <a:buFont typeface="Arial" panose="020B0604020202020204" pitchFamily="34" charset="0"/>
              <a:buChar char="•"/>
            </a:pPr>
            <a:r>
              <a:rPr lang="vi-VN" sz="1600" i="0" dirty="0">
                <a:solidFill>
                  <a:schemeClr val="tx1"/>
                </a:solidFill>
                <a:latin typeface="Times New Roman" panose="02020603050405020304" pitchFamily="18" charset="0"/>
                <a:cs typeface="Times New Roman" panose="02020603050405020304" pitchFamily="18" charset="0"/>
              </a:rPr>
              <a:t>Làm rõ được nhu cầu của khách hàng, nắm được các nghiệp vụ của hệ thống, cách thức bán hàng và quản lý của nhân viên bán hàng, cách thức quản lý của người quản trị hệ thống.</a:t>
            </a:r>
            <a:endParaRPr lang="en-US" sz="1600" i="0" dirty="0">
              <a:solidFill>
                <a:schemeClr val="tx1"/>
              </a:solidFill>
              <a:latin typeface="Times New Roman" panose="02020603050405020304" pitchFamily="18" charset="0"/>
              <a:cs typeface="Times New Roman" panose="02020603050405020304" pitchFamily="18" charset="0"/>
            </a:endParaRPr>
          </a:p>
          <a:p>
            <a:pPr marL="387350" indent="-285750" algn="just">
              <a:lnSpc>
                <a:spcPct val="150000"/>
              </a:lnSpc>
              <a:buClrTx/>
              <a:buSzPct val="100000"/>
              <a:buFont typeface="Arial" panose="020B0604020202020204" pitchFamily="34" charset="0"/>
              <a:buChar char="•"/>
            </a:pPr>
            <a:r>
              <a:rPr lang="vi-VN" sz="1600" i="0" dirty="0">
                <a:solidFill>
                  <a:schemeClr val="tx1"/>
                </a:solidFill>
                <a:latin typeface="Times New Roman" panose="02020603050405020304" pitchFamily="18" charset="0"/>
                <a:cs typeface="Times New Roman" panose="02020603050405020304" pitchFamily="18" charset="0"/>
              </a:rPr>
              <a:t>Nắm được nghiệp vụ giải quyết các bài toán về đơn hàng, cung cấp sản phẩm</a:t>
            </a:r>
            <a:r>
              <a:rPr lang="en-US" sz="1600" i="0" dirty="0">
                <a:solidFill>
                  <a:schemeClr val="tx1"/>
                </a:solidFill>
                <a:latin typeface="Times New Roman" panose="02020603050405020304" pitchFamily="18" charset="0"/>
                <a:cs typeface="Times New Roman" panose="02020603050405020304" pitchFamily="18" charset="0"/>
              </a:rPr>
              <a:t>.</a:t>
            </a:r>
          </a:p>
          <a:p>
            <a:pPr algn="just">
              <a:lnSpc>
                <a:spcPct val="150000"/>
              </a:lnSpc>
              <a:buClrTx/>
              <a:buSzPct val="100000"/>
              <a:buFont typeface="+mj-lt"/>
              <a:buAutoNum type="arabicPeriod"/>
            </a:pPr>
            <a:endParaRPr lang="en-US" sz="1600"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4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9DFE04-C7D3-4BD3-B4F2-7C4636FA34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 name="Text Placeholder 1">
            <a:extLst>
              <a:ext uri="{FF2B5EF4-FFF2-40B4-BE49-F238E27FC236}">
                <a16:creationId xmlns:a16="http://schemas.microsoft.com/office/drawing/2014/main" id="{88E6E655-187D-4414-9A87-41AE29AD591E}"/>
              </a:ext>
            </a:extLst>
          </p:cNvPr>
          <p:cNvSpPr>
            <a:spLocks noGrp="1"/>
          </p:cNvSpPr>
          <p:nvPr>
            <p:ph type="body" idx="4294967295"/>
          </p:nvPr>
        </p:nvSpPr>
        <p:spPr>
          <a:xfrm>
            <a:off x="1132339" y="224252"/>
            <a:ext cx="6879321" cy="4694996"/>
          </a:xfrm>
        </p:spPr>
        <p:txBody>
          <a:bodyPr/>
          <a:lstStyle/>
          <a:p>
            <a:pPr marL="533400" lvl="1" indent="0" algn="just">
              <a:lnSpc>
                <a:spcPct val="150000"/>
              </a:lnSpc>
              <a:buClrTx/>
              <a:buSzPct val="100000"/>
              <a:buNone/>
            </a:pPr>
            <a:r>
              <a:rPr lang="en-US" sz="1600" b="1" i="0" dirty="0">
                <a:solidFill>
                  <a:schemeClr val="tx1"/>
                </a:solidFill>
                <a:latin typeface="Times New Roman" panose="02020603050405020304" pitchFamily="18" charset="0"/>
                <a:cs typeface="Times New Roman" panose="02020603050405020304" pitchFamily="18" charset="0"/>
              </a:rPr>
              <a:t>3. </a:t>
            </a:r>
            <a:r>
              <a:rPr lang="en-US" sz="1600" b="1" i="0" dirty="0" err="1">
                <a:solidFill>
                  <a:schemeClr val="tx1"/>
                </a:solidFill>
                <a:latin typeface="Times New Roman" panose="02020603050405020304" pitchFamily="18" charset="0"/>
                <a:cs typeface="Times New Roman" panose="02020603050405020304" pitchFamily="18" charset="0"/>
              </a:rPr>
              <a:t>Yêu</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cầu</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của</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cửa</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hàng</a:t>
            </a:r>
            <a:endParaRPr lang="en-US" sz="1600" i="0" dirty="0">
              <a:solidFill>
                <a:schemeClr val="tx1"/>
              </a:solidFill>
              <a:latin typeface="Times New Roman" panose="02020603050405020304" pitchFamily="18" charset="0"/>
              <a:cs typeface="Times New Roman" panose="02020603050405020304" pitchFamily="18" charset="0"/>
            </a:endParaRPr>
          </a:p>
          <a:p>
            <a:pPr marL="1333500" lvl="2" indent="-342900" algn="just">
              <a:lnSpc>
                <a:spcPct val="150000"/>
              </a:lnSpc>
              <a:buClrTx/>
              <a:buSzPct val="100000"/>
              <a:buFont typeface="+mj-lt"/>
              <a:buAutoNum type="alphaLcParenR"/>
            </a:pPr>
            <a:r>
              <a:rPr lang="en-US" sz="1600" b="1" i="0" dirty="0" err="1">
                <a:solidFill>
                  <a:schemeClr val="tx1"/>
                </a:solidFill>
                <a:latin typeface="Times New Roman" panose="02020603050405020304" pitchFamily="18" charset="0"/>
                <a:cs typeface="Times New Roman" panose="02020603050405020304" pitchFamily="18" charset="0"/>
              </a:rPr>
              <a:t>Hoạt</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động</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mua</a:t>
            </a:r>
            <a:r>
              <a:rPr lang="en-US" sz="1600" b="1" i="0" dirty="0">
                <a:solidFill>
                  <a:schemeClr val="tx1"/>
                </a:solidFill>
                <a:latin typeface="Times New Roman" panose="02020603050405020304" pitchFamily="18" charset="0"/>
                <a:cs typeface="Times New Roman" panose="02020603050405020304" pitchFamily="18" charset="0"/>
              </a:rPr>
              <a:t> </a:t>
            </a:r>
            <a:r>
              <a:rPr lang="en-US" sz="1600" b="1" i="0" dirty="0" err="1">
                <a:solidFill>
                  <a:schemeClr val="tx1"/>
                </a:solidFill>
                <a:latin typeface="Times New Roman" panose="02020603050405020304" pitchFamily="18" charset="0"/>
                <a:cs typeface="Times New Roman" panose="02020603050405020304" pitchFamily="18" charset="0"/>
              </a:rPr>
              <a:t>hàng</a:t>
            </a:r>
            <a:endParaRPr lang="en-US" sz="1600" i="0" dirty="0">
              <a:solidFill>
                <a:schemeClr val="tx1"/>
              </a:solidFill>
              <a:latin typeface="Times New Roman" panose="02020603050405020304" pitchFamily="18" charset="0"/>
              <a:cs typeface="Times New Roman" panose="02020603050405020304" pitchFamily="18" charset="0"/>
            </a:endParaRPr>
          </a:p>
          <a:p>
            <a:pPr algn="just">
              <a:lnSpc>
                <a:spcPct val="150000"/>
              </a:lnSpc>
              <a:buClrTx/>
              <a:buSzPct val="100000"/>
              <a:buFont typeface="Arial" panose="020B0604020202020204" pitchFamily="34" charset="0"/>
              <a:buChar char="•"/>
            </a:pPr>
            <a:r>
              <a:rPr lang="en-US" sz="1600" i="0" dirty="0" err="1">
                <a:solidFill>
                  <a:schemeClr val="tx1"/>
                </a:solidFill>
                <a:latin typeface="Times New Roman" panose="02020603050405020304" pitchFamily="18" charset="0"/>
                <a:cs typeface="Times New Roman" panose="02020603050405020304" pitchFamily="18" charset="0"/>
              </a:rPr>
              <a:t>Khách</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hàng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có</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thể</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tìm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kiếm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các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sản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phẩm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một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cách</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dễ</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dàng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thông</a:t>
            </a:r>
            <a:r>
              <a:rPr lang="en-US" sz="1600" i="0" dirty="0">
                <a:solidFill>
                  <a:schemeClr val="tx1"/>
                </a:solidFill>
                <a:latin typeface="Times New Roman" panose="02020603050405020304" pitchFamily="18" charset="0"/>
                <a:cs typeface="Times New Roman" panose="02020603050405020304" pitchFamily="18" charset="0"/>
              </a:rPr>
              <a:t> qua </a:t>
            </a:r>
            <a:r>
              <a:rPr lang="en-US" sz="1600" i="0" dirty="0" err="1">
                <a:solidFill>
                  <a:schemeClr val="tx1"/>
                </a:solidFill>
                <a:latin typeface="Times New Roman" panose="02020603050405020304" pitchFamily="18" charset="0"/>
                <a:cs typeface="Times New Roman" panose="02020603050405020304" pitchFamily="18" charset="0"/>
              </a:rPr>
              <a:t>công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cụ</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tìm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kiếm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hoặc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dựa</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trên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cách</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trình</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bày</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theo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danh</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mục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sản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phẩm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Ngoài</a:t>
            </a:r>
            <a:r>
              <a:rPr lang="en-US" sz="1600" i="0" dirty="0">
                <a:solidFill>
                  <a:schemeClr val="tx1"/>
                </a:solidFill>
                <a:latin typeface="Times New Roman" panose="02020603050405020304" pitchFamily="18" charset="0"/>
                <a:cs typeface="Times New Roman" panose="02020603050405020304" pitchFamily="18" charset="0"/>
              </a:rPr>
              <a:t> ra </a:t>
            </a:r>
            <a:r>
              <a:rPr lang="en-US" sz="1600" i="0" dirty="0" err="1">
                <a:solidFill>
                  <a:schemeClr val="tx1"/>
                </a:solidFill>
                <a:latin typeface="Times New Roman" panose="02020603050405020304" pitchFamily="18" charset="0"/>
                <a:cs typeface="Times New Roman" panose="02020603050405020304" pitchFamily="18" charset="0"/>
              </a:rPr>
              <a:t>cũng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các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lựa</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chọn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về</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giá</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thứ</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tự</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xuất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hiện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để</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người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dùng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tiện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lợi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cho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việc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tra</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cứu</a:t>
            </a:r>
            <a:r>
              <a:rPr lang="en-US" sz="1600" i="0" dirty="0">
                <a:solidFill>
                  <a:schemeClr val="tx1"/>
                </a:solidFill>
                <a:latin typeface="Times New Roman" panose="02020603050405020304" pitchFamily="18" charset="0"/>
                <a:cs typeface="Times New Roman" panose="02020603050405020304" pitchFamily="18" charset="0"/>
              </a:rPr>
              <a:t>.</a:t>
            </a:r>
          </a:p>
          <a:p>
            <a:pPr algn="just">
              <a:lnSpc>
                <a:spcPct val="150000"/>
              </a:lnSpc>
              <a:buClrTx/>
              <a:buSzPct val="100000"/>
              <a:buFont typeface="Arial" panose="020B0604020202020204" pitchFamily="34" charset="0"/>
              <a:buChar char="•"/>
            </a:pPr>
            <a:r>
              <a:rPr lang="en-US" sz="1600" i="0" dirty="0">
                <a:solidFill>
                  <a:schemeClr val="tx1"/>
                </a:solidFill>
                <a:latin typeface="Times New Roman" panose="02020603050405020304" pitchFamily="18" charset="0"/>
                <a:cs typeface="Times New Roman" panose="02020603050405020304" pitchFamily="18" charset="0"/>
              </a:rPr>
              <a:t>Sau </a:t>
            </a:r>
            <a:r>
              <a:rPr lang="en-US" sz="1600" i="0" dirty="0" err="1">
                <a:solidFill>
                  <a:schemeClr val="tx1"/>
                </a:solidFill>
                <a:latin typeface="Times New Roman" panose="02020603050405020304" pitchFamily="18" charset="0"/>
                <a:cs typeface="Times New Roman" panose="02020603050405020304" pitchFamily="18" charset="0"/>
              </a:rPr>
              <a:t>khi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chọn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được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sản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phẩm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ưng</a:t>
            </a:r>
            <a:r>
              <a:rPr lang="en-US" sz="1600" i="0" dirty="0">
                <a:solidFill>
                  <a:schemeClr val="tx1"/>
                </a:solidFill>
                <a:latin typeface="Times New Roman" panose="02020603050405020304" pitchFamily="18" charset="0"/>
                <a:cs typeface="Times New Roman" panose="02020603050405020304" pitchFamily="18" charset="0"/>
              </a:rPr>
              <a:t> ý </a:t>
            </a:r>
            <a:r>
              <a:rPr lang="en-US" sz="1600" i="0" dirty="0" err="1">
                <a:solidFill>
                  <a:schemeClr val="tx1"/>
                </a:solidFill>
                <a:latin typeface="Times New Roman" panose="02020603050405020304" pitchFamily="18" charset="0"/>
                <a:cs typeface="Times New Roman" panose="02020603050405020304" pitchFamily="18" charset="0"/>
              </a:rPr>
              <a:t>khách</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hàng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có</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thể</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chọn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tiếp</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các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sản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phẩm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khác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và</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liên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hệ</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đặt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hàng</a:t>
            </a:r>
            <a:r>
              <a:rPr lang="en-US" sz="1600" i="0" dirty="0">
                <a:solidFill>
                  <a:schemeClr val="tx1"/>
                </a:solidFill>
                <a:latin typeface="Times New Roman" panose="02020603050405020304" pitchFamily="18" charset="0"/>
                <a:cs typeface="Times New Roman" panose="02020603050405020304" pitchFamily="18" charset="0"/>
              </a:rPr>
              <a:t>.</a:t>
            </a:r>
          </a:p>
          <a:p>
            <a:pPr algn="just">
              <a:lnSpc>
                <a:spcPct val="150000"/>
              </a:lnSpc>
              <a:buClrTx/>
              <a:buSzPct val="100000"/>
              <a:buFont typeface="Arial" panose="020B0604020202020204" pitchFamily="34" charset="0"/>
              <a:buChar char="•"/>
            </a:pPr>
            <a:r>
              <a:rPr lang="en-US" sz="1600" i="0" dirty="0" err="1">
                <a:solidFill>
                  <a:schemeClr val="tx1"/>
                </a:solidFill>
                <a:latin typeface="Times New Roman" panose="02020603050405020304" pitchFamily="18" charset="0"/>
                <a:cs typeface="Times New Roman" panose="02020603050405020304" pitchFamily="18" charset="0"/>
              </a:rPr>
              <a:t>Hệ</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thống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báo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cáo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bán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hàng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cho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phép</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người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quản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trị</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quản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lý</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được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số</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đơn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đặt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hàng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Số</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liệu</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thống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kê</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được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cập</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nhật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liên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tục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theo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thời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gian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theo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loại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sản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phẩm</a:t>
            </a:r>
            <a:r>
              <a:rPr lang="en-US" sz="1600" i="0" dirty="0">
                <a:solidFill>
                  <a:schemeClr val="tx1"/>
                </a:solidFill>
                <a:latin typeface="Times New Roman" panose="02020603050405020304" pitchFamily="18" charset="0"/>
                <a:cs typeface="Times New Roman" panose="02020603050405020304" pitchFamily="18" charset="0"/>
              </a:rPr>
              <a:t> … </a:t>
            </a:r>
            <a:r>
              <a:rPr lang="en-US" sz="1600" i="0" dirty="0" err="1">
                <a:solidFill>
                  <a:schemeClr val="tx1"/>
                </a:solidFill>
                <a:latin typeface="Times New Roman" panose="02020603050405020304" pitchFamily="18" charset="0"/>
                <a:cs typeface="Times New Roman" panose="02020603050405020304" pitchFamily="18" charset="0"/>
              </a:rPr>
              <a:t>giúp</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người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quản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trị</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biết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loại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sản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phẩm</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nào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được</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đặt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nhiều</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nhất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loại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nào</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ít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nhất</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và</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trong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khoảng</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thời</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gian</a:t>
            </a:r>
            <a:r>
              <a:rPr lang="en-US" sz="1600" i="0" dirty="0">
                <a:solidFill>
                  <a:schemeClr val="tx1"/>
                </a:solidFill>
                <a:latin typeface="Times New Roman" panose="02020603050405020304" pitchFamily="18" charset="0"/>
                <a:cs typeface="Times New Roman" panose="02020603050405020304" pitchFamily="18" charset="0"/>
              </a:rPr>
              <a:t> </a:t>
            </a:r>
            <a:r>
              <a:rPr lang="en-US" sz="1600" i="0" dirty="0" err="1">
                <a:solidFill>
                  <a:schemeClr val="tx1"/>
                </a:solidFill>
                <a:latin typeface="Times New Roman" panose="02020603050405020304" pitchFamily="18" charset="0"/>
                <a:cs typeface="Times New Roman" panose="02020603050405020304" pitchFamily="18" charset="0"/>
              </a:rPr>
              <a:t>nào</a:t>
            </a:r>
            <a:r>
              <a:rPr lang="en-US" sz="1600" i="0" dirty="0">
                <a:solidFill>
                  <a:schemeClr val="tx1"/>
                </a:solidFill>
                <a:latin typeface="Times New Roman" panose="02020603050405020304" pitchFamily="18" charset="0"/>
                <a:cs typeface="Times New Roman" panose="02020603050405020304" pitchFamily="18" charset="0"/>
              </a:rPr>
              <a:t>.</a:t>
            </a:r>
          </a:p>
          <a:p>
            <a:pPr algn="just">
              <a:lnSpc>
                <a:spcPct val="150000"/>
              </a:lnSpc>
              <a:buClrTx/>
              <a:buSzPct val="100000"/>
              <a:buFont typeface="+mj-lt"/>
              <a:buAutoNum type="arabicPeriod"/>
            </a:pPr>
            <a:endParaRPr lang="en-US" sz="1600"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72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CD3EBC-EA2C-4474-8D4C-B8043E02EC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9C97F220-9D4B-41B7-A937-89BB8514C5E3}"/>
              </a:ext>
            </a:extLst>
          </p:cNvPr>
          <p:cNvSpPr txBox="1"/>
          <p:nvPr/>
        </p:nvSpPr>
        <p:spPr>
          <a:xfrm>
            <a:off x="1351576" y="605923"/>
            <a:ext cx="6440847" cy="3931654"/>
          </a:xfrm>
          <a:prstGeom prst="rect">
            <a:avLst/>
          </a:prstGeom>
          <a:noFill/>
        </p:spPr>
        <p:txBody>
          <a:bodyPr wrap="square" rtlCol="0">
            <a:spAutoFit/>
          </a:bodyPr>
          <a:lstStyle/>
          <a:p>
            <a:pPr lvl="2" algn="just">
              <a:lnSpc>
                <a:spcPct val="150000"/>
              </a:lnSpc>
            </a:pPr>
            <a:r>
              <a:rPr lang="en-US" b="1" dirty="0">
                <a:latin typeface="Times New Roman" panose="02020603050405020304" pitchFamily="18" charset="0"/>
                <a:cs typeface="Times New Roman" panose="02020603050405020304" pitchFamily="18" charset="0"/>
              </a:rPr>
              <a:t>b) </a:t>
            </a:r>
            <a:r>
              <a:rPr lang="en-US" b="1" dirty="0" err="1">
                <a:latin typeface="Times New Roman" panose="02020603050405020304" pitchFamily="18" charset="0"/>
                <a:cs typeface="Times New Roman" panose="02020603050405020304" pitchFamily="18" charset="0"/>
              </a:rPr>
              <a:t>Quyền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cửa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Admin(</a:t>
            </a:r>
            <a:r>
              <a:rPr lang="en-US" b="1" dirty="0" err="1">
                <a:latin typeface="Times New Roman" panose="02020603050405020304" pitchFamily="18" charset="0"/>
                <a:cs typeface="Times New Roman" panose="02020603050405020304" pitchFamily="18" charset="0"/>
              </a:rPr>
              <a:t>chủ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cửa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hiệu</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loại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hiệu</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phẩm</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size,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size </a:t>
            </a:r>
            <a:r>
              <a:rPr lang="en-US" i="1" dirty="0" err="1">
                <a:latin typeface="Times New Roman" panose="02020603050405020304" pitchFamily="18" charset="0"/>
                <a:cs typeface="Times New Roman" panose="02020603050405020304" pitchFamily="18" charset="0"/>
              </a:rPr>
              <a:t>giày</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size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size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size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9546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5984E-586D-42B8-BBDB-4A9BC1616E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31183D23-CE59-4582-9B92-2BF6EC5F170C}"/>
              </a:ext>
            </a:extLst>
          </p:cNvPr>
          <p:cNvSpPr txBox="1"/>
          <p:nvPr/>
        </p:nvSpPr>
        <p:spPr>
          <a:xfrm>
            <a:off x="1440013" y="929088"/>
            <a:ext cx="6263974" cy="32853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tin </a:t>
            </a:r>
            <a:r>
              <a:rPr lang="en-US" i="1" dirty="0" err="1">
                <a:latin typeface="Times New Roman" panose="02020603050405020304" pitchFamily="18" charset="0"/>
                <a:cs typeface="Times New Roman" panose="02020603050405020304" pitchFamily="18" charset="0"/>
              </a:rPr>
              <a:t>tức</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mã</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giảm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giá</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đánh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khách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hàng</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tài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khoản</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763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44B1C4-B8C0-4914-979B-E8F0F608FB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E0E5AEEF-B37B-4E1E-AD16-82099690AD46}"/>
              </a:ext>
            </a:extLst>
          </p:cNvPr>
          <p:cNvSpPr txBox="1"/>
          <p:nvPr/>
        </p:nvSpPr>
        <p:spPr>
          <a:xfrm>
            <a:off x="1438344" y="1090671"/>
            <a:ext cx="6267311" cy="29621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đơn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hàng</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Đăng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nhập</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Cập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nhật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thông</a:t>
            </a:r>
            <a:r>
              <a:rPr lang="en-US" i="1" dirty="0">
                <a:latin typeface="Times New Roman" panose="02020603050405020304" pitchFamily="18" charset="0"/>
                <a:cs typeface="Times New Roman" panose="02020603050405020304" pitchFamily="18" charset="0"/>
              </a:rPr>
              <a:t> tin </a:t>
            </a:r>
            <a:r>
              <a:rPr lang="en-US" i="1" dirty="0" err="1">
                <a:latin typeface="Times New Roman" panose="02020603050405020304" pitchFamily="18" charset="0"/>
                <a:cs typeface="Times New Roman" panose="02020603050405020304" pitchFamily="18" charset="0"/>
              </a:rPr>
              <a:t>cá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nhân</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i="1" dirty="0" err="1">
                <a:latin typeface="Times New Roman" panose="02020603050405020304" pitchFamily="18" charset="0"/>
                <a:cs typeface="Times New Roman" panose="02020603050405020304" pitchFamily="18" charset="0"/>
              </a:rPr>
              <a:t>Lấy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lại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mật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khẩu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đã</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mất</a:t>
            </a:r>
            <a:r>
              <a:rPr lang="en-US" i="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 trường hợp chủ cửa hàng quên mật khẩu thì hệ thống sẽ hỗ trợ chủ cửa hàng lấy lại mật khẩu thông qua email đã đăng ký</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5106658"/>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3355</Words>
  <Application>Microsoft Office PowerPoint</Application>
  <PresentationFormat>On-screen Show (16:9)</PresentationFormat>
  <Paragraphs>213</Paragraphs>
  <Slides>33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Amatic SC</vt:lpstr>
      <vt:lpstr>Wingdings</vt:lpstr>
      <vt:lpstr>Merriweather</vt:lpstr>
      <vt:lpstr>Yu Gothic Light</vt:lpstr>
      <vt:lpstr>Symbol</vt:lpstr>
      <vt:lpstr>Yu Mincho</vt:lpstr>
      <vt:lpstr>Arial</vt:lpstr>
      <vt:lpstr>Times New Roman</vt:lpstr>
      <vt:lpstr>Nathaniel template</vt:lpstr>
      <vt:lpstr>This is your presentation title</vt:lpstr>
      <vt:lpstr>Chương 1: KHẢO SÁT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2: PHÂN TÍCH THIẾT KẾ HỆ THỐNG</vt:lpstr>
      <vt:lpstr>Các use case chính</vt:lpstr>
      <vt:lpstr>Biểu đồ các lớp entity hệ thống </vt:lpstr>
      <vt:lpstr>Thiết kế cơ sở dữ liệu. Sơ đồ thực thể liên kết:</vt:lpstr>
      <vt:lpstr>Chương 3: CÀI ĐẶT HỆ THỐNG VÀ MỘT SỐ KẾT QUẢ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4: kiểm thử chương trình</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Administrator</cp:lastModifiedBy>
  <cp:revision>24</cp:revision>
  <dcterms:modified xsi:type="dcterms:W3CDTF">2022-05-06T08:36:46Z</dcterms:modified>
</cp:coreProperties>
</file>