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78" r:id="rId7"/>
    <p:sldId id="279" r:id="rId8"/>
    <p:sldId id="258" r:id="rId9"/>
    <p:sldId id="281" r:id="rId10"/>
    <p:sldId id="280" r:id="rId11"/>
    <p:sldId id="282" r:id="rId12"/>
    <p:sldId id="266" r:id="rId13"/>
    <p:sldId id="283" r:id="rId14"/>
    <p:sldId id="284" r:id="rId15"/>
    <p:sldId id="285" r:id="rId16"/>
    <p:sldId id="271" r:id="rId17"/>
    <p:sldId id="286" r:id="rId18"/>
    <p:sldId id="287" r:id="rId19"/>
    <p:sldId id="288" r:id="rId20"/>
    <p:sldId id="289" r:id="rId21"/>
    <p:sldId id="290"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655" autoAdjust="0"/>
  </p:normalViewPr>
  <p:slideViewPr>
    <p:cSldViewPr snapToGrid="0">
      <p:cViewPr varScale="1">
        <p:scale>
          <a:sx n="63" d="100"/>
          <a:sy n="63" d="100"/>
        </p:scale>
        <p:origin x="204" y="7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5/19/2025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253250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105683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creativecommons.org/licenses/by-nc/3.0/" TargetMode="External"/><Relationship Id="rId4" Type="http://schemas.openxmlformats.org/officeDocument/2006/relationships/hyperlink" Target="https://www.iphonemod.net/ai-apps-iphone-ai-thai-samart-by-ai-for-all.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14160BC-8DD5-86CB-0843-9F023B638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2885" y="15938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DDB3950-5E3C-A56B-509B-87E994173317}"/>
              </a:ext>
            </a:extLst>
          </p:cNvPr>
          <p:cNvSpPr txBox="1"/>
          <p:nvPr/>
        </p:nvSpPr>
        <p:spPr>
          <a:xfrm>
            <a:off x="6659880" y="2270869"/>
            <a:ext cx="6050280" cy="369332"/>
          </a:xfrm>
          <a:prstGeom prst="rect">
            <a:avLst/>
          </a:prstGeom>
          <a:noFill/>
        </p:spPr>
        <p:txBody>
          <a:bodyPr wrap="square" rtlCol="0">
            <a:spAutoFit/>
          </a:bodyPr>
          <a:lstStyle/>
          <a:p>
            <a:pPr algn="ctr"/>
            <a:r>
              <a:rPr lang="en-US" dirty="0" err="1">
                <a:latin typeface="Arial" panose="020B0604020202020204" pitchFamily="34" charset="0"/>
                <a:cs typeface="Arial" panose="020B0604020202020204" pitchFamily="34" charset="0"/>
              </a:rPr>
              <a:t>Đại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quốc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nội</a:t>
            </a:r>
            <a:endParaRPr lang="en-US" dirty="0">
              <a:latin typeface="Arial" panose="020B0604020202020204" pitchFamily="34" charset="0"/>
              <a:cs typeface="Arial" panose="020B0604020202020204" pitchFamily="34" charset="0"/>
            </a:endParaRPr>
          </a:p>
        </p:txBody>
      </p:sp>
      <p:sp>
        <p:nvSpPr>
          <p:cNvPr id="5" name="AutoShape 6" descr="Tổng quan về Học máy - Blog Lê Thạch">
            <a:extLst>
              <a:ext uri="{FF2B5EF4-FFF2-40B4-BE49-F238E27FC236}">
                <a16:creationId xmlns:a16="http://schemas.microsoft.com/office/drawing/2014/main" id="{DAA32179-5BF8-49FD-EEA7-E901CDE7D5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Tổng quan về Học máy - Blog Lê Thạch">
            <a:extLst>
              <a:ext uri="{FF2B5EF4-FFF2-40B4-BE49-F238E27FC236}">
                <a16:creationId xmlns:a16="http://schemas.microsoft.com/office/drawing/2014/main" id="{C58B2B44-36B4-11B8-03F4-B77CD0B4E9C7}"/>
              </a:ext>
            </a:extLst>
          </p:cNvPr>
          <p:cNvSpPr>
            <a:spLocks noGrp="1" noChangeAspect="1" noChangeArrowheads="1"/>
          </p:cNvSpPr>
          <p:nvPr>
            <p:ph type="ctrTitle"/>
          </p:nvPr>
        </p:nvSpPr>
        <p:spPr bwMode="auto">
          <a:xfrm>
            <a:off x="6847725" y="5257800"/>
            <a:ext cx="4941888" cy="3200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r>
              <a:rPr lang="en-US" dirty="0"/>
              <a:t>ai-agriculture-weather-forecast</a:t>
            </a:r>
          </a:p>
        </p:txBody>
      </p:sp>
      <p:pic>
        <p:nvPicPr>
          <p:cNvPr id="8" name="Picture 7" descr="A machine learning diagram with icons&#10;&#10;AI-generated content may be incorrect.">
            <a:extLst>
              <a:ext uri="{FF2B5EF4-FFF2-40B4-BE49-F238E27FC236}">
                <a16:creationId xmlns:a16="http://schemas.microsoft.com/office/drawing/2014/main" id="{CC440BA7-455D-9B99-C2F9-C229194BC8A2}"/>
              </a:ext>
            </a:extLst>
          </p:cNvPr>
          <p:cNvPicPr>
            <a:picLocks noChangeAspect="1"/>
          </p:cNvPicPr>
          <p:nvPr/>
        </p:nvPicPr>
        <p:blipFill>
          <a:blip r:embed="rId4"/>
          <a:stretch>
            <a:fillRect/>
          </a:stretch>
        </p:blipFill>
        <p:spPr>
          <a:xfrm>
            <a:off x="8022831" y="2846683"/>
            <a:ext cx="3324377" cy="2351997"/>
          </a:xfrm>
          <a:prstGeom prst="rect">
            <a:avLst/>
          </a:prstGeom>
        </p:spPr>
      </p:pic>
      <p:sp>
        <p:nvSpPr>
          <p:cNvPr id="9" name="TextBox 8">
            <a:extLst>
              <a:ext uri="{FF2B5EF4-FFF2-40B4-BE49-F238E27FC236}">
                <a16:creationId xmlns:a16="http://schemas.microsoft.com/office/drawing/2014/main" id="{9006CFF1-8A85-38C2-521E-BC2A36D14ED5}"/>
              </a:ext>
            </a:extLst>
          </p:cNvPr>
          <p:cNvSpPr txBox="1"/>
          <p:nvPr/>
        </p:nvSpPr>
        <p:spPr>
          <a:xfrm>
            <a:off x="883920" y="5532120"/>
            <a:ext cx="4460356" cy="461665"/>
          </a:xfrm>
          <a:prstGeom prst="rect">
            <a:avLst/>
          </a:prstGeom>
          <a:noFill/>
        </p:spPr>
        <p:txBody>
          <a:bodyPr wrap="square" rtlCol="0">
            <a:spAutoFit/>
          </a:bodyPr>
          <a:lstStyle/>
          <a:p>
            <a:r>
              <a:rPr lang="en-US" sz="2400" dirty="0"/>
              <a:t>22020134-Phạm Văn Hùng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0" y="346710"/>
            <a:ext cx="3247662" cy="1917700"/>
          </a:xfrm>
        </p:spPr>
        <p:txBody>
          <a:bodyPr>
            <a:normAutofit/>
          </a:bodyPr>
          <a:lstStyle/>
          <a:p>
            <a:r>
              <a:rPr lang="en-US" dirty="0" err="1"/>
              <a:t>Mô</a:t>
            </a:r>
            <a:r>
              <a:rPr lang="en-US" dirty="0"/>
              <a:t> </a:t>
            </a:r>
            <a:r>
              <a:rPr lang="en-US" dirty="0" err="1"/>
              <a:t>HÌnh</a:t>
            </a:r>
            <a:r>
              <a:rPr lang="en-US" dirty="0"/>
              <a:t> </a:t>
            </a:r>
            <a:r>
              <a:rPr lang="en-US" dirty="0" err="1"/>
              <a:t>lstm</a:t>
            </a:r>
            <a:endParaRPr lang="en-US" dirty="0"/>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200" y="1661161"/>
            <a:ext cx="3247662" cy="4390388"/>
          </a:xfrm>
        </p:spPr>
        <p:txBody>
          <a:bodyPr>
            <a:normAutofit/>
          </a:bodyPr>
          <a:lstStyle/>
          <a:p>
            <a:r>
              <a:rPr lang="en-US" dirty="0" err="1"/>
              <a:t>Có</a:t>
            </a:r>
            <a:r>
              <a:rPr lang="en-US" dirty="0"/>
              <a:t> </a:t>
            </a:r>
            <a:r>
              <a:rPr lang="en-US" dirty="0" err="1"/>
              <a:t>thể</a:t>
            </a:r>
            <a:r>
              <a:rPr lang="en-US" dirty="0"/>
              <a:t> </a:t>
            </a:r>
            <a:r>
              <a:rPr lang="vi-VN" dirty="0"/>
              <a:t>Tạo đặc trưng thời gian: Ngày, tháng, giờ → giúp mô hình hiểu được chu kỳ thời tiết</a:t>
            </a:r>
            <a:r>
              <a:rPr lang="en-US" dirty="0"/>
              <a:t> </a:t>
            </a:r>
            <a:r>
              <a:rPr lang="en-US" dirty="0" err="1"/>
              <a:t>bằng</a:t>
            </a:r>
            <a:r>
              <a:rPr lang="en-US" dirty="0"/>
              <a:t> </a:t>
            </a:r>
            <a:r>
              <a:rPr lang="en-US" dirty="0" err="1"/>
              <a:t>cách</a:t>
            </a:r>
            <a:r>
              <a:rPr lang="en-US" dirty="0"/>
              <a:t> </a:t>
            </a:r>
            <a:r>
              <a:rPr lang="en-US" dirty="0" err="1"/>
              <a:t>tích</a:t>
            </a:r>
            <a:r>
              <a:rPr lang="en-US" dirty="0"/>
              <a:t> </a:t>
            </a:r>
            <a:r>
              <a:rPr lang="en-US" dirty="0" err="1"/>
              <a:t>hợp</a:t>
            </a:r>
            <a:r>
              <a:rPr lang="en-US" dirty="0"/>
              <a:t> BWT</a:t>
            </a:r>
          </a:p>
          <a:p>
            <a:pPr>
              <a:buNone/>
            </a:pPr>
            <a:r>
              <a:rPr lang="en-US" dirty="0" err="1"/>
              <a:t>MinMaxScaler</a:t>
            </a:r>
            <a:r>
              <a:rPr lang="en-US" dirty="0"/>
              <a:t> </a:t>
            </a:r>
            <a:r>
              <a:rPr lang="en-US" dirty="0" err="1"/>
              <a:t>hoặc</a:t>
            </a:r>
            <a:r>
              <a:rPr lang="en-US" dirty="0"/>
              <a:t> </a:t>
            </a:r>
            <a:r>
              <a:rPr lang="en-US" dirty="0" err="1"/>
              <a:t>StandardScaler</a:t>
            </a:r>
            <a:r>
              <a:rPr lang="en-US" dirty="0"/>
              <a:t> </a:t>
            </a:r>
          </a:p>
          <a:p>
            <a:pPr>
              <a:buNone/>
            </a:pPr>
            <a:r>
              <a:rPr lang="vi-VN" b="1" dirty="0"/>
              <a:t>Tăng cường dữ liệu (Data Augmentation)</a:t>
            </a:r>
            <a:endParaRPr lang="vi-VN" dirty="0"/>
          </a:p>
          <a:p>
            <a:r>
              <a:rPr lang="vi-VN" dirty="0"/>
              <a:t>Tăng kích thước dữ liệu bằng cách thêm nhiễu hoặc lấy mẫu lại chuỗi thời gian.</a:t>
            </a:r>
          </a:p>
          <a:p>
            <a:endParaRPr lang="en-US" dirty="0"/>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
        <p:nvSpPr>
          <p:cNvPr id="4" name="Table Placeholder 3">
            <a:extLst>
              <a:ext uri="{FF2B5EF4-FFF2-40B4-BE49-F238E27FC236}">
                <a16:creationId xmlns:a16="http://schemas.microsoft.com/office/drawing/2014/main" id="{3304A33C-F72D-24C8-0347-88045F1490C6}"/>
              </a:ext>
            </a:extLst>
          </p:cNvPr>
          <p:cNvSpPr>
            <a:spLocks noGrp="1"/>
          </p:cNvSpPr>
          <p:nvPr>
            <p:ph type="tbl" sz="quarter" idx="14"/>
          </p:nvPr>
        </p:nvSpPr>
        <p:spPr/>
        <p:txBody>
          <a:bodyPr/>
          <a:lstStyle/>
          <a:p>
            <a:endParaRPr lang="en-US"/>
          </a:p>
        </p:txBody>
      </p:sp>
      <p:pic>
        <p:nvPicPr>
          <p:cNvPr id="8" name="Picture 7">
            <a:extLst>
              <a:ext uri="{FF2B5EF4-FFF2-40B4-BE49-F238E27FC236}">
                <a16:creationId xmlns:a16="http://schemas.microsoft.com/office/drawing/2014/main" id="{826D6D05-C8CE-AA11-8EC7-4378D35E45E9}"/>
              </a:ext>
            </a:extLst>
          </p:cNvPr>
          <p:cNvPicPr>
            <a:picLocks noChangeAspect="1"/>
          </p:cNvPicPr>
          <p:nvPr/>
        </p:nvPicPr>
        <p:blipFill>
          <a:blip r:embed="rId3"/>
          <a:srcRect l="31500" t="25988" r="29500" b="27767"/>
          <a:stretch/>
        </p:blipFill>
        <p:spPr>
          <a:xfrm>
            <a:off x="4152900" y="846184"/>
            <a:ext cx="7825739" cy="5217159"/>
          </a:xfrm>
          <a:prstGeom prst="rect">
            <a:avLst/>
          </a:prstGeom>
        </p:spPr>
      </p:pic>
    </p:spTree>
    <p:extLst>
      <p:ext uri="{BB962C8B-B14F-4D97-AF65-F5344CB8AC3E}">
        <p14:creationId xmlns:p14="http://schemas.microsoft.com/office/powerpoint/2010/main" val="165816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502920"/>
            <a:ext cx="2956560" cy="719619"/>
          </a:xfrm>
        </p:spPr>
        <p:txBody>
          <a:bodyPr anchor="b"/>
          <a:lstStyle/>
          <a:p>
            <a:r>
              <a:rPr lang="en-US" dirty="0" err="1">
                <a:latin typeface="Arial" panose="020B0604020202020204" pitchFamily="34" charset="0"/>
                <a:cs typeface="Arial" panose="020B0604020202020204" pitchFamily="34" charset="0"/>
              </a:rPr>
              <a:t>Cải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thiện</a:t>
            </a:r>
            <a:endParaRPr lang="en-US" dirty="0">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2" name="Content Placeholder 1">
            <a:extLst>
              <a:ext uri="{FF2B5EF4-FFF2-40B4-BE49-F238E27FC236}">
                <a16:creationId xmlns:a16="http://schemas.microsoft.com/office/drawing/2014/main" id="{C9BEB2DF-B523-DC8D-A7F0-01C00A767CFF}"/>
              </a:ext>
            </a:extLst>
          </p:cNvPr>
          <p:cNvSpPr>
            <a:spLocks noGrp="1" noChangeArrowheads="1"/>
          </p:cNvSpPr>
          <p:nvPr>
            <p:ph sz="half" idx="2"/>
          </p:nvPr>
        </p:nvSpPr>
        <p:spPr bwMode="auto">
          <a:xfrm>
            <a:off x="121920" y="1274016"/>
            <a:ext cx="539496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rial" panose="020B0604020202020204" pitchFamily="34" charset="0"/>
              </a:rPr>
              <a:t>Kết</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hợp</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với</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các</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mô</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hình</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khác</a:t>
            </a:r>
            <a:r>
              <a:rPr kumimoji="0" lang="en-US" altLang="en-US" sz="20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CNN-LSTM</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panose="020B0604020202020204" pitchFamily="34" charset="0"/>
              </a:rPr>
              <a:t>Sử</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dụng</a:t>
            </a:r>
            <a:r>
              <a:rPr kumimoji="0" lang="en-US" altLang="en-US" sz="2000" b="0" i="0" u="none" strike="noStrike" cap="none" normalizeH="0" baseline="0" dirty="0">
                <a:ln>
                  <a:noFill/>
                </a:ln>
                <a:solidFill>
                  <a:schemeClr val="tx1"/>
                </a:solidFill>
                <a:effectLst/>
                <a:latin typeface="Arial" panose="020B0604020202020204" pitchFamily="34" charset="0"/>
              </a:rPr>
              <a:t> CNN </a:t>
            </a:r>
            <a:r>
              <a:rPr kumimoji="0" lang="en-US" altLang="en-US" sz="2000" b="0" i="0" u="none" strike="noStrike" cap="none" normalizeH="0" baseline="0" dirty="0" err="1">
                <a:ln>
                  <a:noFill/>
                </a:ln>
                <a:solidFill>
                  <a:schemeClr val="tx1"/>
                </a:solidFill>
                <a:effectLst/>
                <a:latin typeface="Arial" panose="020B0604020202020204" pitchFamily="34" charset="0"/>
              </a:rPr>
              <a:t>để</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trích</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xuất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đặc</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trưng</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trước</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khi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đưa</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vào</a:t>
            </a:r>
            <a:r>
              <a:rPr kumimoji="0" lang="en-US" altLang="en-US" sz="2000" b="0" i="0" u="none" strike="noStrike" cap="none" normalizeH="0" baseline="0" dirty="0">
                <a:ln>
                  <a:noFill/>
                </a:ln>
                <a:solidFill>
                  <a:schemeClr val="tx1"/>
                </a:solidFill>
                <a:effectLst/>
                <a:latin typeface="Arial" panose="020B0604020202020204" pitchFamily="34" charset="0"/>
              </a:rPr>
              <a:t> LSTM.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Ensemble LSTM </a:t>
            </a:r>
            <a:r>
              <a:rPr kumimoji="0" lang="en-US" altLang="en-US" sz="2000" b="1" i="0" u="none" strike="noStrike" cap="none" normalizeH="0" baseline="0" dirty="0" err="1">
                <a:ln>
                  <a:noFill/>
                </a:ln>
                <a:solidFill>
                  <a:schemeClr val="tx1"/>
                </a:solidFill>
                <a:effectLst/>
                <a:latin typeface="Arial" panose="020B0604020202020204" pitchFamily="34" charset="0"/>
              </a:rPr>
              <a:t>với</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các</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mô</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hình</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khác</a:t>
            </a:r>
            <a:r>
              <a:rPr kumimoji="0" lang="en-US" altLang="en-US" sz="2000" b="1" i="0" u="none" strike="noStrike" cap="none" normalizeH="0" baseline="0" dirty="0">
                <a:ln>
                  <a:noFill/>
                </a:ln>
                <a:solidFill>
                  <a:schemeClr val="tx1"/>
                </a:solidFill>
                <a:effectLst/>
                <a:latin typeface="Arial" panose="020B0604020202020204" pitchFamily="34" charset="0"/>
              </a:rPr>
              <a:t> (Random Forest, </a:t>
            </a:r>
            <a:r>
              <a:rPr kumimoji="0" lang="en-US" altLang="en-US" sz="2000" b="1" i="0" u="none" strike="noStrike" cap="none" normalizeH="0" baseline="0" dirty="0" err="1">
                <a:ln>
                  <a:noFill/>
                </a:ln>
                <a:solidFill>
                  <a:schemeClr val="tx1"/>
                </a:solidFill>
                <a:effectLst/>
                <a:latin typeface="Arial" panose="020B0604020202020204" pitchFamily="34" charset="0"/>
              </a:rPr>
              <a:t>XGBoost</a:t>
            </a:r>
            <a:r>
              <a:rPr kumimoji="0" lang="en-US" altLang="en-US" sz="2000" b="1" i="0" u="none" strike="noStrike" cap="none" normalizeH="0" baseline="0" dirty="0">
                <a:ln>
                  <a:noFill/>
                </a:ln>
                <a:solidFill>
                  <a:schemeClr val="tx1"/>
                </a:solidFill>
                <a:effectLst/>
                <a:latin typeface="Arial" panose="020B060402020202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panose="020B0604020202020204" pitchFamily="34" charset="0"/>
              </a:rPr>
              <a:t>Kết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hợp</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dự</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đoán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từ</a:t>
            </a:r>
            <a:r>
              <a:rPr kumimoji="0" lang="en-US" altLang="en-US" sz="2000" b="0" i="0" u="none" strike="noStrike" cap="none" normalizeH="0" baseline="0" dirty="0">
                <a:ln>
                  <a:noFill/>
                </a:ln>
                <a:solidFill>
                  <a:schemeClr val="tx1"/>
                </a:solidFill>
                <a:effectLst/>
                <a:latin typeface="Arial" panose="020B0604020202020204" pitchFamily="34" charset="0"/>
              </a:rPr>
              <a:t> LSTM </a:t>
            </a:r>
            <a:r>
              <a:rPr kumimoji="0" lang="en-US" altLang="en-US" sz="2000" b="0" i="0" u="none" strike="noStrike" cap="none" normalizeH="0" baseline="0" dirty="0" err="1">
                <a:ln>
                  <a:noFill/>
                </a:ln>
                <a:solidFill>
                  <a:schemeClr val="tx1"/>
                </a:solidFill>
                <a:effectLst/>
                <a:latin typeface="Arial" panose="020B0604020202020204" pitchFamily="34" charset="0"/>
              </a:rPr>
              <a:t>với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các</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mô</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hình</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khác</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để</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cải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thiện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hiệu</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suất</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91C1A36-ADF7-0E6B-2B6B-F4BD01011110}"/>
              </a:ext>
            </a:extLst>
          </p:cNvPr>
          <p:cNvPicPr>
            <a:picLocks noChangeAspect="1"/>
          </p:cNvPicPr>
          <p:nvPr/>
        </p:nvPicPr>
        <p:blipFill>
          <a:blip r:embed="rId3"/>
          <a:srcRect l="11000" t="41107" r="53625" b="25766"/>
          <a:stretch/>
        </p:blipFill>
        <p:spPr>
          <a:xfrm>
            <a:off x="5638294" y="0"/>
            <a:ext cx="6553706" cy="3450538"/>
          </a:xfrm>
          <a:prstGeom prst="rect">
            <a:avLst/>
          </a:prstGeom>
        </p:spPr>
      </p:pic>
      <p:pic>
        <p:nvPicPr>
          <p:cNvPr id="10" name="Picture 9">
            <a:extLst>
              <a:ext uri="{FF2B5EF4-FFF2-40B4-BE49-F238E27FC236}">
                <a16:creationId xmlns:a16="http://schemas.microsoft.com/office/drawing/2014/main" id="{63C6A0BA-A481-5470-1DC4-DBE26DD51934}"/>
              </a:ext>
            </a:extLst>
          </p:cNvPr>
          <p:cNvPicPr>
            <a:picLocks noChangeAspect="1"/>
          </p:cNvPicPr>
          <p:nvPr/>
        </p:nvPicPr>
        <p:blipFill>
          <a:blip r:embed="rId4"/>
          <a:srcRect l="10875" t="49661" r="51939" b="15761"/>
          <a:stretch/>
        </p:blipFill>
        <p:spPr>
          <a:xfrm>
            <a:off x="5638294" y="3450537"/>
            <a:ext cx="6553706" cy="3426125"/>
          </a:xfrm>
          <a:prstGeom prst="rect">
            <a:avLst/>
          </a:prstGeom>
        </p:spPr>
      </p:pic>
      <p:pic>
        <p:nvPicPr>
          <p:cNvPr id="12" name="Picture 11">
            <a:extLst>
              <a:ext uri="{FF2B5EF4-FFF2-40B4-BE49-F238E27FC236}">
                <a16:creationId xmlns:a16="http://schemas.microsoft.com/office/drawing/2014/main" id="{C3AAF295-E215-2AD9-6A3F-0279079978DE}"/>
              </a:ext>
            </a:extLst>
          </p:cNvPr>
          <p:cNvPicPr>
            <a:picLocks noChangeAspect="1"/>
          </p:cNvPicPr>
          <p:nvPr/>
        </p:nvPicPr>
        <p:blipFill>
          <a:blip r:embed="rId5"/>
          <a:srcRect l="12000" t="66230" r="41000" b="10648"/>
          <a:stretch/>
        </p:blipFill>
        <p:spPr>
          <a:xfrm>
            <a:off x="0" y="4136338"/>
            <a:ext cx="5638294" cy="2670185"/>
          </a:xfrm>
          <a:prstGeom prst="rect">
            <a:avLst/>
          </a:prstGeom>
        </p:spPr>
      </p:pic>
    </p:spTree>
    <p:extLst>
      <p:ext uri="{BB962C8B-B14F-4D97-AF65-F5344CB8AC3E}">
        <p14:creationId xmlns:p14="http://schemas.microsoft.com/office/powerpoint/2010/main" val="240357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5982507" y="935725"/>
            <a:ext cx="6644640" cy="792480"/>
          </a:xfrm>
        </p:spPr>
        <p:txBody>
          <a:bodyPr anchor="b"/>
          <a:lstStyle/>
          <a:p>
            <a:r>
              <a:rPr lang="en-US" dirty="0" err="1"/>
              <a:t>Mô</a:t>
            </a:r>
            <a:r>
              <a:rPr lang="en-US" dirty="0"/>
              <a:t> </a:t>
            </a:r>
            <a:r>
              <a:rPr lang="en-US" dirty="0" err="1"/>
              <a:t>hình</a:t>
            </a:r>
            <a:r>
              <a:rPr lang="en-US" dirty="0"/>
              <a:t> </a:t>
            </a:r>
            <a:r>
              <a:rPr lang="en-US" dirty="0" err="1"/>
              <a:t>randomforest</a:t>
            </a:r>
            <a:endParaRPr lang="en-US" dirty="0"/>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pic>
        <p:nvPicPr>
          <p:cNvPr id="6" name="Picture 5">
            <a:extLst>
              <a:ext uri="{FF2B5EF4-FFF2-40B4-BE49-F238E27FC236}">
                <a16:creationId xmlns:a16="http://schemas.microsoft.com/office/drawing/2014/main" id="{E446130D-3642-DB10-62D4-7CC4B12B439D}"/>
              </a:ext>
            </a:extLst>
          </p:cNvPr>
          <p:cNvPicPr>
            <a:picLocks noChangeAspect="1"/>
          </p:cNvPicPr>
          <p:nvPr/>
        </p:nvPicPr>
        <p:blipFill>
          <a:blip r:embed="rId3"/>
          <a:srcRect l="31375" t="25766" r="5374" b="5089"/>
          <a:stretch/>
        </p:blipFill>
        <p:spPr>
          <a:xfrm>
            <a:off x="45015" y="935725"/>
            <a:ext cx="6417653" cy="3944447"/>
          </a:xfrm>
          <a:prstGeom prst="rect">
            <a:avLst/>
          </a:prstGeom>
        </p:spPr>
      </p:pic>
      <p:pic>
        <p:nvPicPr>
          <p:cNvPr id="9" name="Picture 8">
            <a:extLst>
              <a:ext uri="{FF2B5EF4-FFF2-40B4-BE49-F238E27FC236}">
                <a16:creationId xmlns:a16="http://schemas.microsoft.com/office/drawing/2014/main" id="{3C9A9E71-8E0A-8257-EFC1-125CDB21B876}"/>
              </a:ext>
            </a:extLst>
          </p:cNvPr>
          <p:cNvPicPr>
            <a:picLocks noChangeAspect="1"/>
          </p:cNvPicPr>
          <p:nvPr/>
        </p:nvPicPr>
        <p:blipFill>
          <a:blip r:embed="rId4"/>
          <a:srcRect l="31750" t="27100" r="5000" b="4867"/>
          <a:stretch/>
        </p:blipFill>
        <p:spPr>
          <a:xfrm>
            <a:off x="5624468" y="2913553"/>
            <a:ext cx="6522517" cy="3944447"/>
          </a:xfrm>
          <a:prstGeom prst="rect">
            <a:avLst/>
          </a:prstGeom>
        </p:spPr>
      </p:pic>
    </p:spTree>
    <p:extLst>
      <p:ext uri="{BB962C8B-B14F-4D97-AF65-F5344CB8AC3E}">
        <p14:creationId xmlns:p14="http://schemas.microsoft.com/office/powerpoint/2010/main" val="279182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pic>
        <p:nvPicPr>
          <p:cNvPr id="8" name="Picture 7">
            <a:extLst>
              <a:ext uri="{FF2B5EF4-FFF2-40B4-BE49-F238E27FC236}">
                <a16:creationId xmlns:a16="http://schemas.microsoft.com/office/drawing/2014/main" id="{A769EB46-FEC6-97AF-14E4-B8908C44B1DE}"/>
              </a:ext>
            </a:extLst>
          </p:cNvPr>
          <p:cNvPicPr>
            <a:picLocks noChangeAspect="1"/>
          </p:cNvPicPr>
          <p:nvPr/>
        </p:nvPicPr>
        <p:blipFill>
          <a:blip r:embed="rId3"/>
          <a:srcRect l="32875" t="27322" r="6250" b="3977"/>
          <a:stretch/>
        </p:blipFill>
        <p:spPr>
          <a:xfrm>
            <a:off x="4770120" y="2012315"/>
            <a:ext cx="7421880" cy="4709160"/>
          </a:xfrm>
          <a:prstGeom prst="rect">
            <a:avLst/>
          </a:prstGeom>
        </p:spPr>
      </p:pic>
      <p:pic>
        <p:nvPicPr>
          <p:cNvPr id="5" name="Picture 4">
            <a:extLst>
              <a:ext uri="{FF2B5EF4-FFF2-40B4-BE49-F238E27FC236}">
                <a16:creationId xmlns:a16="http://schemas.microsoft.com/office/drawing/2014/main" id="{CBEFCE3B-227B-2DE8-9400-0E72C71486C9}"/>
              </a:ext>
            </a:extLst>
          </p:cNvPr>
          <p:cNvPicPr>
            <a:picLocks noChangeAspect="1"/>
          </p:cNvPicPr>
          <p:nvPr/>
        </p:nvPicPr>
        <p:blipFill>
          <a:blip r:embed="rId4"/>
          <a:srcRect l="33126" t="26433" r="5999" b="7294"/>
          <a:stretch/>
        </p:blipFill>
        <p:spPr>
          <a:xfrm>
            <a:off x="0" y="0"/>
            <a:ext cx="7421880" cy="4542790"/>
          </a:xfrm>
          <a:prstGeom prst="rect">
            <a:avLst/>
          </a:prstGeom>
        </p:spPr>
      </p:pic>
      <p:sp>
        <p:nvSpPr>
          <p:cNvPr id="10" name="Subtitle 9">
            <a:extLst>
              <a:ext uri="{FF2B5EF4-FFF2-40B4-BE49-F238E27FC236}">
                <a16:creationId xmlns:a16="http://schemas.microsoft.com/office/drawing/2014/main" id="{196F9DF1-9DAC-3EE2-92AD-49C8380066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978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B7ED-286D-CA5F-860F-14CC223A54D1}"/>
              </a:ext>
            </a:extLst>
          </p:cNvPr>
          <p:cNvSpPr>
            <a:spLocks noGrp="1"/>
          </p:cNvSpPr>
          <p:nvPr>
            <p:ph type="ctrTitle"/>
          </p:nvPr>
        </p:nvSpPr>
        <p:spPr>
          <a:xfrm>
            <a:off x="1" y="429404"/>
            <a:ext cx="3078480" cy="2380124"/>
          </a:xfrm>
        </p:spPr>
        <p:txBody>
          <a:bodyPr/>
          <a:lstStyle/>
          <a:p>
            <a:r>
              <a:rPr lang="en-US" dirty="0">
                <a:latin typeface="Arial" panose="020B0604020202020204" pitchFamily="34" charset="0"/>
                <a:cs typeface="Arial" panose="020B0604020202020204" pitchFamily="34" charset="0"/>
              </a:rPr>
              <a:t>CÁC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FFE9559-61AE-DFA9-28AF-0679C9E37228}"/>
              </a:ext>
            </a:extLst>
          </p:cNvPr>
          <p:cNvPicPr>
            <a:picLocks noChangeAspect="1"/>
          </p:cNvPicPr>
          <p:nvPr/>
        </p:nvPicPr>
        <p:blipFill>
          <a:blip r:embed="rId3"/>
          <a:srcRect l="6336" t="25436" r="59467" b="19984"/>
          <a:stretch/>
        </p:blipFill>
        <p:spPr>
          <a:xfrm>
            <a:off x="4624551" y="-6591"/>
            <a:ext cx="3599832" cy="2908216"/>
          </a:xfrm>
          <a:prstGeom prst="rect">
            <a:avLst/>
          </a:prstGeom>
        </p:spPr>
      </p:pic>
      <p:pic>
        <p:nvPicPr>
          <p:cNvPr id="6" name="Picture 5">
            <a:extLst>
              <a:ext uri="{FF2B5EF4-FFF2-40B4-BE49-F238E27FC236}">
                <a16:creationId xmlns:a16="http://schemas.microsoft.com/office/drawing/2014/main" id="{C7C774D1-AC0F-60A8-F136-3EB7FC8077C5}"/>
              </a:ext>
            </a:extLst>
          </p:cNvPr>
          <p:cNvPicPr>
            <a:picLocks noChangeAspect="1"/>
          </p:cNvPicPr>
          <p:nvPr/>
        </p:nvPicPr>
        <p:blipFill>
          <a:blip r:embed="rId4"/>
          <a:srcRect l="9699" t="24578" r="46651" b="21367"/>
          <a:stretch/>
        </p:blipFill>
        <p:spPr>
          <a:xfrm>
            <a:off x="8224383" y="0"/>
            <a:ext cx="4328751" cy="2908216"/>
          </a:xfrm>
          <a:prstGeom prst="rect">
            <a:avLst/>
          </a:prstGeom>
        </p:spPr>
      </p:pic>
      <p:graphicFrame>
        <p:nvGraphicFramePr>
          <p:cNvPr id="8" name="Table 7">
            <a:extLst>
              <a:ext uri="{FF2B5EF4-FFF2-40B4-BE49-F238E27FC236}">
                <a16:creationId xmlns:a16="http://schemas.microsoft.com/office/drawing/2014/main" id="{362A08D0-7CB8-E016-68A5-E0BEC7966BFB}"/>
              </a:ext>
            </a:extLst>
          </p:cNvPr>
          <p:cNvGraphicFramePr>
            <a:graphicFrameLocks noGrp="1"/>
          </p:cNvGraphicFramePr>
          <p:nvPr>
            <p:extLst>
              <p:ext uri="{D42A27DB-BD31-4B8C-83A1-F6EECF244321}">
                <p14:modId xmlns:p14="http://schemas.microsoft.com/office/powerpoint/2010/main" val="85611424"/>
              </p:ext>
            </p:extLst>
          </p:nvPr>
        </p:nvGraphicFramePr>
        <p:xfrm>
          <a:off x="1280160" y="2956033"/>
          <a:ext cx="10515600" cy="3033287"/>
        </p:xfrm>
        <a:graphic>
          <a:graphicData uri="http://schemas.openxmlformats.org/drawingml/2006/table">
            <a:tbl>
              <a:tblPr/>
              <a:tblGrid>
                <a:gridCol w="3505200">
                  <a:extLst>
                    <a:ext uri="{9D8B030D-6E8A-4147-A177-3AD203B41FA5}">
                      <a16:colId xmlns:a16="http://schemas.microsoft.com/office/drawing/2014/main" val="3537743657"/>
                    </a:ext>
                  </a:extLst>
                </a:gridCol>
                <a:gridCol w="3505200">
                  <a:extLst>
                    <a:ext uri="{9D8B030D-6E8A-4147-A177-3AD203B41FA5}">
                      <a16:colId xmlns:a16="http://schemas.microsoft.com/office/drawing/2014/main" val="1085394319"/>
                    </a:ext>
                  </a:extLst>
                </a:gridCol>
                <a:gridCol w="3505200">
                  <a:extLst>
                    <a:ext uri="{9D8B030D-6E8A-4147-A177-3AD203B41FA5}">
                      <a16:colId xmlns:a16="http://schemas.microsoft.com/office/drawing/2014/main" val="2408492676"/>
                    </a:ext>
                  </a:extLst>
                </a:gridCol>
              </a:tblGrid>
              <a:tr h="1295927">
                <a:tc>
                  <a:txBody>
                    <a:bodyPr/>
                    <a:lstStyle/>
                    <a:p>
                      <a:r>
                        <a:rPr lang="en-US" b="1"/>
                        <a:t>Độ đo</a:t>
                      </a:r>
                      <a:endParaRPr lang="en-US"/>
                    </a:p>
                  </a:txBody>
                  <a:tcPr anchor="ctr">
                    <a:lnL>
                      <a:noFill/>
                    </a:lnL>
                    <a:lnR>
                      <a:noFill/>
                    </a:lnR>
                    <a:lnT>
                      <a:noFill/>
                    </a:lnT>
                    <a:lnB>
                      <a:noFill/>
                    </a:lnB>
                    <a:noFill/>
                  </a:tcPr>
                </a:tc>
                <a:tc>
                  <a:txBody>
                    <a:bodyPr/>
                    <a:lstStyle/>
                    <a:p>
                      <a:r>
                        <a:rPr lang="en-US" b="1" dirty="0"/>
                        <a:t>LSTM</a:t>
                      </a:r>
                      <a:endParaRPr lang="en-US" dirty="0"/>
                    </a:p>
                  </a:txBody>
                  <a:tcPr anchor="ctr">
                    <a:lnL>
                      <a:noFill/>
                    </a:lnL>
                    <a:lnR>
                      <a:noFill/>
                    </a:lnR>
                    <a:lnT>
                      <a:noFill/>
                    </a:lnT>
                    <a:lnB>
                      <a:noFill/>
                    </a:lnB>
                    <a:noFill/>
                  </a:tcPr>
                </a:tc>
                <a:tc>
                  <a:txBody>
                    <a:bodyPr/>
                    <a:lstStyle/>
                    <a:p>
                      <a:r>
                        <a:rPr lang="en-US" b="1"/>
                        <a:t>Random Forest</a:t>
                      </a:r>
                      <a:endParaRPr lang="en-US"/>
                    </a:p>
                  </a:txBody>
                  <a:tcPr anchor="ctr">
                    <a:lnL>
                      <a:noFill/>
                    </a:lnL>
                    <a:lnR>
                      <a:noFill/>
                    </a:lnR>
                    <a:lnT>
                      <a:noFill/>
                    </a:lnT>
                    <a:lnB>
                      <a:noFill/>
                    </a:lnB>
                    <a:noFill/>
                  </a:tcPr>
                </a:tc>
                <a:extLst>
                  <a:ext uri="{0D108BD9-81ED-4DB2-BD59-A6C34878D82A}">
                    <a16:rowId xmlns:a16="http://schemas.microsoft.com/office/drawing/2014/main" val="3884936981"/>
                  </a:ext>
                </a:extLst>
              </a:tr>
              <a:tr h="0">
                <a:tc>
                  <a:txBody>
                    <a:bodyPr/>
                    <a:lstStyle/>
                    <a:p>
                      <a:r>
                        <a:rPr lang="en-US" b="1"/>
                        <a:t>MAE</a:t>
                      </a:r>
                      <a:endParaRPr lang="en-US"/>
                    </a:p>
                  </a:txBody>
                  <a:tcPr anchor="ctr">
                    <a:lnL>
                      <a:noFill/>
                    </a:lnL>
                    <a:lnR>
                      <a:noFill/>
                    </a:lnR>
                    <a:lnT>
                      <a:noFill/>
                    </a:lnT>
                    <a:lnB>
                      <a:noFill/>
                    </a:lnB>
                    <a:noFill/>
                  </a:tcPr>
                </a:tc>
                <a:tc>
                  <a:txBody>
                    <a:bodyPr/>
                    <a:lstStyle/>
                    <a:p>
                      <a:r>
                        <a:rPr lang="vi-VN"/>
                        <a:t>Thấp hơn (tốt hơn).</a:t>
                      </a:r>
                    </a:p>
                  </a:txBody>
                  <a:tcPr anchor="ctr">
                    <a:lnL>
                      <a:noFill/>
                    </a:lnL>
                    <a:lnR>
                      <a:noFill/>
                    </a:lnR>
                    <a:lnT>
                      <a:noFill/>
                    </a:lnT>
                    <a:lnB>
                      <a:noFill/>
                    </a:lnB>
                    <a:noFill/>
                  </a:tcPr>
                </a:tc>
                <a:tc>
                  <a:txBody>
                    <a:bodyPr/>
                    <a:lstStyle/>
                    <a:p>
                      <a:r>
                        <a:rPr lang="vi-VN"/>
                        <a:t>Cao hơn.</a:t>
                      </a:r>
                    </a:p>
                  </a:txBody>
                  <a:tcPr anchor="ctr">
                    <a:lnL>
                      <a:noFill/>
                    </a:lnL>
                    <a:lnR>
                      <a:noFill/>
                    </a:lnR>
                    <a:lnT>
                      <a:noFill/>
                    </a:lnT>
                    <a:lnB>
                      <a:noFill/>
                    </a:lnB>
                    <a:noFill/>
                  </a:tcPr>
                </a:tc>
                <a:extLst>
                  <a:ext uri="{0D108BD9-81ED-4DB2-BD59-A6C34878D82A}">
                    <a16:rowId xmlns:a16="http://schemas.microsoft.com/office/drawing/2014/main" val="1545849115"/>
                  </a:ext>
                </a:extLst>
              </a:tr>
              <a:tr h="0">
                <a:tc>
                  <a:txBody>
                    <a:bodyPr/>
                    <a:lstStyle/>
                    <a:p>
                      <a:r>
                        <a:rPr lang="en-US" b="1"/>
                        <a:t>MSE</a:t>
                      </a:r>
                      <a:endParaRPr lang="en-US"/>
                    </a:p>
                  </a:txBody>
                  <a:tcPr anchor="ctr">
                    <a:lnL>
                      <a:noFill/>
                    </a:lnL>
                    <a:lnR>
                      <a:noFill/>
                    </a:lnR>
                    <a:lnT>
                      <a:noFill/>
                    </a:lnT>
                    <a:lnB>
                      <a:noFill/>
                    </a:lnB>
                    <a:noFill/>
                  </a:tcPr>
                </a:tc>
                <a:tc>
                  <a:txBody>
                    <a:bodyPr/>
                    <a:lstStyle/>
                    <a:p>
                      <a:r>
                        <a:rPr lang="vi-VN"/>
                        <a:t>Thấp hơn.</a:t>
                      </a:r>
                    </a:p>
                  </a:txBody>
                  <a:tcPr anchor="ctr">
                    <a:lnL>
                      <a:noFill/>
                    </a:lnL>
                    <a:lnR>
                      <a:noFill/>
                    </a:lnR>
                    <a:lnT>
                      <a:noFill/>
                    </a:lnT>
                    <a:lnB>
                      <a:noFill/>
                    </a:lnB>
                    <a:noFill/>
                  </a:tcPr>
                </a:tc>
                <a:tc>
                  <a:txBody>
                    <a:bodyPr/>
                    <a:lstStyle/>
                    <a:p>
                      <a:r>
                        <a:rPr lang="vi-VN"/>
                        <a:t>Cao hơn.</a:t>
                      </a:r>
                    </a:p>
                  </a:txBody>
                  <a:tcPr anchor="ctr">
                    <a:lnL>
                      <a:noFill/>
                    </a:lnL>
                    <a:lnR>
                      <a:noFill/>
                    </a:lnR>
                    <a:lnT>
                      <a:noFill/>
                    </a:lnT>
                    <a:lnB>
                      <a:noFill/>
                    </a:lnB>
                    <a:noFill/>
                  </a:tcPr>
                </a:tc>
                <a:extLst>
                  <a:ext uri="{0D108BD9-81ED-4DB2-BD59-A6C34878D82A}">
                    <a16:rowId xmlns:a16="http://schemas.microsoft.com/office/drawing/2014/main" val="614676870"/>
                  </a:ext>
                </a:extLst>
              </a:tr>
              <a:tr h="0">
                <a:tc>
                  <a:txBody>
                    <a:bodyPr/>
                    <a:lstStyle/>
                    <a:p>
                      <a:r>
                        <a:rPr lang="en-US" b="1"/>
                        <a:t>RMSE</a:t>
                      </a:r>
                      <a:endParaRPr lang="en-US"/>
                    </a:p>
                  </a:txBody>
                  <a:tcPr anchor="ctr">
                    <a:lnL>
                      <a:noFill/>
                    </a:lnL>
                    <a:lnR>
                      <a:noFill/>
                    </a:lnR>
                    <a:lnT>
                      <a:noFill/>
                    </a:lnT>
                    <a:lnB>
                      <a:noFill/>
                    </a:lnB>
                    <a:noFill/>
                  </a:tcPr>
                </a:tc>
                <a:tc>
                  <a:txBody>
                    <a:bodyPr/>
                    <a:lstStyle/>
                    <a:p>
                      <a:r>
                        <a:rPr lang="vi-VN"/>
                        <a:t>Tốt hơn với chuỗi thời gian.</a:t>
                      </a:r>
                    </a:p>
                  </a:txBody>
                  <a:tcPr anchor="ctr">
                    <a:lnL>
                      <a:noFill/>
                    </a:lnL>
                    <a:lnR>
                      <a:noFill/>
                    </a:lnR>
                    <a:lnT>
                      <a:noFill/>
                    </a:lnT>
                    <a:lnB>
                      <a:noFill/>
                    </a:lnB>
                    <a:noFill/>
                  </a:tcPr>
                </a:tc>
                <a:tc>
                  <a:txBody>
                    <a:bodyPr/>
                    <a:lstStyle/>
                    <a:p>
                      <a:r>
                        <a:rPr lang="vi-VN"/>
                        <a:t>Kém hơn trong dự báo thời gian.</a:t>
                      </a:r>
                    </a:p>
                  </a:txBody>
                  <a:tcPr anchor="ctr">
                    <a:lnL>
                      <a:noFill/>
                    </a:lnL>
                    <a:lnR>
                      <a:noFill/>
                    </a:lnR>
                    <a:lnT>
                      <a:noFill/>
                    </a:lnT>
                    <a:lnB>
                      <a:noFill/>
                    </a:lnB>
                    <a:noFill/>
                  </a:tcPr>
                </a:tc>
                <a:extLst>
                  <a:ext uri="{0D108BD9-81ED-4DB2-BD59-A6C34878D82A}">
                    <a16:rowId xmlns:a16="http://schemas.microsoft.com/office/drawing/2014/main" val="71361583"/>
                  </a:ext>
                </a:extLst>
              </a:tr>
              <a:tr h="0">
                <a:tc>
                  <a:txBody>
                    <a:bodyPr/>
                    <a:lstStyle/>
                    <a:p>
                      <a:r>
                        <a:rPr lang="en-US" b="1"/>
                        <a:t>R²</a:t>
                      </a:r>
                      <a:endParaRPr lang="en-US"/>
                    </a:p>
                  </a:txBody>
                  <a:tcPr anchor="ctr">
                    <a:lnL>
                      <a:noFill/>
                    </a:lnL>
                    <a:lnR>
                      <a:noFill/>
                    </a:lnR>
                    <a:lnT>
                      <a:noFill/>
                    </a:lnT>
                    <a:lnB>
                      <a:noFill/>
                    </a:lnB>
                    <a:noFill/>
                  </a:tcPr>
                </a:tc>
                <a:tc>
                  <a:txBody>
                    <a:bodyPr/>
                    <a:lstStyle/>
                    <a:p>
                      <a:r>
                        <a:rPr lang="vi-VN"/>
                        <a:t>Cao hơn nếu dữ liệu lớn.</a:t>
                      </a:r>
                    </a:p>
                  </a:txBody>
                  <a:tcPr anchor="ctr">
                    <a:lnL>
                      <a:noFill/>
                    </a:lnL>
                    <a:lnR>
                      <a:noFill/>
                    </a:lnR>
                    <a:lnT>
                      <a:noFill/>
                    </a:lnT>
                    <a:lnB>
                      <a:noFill/>
                    </a:lnB>
                    <a:noFill/>
                  </a:tcPr>
                </a:tc>
                <a:tc>
                  <a:txBody>
                    <a:bodyPr/>
                    <a:lstStyle/>
                    <a:p>
                      <a:r>
                        <a:rPr lang="vi-VN" dirty="0"/>
                        <a:t>Thấp hơn với dữ liệu có phụ thuộc thời gian.</a:t>
                      </a:r>
                    </a:p>
                  </a:txBody>
                  <a:tcPr anchor="ctr">
                    <a:lnL>
                      <a:noFill/>
                    </a:lnL>
                    <a:lnR>
                      <a:noFill/>
                    </a:lnR>
                    <a:lnT>
                      <a:noFill/>
                    </a:lnT>
                    <a:lnB>
                      <a:noFill/>
                    </a:lnB>
                    <a:noFill/>
                  </a:tcPr>
                </a:tc>
                <a:extLst>
                  <a:ext uri="{0D108BD9-81ED-4DB2-BD59-A6C34878D82A}">
                    <a16:rowId xmlns:a16="http://schemas.microsoft.com/office/drawing/2014/main" val="2029225407"/>
                  </a:ext>
                </a:extLst>
              </a:tr>
            </a:tbl>
          </a:graphicData>
        </a:graphic>
      </p:graphicFrame>
    </p:spTree>
    <p:extLst>
      <p:ext uri="{BB962C8B-B14F-4D97-AF65-F5344CB8AC3E}">
        <p14:creationId xmlns:p14="http://schemas.microsoft.com/office/powerpoint/2010/main" val="3279142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402D84E-B93C-BD23-F8DF-98C9C3458F33}"/>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7" name="TextBox 6">
            <a:extLst>
              <a:ext uri="{FF2B5EF4-FFF2-40B4-BE49-F238E27FC236}">
                <a16:creationId xmlns:a16="http://schemas.microsoft.com/office/drawing/2014/main" id="{F8BE26EA-B711-D25B-7EE5-FD0376C1AF45}"/>
              </a:ext>
            </a:extLst>
          </p:cNvPr>
          <p:cNvSpPr txBox="1"/>
          <p:nvPr/>
        </p:nvSpPr>
        <p:spPr>
          <a:xfrm>
            <a:off x="1523692" y="382012"/>
            <a:ext cx="9343434" cy="3046988"/>
          </a:xfrm>
          <a:prstGeom prst="rect">
            <a:avLst/>
          </a:prstGeom>
          <a:noFill/>
        </p:spPr>
        <p:txBody>
          <a:bodyPr wrap="square">
            <a:spAutoFit/>
          </a:bodyPr>
          <a:lstStyle/>
          <a:p>
            <a:pPr>
              <a:buFont typeface="Arial" panose="020B0604020202020204" pitchFamily="34" charset="0"/>
              <a:buChar char="•"/>
            </a:pPr>
            <a:r>
              <a:rPr lang="vi-VN" sz="2400" b="1" dirty="0"/>
              <a:t>Random Forest</a:t>
            </a:r>
            <a:r>
              <a:rPr lang="vi-VN" sz="2400" dirty="0"/>
              <a:t>:</a:t>
            </a:r>
          </a:p>
          <a:p>
            <a:pPr marL="742950" lvl="1" indent="-285750">
              <a:buFont typeface="Arial" panose="020B0604020202020204" pitchFamily="34" charset="0"/>
              <a:buChar char="•"/>
            </a:pPr>
            <a:r>
              <a:rPr lang="vi-VN" sz="2400" dirty="0"/>
              <a:t>Tập trung vào việc khai thác các đặc trưng đầu vào để dự đoán.</a:t>
            </a:r>
          </a:p>
          <a:p>
            <a:pPr marL="742950" lvl="1" indent="-285750">
              <a:buFont typeface="Arial" panose="020B0604020202020204" pitchFamily="34" charset="0"/>
              <a:buChar char="•"/>
            </a:pPr>
            <a:r>
              <a:rPr lang="vi-VN" sz="2400" dirty="0"/>
              <a:t>Không quan tâm đến mối quan hệ thứ tự thời gian, thích hợp cho bài toán không có tính tuần tự mạnh.</a:t>
            </a:r>
          </a:p>
          <a:p>
            <a:pPr>
              <a:buFont typeface="Arial" panose="020B0604020202020204" pitchFamily="34" charset="0"/>
              <a:buChar char="•"/>
            </a:pPr>
            <a:r>
              <a:rPr lang="vi-VN" sz="2400" b="1" dirty="0"/>
              <a:t>LSTM</a:t>
            </a:r>
            <a:r>
              <a:rPr lang="vi-VN" sz="2400" dirty="0"/>
              <a:t>:</a:t>
            </a:r>
          </a:p>
          <a:p>
            <a:pPr marL="742950" lvl="1" indent="-285750">
              <a:buFont typeface="Arial" panose="020B0604020202020204" pitchFamily="34" charset="0"/>
              <a:buChar char="•"/>
            </a:pPr>
            <a:r>
              <a:rPr lang="vi-VN" sz="2400" dirty="0"/>
              <a:t>Tập trung khai thác mối quan hệ chuỗi thời gian để đưa ra dự báo chính xác hơn.</a:t>
            </a:r>
          </a:p>
          <a:p>
            <a:pPr marL="742950" lvl="1" indent="-285750">
              <a:buFont typeface="Arial" panose="020B0604020202020204" pitchFamily="34" charset="0"/>
              <a:buChar char="•"/>
            </a:pPr>
            <a:r>
              <a:rPr lang="vi-VN" sz="2400" dirty="0"/>
              <a:t>Phù hợp cho các bài toán phụ thuộc nhiều vào thứ tự thời gian.</a:t>
            </a:r>
          </a:p>
        </p:txBody>
      </p:sp>
      <p:graphicFrame>
        <p:nvGraphicFramePr>
          <p:cNvPr id="8" name="Table 7">
            <a:extLst>
              <a:ext uri="{FF2B5EF4-FFF2-40B4-BE49-F238E27FC236}">
                <a16:creationId xmlns:a16="http://schemas.microsoft.com/office/drawing/2014/main" id="{93ECA0B4-D98B-F304-AE06-C0FB4F1B3BE9}"/>
              </a:ext>
            </a:extLst>
          </p:cNvPr>
          <p:cNvGraphicFramePr>
            <a:graphicFrameLocks noGrp="1"/>
          </p:cNvGraphicFramePr>
          <p:nvPr>
            <p:extLst>
              <p:ext uri="{D42A27DB-BD31-4B8C-83A1-F6EECF244321}">
                <p14:modId xmlns:p14="http://schemas.microsoft.com/office/powerpoint/2010/main" val="861414399"/>
              </p:ext>
            </p:extLst>
          </p:nvPr>
        </p:nvGraphicFramePr>
        <p:xfrm>
          <a:off x="1079499" y="3703954"/>
          <a:ext cx="10515600" cy="3017520"/>
        </p:xfrm>
        <a:graphic>
          <a:graphicData uri="http://schemas.openxmlformats.org/drawingml/2006/table">
            <a:tbl>
              <a:tblPr/>
              <a:tblGrid>
                <a:gridCol w="3505200">
                  <a:extLst>
                    <a:ext uri="{9D8B030D-6E8A-4147-A177-3AD203B41FA5}">
                      <a16:colId xmlns:a16="http://schemas.microsoft.com/office/drawing/2014/main" val="1976677432"/>
                    </a:ext>
                  </a:extLst>
                </a:gridCol>
                <a:gridCol w="3505200">
                  <a:extLst>
                    <a:ext uri="{9D8B030D-6E8A-4147-A177-3AD203B41FA5}">
                      <a16:colId xmlns:a16="http://schemas.microsoft.com/office/drawing/2014/main" val="1064244276"/>
                    </a:ext>
                  </a:extLst>
                </a:gridCol>
                <a:gridCol w="3505200">
                  <a:extLst>
                    <a:ext uri="{9D8B030D-6E8A-4147-A177-3AD203B41FA5}">
                      <a16:colId xmlns:a16="http://schemas.microsoft.com/office/drawing/2014/main" val="2384748652"/>
                    </a:ext>
                  </a:extLst>
                </a:gridCol>
              </a:tblGrid>
              <a:tr h="0">
                <a:tc>
                  <a:txBody>
                    <a:bodyPr/>
                    <a:lstStyle/>
                    <a:p>
                      <a:r>
                        <a:rPr lang="en-US" b="1"/>
                        <a:t>Thách thức</a:t>
                      </a:r>
                      <a:endParaRPr lang="en-US"/>
                    </a:p>
                  </a:txBody>
                  <a:tcPr anchor="ctr">
                    <a:lnL>
                      <a:noFill/>
                    </a:lnL>
                    <a:lnR>
                      <a:noFill/>
                    </a:lnR>
                    <a:lnT>
                      <a:noFill/>
                    </a:lnT>
                    <a:lnB>
                      <a:noFill/>
                    </a:lnB>
                    <a:noFill/>
                  </a:tcPr>
                </a:tc>
                <a:tc>
                  <a:txBody>
                    <a:bodyPr/>
                    <a:lstStyle/>
                    <a:p>
                      <a:r>
                        <a:rPr lang="en-US" b="1"/>
                        <a:t>LSTM</a:t>
                      </a:r>
                      <a:endParaRPr lang="en-US"/>
                    </a:p>
                  </a:txBody>
                  <a:tcPr anchor="ctr">
                    <a:lnL>
                      <a:noFill/>
                    </a:lnL>
                    <a:lnR>
                      <a:noFill/>
                    </a:lnR>
                    <a:lnT>
                      <a:noFill/>
                    </a:lnT>
                    <a:lnB>
                      <a:noFill/>
                    </a:lnB>
                    <a:noFill/>
                  </a:tcPr>
                </a:tc>
                <a:tc>
                  <a:txBody>
                    <a:bodyPr/>
                    <a:lstStyle/>
                    <a:p>
                      <a:r>
                        <a:rPr lang="en-US" b="1"/>
                        <a:t>Random Forest</a:t>
                      </a:r>
                      <a:endParaRPr lang="en-US"/>
                    </a:p>
                  </a:txBody>
                  <a:tcPr anchor="ctr">
                    <a:lnL>
                      <a:noFill/>
                    </a:lnL>
                    <a:lnR>
                      <a:noFill/>
                    </a:lnR>
                    <a:lnT>
                      <a:noFill/>
                    </a:lnT>
                    <a:lnB>
                      <a:noFill/>
                    </a:lnB>
                    <a:noFill/>
                  </a:tcPr>
                </a:tc>
                <a:extLst>
                  <a:ext uri="{0D108BD9-81ED-4DB2-BD59-A6C34878D82A}">
                    <a16:rowId xmlns:a16="http://schemas.microsoft.com/office/drawing/2014/main" val="1240723100"/>
                  </a:ext>
                </a:extLst>
              </a:tr>
              <a:tr h="0">
                <a:tc>
                  <a:txBody>
                    <a:bodyPr/>
                    <a:lstStyle/>
                    <a:p>
                      <a:r>
                        <a:rPr lang="en-US"/>
                        <a:t>Tài nguyên tính toán</a:t>
                      </a:r>
                    </a:p>
                  </a:txBody>
                  <a:tcPr anchor="ctr">
                    <a:lnL>
                      <a:noFill/>
                    </a:lnL>
                    <a:lnR>
                      <a:noFill/>
                    </a:lnR>
                    <a:lnT>
                      <a:noFill/>
                    </a:lnT>
                    <a:lnB>
                      <a:noFill/>
                    </a:lnB>
                    <a:noFill/>
                  </a:tcPr>
                </a:tc>
                <a:tc>
                  <a:txBody>
                    <a:bodyPr/>
                    <a:lstStyle/>
                    <a:p>
                      <a:r>
                        <a:rPr lang="en-US"/>
                        <a:t>Cao (yêu cầu GPU/TPU).</a:t>
                      </a:r>
                    </a:p>
                  </a:txBody>
                  <a:tcPr anchor="ctr">
                    <a:lnL>
                      <a:noFill/>
                    </a:lnL>
                    <a:lnR>
                      <a:noFill/>
                    </a:lnR>
                    <a:lnT>
                      <a:noFill/>
                    </a:lnT>
                    <a:lnB>
                      <a:noFill/>
                    </a:lnB>
                    <a:noFill/>
                  </a:tcPr>
                </a:tc>
                <a:tc>
                  <a:txBody>
                    <a:bodyPr/>
                    <a:lstStyle/>
                    <a:p>
                      <a:r>
                        <a:rPr lang="vi-VN"/>
                        <a:t>Thấp hơn, có thể chạy trên CPU.</a:t>
                      </a:r>
                    </a:p>
                  </a:txBody>
                  <a:tcPr anchor="ctr">
                    <a:lnL>
                      <a:noFill/>
                    </a:lnL>
                    <a:lnR>
                      <a:noFill/>
                    </a:lnR>
                    <a:lnT>
                      <a:noFill/>
                    </a:lnT>
                    <a:lnB>
                      <a:noFill/>
                    </a:lnB>
                    <a:noFill/>
                  </a:tcPr>
                </a:tc>
                <a:extLst>
                  <a:ext uri="{0D108BD9-81ED-4DB2-BD59-A6C34878D82A}">
                    <a16:rowId xmlns:a16="http://schemas.microsoft.com/office/drawing/2014/main" val="846392711"/>
                  </a:ext>
                </a:extLst>
              </a:tr>
              <a:tr h="0">
                <a:tc>
                  <a:txBody>
                    <a:bodyPr/>
                    <a:lstStyle/>
                    <a:p>
                      <a:r>
                        <a:rPr lang="en-US"/>
                        <a:t>Tiền xử lý dữ liệu</a:t>
                      </a:r>
                    </a:p>
                  </a:txBody>
                  <a:tcPr anchor="ctr">
                    <a:lnL>
                      <a:noFill/>
                    </a:lnL>
                    <a:lnR>
                      <a:noFill/>
                    </a:lnR>
                    <a:lnT>
                      <a:noFill/>
                    </a:lnT>
                    <a:lnB>
                      <a:noFill/>
                    </a:lnB>
                    <a:noFill/>
                  </a:tcPr>
                </a:tc>
                <a:tc>
                  <a:txBody>
                    <a:bodyPr/>
                    <a:lstStyle/>
                    <a:p>
                      <a:r>
                        <a:rPr lang="en-US"/>
                        <a:t>Phức tạp (chuẩn hóa, định hình lại).</a:t>
                      </a:r>
                    </a:p>
                  </a:txBody>
                  <a:tcPr anchor="ctr">
                    <a:lnL>
                      <a:noFill/>
                    </a:lnL>
                    <a:lnR>
                      <a:noFill/>
                    </a:lnR>
                    <a:lnT>
                      <a:noFill/>
                    </a:lnT>
                    <a:lnB>
                      <a:noFill/>
                    </a:lnB>
                    <a:noFill/>
                  </a:tcPr>
                </a:tc>
                <a:tc>
                  <a:txBody>
                    <a:bodyPr/>
                    <a:lstStyle/>
                    <a:p>
                      <a:r>
                        <a:rPr lang="vi-VN"/>
                        <a:t>Đơn giản hơn, chỉ cần xử lý giá trị thiếu.</a:t>
                      </a:r>
                    </a:p>
                  </a:txBody>
                  <a:tcPr anchor="ctr">
                    <a:lnL>
                      <a:noFill/>
                    </a:lnL>
                    <a:lnR>
                      <a:noFill/>
                    </a:lnR>
                    <a:lnT>
                      <a:noFill/>
                    </a:lnT>
                    <a:lnB>
                      <a:noFill/>
                    </a:lnB>
                    <a:noFill/>
                  </a:tcPr>
                </a:tc>
                <a:extLst>
                  <a:ext uri="{0D108BD9-81ED-4DB2-BD59-A6C34878D82A}">
                    <a16:rowId xmlns:a16="http://schemas.microsoft.com/office/drawing/2014/main" val="1672830263"/>
                  </a:ext>
                </a:extLst>
              </a:tr>
              <a:tr h="0">
                <a:tc>
                  <a:txBody>
                    <a:bodyPr/>
                    <a:lstStyle/>
                    <a:p>
                      <a:r>
                        <a:rPr lang="en-US"/>
                        <a:t>Điều chỉnh siêu tham số</a:t>
                      </a:r>
                    </a:p>
                  </a:txBody>
                  <a:tcPr anchor="ctr">
                    <a:lnL>
                      <a:noFill/>
                    </a:lnL>
                    <a:lnR>
                      <a:noFill/>
                    </a:lnR>
                    <a:lnT>
                      <a:noFill/>
                    </a:lnT>
                    <a:lnB>
                      <a:noFill/>
                    </a:lnB>
                    <a:noFill/>
                  </a:tcPr>
                </a:tc>
                <a:tc>
                  <a:txBody>
                    <a:bodyPr/>
                    <a:lstStyle/>
                    <a:p>
                      <a:r>
                        <a:rPr lang="en-US"/>
                        <a:t>Khó khăn và mất thời gian.</a:t>
                      </a:r>
                    </a:p>
                  </a:txBody>
                  <a:tcPr anchor="ctr">
                    <a:lnL>
                      <a:noFill/>
                    </a:lnL>
                    <a:lnR>
                      <a:noFill/>
                    </a:lnR>
                    <a:lnT>
                      <a:noFill/>
                    </a:lnT>
                    <a:lnB>
                      <a:noFill/>
                    </a:lnB>
                    <a:noFill/>
                  </a:tcPr>
                </a:tc>
                <a:tc>
                  <a:txBody>
                    <a:bodyPr/>
                    <a:lstStyle/>
                    <a:p>
                      <a:r>
                        <a:rPr lang="vi-VN"/>
                        <a:t>Dễ dàng hơn so với LSTM.</a:t>
                      </a:r>
                    </a:p>
                  </a:txBody>
                  <a:tcPr anchor="ctr">
                    <a:lnL>
                      <a:noFill/>
                    </a:lnL>
                    <a:lnR>
                      <a:noFill/>
                    </a:lnR>
                    <a:lnT>
                      <a:noFill/>
                    </a:lnT>
                    <a:lnB>
                      <a:noFill/>
                    </a:lnB>
                    <a:noFill/>
                  </a:tcPr>
                </a:tc>
                <a:extLst>
                  <a:ext uri="{0D108BD9-81ED-4DB2-BD59-A6C34878D82A}">
                    <a16:rowId xmlns:a16="http://schemas.microsoft.com/office/drawing/2014/main" val="804954500"/>
                  </a:ext>
                </a:extLst>
              </a:tr>
              <a:tr h="0">
                <a:tc>
                  <a:txBody>
                    <a:bodyPr/>
                    <a:lstStyle/>
                    <a:p>
                      <a:r>
                        <a:rPr lang="en-US"/>
                        <a:t>Xử lý dữ liệu chuỗi thời gian</a:t>
                      </a:r>
                    </a:p>
                  </a:txBody>
                  <a:tcPr anchor="ctr">
                    <a:lnL>
                      <a:noFill/>
                    </a:lnL>
                    <a:lnR>
                      <a:noFill/>
                    </a:lnR>
                    <a:lnT>
                      <a:noFill/>
                    </a:lnT>
                    <a:lnB>
                      <a:noFill/>
                    </a:lnB>
                    <a:noFill/>
                  </a:tcPr>
                </a:tc>
                <a:tc>
                  <a:txBody>
                    <a:bodyPr/>
                    <a:lstStyle/>
                    <a:p>
                      <a:r>
                        <a:rPr lang="en-US"/>
                        <a:t>Rất tốt.</a:t>
                      </a:r>
                    </a:p>
                  </a:txBody>
                  <a:tcPr anchor="ctr">
                    <a:lnL>
                      <a:noFill/>
                    </a:lnL>
                    <a:lnR>
                      <a:noFill/>
                    </a:lnR>
                    <a:lnT>
                      <a:noFill/>
                    </a:lnT>
                    <a:lnB>
                      <a:noFill/>
                    </a:lnB>
                    <a:noFill/>
                  </a:tcPr>
                </a:tc>
                <a:tc>
                  <a:txBody>
                    <a:bodyPr/>
                    <a:lstStyle/>
                    <a:p>
                      <a:r>
                        <a:rPr lang="en-US"/>
                        <a:t>Không mạnh bằng, cần feature engineering.</a:t>
                      </a:r>
                    </a:p>
                  </a:txBody>
                  <a:tcPr anchor="ctr">
                    <a:lnL>
                      <a:noFill/>
                    </a:lnL>
                    <a:lnR>
                      <a:noFill/>
                    </a:lnR>
                    <a:lnT>
                      <a:noFill/>
                    </a:lnT>
                    <a:lnB>
                      <a:noFill/>
                    </a:lnB>
                    <a:noFill/>
                  </a:tcPr>
                </a:tc>
                <a:extLst>
                  <a:ext uri="{0D108BD9-81ED-4DB2-BD59-A6C34878D82A}">
                    <a16:rowId xmlns:a16="http://schemas.microsoft.com/office/drawing/2014/main" val="862967870"/>
                  </a:ext>
                </a:extLst>
              </a:tr>
              <a:tr h="0">
                <a:tc>
                  <a:txBody>
                    <a:bodyPr/>
                    <a:lstStyle/>
                    <a:p>
                      <a:r>
                        <a:rPr lang="en-US"/>
                        <a:t>Rủi ro quá khớp</a:t>
                      </a:r>
                    </a:p>
                  </a:txBody>
                  <a:tcPr anchor="ctr">
                    <a:lnL>
                      <a:noFill/>
                    </a:lnL>
                    <a:lnR>
                      <a:noFill/>
                    </a:lnR>
                    <a:lnT>
                      <a:noFill/>
                    </a:lnT>
                    <a:lnB>
                      <a:noFill/>
                    </a:lnB>
                    <a:noFill/>
                  </a:tcPr>
                </a:tc>
                <a:tc>
                  <a:txBody>
                    <a:bodyPr/>
                    <a:lstStyle/>
                    <a:p>
                      <a:r>
                        <a:rPr lang="en-US"/>
                        <a:t>Cao khi dữ liệu nhỏ hoặc nhiễu.</a:t>
                      </a:r>
                    </a:p>
                  </a:txBody>
                  <a:tcPr anchor="ctr">
                    <a:lnL>
                      <a:noFill/>
                    </a:lnL>
                    <a:lnR>
                      <a:noFill/>
                    </a:lnR>
                    <a:lnT>
                      <a:noFill/>
                    </a:lnT>
                    <a:lnB>
                      <a:noFill/>
                    </a:lnB>
                    <a:noFill/>
                  </a:tcPr>
                </a:tc>
                <a:tc>
                  <a:txBody>
                    <a:bodyPr/>
                    <a:lstStyle/>
                    <a:p>
                      <a:r>
                        <a:rPr lang="vi-VN" dirty="0"/>
                        <a:t>Cũng dễ bị nhưng dễ kiểm soát hơn.</a:t>
                      </a:r>
                    </a:p>
                  </a:txBody>
                  <a:tcPr anchor="ctr">
                    <a:lnL>
                      <a:noFill/>
                    </a:lnL>
                    <a:lnR>
                      <a:noFill/>
                    </a:lnR>
                    <a:lnT>
                      <a:noFill/>
                    </a:lnT>
                    <a:lnB>
                      <a:noFill/>
                    </a:lnB>
                    <a:noFill/>
                  </a:tcPr>
                </a:tc>
                <a:extLst>
                  <a:ext uri="{0D108BD9-81ED-4DB2-BD59-A6C34878D82A}">
                    <a16:rowId xmlns:a16="http://schemas.microsoft.com/office/drawing/2014/main" val="4095157466"/>
                  </a:ext>
                </a:extLst>
              </a:tr>
            </a:tbl>
          </a:graphicData>
        </a:graphic>
      </p:graphicFrame>
      <p:sp>
        <p:nvSpPr>
          <p:cNvPr id="9" name="Rectangle 1">
            <a:extLst>
              <a:ext uri="{FF2B5EF4-FFF2-40B4-BE49-F238E27FC236}">
                <a16:creationId xmlns:a16="http://schemas.microsoft.com/office/drawing/2014/main" id="{E5306D1A-8E02-63AC-5054-ADB92B73B3ED}"/>
              </a:ext>
            </a:extLst>
          </p:cNvPr>
          <p:cNvSpPr>
            <a:spLocks noChangeArrowheads="1"/>
          </p:cNvSpPr>
          <p:nvPr/>
        </p:nvSpPr>
        <p:spPr bwMode="auto">
          <a:xfrm>
            <a:off x="831098" y="39473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453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9416-F4A9-4C86-2020-65D6BD8EB430}"/>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Khó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D38A621-02BE-2115-6F1B-44634BD10A1A}"/>
              </a:ext>
            </a:extLst>
          </p:cNvPr>
          <p:cNvSpPr>
            <a:spLocks noGrp="1"/>
          </p:cNvSpPr>
          <p:nvPr>
            <p:ph type="sldNum" sz="quarter" idx="12"/>
          </p:nvPr>
        </p:nvSpPr>
        <p:spPr>
          <a:xfrm>
            <a:off x="10366248" y="6139325"/>
            <a:ext cx="987552" cy="365125"/>
          </a:xfrm>
        </p:spPr>
        <p:txBody>
          <a:bodyPr/>
          <a:lstStyle/>
          <a:p>
            <a:fld id="{A49DFD55-3C28-40EF-9E31-A92D2E4017FF}" type="slidenum">
              <a:rPr lang="en-US" smtClean="0"/>
              <a:pPr/>
              <a:t>16</a:t>
            </a:fld>
            <a:endParaRPr lang="en-US" dirty="0"/>
          </a:p>
        </p:txBody>
      </p:sp>
      <p:sp>
        <p:nvSpPr>
          <p:cNvPr id="6" name="TextBox 5">
            <a:extLst>
              <a:ext uri="{FF2B5EF4-FFF2-40B4-BE49-F238E27FC236}">
                <a16:creationId xmlns:a16="http://schemas.microsoft.com/office/drawing/2014/main" id="{FCF6F56F-03D4-0A0C-5F49-EFDADE3CF99A}"/>
              </a:ext>
            </a:extLst>
          </p:cNvPr>
          <p:cNvSpPr txBox="1"/>
          <p:nvPr/>
        </p:nvSpPr>
        <p:spPr>
          <a:xfrm>
            <a:off x="1371600" y="2270760"/>
            <a:ext cx="8778240" cy="3046988"/>
          </a:xfrm>
          <a:prstGeom prst="rect">
            <a:avLst/>
          </a:prstGeom>
          <a:noFill/>
        </p:spPr>
        <p:txBody>
          <a:bodyPr wrap="square">
            <a:spAutoFit/>
          </a:bodyPr>
          <a:lstStyle/>
          <a:p>
            <a:r>
              <a:rPr lang="en-US" sz="3200" dirty="0" err="1"/>
              <a:t>Dự</a:t>
            </a:r>
            <a:r>
              <a:rPr lang="en-US" sz="3200" dirty="0"/>
              <a:t> </a:t>
            </a:r>
            <a:r>
              <a:rPr lang="en-US" sz="3200" dirty="0" err="1"/>
              <a:t>báo</a:t>
            </a:r>
            <a:r>
              <a:rPr lang="en-US" sz="3200" dirty="0"/>
              <a:t> </a:t>
            </a:r>
            <a:r>
              <a:rPr lang="en-US" sz="3200" dirty="0" err="1"/>
              <a:t>dài</a:t>
            </a:r>
            <a:r>
              <a:rPr lang="en-US" sz="3200" dirty="0"/>
              <a:t> </a:t>
            </a:r>
            <a:r>
              <a:rPr lang="en-US" sz="3200" dirty="0" err="1"/>
              <a:t>hạn</a:t>
            </a:r>
            <a:r>
              <a:rPr lang="en-US" sz="3200" dirty="0"/>
              <a:t> </a:t>
            </a:r>
            <a:r>
              <a:rPr lang="en-US" sz="3200" dirty="0" err="1"/>
              <a:t>kém</a:t>
            </a:r>
            <a:r>
              <a:rPr lang="en-US" sz="3200" dirty="0"/>
              <a:t> </a:t>
            </a:r>
            <a:r>
              <a:rPr lang="en-US" sz="3200" dirty="0" err="1"/>
              <a:t>chính</a:t>
            </a:r>
            <a:r>
              <a:rPr lang="en-US" sz="3200" dirty="0"/>
              <a:t> </a:t>
            </a:r>
            <a:r>
              <a:rPr lang="en-US" sz="3200" dirty="0" err="1"/>
              <a:t>xác</a:t>
            </a:r>
            <a:r>
              <a:rPr lang="en-US" sz="3200" dirty="0"/>
              <a:t> (Long-term Forecasting Challenge) Sai </a:t>
            </a:r>
            <a:r>
              <a:rPr lang="en-US" sz="3200" dirty="0" err="1"/>
              <a:t>số</a:t>
            </a:r>
            <a:r>
              <a:rPr lang="en-US" sz="3200" dirty="0"/>
              <a:t> </a:t>
            </a:r>
            <a:r>
              <a:rPr lang="en-US" sz="3200" dirty="0" err="1"/>
              <a:t>thường</a:t>
            </a:r>
            <a:r>
              <a:rPr lang="en-US" sz="3200" dirty="0"/>
              <a:t> </a:t>
            </a:r>
            <a:r>
              <a:rPr lang="en-US" sz="3200" dirty="0" err="1"/>
              <a:t>tích</a:t>
            </a:r>
            <a:r>
              <a:rPr lang="en-US" sz="3200" dirty="0"/>
              <a:t> </a:t>
            </a:r>
            <a:r>
              <a:rPr lang="en-US" sz="3200" dirty="0" err="1"/>
              <a:t>lũy</a:t>
            </a:r>
            <a:r>
              <a:rPr lang="en-US" sz="3200" dirty="0"/>
              <a:t> </a:t>
            </a:r>
            <a:r>
              <a:rPr lang="en-US" sz="3200" dirty="0" err="1"/>
              <a:t>theo</a:t>
            </a:r>
            <a:r>
              <a:rPr lang="en-US" sz="3200" dirty="0"/>
              <a:t> </a:t>
            </a:r>
            <a:r>
              <a:rPr lang="en-US" sz="3200" dirty="0" err="1"/>
              <a:t>thời</a:t>
            </a:r>
            <a:r>
              <a:rPr lang="en-US" sz="3200" dirty="0"/>
              <a:t> </a:t>
            </a:r>
            <a:r>
              <a:rPr lang="en-US" sz="3200" dirty="0" err="1"/>
              <a:t>gian</a:t>
            </a:r>
            <a:r>
              <a:rPr lang="en-US" sz="3200" dirty="0"/>
              <a:t>.  </a:t>
            </a:r>
          </a:p>
          <a:p>
            <a:r>
              <a:rPr lang="en-US" sz="3200" dirty="0" err="1"/>
              <a:t>Đặc</a:t>
            </a:r>
            <a:r>
              <a:rPr lang="en-US" sz="3200" dirty="0"/>
              <a:t> </a:t>
            </a:r>
            <a:r>
              <a:rPr lang="en-US" sz="3200" dirty="0" err="1"/>
              <a:t>trưng</a:t>
            </a:r>
            <a:r>
              <a:rPr lang="en-US" sz="3200" dirty="0"/>
              <a:t> </a:t>
            </a:r>
            <a:r>
              <a:rPr lang="en-US" sz="3200" dirty="0" err="1"/>
              <a:t>đầu</a:t>
            </a:r>
            <a:r>
              <a:rPr lang="en-US" sz="3200" dirty="0"/>
              <a:t> </a:t>
            </a:r>
            <a:r>
              <a:rPr lang="en-US" sz="3200" dirty="0" err="1"/>
              <a:t>vào</a:t>
            </a:r>
            <a:r>
              <a:rPr lang="en-US" sz="3200" dirty="0"/>
              <a:t> </a:t>
            </a:r>
            <a:r>
              <a:rPr lang="en-US" sz="3200" dirty="0" err="1"/>
              <a:t>hạn</a:t>
            </a:r>
            <a:r>
              <a:rPr lang="en-US" sz="3200" dirty="0"/>
              <a:t> </a:t>
            </a:r>
            <a:r>
              <a:rPr lang="en-US" sz="3200" dirty="0" err="1"/>
              <a:t>chế</a:t>
            </a:r>
            <a:r>
              <a:rPr lang="en-US" sz="3200" dirty="0"/>
              <a:t> (Limited Features) </a:t>
            </a:r>
            <a:r>
              <a:rPr lang="en-US" sz="3200" dirty="0" err="1"/>
              <a:t>Nếu</a:t>
            </a:r>
            <a:r>
              <a:rPr lang="en-US" sz="3200" dirty="0"/>
              <a:t> </a:t>
            </a:r>
            <a:r>
              <a:rPr lang="en-US" sz="3200" dirty="0" err="1"/>
              <a:t>chỉ</a:t>
            </a:r>
            <a:r>
              <a:rPr lang="en-US" sz="3200" dirty="0"/>
              <a:t> </a:t>
            </a:r>
            <a:r>
              <a:rPr lang="en-US" sz="3200" dirty="0" err="1"/>
              <a:t>dùng</a:t>
            </a:r>
            <a:r>
              <a:rPr lang="en-US" sz="3200" dirty="0"/>
              <a:t> </a:t>
            </a:r>
            <a:r>
              <a:rPr lang="en-US" sz="3200" dirty="0" err="1"/>
              <a:t>nhiệt</a:t>
            </a:r>
            <a:r>
              <a:rPr lang="en-US" sz="3200" dirty="0"/>
              <a:t> </a:t>
            </a:r>
            <a:r>
              <a:rPr lang="en-US" sz="3200" dirty="0" err="1"/>
              <a:t>độ</a:t>
            </a:r>
            <a:r>
              <a:rPr lang="en-US" sz="3200" dirty="0"/>
              <a:t> &amp; </a:t>
            </a:r>
            <a:r>
              <a:rPr lang="en-US" sz="3200" dirty="0" err="1"/>
              <a:t>độ</a:t>
            </a:r>
            <a:r>
              <a:rPr lang="en-US" sz="3200" dirty="0"/>
              <a:t> </a:t>
            </a:r>
            <a:r>
              <a:rPr lang="en-US" sz="3200" dirty="0" err="1"/>
              <a:t>ẩm</a:t>
            </a:r>
            <a:r>
              <a:rPr lang="en-US" sz="3200" dirty="0"/>
              <a:t> </a:t>
            </a:r>
            <a:r>
              <a:rPr lang="en-US" sz="3200" dirty="0" err="1"/>
              <a:t>lịch</a:t>
            </a:r>
            <a:r>
              <a:rPr lang="en-US" sz="3200" dirty="0"/>
              <a:t> </a:t>
            </a:r>
            <a:r>
              <a:rPr lang="en-US" sz="3200" dirty="0" err="1"/>
              <a:t>sử</a:t>
            </a:r>
            <a:r>
              <a:rPr lang="en-US" sz="3200" dirty="0"/>
              <a:t>, </a:t>
            </a:r>
            <a:r>
              <a:rPr lang="en-US" sz="3200" dirty="0" err="1"/>
              <a:t>mô</a:t>
            </a:r>
            <a:r>
              <a:rPr lang="en-US" sz="3200" dirty="0"/>
              <a:t> </a:t>
            </a:r>
            <a:r>
              <a:rPr lang="en-US" sz="3200" dirty="0" err="1"/>
              <a:t>hình</a:t>
            </a:r>
            <a:r>
              <a:rPr lang="en-US" sz="3200" dirty="0"/>
              <a:t> </a:t>
            </a:r>
            <a:r>
              <a:rPr lang="en-US" sz="3200" dirty="0" err="1"/>
              <a:t>có</a:t>
            </a:r>
            <a:r>
              <a:rPr lang="en-US" sz="3200" dirty="0"/>
              <a:t> </a:t>
            </a:r>
            <a:r>
              <a:rPr lang="en-US" sz="3200" dirty="0" err="1"/>
              <a:t>thể</a:t>
            </a:r>
            <a:r>
              <a:rPr lang="en-US" sz="3200" dirty="0"/>
              <a:t> </a:t>
            </a:r>
            <a:r>
              <a:rPr lang="en-US" sz="3200" dirty="0" err="1"/>
              <a:t>bị</a:t>
            </a:r>
            <a:r>
              <a:rPr lang="en-US" sz="3200" dirty="0"/>
              <a:t> “</a:t>
            </a:r>
            <a:r>
              <a:rPr lang="en-US" sz="3200" dirty="0" err="1"/>
              <a:t>nhiễu</a:t>
            </a:r>
            <a:r>
              <a:rPr lang="en-US" sz="3200" dirty="0"/>
              <a:t>” </a:t>
            </a:r>
            <a:r>
              <a:rPr lang="en-US" sz="3200" dirty="0" err="1"/>
              <a:t>với</a:t>
            </a:r>
            <a:r>
              <a:rPr lang="en-US" sz="3200" dirty="0"/>
              <a:t> </a:t>
            </a:r>
            <a:r>
              <a:rPr lang="en-US" sz="3200" dirty="0" err="1"/>
              <a:t>các</a:t>
            </a:r>
            <a:r>
              <a:rPr lang="en-US" sz="3200" dirty="0"/>
              <a:t> </a:t>
            </a:r>
            <a:r>
              <a:rPr lang="en-US" sz="3200" dirty="0" err="1"/>
              <a:t>yếu</a:t>
            </a:r>
            <a:r>
              <a:rPr lang="en-US" sz="3200" dirty="0"/>
              <a:t> </a:t>
            </a:r>
            <a:r>
              <a:rPr lang="en-US" sz="3200" dirty="0" err="1"/>
              <a:t>tố</a:t>
            </a:r>
            <a:r>
              <a:rPr lang="en-US" sz="3200" dirty="0"/>
              <a:t> </a:t>
            </a:r>
            <a:r>
              <a:rPr lang="en-US" sz="3200" dirty="0" err="1"/>
              <a:t>quan</a:t>
            </a:r>
            <a:r>
              <a:rPr lang="en-US" sz="3200" dirty="0"/>
              <a:t> </a:t>
            </a:r>
            <a:r>
              <a:rPr lang="en-US" sz="3200" dirty="0" err="1"/>
              <a:t>trọng</a:t>
            </a:r>
            <a:r>
              <a:rPr lang="en-US" sz="3200" dirty="0"/>
              <a:t> </a:t>
            </a:r>
            <a:r>
              <a:rPr lang="en-US" sz="3200" dirty="0" err="1"/>
              <a:t>khác</a:t>
            </a:r>
            <a:endParaRPr lang="en-US" sz="3200" dirty="0"/>
          </a:p>
        </p:txBody>
      </p:sp>
    </p:spTree>
    <p:extLst>
      <p:ext uri="{BB962C8B-B14F-4D97-AF65-F5344CB8AC3E}">
        <p14:creationId xmlns:p14="http://schemas.microsoft.com/office/powerpoint/2010/main" val="3206443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3755-6EA1-EB72-AE56-45BA4DF6ED02}"/>
              </a:ext>
            </a:extLst>
          </p:cNvPr>
          <p:cNvSpPr>
            <a:spLocks noGrp="1"/>
          </p:cNvSpPr>
          <p:nvPr>
            <p:ph type="title"/>
          </p:nvPr>
        </p:nvSpPr>
        <p:spPr>
          <a:xfrm>
            <a:off x="0" y="0"/>
            <a:ext cx="9724708" cy="500700"/>
          </a:xfrm>
        </p:spPr>
        <p:txBody>
          <a:bodyPr/>
          <a:lstStyle/>
          <a:p>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luận</a:t>
            </a:r>
            <a:endParaRPr lang="en-US"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30B6F449-16FA-E030-EA98-43ACB3FFE4F5}"/>
              </a:ext>
            </a:extLst>
          </p:cNvPr>
          <p:cNvSpPr>
            <a:spLocks noGrp="1"/>
          </p:cNvSpPr>
          <p:nvPr>
            <p:ph type="sldNum" sz="quarter" idx="13"/>
          </p:nvPr>
        </p:nvSpPr>
        <p:spPr/>
        <p:txBody>
          <a:bodyPr/>
          <a:lstStyle/>
          <a:p>
            <a:fld id="{A49DFD55-3C28-40EF-9E31-A92D2E4017FF}" type="slidenum">
              <a:rPr lang="en-US" smtClean="0"/>
              <a:pPr/>
              <a:t>17</a:t>
            </a:fld>
            <a:endParaRPr lang="en-US" dirty="0"/>
          </a:p>
        </p:txBody>
      </p:sp>
      <p:sp>
        <p:nvSpPr>
          <p:cNvPr id="38" name="TextBox 37">
            <a:extLst>
              <a:ext uri="{FF2B5EF4-FFF2-40B4-BE49-F238E27FC236}">
                <a16:creationId xmlns:a16="http://schemas.microsoft.com/office/drawing/2014/main" id="{CDE8B2AC-FFBC-C502-0322-C206796FFE46}"/>
              </a:ext>
            </a:extLst>
          </p:cNvPr>
          <p:cNvSpPr txBox="1"/>
          <p:nvPr/>
        </p:nvSpPr>
        <p:spPr>
          <a:xfrm>
            <a:off x="2010092" y="594360"/>
            <a:ext cx="9953308" cy="5940088"/>
          </a:xfrm>
          <a:prstGeom prst="rect">
            <a:avLst/>
          </a:prstGeom>
          <a:noFill/>
        </p:spPr>
        <p:txBody>
          <a:bodyPr wrap="square" rtlCol="0">
            <a:spAutoFit/>
          </a:bodyPr>
          <a:lstStyle/>
          <a:p>
            <a:r>
              <a:rPr lang="en-US" sz="2000" dirty="0"/>
              <a:t>-</a:t>
            </a:r>
            <a:r>
              <a:rPr lang="vi-VN" sz="2000" dirty="0"/>
              <a:t>LSTM: Phù hợp với bài toán dự báo chuỗi thời gian phức tạp, nơi có mối quan hệ tuần tự giữa các điểm dữ liệu (như nhiệt độ, độ ẩm theo thời gian). </a:t>
            </a:r>
            <a:endParaRPr lang="en-US" sz="2000" dirty="0"/>
          </a:p>
          <a:p>
            <a:r>
              <a:rPr lang="en-US" sz="2000" dirty="0"/>
              <a:t>-</a:t>
            </a:r>
            <a:r>
              <a:rPr lang="vi-VN" sz="2000" dirty="0"/>
              <a:t>Random Forest: Mạnh mẽ trong xử lý dữ liệu tĩnh hoặc các bài toán dự báo không có quan hệ thời gian rõ ràng, dễ triển khai và giải thích.</a:t>
            </a:r>
            <a:endParaRPr lang="en-US" sz="2000" dirty="0"/>
          </a:p>
          <a:p>
            <a:r>
              <a:rPr lang="en-US" sz="2000" dirty="0"/>
              <a:t>  </a:t>
            </a:r>
            <a:r>
              <a:rPr lang="vi-VN" sz="2000" dirty="0"/>
              <a:t>Lợi thế: LSTM: Tận dụng được mối quan hệ thời gian, tốt hơn cho dữ liệu phụ thuộc tuần tự. Khả năng mở rộng với các biến thể như GRU, Bi-LSTM. </a:t>
            </a:r>
            <a:endParaRPr lang="en-US" sz="2000" dirty="0"/>
          </a:p>
          <a:p>
            <a:r>
              <a:rPr lang="vi-VN" sz="2000" dirty="0"/>
              <a:t>Random Forest: Ít yêu cầu tài nguyên, nhanh chóng và dễ cài đặt. Không cần xử lý nhiều khi dữ liệu không có thứ tự tuần tự.</a:t>
            </a:r>
            <a:endParaRPr lang="en-US" sz="2000" dirty="0"/>
          </a:p>
          <a:p>
            <a:r>
              <a:rPr lang="en-US" sz="2000" dirty="0"/>
              <a:t>  </a:t>
            </a:r>
            <a:r>
              <a:rPr lang="vi-VN" sz="2000" dirty="0"/>
              <a:t>Nhược điểm: LSTM: Yêu cầu thời gian huấn luyện dài và tài nguyên cao. Dễ gặp vấn đề </a:t>
            </a:r>
            <a:r>
              <a:rPr lang="en-US" sz="2000" dirty="0"/>
              <a:t>overfitting</a:t>
            </a:r>
            <a:r>
              <a:rPr lang="vi-VN" sz="2000" dirty="0"/>
              <a:t> nếu dữ liệu không đủ lớn. Random Forest: Không tận dụng tốt các đặc tính tuần tự của dữ liệu. Hiệu quả giảm nếu dữ liệu có nhiều chiều và phức tạp.</a:t>
            </a:r>
            <a:endParaRPr lang="en-US" sz="2000" dirty="0"/>
          </a:p>
          <a:p>
            <a:r>
              <a:rPr lang="vi-VN" sz="2000" dirty="0"/>
              <a:t> </a:t>
            </a:r>
            <a:r>
              <a:rPr lang="en-US" sz="2000" dirty="0"/>
              <a:t> </a:t>
            </a:r>
            <a:r>
              <a:rPr lang="vi-VN" sz="2000" dirty="0"/>
              <a:t>Kết quả và hiệu năng: LSTM thường có độ chính xác tốt hơn trong các bài toán chuỗi thời gian dài hạn, nhưng đòi hỏi tài nguyên và thời gian để tối ưu. Random Forest có thể là giải pháp nhanh và hiệu quả cho các bài toán ngắn hạn hoặc khi mối quan hệ thời gian không rõ ràng.</a:t>
            </a:r>
            <a:endParaRPr lang="en-US" sz="2000" dirty="0"/>
          </a:p>
          <a:p>
            <a:r>
              <a:rPr lang="en-US" sz="2000" dirty="0"/>
              <a:t>  </a:t>
            </a:r>
            <a:r>
              <a:rPr lang="vi-VN" sz="2000" dirty="0"/>
              <a:t>Lựa chọn và đề xuất: Sử dụng LSTM khi: Dữ liệu có quan hệ thời gian rõ ràng, cần dự báo dài hạn. Có đủ tài nguyên và thời gian để huấn luyện. Sử dụng Random Forest khi: Cần giải pháp nhanh, dễ triển khai và không phụ thuộc tuần tự dữ liệu. Hạn chế về tài nguyên hoặc thời gian</a:t>
            </a:r>
            <a:r>
              <a:rPr lang="en-US" sz="2000" dirty="0"/>
              <a:t> </a:t>
            </a:r>
          </a:p>
        </p:txBody>
      </p:sp>
    </p:spTree>
    <p:extLst>
      <p:ext uri="{BB962C8B-B14F-4D97-AF65-F5344CB8AC3E}">
        <p14:creationId xmlns:p14="http://schemas.microsoft.com/office/powerpoint/2010/main" val="1128704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9DF1-6B5A-5766-97B0-D7BAD78DBE4F}"/>
              </a:ext>
            </a:extLst>
          </p:cNvPr>
          <p:cNvSpPr>
            <a:spLocks noGrp="1"/>
          </p:cNvSpPr>
          <p:nvPr>
            <p:ph type="title"/>
          </p:nvPr>
        </p:nvSpPr>
        <p:spPr>
          <a:xfrm>
            <a:off x="1" y="167640"/>
            <a:ext cx="4754880" cy="811059"/>
          </a:xfrm>
        </p:spPr>
        <p:txBody>
          <a:bodyPr/>
          <a:lstStyle/>
          <a:p>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endParaRPr lang="en-US"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62D5DF18-C6F2-B82D-BBF7-DA3CF1EA7F2F}"/>
              </a:ext>
            </a:extLst>
          </p:cNvPr>
          <p:cNvSpPr>
            <a:spLocks noGrp="1"/>
          </p:cNvSpPr>
          <p:nvPr>
            <p:ph sz="half" idx="2"/>
          </p:nvPr>
        </p:nvSpPr>
        <p:spPr>
          <a:xfrm>
            <a:off x="1" y="1460567"/>
            <a:ext cx="4617720" cy="3675313"/>
          </a:xfrm>
        </p:spPr>
        <p:txBody>
          <a:bodyPr>
            <a:normAutofit/>
          </a:bodyPr>
          <a:lstStyle/>
          <a:p>
            <a:r>
              <a:rPr lang="vi-VN" sz="2400" dirty="0"/>
              <a:t>Bổ sung thêm đặc trưng (gió, áp suất, lượng mưa…) </a:t>
            </a:r>
            <a:endParaRPr lang="en-US" sz="2400" dirty="0"/>
          </a:p>
          <a:p>
            <a:r>
              <a:rPr lang="vi-VN" sz="2400" dirty="0"/>
              <a:t>Thử mô hình hybrid &amp; Temporal Fusion Transformer Áp dụng học tăng cường để tự tối ưu</a:t>
            </a:r>
            <a:endParaRPr lang="en-US" sz="2400" dirty="0"/>
          </a:p>
        </p:txBody>
      </p:sp>
      <p:sp>
        <p:nvSpPr>
          <p:cNvPr id="7" name="Slide Number Placeholder 6">
            <a:extLst>
              <a:ext uri="{FF2B5EF4-FFF2-40B4-BE49-F238E27FC236}">
                <a16:creationId xmlns:a16="http://schemas.microsoft.com/office/drawing/2014/main" id="{7B2B9E1A-84B6-958C-F378-4465A5439370}"/>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8" name="Rectangle 1">
            <a:extLst>
              <a:ext uri="{FF2B5EF4-FFF2-40B4-BE49-F238E27FC236}">
                <a16:creationId xmlns:a16="http://schemas.microsoft.com/office/drawing/2014/main" id="{4A4C60ED-437C-FDDE-6B38-352C4112B3B5}"/>
              </a:ext>
            </a:extLst>
          </p:cNvPr>
          <p:cNvSpPr>
            <a:spLocks noGrp="1" noChangeArrowheads="1"/>
          </p:cNvSpPr>
          <p:nvPr>
            <p:ph sz="half" idx="14"/>
          </p:nvPr>
        </p:nvSpPr>
        <p:spPr bwMode="auto">
          <a:xfrm>
            <a:off x="5434229" y="1214377"/>
            <a:ext cx="613938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LSTM: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Arial" panose="020B0604020202020204" pitchFamily="34" charset="0"/>
              </a:rPr>
              <a:t>Tích</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hợp</a:t>
            </a:r>
            <a:r>
              <a:rPr kumimoji="0" lang="en-US" altLang="en-US" sz="2000" i="0" u="none" strike="noStrike" cap="none" normalizeH="0" baseline="0" dirty="0">
                <a:ln>
                  <a:noFill/>
                </a:ln>
                <a:solidFill>
                  <a:schemeClr val="tx1"/>
                </a:solidFill>
                <a:effectLst/>
                <a:latin typeface="Arial" panose="020B0604020202020204" pitchFamily="34" charset="0"/>
              </a:rPr>
              <a:t> Attention Mechanism </a:t>
            </a:r>
            <a:r>
              <a:rPr kumimoji="0" lang="en-US" altLang="en-US" sz="2000" i="0" u="none" strike="noStrike" cap="none" normalizeH="0" baseline="0" dirty="0" err="1">
                <a:ln>
                  <a:noFill/>
                </a:ln>
                <a:solidFill>
                  <a:schemeClr val="tx1"/>
                </a:solidFill>
                <a:effectLst/>
                <a:latin typeface="Arial" panose="020B0604020202020204" pitchFamily="34" charset="0"/>
              </a:rPr>
              <a:t>để</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tăng</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cường</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khả</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năng</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tập</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trung</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vào</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các</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yếu</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tố</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quan</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trọng</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trong</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chuỗi</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thời</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gian</a:t>
            </a:r>
            <a:r>
              <a:rPr kumimoji="0" lang="en-US" altLang="en-US" sz="20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Arial" panose="020B0604020202020204" pitchFamily="34" charset="0"/>
              </a:rPr>
              <a:t>Kết</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hợp</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với</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mô</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hình</a:t>
            </a:r>
            <a:r>
              <a:rPr kumimoji="0" lang="en-US" altLang="en-US" sz="2000" i="0" u="none" strike="noStrike" cap="none" normalizeH="0" baseline="0" dirty="0">
                <a:ln>
                  <a:noFill/>
                </a:ln>
                <a:solidFill>
                  <a:schemeClr val="tx1"/>
                </a:solidFill>
                <a:effectLst/>
                <a:latin typeface="Arial" panose="020B0604020202020204" pitchFamily="34" charset="0"/>
              </a:rPr>
              <a:t> GRU </a:t>
            </a:r>
            <a:r>
              <a:rPr kumimoji="0" lang="en-US" altLang="en-US" sz="2000" i="0" u="none" strike="noStrike" cap="none" normalizeH="0" baseline="0" dirty="0" err="1">
                <a:ln>
                  <a:noFill/>
                </a:ln>
                <a:solidFill>
                  <a:schemeClr val="tx1"/>
                </a:solidFill>
                <a:effectLst/>
                <a:latin typeface="Arial" panose="020B0604020202020204" pitchFamily="34" charset="0"/>
              </a:rPr>
              <a:t>để</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cải</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thiện</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tốc</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độ</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và</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giảm</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tài</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nguyên</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sử</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dụng</a:t>
            </a:r>
            <a:r>
              <a:rPr kumimoji="0" lang="en-US" altLang="en-US" sz="20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Arial" panose="020B0604020202020204" pitchFamily="34" charset="0"/>
              </a:rPr>
              <a:t>Dùng</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thêm</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các</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kỹ</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thuật</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dự</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báo</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đa</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bước</a:t>
            </a:r>
            <a:r>
              <a:rPr kumimoji="0" lang="en-US" altLang="en-US" sz="2000" i="0" u="none" strike="noStrike" cap="none" normalizeH="0" baseline="0" dirty="0">
                <a:ln>
                  <a:noFill/>
                </a:ln>
                <a:solidFill>
                  <a:schemeClr val="tx1"/>
                </a:solidFill>
                <a:effectLst/>
                <a:latin typeface="Arial" panose="020B0604020202020204" pitchFamily="34" charset="0"/>
              </a:rPr>
              <a:t> (multi-step forecasting) </a:t>
            </a:r>
            <a:r>
              <a:rPr kumimoji="0" lang="en-US" altLang="en-US" sz="2000" i="0" u="none" strike="noStrike" cap="none" normalizeH="0" baseline="0" dirty="0" err="1">
                <a:ln>
                  <a:noFill/>
                </a:ln>
                <a:solidFill>
                  <a:schemeClr val="tx1"/>
                </a:solidFill>
                <a:effectLst/>
                <a:latin typeface="Arial" panose="020B0604020202020204" pitchFamily="34" charset="0"/>
              </a:rPr>
              <a:t>cho</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các</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bài</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toán</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dài</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hạn</a:t>
            </a:r>
            <a:r>
              <a:rPr kumimoji="0" lang="en-US" altLang="en-US" sz="20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Random Forest: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Arial" panose="020B0604020202020204" pitchFamily="34" charset="0"/>
              </a:rPr>
              <a:t>Kết</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hợp</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với</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các</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mô</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hình</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khác</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trong</a:t>
            </a:r>
            <a:r>
              <a:rPr kumimoji="0" lang="en-US" altLang="en-US" sz="2000" i="0" u="none" strike="noStrike" cap="none" normalizeH="0" baseline="0" dirty="0">
                <a:ln>
                  <a:noFill/>
                </a:ln>
                <a:solidFill>
                  <a:schemeClr val="tx1"/>
                </a:solidFill>
                <a:effectLst/>
                <a:latin typeface="Arial" panose="020B0604020202020204" pitchFamily="34" charset="0"/>
              </a:rPr>
              <a:t> ensemble learning </a:t>
            </a:r>
            <a:r>
              <a:rPr kumimoji="0" lang="en-US" altLang="en-US" sz="2000" i="0" u="none" strike="noStrike" cap="none" normalizeH="0" baseline="0" dirty="0" err="1">
                <a:ln>
                  <a:noFill/>
                </a:ln>
                <a:solidFill>
                  <a:schemeClr val="tx1"/>
                </a:solidFill>
                <a:effectLst/>
                <a:latin typeface="Arial" panose="020B0604020202020204" pitchFamily="34" charset="0"/>
              </a:rPr>
              <a:t>như</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XGBoost</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CatBoost</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để</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tăng</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độ</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chính</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xác</a:t>
            </a:r>
            <a:r>
              <a:rPr kumimoji="0" lang="en-US" altLang="en-US" sz="20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Arial" panose="020B0604020202020204" pitchFamily="34" charset="0"/>
              </a:rPr>
              <a:t>Sử</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dụng</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kỹ</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thuật</a:t>
            </a:r>
            <a:r>
              <a:rPr kumimoji="0" lang="en-US" altLang="en-US" sz="2000" i="0" u="none" strike="noStrike" cap="none" normalizeH="0" baseline="0" dirty="0">
                <a:ln>
                  <a:noFill/>
                </a:ln>
                <a:solidFill>
                  <a:schemeClr val="tx1"/>
                </a:solidFill>
                <a:effectLst/>
                <a:latin typeface="Arial" panose="020B0604020202020204" pitchFamily="34" charset="0"/>
              </a:rPr>
              <a:t> Explainable AI (XAI) </a:t>
            </a:r>
            <a:r>
              <a:rPr kumimoji="0" lang="en-US" altLang="en-US" sz="2000" i="0" u="none" strike="noStrike" cap="none" normalizeH="0" baseline="0" dirty="0" err="1">
                <a:ln>
                  <a:noFill/>
                </a:ln>
                <a:solidFill>
                  <a:schemeClr val="tx1"/>
                </a:solidFill>
                <a:effectLst/>
                <a:latin typeface="Arial" panose="020B0604020202020204" pitchFamily="34" charset="0"/>
              </a:rPr>
              <a:t>như</a:t>
            </a:r>
            <a:r>
              <a:rPr kumimoji="0" lang="en-US" altLang="en-US" sz="2000" i="0" u="none" strike="noStrike" cap="none" normalizeH="0" baseline="0" dirty="0">
                <a:ln>
                  <a:noFill/>
                </a:ln>
                <a:solidFill>
                  <a:schemeClr val="tx1"/>
                </a:solidFill>
                <a:effectLst/>
                <a:latin typeface="Arial" panose="020B0604020202020204" pitchFamily="34" charset="0"/>
              </a:rPr>
              <a:t> SHAP </a:t>
            </a:r>
            <a:r>
              <a:rPr kumimoji="0" lang="en-US" altLang="en-US" sz="2000" i="0" u="none" strike="noStrike" cap="none" normalizeH="0" baseline="0" dirty="0" err="1">
                <a:ln>
                  <a:noFill/>
                </a:ln>
                <a:solidFill>
                  <a:schemeClr val="tx1"/>
                </a:solidFill>
                <a:effectLst/>
                <a:latin typeface="Arial" panose="020B0604020202020204" pitchFamily="34" charset="0"/>
              </a:rPr>
              <a:t>hoặc</a:t>
            </a:r>
            <a:r>
              <a:rPr kumimoji="0" lang="en-US" altLang="en-US" sz="2000" i="0" u="none" strike="noStrike" cap="none" normalizeH="0" baseline="0" dirty="0">
                <a:ln>
                  <a:noFill/>
                </a:ln>
                <a:solidFill>
                  <a:schemeClr val="tx1"/>
                </a:solidFill>
                <a:effectLst/>
                <a:latin typeface="Arial" panose="020B0604020202020204" pitchFamily="34" charset="0"/>
              </a:rPr>
              <a:t> LIME </a:t>
            </a:r>
            <a:r>
              <a:rPr kumimoji="0" lang="en-US" altLang="en-US" sz="2000" i="0" u="none" strike="noStrike" cap="none" normalizeH="0" baseline="0" dirty="0" err="1">
                <a:ln>
                  <a:noFill/>
                </a:ln>
                <a:solidFill>
                  <a:schemeClr val="tx1"/>
                </a:solidFill>
                <a:effectLst/>
                <a:latin typeface="Arial" panose="020B0604020202020204" pitchFamily="34" charset="0"/>
              </a:rPr>
              <a:t>để</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giải</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thích</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kết</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quả</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mô</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hình</a:t>
            </a:r>
            <a:r>
              <a:rPr kumimoji="0" lang="en-US" altLang="en-US" sz="20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Arial" panose="020B0604020202020204" pitchFamily="34" charset="0"/>
              </a:rPr>
              <a:t>Áp</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dụng</a:t>
            </a:r>
            <a:r>
              <a:rPr kumimoji="0" lang="en-US" altLang="en-US" sz="2000" i="0" u="none" strike="noStrike" cap="none" normalizeH="0" baseline="0" dirty="0">
                <a:ln>
                  <a:noFill/>
                </a:ln>
                <a:solidFill>
                  <a:schemeClr val="tx1"/>
                </a:solidFill>
                <a:effectLst/>
                <a:latin typeface="Arial" panose="020B0604020202020204" pitchFamily="34" charset="0"/>
              </a:rPr>
              <a:t> Grid Search </a:t>
            </a:r>
            <a:r>
              <a:rPr kumimoji="0" lang="en-US" altLang="en-US" sz="2000" i="0" u="none" strike="noStrike" cap="none" normalizeH="0" baseline="0" dirty="0" err="1">
                <a:ln>
                  <a:noFill/>
                </a:ln>
                <a:solidFill>
                  <a:schemeClr val="tx1"/>
                </a:solidFill>
                <a:effectLst/>
                <a:latin typeface="Arial" panose="020B0604020202020204" pitchFamily="34" charset="0"/>
              </a:rPr>
              <a:t>và</a:t>
            </a:r>
            <a:r>
              <a:rPr kumimoji="0" lang="en-US" altLang="en-US" sz="2000" i="0" u="none" strike="noStrike" cap="none" normalizeH="0" baseline="0" dirty="0">
                <a:ln>
                  <a:noFill/>
                </a:ln>
                <a:solidFill>
                  <a:schemeClr val="tx1"/>
                </a:solidFill>
                <a:effectLst/>
                <a:latin typeface="Arial" panose="020B0604020202020204" pitchFamily="34" charset="0"/>
              </a:rPr>
              <a:t> Cross-validation </a:t>
            </a:r>
            <a:r>
              <a:rPr kumimoji="0" lang="en-US" altLang="en-US" sz="2000" i="0" u="none" strike="noStrike" cap="none" normalizeH="0" baseline="0" dirty="0" err="1">
                <a:ln>
                  <a:noFill/>
                </a:ln>
                <a:solidFill>
                  <a:schemeClr val="tx1"/>
                </a:solidFill>
                <a:effectLst/>
                <a:latin typeface="Arial" panose="020B0604020202020204" pitchFamily="34" charset="0"/>
              </a:rPr>
              <a:t>thường</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xuyên</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để</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tối</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ưu</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hóa</a:t>
            </a:r>
            <a:r>
              <a:rPr kumimoji="0" lang="en-US" altLang="en-US" sz="20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rial" panose="020B0604020202020204" pitchFamily="34" charset="0"/>
            </a:endParaRPr>
          </a:p>
        </p:txBody>
      </p:sp>
      <p:pic>
        <p:nvPicPr>
          <p:cNvPr id="11267" name="Picture 3" descr="ADB hạ dự báo tăng trưởng kinh tế châu Á nhưng giữ nguyên với Việt Nam là  6,5%">
            <a:extLst>
              <a:ext uri="{FF2B5EF4-FFF2-40B4-BE49-F238E27FC236}">
                <a16:creationId xmlns:a16="http://schemas.microsoft.com/office/drawing/2014/main" id="{7405EB89-C9C3-E1C8-25F8-885B34B51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89" y="4077017"/>
            <a:ext cx="3120391" cy="2340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654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EDC0-0207-46AB-A734-E5228141879A}"/>
              </a:ext>
            </a:extLst>
          </p:cNvPr>
          <p:cNvSpPr>
            <a:spLocks noGrp="1"/>
          </p:cNvSpPr>
          <p:nvPr>
            <p:ph type="ctrTitle"/>
          </p:nvPr>
        </p:nvSpPr>
        <p:spPr/>
        <p:txBody>
          <a:bodyPr/>
          <a:lstStyle/>
          <a:p>
            <a:r>
              <a:rPr lang="en-US" dirty="0"/>
              <a:t>Thank you</a:t>
            </a:r>
          </a:p>
        </p:txBody>
      </p:sp>
      <p:sp>
        <p:nvSpPr>
          <p:cNvPr id="4" name="Slide Number Placeholder 3">
            <a:extLst>
              <a:ext uri="{FF2B5EF4-FFF2-40B4-BE49-F238E27FC236}">
                <a16:creationId xmlns:a16="http://schemas.microsoft.com/office/drawing/2014/main" id="{7D065CBD-EB06-8590-16AA-CC88A2CFD7EC}"/>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
        <p:nvSpPr>
          <p:cNvPr id="6" name="AutoShape 4" descr="AI Thank You Template for PowerPoint and Google Slides - SlideChef">
            <a:extLst>
              <a:ext uri="{FF2B5EF4-FFF2-40B4-BE49-F238E27FC236}">
                <a16:creationId xmlns:a16="http://schemas.microsoft.com/office/drawing/2014/main" id="{C7620988-F3ED-6062-4CD2-B93075BAB143}"/>
              </a:ext>
            </a:extLst>
          </p:cNvPr>
          <p:cNvSpPr>
            <a:spLocks noGrp="1" noChangeAspect="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drawing of a robot&#10;&#10;AI-generated content may be incorrect.">
            <a:extLst>
              <a:ext uri="{FF2B5EF4-FFF2-40B4-BE49-F238E27FC236}">
                <a16:creationId xmlns:a16="http://schemas.microsoft.com/office/drawing/2014/main" id="{D967E410-7D52-73D0-8303-BF09ED4283BA}"/>
              </a:ext>
            </a:extLst>
          </p:cNvPr>
          <p:cNvPicPr>
            <a:picLocks noChangeAspect="1"/>
          </p:cNvPicPr>
          <p:nvPr/>
        </p:nvPicPr>
        <p:blipFill>
          <a:blip r:embed="rId2"/>
          <a:stretch>
            <a:fillRect/>
          </a:stretch>
        </p:blipFill>
        <p:spPr>
          <a:xfrm>
            <a:off x="4267200" y="3238102"/>
            <a:ext cx="4179570" cy="2868635"/>
          </a:xfrm>
          <a:prstGeom prst="rect">
            <a:avLst/>
          </a:prstGeom>
        </p:spPr>
      </p:pic>
    </p:spTree>
    <p:extLst>
      <p:ext uri="{BB962C8B-B14F-4D97-AF65-F5344CB8AC3E}">
        <p14:creationId xmlns:p14="http://schemas.microsoft.com/office/powerpoint/2010/main" val="356381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61060" y="136526"/>
            <a:ext cx="2895600" cy="1325563"/>
          </a:xfrm>
        </p:spPr>
        <p:txBody>
          <a:bodyPr/>
          <a:lstStyle/>
          <a:p>
            <a:r>
              <a:rPr lang="en-US" dirty="0"/>
              <a:t>Hoàn </a:t>
            </a:r>
            <a:r>
              <a:rPr lang="en-US" dirty="0" err="1"/>
              <a:t>cảnh</a:t>
            </a:r>
            <a:endParaRPr lang="en-US"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861060" y="1851053"/>
            <a:ext cx="7993380" cy="4321147"/>
          </a:xfrm>
        </p:spPr>
        <p:txBody>
          <a:bodyPr>
            <a:normAutofit/>
          </a:bodyPr>
          <a:lstStyle/>
          <a:p>
            <a:r>
              <a:rPr lang="en-US" sz="2400" dirty="0" err="1"/>
              <a:t>Sự</a:t>
            </a:r>
            <a:r>
              <a:rPr lang="en-US" sz="2400" dirty="0"/>
              <a:t> </a:t>
            </a:r>
            <a:r>
              <a:rPr lang="en-US" sz="2400" dirty="0" err="1"/>
              <a:t>phát</a:t>
            </a:r>
            <a:r>
              <a:rPr lang="en-US" sz="2400" dirty="0"/>
              <a:t> </a:t>
            </a:r>
            <a:r>
              <a:rPr lang="en-US" sz="2400" dirty="0" err="1"/>
              <a:t>triển</a:t>
            </a:r>
            <a:r>
              <a:rPr lang="en-US" sz="2400" dirty="0"/>
              <a:t> </a:t>
            </a:r>
            <a:r>
              <a:rPr lang="en-US" sz="2400" dirty="0" err="1"/>
              <a:t>của</a:t>
            </a:r>
            <a:r>
              <a:rPr lang="en-US" sz="2400" dirty="0"/>
              <a:t> </a:t>
            </a:r>
            <a:r>
              <a:rPr lang="en-US" sz="2400" dirty="0" err="1"/>
              <a:t>công</a:t>
            </a:r>
            <a:r>
              <a:rPr lang="en-US" sz="2400" dirty="0"/>
              <a:t> </a:t>
            </a:r>
            <a:r>
              <a:rPr lang="en-US" sz="2400" dirty="0" err="1"/>
              <a:t>nghệ</a:t>
            </a:r>
            <a:r>
              <a:rPr lang="en-US" sz="2400" dirty="0"/>
              <a:t>.</a:t>
            </a:r>
          </a:p>
          <a:p>
            <a:r>
              <a:rPr lang="en-US" sz="2400" dirty="0"/>
              <a:t>Nhu </a:t>
            </a:r>
            <a:r>
              <a:rPr lang="en-US" sz="2400" dirty="0" err="1"/>
              <a:t>cầu</a:t>
            </a:r>
            <a:r>
              <a:rPr lang="en-US" sz="2400" dirty="0"/>
              <a:t> </a:t>
            </a:r>
            <a:r>
              <a:rPr lang="en-US" sz="2400" dirty="0" err="1"/>
              <a:t>ứng</a:t>
            </a:r>
            <a:r>
              <a:rPr lang="en-US" sz="2400" dirty="0"/>
              <a:t> </a:t>
            </a:r>
            <a:r>
              <a:rPr lang="en-US" sz="2400" dirty="0" err="1"/>
              <a:t>dụng</a:t>
            </a:r>
            <a:r>
              <a:rPr lang="en-US" sz="2400" dirty="0"/>
              <a:t> </a:t>
            </a:r>
            <a:r>
              <a:rPr lang="en-US" sz="2400" dirty="0" err="1"/>
              <a:t>của</a:t>
            </a:r>
            <a:r>
              <a:rPr lang="en-US" sz="2400" dirty="0"/>
              <a:t> AI </a:t>
            </a:r>
            <a:r>
              <a:rPr lang="en-US" sz="2400" dirty="0" err="1"/>
              <a:t>vào</a:t>
            </a:r>
            <a:r>
              <a:rPr lang="en-US" sz="2400" dirty="0"/>
              <a:t> </a:t>
            </a:r>
            <a:r>
              <a:rPr lang="en-US" sz="2400" dirty="0" err="1"/>
              <a:t>trong</a:t>
            </a:r>
            <a:r>
              <a:rPr lang="en-US" sz="2400" dirty="0"/>
              <a:t> </a:t>
            </a:r>
            <a:r>
              <a:rPr lang="en-US" sz="2400" dirty="0" err="1"/>
              <a:t>nông</a:t>
            </a:r>
            <a:r>
              <a:rPr lang="en-US" sz="2400" dirty="0"/>
              <a:t> </a:t>
            </a:r>
            <a:r>
              <a:rPr lang="en-US" sz="2400" dirty="0" err="1"/>
              <a:t>nghiệp</a:t>
            </a:r>
            <a:r>
              <a:rPr lang="en-US" sz="2400" dirty="0"/>
              <a:t>.</a:t>
            </a:r>
          </a:p>
          <a:p>
            <a:r>
              <a:rPr lang="en-US" sz="2400" dirty="0" err="1"/>
              <a:t>Sự</a:t>
            </a:r>
            <a:r>
              <a:rPr lang="en-US" sz="2400" dirty="0"/>
              <a:t> </a:t>
            </a:r>
            <a:r>
              <a:rPr lang="en-US" sz="2400" dirty="0" err="1"/>
              <a:t>biến</a:t>
            </a:r>
            <a:r>
              <a:rPr lang="en-US" sz="2400" dirty="0"/>
              <a:t> </a:t>
            </a:r>
            <a:r>
              <a:rPr lang="en-US" sz="2400" dirty="0" err="1"/>
              <a:t>đổi</a:t>
            </a:r>
            <a:r>
              <a:rPr lang="en-US" sz="2400" dirty="0"/>
              <a:t> </a:t>
            </a:r>
            <a:r>
              <a:rPr lang="en-US" sz="2400" dirty="0" err="1"/>
              <a:t>khí</a:t>
            </a:r>
            <a:r>
              <a:rPr lang="en-US" sz="2400" dirty="0"/>
              <a:t> </a:t>
            </a:r>
            <a:r>
              <a:rPr lang="en-US" sz="2400" dirty="0" err="1"/>
              <a:t>hậu</a:t>
            </a:r>
            <a:r>
              <a:rPr lang="en-US" sz="2400" dirty="0"/>
              <a:t>.</a:t>
            </a:r>
          </a:p>
          <a:p>
            <a:r>
              <a:rPr lang="en-US" sz="2400" dirty="0"/>
              <a:t>Nhu </a:t>
            </a:r>
            <a:r>
              <a:rPr lang="en-US" sz="2400" dirty="0" err="1"/>
              <a:t>cầu</a:t>
            </a:r>
            <a:r>
              <a:rPr lang="en-US" sz="2400" dirty="0"/>
              <a:t> </a:t>
            </a:r>
            <a:r>
              <a:rPr lang="en-US" sz="2400" dirty="0" err="1"/>
              <a:t>lập</a:t>
            </a:r>
            <a:r>
              <a:rPr lang="en-US" sz="2400" dirty="0"/>
              <a:t> </a:t>
            </a:r>
            <a:r>
              <a:rPr lang="en-US" sz="2400" dirty="0" err="1"/>
              <a:t>kế</a:t>
            </a:r>
            <a:r>
              <a:rPr lang="en-US" sz="2400" dirty="0"/>
              <a:t> </a:t>
            </a:r>
            <a:r>
              <a:rPr lang="en-US" sz="2400" dirty="0" err="1"/>
              <a:t>hoạch</a:t>
            </a:r>
            <a:r>
              <a:rPr lang="en-US" sz="2400" dirty="0"/>
              <a:t>, </a:t>
            </a:r>
            <a:r>
              <a:rPr lang="en-US" sz="2400" dirty="0" err="1"/>
              <a:t>dự</a:t>
            </a:r>
            <a:r>
              <a:rPr lang="en-US" sz="2400" dirty="0"/>
              <a:t> </a:t>
            </a:r>
            <a:r>
              <a:rPr lang="en-US" sz="2400" dirty="0" err="1"/>
              <a:t>báo</a:t>
            </a:r>
            <a:r>
              <a:rPr lang="en-US" sz="2400" dirty="0"/>
              <a:t> </a:t>
            </a:r>
            <a:r>
              <a:rPr lang="en-US" sz="2400" dirty="0" err="1"/>
              <a:t>thời</a:t>
            </a:r>
            <a:r>
              <a:rPr lang="en-US" sz="2400" dirty="0"/>
              <a:t> </a:t>
            </a:r>
            <a:r>
              <a:rPr lang="en-US" sz="2400" dirty="0" err="1"/>
              <a:t>tiết</a:t>
            </a:r>
            <a:r>
              <a:rPr lang="en-US" sz="2400" dirty="0"/>
              <a:t> </a:t>
            </a:r>
            <a:r>
              <a:rPr lang="en-US" sz="2400" dirty="0" err="1"/>
              <a:t>trong</a:t>
            </a:r>
            <a:r>
              <a:rPr lang="en-US" sz="2400" dirty="0"/>
              <a:t> </a:t>
            </a:r>
            <a:r>
              <a:rPr lang="en-US" sz="2400" dirty="0" err="1"/>
              <a:t>đời</a:t>
            </a:r>
            <a:r>
              <a:rPr lang="en-US" sz="2400" dirty="0"/>
              <a:t> </a:t>
            </a:r>
            <a:r>
              <a:rPr lang="en-US" sz="2400" dirty="0" err="1"/>
              <a:t>sống</a:t>
            </a:r>
            <a:r>
              <a:rPr lang="en-US" sz="2400" dirty="0"/>
              <a:t> </a:t>
            </a:r>
            <a:r>
              <a:rPr lang="en-US" sz="2400" dirty="0" err="1"/>
              <a:t>đặc</a:t>
            </a:r>
            <a:r>
              <a:rPr lang="en-US" sz="2400" dirty="0"/>
              <a:t> </a:t>
            </a:r>
            <a:r>
              <a:rPr lang="en-US" sz="2400" dirty="0" err="1"/>
              <a:t>biệt</a:t>
            </a:r>
            <a:r>
              <a:rPr lang="en-US" sz="2400" dirty="0"/>
              <a:t> </a:t>
            </a:r>
            <a:r>
              <a:rPr lang="en-US" sz="2400" dirty="0" err="1"/>
              <a:t>giúp</a:t>
            </a:r>
            <a:r>
              <a:rPr lang="en-US" sz="2400" dirty="0"/>
              <a:t> </a:t>
            </a:r>
            <a:r>
              <a:rPr lang="en-US" sz="2400" dirty="0" err="1"/>
              <a:t>nghiên</a:t>
            </a:r>
            <a:r>
              <a:rPr lang="en-US" sz="2400" dirty="0"/>
              <a:t> </a:t>
            </a:r>
            <a:r>
              <a:rPr lang="en-US" sz="2400" dirty="0" err="1"/>
              <a:t>cứu</a:t>
            </a:r>
            <a:r>
              <a:rPr lang="en-US" sz="2400" dirty="0"/>
              <a:t> </a:t>
            </a:r>
            <a:r>
              <a:rPr lang="en-US" sz="2400" dirty="0" err="1"/>
              <a:t>lập</a:t>
            </a:r>
            <a:r>
              <a:rPr lang="en-US" sz="2400" dirty="0"/>
              <a:t> </a:t>
            </a:r>
            <a:r>
              <a:rPr lang="en-US" sz="2400" dirty="0" err="1"/>
              <a:t>kế</a:t>
            </a:r>
            <a:r>
              <a:rPr lang="en-US" sz="2400" dirty="0"/>
              <a:t> </a:t>
            </a:r>
            <a:r>
              <a:rPr lang="en-US" sz="2400" dirty="0" err="1"/>
              <a:t>hoạch</a:t>
            </a:r>
            <a:r>
              <a:rPr lang="en-US" sz="2400" dirty="0"/>
              <a:t> </a:t>
            </a:r>
            <a:r>
              <a:rPr lang="en-US" sz="2400" dirty="0" err="1"/>
              <a:t>cây</a:t>
            </a:r>
            <a:r>
              <a:rPr lang="en-US" sz="2400" dirty="0"/>
              <a:t> </a:t>
            </a:r>
            <a:r>
              <a:rPr lang="en-US" sz="2400" dirty="0" err="1"/>
              <a:t>trồng</a:t>
            </a:r>
            <a:r>
              <a:rPr lang="en-US" sz="2400" dirty="0"/>
              <a:t>, </a:t>
            </a:r>
            <a:r>
              <a:rPr lang="en-US" sz="2400" dirty="0" err="1"/>
              <a:t>thiết</a:t>
            </a:r>
            <a:r>
              <a:rPr lang="en-US" sz="2400" dirty="0"/>
              <a:t> </a:t>
            </a:r>
            <a:r>
              <a:rPr lang="en-US" sz="2400" dirty="0" err="1"/>
              <a:t>kế</a:t>
            </a:r>
            <a:r>
              <a:rPr lang="en-US" sz="2400" dirty="0"/>
              <a:t> </a:t>
            </a:r>
            <a:r>
              <a:rPr lang="en-US" sz="2400" dirty="0" err="1"/>
              <a:t>môi</a:t>
            </a:r>
            <a:r>
              <a:rPr lang="en-US" sz="2400" dirty="0"/>
              <a:t> </a:t>
            </a:r>
            <a:r>
              <a:rPr lang="en-US" sz="2400" dirty="0" err="1"/>
              <a:t>trường,chọn</a:t>
            </a:r>
            <a:r>
              <a:rPr lang="en-US" sz="2400" dirty="0"/>
              <a:t> </a:t>
            </a:r>
            <a:r>
              <a:rPr lang="en-US" sz="2400" dirty="0" err="1"/>
              <a:t>tạo</a:t>
            </a:r>
            <a:r>
              <a:rPr lang="en-US" sz="2400" dirty="0"/>
              <a:t> </a:t>
            </a:r>
            <a:r>
              <a:rPr lang="en-US" sz="2400" dirty="0" err="1"/>
              <a:t>môi</a:t>
            </a:r>
            <a:r>
              <a:rPr lang="en-US" sz="2400" dirty="0"/>
              <a:t> </a:t>
            </a:r>
            <a:r>
              <a:rPr lang="en-US" sz="2400" dirty="0" err="1"/>
              <a:t>trường</a:t>
            </a:r>
            <a:r>
              <a:rPr lang="en-US" sz="2400" dirty="0"/>
              <a:t> </a:t>
            </a:r>
            <a:r>
              <a:rPr lang="en-US" sz="2400" dirty="0" err="1"/>
              <a:t>cho</a:t>
            </a:r>
            <a:r>
              <a:rPr lang="en-US" sz="2400" dirty="0"/>
              <a:t> </a:t>
            </a:r>
            <a:r>
              <a:rPr lang="en-US" sz="2400" dirty="0" err="1"/>
              <a:t>kế</a:t>
            </a:r>
            <a:r>
              <a:rPr lang="en-US" sz="2400" dirty="0"/>
              <a:t> </a:t>
            </a:r>
            <a:r>
              <a:rPr lang="en-US" sz="2400" dirty="0" err="1"/>
              <a:t>hoạch</a:t>
            </a:r>
            <a:r>
              <a:rPr lang="en-US" sz="2400" dirty="0"/>
              <a:t> </a:t>
            </a:r>
            <a:r>
              <a:rPr lang="en-US" sz="2400" dirty="0" err="1"/>
              <a:t>gieo</a:t>
            </a:r>
            <a:r>
              <a:rPr lang="en-US" sz="2400" dirty="0"/>
              <a:t> </a:t>
            </a:r>
            <a:r>
              <a:rPr lang="en-US" sz="2400" dirty="0" err="1"/>
              <a:t>trồng</a:t>
            </a:r>
            <a:r>
              <a:rPr lang="en-US" sz="2400" dirty="0"/>
              <a:t>, </a:t>
            </a:r>
            <a:r>
              <a:rPr lang="en-US" sz="2400" dirty="0" err="1"/>
              <a:t>sản</a:t>
            </a:r>
            <a:r>
              <a:rPr lang="en-US" sz="2400" dirty="0"/>
              <a:t> </a:t>
            </a:r>
            <a:r>
              <a:rPr lang="en-US" sz="2400" dirty="0" err="1"/>
              <a:t>xuất</a:t>
            </a:r>
            <a:r>
              <a:rPr lang="en-US" sz="2400" dirty="0"/>
              <a:t> , </a:t>
            </a:r>
            <a:r>
              <a:rPr lang="en-US" sz="2400" dirty="0" err="1"/>
              <a:t>tối</a:t>
            </a:r>
            <a:r>
              <a:rPr lang="en-US" sz="2400" dirty="0"/>
              <a:t> </a:t>
            </a:r>
            <a:r>
              <a:rPr lang="en-US" sz="2400" dirty="0" err="1"/>
              <a:t>ưu</a:t>
            </a:r>
            <a:r>
              <a:rPr lang="en-US" sz="2400" dirty="0"/>
              <a:t> </a:t>
            </a:r>
            <a:r>
              <a:rPr lang="en-US" sz="2400" dirty="0" err="1"/>
              <a:t>năng</a:t>
            </a:r>
            <a:r>
              <a:rPr lang="en-US" sz="2400" dirty="0"/>
              <a:t> </a:t>
            </a:r>
            <a:r>
              <a:rPr lang="en-US" sz="2400" dirty="0" err="1"/>
              <a:t>suất</a:t>
            </a:r>
            <a:r>
              <a:rPr lang="en-US" sz="2400" dirty="0"/>
              <a:t>.</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365760" y="304800"/>
            <a:ext cx="2072640" cy="953532"/>
          </a:xfrm>
        </p:spPr>
        <p:txBody>
          <a:bodyPr/>
          <a:lstStyle/>
          <a:p>
            <a:r>
              <a:rPr lang="en-US" dirty="0" err="1">
                <a:latin typeface="Arial" panose="020B0604020202020204" pitchFamily="34" charset="0"/>
                <a:cs typeface="Arial" panose="020B0604020202020204" pitchFamily="34" charset="0"/>
              </a:rPr>
              <a:t>TOpic</a:t>
            </a:r>
            <a:endParaRPr 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5BAFD5-D7A9-BAA3-233C-FB9789D859FC}"/>
              </a:ext>
            </a:extLst>
          </p:cNvPr>
          <p:cNvSpPr txBox="1"/>
          <p:nvPr/>
        </p:nvSpPr>
        <p:spPr>
          <a:xfrm>
            <a:off x="3002280" y="670560"/>
            <a:ext cx="8138160" cy="2185214"/>
          </a:xfrm>
          <a:prstGeom prst="rect">
            <a:avLst/>
          </a:prstGeom>
          <a:noFill/>
        </p:spPr>
        <p:txBody>
          <a:bodyPr wrap="square" rtlCol="0">
            <a:spAutoFit/>
          </a:bodyPr>
          <a:lstStyle/>
          <a:p>
            <a:r>
              <a:rPr lang="vi-VN" sz="2800" b="0" i="0" dirty="0">
                <a:solidFill>
                  <a:srgbClr val="205732"/>
                </a:solidFill>
                <a:effectLst/>
                <a:latin typeface="Arial" panose="020B0604020202020204" pitchFamily="34" charset="0"/>
                <a:cs typeface="Arial" panose="020B0604020202020204" pitchFamily="34" charset="0"/>
              </a:rPr>
              <a:t>Xây dựng mô hình dự báo nhiệt độ (°C) và độ ẩm (%) trong tương lai dựa trên dữ liệu lịch sử thời tiết</a:t>
            </a:r>
            <a:endParaRPr lang="en-US" sz="2800" b="0" i="0" dirty="0">
              <a:solidFill>
                <a:srgbClr val="205732"/>
              </a:solidFill>
              <a:effectLst/>
              <a:latin typeface="Arial" panose="020B0604020202020204" pitchFamily="34" charset="0"/>
              <a:cs typeface="Arial" panose="020B0604020202020204" pitchFamily="34" charset="0"/>
            </a:endParaRPr>
          </a:p>
          <a:p>
            <a:r>
              <a:rPr lang="en-US" sz="2800" dirty="0" err="1">
                <a:solidFill>
                  <a:srgbClr val="205732"/>
                </a:solidFill>
                <a:latin typeface="Arial" panose="020B0604020202020204" pitchFamily="34" charset="0"/>
                <a:cs typeface="Arial" panose="020B0604020202020204" pitchFamily="34" charset="0"/>
              </a:rPr>
              <a:t>Và</a:t>
            </a:r>
            <a:r>
              <a:rPr lang="en-US" sz="2800" dirty="0">
                <a:solidFill>
                  <a:srgbClr val="205732"/>
                </a:solidFill>
                <a:latin typeface="Arial" panose="020B0604020202020204" pitchFamily="34" charset="0"/>
                <a:cs typeface="Arial" panose="020B0604020202020204" pitchFamily="34" charset="0"/>
              </a:rPr>
              <a:t> 1 </a:t>
            </a:r>
            <a:r>
              <a:rPr lang="en-US" sz="2800" dirty="0" err="1">
                <a:solidFill>
                  <a:srgbClr val="205732"/>
                </a:solidFill>
                <a:latin typeface="Arial" panose="020B0604020202020204" pitchFamily="34" charset="0"/>
                <a:cs typeface="Arial" panose="020B0604020202020204" pitchFamily="34" charset="0"/>
              </a:rPr>
              <a:t>số</a:t>
            </a:r>
            <a:r>
              <a:rPr lang="en-US" sz="2800" dirty="0">
                <a:solidFill>
                  <a:srgbClr val="205732"/>
                </a:solidFill>
                <a:latin typeface="Arial" panose="020B0604020202020204" pitchFamily="34" charset="0"/>
                <a:cs typeface="Arial" panose="020B0604020202020204" pitchFamily="34" charset="0"/>
              </a:rPr>
              <a:t> </a:t>
            </a:r>
            <a:r>
              <a:rPr lang="en-US" sz="2800" dirty="0" err="1">
                <a:solidFill>
                  <a:srgbClr val="205732"/>
                </a:solidFill>
                <a:latin typeface="Arial" panose="020B0604020202020204" pitchFamily="34" charset="0"/>
                <a:cs typeface="Arial" panose="020B0604020202020204" pitchFamily="34" charset="0"/>
              </a:rPr>
              <a:t>dữ</a:t>
            </a:r>
            <a:r>
              <a:rPr lang="en-US" sz="2800" dirty="0">
                <a:solidFill>
                  <a:srgbClr val="205732"/>
                </a:solidFill>
                <a:latin typeface="Arial" panose="020B0604020202020204" pitchFamily="34" charset="0"/>
                <a:cs typeface="Arial" panose="020B0604020202020204" pitchFamily="34" charset="0"/>
              </a:rPr>
              <a:t> </a:t>
            </a:r>
            <a:r>
              <a:rPr lang="en-US" sz="2800" dirty="0" err="1">
                <a:solidFill>
                  <a:srgbClr val="205732"/>
                </a:solidFill>
                <a:latin typeface="Arial" panose="020B0604020202020204" pitchFamily="34" charset="0"/>
                <a:cs typeface="Arial" panose="020B0604020202020204" pitchFamily="34" charset="0"/>
              </a:rPr>
              <a:t>liệu</a:t>
            </a:r>
            <a:r>
              <a:rPr lang="en-US" sz="2800" dirty="0">
                <a:solidFill>
                  <a:srgbClr val="205732"/>
                </a:solidFill>
                <a:latin typeface="Arial" panose="020B0604020202020204" pitchFamily="34" charset="0"/>
                <a:cs typeface="Arial" panose="020B0604020202020204" pitchFamily="34" charset="0"/>
              </a:rPr>
              <a:t> </a:t>
            </a:r>
            <a:r>
              <a:rPr lang="en-US" sz="2800" dirty="0" err="1">
                <a:solidFill>
                  <a:srgbClr val="205732"/>
                </a:solidFill>
                <a:latin typeface="Arial" panose="020B0604020202020204" pitchFamily="34" charset="0"/>
                <a:cs typeface="Arial" panose="020B0604020202020204" pitchFamily="34" charset="0"/>
              </a:rPr>
              <a:t>thời</a:t>
            </a:r>
            <a:r>
              <a:rPr lang="en-US" sz="2800" dirty="0">
                <a:solidFill>
                  <a:srgbClr val="205732"/>
                </a:solidFill>
                <a:latin typeface="Arial" panose="020B0604020202020204" pitchFamily="34" charset="0"/>
                <a:cs typeface="Arial" panose="020B0604020202020204" pitchFamily="34" charset="0"/>
              </a:rPr>
              <a:t> </a:t>
            </a:r>
            <a:r>
              <a:rPr lang="en-US" sz="2800" dirty="0" err="1">
                <a:solidFill>
                  <a:srgbClr val="205732"/>
                </a:solidFill>
                <a:latin typeface="Arial" panose="020B0604020202020204" pitchFamily="34" charset="0"/>
                <a:cs typeface="Arial" panose="020B0604020202020204" pitchFamily="34" charset="0"/>
              </a:rPr>
              <a:t>tiết</a:t>
            </a:r>
            <a:r>
              <a:rPr lang="en-US" sz="2800" dirty="0">
                <a:solidFill>
                  <a:srgbClr val="205732"/>
                </a:solidFill>
                <a:latin typeface="Arial" panose="020B0604020202020204" pitchFamily="34" charset="0"/>
                <a:cs typeface="Arial" panose="020B0604020202020204" pitchFamily="34" charset="0"/>
              </a:rPr>
              <a:t> </a:t>
            </a:r>
            <a:r>
              <a:rPr lang="en-US" sz="2800" dirty="0" err="1">
                <a:solidFill>
                  <a:srgbClr val="205732"/>
                </a:solidFill>
                <a:latin typeface="Arial" panose="020B0604020202020204" pitchFamily="34" charset="0"/>
                <a:cs typeface="Arial" panose="020B0604020202020204" pitchFamily="34" charset="0"/>
              </a:rPr>
              <a:t>khác</a:t>
            </a:r>
            <a:r>
              <a:rPr lang="en-US" sz="2800" dirty="0">
                <a:solidFill>
                  <a:srgbClr val="205732"/>
                </a:solidFill>
                <a:latin typeface="Arial" panose="020B0604020202020204" pitchFamily="34" charset="0"/>
                <a:cs typeface="Arial" panose="020B0604020202020204" pitchFamily="34" charset="0"/>
              </a:rPr>
              <a:t> </a:t>
            </a:r>
            <a:r>
              <a:rPr lang="en-US" sz="2800" dirty="0" err="1">
                <a:solidFill>
                  <a:srgbClr val="205732"/>
                </a:solidFill>
                <a:latin typeface="Arial" panose="020B0604020202020204" pitchFamily="34" charset="0"/>
                <a:cs typeface="Arial" panose="020B0604020202020204" pitchFamily="34" charset="0"/>
              </a:rPr>
              <a:t>trên</a:t>
            </a:r>
            <a:r>
              <a:rPr lang="en-US" sz="2800" dirty="0">
                <a:solidFill>
                  <a:srgbClr val="205732"/>
                </a:solidFill>
                <a:latin typeface="Arial" panose="020B0604020202020204" pitchFamily="34" charset="0"/>
                <a:cs typeface="Arial" panose="020B0604020202020204" pitchFamily="34" charset="0"/>
              </a:rPr>
              <a:t> data </a:t>
            </a:r>
            <a:r>
              <a:rPr lang="en-US" sz="2800" dirty="0" err="1">
                <a:solidFill>
                  <a:srgbClr val="205732"/>
                </a:solidFill>
                <a:latin typeface="Arial" panose="020B0604020202020204" pitchFamily="34" charset="0"/>
                <a:cs typeface="Arial" panose="020B0604020202020204" pitchFamily="34" charset="0"/>
              </a:rPr>
              <a:t>có</a:t>
            </a:r>
            <a:r>
              <a:rPr lang="en-US" sz="2800" dirty="0">
                <a:solidFill>
                  <a:srgbClr val="205732"/>
                </a:solidFill>
                <a:latin typeface="Arial" panose="020B0604020202020204" pitchFamily="34" charset="0"/>
                <a:cs typeface="Arial" panose="020B0604020202020204" pitchFamily="34" charset="0"/>
              </a:rPr>
              <a:t> </a:t>
            </a:r>
            <a:r>
              <a:rPr lang="en-US" sz="2800" dirty="0" err="1">
                <a:solidFill>
                  <a:srgbClr val="205732"/>
                </a:solidFill>
                <a:latin typeface="Arial" panose="020B0604020202020204" pitchFamily="34" charset="0"/>
                <a:cs typeface="Arial" panose="020B0604020202020204" pitchFamily="34" charset="0"/>
              </a:rPr>
              <a:t>sẵn</a:t>
            </a:r>
            <a:r>
              <a:rPr lang="en-US" sz="2800" dirty="0">
                <a:solidFill>
                  <a:srgbClr val="205732"/>
                </a:solidFill>
                <a:latin typeface="Arial" panose="020B0604020202020204" pitchFamily="34" charset="0"/>
                <a:cs typeface="Arial" panose="020B0604020202020204" pitchFamily="34" charset="0"/>
              </a:rPr>
              <a:t> </a:t>
            </a:r>
            <a:r>
              <a:rPr lang="vi-VN" sz="2800" dirty="0">
                <a:latin typeface="Arial" panose="020B0604020202020204" pitchFamily="34" charset="0"/>
                <a:cs typeface="Arial" panose="020B0604020202020204" pitchFamily="34" charset="0"/>
              </a:rPr>
              <a:t> </a:t>
            </a:r>
            <a:br>
              <a:rPr lang="vi-VN" sz="2400" dirty="0"/>
            </a:br>
            <a:endParaRPr lang="en-US" sz="2400" dirty="0"/>
          </a:p>
        </p:txBody>
      </p:sp>
      <p:sp>
        <p:nvSpPr>
          <p:cNvPr id="8" name="TextBox 7">
            <a:extLst>
              <a:ext uri="{FF2B5EF4-FFF2-40B4-BE49-F238E27FC236}">
                <a16:creationId xmlns:a16="http://schemas.microsoft.com/office/drawing/2014/main" id="{3836DCDE-CADB-9F36-D7EE-9A93D721FC9E}"/>
              </a:ext>
            </a:extLst>
          </p:cNvPr>
          <p:cNvSpPr txBox="1"/>
          <p:nvPr/>
        </p:nvSpPr>
        <p:spPr>
          <a:xfrm>
            <a:off x="1005840" y="2855774"/>
            <a:ext cx="3718560" cy="1354217"/>
          </a:xfrm>
          <a:prstGeom prst="rect">
            <a:avLst/>
          </a:prstGeom>
          <a:noFill/>
        </p:spPr>
        <p:txBody>
          <a:bodyPr wrap="square" rtlCol="0">
            <a:spAutoFit/>
          </a:bodyPr>
          <a:lstStyle/>
          <a:p>
            <a:r>
              <a:rPr lang="en-US" sz="3200" b="1" dirty="0"/>
              <a:t>Random Forest </a:t>
            </a:r>
            <a:r>
              <a:rPr lang="en-US" sz="3200" b="1" dirty="0" err="1"/>
              <a:t>và</a:t>
            </a:r>
            <a:r>
              <a:rPr lang="en-US" sz="3200" b="1" dirty="0"/>
              <a:t> LSTM</a:t>
            </a:r>
          </a:p>
          <a:p>
            <a:endParaRPr lang="en-US" dirty="0"/>
          </a:p>
        </p:txBody>
      </p:sp>
      <p:pic>
        <p:nvPicPr>
          <p:cNvPr id="2050" name="Picture 2" descr="Câu lạc bộ đổi mới sáng tạo ngành rau hoa quả">
            <a:extLst>
              <a:ext uri="{FF2B5EF4-FFF2-40B4-BE49-F238E27FC236}">
                <a16:creationId xmlns:a16="http://schemas.microsoft.com/office/drawing/2014/main" id="{7C9EE127-E860-4CED-D063-EEE77F12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106103"/>
            <a:ext cx="5715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487680"/>
            <a:ext cx="4179570" cy="3376691"/>
          </a:xfrm>
        </p:spPr>
        <p:txBody>
          <a:bodyPr/>
          <a:lstStyle/>
          <a:p>
            <a:r>
              <a:rPr lang="en-US" b="1" dirty="0"/>
              <a:t>Random Forest </a:t>
            </a:r>
            <a:r>
              <a:rPr lang="en-US" b="1" dirty="0" err="1"/>
              <a:t>và</a:t>
            </a:r>
            <a:r>
              <a:rPr lang="en-US" b="1" dirty="0"/>
              <a:t> LSTM</a:t>
            </a:r>
            <a:br>
              <a:rPr lang="en-US" b="1" dirty="0"/>
            </a:br>
            <a:endParaRPr lang="en-US" dirty="0">
              <a:latin typeface="Arial" panose="020B0604020202020204"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Placeholder 5" descr="A group of people in white robots&#10;&#10;AI-generated content may be incorrect.">
            <a:extLst>
              <a:ext uri="{FF2B5EF4-FFF2-40B4-BE49-F238E27FC236}">
                <a16:creationId xmlns:a16="http://schemas.microsoft.com/office/drawing/2014/main" id="{AB3EDB61-DC7A-8576-6862-DF4F5440F4C6}"/>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l="5451" r="5451"/>
          <a:stretch>
            <a:fillRect/>
          </a:stretch>
        </p:blipFill>
        <p:spPr/>
      </p:pic>
      <p:sp>
        <p:nvSpPr>
          <p:cNvPr id="7" name="TextBox 6">
            <a:extLst>
              <a:ext uri="{FF2B5EF4-FFF2-40B4-BE49-F238E27FC236}">
                <a16:creationId xmlns:a16="http://schemas.microsoft.com/office/drawing/2014/main" id="{1FBDE7D4-417C-BDC5-CD42-E3B9999EB5C4}"/>
              </a:ext>
            </a:extLst>
          </p:cNvPr>
          <p:cNvSpPr txBox="1"/>
          <p:nvPr/>
        </p:nvSpPr>
        <p:spPr>
          <a:xfrm>
            <a:off x="0" y="6867525"/>
            <a:ext cx="6576291" cy="230832"/>
          </a:xfrm>
          <a:prstGeom prst="rect">
            <a:avLst/>
          </a:prstGeom>
          <a:noFill/>
        </p:spPr>
        <p:txBody>
          <a:bodyPr wrap="square" rtlCol="0">
            <a:spAutoFit/>
          </a:bodyPr>
          <a:lstStyle/>
          <a:p>
            <a:r>
              <a:rPr lang="en-US" sz="900">
                <a:hlinkClick r:id="rId4" tooltip="https://www.iphonemod.net/ai-apps-iphone-ai-thai-samart-by-ai-for-all.html"/>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88" y="0"/>
            <a:ext cx="2563882" cy="850297"/>
          </a:xfrm>
        </p:spPr>
        <p:txBody>
          <a:bodyPr/>
          <a:lstStyle/>
          <a:p>
            <a:r>
              <a:rPr lang="en-US" dirty="0"/>
              <a:t>Data</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8895" y="1254952"/>
            <a:ext cx="5516880" cy="5466522"/>
          </a:xfrm>
        </p:spPr>
        <p:txBody>
          <a:bodyPr>
            <a:normAutofit fontScale="92500" lnSpcReduction="10000"/>
          </a:bodyPr>
          <a:lstStyle/>
          <a:p>
            <a:pPr>
              <a:buNone/>
            </a:pPr>
            <a:r>
              <a:rPr lang="vi-VN" sz="2000" b="1" dirty="0">
                <a:latin typeface="Arial" panose="020B0604020202020204" pitchFamily="34" charset="0"/>
                <a:cs typeface="Arial" panose="020B0604020202020204" pitchFamily="34" charset="0"/>
              </a:rPr>
              <a:t>Random Forest Regressor</a:t>
            </a:r>
          </a:p>
          <a:p>
            <a:pPr>
              <a:buNone/>
            </a:pPr>
            <a:r>
              <a:rPr lang="vi-VN" sz="2000" b="1" dirty="0">
                <a:latin typeface="Arial" panose="020B0604020202020204" pitchFamily="34" charset="0"/>
                <a:cs typeface="Arial" panose="020B0604020202020204" pitchFamily="34" charset="0"/>
              </a:rPr>
              <a:t>Input:</a:t>
            </a:r>
          </a:p>
          <a:p>
            <a:pPr>
              <a:buFont typeface="Arial" panose="020B0604020202020204" pitchFamily="34" charset="0"/>
              <a:buChar char="•"/>
            </a:pPr>
            <a:r>
              <a:rPr lang="vi-VN" sz="2000" b="1" dirty="0">
                <a:latin typeface="Arial" panose="020B0604020202020204" pitchFamily="34" charset="0"/>
                <a:cs typeface="Arial" panose="020B0604020202020204" pitchFamily="34" charset="0"/>
              </a:rPr>
              <a:t>Dạng dữ liệu</a:t>
            </a:r>
            <a:r>
              <a:rPr lang="vi-VN" sz="2000" dirty="0">
                <a:latin typeface="Arial" panose="020B0604020202020204" pitchFamily="34" charset="0"/>
                <a:cs typeface="Arial" panose="020B0604020202020204" pitchFamily="34" charset="0"/>
              </a:rPr>
              <a:t>: Bảng dữ liệu </a:t>
            </a:r>
            <a:r>
              <a:rPr lang="vi-VN" sz="2000" b="1" dirty="0">
                <a:latin typeface="Arial" panose="020B0604020202020204" pitchFamily="34" charset="0"/>
                <a:cs typeface="Arial" panose="020B0604020202020204" pitchFamily="34" charset="0"/>
              </a:rPr>
              <a:t>2D array</a:t>
            </a:r>
            <a:r>
              <a:rPr lang="vi-VN" sz="2000" dirty="0">
                <a:latin typeface="Arial" panose="020B0604020202020204" pitchFamily="34" charset="0"/>
                <a:cs typeface="Arial" panose="020B0604020202020204" pitchFamily="34" charset="0"/>
              </a:rPr>
              <a:t> với các đặc trưng (features) đã được trích xuất.</a:t>
            </a:r>
          </a:p>
          <a:p>
            <a:pPr>
              <a:buFont typeface="Arial" panose="020B0604020202020204" pitchFamily="34" charset="0"/>
              <a:buChar char="•"/>
            </a:pPr>
            <a:r>
              <a:rPr lang="vi-VN" sz="2000" b="1" dirty="0">
                <a:latin typeface="Arial" panose="020B0604020202020204" pitchFamily="34" charset="0"/>
                <a:cs typeface="Arial" panose="020B0604020202020204" pitchFamily="34" charset="0"/>
              </a:rPr>
              <a:t>Đặc điểm dữ liệu đầu vào</a:t>
            </a:r>
            <a:r>
              <a:rPr lang="vi-VN"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vi-VN" sz="2000" dirty="0">
                <a:latin typeface="Arial" panose="020B0604020202020204" pitchFamily="34" charset="0"/>
                <a:cs typeface="Arial" panose="020B0604020202020204" pitchFamily="34" charset="0"/>
              </a:rPr>
              <a:t>Mỗi dòng là một mẫu dữ liệu (sample).</a:t>
            </a:r>
          </a:p>
          <a:p>
            <a:pPr marL="742950" lvl="1" indent="-285750">
              <a:buFont typeface="Arial" panose="020B0604020202020204" pitchFamily="34" charset="0"/>
              <a:buChar char="•"/>
            </a:pPr>
            <a:r>
              <a:rPr lang="vi-VN" sz="2000" dirty="0">
                <a:latin typeface="Arial" panose="020B0604020202020204" pitchFamily="34" charset="0"/>
                <a:cs typeface="Arial" panose="020B0604020202020204" pitchFamily="34" charset="0"/>
              </a:rPr>
              <a:t>Mỗi cột là một đặc trưng.</a:t>
            </a:r>
          </a:p>
          <a:p>
            <a:pPr marL="742950" lvl="1" indent="-285750">
              <a:buFont typeface="Arial" panose="020B0604020202020204" pitchFamily="34" charset="0"/>
              <a:buChar char="•"/>
            </a:pPr>
            <a:r>
              <a:rPr lang="vi-VN" sz="2000" dirty="0">
                <a:latin typeface="Arial" panose="020B0604020202020204" pitchFamily="34" charset="0"/>
                <a:cs typeface="Arial" panose="020B0604020202020204" pitchFamily="34" charset="0"/>
              </a:rPr>
              <a:t>Các đặc trưng thường bao gồm:</a:t>
            </a:r>
          </a:p>
          <a:p>
            <a:pPr marL="1143000" lvl="2" indent="-228600">
              <a:buFont typeface="Arial" panose="020B0604020202020204" pitchFamily="34" charset="0"/>
              <a:buChar char="•"/>
            </a:pPr>
            <a:r>
              <a:rPr lang="vi-VN" sz="2000" dirty="0">
                <a:latin typeface="Arial" panose="020B0604020202020204" pitchFamily="34" charset="0"/>
                <a:cs typeface="Arial" panose="020B0604020202020204" pitchFamily="34" charset="0"/>
              </a:rPr>
              <a:t>Nhiệt độ và độ ẩm của các ngày trước đó (sử dụng cửa sổ thời gian cố định, ví dụ 3 ngày trước).</a:t>
            </a:r>
          </a:p>
          <a:p>
            <a:pPr marL="1143000" lvl="2" indent="-228600">
              <a:buFont typeface="Arial" panose="020B0604020202020204" pitchFamily="34" charset="0"/>
              <a:buChar char="•"/>
            </a:pPr>
            <a:r>
              <a:rPr lang="vi-VN" sz="2000" dirty="0">
                <a:latin typeface="Arial" panose="020B0604020202020204" pitchFamily="34" charset="0"/>
                <a:cs typeface="Arial" panose="020B0604020202020204" pitchFamily="34" charset="0"/>
              </a:rPr>
              <a:t>Thông tin ngày tháng (nếu có): tháng, mùa, hoặc ngày trong tuần.</a:t>
            </a:r>
          </a:p>
          <a:p>
            <a:pPr marL="1143000" lvl="2" indent="-228600">
              <a:buFont typeface="Arial" panose="020B0604020202020204" pitchFamily="34" charset="0"/>
              <a:buChar char="•"/>
            </a:pPr>
            <a:r>
              <a:rPr lang="vi-VN" sz="2000" dirty="0">
                <a:latin typeface="Arial" panose="020B0604020202020204" pitchFamily="34" charset="0"/>
                <a:cs typeface="Arial" panose="020B0604020202020204" pitchFamily="34" charset="0"/>
              </a:rPr>
              <a:t>Các yếu tố khác như áp suất, tốc độ gió, lượng mưa, v.v.</a:t>
            </a:r>
          </a:p>
          <a:p>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
        <p:nvSpPr>
          <p:cNvPr id="4" name="TextBox 3">
            <a:extLst>
              <a:ext uri="{FF2B5EF4-FFF2-40B4-BE49-F238E27FC236}">
                <a16:creationId xmlns:a16="http://schemas.microsoft.com/office/drawing/2014/main" id="{F0AB9879-6FD0-3AB7-61B1-E6B69FD216C2}"/>
              </a:ext>
            </a:extLst>
          </p:cNvPr>
          <p:cNvSpPr txBox="1"/>
          <p:nvPr/>
        </p:nvSpPr>
        <p:spPr>
          <a:xfrm>
            <a:off x="6355080" y="1166842"/>
            <a:ext cx="5516880" cy="5293757"/>
          </a:xfrm>
          <a:prstGeom prst="rect">
            <a:avLst/>
          </a:prstGeom>
          <a:noFill/>
        </p:spPr>
        <p:txBody>
          <a:bodyPr wrap="square" rtlCol="0">
            <a:spAutoFit/>
          </a:bodyPr>
          <a:lstStyle/>
          <a:p>
            <a:pPr>
              <a:buNone/>
            </a:pPr>
            <a:r>
              <a:rPr lang="vi-VN" sz="2000" b="1" dirty="0">
                <a:latin typeface="Arial" panose="020B0604020202020204" pitchFamily="34" charset="0"/>
                <a:cs typeface="Arial" panose="020B0604020202020204" pitchFamily="34" charset="0"/>
              </a:rPr>
              <a:t>LSTM (Long Short-Term Memory)</a:t>
            </a:r>
          </a:p>
          <a:p>
            <a:pPr>
              <a:buNone/>
            </a:pPr>
            <a:r>
              <a:rPr lang="vi-VN" sz="2000" b="1" dirty="0">
                <a:latin typeface="Arial" panose="020B0604020202020204" pitchFamily="34" charset="0"/>
                <a:cs typeface="Arial" panose="020B0604020202020204" pitchFamily="34" charset="0"/>
              </a:rPr>
              <a:t>Input:</a:t>
            </a:r>
          </a:p>
          <a:p>
            <a:pPr>
              <a:buFont typeface="Arial" panose="020B0604020202020204" pitchFamily="34" charset="0"/>
              <a:buChar char="•"/>
            </a:pPr>
            <a:r>
              <a:rPr lang="vi-VN" sz="2000" b="1" dirty="0">
                <a:latin typeface="Arial" panose="020B0604020202020204" pitchFamily="34" charset="0"/>
                <a:cs typeface="Arial" panose="020B0604020202020204" pitchFamily="34" charset="0"/>
              </a:rPr>
              <a:t>Dạng dữ liệu</a:t>
            </a:r>
            <a:r>
              <a:rPr lang="vi-VN" sz="2000" dirty="0">
                <a:latin typeface="Arial" panose="020B0604020202020204" pitchFamily="34" charset="0"/>
                <a:cs typeface="Arial" panose="020B0604020202020204" pitchFamily="34" charset="0"/>
              </a:rPr>
              <a:t>: Chuỗi thời gian </a:t>
            </a:r>
            <a:r>
              <a:rPr lang="vi-VN" sz="2000" b="1" dirty="0">
                <a:latin typeface="Arial" panose="020B0604020202020204" pitchFamily="34" charset="0"/>
                <a:cs typeface="Arial" panose="020B0604020202020204" pitchFamily="34" charset="0"/>
              </a:rPr>
              <a:t>3D tensor</a:t>
            </a:r>
            <a:r>
              <a:rPr lang="vi-VN" sz="2000" dirty="0">
                <a:latin typeface="Arial" panose="020B0604020202020204" pitchFamily="34" charset="0"/>
                <a:cs typeface="Arial" panose="020B0604020202020204" pitchFamily="34" charset="0"/>
              </a:rPr>
              <a:t>.</a:t>
            </a:r>
          </a:p>
          <a:p>
            <a:pPr>
              <a:buFont typeface="Arial" panose="020B0604020202020204" pitchFamily="34" charset="0"/>
              <a:buChar char="•"/>
            </a:pPr>
            <a:r>
              <a:rPr lang="vi-VN" sz="2000" b="1" dirty="0">
                <a:latin typeface="Arial" panose="020B0604020202020204" pitchFamily="34" charset="0"/>
                <a:cs typeface="Arial" panose="020B0604020202020204" pitchFamily="34" charset="0"/>
              </a:rPr>
              <a:t>Đặc điểm dữ liệu đầu vào</a:t>
            </a:r>
            <a:r>
              <a:rPr lang="vi-VN"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vi-VN" sz="2000" dirty="0">
                <a:latin typeface="Arial" panose="020B0604020202020204" pitchFamily="34" charset="0"/>
                <a:cs typeface="Arial" panose="020B0604020202020204" pitchFamily="34" charset="0"/>
              </a:rPr>
              <a:t>Dữ liệu cần được tổ chức thành các cửa sổ thời gian cố định.</a:t>
            </a:r>
          </a:p>
          <a:p>
            <a:pPr marL="742950" lvl="1" indent="-285750">
              <a:buFont typeface="Arial" panose="020B0604020202020204" pitchFamily="34" charset="0"/>
              <a:buChar char="•"/>
            </a:pPr>
            <a:r>
              <a:rPr lang="vi-VN" sz="2000" dirty="0">
                <a:latin typeface="Arial" panose="020B0604020202020204" pitchFamily="34" charset="0"/>
                <a:cs typeface="Arial" panose="020B0604020202020204" pitchFamily="34" charset="0"/>
              </a:rPr>
              <a:t>Mỗi cửa sổ là một dãy các giá trị liên tiếp của nhiệt độ và độ ẩm từ các ngày trước đó.</a:t>
            </a:r>
          </a:p>
          <a:p>
            <a:pPr marL="742950" lvl="1" indent="-285750">
              <a:buFont typeface="Arial" panose="020B0604020202020204" pitchFamily="34" charset="0"/>
              <a:buChar char="•"/>
            </a:pPr>
            <a:r>
              <a:rPr lang="vi-VN" sz="2000" dirty="0">
                <a:latin typeface="Arial" panose="020B0604020202020204" pitchFamily="34" charset="0"/>
                <a:cs typeface="Arial" panose="020B0604020202020204" pitchFamily="34" charset="0"/>
              </a:rPr>
              <a:t>Gồm:</a:t>
            </a:r>
          </a:p>
          <a:p>
            <a:pPr marL="1143000" lvl="2" indent="-228600">
              <a:buFont typeface="Arial" panose="020B0604020202020204" pitchFamily="34" charset="0"/>
              <a:buChar char="•"/>
            </a:pPr>
            <a:r>
              <a:rPr lang="vi-VN" sz="2000" b="1" dirty="0">
                <a:latin typeface="Arial" panose="020B0604020202020204" pitchFamily="34" charset="0"/>
                <a:cs typeface="Arial" panose="020B0604020202020204" pitchFamily="34" charset="0"/>
              </a:rPr>
              <a:t>Batch size</a:t>
            </a:r>
            <a:r>
              <a:rPr lang="vi-VN" sz="2000" dirty="0">
                <a:latin typeface="Arial" panose="020B0604020202020204" pitchFamily="34" charset="0"/>
                <a:cs typeface="Arial" panose="020B0604020202020204" pitchFamily="34" charset="0"/>
              </a:rPr>
              <a:t>: Số lượng mẫu được xử lý cùng lúc.</a:t>
            </a:r>
          </a:p>
          <a:p>
            <a:pPr marL="1143000" lvl="2" indent="-228600">
              <a:buFont typeface="Arial" panose="020B0604020202020204" pitchFamily="34" charset="0"/>
              <a:buChar char="•"/>
            </a:pPr>
            <a:r>
              <a:rPr lang="vi-VN" sz="2000" b="1" dirty="0">
                <a:latin typeface="Arial" panose="020B0604020202020204" pitchFamily="34" charset="0"/>
                <a:cs typeface="Arial" panose="020B0604020202020204" pitchFamily="34" charset="0"/>
              </a:rPr>
              <a:t>Window size</a:t>
            </a:r>
            <a:r>
              <a:rPr lang="vi-VN" sz="2000" dirty="0">
                <a:latin typeface="Arial" panose="020B0604020202020204" pitchFamily="34" charset="0"/>
                <a:cs typeface="Arial" panose="020B0604020202020204" pitchFamily="34" charset="0"/>
              </a:rPr>
              <a:t>: Số ngày trước đó được dùng để dự báo.</a:t>
            </a:r>
          </a:p>
          <a:p>
            <a:pPr marL="1143000" lvl="2" indent="-228600">
              <a:buFont typeface="Arial" panose="020B0604020202020204" pitchFamily="34" charset="0"/>
              <a:buChar char="•"/>
            </a:pPr>
            <a:r>
              <a:rPr lang="vi-VN" sz="2000" b="1" dirty="0">
                <a:latin typeface="Arial" panose="020B0604020202020204" pitchFamily="34" charset="0"/>
                <a:cs typeface="Arial" panose="020B0604020202020204" pitchFamily="34" charset="0"/>
              </a:rPr>
              <a:t>Feature size</a:t>
            </a:r>
            <a:r>
              <a:rPr lang="vi-VN" sz="2000" dirty="0">
                <a:latin typeface="Arial" panose="020B0604020202020204" pitchFamily="34" charset="0"/>
                <a:cs typeface="Arial" panose="020B0604020202020204" pitchFamily="34" charset="0"/>
              </a:rPr>
              <a:t>: Số đặc trưng tại mỗi thời điểm (nhiệt độ, độ ẩm, v.v.).</a:t>
            </a:r>
          </a:p>
          <a:p>
            <a:endParaRPr lang="en-US" dirty="0"/>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9642239" y="-83626"/>
            <a:ext cx="2415540" cy="780101"/>
          </a:xfrm>
        </p:spPr>
        <p:txBody>
          <a:bodyPr/>
          <a:lstStyle/>
          <a:p>
            <a:r>
              <a:rPr lang="en-US" dirty="0"/>
              <a:t>Output</a:t>
            </a:r>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998220" y="444958"/>
            <a:ext cx="3924300" cy="464499"/>
          </a:xfrm>
        </p:spPr>
        <p:txBody>
          <a:bodyPr/>
          <a:lstStyle/>
          <a:p>
            <a:r>
              <a:rPr lang="en-US" dirty="0" err="1"/>
              <a:t>randomforest</a:t>
            </a:r>
            <a:endParaRPr lang="en-US" dirty="0"/>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8260414" y="544332"/>
            <a:ext cx="3715027" cy="365125"/>
          </a:xfrm>
        </p:spPr>
        <p:txBody>
          <a:bodyPr/>
          <a:lstStyle/>
          <a:p>
            <a:r>
              <a:rPr lang="en-US" dirty="0"/>
              <a:t>LSTM</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3" name="Rectangle 1">
            <a:extLst>
              <a:ext uri="{FF2B5EF4-FFF2-40B4-BE49-F238E27FC236}">
                <a16:creationId xmlns:a16="http://schemas.microsoft.com/office/drawing/2014/main" id="{8CC0661B-22D7-163D-02C8-8FE61E108ADC}"/>
              </a:ext>
            </a:extLst>
          </p:cNvPr>
          <p:cNvSpPr>
            <a:spLocks noGrp="1" noChangeArrowheads="1"/>
          </p:cNvSpPr>
          <p:nvPr>
            <p:ph sz="half" idx="13"/>
          </p:nvPr>
        </p:nvSpPr>
        <p:spPr bwMode="auto">
          <a:xfrm>
            <a:off x="216559" y="909457"/>
            <a:ext cx="619948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Dạng</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dữ</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liệu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Mảng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1D</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hoặc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2D</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với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dự</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báo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cho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nhiệt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ẩm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của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ngày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tiếp</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theo.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Đặc</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điểm</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dữ</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liệu</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đầu</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ra</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Mỗi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dòng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tương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ứng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với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một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mẫu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đầu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vào</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Dự</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báo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có</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thể</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là</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Nhiệt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độ</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Độ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ẩm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Hoặc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cả</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hai</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C7B166AC-7CF3-E439-2260-5F42C61961C4}"/>
              </a:ext>
            </a:extLst>
          </p:cNvPr>
          <p:cNvSpPr>
            <a:spLocks noGrp="1" noChangeArrowheads="1"/>
          </p:cNvSpPr>
          <p:nvPr>
            <p:ph sz="half" idx="14"/>
          </p:nvPr>
        </p:nvSpPr>
        <p:spPr bwMode="auto">
          <a:xfrm>
            <a:off x="7259239" y="947774"/>
            <a:ext cx="493276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Dạng</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dữ</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liệu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Mảng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2D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Đặc</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điểm</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dữ</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liệu</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đầu</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ra</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Dự</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báo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có</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thể</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là</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Nhiệt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độ</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Độ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ẩm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Hoặc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cả</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hai</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err="1">
                <a:ln>
                  <a:noFill/>
                </a:ln>
                <a:solidFill>
                  <a:schemeClr val="tx1"/>
                </a:solidFill>
                <a:effectLst/>
                <a:latin typeface="Arial" panose="020B0604020202020204" pitchFamily="34" charset="0"/>
              </a:rPr>
              <a:t>Một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dòng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tương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ứng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với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một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mẫu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đầu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vào</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BD0BCAC1-C248-AE88-BC6A-55D3F7509D71}"/>
              </a:ext>
            </a:extLst>
          </p:cNvPr>
          <p:cNvGraphicFramePr>
            <a:graphicFrameLocks noGrp="1"/>
          </p:cNvGraphicFramePr>
          <p:nvPr>
            <p:extLst>
              <p:ext uri="{D42A27DB-BD31-4B8C-83A1-F6EECF244321}">
                <p14:modId xmlns:p14="http://schemas.microsoft.com/office/powerpoint/2010/main" val="4066905831"/>
              </p:ext>
            </p:extLst>
          </p:nvPr>
        </p:nvGraphicFramePr>
        <p:xfrm>
          <a:off x="845302" y="3668951"/>
          <a:ext cx="10515600" cy="2926080"/>
        </p:xfrm>
        <a:graphic>
          <a:graphicData uri="http://schemas.openxmlformats.org/drawingml/2006/table">
            <a:tbl>
              <a:tblPr/>
              <a:tblGrid>
                <a:gridCol w="3505200">
                  <a:extLst>
                    <a:ext uri="{9D8B030D-6E8A-4147-A177-3AD203B41FA5}">
                      <a16:colId xmlns:a16="http://schemas.microsoft.com/office/drawing/2014/main" val="1421433537"/>
                    </a:ext>
                  </a:extLst>
                </a:gridCol>
                <a:gridCol w="3505200">
                  <a:extLst>
                    <a:ext uri="{9D8B030D-6E8A-4147-A177-3AD203B41FA5}">
                      <a16:colId xmlns:a16="http://schemas.microsoft.com/office/drawing/2014/main" val="133398738"/>
                    </a:ext>
                  </a:extLst>
                </a:gridCol>
                <a:gridCol w="3505200">
                  <a:extLst>
                    <a:ext uri="{9D8B030D-6E8A-4147-A177-3AD203B41FA5}">
                      <a16:colId xmlns:a16="http://schemas.microsoft.com/office/drawing/2014/main" val="3404264409"/>
                    </a:ext>
                  </a:extLst>
                </a:gridCol>
              </a:tblGrid>
              <a:tr h="0">
                <a:tc>
                  <a:txBody>
                    <a:bodyPr/>
                    <a:lstStyle/>
                    <a:p>
                      <a:r>
                        <a:rPr lang="en-US" b="1"/>
                        <a:t>Tiêu chí</a:t>
                      </a:r>
                      <a:endParaRPr lang="en-US"/>
                    </a:p>
                  </a:txBody>
                  <a:tcPr anchor="ctr">
                    <a:lnL>
                      <a:noFill/>
                    </a:lnL>
                    <a:lnR>
                      <a:noFill/>
                    </a:lnR>
                    <a:lnT>
                      <a:noFill/>
                    </a:lnT>
                    <a:lnB>
                      <a:noFill/>
                    </a:lnB>
                    <a:noFill/>
                  </a:tcPr>
                </a:tc>
                <a:tc>
                  <a:txBody>
                    <a:bodyPr/>
                    <a:lstStyle/>
                    <a:p>
                      <a:r>
                        <a:rPr lang="en-US" b="1"/>
                        <a:t>Random Forest</a:t>
                      </a:r>
                      <a:endParaRPr lang="en-US"/>
                    </a:p>
                  </a:txBody>
                  <a:tcPr anchor="ctr">
                    <a:lnL>
                      <a:noFill/>
                    </a:lnL>
                    <a:lnR>
                      <a:noFill/>
                    </a:lnR>
                    <a:lnT>
                      <a:noFill/>
                    </a:lnT>
                    <a:lnB>
                      <a:noFill/>
                    </a:lnB>
                    <a:noFill/>
                  </a:tcPr>
                </a:tc>
                <a:tc>
                  <a:txBody>
                    <a:bodyPr/>
                    <a:lstStyle/>
                    <a:p>
                      <a:r>
                        <a:rPr lang="en-US" b="1"/>
                        <a:t>LSTM</a:t>
                      </a:r>
                      <a:endParaRPr lang="en-US"/>
                    </a:p>
                  </a:txBody>
                  <a:tcPr anchor="ctr">
                    <a:lnL>
                      <a:noFill/>
                    </a:lnL>
                    <a:lnR>
                      <a:noFill/>
                    </a:lnR>
                    <a:lnT>
                      <a:noFill/>
                    </a:lnT>
                    <a:lnB>
                      <a:noFill/>
                    </a:lnB>
                    <a:noFill/>
                  </a:tcPr>
                </a:tc>
                <a:extLst>
                  <a:ext uri="{0D108BD9-81ED-4DB2-BD59-A6C34878D82A}">
                    <a16:rowId xmlns:a16="http://schemas.microsoft.com/office/drawing/2014/main" val="2769534176"/>
                  </a:ext>
                </a:extLst>
              </a:tr>
              <a:tr h="0">
                <a:tc>
                  <a:txBody>
                    <a:bodyPr/>
                    <a:lstStyle/>
                    <a:p>
                      <a:r>
                        <a:rPr lang="en-US" b="1"/>
                        <a:t>Input dạng dữ liệu</a:t>
                      </a:r>
                      <a:endParaRPr lang="en-US"/>
                    </a:p>
                  </a:txBody>
                  <a:tcPr anchor="ctr">
                    <a:lnL>
                      <a:noFill/>
                    </a:lnL>
                    <a:lnR>
                      <a:noFill/>
                    </a:lnR>
                    <a:lnT>
                      <a:noFill/>
                    </a:lnT>
                    <a:lnB>
                      <a:noFill/>
                    </a:lnB>
                    <a:noFill/>
                  </a:tcPr>
                </a:tc>
                <a:tc>
                  <a:txBody>
                    <a:bodyPr/>
                    <a:lstStyle/>
                    <a:p>
                      <a:r>
                        <a:rPr lang="vi-VN" dirty="0"/>
                        <a:t>Bảng đặc trưng 2D (mỗi dòng là một mẫu).</a:t>
                      </a:r>
                    </a:p>
                  </a:txBody>
                  <a:tcPr anchor="ctr">
                    <a:lnL>
                      <a:noFill/>
                    </a:lnL>
                    <a:lnR>
                      <a:noFill/>
                    </a:lnR>
                    <a:lnT>
                      <a:noFill/>
                    </a:lnT>
                    <a:lnB>
                      <a:noFill/>
                    </a:lnB>
                    <a:noFill/>
                  </a:tcPr>
                </a:tc>
                <a:tc>
                  <a:txBody>
                    <a:bodyPr/>
                    <a:lstStyle/>
                    <a:p>
                      <a:r>
                        <a:rPr lang="en-US"/>
                        <a:t>Chuỗi thời gian 3D (batch_size, window_size, features).</a:t>
                      </a:r>
                    </a:p>
                  </a:txBody>
                  <a:tcPr anchor="ctr">
                    <a:lnL>
                      <a:noFill/>
                    </a:lnL>
                    <a:lnR>
                      <a:noFill/>
                    </a:lnR>
                    <a:lnT>
                      <a:noFill/>
                    </a:lnT>
                    <a:lnB>
                      <a:noFill/>
                    </a:lnB>
                    <a:noFill/>
                  </a:tcPr>
                </a:tc>
                <a:extLst>
                  <a:ext uri="{0D108BD9-81ED-4DB2-BD59-A6C34878D82A}">
                    <a16:rowId xmlns:a16="http://schemas.microsoft.com/office/drawing/2014/main" val="3553662077"/>
                  </a:ext>
                </a:extLst>
              </a:tr>
              <a:tr h="0">
                <a:tc>
                  <a:txBody>
                    <a:bodyPr/>
                    <a:lstStyle/>
                    <a:p>
                      <a:r>
                        <a:rPr lang="en-US" b="1"/>
                        <a:t>Xử lý thời gian</a:t>
                      </a:r>
                      <a:endParaRPr lang="en-US"/>
                    </a:p>
                  </a:txBody>
                  <a:tcPr anchor="ctr">
                    <a:lnL>
                      <a:noFill/>
                    </a:lnL>
                    <a:lnR>
                      <a:noFill/>
                    </a:lnR>
                    <a:lnT>
                      <a:noFill/>
                    </a:lnT>
                    <a:lnB>
                      <a:noFill/>
                    </a:lnB>
                    <a:noFill/>
                  </a:tcPr>
                </a:tc>
                <a:tc>
                  <a:txBody>
                    <a:bodyPr/>
                    <a:lstStyle/>
                    <a:p>
                      <a:r>
                        <a:rPr lang="vi-VN"/>
                        <a:t>Không tự nhiên, cần tạo đặc trưng thủ công.</a:t>
                      </a:r>
                    </a:p>
                  </a:txBody>
                  <a:tcPr anchor="ctr">
                    <a:lnL>
                      <a:noFill/>
                    </a:lnL>
                    <a:lnR>
                      <a:noFill/>
                    </a:lnR>
                    <a:lnT>
                      <a:noFill/>
                    </a:lnT>
                    <a:lnB>
                      <a:noFill/>
                    </a:lnB>
                    <a:noFill/>
                  </a:tcPr>
                </a:tc>
                <a:tc>
                  <a:txBody>
                    <a:bodyPr/>
                    <a:lstStyle/>
                    <a:p>
                      <a:r>
                        <a:rPr lang="en-US"/>
                        <a:t>Xử lý trực tiếp chuỗi thời gian.</a:t>
                      </a:r>
                    </a:p>
                  </a:txBody>
                  <a:tcPr anchor="ctr">
                    <a:lnL>
                      <a:noFill/>
                    </a:lnL>
                    <a:lnR>
                      <a:noFill/>
                    </a:lnR>
                    <a:lnT>
                      <a:noFill/>
                    </a:lnT>
                    <a:lnB>
                      <a:noFill/>
                    </a:lnB>
                    <a:noFill/>
                  </a:tcPr>
                </a:tc>
                <a:extLst>
                  <a:ext uri="{0D108BD9-81ED-4DB2-BD59-A6C34878D82A}">
                    <a16:rowId xmlns:a16="http://schemas.microsoft.com/office/drawing/2014/main" val="3717863303"/>
                  </a:ext>
                </a:extLst>
              </a:tr>
              <a:tr h="0">
                <a:tc>
                  <a:txBody>
                    <a:bodyPr/>
                    <a:lstStyle/>
                    <a:p>
                      <a:r>
                        <a:rPr lang="en-US" b="1"/>
                        <a:t>Output dạng dữ liệu</a:t>
                      </a:r>
                      <a:endParaRPr lang="en-US"/>
                    </a:p>
                  </a:txBody>
                  <a:tcPr anchor="ctr">
                    <a:lnL>
                      <a:noFill/>
                    </a:lnL>
                    <a:lnR>
                      <a:noFill/>
                    </a:lnR>
                    <a:lnT>
                      <a:noFill/>
                    </a:lnT>
                    <a:lnB>
                      <a:noFill/>
                    </a:lnB>
                    <a:noFill/>
                  </a:tcPr>
                </a:tc>
                <a:tc>
                  <a:txBody>
                    <a:bodyPr/>
                    <a:lstStyle/>
                    <a:p>
                      <a:r>
                        <a:rPr lang="en-US"/>
                        <a:t>1D hoặc 2D (dự báo cho từng mẫu).</a:t>
                      </a:r>
                    </a:p>
                  </a:txBody>
                  <a:tcPr anchor="ctr">
                    <a:lnL>
                      <a:noFill/>
                    </a:lnL>
                    <a:lnR>
                      <a:noFill/>
                    </a:lnR>
                    <a:lnT>
                      <a:noFill/>
                    </a:lnT>
                    <a:lnB>
                      <a:noFill/>
                    </a:lnB>
                    <a:noFill/>
                  </a:tcPr>
                </a:tc>
                <a:tc>
                  <a:txBody>
                    <a:bodyPr/>
                    <a:lstStyle/>
                    <a:p>
                      <a:r>
                        <a:rPr lang="en-US"/>
                        <a:t>2D (dự báo cho từng chuỗi).</a:t>
                      </a:r>
                    </a:p>
                  </a:txBody>
                  <a:tcPr anchor="ctr">
                    <a:lnL>
                      <a:noFill/>
                    </a:lnL>
                    <a:lnR>
                      <a:noFill/>
                    </a:lnR>
                    <a:lnT>
                      <a:noFill/>
                    </a:lnT>
                    <a:lnB>
                      <a:noFill/>
                    </a:lnB>
                    <a:noFill/>
                  </a:tcPr>
                </a:tc>
                <a:extLst>
                  <a:ext uri="{0D108BD9-81ED-4DB2-BD59-A6C34878D82A}">
                    <a16:rowId xmlns:a16="http://schemas.microsoft.com/office/drawing/2014/main" val="2713721339"/>
                  </a:ext>
                </a:extLst>
              </a:tr>
              <a:tr h="0">
                <a:tc>
                  <a:txBody>
                    <a:bodyPr/>
                    <a:lstStyle/>
                    <a:p>
                      <a:r>
                        <a:rPr lang="en-US" b="1"/>
                        <a:t>Phù hợp với</a:t>
                      </a:r>
                      <a:endParaRPr lang="en-US"/>
                    </a:p>
                  </a:txBody>
                  <a:tcPr anchor="ctr">
                    <a:lnL>
                      <a:noFill/>
                    </a:lnL>
                    <a:lnR>
                      <a:noFill/>
                    </a:lnR>
                    <a:lnT>
                      <a:noFill/>
                    </a:lnT>
                    <a:lnB>
                      <a:noFill/>
                    </a:lnB>
                    <a:noFill/>
                  </a:tcPr>
                </a:tc>
                <a:tc>
                  <a:txBody>
                    <a:bodyPr/>
                    <a:lstStyle/>
                    <a:p>
                      <a:r>
                        <a:rPr lang="en-US"/>
                        <a:t>Dữ liệu không có tính tuần tự mạnh.</a:t>
                      </a:r>
                    </a:p>
                  </a:txBody>
                  <a:tcPr anchor="ctr">
                    <a:lnL>
                      <a:noFill/>
                    </a:lnL>
                    <a:lnR>
                      <a:noFill/>
                    </a:lnR>
                    <a:lnT>
                      <a:noFill/>
                    </a:lnT>
                    <a:lnB>
                      <a:noFill/>
                    </a:lnB>
                    <a:noFill/>
                  </a:tcPr>
                </a:tc>
                <a:tc>
                  <a:txBody>
                    <a:bodyPr/>
                    <a:lstStyle/>
                    <a:p>
                      <a:r>
                        <a:rPr lang="en-US" dirty="0" err="1"/>
                        <a:t>Dữ</a:t>
                      </a:r>
                      <a:r>
                        <a:rPr lang="en-US" dirty="0"/>
                        <a:t> </a:t>
                      </a:r>
                      <a:r>
                        <a:rPr lang="en-US" dirty="0" err="1"/>
                        <a:t>liệu</a:t>
                      </a:r>
                      <a:r>
                        <a:rPr lang="en-US" dirty="0"/>
                        <a:t> </a:t>
                      </a:r>
                      <a:r>
                        <a:rPr lang="en-US" dirty="0" err="1"/>
                        <a:t>chuỗi</a:t>
                      </a:r>
                      <a:r>
                        <a:rPr lang="en-US" dirty="0"/>
                        <a:t> </a:t>
                      </a:r>
                      <a:r>
                        <a:rPr lang="en-US" dirty="0" err="1"/>
                        <a:t>thời</a:t>
                      </a:r>
                      <a:r>
                        <a:rPr lang="en-US" dirty="0"/>
                        <a:t> </a:t>
                      </a:r>
                      <a:r>
                        <a:rPr lang="en-US" dirty="0" err="1"/>
                        <a:t>gian</a:t>
                      </a:r>
                      <a:r>
                        <a:rPr lang="en-US" dirty="0"/>
                        <a:t>, </a:t>
                      </a:r>
                      <a:r>
                        <a:rPr lang="en-US" dirty="0" err="1"/>
                        <a:t>phụ</a:t>
                      </a:r>
                      <a:r>
                        <a:rPr lang="en-US" dirty="0"/>
                        <a:t> </a:t>
                      </a:r>
                      <a:r>
                        <a:rPr lang="en-US" dirty="0" err="1"/>
                        <a:t>thuộc</a:t>
                      </a:r>
                      <a:r>
                        <a:rPr lang="en-US" dirty="0"/>
                        <a:t> </a:t>
                      </a:r>
                      <a:r>
                        <a:rPr lang="en-US" dirty="0" err="1"/>
                        <a:t>thứ</a:t>
                      </a:r>
                      <a:r>
                        <a:rPr lang="en-US" dirty="0"/>
                        <a:t> </a:t>
                      </a:r>
                      <a:r>
                        <a:rPr lang="en-US" dirty="0" err="1"/>
                        <a:t>tự</a:t>
                      </a:r>
                      <a:r>
                        <a:rPr lang="en-US" dirty="0"/>
                        <a:t> </a:t>
                      </a:r>
                      <a:r>
                        <a:rPr lang="en-US" dirty="0" err="1"/>
                        <a:t>thời</a:t>
                      </a:r>
                      <a:r>
                        <a:rPr lang="en-US" dirty="0"/>
                        <a:t> </a:t>
                      </a:r>
                      <a:r>
                        <a:rPr lang="en-US" dirty="0" err="1"/>
                        <a:t>gian</a:t>
                      </a:r>
                      <a:r>
                        <a:rPr lang="en-US" dirty="0"/>
                        <a:t>.</a:t>
                      </a:r>
                    </a:p>
                  </a:txBody>
                  <a:tcPr anchor="ctr">
                    <a:lnL>
                      <a:noFill/>
                    </a:lnL>
                    <a:lnR>
                      <a:noFill/>
                    </a:lnR>
                    <a:lnT>
                      <a:noFill/>
                    </a:lnT>
                    <a:lnB>
                      <a:noFill/>
                    </a:lnB>
                    <a:noFill/>
                  </a:tcPr>
                </a:tc>
                <a:extLst>
                  <a:ext uri="{0D108BD9-81ED-4DB2-BD59-A6C34878D82A}">
                    <a16:rowId xmlns:a16="http://schemas.microsoft.com/office/drawing/2014/main" val="1291618583"/>
                  </a:ext>
                </a:extLst>
              </a:tr>
            </a:tbl>
          </a:graphicData>
        </a:graphic>
      </p:graphicFrame>
    </p:spTree>
    <p:extLst>
      <p:ext uri="{BB962C8B-B14F-4D97-AF65-F5344CB8AC3E}">
        <p14:creationId xmlns:p14="http://schemas.microsoft.com/office/powerpoint/2010/main" val="10345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29C106-B19C-B5BE-8C44-3FC40864730A}"/>
              </a:ext>
            </a:extLst>
          </p:cNvPr>
          <p:cNvSpPr>
            <a:spLocks noGrp="1"/>
          </p:cNvSpPr>
          <p:nvPr>
            <p:ph type="ctrTitle"/>
          </p:nvPr>
        </p:nvSpPr>
        <p:spPr>
          <a:xfrm>
            <a:off x="6248400" y="315714"/>
            <a:ext cx="2777490" cy="1075451"/>
          </a:xfrm>
        </p:spPr>
        <p:txBody>
          <a:bodyPr/>
          <a:lstStyle/>
          <a:p>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tiêu</a:t>
            </a:r>
            <a:endParaRPr lang="en-US" dirty="0">
              <a:latin typeface="Arial" panose="020B0604020202020204" pitchFamily="34" charset="0"/>
              <a:cs typeface="Arial" panose="020B0604020202020204" pitchFamily="34" charset="0"/>
            </a:endParaRPr>
          </a:p>
        </p:txBody>
      </p:sp>
      <p:sp>
        <p:nvSpPr>
          <p:cNvPr id="5" name="AutoShape 2" descr="Machine Learning là gì? Ứng dụng và ví dụ về học máy - Tin tức tên miền  hosting">
            <a:extLst>
              <a:ext uri="{FF2B5EF4-FFF2-40B4-BE49-F238E27FC236}">
                <a16:creationId xmlns:a16="http://schemas.microsoft.com/office/drawing/2014/main" id="{2E8DE2BD-C893-3A09-917C-0A598A568A1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descr="Machine Learning là gì? Ứng dụng và ví dụ về học máy - Tin tức tên miền  hosting">
            <a:extLst>
              <a:ext uri="{FF2B5EF4-FFF2-40B4-BE49-F238E27FC236}">
                <a16:creationId xmlns:a16="http://schemas.microsoft.com/office/drawing/2014/main" id="{49A31178-B3D5-C0D5-B3C7-5A4331A62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0770" y="1790700"/>
            <a:ext cx="573024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9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630621" y="1304796"/>
            <a:ext cx="2722880" cy="351284"/>
          </a:xfrm>
        </p:spPr>
        <p:txBody>
          <a:bodyPr>
            <a:noAutofit/>
          </a:bodyPr>
          <a:lstStyle/>
          <a:p>
            <a:r>
              <a:rPr lang="en-US" sz="2400" dirty="0" err="1">
                <a:latin typeface="Arial" panose="020B0604020202020204" pitchFamily="34" charset="0"/>
                <a:cs typeface="Arial" panose="020B0604020202020204" pitchFamily="34" charset="0"/>
              </a:rPr>
              <a:t>Mục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chung</a:t>
            </a:r>
            <a:endParaRPr lang="en-US" sz="2400" dirty="0">
              <a:latin typeface="Arial" panose="020B0604020202020204" pitchFamily="34" charset="0"/>
              <a:cs typeface="Arial" panose="020B0604020202020204" pitchFamily="34" charset="0"/>
            </a:endParaRPr>
          </a:p>
        </p:txBody>
      </p:sp>
      <p:sp>
        <p:nvSpPr>
          <p:cNvPr id="15" name="Text Placeholder 14">
            <a:extLst>
              <a:ext uri="{FF2B5EF4-FFF2-40B4-BE49-F238E27FC236}">
                <a16:creationId xmlns:a16="http://schemas.microsoft.com/office/drawing/2014/main" id="{A536BD54-EFA1-25A2-9F04-4F22C36E2A5D}"/>
              </a:ext>
            </a:extLst>
          </p:cNvPr>
          <p:cNvSpPr>
            <a:spLocks noGrp="1"/>
          </p:cNvSpPr>
          <p:nvPr>
            <p:ph type="body" idx="10"/>
          </p:nvPr>
        </p:nvSpPr>
        <p:spPr>
          <a:xfrm>
            <a:off x="5215191" y="1325706"/>
            <a:ext cx="5516880" cy="351284"/>
          </a:xfrm>
        </p:spPr>
        <p:txBody>
          <a:bodyPr>
            <a:normAutofit fontScale="92500" lnSpcReduction="20000"/>
          </a:bodyPr>
          <a:lstStyle/>
          <a:p>
            <a:r>
              <a:rPr lang="en-US" sz="2600" dirty="0">
                <a:latin typeface="Arial" panose="020B0604020202020204" pitchFamily="34" charset="0"/>
                <a:cs typeface="Arial" panose="020B0604020202020204" pitchFamily="34" charset="0"/>
              </a:rPr>
              <a:t>Metric </a:t>
            </a:r>
            <a:r>
              <a:rPr lang="en-US" sz="2600" dirty="0" err="1">
                <a:latin typeface="Arial" panose="020B0604020202020204" pitchFamily="34" charset="0"/>
                <a:cs typeface="Arial" panose="020B0604020202020204" pitchFamily="34" charset="0"/>
              </a:rPr>
              <a:t>cụ</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thể</a:t>
            </a:r>
            <a:endParaRPr lang="en-US" sz="2600" dirty="0">
              <a:latin typeface="Arial" panose="020B0604020202020204" pitchFamily="34" charset="0"/>
              <a:cs typeface="Arial" panose="020B0604020202020204" pitchFamily="34" charset="0"/>
            </a:endParaRPr>
          </a:p>
          <a:p>
            <a:endParaRPr lang="en-US" dirty="0"/>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5215191" y="1843857"/>
            <a:ext cx="5506720" cy="3031489"/>
          </a:xfrm>
        </p:spPr>
        <p:txBody>
          <a:bodyPr>
            <a:normAutofit lnSpcReduction="10000"/>
          </a:bodyPr>
          <a:lstStyle/>
          <a:p>
            <a:r>
              <a:rPr lang="en-US" sz="3200" dirty="0"/>
              <a:t>MSE (Mean Squared Error) MAE (Mean Absolute Error) RMSE (Root Mean Squared Error) </a:t>
            </a:r>
          </a:p>
          <a:p>
            <a:r>
              <a:rPr lang="en-US" sz="3200" dirty="0"/>
              <a:t>R² (Coefficient of Determination)</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8</a:t>
            </a:fld>
            <a:endParaRPr lang="en-US" dirty="0"/>
          </a:p>
        </p:txBody>
      </p:sp>
      <p:sp>
        <p:nvSpPr>
          <p:cNvPr id="3" name="Rectangle 1">
            <a:extLst>
              <a:ext uri="{FF2B5EF4-FFF2-40B4-BE49-F238E27FC236}">
                <a16:creationId xmlns:a16="http://schemas.microsoft.com/office/drawing/2014/main" id="{6497B7CC-ED2B-6AD8-36C4-FF7170818FB3}"/>
              </a:ext>
            </a:extLst>
          </p:cNvPr>
          <p:cNvSpPr>
            <a:spLocks noGrp="1" noChangeArrowheads="1"/>
          </p:cNvSpPr>
          <p:nvPr>
            <p:ph sz="half" idx="15"/>
          </p:nvPr>
        </p:nvSpPr>
        <p:spPr bwMode="auto">
          <a:xfrm>
            <a:off x="630621" y="1961242"/>
            <a:ext cx="379948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Dự</a:t>
            </a: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đoán</a:t>
            </a: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giá</a:t>
            </a: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trị</a:t>
            </a: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tương</a:t>
            </a:r>
            <a:r>
              <a:rPr kumimoji="0" lang="en-US" altLang="en-US" sz="2400" b="1" i="0" u="none" strike="noStrike" cap="none" normalizeH="0" baseline="0" dirty="0">
                <a:ln>
                  <a:noFill/>
                </a:ln>
                <a:solidFill>
                  <a:schemeClr val="tx1"/>
                </a:solidFill>
                <a:effectLst/>
                <a:latin typeface="Arial" panose="020B0604020202020204" pitchFamily="34" charset="0"/>
              </a:rPr>
              <a:t> lai</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Đưa</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ra</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dự</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báo</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nhiệt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độ</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và</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độ</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ẩm</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dựa</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trên</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dữ</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liệu</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lịch</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sử</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Tăng</a:t>
            </a: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độ</a:t>
            </a: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chính</a:t>
            </a: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xác</a:t>
            </a: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trong</a:t>
            </a: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dự</a:t>
            </a: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báo</a:t>
            </a: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thời</a:t>
            </a: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tiết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hỗ</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trợ</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ra</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quyết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định</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trong</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nông</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nghiệp</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hoặc</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các</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ứng</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dụng</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khác</a:t>
            </a:r>
            <a:r>
              <a:rPr kumimoji="0" lang="en-US" altLang="en-US" sz="24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63692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184102" y="273844"/>
            <a:ext cx="5884027" cy="1204912"/>
          </a:xfrm>
        </p:spPr>
        <p:txBody>
          <a:bodyPr/>
          <a:lstStyle/>
          <a:p>
            <a:r>
              <a:rPr lang="en-US" dirty="0">
                <a:latin typeface="Arial" panose="020B0604020202020204" pitchFamily="34" charset="0"/>
                <a:cs typeface="Arial" panose="020B0604020202020204" pitchFamily="34" charset="0"/>
              </a:rPr>
              <a:t>Phương </a:t>
            </a:r>
            <a:r>
              <a:rPr lang="en-US" dirty="0" err="1">
                <a:latin typeface="Arial" panose="020B0604020202020204" pitchFamily="34" charset="0"/>
                <a:cs typeface="Arial" panose="020B0604020202020204" pitchFamily="34" charset="0"/>
              </a:rPr>
              <a:t>pháp</a:t>
            </a:r>
            <a:endParaRPr lang="en-US"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481954" y="2160586"/>
            <a:ext cx="6342183" cy="3924903"/>
          </a:xfrm>
        </p:spPr>
        <p:txBody>
          <a:bodyPr>
            <a:noAutofit/>
          </a:bodyPr>
          <a:lstStyle/>
          <a:p>
            <a:r>
              <a:rPr lang="en-US" sz="2400" dirty="0"/>
              <a:t>Các </a:t>
            </a:r>
            <a:r>
              <a:rPr lang="en-US" sz="2400" dirty="0" err="1"/>
              <a:t>mô</a:t>
            </a:r>
            <a:r>
              <a:rPr lang="en-US" sz="2400" dirty="0"/>
              <a:t> </a:t>
            </a:r>
            <a:r>
              <a:rPr lang="en-US" sz="2400" dirty="0" err="1"/>
              <a:t>hình</a:t>
            </a:r>
            <a:r>
              <a:rPr lang="en-US" sz="2400" dirty="0"/>
              <a:t> </a:t>
            </a:r>
            <a:r>
              <a:rPr lang="en-US" sz="2400" dirty="0" err="1"/>
              <a:t>có</a:t>
            </a:r>
            <a:r>
              <a:rPr lang="en-US" sz="2400" dirty="0"/>
              <a:t> </a:t>
            </a:r>
            <a:r>
              <a:rPr lang="en-US" sz="2400" dirty="0" err="1"/>
              <a:t>thể</a:t>
            </a:r>
            <a:r>
              <a:rPr lang="en-US" sz="2400" dirty="0"/>
              <a:t> </a:t>
            </a:r>
            <a:r>
              <a:rPr lang="en-US" sz="2400" dirty="0" err="1"/>
              <a:t>sử</a:t>
            </a:r>
            <a:r>
              <a:rPr lang="en-US" sz="2400" dirty="0"/>
              <a:t> </a:t>
            </a:r>
            <a:r>
              <a:rPr lang="en-US" sz="2400" dirty="0" err="1"/>
              <a:t>dụng</a:t>
            </a:r>
            <a:r>
              <a:rPr lang="en-US" sz="2400" dirty="0"/>
              <a:t> </a:t>
            </a:r>
            <a:r>
              <a:rPr lang="en-US" sz="2400" dirty="0" err="1"/>
              <a:t>để</a:t>
            </a:r>
            <a:r>
              <a:rPr lang="en-US" sz="2400" dirty="0"/>
              <a:t> </a:t>
            </a:r>
            <a:r>
              <a:rPr lang="en-US" sz="2400" dirty="0" err="1"/>
              <a:t>tham</a:t>
            </a:r>
            <a:r>
              <a:rPr lang="en-US" sz="2400" dirty="0"/>
              <a:t> </a:t>
            </a:r>
            <a:r>
              <a:rPr lang="en-US" sz="2400" dirty="0" err="1"/>
              <a:t>khảo</a:t>
            </a:r>
            <a:endParaRPr lang="en-US" sz="2400" dirty="0"/>
          </a:p>
          <a:p>
            <a:r>
              <a:rPr lang="en-US" sz="2400" dirty="0"/>
              <a:t> </a:t>
            </a:r>
            <a:r>
              <a:rPr lang="en-US" sz="2400" dirty="0" err="1"/>
              <a:t>Nếu</a:t>
            </a:r>
            <a:r>
              <a:rPr lang="en-US" sz="2400" dirty="0"/>
              <a:t> </a:t>
            </a:r>
            <a:r>
              <a:rPr lang="en-US" sz="2400" dirty="0" err="1"/>
              <a:t>dữ</a:t>
            </a:r>
            <a:r>
              <a:rPr lang="en-US" sz="2400" dirty="0"/>
              <a:t> </a:t>
            </a:r>
            <a:r>
              <a:rPr lang="en-US" sz="2400" dirty="0" err="1"/>
              <a:t>liệu</a:t>
            </a:r>
            <a:r>
              <a:rPr lang="en-US" sz="2400" dirty="0"/>
              <a:t> </a:t>
            </a:r>
            <a:r>
              <a:rPr lang="en-US" sz="2400" dirty="0" err="1"/>
              <a:t>có</a:t>
            </a:r>
            <a:r>
              <a:rPr lang="en-US" sz="2400" dirty="0"/>
              <a:t> </a:t>
            </a:r>
            <a:r>
              <a:rPr lang="en-US" sz="2400" dirty="0" err="1"/>
              <a:t>cấu</a:t>
            </a:r>
            <a:r>
              <a:rPr lang="en-US" sz="2400" dirty="0"/>
              <a:t> </a:t>
            </a:r>
            <a:r>
              <a:rPr lang="en-US" sz="2400" dirty="0" err="1"/>
              <a:t>trúc</a:t>
            </a:r>
            <a:r>
              <a:rPr lang="en-US" sz="2400" dirty="0"/>
              <a:t> </a:t>
            </a:r>
            <a:r>
              <a:rPr lang="en-US" sz="2400" dirty="0" err="1"/>
              <a:t>tuần</a:t>
            </a:r>
            <a:r>
              <a:rPr lang="en-US" sz="2400" dirty="0"/>
              <a:t> </a:t>
            </a:r>
            <a:r>
              <a:rPr lang="en-US" sz="2400" dirty="0" err="1"/>
              <a:t>tự</a:t>
            </a:r>
            <a:r>
              <a:rPr lang="en-US" sz="2400" dirty="0"/>
              <a:t> </a:t>
            </a:r>
            <a:r>
              <a:rPr lang="en-US" sz="2400" dirty="0" err="1"/>
              <a:t>rõ</a:t>
            </a:r>
            <a:r>
              <a:rPr lang="en-US" sz="2400" dirty="0"/>
              <a:t> </a:t>
            </a:r>
            <a:r>
              <a:rPr lang="en-US" sz="2400" dirty="0" err="1"/>
              <a:t>ràng</a:t>
            </a:r>
            <a:r>
              <a:rPr lang="en-US" sz="2400" dirty="0"/>
              <a:t>: LSTM, GRU, Transformer.</a:t>
            </a:r>
          </a:p>
          <a:p>
            <a:r>
              <a:rPr lang="en-US" sz="2400" dirty="0"/>
              <a:t> </a:t>
            </a:r>
            <a:r>
              <a:rPr lang="en-US" sz="2400" dirty="0" err="1"/>
              <a:t>Nếu</a:t>
            </a:r>
            <a:r>
              <a:rPr lang="en-US" sz="2400" dirty="0"/>
              <a:t> </a:t>
            </a:r>
            <a:r>
              <a:rPr lang="en-US" sz="2400" dirty="0" err="1"/>
              <a:t>dữ</a:t>
            </a:r>
            <a:r>
              <a:rPr lang="en-US" sz="2400" dirty="0"/>
              <a:t> </a:t>
            </a:r>
            <a:r>
              <a:rPr lang="en-US" sz="2400" dirty="0" err="1"/>
              <a:t>liệu</a:t>
            </a:r>
            <a:r>
              <a:rPr lang="en-US" sz="2400" dirty="0"/>
              <a:t> </a:t>
            </a:r>
            <a:r>
              <a:rPr lang="en-US" sz="2400" dirty="0" err="1"/>
              <a:t>không</a:t>
            </a:r>
            <a:r>
              <a:rPr lang="en-US" sz="2400" dirty="0"/>
              <a:t> </a:t>
            </a:r>
            <a:r>
              <a:rPr lang="en-US" sz="2400" dirty="0" err="1"/>
              <a:t>yêu</a:t>
            </a:r>
            <a:r>
              <a:rPr lang="en-US" sz="2400" dirty="0"/>
              <a:t> </a:t>
            </a:r>
            <a:r>
              <a:rPr lang="en-US" sz="2400" dirty="0" err="1"/>
              <a:t>cầu</a:t>
            </a:r>
            <a:r>
              <a:rPr lang="en-US" sz="2400" dirty="0"/>
              <a:t> </a:t>
            </a:r>
            <a:r>
              <a:rPr lang="en-US" sz="2400" dirty="0" err="1"/>
              <a:t>xử</a:t>
            </a:r>
            <a:r>
              <a:rPr lang="en-US" sz="2400" dirty="0"/>
              <a:t> </a:t>
            </a:r>
            <a:r>
              <a:rPr lang="en-US" sz="2400" dirty="0" err="1"/>
              <a:t>lý</a:t>
            </a:r>
            <a:r>
              <a:rPr lang="en-US" sz="2400" dirty="0"/>
              <a:t> </a:t>
            </a:r>
            <a:r>
              <a:rPr lang="en-US" sz="2400" dirty="0" err="1"/>
              <a:t>thứ</a:t>
            </a:r>
            <a:r>
              <a:rPr lang="en-US" sz="2400" dirty="0"/>
              <a:t> </a:t>
            </a:r>
            <a:r>
              <a:rPr lang="en-US" sz="2400" dirty="0" err="1"/>
              <a:t>tự</a:t>
            </a:r>
            <a:r>
              <a:rPr lang="en-US" sz="2400" dirty="0"/>
              <a:t>: Random Forest, </a:t>
            </a:r>
            <a:r>
              <a:rPr lang="en-US" sz="2400" dirty="0" err="1"/>
              <a:t>XGBoost</a:t>
            </a:r>
            <a:r>
              <a:rPr lang="en-US" sz="2400" dirty="0"/>
              <a:t>.</a:t>
            </a:r>
          </a:p>
          <a:p>
            <a:r>
              <a:rPr lang="en-US" sz="2400" dirty="0"/>
              <a:t> </a:t>
            </a:r>
            <a:r>
              <a:rPr lang="en-US" sz="2400" dirty="0" err="1"/>
              <a:t>Nếu</a:t>
            </a:r>
            <a:r>
              <a:rPr lang="en-US" sz="2400" dirty="0"/>
              <a:t> </a:t>
            </a:r>
            <a:r>
              <a:rPr lang="en-US" sz="2400" dirty="0" err="1"/>
              <a:t>có</a:t>
            </a:r>
            <a:r>
              <a:rPr lang="en-US" sz="2400" dirty="0"/>
              <a:t> </a:t>
            </a:r>
            <a:r>
              <a:rPr lang="en-US" sz="2400" dirty="0" err="1"/>
              <a:t>tính</a:t>
            </a:r>
            <a:r>
              <a:rPr lang="en-US" sz="2400" dirty="0"/>
              <a:t> </a:t>
            </a:r>
            <a:r>
              <a:rPr lang="en-US" sz="2400" dirty="0" err="1"/>
              <a:t>mùa</a:t>
            </a:r>
            <a:r>
              <a:rPr lang="en-US" sz="2400" dirty="0"/>
              <a:t> </a:t>
            </a:r>
            <a:r>
              <a:rPr lang="en-US" sz="2400" dirty="0" err="1"/>
              <a:t>vụ</a:t>
            </a:r>
            <a:r>
              <a:rPr lang="en-US" sz="2400" dirty="0"/>
              <a:t> </a:t>
            </a:r>
            <a:r>
              <a:rPr lang="en-US" sz="2400" dirty="0" err="1"/>
              <a:t>rõ</a:t>
            </a:r>
            <a:r>
              <a:rPr lang="en-US" sz="2400" dirty="0"/>
              <a:t> </a:t>
            </a:r>
            <a:r>
              <a:rPr lang="en-US" sz="2400" dirty="0" err="1"/>
              <a:t>ràng</a:t>
            </a:r>
            <a:r>
              <a:rPr lang="en-US" sz="2400" dirty="0"/>
              <a:t>: ARIMA, Prophet.</a:t>
            </a:r>
          </a:p>
          <a:p>
            <a:r>
              <a:rPr lang="en-US" sz="2400" dirty="0"/>
              <a:t> </a:t>
            </a:r>
            <a:r>
              <a:rPr lang="en-US" sz="2400" dirty="0" err="1"/>
              <a:t>Nếu</a:t>
            </a:r>
            <a:r>
              <a:rPr lang="en-US" sz="2400" dirty="0"/>
              <a:t> </a:t>
            </a:r>
            <a:r>
              <a:rPr lang="en-US" sz="2400" dirty="0" err="1"/>
              <a:t>cần</a:t>
            </a:r>
            <a:r>
              <a:rPr lang="en-US" sz="2400" dirty="0"/>
              <a:t> </a:t>
            </a:r>
            <a:r>
              <a:rPr lang="en-US" sz="2400" dirty="0" err="1"/>
              <a:t>hiệu</a:t>
            </a:r>
            <a:r>
              <a:rPr lang="en-US" sz="2400" dirty="0"/>
              <a:t> </a:t>
            </a:r>
            <a:r>
              <a:rPr lang="en-US" sz="2400" dirty="0" err="1"/>
              <a:t>suất</a:t>
            </a:r>
            <a:r>
              <a:rPr lang="en-US" sz="2400" dirty="0"/>
              <a:t> </a:t>
            </a:r>
            <a:r>
              <a:rPr lang="en-US" sz="2400" dirty="0" err="1"/>
              <a:t>cao</a:t>
            </a:r>
            <a:r>
              <a:rPr lang="en-US" sz="2400" dirty="0"/>
              <a:t> </a:t>
            </a:r>
            <a:r>
              <a:rPr lang="en-US" sz="2400" dirty="0" err="1"/>
              <a:t>và</a:t>
            </a:r>
            <a:r>
              <a:rPr lang="en-US" sz="2400" dirty="0"/>
              <a:t> </a:t>
            </a:r>
            <a:r>
              <a:rPr lang="en-US" sz="2400" dirty="0" err="1"/>
              <a:t>mạnh</a:t>
            </a:r>
            <a:r>
              <a:rPr lang="en-US" sz="2400" dirty="0"/>
              <a:t> </a:t>
            </a:r>
            <a:r>
              <a:rPr lang="en-US" sz="2400" dirty="0" err="1"/>
              <a:t>mẽ</a:t>
            </a:r>
            <a:r>
              <a:rPr lang="en-US" sz="2400" dirty="0"/>
              <a:t>: Hybrid models </a:t>
            </a:r>
            <a:r>
              <a:rPr lang="en-US" sz="2400" dirty="0" err="1"/>
              <a:t>hoặc</a:t>
            </a:r>
            <a:r>
              <a:rPr lang="en-US" sz="2400" dirty="0"/>
              <a:t> Ensemble Learning.</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Placeholder 11" descr="A computer servers in a room&#10;&#10;AI-generated content may be incorrect.">
            <a:extLst>
              <a:ext uri="{FF2B5EF4-FFF2-40B4-BE49-F238E27FC236}">
                <a16:creationId xmlns:a16="http://schemas.microsoft.com/office/drawing/2014/main" id="{AC3E32CC-1D59-D9B6-8A8F-94D9AC388436}"/>
              </a:ext>
            </a:extLst>
          </p:cNvPr>
          <p:cNvPicPr>
            <a:picLocks noGrp="1" noChangeAspect="1"/>
          </p:cNvPicPr>
          <p:nvPr>
            <p:ph type="pic" sz="quarter" idx="13"/>
          </p:nvPr>
        </p:nvPicPr>
        <p:blipFill>
          <a:blip r:embed="rId3"/>
          <a:srcRect l="28267" r="28267"/>
          <a:stretch>
            <a:fillRect/>
          </a:stretch>
        </p:blipFill>
        <p:spPr/>
      </p:pic>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{BF4BE1AC-D2B0-4DF7-B6D4-2556F053D38D}tf67328976_win32</Template>
  <TotalTime>255</TotalTime>
  <Words>1686</Words>
  <Application>Microsoft Office PowerPoint</Application>
  <PresentationFormat>Widescreen</PresentationFormat>
  <Paragraphs>183</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Custom</vt:lpstr>
      <vt:lpstr>ai-agriculture-weather-forecast</vt:lpstr>
      <vt:lpstr>Hoàn cảnh</vt:lpstr>
      <vt:lpstr>TOpic</vt:lpstr>
      <vt:lpstr>Random Forest và LSTM </vt:lpstr>
      <vt:lpstr>Data</vt:lpstr>
      <vt:lpstr>Output</vt:lpstr>
      <vt:lpstr>Mục tiêu</vt:lpstr>
      <vt:lpstr>PowerPoint Presentation</vt:lpstr>
      <vt:lpstr>Phương pháp</vt:lpstr>
      <vt:lpstr>Mô HÌnh lstm</vt:lpstr>
      <vt:lpstr>Cải thiện</vt:lpstr>
      <vt:lpstr>Mô hình randomforest</vt:lpstr>
      <vt:lpstr>PowerPoint Presentation</vt:lpstr>
      <vt:lpstr>CÁC Chỉ số đánh giá</vt:lpstr>
      <vt:lpstr>PowerPoint Presentation</vt:lpstr>
      <vt:lpstr>Khó khăn đặt ra</vt:lpstr>
      <vt:lpstr>Kết luận</vt:lpstr>
      <vt:lpstr>Hướng phát triển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Shun</dc:creator>
  <cp:lastModifiedBy>Shun</cp:lastModifiedBy>
  <cp:revision>1</cp:revision>
  <dcterms:created xsi:type="dcterms:W3CDTF">2025-05-19T12:26:06Z</dcterms:created>
  <dcterms:modified xsi:type="dcterms:W3CDTF">2025-05-19T16:41:15Z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