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embeddedFontLst>
    <p:embeddedFont>
      <p:font typeface="Dosis" charset="0"/>
      <p:regular r:id="rId53"/>
      <p:bold r:id="rId54"/>
    </p:embeddedFont>
    <p:embeddedFont>
      <p:font typeface="Consolas" pitchFamily="49" charset="0"/>
      <p:regular r:id="rId55"/>
      <p:bold r:id="rId56"/>
      <p:italic r:id="rId57"/>
      <p:boldItalic r:id="rId58"/>
    </p:embeddedFont>
    <p:embeddedFont>
      <p:font typeface="Roboto" charset="0"/>
      <p:regular r:id="rId59"/>
      <p:bold r:id="rId60"/>
      <p:italic r:id="rId61"/>
      <p:boldItalic r:id="rId62"/>
    </p:embeddedFont>
    <p:embeddedFont>
      <p:font typeface="Roboto Slab" charset="0"/>
      <p:regular r:id="rId63"/>
      <p:bold r:id="rId64"/>
    </p:embeddedFont>
    <p:embeddedFont>
      <p:font typeface="Source Sans Pro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2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90957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1524800" y="896807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000"/>
            </a:lvl1pPr>
            <a:lvl2pPr lvl="1" algn="ctr" rtl="0">
              <a:spcBef>
                <a:spcPts val="0"/>
              </a:spcBef>
              <a:buSzPct val="100000"/>
              <a:defRPr sz="4000"/>
            </a:lvl2pPr>
            <a:lvl3pPr lvl="2" algn="ctr" rtl="0">
              <a:spcBef>
                <a:spcPts val="0"/>
              </a:spcBef>
              <a:buSzPct val="100000"/>
              <a:defRPr sz="4000"/>
            </a:lvl3pPr>
            <a:lvl4pPr lvl="3" algn="ctr" rtl="0">
              <a:spcBef>
                <a:spcPts val="0"/>
              </a:spcBef>
              <a:buSzPct val="100000"/>
              <a:defRPr sz="4000"/>
            </a:lvl4pPr>
            <a:lvl5pPr lvl="4" algn="ctr" rtl="0">
              <a:spcBef>
                <a:spcPts val="0"/>
              </a:spcBef>
              <a:buSzPct val="100000"/>
              <a:defRPr sz="4000"/>
            </a:lvl5pPr>
            <a:lvl6pPr lvl="5" algn="ctr" rtl="0">
              <a:spcBef>
                <a:spcPts val="0"/>
              </a:spcBef>
              <a:buSzPct val="100000"/>
              <a:defRPr sz="4000"/>
            </a:lvl6pPr>
            <a:lvl7pPr lvl="6" algn="ctr" rtl="0">
              <a:spcBef>
                <a:spcPts val="0"/>
              </a:spcBef>
              <a:buSzPct val="100000"/>
              <a:defRPr sz="4000"/>
            </a:lvl7pPr>
            <a:lvl8pPr lvl="7" algn="ctr" rtl="0">
              <a:spcBef>
                <a:spcPts val="0"/>
              </a:spcBef>
              <a:buSzPct val="100000"/>
              <a:defRPr sz="4000"/>
            </a:lvl8pPr>
            <a:lvl9pPr lvl="8" algn="ctr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800"/>
            </a:lvl1pPr>
            <a:lvl2pPr lvl="1" algn="ctr" rtl="0">
              <a:spcBef>
                <a:spcPts val="0"/>
              </a:spcBef>
              <a:buSzPct val="100000"/>
              <a:defRPr sz="3800"/>
            </a:lvl2pPr>
            <a:lvl3pPr lvl="2" algn="ctr" rtl="0">
              <a:spcBef>
                <a:spcPts val="0"/>
              </a:spcBef>
              <a:buSzPct val="100000"/>
              <a:defRPr sz="3800"/>
            </a:lvl3pPr>
            <a:lvl4pPr lvl="3" algn="ctr" rtl="0">
              <a:spcBef>
                <a:spcPts val="0"/>
              </a:spcBef>
              <a:buSzPct val="100000"/>
              <a:defRPr sz="3800"/>
            </a:lvl4pPr>
            <a:lvl5pPr lvl="4" algn="ctr" rtl="0">
              <a:spcBef>
                <a:spcPts val="0"/>
              </a:spcBef>
              <a:buSzPct val="100000"/>
              <a:defRPr sz="3800"/>
            </a:lvl5pPr>
            <a:lvl6pPr lvl="5" algn="ctr" rtl="0">
              <a:spcBef>
                <a:spcPts val="0"/>
              </a:spcBef>
              <a:buSzPct val="100000"/>
              <a:defRPr sz="3800"/>
            </a:lvl6pPr>
            <a:lvl7pPr lvl="6" algn="ctr" rtl="0">
              <a:spcBef>
                <a:spcPts val="0"/>
              </a:spcBef>
              <a:buSzPct val="100000"/>
              <a:defRPr sz="3800"/>
            </a:lvl7pPr>
            <a:lvl8pPr lvl="7" algn="ctr" rtl="0">
              <a:spcBef>
                <a:spcPts val="0"/>
              </a:spcBef>
              <a:buSzPct val="100000"/>
              <a:defRPr sz="3800"/>
            </a:lvl8pPr>
            <a:lvl9pPr lvl="8" algn="ctr" rtl="0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161.stanford.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piazza.com/stanford/summer2017/cs161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latin typeface="Dosis"/>
                <a:ea typeface="Dosis"/>
                <a:cs typeface="Dosis"/>
                <a:sym typeface="Dosis"/>
              </a:rPr>
              <a:t>CS 161</a:t>
            </a:r>
            <a:endParaRPr lang="en" sz="4800" b="1" dirty="0">
              <a:latin typeface="Dosis"/>
              <a:ea typeface="Dosis"/>
              <a:cs typeface="Dosis"/>
              <a:sym typeface="Dosis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Dosis"/>
                <a:ea typeface="Dosis"/>
                <a:cs typeface="Dosis"/>
                <a:sym typeface="Dosis"/>
              </a:rPr>
              <a:t>Design and Analysis of Algorithms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Dosis"/>
              <a:ea typeface="Dosis"/>
              <a:cs typeface="Dosis"/>
              <a:sym typeface="Dosis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Dosis"/>
                <a:ea typeface="Dosis"/>
                <a:cs typeface="Dosis"/>
                <a:sym typeface="Dosis"/>
              </a:rPr>
              <a:t>Summer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Insertion sort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4294967295"/>
          </p:nvPr>
        </p:nvSpPr>
        <p:spPr>
          <a:xfrm>
            <a:off x="930450" y="1444500"/>
            <a:ext cx="7283100" cy="3930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insertion_sort(list A):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 to length(A)-1: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cur_value = A[i]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= i - 1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≥ 0 and A[j] &gt; cur_value: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A[j+1] = A[j]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j = j - 1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A[j+1] = cur_value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18627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 1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 2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Insertion sort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4294967295"/>
          </p:nvPr>
        </p:nvSpPr>
        <p:spPr>
          <a:xfrm>
            <a:off x="2570525" y="1444500"/>
            <a:ext cx="59637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we prove this algorithm always sorts the input list?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efficiently does this algorithm sort the input list?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Correctness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Algorithms often initialize, modify, or delete new data.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In the case of insertion sort, it might be challenging for an untrained observer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to formalize the notion of correctness since the manner in which the algorithm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behaves depends on the input list.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Is there a way to prove the algorithm works, without checking it for all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(infinitely many) input lists?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reason about the behavior of algorithms, it often helps to look for things that </a:t>
            </a:r>
            <a:r>
              <a:rPr lang="en" sz="2400" i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don’t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change.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Notice that insertion sort maintains a sorted sublist, the length of which grows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each iteration.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unchanging property is called an </a:t>
            </a: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invariant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Correctness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an </a:t>
            </a: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invariant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the outer for-loop of insertion sort: At the start of iteration i of the outer for-loop, the first i elements of the list are sorted.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Sanity checks: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the third iteration (i.e. the iteration when i = 2), the first 2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elements of the list are sorted. True.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the fifth iteration (i.e. the iteration when i = 4), the first 4 elements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of the list are sorted. True.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4344000" y="3928700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73" name="Shape 173"/>
          <p:cNvSpPr/>
          <p:nvPr/>
        </p:nvSpPr>
        <p:spPr>
          <a:xfrm>
            <a:off x="4800000" y="3928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74" name="Shape 174"/>
          <p:cNvSpPr/>
          <p:nvPr/>
        </p:nvSpPr>
        <p:spPr>
          <a:xfrm>
            <a:off x="5256000" y="3928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75" name="Shape 175"/>
          <p:cNvSpPr/>
          <p:nvPr/>
        </p:nvSpPr>
        <p:spPr>
          <a:xfrm>
            <a:off x="3432000" y="3928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76" name="Shape 176"/>
          <p:cNvSpPr/>
          <p:nvPr/>
        </p:nvSpPr>
        <p:spPr>
          <a:xfrm>
            <a:off x="3888000" y="3928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77" name="Shape 177"/>
          <p:cNvSpPr/>
          <p:nvPr/>
        </p:nvSpPr>
        <p:spPr>
          <a:xfrm>
            <a:off x="5255987" y="5498575"/>
            <a:ext cx="456000" cy="456000"/>
          </a:xfrm>
          <a:prstGeom prst="rect">
            <a:avLst/>
          </a:prstGeom>
          <a:solidFill>
            <a:srgbClr val="B6D7A8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78" name="Shape 178"/>
          <p:cNvSpPr/>
          <p:nvPr/>
        </p:nvSpPr>
        <p:spPr>
          <a:xfrm>
            <a:off x="3431987" y="54985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79" name="Shape 179"/>
          <p:cNvSpPr/>
          <p:nvPr/>
        </p:nvSpPr>
        <p:spPr>
          <a:xfrm>
            <a:off x="3887987" y="54985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80" name="Shape 180"/>
          <p:cNvSpPr/>
          <p:nvPr/>
        </p:nvSpPr>
        <p:spPr>
          <a:xfrm>
            <a:off x="4343987" y="54985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81" name="Shape 181"/>
          <p:cNvSpPr/>
          <p:nvPr/>
        </p:nvSpPr>
        <p:spPr>
          <a:xfrm>
            <a:off x="4799987" y="54985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Less formally (explain it to your co-worker)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the first iteration, the first element of the array is sorted.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construction, the i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iteration puts element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A[i]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the right place.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the i = length(A)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iteration (aka the end of the algorithm),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first length(A) elements are sorted.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Yay for hand wavy-ness!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Correctness</a:t>
            </a:r>
          </a:p>
        </p:txBody>
      </p:sp>
      <p:pic>
        <p:nvPicPr>
          <p:cNvPr id="188" name="Shape 188" descr="wave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4136312"/>
            <a:ext cx="33337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Correctness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formally (rigorously)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" sz="6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Outer invariant (for-loop):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 the start of iteration i of the outer for-loop, the first i elements of the list are sorted.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Inner invariant (while-loop):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 the start of iteration j of the inner while-loop, </a:t>
            </a:r>
            <a:r>
              <a:rPr lang="en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A[0:j,j+2:i]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contains the same elements as the original sublist </a:t>
            </a:r>
            <a:r>
              <a:rPr lang="en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A[0:i-1]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still sorted, such that all of the values in the right sublist </a:t>
            </a:r>
            <a:r>
              <a:rPr lang="en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A[j+2:i]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are greater than </a:t>
            </a:r>
            <a:r>
              <a:rPr lang="en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cur_value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formally (rigorously)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Lemma: If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A[0:i]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sorted at the start of iteration i = x-1 of the loop, then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A[0:i]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will be sorted at the start of iteration i = x of the loop.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To prove this statement, we first prove the inner loop invariant.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The invariant holds at the start of the iteration j = i-1 of the inner while-loop.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To see why, notice that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A[0:j,j+2:i]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describes the same sublist as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A[0:i-1,i+1:i]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(since we initialized j to i-1), which trivially contains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same elements as the original sublist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A[0:i-1]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still sorted, since the right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sublist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A[i+1:i]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empty.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Furthermore, since the right sublist is empty, all of its values are all vacuously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greater than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cur_value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Correctness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Proof of lemma, cont.: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Now, we will prove the inductive step. Suppose that the invariant holds at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start of an arbitrary iteration j = y (inductive hypothesis). We prove that it still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holds at the start of iteration j = y-1. There are two cases of the while-loop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condition to consider: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The condition returns True. First,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A[j]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copied to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A[j+1]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Since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A[j]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A[j+1]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A[0:j,j+2:i]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satisfies the invariant for j = y (by the inductive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hypothesis), now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A[0:j-1,j+1:i]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also satisfies the invariant for j = y.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Then, j is decremented by 1 to y-1, so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A[0:j,j+2:i]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now satisfies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invariant for j = y-1, maintaining the invariant for the next iteration.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The condition returns False. The loop terminates. Since either (1) j is -1 or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(2)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cur_value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greater than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A[j]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then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A[0:j],cur_value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be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sorted (recall the invariant guarantees that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A[0:j]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sorted). Furthermore,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since all of the values in the right sublist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A[j+2:i]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are sorted and greater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than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cur_value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then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A[0:j],cur_value,A[j+2:i]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be sorted.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Thus, at the termination of the loop,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A[0:i]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(the first i+1 elements) is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sorted. ◼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Correctness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Theorem: Insertion sort sorts the input list.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At the start of the first iteration of the outer for-loop,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A[0:-1]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(an empty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sublist) is trivially sorted.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By our lemma, if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A[0:x-1]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sorted at the start of iteration i = x of the loop,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then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A[0:x]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will be sorted at the start of iteration i = x+1 of the loop.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The loop terminates at the start of iteration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length(A)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which implies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that 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A[0:length(A)-1]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sorted when the loop ends, which proves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theorem. ◼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Correctness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Both the lemma and theorem follow a consistent format: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" sz="6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Initialization: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loop invariant starts out as true.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Maintenance: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If the loop invariant is true at step i, then it’s true at step i+1.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Termination: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If the loop invariant is true at the end of the algorithm, this tells you something about what you’re trying to prove.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Correctness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Outline for Today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Course Information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Algorithmic Analysis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Proving correctness with induction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Proving runtime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</a:t>
            </a:r>
            <a:r>
              <a:rPr lang="en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asymptotic (tiệm cận) analysis</a:t>
            </a:r>
            <a:endParaRPr lang="en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Divide and Conquer 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Mergesort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18627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CCC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 1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 2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Insertion sort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subTitle" idx="4294967295"/>
          </p:nvPr>
        </p:nvSpPr>
        <p:spPr>
          <a:xfrm>
            <a:off x="2570525" y="1444500"/>
            <a:ext cx="59637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we prove this algorithm always sorts the input list?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efficiently does this algorithm sort the input list?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ubTitle" idx="4294967295"/>
          </p:nvPr>
        </p:nvSpPr>
        <p:spPr>
          <a:xfrm>
            <a:off x="930450" y="1444500"/>
            <a:ext cx="7283100" cy="3930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insertion_sort(list A):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1 to length(A):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cur_value = A[i]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= i - 1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&gt; 0 and A[j] &gt; cur_value: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A[j+1] = A[j]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j = j - 1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A[j+1] = cur_value</a:t>
            </a:r>
          </a:p>
        </p:txBody>
      </p:sp>
      <p:cxnSp>
        <p:nvCxnSpPr>
          <p:cNvPr id="232" name="Shape 232"/>
          <p:cNvCxnSpPr/>
          <p:nvPr/>
        </p:nvCxnSpPr>
        <p:spPr>
          <a:xfrm>
            <a:off x="2479784" y="2634040"/>
            <a:ext cx="3179700" cy="0"/>
          </a:xfrm>
          <a:prstGeom prst="straightConnector1">
            <a:avLst/>
          </a:prstGeom>
          <a:noFill/>
          <a:ln w="19050" cap="flat" cmpd="sng">
            <a:solidFill>
              <a:srgbClr val="2196F3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3" name="Shape 233"/>
          <p:cNvCxnSpPr/>
          <p:nvPr/>
        </p:nvCxnSpPr>
        <p:spPr>
          <a:xfrm rot="-5400000" flipH="1">
            <a:off x="4710425" y="2634050"/>
            <a:ext cx="1738200" cy="1738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4" name="Shape 234"/>
          <p:cNvSpPr txBox="1"/>
          <p:nvPr/>
        </p:nvSpPr>
        <p:spPr>
          <a:xfrm>
            <a:off x="5479800" y="4280125"/>
            <a:ext cx="1969500" cy="10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iterations</a:t>
            </a:r>
          </a:p>
        </p:txBody>
      </p:sp>
      <p:cxnSp>
        <p:nvCxnSpPr>
          <p:cNvPr id="235" name="Shape 235"/>
          <p:cNvCxnSpPr/>
          <p:nvPr/>
        </p:nvCxnSpPr>
        <p:spPr>
          <a:xfrm>
            <a:off x="2027059" y="3409640"/>
            <a:ext cx="0" cy="1063500"/>
          </a:xfrm>
          <a:prstGeom prst="straightConnector1">
            <a:avLst/>
          </a:prstGeom>
          <a:noFill/>
          <a:ln w="19050" cap="flat" cmpd="sng">
            <a:solidFill>
              <a:srgbClr val="2196F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6" name="Shape 236"/>
          <p:cNvSpPr txBox="1"/>
          <p:nvPr/>
        </p:nvSpPr>
        <p:spPr>
          <a:xfrm>
            <a:off x="57550" y="3421200"/>
            <a:ext cx="1969500" cy="10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work per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iteration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930450" y="53748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Total work: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400" b="1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lang="en" sz="2400" b="1" baseline="300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 b="1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Big-O notation is a mathematical notation for upper-bounding a function’s rate of growth.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Informally, it can be determined by ignoring constants and non-dominant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growth terms.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 + 137 = O(n)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3n + 42 = O(n)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+ 3n - 2 = O(n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+ 10n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logn - 15n = O(n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2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n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O(2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Brainteaser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Can you think of non-decreasing functions f and 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such that neither f = O(g) nor g = O(f)?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Big-O Notation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925" y="5523150"/>
            <a:ext cx="1044225" cy="10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Formally speaking, let f, g: N →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 f(n) = O(g(n)) iff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∃n</a:t>
            </a:r>
            <a:r>
              <a:rPr lang="en" sz="24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∈ N, c ∈ 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∀n ∈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(n ≥ n</a:t>
            </a:r>
            <a:r>
              <a:rPr lang="en" sz="24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→ f(n) ≤ c⋅g(n))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Intuitively, this means that f(n) is upper-bounded by g(n) aka f(n) is “at most as big as” g(n).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Big-O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f(n) = O(g(n))   iff   ∃n</a:t>
            </a:r>
            <a:r>
              <a:rPr lang="en" sz="22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∈ N, c ∈ R.   ∀n ∈ N.   (n ≥ n</a:t>
            </a:r>
            <a:r>
              <a:rPr lang="en" sz="22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→ f(n) ≤ c⋅g(n))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Big-O Notation</a:t>
            </a:r>
          </a:p>
        </p:txBody>
      </p:sp>
      <p:cxnSp>
        <p:nvCxnSpPr>
          <p:cNvPr id="257" name="Shape 257"/>
          <p:cNvCxnSpPr/>
          <p:nvPr/>
        </p:nvCxnSpPr>
        <p:spPr>
          <a:xfrm flipH="1">
            <a:off x="2812575" y="2317275"/>
            <a:ext cx="9300" cy="3963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8" name="Shape 258"/>
          <p:cNvCxnSpPr/>
          <p:nvPr/>
        </p:nvCxnSpPr>
        <p:spPr>
          <a:xfrm>
            <a:off x="2316375" y="5741700"/>
            <a:ext cx="4502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9" name="Shape 259"/>
          <p:cNvCxnSpPr/>
          <p:nvPr/>
        </p:nvCxnSpPr>
        <p:spPr>
          <a:xfrm rot="10800000" flipH="1">
            <a:off x="2846025" y="5129775"/>
            <a:ext cx="3981600" cy="575400"/>
          </a:xfrm>
          <a:prstGeom prst="straightConnector1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0" name="Shape 260"/>
          <p:cNvSpPr txBox="1"/>
          <p:nvPr/>
        </p:nvSpPr>
        <p:spPr>
          <a:xfrm>
            <a:off x="6894650" y="4737200"/>
            <a:ext cx="723300" cy="6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g(n)</a:t>
            </a:r>
          </a:p>
        </p:txBody>
      </p:sp>
      <p:cxnSp>
        <p:nvCxnSpPr>
          <p:cNvPr id="261" name="Shape 261"/>
          <p:cNvCxnSpPr/>
          <p:nvPr/>
        </p:nvCxnSpPr>
        <p:spPr>
          <a:xfrm rot="10800000" flipH="1">
            <a:off x="2846025" y="2773875"/>
            <a:ext cx="4021200" cy="29313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2" name="Shape 262"/>
          <p:cNvSpPr txBox="1"/>
          <p:nvPr/>
        </p:nvSpPr>
        <p:spPr>
          <a:xfrm>
            <a:off x="6931200" y="2476550"/>
            <a:ext cx="997200" cy="57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c⋅g(n)</a:t>
            </a:r>
          </a:p>
        </p:txBody>
      </p:sp>
      <p:cxnSp>
        <p:nvCxnSpPr>
          <p:cNvPr id="263" name="Shape 263"/>
          <p:cNvCxnSpPr/>
          <p:nvPr/>
        </p:nvCxnSpPr>
        <p:spPr>
          <a:xfrm rot="10800000" flipH="1">
            <a:off x="2821875" y="4034225"/>
            <a:ext cx="4017900" cy="1342200"/>
          </a:xfrm>
          <a:prstGeom prst="straightConnector1">
            <a:avLst/>
          </a:prstGeom>
          <a:noFill/>
          <a:ln w="38100" cap="flat" cmpd="sng">
            <a:solidFill>
              <a:srgbClr val="FFD5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4" name="Shape 264"/>
          <p:cNvSpPr txBox="1"/>
          <p:nvPr/>
        </p:nvSpPr>
        <p:spPr>
          <a:xfrm>
            <a:off x="6894650" y="3670400"/>
            <a:ext cx="723300" cy="6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f(n)</a:t>
            </a:r>
          </a:p>
        </p:txBody>
      </p:sp>
      <p:cxnSp>
        <p:nvCxnSpPr>
          <p:cNvPr id="265" name="Shape 265"/>
          <p:cNvCxnSpPr/>
          <p:nvPr/>
        </p:nvCxnSpPr>
        <p:spPr>
          <a:xfrm>
            <a:off x="3732050" y="2375200"/>
            <a:ext cx="0" cy="3442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66" name="Shape 266"/>
          <p:cNvSpPr txBox="1"/>
          <p:nvPr/>
        </p:nvSpPr>
        <p:spPr>
          <a:xfrm>
            <a:off x="3314000" y="5741800"/>
            <a:ext cx="836100" cy="43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200" baseline="-250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f(n) = O(g(n))   iff   ∃n</a:t>
            </a:r>
            <a:r>
              <a:rPr lang="en" sz="22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∈ N, c ∈ R.   ∀n ∈ N.   (n ≥ n</a:t>
            </a:r>
            <a:r>
              <a:rPr lang="en" sz="22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→ f(n) ≤ c⋅g(n))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Big-O Notation</a:t>
            </a:r>
          </a:p>
        </p:txBody>
      </p:sp>
      <p:cxnSp>
        <p:nvCxnSpPr>
          <p:cNvPr id="273" name="Shape 273"/>
          <p:cNvCxnSpPr/>
          <p:nvPr/>
        </p:nvCxnSpPr>
        <p:spPr>
          <a:xfrm flipH="1">
            <a:off x="2812575" y="2317275"/>
            <a:ext cx="9300" cy="3963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4" name="Shape 274"/>
          <p:cNvCxnSpPr/>
          <p:nvPr/>
        </p:nvCxnSpPr>
        <p:spPr>
          <a:xfrm>
            <a:off x="2316375" y="5741700"/>
            <a:ext cx="4502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" name="Shape 275"/>
          <p:cNvCxnSpPr/>
          <p:nvPr/>
        </p:nvCxnSpPr>
        <p:spPr>
          <a:xfrm rot="10800000" flipH="1">
            <a:off x="2846025" y="5129775"/>
            <a:ext cx="3981600" cy="575400"/>
          </a:xfrm>
          <a:prstGeom prst="straightConnector1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6" name="Shape 276"/>
          <p:cNvSpPr txBox="1"/>
          <p:nvPr/>
        </p:nvSpPr>
        <p:spPr>
          <a:xfrm>
            <a:off x="6894650" y="4737200"/>
            <a:ext cx="723300" cy="6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g(n)</a:t>
            </a:r>
          </a:p>
        </p:txBody>
      </p:sp>
      <p:cxnSp>
        <p:nvCxnSpPr>
          <p:cNvPr id="277" name="Shape 277"/>
          <p:cNvCxnSpPr/>
          <p:nvPr/>
        </p:nvCxnSpPr>
        <p:spPr>
          <a:xfrm rot="10800000" flipH="1">
            <a:off x="2846025" y="2773875"/>
            <a:ext cx="4021200" cy="29313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8" name="Shape 278"/>
          <p:cNvSpPr txBox="1"/>
          <p:nvPr/>
        </p:nvSpPr>
        <p:spPr>
          <a:xfrm>
            <a:off x="6931200" y="2476550"/>
            <a:ext cx="997200" cy="57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c⋅g(n)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6894650" y="2908400"/>
            <a:ext cx="723300" cy="6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f(n)</a:t>
            </a:r>
          </a:p>
        </p:txBody>
      </p:sp>
      <p:cxnSp>
        <p:nvCxnSpPr>
          <p:cNvPr id="280" name="Shape 280"/>
          <p:cNvCxnSpPr/>
          <p:nvPr/>
        </p:nvCxnSpPr>
        <p:spPr>
          <a:xfrm>
            <a:off x="6170450" y="2375200"/>
            <a:ext cx="0" cy="3442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81" name="Shape 281"/>
          <p:cNvSpPr txBox="1"/>
          <p:nvPr/>
        </p:nvSpPr>
        <p:spPr>
          <a:xfrm>
            <a:off x="5752400" y="5741800"/>
            <a:ext cx="836100" cy="43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200" baseline="-250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82" name="Shape 282"/>
          <p:cNvSpPr/>
          <p:nvPr/>
        </p:nvSpPr>
        <p:spPr>
          <a:xfrm>
            <a:off x="2850500" y="3304325"/>
            <a:ext cx="3993450" cy="1158875"/>
          </a:xfrm>
          <a:custGeom>
            <a:avLst/>
            <a:gdLst/>
            <a:ahLst/>
            <a:cxnLst/>
            <a:rect l="0" t="0" r="0" b="0"/>
            <a:pathLst>
              <a:path w="159738" h="46355" extrusionOk="0">
                <a:moveTo>
                  <a:pt x="0" y="46285"/>
                </a:moveTo>
                <a:cubicBezTo>
                  <a:pt x="3763" y="46190"/>
                  <a:pt x="14864" y="46754"/>
                  <a:pt x="22578" y="45720"/>
                </a:cubicBezTo>
                <a:cubicBezTo>
                  <a:pt x="30292" y="44685"/>
                  <a:pt x="38475" y="43368"/>
                  <a:pt x="46284" y="40076"/>
                </a:cubicBezTo>
                <a:cubicBezTo>
                  <a:pt x="54092" y="36783"/>
                  <a:pt x="62277" y="30574"/>
                  <a:pt x="69427" y="25965"/>
                </a:cubicBezTo>
                <a:cubicBezTo>
                  <a:pt x="76576" y="21355"/>
                  <a:pt x="82691" y="15898"/>
                  <a:pt x="89182" y="12418"/>
                </a:cubicBezTo>
                <a:cubicBezTo>
                  <a:pt x="95673" y="8937"/>
                  <a:pt x="100847" y="6961"/>
                  <a:pt x="108373" y="5080"/>
                </a:cubicBezTo>
                <a:cubicBezTo>
                  <a:pt x="115899" y="3198"/>
                  <a:pt x="125777" y="1975"/>
                  <a:pt x="134338" y="1129"/>
                </a:cubicBezTo>
                <a:cubicBezTo>
                  <a:pt x="142898" y="282"/>
                  <a:pt x="155504" y="188"/>
                  <a:pt x="159738" y="0"/>
                </a:cubicBezTo>
              </a:path>
            </a:pathLst>
          </a:custGeom>
          <a:noFill/>
          <a:ln w="38100" cap="flat" cmpd="sng">
            <a:solidFill>
              <a:srgbClr val="FFD54F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f(n) = O(g(n))   iff   ∃n</a:t>
            </a:r>
            <a:r>
              <a:rPr lang="en" sz="22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∈ N, c ∈ R.   ∀n ∈ N.   (n ≥ n</a:t>
            </a:r>
            <a:r>
              <a:rPr lang="en" sz="22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→ f(n) ≤ c⋅g(n))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Big-O Notation</a:t>
            </a:r>
          </a:p>
        </p:txBody>
      </p:sp>
      <p:cxnSp>
        <p:nvCxnSpPr>
          <p:cNvPr id="289" name="Shape 289"/>
          <p:cNvCxnSpPr/>
          <p:nvPr/>
        </p:nvCxnSpPr>
        <p:spPr>
          <a:xfrm flipH="1">
            <a:off x="2812575" y="2317275"/>
            <a:ext cx="9300" cy="3963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0" name="Shape 290"/>
          <p:cNvCxnSpPr/>
          <p:nvPr/>
        </p:nvCxnSpPr>
        <p:spPr>
          <a:xfrm>
            <a:off x="2316375" y="5741700"/>
            <a:ext cx="4502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1" name="Shape 291"/>
          <p:cNvCxnSpPr/>
          <p:nvPr/>
        </p:nvCxnSpPr>
        <p:spPr>
          <a:xfrm>
            <a:off x="2850500" y="5129775"/>
            <a:ext cx="3977100" cy="0"/>
          </a:xfrm>
          <a:prstGeom prst="straightConnector1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2" name="Shape 292"/>
          <p:cNvSpPr txBox="1"/>
          <p:nvPr/>
        </p:nvSpPr>
        <p:spPr>
          <a:xfrm>
            <a:off x="6894650" y="4737200"/>
            <a:ext cx="723300" cy="6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g(n)</a:t>
            </a:r>
          </a:p>
        </p:txBody>
      </p:sp>
      <p:cxnSp>
        <p:nvCxnSpPr>
          <p:cNvPr id="293" name="Shape 293"/>
          <p:cNvCxnSpPr/>
          <p:nvPr/>
        </p:nvCxnSpPr>
        <p:spPr>
          <a:xfrm>
            <a:off x="2850500" y="3383475"/>
            <a:ext cx="4016700" cy="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4" name="Shape 294"/>
          <p:cNvSpPr txBox="1"/>
          <p:nvPr/>
        </p:nvSpPr>
        <p:spPr>
          <a:xfrm>
            <a:off x="6931200" y="3086150"/>
            <a:ext cx="997200" cy="57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c⋅g(n)</a:t>
            </a:r>
          </a:p>
        </p:txBody>
      </p:sp>
      <p:cxnSp>
        <p:nvCxnSpPr>
          <p:cNvPr id="295" name="Shape 295"/>
          <p:cNvCxnSpPr/>
          <p:nvPr/>
        </p:nvCxnSpPr>
        <p:spPr>
          <a:xfrm>
            <a:off x="2850500" y="4034225"/>
            <a:ext cx="3989400" cy="0"/>
          </a:xfrm>
          <a:prstGeom prst="straightConnector1">
            <a:avLst/>
          </a:prstGeom>
          <a:noFill/>
          <a:ln w="38100" cap="flat" cmpd="sng">
            <a:solidFill>
              <a:srgbClr val="FFD5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6" name="Shape 296"/>
          <p:cNvSpPr txBox="1"/>
          <p:nvPr/>
        </p:nvSpPr>
        <p:spPr>
          <a:xfrm>
            <a:off x="6894650" y="3670400"/>
            <a:ext cx="723300" cy="6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f(n)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x="3732050" y="2375200"/>
            <a:ext cx="0" cy="3442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98" name="Shape 298"/>
          <p:cNvSpPr txBox="1"/>
          <p:nvPr/>
        </p:nvSpPr>
        <p:spPr>
          <a:xfrm>
            <a:off x="3314000" y="5741800"/>
            <a:ext cx="836100" cy="43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200" baseline="-250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f(n) = O(g(n))   iff   ∃n</a:t>
            </a:r>
            <a:r>
              <a:rPr lang="en" sz="22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∈ N, c ∈ R.   ∀n ∈ N.   (n ≥ n</a:t>
            </a:r>
            <a:r>
              <a:rPr lang="en" sz="22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→ f(n) ≤ c⋅g(n))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Big-O Notation</a:t>
            </a:r>
          </a:p>
        </p:txBody>
      </p:sp>
      <p:cxnSp>
        <p:nvCxnSpPr>
          <p:cNvPr id="305" name="Shape 305"/>
          <p:cNvCxnSpPr/>
          <p:nvPr/>
        </p:nvCxnSpPr>
        <p:spPr>
          <a:xfrm flipH="1">
            <a:off x="2812575" y="2317275"/>
            <a:ext cx="9300" cy="3963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6" name="Shape 306"/>
          <p:cNvCxnSpPr/>
          <p:nvPr/>
        </p:nvCxnSpPr>
        <p:spPr>
          <a:xfrm>
            <a:off x="2316375" y="5741700"/>
            <a:ext cx="4502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7" name="Shape 307"/>
          <p:cNvCxnSpPr/>
          <p:nvPr/>
        </p:nvCxnSpPr>
        <p:spPr>
          <a:xfrm>
            <a:off x="2850500" y="5129775"/>
            <a:ext cx="3977100" cy="0"/>
          </a:xfrm>
          <a:prstGeom prst="straightConnector1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8" name="Shape 308"/>
          <p:cNvSpPr txBox="1"/>
          <p:nvPr/>
        </p:nvSpPr>
        <p:spPr>
          <a:xfrm>
            <a:off x="6894650" y="4737200"/>
            <a:ext cx="723300" cy="6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g(n)</a:t>
            </a:r>
          </a:p>
        </p:txBody>
      </p:sp>
      <p:cxnSp>
        <p:nvCxnSpPr>
          <p:cNvPr id="309" name="Shape 309"/>
          <p:cNvCxnSpPr/>
          <p:nvPr/>
        </p:nvCxnSpPr>
        <p:spPr>
          <a:xfrm>
            <a:off x="2850500" y="3383475"/>
            <a:ext cx="4016700" cy="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0" name="Shape 310"/>
          <p:cNvSpPr txBox="1"/>
          <p:nvPr/>
        </p:nvSpPr>
        <p:spPr>
          <a:xfrm>
            <a:off x="6931200" y="3086150"/>
            <a:ext cx="997200" cy="57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c⋅g(n)</a:t>
            </a:r>
          </a:p>
        </p:txBody>
      </p:sp>
      <p:cxnSp>
        <p:nvCxnSpPr>
          <p:cNvPr id="311" name="Shape 311"/>
          <p:cNvCxnSpPr/>
          <p:nvPr/>
        </p:nvCxnSpPr>
        <p:spPr>
          <a:xfrm>
            <a:off x="2850500" y="4034225"/>
            <a:ext cx="3989400" cy="0"/>
          </a:xfrm>
          <a:prstGeom prst="straightConnector1">
            <a:avLst/>
          </a:prstGeom>
          <a:noFill/>
          <a:ln w="38100" cap="flat" cmpd="sng">
            <a:solidFill>
              <a:srgbClr val="FFD5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2" name="Shape 312"/>
          <p:cNvSpPr txBox="1"/>
          <p:nvPr/>
        </p:nvSpPr>
        <p:spPr>
          <a:xfrm>
            <a:off x="6894650" y="3670400"/>
            <a:ext cx="723300" cy="6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f(n)</a:t>
            </a:r>
          </a:p>
        </p:txBody>
      </p:sp>
      <p:cxnSp>
        <p:nvCxnSpPr>
          <p:cNvPr id="313" name="Shape 313"/>
          <p:cNvCxnSpPr/>
          <p:nvPr/>
        </p:nvCxnSpPr>
        <p:spPr>
          <a:xfrm>
            <a:off x="3732050" y="2375200"/>
            <a:ext cx="0" cy="3442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14" name="Shape 314"/>
          <p:cNvSpPr txBox="1"/>
          <p:nvPr/>
        </p:nvSpPr>
        <p:spPr>
          <a:xfrm>
            <a:off x="3314000" y="5741800"/>
            <a:ext cx="836100" cy="43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200" baseline="-250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cxnSp>
        <p:nvCxnSpPr>
          <p:cNvPr id="315" name="Shape 315"/>
          <p:cNvCxnSpPr/>
          <p:nvPr/>
        </p:nvCxnSpPr>
        <p:spPr>
          <a:xfrm>
            <a:off x="3351050" y="2375200"/>
            <a:ext cx="0" cy="344280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16" name="Shape 316"/>
          <p:cNvCxnSpPr/>
          <p:nvPr/>
        </p:nvCxnSpPr>
        <p:spPr>
          <a:xfrm>
            <a:off x="6246650" y="2375200"/>
            <a:ext cx="0" cy="344280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f(n) = O(g(n))   iff   ∃n</a:t>
            </a:r>
            <a:r>
              <a:rPr lang="en" sz="22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∈ N, c ∈ R.   ∀n ∈ N.   (n ≥ n</a:t>
            </a:r>
            <a:r>
              <a:rPr lang="en" sz="22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→ f(n) ≤ c⋅g(n))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Big-O Notation</a:t>
            </a:r>
          </a:p>
        </p:txBody>
      </p:sp>
      <p:cxnSp>
        <p:nvCxnSpPr>
          <p:cNvPr id="323" name="Shape 323"/>
          <p:cNvCxnSpPr/>
          <p:nvPr/>
        </p:nvCxnSpPr>
        <p:spPr>
          <a:xfrm flipH="1">
            <a:off x="2812575" y="2317275"/>
            <a:ext cx="9300" cy="3963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4" name="Shape 324"/>
          <p:cNvCxnSpPr/>
          <p:nvPr/>
        </p:nvCxnSpPr>
        <p:spPr>
          <a:xfrm>
            <a:off x="2316375" y="5741700"/>
            <a:ext cx="4502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5" name="Shape 325"/>
          <p:cNvCxnSpPr/>
          <p:nvPr/>
        </p:nvCxnSpPr>
        <p:spPr>
          <a:xfrm>
            <a:off x="2850500" y="5129775"/>
            <a:ext cx="3977100" cy="0"/>
          </a:xfrm>
          <a:prstGeom prst="straightConnector1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26" name="Shape 326"/>
          <p:cNvSpPr txBox="1"/>
          <p:nvPr/>
        </p:nvSpPr>
        <p:spPr>
          <a:xfrm>
            <a:off x="6894650" y="4737200"/>
            <a:ext cx="723300" cy="6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g(n)</a:t>
            </a:r>
          </a:p>
        </p:txBody>
      </p:sp>
      <p:cxnSp>
        <p:nvCxnSpPr>
          <p:cNvPr id="327" name="Shape 327"/>
          <p:cNvCxnSpPr/>
          <p:nvPr/>
        </p:nvCxnSpPr>
        <p:spPr>
          <a:xfrm>
            <a:off x="2850500" y="3383475"/>
            <a:ext cx="4016700" cy="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28" name="Shape 328"/>
          <p:cNvSpPr txBox="1"/>
          <p:nvPr/>
        </p:nvSpPr>
        <p:spPr>
          <a:xfrm>
            <a:off x="6931200" y="3086150"/>
            <a:ext cx="997200" cy="57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c⋅g(n)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6894650" y="3670400"/>
            <a:ext cx="723300" cy="6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f(n)</a:t>
            </a:r>
          </a:p>
        </p:txBody>
      </p:sp>
      <p:cxnSp>
        <p:nvCxnSpPr>
          <p:cNvPr id="330" name="Shape 330"/>
          <p:cNvCxnSpPr/>
          <p:nvPr/>
        </p:nvCxnSpPr>
        <p:spPr>
          <a:xfrm>
            <a:off x="5103650" y="2375200"/>
            <a:ext cx="0" cy="3442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31" name="Shape 331"/>
          <p:cNvSpPr txBox="1"/>
          <p:nvPr/>
        </p:nvSpPr>
        <p:spPr>
          <a:xfrm>
            <a:off x="4685600" y="5741800"/>
            <a:ext cx="836100" cy="43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200" baseline="-250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32" name="Shape 332"/>
          <p:cNvSpPr/>
          <p:nvPr/>
        </p:nvSpPr>
        <p:spPr>
          <a:xfrm>
            <a:off x="2850500" y="2476250"/>
            <a:ext cx="4021675" cy="1934400"/>
          </a:xfrm>
          <a:custGeom>
            <a:avLst/>
            <a:gdLst/>
            <a:ahLst/>
            <a:cxnLst/>
            <a:rect l="0" t="0" r="0" b="0"/>
            <a:pathLst>
              <a:path w="160867" h="77376" extrusionOk="0">
                <a:moveTo>
                  <a:pt x="0" y="77376"/>
                </a:moveTo>
                <a:cubicBezTo>
                  <a:pt x="846" y="74930"/>
                  <a:pt x="3668" y="67591"/>
                  <a:pt x="5080" y="62700"/>
                </a:cubicBezTo>
                <a:cubicBezTo>
                  <a:pt x="6491" y="57808"/>
                  <a:pt x="7244" y="54516"/>
                  <a:pt x="8467" y="48025"/>
                </a:cubicBezTo>
                <a:cubicBezTo>
                  <a:pt x="9690" y="41534"/>
                  <a:pt x="10630" y="30339"/>
                  <a:pt x="12418" y="23754"/>
                </a:cubicBezTo>
                <a:cubicBezTo>
                  <a:pt x="14205" y="17168"/>
                  <a:pt x="16651" y="12183"/>
                  <a:pt x="19191" y="8514"/>
                </a:cubicBezTo>
                <a:cubicBezTo>
                  <a:pt x="21731" y="4845"/>
                  <a:pt x="24929" y="3151"/>
                  <a:pt x="27658" y="1740"/>
                </a:cubicBezTo>
                <a:cubicBezTo>
                  <a:pt x="30386" y="328"/>
                  <a:pt x="32267" y="141"/>
                  <a:pt x="35560" y="47"/>
                </a:cubicBezTo>
                <a:cubicBezTo>
                  <a:pt x="38852" y="-47"/>
                  <a:pt x="43461" y="47"/>
                  <a:pt x="47413" y="1176"/>
                </a:cubicBezTo>
                <a:cubicBezTo>
                  <a:pt x="51364" y="2304"/>
                  <a:pt x="55880" y="4656"/>
                  <a:pt x="59267" y="6820"/>
                </a:cubicBezTo>
                <a:cubicBezTo>
                  <a:pt x="62653" y="8983"/>
                  <a:pt x="63029" y="9642"/>
                  <a:pt x="67733" y="14158"/>
                </a:cubicBezTo>
                <a:cubicBezTo>
                  <a:pt x="72436" y="18673"/>
                  <a:pt x="81468" y="28457"/>
                  <a:pt x="87489" y="33914"/>
                </a:cubicBezTo>
                <a:cubicBezTo>
                  <a:pt x="93509" y="39370"/>
                  <a:pt x="97931" y="43509"/>
                  <a:pt x="103858" y="46896"/>
                </a:cubicBezTo>
                <a:cubicBezTo>
                  <a:pt x="109784" y="50282"/>
                  <a:pt x="116652" y="52446"/>
                  <a:pt x="123049" y="54234"/>
                </a:cubicBezTo>
                <a:cubicBezTo>
                  <a:pt x="129446" y="56021"/>
                  <a:pt x="135937" y="56773"/>
                  <a:pt x="142240" y="57620"/>
                </a:cubicBezTo>
                <a:cubicBezTo>
                  <a:pt x="148543" y="58466"/>
                  <a:pt x="157762" y="59031"/>
                  <a:pt x="160867" y="59314"/>
                </a:cubicBezTo>
              </a:path>
            </a:pathLst>
          </a:custGeom>
          <a:noFill/>
          <a:ln w="38100" cap="flat" cmpd="sng">
            <a:solidFill>
              <a:srgbClr val="FFD54F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prove f(n) = O(g(n)), show that there exists a c and n</a:t>
            </a:r>
            <a:r>
              <a:rPr lang="en" sz="24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satisfies the definition.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f(n) = n and g(n) = n logn. We prove that f(n) = O(g(n)).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the values c = 1 and n</a:t>
            </a:r>
            <a:r>
              <a:rPr lang="en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2. We have n ≤ cn logn for n ≥ n</a:t>
            </a:r>
            <a:r>
              <a:rPr lang="en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since n is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positive and 1 ≤ logn for n ≥ 2.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prove f(n) ≠ O(g(n)), proceed by contradiction.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f(n) = n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g(n) = n. We prove that f(n) ≠ O(g(n)).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there exists some c and n</a:t>
            </a:r>
            <a:r>
              <a:rPr lang="en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such that for all n ≥ n</a:t>
            </a:r>
            <a:r>
              <a:rPr lang="en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baseline="300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≤ cn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Consider</a:t>
            </a:r>
            <a:b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 = max{c, n</a:t>
            </a:r>
            <a:r>
              <a:rPr lang="en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 + 1. Then n ≥ n</a:t>
            </a:r>
            <a:r>
              <a:rPr lang="en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but we have n &gt; c, which implies that </a:t>
            </a: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baseline="300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&gt; cn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Contradiction!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Big-O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Course Information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I’m David.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 think algorithms are cool and useful.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 want to convince of you that algorithms are cool and useful.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Course staff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Sean Choi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Braden Hancock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Helen Jiang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Nishith Khandwala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Sydney Li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Barak Oshri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f, g: N →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 f(n) = Ω(g(n)) iff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∃n</a:t>
            </a:r>
            <a:r>
              <a:rPr lang="en" sz="24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∈ N, c ∈ 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∀n ∈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(n ≥ n</a:t>
            </a:r>
            <a:r>
              <a:rPr lang="en" sz="24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→ f(n) ≥ c⋅g(n))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Intuitively, this means that f(n) is lower-bounded by g(n) aka f(n) is “at least as big as” g(n).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Big-Ω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" name="Shape 349"/>
          <p:cNvCxnSpPr/>
          <p:nvPr/>
        </p:nvCxnSpPr>
        <p:spPr>
          <a:xfrm rot="10800000" flipH="1">
            <a:off x="2846025" y="4935041"/>
            <a:ext cx="3981600" cy="575400"/>
          </a:xfrm>
          <a:prstGeom prst="straightConnector1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0" name="Shape 350"/>
          <p:cNvSpPr txBox="1"/>
          <p:nvPr/>
        </p:nvSpPr>
        <p:spPr>
          <a:xfrm>
            <a:off x="6931200" y="4644016"/>
            <a:ext cx="997200" cy="57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c⋅g(n)</a:t>
            </a:r>
          </a:p>
        </p:txBody>
      </p:sp>
      <p:cxnSp>
        <p:nvCxnSpPr>
          <p:cNvPr id="351" name="Shape 351"/>
          <p:cNvCxnSpPr/>
          <p:nvPr/>
        </p:nvCxnSpPr>
        <p:spPr>
          <a:xfrm rot="10800000" flipH="1">
            <a:off x="2821875" y="4372891"/>
            <a:ext cx="4017900" cy="1342200"/>
          </a:xfrm>
          <a:prstGeom prst="straightConnector1">
            <a:avLst/>
          </a:prstGeom>
          <a:noFill/>
          <a:ln w="38100" cap="flat" cmpd="sng">
            <a:solidFill>
              <a:srgbClr val="FFD5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2" name="Shape 352"/>
          <p:cNvSpPr txBox="1"/>
          <p:nvPr/>
        </p:nvSpPr>
        <p:spPr>
          <a:xfrm>
            <a:off x="6894650" y="4009066"/>
            <a:ext cx="723300" cy="6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f(n)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f(n) = Ω(g(n))   iff   ∃n</a:t>
            </a:r>
            <a:r>
              <a:rPr lang="en" sz="22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∈ N, c ∈ R.   ∀n ∈ N.   (n ≥ n</a:t>
            </a:r>
            <a:r>
              <a:rPr lang="en" sz="22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→ f(n) ≥ c⋅g(n))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Big-Ω Notation</a:t>
            </a:r>
          </a:p>
        </p:txBody>
      </p:sp>
      <p:cxnSp>
        <p:nvCxnSpPr>
          <p:cNvPr id="355" name="Shape 355"/>
          <p:cNvCxnSpPr/>
          <p:nvPr/>
        </p:nvCxnSpPr>
        <p:spPr>
          <a:xfrm flipH="1">
            <a:off x="2812575" y="2317275"/>
            <a:ext cx="9300" cy="3963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6" name="Shape 356"/>
          <p:cNvCxnSpPr/>
          <p:nvPr/>
        </p:nvCxnSpPr>
        <p:spPr>
          <a:xfrm>
            <a:off x="2316375" y="5741700"/>
            <a:ext cx="4502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7" name="Shape 357"/>
          <p:cNvSpPr txBox="1"/>
          <p:nvPr/>
        </p:nvSpPr>
        <p:spPr>
          <a:xfrm>
            <a:off x="6894650" y="1994000"/>
            <a:ext cx="723300" cy="6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g(n)</a:t>
            </a:r>
          </a:p>
        </p:txBody>
      </p:sp>
      <p:cxnSp>
        <p:nvCxnSpPr>
          <p:cNvPr id="358" name="Shape 358"/>
          <p:cNvCxnSpPr>
            <a:endCxn id="357" idx="1"/>
          </p:cNvCxnSpPr>
          <p:nvPr/>
        </p:nvCxnSpPr>
        <p:spPr>
          <a:xfrm rot="10800000" flipH="1">
            <a:off x="2846150" y="2322500"/>
            <a:ext cx="4048500" cy="28494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9" name="Shape 359"/>
          <p:cNvCxnSpPr/>
          <p:nvPr/>
        </p:nvCxnSpPr>
        <p:spPr>
          <a:xfrm>
            <a:off x="3884450" y="2375200"/>
            <a:ext cx="0" cy="3442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60" name="Shape 360"/>
          <p:cNvSpPr txBox="1"/>
          <p:nvPr/>
        </p:nvSpPr>
        <p:spPr>
          <a:xfrm>
            <a:off x="3466400" y="5741800"/>
            <a:ext cx="836100" cy="43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200" baseline="-250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f(n) = Θ(g(n)) iff both f(n) = O(g(n)) and f(n) = Ω(g(n)).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verbosely, let f, g: N →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 f(n) = Θ(g(n)) iff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∃n</a:t>
            </a:r>
            <a:r>
              <a:rPr lang="en" sz="24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∈ N, c</a:t>
            </a:r>
            <a:r>
              <a:rPr lang="en" sz="24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c</a:t>
            </a:r>
            <a:r>
              <a:rPr lang="en" sz="24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∈ 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∀n ∈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(n ≥ n</a:t>
            </a:r>
            <a:r>
              <a:rPr lang="en" sz="24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→ c</a:t>
            </a:r>
            <a:r>
              <a:rPr lang="en" sz="24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⋅g(n) ≤ f(n) ≤ c</a:t>
            </a:r>
            <a:r>
              <a:rPr lang="en" sz="24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⋅g(n))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Intuitively, this means that f(n) is lower and upper-bounded by g(n) aka f(n) is “the same as” g(n).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Big-Θ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Best case vs. Worst case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930450" y="47199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Total work: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400" b="1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" sz="2400" b="1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lang="en" sz="2400" b="1" baseline="300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 b="1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" sz="2400" b="1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Ω(n)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" sz="2400" b="1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Ω(n</a:t>
            </a:r>
            <a:r>
              <a:rPr lang="en" sz="2400" b="1" baseline="300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 b="1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</p:txBody>
      </p:sp>
      <p:sp>
        <p:nvSpPr>
          <p:cNvPr id="373" name="Shape 373"/>
          <p:cNvSpPr/>
          <p:nvPr/>
        </p:nvSpPr>
        <p:spPr>
          <a:xfrm>
            <a:off x="2746187" y="25422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74" name="Shape 374"/>
          <p:cNvSpPr/>
          <p:nvPr/>
        </p:nvSpPr>
        <p:spPr>
          <a:xfrm>
            <a:off x="3202187" y="25422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75" name="Shape 375"/>
          <p:cNvSpPr/>
          <p:nvPr/>
        </p:nvSpPr>
        <p:spPr>
          <a:xfrm>
            <a:off x="3658187" y="25422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76" name="Shape 376"/>
          <p:cNvSpPr/>
          <p:nvPr/>
        </p:nvSpPr>
        <p:spPr>
          <a:xfrm>
            <a:off x="4114187" y="25422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377" name="Shape 377"/>
          <p:cNvSpPr/>
          <p:nvPr/>
        </p:nvSpPr>
        <p:spPr>
          <a:xfrm>
            <a:off x="4570187" y="25422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378" name="Shape 378"/>
          <p:cNvSpPr/>
          <p:nvPr/>
        </p:nvSpPr>
        <p:spPr>
          <a:xfrm>
            <a:off x="4114187" y="32280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379" name="Shape 379"/>
          <p:cNvSpPr/>
          <p:nvPr/>
        </p:nvSpPr>
        <p:spPr>
          <a:xfrm>
            <a:off x="4570187" y="32280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380" name="Shape 380"/>
          <p:cNvSpPr/>
          <p:nvPr/>
        </p:nvSpPr>
        <p:spPr>
          <a:xfrm>
            <a:off x="5026187" y="32280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81" name="Shape 381"/>
          <p:cNvSpPr/>
          <p:nvPr/>
        </p:nvSpPr>
        <p:spPr>
          <a:xfrm>
            <a:off x="5482187" y="32280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82" name="Shape 382"/>
          <p:cNvSpPr/>
          <p:nvPr/>
        </p:nvSpPr>
        <p:spPr>
          <a:xfrm>
            <a:off x="5938187" y="32280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83" name="Shape 383"/>
          <p:cNvSpPr/>
          <p:nvPr/>
        </p:nvSpPr>
        <p:spPr>
          <a:xfrm>
            <a:off x="5029812" y="2542200"/>
            <a:ext cx="912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  <p:sp>
        <p:nvSpPr>
          <p:cNvPr id="384" name="Shape 384"/>
          <p:cNvSpPr/>
          <p:nvPr/>
        </p:nvSpPr>
        <p:spPr>
          <a:xfrm>
            <a:off x="5941787" y="25422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</p:txBody>
      </p:sp>
      <p:sp>
        <p:nvSpPr>
          <p:cNvPr id="385" name="Shape 385"/>
          <p:cNvSpPr/>
          <p:nvPr/>
        </p:nvSpPr>
        <p:spPr>
          <a:xfrm>
            <a:off x="2746187" y="32280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</p:txBody>
      </p:sp>
      <p:sp>
        <p:nvSpPr>
          <p:cNvPr id="386" name="Shape 386"/>
          <p:cNvSpPr/>
          <p:nvPr/>
        </p:nvSpPr>
        <p:spPr>
          <a:xfrm>
            <a:off x="3202212" y="3228000"/>
            <a:ext cx="912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  <p:sp>
        <p:nvSpPr>
          <p:cNvPr id="387" name="Shape 387"/>
          <p:cNvSpPr/>
          <p:nvPr/>
        </p:nvSpPr>
        <p:spPr>
          <a:xfrm>
            <a:off x="3199787" y="39138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388" name="Shape 388"/>
          <p:cNvSpPr/>
          <p:nvPr/>
        </p:nvSpPr>
        <p:spPr>
          <a:xfrm>
            <a:off x="3655787" y="39138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</p:txBody>
      </p:sp>
      <p:sp>
        <p:nvSpPr>
          <p:cNvPr id="389" name="Shape 389"/>
          <p:cNvSpPr/>
          <p:nvPr/>
        </p:nvSpPr>
        <p:spPr>
          <a:xfrm>
            <a:off x="5026187" y="39138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90" name="Shape 390"/>
          <p:cNvSpPr/>
          <p:nvPr/>
        </p:nvSpPr>
        <p:spPr>
          <a:xfrm>
            <a:off x="5482187" y="39138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391" name="Shape 391"/>
          <p:cNvSpPr/>
          <p:nvPr/>
        </p:nvSpPr>
        <p:spPr>
          <a:xfrm>
            <a:off x="5938187" y="39138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92" name="Shape 392"/>
          <p:cNvSpPr/>
          <p:nvPr/>
        </p:nvSpPr>
        <p:spPr>
          <a:xfrm>
            <a:off x="2746187" y="39138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393" name="Shape 393"/>
          <p:cNvSpPr/>
          <p:nvPr/>
        </p:nvSpPr>
        <p:spPr>
          <a:xfrm>
            <a:off x="4116612" y="3913800"/>
            <a:ext cx="912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worst-case runtime of insertion sort is Θ(n</a:t>
            </a:r>
            <a:r>
              <a:rPr lang="en" sz="240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best-case runtime of insertion sort is  Θ(n).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Usually, we care more about the worst-case time.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It’s acceptable, albeit not entirely precise, to say the runtime of insertion sort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is Θ(n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Best case vs. Worst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Dosis"/>
                <a:ea typeface="Dosis"/>
                <a:cs typeface="Dosis"/>
                <a:sym typeface="Dosis"/>
              </a:rPr>
              <a:t>5 min break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Dosis"/>
                <a:ea typeface="Dosis"/>
                <a:cs typeface="Dosis"/>
                <a:sym typeface="Dosis"/>
              </a:rPr>
              <a:t>Divide and Conquer I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Summer 2017   •   Lecture 06/27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Divide: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break current problem into smaller problems.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Conquer: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solve the smaller problems and collate the results to solve the current problem.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Divide and Conquer</a:t>
            </a:r>
          </a:p>
        </p:txBody>
      </p:sp>
      <p:sp>
        <p:nvSpPr>
          <p:cNvPr id="416" name="Shape 416"/>
          <p:cNvSpPr/>
          <p:nvPr/>
        </p:nvSpPr>
        <p:spPr>
          <a:xfrm>
            <a:off x="3893150" y="2939600"/>
            <a:ext cx="1579800" cy="1579800"/>
          </a:xfrm>
          <a:prstGeom prst="ellipse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Big</a:t>
            </a:r>
          </a:p>
        </p:txBody>
      </p:sp>
      <p:sp>
        <p:nvSpPr>
          <p:cNvPr id="417" name="Shape 417"/>
          <p:cNvSpPr/>
          <p:nvPr/>
        </p:nvSpPr>
        <p:spPr>
          <a:xfrm>
            <a:off x="2978750" y="4488775"/>
            <a:ext cx="1021200" cy="1021200"/>
          </a:xfrm>
          <a:prstGeom prst="ellipse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Not as big</a:t>
            </a:r>
          </a:p>
        </p:txBody>
      </p:sp>
      <p:sp>
        <p:nvSpPr>
          <p:cNvPr id="418" name="Shape 418"/>
          <p:cNvSpPr/>
          <p:nvPr/>
        </p:nvSpPr>
        <p:spPr>
          <a:xfrm>
            <a:off x="5417150" y="4488775"/>
            <a:ext cx="1021200" cy="1021200"/>
          </a:xfrm>
          <a:prstGeom prst="ellipse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Not as big</a:t>
            </a:r>
          </a:p>
        </p:txBody>
      </p:sp>
      <p:sp>
        <p:nvSpPr>
          <p:cNvPr id="419" name="Shape 419"/>
          <p:cNvSpPr/>
          <p:nvPr/>
        </p:nvSpPr>
        <p:spPr>
          <a:xfrm>
            <a:off x="2064350" y="5707975"/>
            <a:ext cx="838200" cy="838200"/>
          </a:xfrm>
          <a:prstGeom prst="ellipse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Even smaller</a:t>
            </a:r>
          </a:p>
        </p:txBody>
      </p:sp>
      <p:sp>
        <p:nvSpPr>
          <p:cNvPr id="420" name="Shape 420"/>
          <p:cNvSpPr/>
          <p:nvPr/>
        </p:nvSpPr>
        <p:spPr>
          <a:xfrm>
            <a:off x="3062600" y="5707975"/>
            <a:ext cx="838200" cy="838200"/>
          </a:xfrm>
          <a:prstGeom prst="ellipse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Even smaller</a:t>
            </a:r>
          </a:p>
        </p:txBody>
      </p:sp>
      <p:sp>
        <p:nvSpPr>
          <p:cNvPr id="421" name="Shape 421"/>
          <p:cNvSpPr/>
          <p:nvPr/>
        </p:nvSpPr>
        <p:spPr>
          <a:xfrm>
            <a:off x="5508650" y="5707975"/>
            <a:ext cx="838200" cy="838200"/>
          </a:xfrm>
          <a:prstGeom prst="ellipse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Even smaller</a:t>
            </a:r>
          </a:p>
        </p:txBody>
      </p:sp>
      <p:sp>
        <p:nvSpPr>
          <p:cNvPr id="422" name="Shape 422"/>
          <p:cNvSpPr/>
          <p:nvPr/>
        </p:nvSpPr>
        <p:spPr>
          <a:xfrm>
            <a:off x="6560150" y="5707975"/>
            <a:ext cx="838200" cy="838200"/>
          </a:xfrm>
          <a:prstGeom prst="ellipse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Even smaller</a:t>
            </a:r>
          </a:p>
        </p:txBody>
      </p:sp>
      <p:cxnSp>
        <p:nvCxnSpPr>
          <p:cNvPr id="423" name="Shape 423"/>
          <p:cNvCxnSpPr>
            <a:stCxn id="416" idx="3"/>
            <a:endCxn id="417" idx="7"/>
          </p:cNvCxnSpPr>
          <p:nvPr/>
        </p:nvCxnSpPr>
        <p:spPr>
          <a:xfrm flipH="1">
            <a:off x="3850306" y="4288043"/>
            <a:ext cx="274200" cy="350400"/>
          </a:xfrm>
          <a:prstGeom prst="straightConnector1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4" name="Shape 424"/>
          <p:cNvCxnSpPr>
            <a:stCxn id="416" idx="5"/>
            <a:endCxn id="418" idx="1"/>
          </p:cNvCxnSpPr>
          <p:nvPr/>
        </p:nvCxnSpPr>
        <p:spPr>
          <a:xfrm>
            <a:off x="5241593" y="4288043"/>
            <a:ext cx="325200" cy="350400"/>
          </a:xfrm>
          <a:prstGeom prst="straightConnector1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5" name="Shape 425"/>
          <p:cNvCxnSpPr>
            <a:stCxn id="417" idx="3"/>
            <a:endCxn id="419" idx="7"/>
          </p:cNvCxnSpPr>
          <p:nvPr/>
        </p:nvCxnSpPr>
        <p:spPr>
          <a:xfrm flipH="1">
            <a:off x="2779701" y="5360423"/>
            <a:ext cx="348600" cy="470400"/>
          </a:xfrm>
          <a:prstGeom prst="straightConnector1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6" name="Shape 426"/>
          <p:cNvCxnSpPr>
            <a:stCxn id="417" idx="4"/>
            <a:endCxn id="420" idx="0"/>
          </p:cNvCxnSpPr>
          <p:nvPr/>
        </p:nvCxnSpPr>
        <p:spPr>
          <a:xfrm flipH="1">
            <a:off x="3481550" y="5509975"/>
            <a:ext cx="7800" cy="198000"/>
          </a:xfrm>
          <a:prstGeom prst="straightConnector1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7" name="Shape 427"/>
          <p:cNvCxnSpPr>
            <a:stCxn id="418" idx="4"/>
            <a:endCxn id="421" idx="0"/>
          </p:cNvCxnSpPr>
          <p:nvPr/>
        </p:nvCxnSpPr>
        <p:spPr>
          <a:xfrm>
            <a:off x="5927750" y="5509975"/>
            <a:ext cx="0" cy="198000"/>
          </a:xfrm>
          <a:prstGeom prst="straightConnector1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8" name="Shape 428"/>
          <p:cNvCxnSpPr>
            <a:stCxn id="418" idx="5"/>
            <a:endCxn id="422" idx="1"/>
          </p:cNvCxnSpPr>
          <p:nvPr/>
        </p:nvCxnSpPr>
        <p:spPr>
          <a:xfrm>
            <a:off x="6288798" y="5360423"/>
            <a:ext cx="394199" cy="470400"/>
          </a:xfrm>
          <a:prstGeom prst="straightConnector1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Let’s use divide and conquer to improve upon insertion sort!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Mergesort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4575175" y="2282700"/>
            <a:ext cx="3959400" cy="4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Let’s sort an unsorted list of numbers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436" name="Shape 436"/>
          <p:cNvSpPr/>
          <p:nvPr/>
        </p:nvSpPr>
        <p:spPr>
          <a:xfrm>
            <a:off x="609600" y="2282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437" name="Shape 437"/>
          <p:cNvSpPr/>
          <p:nvPr/>
        </p:nvSpPr>
        <p:spPr>
          <a:xfrm>
            <a:off x="1065600" y="2282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438" name="Shape 438"/>
          <p:cNvSpPr/>
          <p:nvPr/>
        </p:nvSpPr>
        <p:spPr>
          <a:xfrm>
            <a:off x="1521600" y="2282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39" name="Shape 439"/>
          <p:cNvSpPr/>
          <p:nvPr/>
        </p:nvSpPr>
        <p:spPr>
          <a:xfrm>
            <a:off x="1977600" y="2282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440" name="Shape 440"/>
          <p:cNvSpPr/>
          <p:nvPr/>
        </p:nvSpPr>
        <p:spPr>
          <a:xfrm>
            <a:off x="2433600" y="2282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4575025" y="2987725"/>
            <a:ext cx="3959400" cy="4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Recursively sort each half, </a:t>
            </a:r>
            <a:r>
              <a:rPr lang="en" sz="1800" b="1">
                <a:highlight>
                  <a:srgbClr val="F9CB9C"/>
                </a:highlight>
                <a:latin typeface="Consolas"/>
                <a:ea typeface="Consolas"/>
                <a:cs typeface="Consolas"/>
                <a:sym typeface="Consolas"/>
              </a:rPr>
              <a:t>A[0:3]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" sz="1800" b="1">
                <a:highlight>
                  <a:srgbClr val="D5A6BD"/>
                </a:highlight>
                <a:latin typeface="Consolas"/>
                <a:ea typeface="Consolas"/>
                <a:cs typeface="Consolas"/>
                <a:sym typeface="Consolas"/>
              </a:rPr>
              <a:t>A[4:7]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separately.</a:t>
            </a:r>
          </a:p>
        </p:txBody>
      </p:sp>
      <p:sp>
        <p:nvSpPr>
          <p:cNvPr id="442" name="Shape 442"/>
          <p:cNvSpPr/>
          <p:nvPr/>
        </p:nvSpPr>
        <p:spPr>
          <a:xfrm>
            <a:off x="609550" y="2987725"/>
            <a:ext cx="456000" cy="4560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43" name="Shape 443"/>
          <p:cNvSpPr/>
          <p:nvPr/>
        </p:nvSpPr>
        <p:spPr>
          <a:xfrm>
            <a:off x="1065550" y="2987725"/>
            <a:ext cx="456000" cy="4560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444" name="Shape 444"/>
          <p:cNvSpPr/>
          <p:nvPr/>
        </p:nvSpPr>
        <p:spPr>
          <a:xfrm>
            <a:off x="1521550" y="2987725"/>
            <a:ext cx="456000" cy="4560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445" name="Shape 445"/>
          <p:cNvSpPr/>
          <p:nvPr/>
        </p:nvSpPr>
        <p:spPr>
          <a:xfrm>
            <a:off x="1977550" y="2987725"/>
            <a:ext cx="456000" cy="4560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446" name="Shape 446"/>
          <p:cNvSpPr/>
          <p:nvPr/>
        </p:nvSpPr>
        <p:spPr>
          <a:xfrm>
            <a:off x="2433550" y="2987725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4575046" y="3692750"/>
            <a:ext cx="3959399" cy="4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Merge the results from each half together.</a:t>
            </a:r>
          </a:p>
        </p:txBody>
      </p:sp>
      <p:sp>
        <p:nvSpPr>
          <p:cNvPr id="448" name="Shape 448"/>
          <p:cNvSpPr/>
          <p:nvPr/>
        </p:nvSpPr>
        <p:spPr>
          <a:xfrm>
            <a:off x="609562" y="3692750"/>
            <a:ext cx="456000" cy="4560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49" name="Shape 449"/>
          <p:cNvSpPr/>
          <p:nvPr/>
        </p:nvSpPr>
        <p:spPr>
          <a:xfrm>
            <a:off x="1065562" y="3692750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450" name="Shape 450"/>
          <p:cNvSpPr/>
          <p:nvPr/>
        </p:nvSpPr>
        <p:spPr>
          <a:xfrm>
            <a:off x="1521562" y="3692750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51" name="Shape 451"/>
          <p:cNvSpPr/>
          <p:nvPr/>
        </p:nvSpPr>
        <p:spPr>
          <a:xfrm>
            <a:off x="1977562" y="3692750"/>
            <a:ext cx="456000" cy="4560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452" name="Shape 452"/>
          <p:cNvSpPr/>
          <p:nvPr/>
        </p:nvSpPr>
        <p:spPr>
          <a:xfrm>
            <a:off x="2433562" y="3692750"/>
            <a:ext cx="456000" cy="4560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453" name="Shape 453"/>
          <p:cNvSpPr/>
          <p:nvPr/>
        </p:nvSpPr>
        <p:spPr>
          <a:xfrm>
            <a:off x="2890800" y="2282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454" name="Shape 454"/>
          <p:cNvSpPr/>
          <p:nvPr/>
        </p:nvSpPr>
        <p:spPr>
          <a:xfrm>
            <a:off x="3348000" y="2282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455" name="Shape 455"/>
          <p:cNvSpPr/>
          <p:nvPr/>
        </p:nvSpPr>
        <p:spPr>
          <a:xfrm>
            <a:off x="3805200" y="2282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456" name="Shape 456"/>
          <p:cNvSpPr/>
          <p:nvPr/>
        </p:nvSpPr>
        <p:spPr>
          <a:xfrm>
            <a:off x="2889550" y="2987725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57" name="Shape 457"/>
          <p:cNvSpPr/>
          <p:nvPr/>
        </p:nvSpPr>
        <p:spPr>
          <a:xfrm>
            <a:off x="3346750" y="2987725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458" name="Shape 458"/>
          <p:cNvSpPr/>
          <p:nvPr/>
        </p:nvSpPr>
        <p:spPr>
          <a:xfrm>
            <a:off x="3803950" y="2987725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459" name="Shape 459"/>
          <p:cNvSpPr/>
          <p:nvPr/>
        </p:nvSpPr>
        <p:spPr>
          <a:xfrm>
            <a:off x="2889575" y="3692750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460" name="Shape 460"/>
          <p:cNvSpPr/>
          <p:nvPr/>
        </p:nvSpPr>
        <p:spPr>
          <a:xfrm>
            <a:off x="3346775" y="3692750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461" name="Shape 461"/>
          <p:cNvSpPr/>
          <p:nvPr/>
        </p:nvSpPr>
        <p:spPr>
          <a:xfrm>
            <a:off x="3803975" y="3692750"/>
            <a:ext cx="456000" cy="4560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Mergesort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type="subTitle" idx="4294967295"/>
          </p:nvPr>
        </p:nvSpPr>
        <p:spPr>
          <a:xfrm>
            <a:off x="930450" y="1444500"/>
            <a:ext cx="7283100" cy="3930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mergesort(list A):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length(A) ≤ 1: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A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left = first half of A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right = second half of A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merge(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mergesort(left),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mergesort(right)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930450" y="53748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Total work: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400" b="1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O(???)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Course Information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Office hours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See website for details (</a:t>
            </a:r>
            <a:r>
              <a:rPr lang="en" u="sng" dirty="0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cs161.stanford.edu</a:t>
            </a: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Collab office hours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SCPD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Piazza (</a:t>
            </a:r>
            <a:r>
              <a:rPr lang="en" u="sng" dirty="0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piazza.com/stanford/summer2017/cs161</a:t>
            </a: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Prerequisites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CS </a:t>
            </a:r>
            <a:r>
              <a:rPr lang="en" dirty="0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103 (Mathmetical Foundations of Computing)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dirty="0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CS 109 (</a:t>
            </a:r>
            <a:r>
              <a:rPr lang="en-US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Probability for Computer Scientists</a:t>
            </a:r>
            <a:r>
              <a:rPr lang="en" dirty="0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CS </a:t>
            </a:r>
            <a:r>
              <a:rPr lang="en" dirty="0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106A (</a:t>
            </a:r>
            <a:r>
              <a:rPr lang="en-US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Programming Methodology</a:t>
            </a:r>
            <a:r>
              <a:rPr lang="en" dirty="0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dirty="0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 </a:t>
            </a:r>
            <a:r>
              <a:rPr lang="en" dirty="0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106B (</a:t>
            </a:r>
            <a:r>
              <a:rPr lang="en-US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Programming Abstractions</a:t>
            </a:r>
            <a:r>
              <a:rPr lang="en" dirty="0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dirty="0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 </a:t>
            </a:r>
            <a:r>
              <a:rPr lang="en" dirty="0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106X (</a:t>
            </a:r>
            <a:r>
              <a:rPr lang="en-US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Programming Abstractions (Accelerated)</a:t>
            </a:r>
            <a:r>
              <a:rPr lang="en" dirty="0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endParaRPr lang="en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Mergesort</a:t>
            </a:r>
          </a:p>
        </p:txBody>
      </p:sp>
      <p:sp>
        <p:nvSpPr>
          <p:cNvPr id="474" name="Shape 474"/>
          <p:cNvSpPr txBox="1">
            <a:spLocks noGrp="1"/>
          </p:cNvSpPr>
          <p:nvPr>
            <p:ph type="subTitle" idx="4294967295"/>
          </p:nvPr>
        </p:nvSpPr>
        <p:spPr>
          <a:xfrm>
            <a:off x="930450" y="1444500"/>
            <a:ext cx="7283100" cy="3930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merge(list A, list B):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[]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both A and B are nonempty: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head(A) &lt; head(B):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append head(A) to result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pop head(A) from A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append head(B) to result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pop head(B) from B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append remaining elements in A to result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append remaining elements in B to result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930450" y="53748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Total work: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400" b="1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Θ(a+b)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where a and b are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lengths of lists A and B.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Tracing the recursive calls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Sorted list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Original list</a:t>
            </a:r>
          </a:p>
        </p:txBody>
      </p:sp>
      <p:sp>
        <p:nvSpPr>
          <p:cNvPr id="481" name="Shape 481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Mergesort</a:t>
            </a:r>
          </a:p>
        </p:txBody>
      </p:sp>
      <p:sp>
        <p:nvSpPr>
          <p:cNvPr id="482" name="Shape 482"/>
          <p:cNvSpPr/>
          <p:nvPr/>
        </p:nvSpPr>
        <p:spPr>
          <a:xfrm>
            <a:off x="2746787" y="2535650"/>
            <a:ext cx="456000" cy="4560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83" name="Shape 483"/>
          <p:cNvSpPr/>
          <p:nvPr/>
        </p:nvSpPr>
        <p:spPr>
          <a:xfrm>
            <a:off x="3202787" y="2535650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484" name="Shape 484"/>
          <p:cNvSpPr/>
          <p:nvPr/>
        </p:nvSpPr>
        <p:spPr>
          <a:xfrm>
            <a:off x="3658787" y="2535650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85" name="Shape 485"/>
          <p:cNvSpPr/>
          <p:nvPr/>
        </p:nvSpPr>
        <p:spPr>
          <a:xfrm>
            <a:off x="4114787" y="2535650"/>
            <a:ext cx="456000" cy="4560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486" name="Shape 486"/>
          <p:cNvSpPr/>
          <p:nvPr/>
        </p:nvSpPr>
        <p:spPr>
          <a:xfrm>
            <a:off x="4570787" y="2535650"/>
            <a:ext cx="456000" cy="4560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487" name="Shape 487"/>
          <p:cNvSpPr/>
          <p:nvPr/>
        </p:nvSpPr>
        <p:spPr>
          <a:xfrm>
            <a:off x="5026800" y="2535650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488" name="Shape 488"/>
          <p:cNvSpPr/>
          <p:nvPr/>
        </p:nvSpPr>
        <p:spPr>
          <a:xfrm>
            <a:off x="5484000" y="2535650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489" name="Shape 489"/>
          <p:cNvSpPr/>
          <p:nvPr/>
        </p:nvSpPr>
        <p:spPr>
          <a:xfrm>
            <a:off x="5941200" y="2535650"/>
            <a:ext cx="456000" cy="4560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490" name="Shape 490"/>
          <p:cNvSpPr/>
          <p:nvPr/>
        </p:nvSpPr>
        <p:spPr>
          <a:xfrm>
            <a:off x="4875600" y="3430825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491" name="Shape 491"/>
          <p:cNvSpPr/>
          <p:nvPr/>
        </p:nvSpPr>
        <p:spPr>
          <a:xfrm>
            <a:off x="5331600" y="3430825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92" name="Shape 492"/>
          <p:cNvSpPr/>
          <p:nvPr/>
        </p:nvSpPr>
        <p:spPr>
          <a:xfrm>
            <a:off x="5788800" y="3430825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493" name="Shape 493"/>
          <p:cNvSpPr/>
          <p:nvPr/>
        </p:nvSpPr>
        <p:spPr>
          <a:xfrm>
            <a:off x="6246000" y="3430825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494" name="Shape 494"/>
          <p:cNvSpPr/>
          <p:nvPr/>
        </p:nvSpPr>
        <p:spPr>
          <a:xfrm>
            <a:off x="2442000" y="3430825"/>
            <a:ext cx="456000" cy="4560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95" name="Shape 495"/>
          <p:cNvSpPr/>
          <p:nvPr/>
        </p:nvSpPr>
        <p:spPr>
          <a:xfrm>
            <a:off x="2898000" y="3430825"/>
            <a:ext cx="456000" cy="4560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496" name="Shape 496"/>
          <p:cNvSpPr/>
          <p:nvPr/>
        </p:nvSpPr>
        <p:spPr>
          <a:xfrm>
            <a:off x="3354000" y="3430825"/>
            <a:ext cx="456000" cy="4560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497" name="Shape 497"/>
          <p:cNvSpPr/>
          <p:nvPr/>
        </p:nvSpPr>
        <p:spPr>
          <a:xfrm>
            <a:off x="3810000" y="3430825"/>
            <a:ext cx="456000" cy="4560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498" name="Shape 498"/>
          <p:cNvSpPr/>
          <p:nvPr/>
        </p:nvSpPr>
        <p:spPr>
          <a:xfrm>
            <a:off x="2289000" y="43260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499" name="Shape 499"/>
          <p:cNvSpPr/>
          <p:nvPr/>
        </p:nvSpPr>
        <p:spPr>
          <a:xfrm>
            <a:off x="2745000" y="43260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500" name="Shape 500"/>
          <p:cNvSpPr/>
          <p:nvPr/>
        </p:nvSpPr>
        <p:spPr>
          <a:xfrm>
            <a:off x="3505800" y="43260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501" name="Shape 501"/>
          <p:cNvSpPr/>
          <p:nvPr/>
        </p:nvSpPr>
        <p:spPr>
          <a:xfrm>
            <a:off x="3961800" y="43260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02" name="Shape 502"/>
          <p:cNvSpPr/>
          <p:nvPr/>
        </p:nvSpPr>
        <p:spPr>
          <a:xfrm>
            <a:off x="4722600" y="43260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03" name="Shape 503"/>
          <p:cNvSpPr/>
          <p:nvPr/>
        </p:nvSpPr>
        <p:spPr>
          <a:xfrm>
            <a:off x="5179800" y="43260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04" name="Shape 504"/>
          <p:cNvSpPr/>
          <p:nvPr/>
        </p:nvSpPr>
        <p:spPr>
          <a:xfrm>
            <a:off x="5941800" y="43260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505" name="Shape 505"/>
          <p:cNvSpPr/>
          <p:nvPr/>
        </p:nvSpPr>
        <p:spPr>
          <a:xfrm>
            <a:off x="6399000" y="43260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506" name="Shape 506"/>
          <p:cNvSpPr/>
          <p:nvPr/>
        </p:nvSpPr>
        <p:spPr>
          <a:xfrm>
            <a:off x="2212800" y="51642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07" name="Shape 507"/>
          <p:cNvSpPr/>
          <p:nvPr/>
        </p:nvSpPr>
        <p:spPr>
          <a:xfrm>
            <a:off x="2821200" y="51642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508" name="Shape 508"/>
          <p:cNvSpPr/>
          <p:nvPr/>
        </p:nvSpPr>
        <p:spPr>
          <a:xfrm>
            <a:off x="3429600" y="51642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509" name="Shape 509"/>
          <p:cNvSpPr/>
          <p:nvPr/>
        </p:nvSpPr>
        <p:spPr>
          <a:xfrm>
            <a:off x="4038000" y="51642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10" name="Shape 510"/>
          <p:cNvSpPr/>
          <p:nvPr/>
        </p:nvSpPr>
        <p:spPr>
          <a:xfrm>
            <a:off x="4646400" y="51642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11" name="Shape 511"/>
          <p:cNvSpPr/>
          <p:nvPr/>
        </p:nvSpPr>
        <p:spPr>
          <a:xfrm>
            <a:off x="5256000" y="51642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12" name="Shape 512"/>
          <p:cNvSpPr/>
          <p:nvPr/>
        </p:nvSpPr>
        <p:spPr>
          <a:xfrm>
            <a:off x="5865600" y="51642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513" name="Shape 513"/>
          <p:cNvSpPr/>
          <p:nvPr/>
        </p:nvSpPr>
        <p:spPr>
          <a:xfrm>
            <a:off x="6475200" y="51642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cxnSp>
        <p:nvCxnSpPr>
          <p:cNvPr id="514" name="Shape 514"/>
          <p:cNvCxnSpPr>
            <a:stCxn id="506" idx="0"/>
          </p:cNvCxnSpPr>
          <p:nvPr/>
        </p:nvCxnSpPr>
        <p:spPr>
          <a:xfrm rot="10800000" flipH="1">
            <a:off x="2440800" y="4810200"/>
            <a:ext cx="280500" cy="35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15" name="Shape 515"/>
          <p:cNvCxnSpPr/>
          <p:nvPr/>
        </p:nvCxnSpPr>
        <p:spPr>
          <a:xfrm rot="10800000">
            <a:off x="2748900" y="4810200"/>
            <a:ext cx="324600" cy="35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3645450" y="4810200"/>
            <a:ext cx="280500" cy="35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17" name="Shape 517"/>
          <p:cNvCxnSpPr/>
          <p:nvPr/>
        </p:nvCxnSpPr>
        <p:spPr>
          <a:xfrm rot="10800000">
            <a:off x="3953550" y="4810200"/>
            <a:ext cx="324600" cy="35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18" name="Shape 518"/>
          <p:cNvCxnSpPr/>
          <p:nvPr/>
        </p:nvCxnSpPr>
        <p:spPr>
          <a:xfrm rot="10800000" flipH="1">
            <a:off x="4850100" y="4810200"/>
            <a:ext cx="280500" cy="35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19" name="Shape 519"/>
          <p:cNvCxnSpPr/>
          <p:nvPr/>
        </p:nvCxnSpPr>
        <p:spPr>
          <a:xfrm rot="10800000">
            <a:off x="5158200" y="4810200"/>
            <a:ext cx="324600" cy="35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20" name="Shape 520"/>
          <p:cNvCxnSpPr/>
          <p:nvPr/>
        </p:nvCxnSpPr>
        <p:spPr>
          <a:xfrm rot="10800000" flipH="1">
            <a:off x="6054750" y="4810200"/>
            <a:ext cx="280500" cy="35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21" name="Shape 521"/>
          <p:cNvCxnSpPr/>
          <p:nvPr/>
        </p:nvCxnSpPr>
        <p:spPr>
          <a:xfrm rot="10800000">
            <a:off x="6362850" y="4810200"/>
            <a:ext cx="324600" cy="35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22" name="Shape 522"/>
          <p:cNvCxnSpPr/>
          <p:nvPr/>
        </p:nvCxnSpPr>
        <p:spPr>
          <a:xfrm rot="10800000" flipH="1">
            <a:off x="2757950" y="3915275"/>
            <a:ext cx="584400" cy="41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23" name="Shape 523"/>
          <p:cNvCxnSpPr/>
          <p:nvPr/>
        </p:nvCxnSpPr>
        <p:spPr>
          <a:xfrm rot="10800000">
            <a:off x="3360525" y="3924450"/>
            <a:ext cx="593700" cy="392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24" name="Shape 524"/>
          <p:cNvCxnSpPr/>
          <p:nvPr/>
        </p:nvCxnSpPr>
        <p:spPr>
          <a:xfrm rot="10800000" flipH="1">
            <a:off x="5190662" y="3915300"/>
            <a:ext cx="584400" cy="41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25" name="Shape 525"/>
          <p:cNvCxnSpPr/>
          <p:nvPr/>
        </p:nvCxnSpPr>
        <p:spPr>
          <a:xfrm rot="10800000">
            <a:off x="5793237" y="3924475"/>
            <a:ext cx="593700" cy="392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26" name="Shape 526"/>
          <p:cNvCxnSpPr/>
          <p:nvPr/>
        </p:nvCxnSpPr>
        <p:spPr>
          <a:xfrm rot="10800000" flipH="1">
            <a:off x="3351525" y="3029400"/>
            <a:ext cx="1223700" cy="38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4575025" y="3029550"/>
            <a:ext cx="1214700" cy="374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18627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 1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 2</a:t>
            </a:r>
          </a:p>
        </p:txBody>
      </p:sp>
      <p:sp>
        <p:nvSpPr>
          <p:cNvPr id="533" name="Shape 533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Mergesort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subTitle" idx="4294967295"/>
          </p:nvPr>
        </p:nvSpPr>
        <p:spPr>
          <a:xfrm>
            <a:off x="2570525" y="1444500"/>
            <a:ext cx="59637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we prove this algorithm always sorts the input list?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efficiently does this algorithm sort the input list?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Correctness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Less formally (explain it to your co-worker)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a list of length k. If n is 0 or 1,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correctly sorts the list since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an empty or single-element list is already sorted (base case).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Now suppose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correctly sorts lists of length 1 to k-1. Since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have lengths 1 to k-1,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correctly sorts these lists.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 construction,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joins the elements from the two sorted lists into a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single sorted list of length k, which it returns. Thus,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returns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elements of the  original list, but in sorted order (inductive case).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In the top recursive call,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sorts the original array of length 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(conclusion).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T(n) represent the runtime of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 a list of length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T(n/2) is the runtime of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 a list of length n/2. T(6881441) is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runtime of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 a list of length 6,881,441. T(⌈n/17⌉) is the runtime of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 a list of length ⌈n/17⌉.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Recall that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 a list of length n calls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once for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once for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which costs </a:t>
            </a:r>
            <a:r>
              <a:rPr lang="en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T(⌈n/2⌉) + T(⌊n/2⌋)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After that, it calls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 the two sublists, which costs </a:t>
            </a:r>
            <a:r>
              <a:rPr lang="en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Θ(n)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Here’s our first </a:t>
            </a: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recurrence relation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T(0) = Θ(1)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T(1) = Θ(1)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T(n) = T(⌈n/2⌉) + T(⌊n/2⌋) + Θ(n)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recurrence relation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function or sequence whose values are defined in terms of earlier values.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Here, we’ve written a recurrence relation for the runtime of mergesort. But we could have just as easily written one to describe something else recursive.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The Fibonacci sequence can be defined by its recurrence relation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T(n) = T(n-1) + T(n-2), where T(n) represents the n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element of the sequence.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The length of the Hilbert curve fractal can be written as its recurrence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Relation H(n) = 3⋅(1/(2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-1)) + 4⋅(2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n-1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-1)H(n) / (2</a:t>
            </a:r>
            <a:r>
              <a:rPr lang="en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-1), where H(n) is the length of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 curve.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49149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559" name="Shape 559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we solve our recurrence relation?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Assumption 1: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First, it’s helpful to assume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that n is a power of two.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</a:t>
            </a:r>
            <a:r>
              <a:rPr lang="en" sz="2400" strike="sng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T(0) = Θ(1)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T(1) = Θ(1) = c</a:t>
            </a:r>
            <a:r>
              <a:rPr lang="en" sz="24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T(n) = T(⌈n/2⌉) + T(⌊n/2⌋) + Θ(n)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= 2T(n/2) + c</a:t>
            </a:r>
            <a:r>
              <a:rPr lang="en" sz="24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Assumption 2: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Let c = max{c</a:t>
            </a:r>
            <a:r>
              <a:rPr lang="en" sz="24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c</a:t>
            </a:r>
            <a:r>
              <a:rPr lang="en" sz="2400" baseline="-25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T(1) ≤ c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T(n) ≤ 2T(n/2) + cn</a:t>
            </a:r>
          </a:p>
        </p:txBody>
      </p:sp>
      <p:pic>
        <p:nvPicPr>
          <p:cNvPr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925" y="3541950"/>
            <a:ext cx="1044225" cy="10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we solve our new recurrence relation?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T(1) ≤ c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T(n) ≤ 2T(n/2) + cn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We’ll use the </a:t>
            </a: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recursion tree method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Recursion Tree Method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T(1) ≤ c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T(n) ≤ 2T(n/2) + cn</a:t>
            </a:r>
          </a:p>
        </p:txBody>
      </p:sp>
      <p:sp>
        <p:nvSpPr>
          <p:cNvPr id="573" name="Shape 573"/>
          <p:cNvSpPr/>
          <p:nvPr/>
        </p:nvSpPr>
        <p:spPr>
          <a:xfrm>
            <a:off x="4021650" y="2045600"/>
            <a:ext cx="11007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cn</a:t>
            </a:r>
          </a:p>
        </p:txBody>
      </p:sp>
      <p:sp>
        <p:nvSpPr>
          <p:cNvPr id="574" name="Shape 574"/>
          <p:cNvSpPr/>
          <p:nvPr/>
        </p:nvSpPr>
        <p:spPr>
          <a:xfrm>
            <a:off x="2650050" y="2960000"/>
            <a:ext cx="11007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cn/2</a:t>
            </a:r>
          </a:p>
        </p:txBody>
      </p:sp>
      <p:sp>
        <p:nvSpPr>
          <p:cNvPr id="575" name="Shape 575"/>
          <p:cNvSpPr/>
          <p:nvPr/>
        </p:nvSpPr>
        <p:spPr>
          <a:xfrm>
            <a:off x="5393250" y="2960000"/>
            <a:ext cx="11007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cn/2</a:t>
            </a:r>
          </a:p>
        </p:txBody>
      </p:sp>
      <p:sp>
        <p:nvSpPr>
          <p:cNvPr id="576" name="Shape 576"/>
          <p:cNvSpPr/>
          <p:nvPr/>
        </p:nvSpPr>
        <p:spPr>
          <a:xfrm>
            <a:off x="2040450" y="3874400"/>
            <a:ext cx="11007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cn/4</a:t>
            </a:r>
          </a:p>
        </p:txBody>
      </p:sp>
      <p:sp>
        <p:nvSpPr>
          <p:cNvPr id="577" name="Shape 577"/>
          <p:cNvSpPr/>
          <p:nvPr/>
        </p:nvSpPr>
        <p:spPr>
          <a:xfrm>
            <a:off x="3259650" y="3874400"/>
            <a:ext cx="11007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cn/4</a:t>
            </a:r>
          </a:p>
        </p:txBody>
      </p:sp>
      <p:sp>
        <p:nvSpPr>
          <p:cNvPr id="578" name="Shape 578"/>
          <p:cNvSpPr/>
          <p:nvPr/>
        </p:nvSpPr>
        <p:spPr>
          <a:xfrm>
            <a:off x="4783650" y="3877500"/>
            <a:ext cx="11007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cn/4</a:t>
            </a:r>
          </a:p>
        </p:txBody>
      </p:sp>
      <p:sp>
        <p:nvSpPr>
          <p:cNvPr id="579" name="Shape 579"/>
          <p:cNvSpPr/>
          <p:nvPr/>
        </p:nvSpPr>
        <p:spPr>
          <a:xfrm>
            <a:off x="6002850" y="3874400"/>
            <a:ext cx="11007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cn/4</a:t>
            </a:r>
          </a:p>
        </p:txBody>
      </p:sp>
      <p:cxnSp>
        <p:nvCxnSpPr>
          <p:cNvPr id="580" name="Shape 580"/>
          <p:cNvCxnSpPr>
            <a:stCxn id="573" idx="2"/>
            <a:endCxn id="574" idx="0"/>
          </p:cNvCxnSpPr>
          <p:nvPr/>
        </p:nvCxnSpPr>
        <p:spPr>
          <a:xfrm flipH="1">
            <a:off x="3200400" y="2593100"/>
            <a:ext cx="1371600" cy="366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81" name="Shape 581"/>
          <p:cNvCxnSpPr>
            <a:stCxn id="573" idx="2"/>
            <a:endCxn id="575" idx="0"/>
          </p:cNvCxnSpPr>
          <p:nvPr/>
        </p:nvCxnSpPr>
        <p:spPr>
          <a:xfrm>
            <a:off x="4572000" y="2593100"/>
            <a:ext cx="1371600" cy="366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82" name="Shape 582"/>
          <p:cNvCxnSpPr>
            <a:stCxn id="574" idx="2"/>
            <a:endCxn id="576" idx="0"/>
          </p:cNvCxnSpPr>
          <p:nvPr/>
        </p:nvCxnSpPr>
        <p:spPr>
          <a:xfrm flipH="1">
            <a:off x="2590800" y="3507500"/>
            <a:ext cx="609600" cy="366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83" name="Shape 583"/>
          <p:cNvCxnSpPr>
            <a:stCxn id="574" idx="2"/>
            <a:endCxn id="577" idx="0"/>
          </p:cNvCxnSpPr>
          <p:nvPr/>
        </p:nvCxnSpPr>
        <p:spPr>
          <a:xfrm>
            <a:off x="3200400" y="3507500"/>
            <a:ext cx="609600" cy="366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84" name="Shape 584"/>
          <p:cNvCxnSpPr>
            <a:stCxn id="575" idx="2"/>
            <a:endCxn id="578" idx="0"/>
          </p:cNvCxnSpPr>
          <p:nvPr/>
        </p:nvCxnSpPr>
        <p:spPr>
          <a:xfrm flipH="1">
            <a:off x="5334000" y="3507500"/>
            <a:ext cx="609600" cy="369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85" name="Shape 585"/>
          <p:cNvCxnSpPr>
            <a:stCxn id="575" idx="2"/>
            <a:endCxn id="579" idx="0"/>
          </p:cNvCxnSpPr>
          <p:nvPr/>
        </p:nvCxnSpPr>
        <p:spPr>
          <a:xfrm>
            <a:off x="5943600" y="3507500"/>
            <a:ext cx="609600" cy="366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586" name="Shape 586"/>
          <p:cNvSpPr txBox="1"/>
          <p:nvPr/>
        </p:nvSpPr>
        <p:spPr>
          <a:xfrm rot="5400000">
            <a:off x="2379150" y="4574800"/>
            <a:ext cx="880500" cy="5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587" name="Shape 587"/>
          <p:cNvSpPr txBox="1"/>
          <p:nvPr/>
        </p:nvSpPr>
        <p:spPr>
          <a:xfrm rot="5400000">
            <a:off x="3522150" y="4574800"/>
            <a:ext cx="880500" cy="5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588" name="Shape 588"/>
          <p:cNvSpPr txBox="1"/>
          <p:nvPr/>
        </p:nvSpPr>
        <p:spPr>
          <a:xfrm rot="5400000">
            <a:off x="5122350" y="4574800"/>
            <a:ext cx="880500" cy="5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589" name="Shape 589"/>
          <p:cNvSpPr txBox="1"/>
          <p:nvPr/>
        </p:nvSpPr>
        <p:spPr>
          <a:xfrm rot="5400000">
            <a:off x="6265350" y="4574800"/>
            <a:ext cx="880500" cy="5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590" name="Shape 590"/>
          <p:cNvSpPr/>
          <p:nvPr/>
        </p:nvSpPr>
        <p:spPr>
          <a:xfrm>
            <a:off x="1168375" y="5725775"/>
            <a:ext cx="5475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sp>
        <p:nvSpPr>
          <p:cNvPr id="591" name="Shape 591"/>
          <p:cNvSpPr/>
          <p:nvPr/>
        </p:nvSpPr>
        <p:spPr>
          <a:xfrm>
            <a:off x="1930375" y="5725775"/>
            <a:ext cx="5475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sp>
        <p:nvSpPr>
          <p:cNvPr id="592" name="Shape 592"/>
          <p:cNvSpPr/>
          <p:nvPr/>
        </p:nvSpPr>
        <p:spPr>
          <a:xfrm>
            <a:off x="2692375" y="5725775"/>
            <a:ext cx="5475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sp>
        <p:nvSpPr>
          <p:cNvPr id="593" name="Shape 593"/>
          <p:cNvSpPr/>
          <p:nvPr/>
        </p:nvSpPr>
        <p:spPr>
          <a:xfrm>
            <a:off x="3454375" y="5725775"/>
            <a:ext cx="5475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sp>
        <p:nvSpPr>
          <p:cNvPr id="594" name="Shape 594"/>
          <p:cNvSpPr/>
          <p:nvPr/>
        </p:nvSpPr>
        <p:spPr>
          <a:xfrm>
            <a:off x="5130775" y="5725775"/>
            <a:ext cx="5475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sp>
        <p:nvSpPr>
          <p:cNvPr id="595" name="Shape 595"/>
          <p:cNvSpPr/>
          <p:nvPr/>
        </p:nvSpPr>
        <p:spPr>
          <a:xfrm>
            <a:off x="5892775" y="5725775"/>
            <a:ext cx="5475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sp>
        <p:nvSpPr>
          <p:cNvPr id="596" name="Shape 596"/>
          <p:cNvSpPr/>
          <p:nvPr/>
        </p:nvSpPr>
        <p:spPr>
          <a:xfrm>
            <a:off x="6654775" y="5725775"/>
            <a:ext cx="5475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sp>
        <p:nvSpPr>
          <p:cNvPr id="597" name="Shape 597"/>
          <p:cNvSpPr/>
          <p:nvPr/>
        </p:nvSpPr>
        <p:spPr>
          <a:xfrm>
            <a:off x="7416775" y="5725775"/>
            <a:ext cx="5475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sp>
        <p:nvSpPr>
          <p:cNvPr id="598" name="Shape 598"/>
          <p:cNvSpPr txBox="1"/>
          <p:nvPr/>
        </p:nvSpPr>
        <p:spPr>
          <a:xfrm rot="2343">
            <a:off x="4126077" y="5709705"/>
            <a:ext cx="880500" cy="5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8221125" y="1980350"/>
            <a:ext cx="547500" cy="6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221125" y="2894750"/>
            <a:ext cx="547500" cy="6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8221125" y="3809150"/>
            <a:ext cx="547500" cy="6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8221125" y="5637950"/>
            <a:ext cx="547500" cy="6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Recursion Tree Method</a:t>
            </a:r>
          </a:p>
        </p:txBody>
      </p:sp>
      <p:sp>
        <p:nvSpPr>
          <p:cNvPr id="608" name="Shape 608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T(1) ≤ c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T(n) ≤ 2T(n/2) + cn</a:t>
            </a:r>
          </a:p>
        </p:txBody>
      </p:sp>
      <p:sp>
        <p:nvSpPr>
          <p:cNvPr id="609" name="Shape 609"/>
          <p:cNvSpPr/>
          <p:nvPr/>
        </p:nvSpPr>
        <p:spPr>
          <a:xfrm>
            <a:off x="4021650" y="1740800"/>
            <a:ext cx="11007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cn</a:t>
            </a:r>
          </a:p>
        </p:txBody>
      </p:sp>
      <p:sp>
        <p:nvSpPr>
          <p:cNvPr id="610" name="Shape 610"/>
          <p:cNvSpPr/>
          <p:nvPr/>
        </p:nvSpPr>
        <p:spPr>
          <a:xfrm>
            <a:off x="2650050" y="2655200"/>
            <a:ext cx="11007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cn/2</a:t>
            </a:r>
          </a:p>
        </p:txBody>
      </p:sp>
      <p:sp>
        <p:nvSpPr>
          <p:cNvPr id="611" name="Shape 611"/>
          <p:cNvSpPr/>
          <p:nvPr/>
        </p:nvSpPr>
        <p:spPr>
          <a:xfrm>
            <a:off x="5393250" y="2655200"/>
            <a:ext cx="11007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cn/2</a:t>
            </a:r>
          </a:p>
        </p:txBody>
      </p:sp>
      <p:sp>
        <p:nvSpPr>
          <p:cNvPr id="612" name="Shape 612"/>
          <p:cNvSpPr/>
          <p:nvPr/>
        </p:nvSpPr>
        <p:spPr>
          <a:xfrm>
            <a:off x="2040450" y="3569600"/>
            <a:ext cx="11007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cn/4</a:t>
            </a:r>
          </a:p>
        </p:txBody>
      </p:sp>
      <p:sp>
        <p:nvSpPr>
          <p:cNvPr id="613" name="Shape 613"/>
          <p:cNvSpPr/>
          <p:nvPr/>
        </p:nvSpPr>
        <p:spPr>
          <a:xfrm>
            <a:off x="3259650" y="3569600"/>
            <a:ext cx="11007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cn/4</a:t>
            </a:r>
          </a:p>
        </p:txBody>
      </p:sp>
      <p:sp>
        <p:nvSpPr>
          <p:cNvPr id="614" name="Shape 614"/>
          <p:cNvSpPr/>
          <p:nvPr/>
        </p:nvSpPr>
        <p:spPr>
          <a:xfrm>
            <a:off x="4783650" y="3572700"/>
            <a:ext cx="11007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cn/4</a:t>
            </a:r>
          </a:p>
        </p:txBody>
      </p:sp>
      <p:sp>
        <p:nvSpPr>
          <p:cNvPr id="615" name="Shape 615"/>
          <p:cNvSpPr/>
          <p:nvPr/>
        </p:nvSpPr>
        <p:spPr>
          <a:xfrm>
            <a:off x="6002850" y="3569600"/>
            <a:ext cx="11007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cn/4</a:t>
            </a:r>
          </a:p>
        </p:txBody>
      </p:sp>
      <p:cxnSp>
        <p:nvCxnSpPr>
          <p:cNvPr id="616" name="Shape 616"/>
          <p:cNvCxnSpPr>
            <a:stCxn id="609" idx="2"/>
            <a:endCxn id="610" idx="0"/>
          </p:cNvCxnSpPr>
          <p:nvPr/>
        </p:nvCxnSpPr>
        <p:spPr>
          <a:xfrm flipH="1">
            <a:off x="3200400" y="2288300"/>
            <a:ext cx="1371600" cy="366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17" name="Shape 617"/>
          <p:cNvCxnSpPr>
            <a:stCxn id="609" idx="2"/>
            <a:endCxn id="611" idx="0"/>
          </p:cNvCxnSpPr>
          <p:nvPr/>
        </p:nvCxnSpPr>
        <p:spPr>
          <a:xfrm>
            <a:off x="4572000" y="2288300"/>
            <a:ext cx="1371600" cy="366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18" name="Shape 618"/>
          <p:cNvCxnSpPr>
            <a:stCxn id="610" idx="2"/>
            <a:endCxn id="612" idx="0"/>
          </p:cNvCxnSpPr>
          <p:nvPr/>
        </p:nvCxnSpPr>
        <p:spPr>
          <a:xfrm flipH="1">
            <a:off x="2590800" y="3202700"/>
            <a:ext cx="609600" cy="366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19" name="Shape 619"/>
          <p:cNvCxnSpPr>
            <a:stCxn id="610" idx="2"/>
            <a:endCxn id="613" idx="0"/>
          </p:cNvCxnSpPr>
          <p:nvPr/>
        </p:nvCxnSpPr>
        <p:spPr>
          <a:xfrm>
            <a:off x="3200400" y="3202700"/>
            <a:ext cx="609600" cy="366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20" name="Shape 620"/>
          <p:cNvCxnSpPr>
            <a:stCxn id="611" idx="2"/>
            <a:endCxn id="614" idx="0"/>
          </p:cNvCxnSpPr>
          <p:nvPr/>
        </p:nvCxnSpPr>
        <p:spPr>
          <a:xfrm flipH="1">
            <a:off x="5334000" y="3202700"/>
            <a:ext cx="609600" cy="369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21" name="Shape 621"/>
          <p:cNvCxnSpPr>
            <a:stCxn id="611" idx="2"/>
            <a:endCxn id="615" idx="0"/>
          </p:cNvCxnSpPr>
          <p:nvPr/>
        </p:nvCxnSpPr>
        <p:spPr>
          <a:xfrm>
            <a:off x="5943600" y="3202700"/>
            <a:ext cx="609600" cy="366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22" name="Shape 622"/>
          <p:cNvSpPr txBox="1"/>
          <p:nvPr/>
        </p:nvSpPr>
        <p:spPr>
          <a:xfrm rot="5400000">
            <a:off x="2379150" y="4270000"/>
            <a:ext cx="880500" cy="5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623" name="Shape 623"/>
          <p:cNvSpPr txBox="1"/>
          <p:nvPr/>
        </p:nvSpPr>
        <p:spPr>
          <a:xfrm rot="5400000">
            <a:off x="3522150" y="4270000"/>
            <a:ext cx="880500" cy="5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624" name="Shape 624"/>
          <p:cNvSpPr txBox="1"/>
          <p:nvPr/>
        </p:nvSpPr>
        <p:spPr>
          <a:xfrm rot="5400000">
            <a:off x="5122350" y="4270000"/>
            <a:ext cx="880500" cy="5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625" name="Shape 625"/>
          <p:cNvSpPr txBox="1"/>
          <p:nvPr/>
        </p:nvSpPr>
        <p:spPr>
          <a:xfrm rot="5400000">
            <a:off x="6265350" y="4270000"/>
            <a:ext cx="880500" cy="5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626" name="Shape 626"/>
          <p:cNvSpPr/>
          <p:nvPr/>
        </p:nvSpPr>
        <p:spPr>
          <a:xfrm>
            <a:off x="1168375" y="5420975"/>
            <a:ext cx="5475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sp>
        <p:nvSpPr>
          <p:cNvPr id="627" name="Shape 627"/>
          <p:cNvSpPr/>
          <p:nvPr/>
        </p:nvSpPr>
        <p:spPr>
          <a:xfrm>
            <a:off x="1930375" y="5420975"/>
            <a:ext cx="5475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sp>
        <p:nvSpPr>
          <p:cNvPr id="628" name="Shape 628"/>
          <p:cNvSpPr/>
          <p:nvPr/>
        </p:nvSpPr>
        <p:spPr>
          <a:xfrm>
            <a:off x="2692375" y="5420975"/>
            <a:ext cx="5475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sp>
        <p:nvSpPr>
          <p:cNvPr id="629" name="Shape 629"/>
          <p:cNvSpPr/>
          <p:nvPr/>
        </p:nvSpPr>
        <p:spPr>
          <a:xfrm>
            <a:off x="3454375" y="5420975"/>
            <a:ext cx="5475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sp>
        <p:nvSpPr>
          <p:cNvPr id="630" name="Shape 630"/>
          <p:cNvSpPr/>
          <p:nvPr/>
        </p:nvSpPr>
        <p:spPr>
          <a:xfrm>
            <a:off x="5130775" y="5420975"/>
            <a:ext cx="5475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sp>
        <p:nvSpPr>
          <p:cNvPr id="631" name="Shape 631"/>
          <p:cNvSpPr/>
          <p:nvPr/>
        </p:nvSpPr>
        <p:spPr>
          <a:xfrm>
            <a:off x="5892775" y="5420975"/>
            <a:ext cx="5475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sp>
        <p:nvSpPr>
          <p:cNvPr id="632" name="Shape 632"/>
          <p:cNvSpPr/>
          <p:nvPr/>
        </p:nvSpPr>
        <p:spPr>
          <a:xfrm>
            <a:off x="6654775" y="5420975"/>
            <a:ext cx="5475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sp>
        <p:nvSpPr>
          <p:cNvPr id="633" name="Shape 633"/>
          <p:cNvSpPr/>
          <p:nvPr/>
        </p:nvSpPr>
        <p:spPr>
          <a:xfrm>
            <a:off x="7416775" y="5420975"/>
            <a:ext cx="547500" cy="547500"/>
          </a:xfrm>
          <a:prstGeom prst="roundRect">
            <a:avLst>
              <a:gd name="adj" fmla="val 16667"/>
            </a:avLst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sp>
        <p:nvSpPr>
          <p:cNvPr id="634" name="Shape 634"/>
          <p:cNvSpPr txBox="1"/>
          <p:nvPr/>
        </p:nvSpPr>
        <p:spPr>
          <a:xfrm rot="2343">
            <a:off x="4126077" y="5404905"/>
            <a:ext cx="880500" cy="5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8221125" y="1675550"/>
            <a:ext cx="547500" cy="6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221125" y="2589950"/>
            <a:ext cx="547500" cy="6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8221125" y="3504350"/>
            <a:ext cx="547500" cy="6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8221125" y="5333150"/>
            <a:ext cx="547500" cy="6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cn</a:t>
            </a:r>
          </a:p>
        </p:txBody>
      </p:sp>
      <p:sp>
        <p:nvSpPr>
          <p:cNvPr id="639" name="Shape 639"/>
          <p:cNvSpPr/>
          <p:nvPr/>
        </p:nvSpPr>
        <p:spPr>
          <a:xfrm>
            <a:off x="8184500" y="2649575"/>
            <a:ext cx="609600" cy="3386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 txBox="1"/>
          <p:nvPr/>
        </p:nvSpPr>
        <p:spPr>
          <a:xfrm>
            <a:off x="609600" y="6120875"/>
            <a:ext cx="8159100" cy="6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Total work: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cn log</a:t>
            </a:r>
            <a:r>
              <a:rPr lang="en" sz="2400" baseline="-250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n + cn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Course Information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Lectures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I will provide a high-level overview of the concepts.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You’re welcome to download the PDFs, but Google Drive links will be most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up-to-date.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Homework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Assignments will reinforce concepts from lecture in detail.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Submit on Gradescope (Entry code: 9GNVBM).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You must type or LaTeX your submission (no written homeworks accepted).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Analyzing Runtime</a:t>
            </a:r>
          </a:p>
        </p:txBody>
      </p:sp>
      <p:sp>
        <p:nvSpPr>
          <p:cNvPr id="646" name="Shape 646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best and worst-case runtime of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Θ(n log n).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worst-case runtime of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insertion_sort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was Θ(n</a:t>
            </a:r>
            <a:r>
              <a:rPr lang="en" sz="2400" baseline="30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A HUGE IMPROVEMENT!!</a:t>
            </a:r>
          </a:p>
        </p:txBody>
      </p:sp>
      <p:pic>
        <p:nvPicPr>
          <p:cNvPr id="647" name="Shape 6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900" y="3024022"/>
            <a:ext cx="4694175" cy="351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Course Information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Grades: 6 Homeworks and 1 Final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6 Homeworks (60%, 10% each)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You will have 3 late days (24 hours each), 2 max per homework.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Each homework will be released on Friday and due the following Friday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at 11:59 p.m.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We will try to release grades one week from the late deadline.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1 Final (40%)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Course Information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Syllabus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We’ll cover a new topic each week; there will be a few standalone topics.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Topics include Divide and Conquer, Randomized Algorithms, Graph Algorithms,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Greedy Algorithms, Dynamic Programming.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See the website for additional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Dosis"/>
                <a:ea typeface="Dosis"/>
                <a:cs typeface="Dosis"/>
                <a:sym typeface="Dosis"/>
              </a:rPr>
              <a:t>Algorithmic Analysis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Summer 2017   •   Lecture 06/27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Insertion sort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132375" y="1444500"/>
            <a:ext cx="5402100" cy="4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Let’s sort an unsorted list of numbers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 The sublist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A[0:0]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trivially sorted.</a:t>
            </a:r>
          </a:p>
        </p:txBody>
      </p:sp>
      <p:sp>
        <p:nvSpPr>
          <p:cNvPr id="111" name="Shape 111"/>
          <p:cNvSpPr/>
          <p:nvPr/>
        </p:nvSpPr>
        <p:spPr>
          <a:xfrm>
            <a:off x="609600" y="1444500"/>
            <a:ext cx="456000" cy="456000"/>
          </a:xfrm>
          <a:prstGeom prst="rect">
            <a:avLst/>
          </a:prstGeom>
          <a:solidFill>
            <a:srgbClr val="A4C2F4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12" name="Shape 112"/>
          <p:cNvSpPr/>
          <p:nvPr/>
        </p:nvSpPr>
        <p:spPr>
          <a:xfrm>
            <a:off x="1065600" y="14445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13" name="Shape 113"/>
          <p:cNvSpPr/>
          <p:nvPr/>
        </p:nvSpPr>
        <p:spPr>
          <a:xfrm>
            <a:off x="1521600" y="14445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14" name="Shape 114"/>
          <p:cNvSpPr/>
          <p:nvPr/>
        </p:nvSpPr>
        <p:spPr>
          <a:xfrm>
            <a:off x="1977600" y="14445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15" name="Shape 115"/>
          <p:cNvSpPr/>
          <p:nvPr/>
        </p:nvSpPr>
        <p:spPr>
          <a:xfrm>
            <a:off x="2433600" y="14445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132325" y="2149525"/>
            <a:ext cx="5402100" cy="4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Look at the second element,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A[1]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17" name="Shape 117"/>
          <p:cNvSpPr/>
          <p:nvPr/>
        </p:nvSpPr>
        <p:spPr>
          <a:xfrm>
            <a:off x="609550" y="214952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18" name="Shape 118"/>
          <p:cNvSpPr/>
          <p:nvPr/>
        </p:nvSpPr>
        <p:spPr>
          <a:xfrm>
            <a:off x="1065550" y="2149525"/>
            <a:ext cx="456000" cy="4560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19" name="Shape 119"/>
          <p:cNvSpPr/>
          <p:nvPr/>
        </p:nvSpPr>
        <p:spPr>
          <a:xfrm>
            <a:off x="1521550" y="214952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20" name="Shape 120"/>
          <p:cNvSpPr/>
          <p:nvPr/>
        </p:nvSpPr>
        <p:spPr>
          <a:xfrm>
            <a:off x="1977550" y="214952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21" name="Shape 121"/>
          <p:cNvSpPr/>
          <p:nvPr/>
        </p:nvSpPr>
        <p:spPr>
          <a:xfrm>
            <a:off x="2433550" y="214952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132337" y="2854550"/>
            <a:ext cx="5402100" cy="4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Insert the element into a new position such that the sublist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A[0:1]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sorted.</a:t>
            </a:r>
          </a:p>
        </p:txBody>
      </p:sp>
      <p:sp>
        <p:nvSpPr>
          <p:cNvPr id="123" name="Shape 123"/>
          <p:cNvSpPr/>
          <p:nvPr/>
        </p:nvSpPr>
        <p:spPr>
          <a:xfrm>
            <a:off x="609562" y="2854550"/>
            <a:ext cx="456000" cy="4560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24" name="Shape 124"/>
          <p:cNvSpPr/>
          <p:nvPr/>
        </p:nvSpPr>
        <p:spPr>
          <a:xfrm>
            <a:off x="1065562" y="28545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25" name="Shape 125"/>
          <p:cNvSpPr/>
          <p:nvPr/>
        </p:nvSpPr>
        <p:spPr>
          <a:xfrm>
            <a:off x="1521562" y="28545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26" name="Shape 126"/>
          <p:cNvSpPr/>
          <p:nvPr/>
        </p:nvSpPr>
        <p:spPr>
          <a:xfrm>
            <a:off x="1977562" y="28545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27" name="Shape 127"/>
          <p:cNvSpPr/>
          <p:nvPr/>
        </p:nvSpPr>
        <p:spPr>
          <a:xfrm>
            <a:off x="2433562" y="28545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132325" y="3559575"/>
            <a:ext cx="5402100" cy="4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Now look at the third element,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A[2]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29" name="Shape 129"/>
          <p:cNvSpPr/>
          <p:nvPr/>
        </p:nvSpPr>
        <p:spPr>
          <a:xfrm>
            <a:off x="609550" y="35595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30" name="Shape 130"/>
          <p:cNvSpPr/>
          <p:nvPr/>
        </p:nvSpPr>
        <p:spPr>
          <a:xfrm>
            <a:off x="1065550" y="35595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31" name="Shape 131"/>
          <p:cNvSpPr/>
          <p:nvPr/>
        </p:nvSpPr>
        <p:spPr>
          <a:xfrm>
            <a:off x="1521550" y="3559575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2" name="Shape 132"/>
          <p:cNvSpPr/>
          <p:nvPr/>
        </p:nvSpPr>
        <p:spPr>
          <a:xfrm>
            <a:off x="1977550" y="35595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33" name="Shape 133"/>
          <p:cNvSpPr/>
          <p:nvPr/>
        </p:nvSpPr>
        <p:spPr>
          <a:xfrm>
            <a:off x="2433550" y="35595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132337" y="4264600"/>
            <a:ext cx="5402100" cy="4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Insert it such that the sublist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A[0:2]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sorted.</a:t>
            </a:r>
          </a:p>
        </p:txBody>
      </p:sp>
      <p:sp>
        <p:nvSpPr>
          <p:cNvPr id="135" name="Shape 135"/>
          <p:cNvSpPr/>
          <p:nvPr/>
        </p:nvSpPr>
        <p:spPr>
          <a:xfrm>
            <a:off x="609562" y="4264600"/>
            <a:ext cx="456000" cy="456000"/>
          </a:xfrm>
          <a:prstGeom prst="rect">
            <a:avLst/>
          </a:prstGeom>
          <a:solidFill>
            <a:srgbClr val="D5A6BD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6" name="Shape 136"/>
          <p:cNvSpPr/>
          <p:nvPr/>
        </p:nvSpPr>
        <p:spPr>
          <a:xfrm>
            <a:off x="1065562" y="42646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37" name="Shape 137"/>
          <p:cNvSpPr/>
          <p:nvPr/>
        </p:nvSpPr>
        <p:spPr>
          <a:xfrm>
            <a:off x="1521562" y="42646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38" name="Shape 138"/>
          <p:cNvSpPr/>
          <p:nvPr/>
        </p:nvSpPr>
        <p:spPr>
          <a:xfrm>
            <a:off x="1977562" y="42646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39" name="Shape 139"/>
          <p:cNvSpPr/>
          <p:nvPr/>
        </p:nvSpPr>
        <p:spPr>
          <a:xfrm>
            <a:off x="2433562" y="42646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132337" y="5674650"/>
            <a:ext cx="5402100" cy="4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The entire array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A[0:4]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sorted.</a:t>
            </a:r>
          </a:p>
        </p:txBody>
      </p:sp>
      <p:sp>
        <p:nvSpPr>
          <p:cNvPr id="141" name="Shape 141"/>
          <p:cNvSpPr/>
          <p:nvPr/>
        </p:nvSpPr>
        <p:spPr>
          <a:xfrm>
            <a:off x="609562" y="5674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42" name="Shape 142"/>
          <p:cNvSpPr/>
          <p:nvPr/>
        </p:nvSpPr>
        <p:spPr>
          <a:xfrm>
            <a:off x="1065562" y="5674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3" name="Shape 143"/>
          <p:cNvSpPr/>
          <p:nvPr/>
        </p:nvSpPr>
        <p:spPr>
          <a:xfrm>
            <a:off x="1521562" y="5674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44" name="Shape 144"/>
          <p:cNvSpPr/>
          <p:nvPr/>
        </p:nvSpPr>
        <p:spPr>
          <a:xfrm>
            <a:off x="1977562" y="5674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45" name="Shape 145"/>
          <p:cNvSpPr/>
          <p:nvPr/>
        </p:nvSpPr>
        <p:spPr>
          <a:xfrm>
            <a:off x="2433562" y="5674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46" name="Shape 146"/>
          <p:cNvSpPr txBox="1"/>
          <p:nvPr/>
        </p:nvSpPr>
        <p:spPr>
          <a:xfrm rot="5400000">
            <a:off x="1658717" y="4969842"/>
            <a:ext cx="557700" cy="4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3307</Words>
  <Application>Microsoft Office PowerPoint</Application>
  <PresentationFormat>On-screen Show (4:3)</PresentationFormat>
  <Paragraphs>691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Dosis</vt:lpstr>
      <vt:lpstr>Consolas</vt:lpstr>
      <vt:lpstr>Roboto</vt:lpstr>
      <vt:lpstr>Roboto Slab</vt:lpstr>
      <vt:lpstr>Source Sans Pro</vt:lpstr>
      <vt:lpstr>marina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3</cp:revision>
  <dcterms:modified xsi:type="dcterms:W3CDTF">2017-08-09T03:27:57Z</dcterms:modified>
</cp:coreProperties>
</file>