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</p:sldIdLst>
  <p:sldSz cy="6858000" cx="9144000"/>
  <p:notesSz cx="6858000" cy="9144000"/>
  <p:embeddedFontLst>
    <p:embeddedFont>
      <p:font typeface="Roboto Slab"/>
      <p:regular r:id="rId81"/>
      <p:bold r:id="rId82"/>
    </p:embeddedFont>
    <p:embeddedFont>
      <p:font typeface="Dosis"/>
      <p:regular r:id="rId83"/>
      <p:bold r:id="rId84"/>
    </p:embeddedFont>
    <p:embeddedFont>
      <p:font typeface="Roboto"/>
      <p:regular r:id="rId85"/>
      <p:bold r:id="rId86"/>
      <p:italic r:id="rId87"/>
      <p:boldItalic r:id="rId88"/>
    </p:embeddedFont>
    <p:embeddedFont>
      <p:font typeface="Source Sans Pro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Dosis-bold.fntdata"/><Relationship Id="rId83" Type="http://schemas.openxmlformats.org/officeDocument/2006/relationships/font" Target="fonts/Dosis-regular.fntdata"/><Relationship Id="rId42" Type="http://schemas.openxmlformats.org/officeDocument/2006/relationships/slide" Target="slides/slide38.xml"/><Relationship Id="rId86" Type="http://schemas.openxmlformats.org/officeDocument/2006/relationships/font" Target="fonts/Roboto-bold.fntdata"/><Relationship Id="rId41" Type="http://schemas.openxmlformats.org/officeDocument/2006/relationships/slide" Target="slides/slide37.xml"/><Relationship Id="rId85" Type="http://schemas.openxmlformats.org/officeDocument/2006/relationships/font" Target="fonts/Roboto-regular.fntdata"/><Relationship Id="rId44" Type="http://schemas.openxmlformats.org/officeDocument/2006/relationships/slide" Target="slides/slide40.xml"/><Relationship Id="rId88" Type="http://schemas.openxmlformats.org/officeDocument/2006/relationships/font" Target="fonts/Roboto-boldItalic.fntdata"/><Relationship Id="rId43" Type="http://schemas.openxmlformats.org/officeDocument/2006/relationships/slide" Target="slides/slide39.xml"/><Relationship Id="rId87" Type="http://schemas.openxmlformats.org/officeDocument/2006/relationships/font" Target="fonts/Roboto-italic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SourceSansPro-regular.fntdata"/><Relationship Id="rId80" Type="http://schemas.openxmlformats.org/officeDocument/2006/relationships/slide" Target="slides/slide76.xml"/><Relationship Id="rId82" Type="http://schemas.openxmlformats.org/officeDocument/2006/relationships/font" Target="fonts/RobotoSlab-bold.fntdata"/><Relationship Id="rId81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SourceSansPro-italic.fntdata"/><Relationship Id="rId90" Type="http://schemas.openxmlformats.org/officeDocument/2006/relationships/font" Target="fonts/SourceSansPro-bold.fntdata"/><Relationship Id="rId92" Type="http://schemas.openxmlformats.org/officeDocument/2006/relationships/font" Target="fonts/SourceSansPro-boldItalic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Shape 9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Shape 9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Shape 9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Shape 10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Shape 10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Shape 1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Shape 1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Shape 1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Shape 13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Shape 1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Shape 139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Shape 1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Shape 1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Shape 1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hape 16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Shape 1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Shape 17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Shape 1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Shape 17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Shape 1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Shape 18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Shape 18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Shape 18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Shape 1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Shape 18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Shape 18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Shape 19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Shape 19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Shape 19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Shape 19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Shape 20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Shape 20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Shape 20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Shape 20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Shape 20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Shape 20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Shape 210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Shape 2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Shape 21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Shape 2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Shape 21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Shape 2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Shape 22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Shape 2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Shape 22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Shape 2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Shape 22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Shape 2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Shape 22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Shape 2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Shape 23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Shape 2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Dynamic Programming I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Summer 2017   •   Lecture 08/01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930450" y="1444500"/>
            <a:ext cx="7283100" cy="29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bellman_ford(G):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[]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0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for all v ≠ 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[s]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1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 = min{d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[b], min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[a] + w(a,b)} 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(|V|-1)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930450" y="43823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O(|V||E|)</a:t>
            </a:r>
          </a:p>
        </p:txBody>
      </p:sp>
      <p:sp>
        <p:nvSpPr>
          <p:cNvPr id="243" name="Shape 243"/>
          <p:cNvSpPr/>
          <p:nvPr/>
        </p:nvSpPr>
        <p:spPr>
          <a:xfrm rot="-4498672">
            <a:off x="4887357" y="1862362"/>
            <a:ext cx="163608" cy="4273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4" name="Shape 244"/>
          <p:cNvSpPr txBox="1"/>
          <p:nvPr/>
        </p:nvSpPr>
        <p:spPr>
          <a:xfrm>
            <a:off x="5244625" y="1841250"/>
            <a:ext cx="23964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a simplification to make the pseudocode nice. In reality, we’d only keep two of them at a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Algorithm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930450" y="1444500"/>
            <a:ext cx="7283100" cy="29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bellman_ford(G):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[]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0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for all v ≠ 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[s]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1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 = min{d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[b], min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[a] + w(a,b)}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(|V|-1)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930450" y="43823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O(|V||E|)</a:t>
            </a:r>
          </a:p>
        </p:txBody>
      </p:sp>
      <p:sp>
        <p:nvSpPr>
          <p:cNvPr id="252" name="Shape 252"/>
          <p:cNvSpPr/>
          <p:nvPr/>
        </p:nvSpPr>
        <p:spPr>
          <a:xfrm rot="-7236177">
            <a:off x="4887363" y="2929166"/>
            <a:ext cx="163596" cy="42734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53" name="Shape 253"/>
          <p:cNvSpPr txBox="1"/>
          <p:nvPr/>
        </p:nvSpPr>
        <p:spPr>
          <a:xfrm>
            <a:off x="5092225" y="2603251"/>
            <a:ext cx="1484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Minimum over all a such that (a, b) ∈ E.</a:t>
            </a:r>
          </a:p>
        </p:txBody>
      </p:sp>
      <p:sp>
        <p:nvSpPr>
          <p:cNvPr id="254" name="Shape 254"/>
          <p:cNvSpPr/>
          <p:nvPr/>
        </p:nvSpPr>
        <p:spPr>
          <a:xfrm rot="-4498672">
            <a:off x="4887357" y="1862362"/>
            <a:ext cx="163608" cy="4273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55" name="Shape 255"/>
          <p:cNvSpPr txBox="1"/>
          <p:nvPr/>
        </p:nvSpPr>
        <p:spPr>
          <a:xfrm>
            <a:off x="5244625" y="1841250"/>
            <a:ext cx="23964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a simplification to make the pseudocode nice. In reality, we’d only keep two of them at a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930450" y="1444500"/>
            <a:ext cx="7283100" cy="29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bellman_ford(G):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[]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0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for all v ≠ 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[s]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1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 = min{d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[b], min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[a] + w(a,b)} 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(|V|-1)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930450" y="43823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O(|V||E|)</a:t>
            </a:r>
          </a:p>
        </p:txBody>
      </p:sp>
      <p:sp>
        <p:nvSpPr>
          <p:cNvPr id="263" name="Shape 263"/>
          <p:cNvSpPr/>
          <p:nvPr/>
        </p:nvSpPr>
        <p:spPr>
          <a:xfrm rot="-7236177">
            <a:off x="4887363" y="2929166"/>
            <a:ext cx="163596" cy="42734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64" name="Shape 264"/>
          <p:cNvSpPr txBox="1"/>
          <p:nvPr/>
        </p:nvSpPr>
        <p:spPr>
          <a:xfrm>
            <a:off x="5092225" y="2603251"/>
            <a:ext cx="1484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Minimum over all a such that (a, b) ∈ E.</a:t>
            </a:r>
          </a:p>
        </p:txBody>
      </p:sp>
      <p:cxnSp>
        <p:nvCxnSpPr>
          <p:cNvPr id="265" name="Shape 265"/>
          <p:cNvCxnSpPr/>
          <p:nvPr/>
        </p:nvCxnSpPr>
        <p:spPr>
          <a:xfrm>
            <a:off x="3582950" y="3629600"/>
            <a:ext cx="746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6" name="Shape 266"/>
          <p:cNvSpPr txBox="1"/>
          <p:nvPr/>
        </p:nvSpPr>
        <p:spPr>
          <a:xfrm>
            <a:off x="3582925" y="3593850"/>
            <a:ext cx="746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</a:p>
        </p:txBody>
      </p:sp>
      <p:sp>
        <p:nvSpPr>
          <p:cNvPr id="267" name="Shape 267"/>
          <p:cNvSpPr/>
          <p:nvPr/>
        </p:nvSpPr>
        <p:spPr>
          <a:xfrm rot="-4498672">
            <a:off x="4887357" y="1862362"/>
            <a:ext cx="163608" cy="4273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68" name="Shape 268"/>
          <p:cNvSpPr txBox="1"/>
          <p:nvPr/>
        </p:nvSpPr>
        <p:spPr>
          <a:xfrm>
            <a:off x="5244625" y="1841250"/>
            <a:ext cx="23964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a simplification to make the pseudocode nice. In reality, we’d only keep two of them at a time.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4" name="Shape 2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30450" y="1444500"/>
            <a:ext cx="7283100" cy="29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bellman_ford(G):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[]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0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for all v ≠ 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[s]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1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 = min{d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[b], min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[a] + w(a,b)} 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(|V|-1)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930450" y="43823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O(|V||E|)</a:t>
            </a:r>
          </a:p>
        </p:txBody>
      </p:sp>
      <p:sp>
        <p:nvSpPr>
          <p:cNvPr id="277" name="Shape 277"/>
          <p:cNvSpPr/>
          <p:nvPr/>
        </p:nvSpPr>
        <p:spPr>
          <a:xfrm rot="-7236177">
            <a:off x="4887363" y="2929166"/>
            <a:ext cx="163596" cy="42734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78" name="Shape 278"/>
          <p:cNvSpPr txBox="1"/>
          <p:nvPr/>
        </p:nvSpPr>
        <p:spPr>
          <a:xfrm>
            <a:off x="5092225" y="2603251"/>
            <a:ext cx="1484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Minimum over all a such that (a, b) ∈ E.</a:t>
            </a:r>
          </a:p>
        </p:txBody>
      </p:sp>
      <p:cxnSp>
        <p:nvCxnSpPr>
          <p:cNvPr id="279" name="Shape 279"/>
          <p:cNvCxnSpPr/>
          <p:nvPr/>
        </p:nvCxnSpPr>
        <p:spPr>
          <a:xfrm>
            <a:off x="3582950" y="3629600"/>
            <a:ext cx="746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0" name="Shape 280"/>
          <p:cNvSpPr txBox="1"/>
          <p:nvPr/>
        </p:nvSpPr>
        <p:spPr>
          <a:xfrm>
            <a:off x="3582925" y="3593850"/>
            <a:ext cx="746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</a:p>
        </p:txBody>
      </p:sp>
      <p:cxnSp>
        <p:nvCxnSpPr>
          <p:cNvPr id="281" name="Shape 281"/>
          <p:cNvCxnSpPr/>
          <p:nvPr/>
        </p:nvCxnSpPr>
        <p:spPr>
          <a:xfrm>
            <a:off x="4573550" y="3629600"/>
            <a:ext cx="2396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2" name="Shape 282"/>
          <p:cNvSpPr txBox="1"/>
          <p:nvPr/>
        </p:nvSpPr>
        <p:spPr>
          <a:xfrm>
            <a:off x="4573525" y="3593850"/>
            <a:ext cx="2396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</a:t>
            </a:r>
          </a:p>
        </p:txBody>
      </p:sp>
      <p:sp>
        <p:nvSpPr>
          <p:cNvPr id="283" name="Shape 283"/>
          <p:cNvSpPr/>
          <p:nvPr/>
        </p:nvSpPr>
        <p:spPr>
          <a:xfrm rot="-4498672">
            <a:off x="4887357" y="1862362"/>
            <a:ext cx="163608" cy="4273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84" name="Shape 284"/>
          <p:cNvSpPr txBox="1"/>
          <p:nvPr/>
        </p:nvSpPr>
        <p:spPr>
          <a:xfrm>
            <a:off x="5244625" y="1841250"/>
            <a:ext cx="23964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a simplification to make the pseudocode nice. In reality, we’d only keep two of them at a time.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Shape 29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930450" y="1444500"/>
            <a:ext cx="7283100" cy="29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bellman_ford(G):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[]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0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for all v ≠ 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[s]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1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 = min{d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[b], min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[a] + w(a,b)} 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(|V|-1)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930450" y="43823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O(|V||E|)</a:t>
            </a:r>
          </a:p>
        </p:txBody>
      </p:sp>
      <p:sp>
        <p:nvSpPr>
          <p:cNvPr id="293" name="Shape 293"/>
          <p:cNvSpPr/>
          <p:nvPr/>
        </p:nvSpPr>
        <p:spPr>
          <a:xfrm rot="-7236177">
            <a:off x="4887363" y="2929166"/>
            <a:ext cx="163596" cy="42734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94" name="Shape 294"/>
          <p:cNvSpPr txBox="1"/>
          <p:nvPr/>
        </p:nvSpPr>
        <p:spPr>
          <a:xfrm>
            <a:off x="5092225" y="2603251"/>
            <a:ext cx="1484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Minimum over all a such that (a, b) ∈ E.</a:t>
            </a:r>
          </a:p>
        </p:txBody>
      </p:sp>
      <p:cxnSp>
        <p:nvCxnSpPr>
          <p:cNvPr id="295" name="Shape 295"/>
          <p:cNvCxnSpPr/>
          <p:nvPr/>
        </p:nvCxnSpPr>
        <p:spPr>
          <a:xfrm>
            <a:off x="3582950" y="3629600"/>
            <a:ext cx="746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6" name="Shape 296"/>
          <p:cNvSpPr txBox="1"/>
          <p:nvPr/>
        </p:nvSpPr>
        <p:spPr>
          <a:xfrm>
            <a:off x="3582925" y="3593850"/>
            <a:ext cx="746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4573550" y="3629600"/>
            <a:ext cx="2396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8" name="Shape 298"/>
          <p:cNvSpPr txBox="1"/>
          <p:nvPr/>
        </p:nvSpPr>
        <p:spPr>
          <a:xfrm>
            <a:off x="4573525" y="3593850"/>
            <a:ext cx="2396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</a:t>
            </a:r>
          </a:p>
        </p:txBody>
      </p:sp>
      <p:sp>
        <p:nvSpPr>
          <p:cNvPr id="299" name="Shape 299"/>
          <p:cNvSpPr/>
          <p:nvPr/>
        </p:nvSpPr>
        <p:spPr>
          <a:xfrm rot="-4498672">
            <a:off x="4887357" y="1862362"/>
            <a:ext cx="163608" cy="4273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00" name="Shape 300"/>
          <p:cNvSpPr txBox="1"/>
          <p:nvPr/>
        </p:nvSpPr>
        <p:spPr>
          <a:xfrm>
            <a:off x="5244625" y="1841250"/>
            <a:ext cx="23964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a simplification to make the pseudocode nice. In reality, we’d only keep two of them at a time.</a:t>
            </a:r>
          </a:p>
        </p:txBody>
      </p:sp>
      <p:sp>
        <p:nvSpPr>
          <p:cNvPr id="301" name="Shape 301"/>
          <p:cNvSpPr/>
          <p:nvPr/>
        </p:nvSpPr>
        <p:spPr>
          <a:xfrm flipH="1" rot="-5929437">
            <a:off x="5543624" y="4805016"/>
            <a:ext cx="236618" cy="42733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02" name="Shape 302"/>
          <p:cNvSpPr txBox="1"/>
          <p:nvPr/>
        </p:nvSpPr>
        <p:spPr>
          <a:xfrm>
            <a:off x="5886875" y="4879925"/>
            <a:ext cx="232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Slower than Dijkstra’s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 + |V|log(|V|))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 list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length n for each k = 0, 1, …, |V|-1.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 = 1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|V|-1: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[b] = min{d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[b], min</a:t>
            </a:r>
            <a:r>
              <a:rPr baseline="-25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[a] + w(a,b)} }</a:t>
            </a:r>
          </a:p>
        </p:txBody>
      </p:sp>
      <p:sp>
        <p:nvSpPr>
          <p:cNvPr id="308" name="Shape 30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309" name="Shape 309"/>
          <p:cNvSpPr/>
          <p:nvPr/>
        </p:nvSpPr>
        <p:spPr>
          <a:xfrm>
            <a:off x="22821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10" name="Shape 310"/>
          <p:cNvSpPr/>
          <p:nvPr/>
        </p:nvSpPr>
        <p:spPr>
          <a:xfrm>
            <a:off x="27393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311" name="Shape 311"/>
          <p:cNvSpPr/>
          <p:nvPr/>
        </p:nvSpPr>
        <p:spPr>
          <a:xfrm>
            <a:off x="31965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312" name="Shape 312"/>
          <p:cNvSpPr/>
          <p:nvPr/>
        </p:nvSpPr>
        <p:spPr>
          <a:xfrm>
            <a:off x="36537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grpSp>
        <p:nvGrpSpPr>
          <p:cNvPr id="313" name="Shape 313"/>
          <p:cNvGrpSpPr/>
          <p:nvPr/>
        </p:nvGrpSpPr>
        <p:grpSpPr>
          <a:xfrm>
            <a:off x="4804104" y="3670191"/>
            <a:ext cx="2565300" cy="2412900"/>
            <a:chOff x="5087329" y="4081041"/>
            <a:chExt cx="2565300" cy="2412900"/>
          </a:xfrm>
        </p:grpSpPr>
        <p:sp>
          <p:nvSpPr>
            <p:cNvPr id="314" name="Shape 314"/>
            <p:cNvSpPr txBox="1"/>
            <p:nvPr/>
          </p:nvSpPr>
          <p:spPr>
            <a:xfrm>
              <a:off x="61292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315" name="Shape 315"/>
            <p:cNvCxnSpPr/>
            <p:nvPr/>
          </p:nvCxnSpPr>
          <p:spPr>
            <a:xfrm>
              <a:off x="5822025" y="4461775"/>
              <a:ext cx="1032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316" name="Shape 316"/>
            <p:cNvCxnSpPr>
              <a:stCxn id="317" idx="2"/>
              <a:endCxn id="318" idx="6"/>
            </p:cNvCxnSpPr>
            <p:nvPr/>
          </p:nvCxnSpPr>
          <p:spPr>
            <a:xfrm rot="10800000">
              <a:off x="5842412" y="6061986"/>
              <a:ext cx="104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318" name="Shape 318"/>
            <p:cNvSpPr/>
            <p:nvPr/>
          </p:nvSpPr>
          <p:spPr>
            <a:xfrm>
              <a:off x="5361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6885225" y="4297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u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5361225" y="429738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s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50873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cxnSp>
          <p:nvCxnSpPr>
            <p:cNvPr id="322" name="Shape 322"/>
            <p:cNvCxnSpPr/>
            <p:nvPr/>
          </p:nvCxnSpPr>
          <p:spPr>
            <a:xfrm>
              <a:off x="5860985" y="4614186"/>
              <a:ext cx="1034099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sp>
          <p:nvSpPr>
            <p:cNvPr id="317" name="Shape 317"/>
            <p:cNvSpPr/>
            <p:nvPr/>
          </p:nvSpPr>
          <p:spPr>
            <a:xfrm>
              <a:off x="6885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v</a:t>
              </a:r>
            </a:p>
          </p:txBody>
        </p:sp>
        <p:cxnSp>
          <p:nvCxnSpPr>
            <p:cNvPr id="323" name="Shape 323"/>
            <p:cNvCxnSpPr>
              <a:stCxn id="320" idx="5"/>
              <a:endCxn id="317" idx="1"/>
            </p:cNvCxnSpPr>
            <p:nvPr/>
          </p:nvCxnSpPr>
          <p:spPr>
            <a:xfrm>
              <a:off x="5771955" y="4708116"/>
              <a:ext cx="1183800" cy="1183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324" name="Shape 324"/>
            <p:cNvCxnSpPr>
              <a:stCxn id="319" idx="4"/>
              <a:endCxn id="317" idx="0"/>
            </p:cNvCxnSpPr>
            <p:nvPr/>
          </p:nvCxnSpPr>
          <p:spPr>
            <a:xfrm>
              <a:off x="7125825" y="4778586"/>
              <a:ext cx="0" cy="104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325" name="Shape 325"/>
            <p:cNvSpPr txBox="1"/>
            <p:nvPr/>
          </p:nvSpPr>
          <p:spPr>
            <a:xfrm>
              <a:off x="6205429" y="45622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7119829" y="50194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5976829" y="5171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6281629" y="6010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2971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72971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50873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</p:grpSp>
      <p:sp>
        <p:nvSpPr>
          <p:cNvPr id="332" name="Shape 332"/>
          <p:cNvSpPr txBox="1"/>
          <p:nvPr/>
        </p:nvSpPr>
        <p:spPr>
          <a:xfrm>
            <a:off x="1774600" y="3670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22821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7393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965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36537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337" name="Shape 337"/>
          <p:cNvSpPr/>
          <p:nvPr/>
        </p:nvSpPr>
        <p:spPr>
          <a:xfrm>
            <a:off x="22821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27393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1965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6537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1774600" y="4279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342" name="Shape 342"/>
          <p:cNvSpPr/>
          <p:nvPr/>
        </p:nvSpPr>
        <p:spPr>
          <a:xfrm>
            <a:off x="22821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7393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31965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6537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774600" y="4889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347" name="Shape 347"/>
          <p:cNvSpPr/>
          <p:nvPr/>
        </p:nvSpPr>
        <p:spPr>
          <a:xfrm>
            <a:off x="22821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7393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31965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6537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774600" y="5499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  <p:sp>
        <p:nvSpPr>
          <p:cNvPr id="352" name="Shape 352"/>
          <p:cNvSpPr/>
          <p:nvPr/>
        </p:nvSpPr>
        <p:spPr>
          <a:xfrm flipH="1" rot="2146067">
            <a:off x="1435524" y="4431748"/>
            <a:ext cx="163565" cy="6781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53" name="Shape 353"/>
          <p:cNvSpPr txBox="1"/>
          <p:nvPr/>
        </p:nvSpPr>
        <p:spPr>
          <a:xfrm>
            <a:off x="609600" y="5002200"/>
            <a:ext cx="11325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We will use table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to fill in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 More generally, we will use table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to fill in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 list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length n for each k = 0, 1, …, |V|-1.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 = 1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|V|-1: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[b] = min{d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[b], min</a:t>
            </a:r>
            <a:r>
              <a:rPr baseline="-25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[a] + w(a,b)} }</a:t>
            </a:r>
          </a:p>
        </p:txBody>
      </p:sp>
      <p:sp>
        <p:nvSpPr>
          <p:cNvPr id="359" name="Shape 35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360" name="Shape 360"/>
          <p:cNvSpPr/>
          <p:nvPr/>
        </p:nvSpPr>
        <p:spPr>
          <a:xfrm>
            <a:off x="22821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61" name="Shape 361"/>
          <p:cNvSpPr/>
          <p:nvPr/>
        </p:nvSpPr>
        <p:spPr>
          <a:xfrm>
            <a:off x="27393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362" name="Shape 362"/>
          <p:cNvSpPr/>
          <p:nvPr/>
        </p:nvSpPr>
        <p:spPr>
          <a:xfrm>
            <a:off x="31965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363" name="Shape 363"/>
          <p:cNvSpPr/>
          <p:nvPr/>
        </p:nvSpPr>
        <p:spPr>
          <a:xfrm>
            <a:off x="36537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grpSp>
        <p:nvGrpSpPr>
          <p:cNvPr id="364" name="Shape 364"/>
          <p:cNvGrpSpPr/>
          <p:nvPr/>
        </p:nvGrpSpPr>
        <p:grpSpPr>
          <a:xfrm>
            <a:off x="4804104" y="3670191"/>
            <a:ext cx="2565300" cy="2412900"/>
            <a:chOff x="5087329" y="4081041"/>
            <a:chExt cx="2565300" cy="2412900"/>
          </a:xfrm>
        </p:grpSpPr>
        <p:sp>
          <p:nvSpPr>
            <p:cNvPr id="365" name="Shape 365"/>
            <p:cNvSpPr txBox="1"/>
            <p:nvPr/>
          </p:nvSpPr>
          <p:spPr>
            <a:xfrm>
              <a:off x="61292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366" name="Shape 366"/>
            <p:cNvCxnSpPr/>
            <p:nvPr/>
          </p:nvCxnSpPr>
          <p:spPr>
            <a:xfrm>
              <a:off x="5822025" y="4461775"/>
              <a:ext cx="1032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367" name="Shape 367"/>
            <p:cNvCxnSpPr>
              <a:stCxn id="368" idx="2"/>
              <a:endCxn id="369" idx="6"/>
            </p:cNvCxnSpPr>
            <p:nvPr/>
          </p:nvCxnSpPr>
          <p:spPr>
            <a:xfrm rot="10800000">
              <a:off x="5842412" y="6061986"/>
              <a:ext cx="104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369" name="Shape 369"/>
            <p:cNvSpPr/>
            <p:nvPr/>
          </p:nvSpPr>
          <p:spPr>
            <a:xfrm>
              <a:off x="5361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6885225" y="4297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u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5361225" y="429738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s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50873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cxnSp>
          <p:nvCxnSpPr>
            <p:cNvPr id="373" name="Shape 373"/>
            <p:cNvCxnSpPr/>
            <p:nvPr/>
          </p:nvCxnSpPr>
          <p:spPr>
            <a:xfrm>
              <a:off x="5860985" y="4614186"/>
              <a:ext cx="1034099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sp>
          <p:nvSpPr>
            <p:cNvPr id="368" name="Shape 368"/>
            <p:cNvSpPr/>
            <p:nvPr/>
          </p:nvSpPr>
          <p:spPr>
            <a:xfrm>
              <a:off x="6885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v</a:t>
              </a:r>
            </a:p>
          </p:txBody>
        </p:sp>
        <p:cxnSp>
          <p:nvCxnSpPr>
            <p:cNvPr id="374" name="Shape 374"/>
            <p:cNvCxnSpPr>
              <a:stCxn id="371" idx="5"/>
              <a:endCxn id="368" idx="1"/>
            </p:cNvCxnSpPr>
            <p:nvPr/>
          </p:nvCxnSpPr>
          <p:spPr>
            <a:xfrm>
              <a:off x="5771955" y="4708116"/>
              <a:ext cx="1183800" cy="1183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375" name="Shape 375"/>
            <p:cNvCxnSpPr>
              <a:stCxn id="370" idx="4"/>
              <a:endCxn id="368" idx="0"/>
            </p:cNvCxnSpPr>
            <p:nvPr/>
          </p:nvCxnSpPr>
          <p:spPr>
            <a:xfrm>
              <a:off x="7125825" y="4778586"/>
              <a:ext cx="0" cy="104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376" name="Shape 376"/>
            <p:cNvSpPr txBox="1"/>
            <p:nvPr/>
          </p:nvSpPr>
          <p:spPr>
            <a:xfrm>
              <a:off x="6205429" y="45622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7119829" y="50194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5976829" y="5171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6281629" y="6010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72971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D3368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2971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D3368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50873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</p:grpSp>
      <p:sp>
        <p:nvSpPr>
          <p:cNvPr id="383" name="Shape 383"/>
          <p:cNvSpPr txBox="1"/>
          <p:nvPr/>
        </p:nvSpPr>
        <p:spPr>
          <a:xfrm>
            <a:off x="1774600" y="3670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22821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7393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1965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6537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388" name="Shape 388"/>
          <p:cNvSpPr/>
          <p:nvPr/>
        </p:nvSpPr>
        <p:spPr>
          <a:xfrm>
            <a:off x="22821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89" name="Shape 389"/>
          <p:cNvSpPr/>
          <p:nvPr/>
        </p:nvSpPr>
        <p:spPr>
          <a:xfrm>
            <a:off x="27393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90" name="Shape 390"/>
          <p:cNvSpPr/>
          <p:nvPr/>
        </p:nvSpPr>
        <p:spPr>
          <a:xfrm>
            <a:off x="31965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391" name="Shape 391"/>
          <p:cNvSpPr/>
          <p:nvPr/>
        </p:nvSpPr>
        <p:spPr>
          <a:xfrm>
            <a:off x="36537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774600" y="4279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393" name="Shape 393"/>
          <p:cNvSpPr/>
          <p:nvPr/>
        </p:nvSpPr>
        <p:spPr>
          <a:xfrm>
            <a:off x="22821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7393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31965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6537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774600" y="4889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398" name="Shape 398"/>
          <p:cNvSpPr/>
          <p:nvPr/>
        </p:nvSpPr>
        <p:spPr>
          <a:xfrm>
            <a:off x="22821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27393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31965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36537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1774600" y="5499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  <p:sp>
        <p:nvSpPr>
          <p:cNvPr id="403" name="Shape 403"/>
          <p:cNvSpPr/>
          <p:nvPr/>
        </p:nvSpPr>
        <p:spPr>
          <a:xfrm flipH="1" rot="2146067">
            <a:off x="1435524" y="4431748"/>
            <a:ext cx="163565" cy="6781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04" name="Shape 404"/>
          <p:cNvSpPr txBox="1"/>
          <p:nvPr/>
        </p:nvSpPr>
        <p:spPr>
          <a:xfrm>
            <a:off x="609600" y="5002200"/>
            <a:ext cx="11325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We will use table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to fill in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 More generally, we will use table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to fill in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 list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length n for each k = 0, 1, …, |V|-1.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 = 1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|V|-1: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[b] = min{d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[b], min</a:t>
            </a:r>
            <a:r>
              <a:rPr baseline="-25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[a] + w(a,b)} }</a:t>
            </a:r>
          </a:p>
        </p:txBody>
      </p:sp>
      <p:sp>
        <p:nvSpPr>
          <p:cNvPr id="410" name="Shape 41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411" name="Shape 411"/>
          <p:cNvSpPr/>
          <p:nvPr/>
        </p:nvSpPr>
        <p:spPr>
          <a:xfrm>
            <a:off x="22821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12" name="Shape 412"/>
          <p:cNvSpPr/>
          <p:nvPr/>
        </p:nvSpPr>
        <p:spPr>
          <a:xfrm>
            <a:off x="27393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413" name="Shape 413"/>
          <p:cNvSpPr/>
          <p:nvPr/>
        </p:nvSpPr>
        <p:spPr>
          <a:xfrm>
            <a:off x="31965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414" name="Shape 414"/>
          <p:cNvSpPr/>
          <p:nvPr/>
        </p:nvSpPr>
        <p:spPr>
          <a:xfrm>
            <a:off x="36537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grpSp>
        <p:nvGrpSpPr>
          <p:cNvPr id="415" name="Shape 415"/>
          <p:cNvGrpSpPr/>
          <p:nvPr/>
        </p:nvGrpSpPr>
        <p:grpSpPr>
          <a:xfrm>
            <a:off x="4804104" y="3670191"/>
            <a:ext cx="2565300" cy="2412900"/>
            <a:chOff x="5087329" y="4081041"/>
            <a:chExt cx="2565300" cy="2412900"/>
          </a:xfrm>
        </p:grpSpPr>
        <p:sp>
          <p:nvSpPr>
            <p:cNvPr id="416" name="Shape 416"/>
            <p:cNvSpPr txBox="1"/>
            <p:nvPr/>
          </p:nvSpPr>
          <p:spPr>
            <a:xfrm>
              <a:off x="61292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417" name="Shape 417"/>
            <p:cNvCxnSpPr/>
            <p:nvPr/>
          </p:nvCxnSpPr>
          <p:spPr>
            <a:xfrm>
              <a:off x="5822025" y="4461775"/>
              <a:ext cx="1032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418" name="Shape 418"/>
            <p:cNvCxnSpPr>
              <a:stCxn id="419" idx="2"/>
              <a:endCxn id="420" idx="6"/>
            </p:cNvCxnSpPr>
            <p:nvPr/>
          </p:nvCxnSpPr>
          <p:spPr>
            <a:xfrm rot="10800000">
              <a:off x="5842412" y="6061986"/>
              <a:ext cx="104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420" name="Shape 420"/>
            <p:cNvSpPr/>
            <p:nvPr/>
          </p:nvSpPr>
          <p:spPr>
            <a:xfrm>
              <a:off x="5361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6885225" y="4297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u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5361225" y="429738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s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50873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cxnSp>
          <p:nvCxnSpPr>
            <p:cNvPr id="424" name="Shape 424"/>
            <p:cNvCxnSpPr/>
            <p:nvPr/>
          </p:nvCxnSpPr>
          <p:spPr>
            <a:xfrm>
              <a:off x="5860985" y="4614186"/>
              <a:ext cx="1034099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6885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v</a:t>
              </a:r>
            </a:p>
          </p:txBody>
        </p:sp>
        <p:cxnSp>
          <p:nvCxnSpPr>
            <p:cNvPr id="425" name="Shape 425"/>
            <p:cNvCxnSpPr>
              <a:stCxn id="422" idx="5"/>
              <a:endCxn id="419" idx="1"/>
            </p:cNvCxnSpPr>
            <p:nvPr/>
          </p:nvCxnSpPr>
          <p:spPr>
            <a:xfrm>
              <a:off x="5771955" y="4708116"/>
              <a:ext cx="1183800" cy="1183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426" name="Shape 426"/>
            <p:cNvCxnSpPr>
              <a:stCxn id="421" idx="4"/>
              <a:endCxn id="419" idx="0"/>
            </p:cNvCxnSpPr>
            <p:nvPr/>
          </p:nvCxnSpPr>
          <p:spPr>
            <a:xfrm>
              <a:off x="7125825" y="4778586"/>
              <a:ext cx="0" cy="104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427" name="Shape 427"/>
            <p:cNvSpPr txBox="1"/>
            <p:nvPr/>
          </p:nvSpPr>
          <p:spPr>
            <a:xfrm>
              <a:off x="6205429" y="45622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428" name="Shape 428"/>
            <p:cNvSpPr txBox="1"/>
            <p:nvPr/>
          </p:nvSpPr>
          <p:spPr>
            <a:xfrm>
              <a:off x="7119829" y="50194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5976829" y="5171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  <p:sp>
          <p:nvSpPr>
            <p:cNvPr id="430" name="Shape 430"/>
            <p:cNvSpPr txBox="1"/>
            <p:nvPr/>
          </p:nvSpPr>
          <p:spPr>
            <a:xfrm>
              <a:off x="6281629" y="6010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72971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72971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D3368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50873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D3368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sp>
        <p:nvSpPr>
          <p:cNvPr id="434" name="Shape 434"/>
          <p:cNvSpPr txBox="1"/>
          <p:nvPr/>
        </p:nvSpPr>
        <p:spPr>
          <a:xfrm>
            <a:off x="1774600" y="3670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22821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27393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1965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6537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439" name="Shape 439"/>
          <p:cNvSpPr/>
          <p:nvPr/>
        </p:nvSpPr>
        <p:spPr>
          <a:xfrm>
            <a:off x="22821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40" name="Shape 440"/>
          <p:cNvSpPr/>
          <p:nvPr/>
        </p:nvSpPr>
        <p:spPr>
          <a:xfrm>
            <a:off x="27393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41" name="Shape 441"/>
          <p:cNvSpPr/>
          <p:nvPr/>
        </p:nvSpPr>
        <p:spPr>
          <a:xfrm>
            <a:off x="31965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442" name="Shape 442"/>
          <p:cNvSpPr/>
          <p:nvPr/>
        </p:nvSpPr>
        <p:spPr>
          <a:xfrm>
            <a:off x="36537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774600" y="4279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444" name="Shape 444"/>
          <p:cNvSpPr/>
          <p:nvPr/>
        </p:nvSpPr>
        <p:spPr>
          <a:xfrm>
            <a:off x="22821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45" name="Shape 445"/>
          <p:cNvSpPr/>
          <p:nvPr/>
        </p:nvSpPr>
        <p:spPr>
          <a:xfrm>
            <a:off x="27393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46" name="Shape 446"/>
          <p:cNvSpPr/>
          <p:nvPr/>
        </p:nvSpPr>
        <p:spPr>
          <a:xfrm>
            <a:off x="31965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47" name="Shape 447"/>
          <p:cNvSpPr/>
          <p:nvPr/>
        </p:nvSpPr>
        <p:spPr>
          <a:xfrm>
            <a:off x="36537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774600" y="4889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449" name="Shape 449"/>
          <p:cNvSpPr/>
          <p:nvPr/>
        </p:nvSpPr>
        <p:spPr>
          <a:xfrm>
            <a:off x="22821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7393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1965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6537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1774600" y="5499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 list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length n for each k = 0, 1, …, |V|-1.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 = 1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|V|-1: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[b] = min{d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[b], min</a:t>
            </a:r>
            <a:r>
              <a:rPr baseline="-25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</a:t>
            </a:r>
            <a:r>
              <a:rPr baseline="300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[a] + w(a,b)} }</a:t>
            </a:r>
          </a:p>
        </p:txBody>
      </p:sp>
      <p:sp>
        <p:nvSpPr>
          <p:cNvPr id="459" name="Shape 45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460" name="Shape 460"/>
          <p:cNvSpPr/>
          <p:nvPr/>
        </p:nvSpPr>
        <p:spPr>
          <a:xfrm>
            <a:off x="22821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61" name="Shape 461"/>
          <p:cNvSpPr/>
          <p:nvPr/>
        </p:nvSpPr>
        <p:spPr>
          <a:xfrm>
            <a:off x="27393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462" name="Shape 462"/>
          <p:cNvSpPr/>
          <p:nvPr/>
        </p:nvSpPr>
        <p:spPr>
          <a:xfrm>
            <a:off x="31965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463" name="Shape 463"/>
          <p:cNvSpPr/>
          <p:nvPr/>
        </p:nvSpPr>
        <p:spPr>
          <a:xfrm>
            <a:off x="36537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grpSp>
        <p:nvGrpSpPr>
          <p:cNvPr id="464" name="Shape 464"/>
          <p:cNvGrpSpPr/>
          <p:nvPr/>
        </p:nvGrpSpPr>
        <p:grpSpPr>
          <a:xfrm>
            <a:off x="4804104" y="3670191"/>
            <a:ext cx="2565300" cy="2412900"/>
            <a:chOff x="5087329" y="4081041"/>
            <a:chExt cx="2565300" cy="2412900"/>
          </a:xfrm>
        </p:grpSpPr>
        <p:sp>
          <p:nvSpPr>
            <p:cNvPr id="465" name="Shape 465"/>
            <p:cNvSpPr txBox="1"/>
            <p:nvPr/>
          </p:nvSpPr>
          <p:spPr>
            <a:xfrm>
              <a:off x="61292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466" name="Shape 466"/>
            <p:cNvCxnSpPr/>
            <p:nvPr/>
          </p:nvCxnSpPr>
          <p:spPr>
            <a:xfrm>
              <a:off x="5822025" y="4461775"/>
              <a:ext cx="1032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467" name="Shape 467"/>
            <p:cNvCxnSpPr>
              <a:stCxn id="468" idx="2"/>
              <a:endCxn id="469" idx="6"/>
            </p:cNvCxnSpPr>
            <p:nvPr/>
          </p:nvCxnSpPr>
          <p:spPr>
            <a:xfrm rot="10800000">
              <a:off x="5842412" y="6061986"/>
              <a:ext cx="104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469" name="Shape 469"/>
            <p:cNvSpPr/>
            <p:nvPr/>
          </p:nvSpPr>
          <p:spPr>
            <a:xfrm>
              <a:off x="5361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6885225" y="4297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u</a:t>
              </a:r>
            </a:p>
          </p:txBody>
        </p:sp>
        <p:sp>
          <p:nvSpPr>
            <p:cNvPr id="471" name="Shape 471"/>
            <p:cNvSpPr/>
            <p:nvPr/>
          </p:nvSpPr>
          <p:spPr>
            <a:xfrm>
              <a:off x="5361225" y="429738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s</a:t>
              </a:r>
            </a:p>
          </p:txBody>
        </p:sp>
        <p:sp>
          <p:nvSpPr>
            <p:cNvPr id="472" name="Shape 472"/>
            <p:cNvSpPr/>
            <p:nvPr/>
          </p:nvSpPr>
          <p:spPr>
            <a:xfrm>
              <a:off x="50873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cxnSp>
          <p:nvCxnSpPr>
            <p:cNvPr id="473" name="Shape 473"/>
            <p:cNvCxnSpPr/>
            <p:nvPr/>
          </p:nvCxnSpPr>
          <p:spPr>
            <a:xfrm>
              <a:off x="5860985" y="4614186"/>
              <a:ext cx="1034099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sp>
          <p:nvSpPr>
            <p:cNvPr id="468" name="Shape 468"/>
            <p:cNvSpPr/>
            <p:nvPr/>
          </p:nvSpPr>
          <p:spPr>
            <a:xfrm>
              <a:off x="6885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v</a:t>
              </a:r>
            </a:p>
          </p:txBody>
        </p:sp>
        <p:cxnSp>
          <p:nvCxnSpPr>
            <p:cNvPr id="474" name="Shape 474"/>
            <p:cNvCxnSpPr>
              <a:stCxn id="471" idx="5"/>
              <a:endCxn id="468" idx="1"/>
            </p:cNvCxnSpPr>
            <p:nvPr/>
          </p:nvCxnSpPr>
          <p:spPr>
            <a:xfrm>
              <a:off x="5771955" y="4708116"/>
              <a:ext cx="1183800" cy="1183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475" name="Shape 475"/>
            <p:cNvCxnSpPr>
              <a:stCxn id="470" idx="4"/>
              <a:endCxn id="468" idx="0"/>
            </p:cNvCxnSpPr>
            <p:nvPr/>
          </p:nvCxnSpPr>
          <p:spPr>
            <a:xfrm>
              <a:off x="7125825" y="4778586"/>
              <a:ext cx="0" cy="104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476" name="Shape 476"/>
            <p:cNvSpPr txBox="1"/>
            <p:nvPr/>
          </p:nvSpPr>
          <p:spPr>
            <a:xfrm>
              <a:off x="6205429" y="45622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7119829" y="50194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478" name="Shape 478"/>
            <p:cNvSpPr txBox="1"/>
            <p:nvPr/>
          </p:nvSpPr>
          <p:spPr>
            <a:xfrm>
              <a:off x="5976829" y="5171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  <p:sp>
          <p:nvSpPr>
            <p:cNvPr id="479" name="Shape 479"/>
            <p:cNvSpPr txBox="1"/>
            <p:nvPr/>
          </p:nvSpPr>
          <p:spPr>
            <a:xfrm>
              <a:off x="6281629" y="6010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72971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72971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50873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D3368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sp>
        <p:nvSpPr>
          <p:cNvPr id="483" name="Shape 483"/>
          <p:cNvSpPr txBox="1"/>
          <p:nvPr/>
        </p:nvSpPr>
        <p:spPr>
          <a:xfrm>
            <a:off x="1774600" y="3670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22821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27393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1965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36537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488" name="Shape 488"/>
          <p:cNvSpPr/>
          <p:nvPr/>
        </p:nvSpPr>
        <p:spPr>
          <a:xfrm>
            <a:off x="22821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89" name="Shape 489"/>
          <p:cNvSpPr/>
          <p:nvPr/>
        </p:nvSpPr>
        <p:spPr>
          <a:xfrm>
            <a:off x="27393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90" name="Shape 490"/>
          <p:cNvSpPr/>
          <p:nvPr/>
        </p:nvSpPr>
        <p:spPr>
          <a:xfrm>
            <a:off x="31965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491" name="Shape 491"/>
          <p:cNvSpPr/>
          <p:nvPr/>
        </p:nvSpPr>
        <p:spPr>
          <a:xfrm>
            <a:off x="36537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774600" y="4279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493" name="Shape 493"/>
          <p:cNvSpPr/>
          <p:nvPr/>
        </p:nvSpPr>
        <p:spPr>
          <a:xfrm>
            <a:off x="22821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94" name="Shape 494"/>
          <p:cNvSpPr/>
          <p:nvPr/>
        </p:nvSpPr>
        <p:spPr>
          <a:xfrm>
            <a:off x="27393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95" name="Shape 495"/>
          <p:cNvSpPr/>
          <p:nvPr/>
        </p:nvSpPr>
        <p:spPr>
          <a:xfrm>
            <a:off x="31965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96" name="Shape 496"/>
          <p:cNvSpPr/>
          <p:nvPr/>
        </p:nvSpPr>
        <p:spPr>
          <a:xfrm>
            <a:off x="36537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1774600" y="4889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498" name="Shape 498"/>
          <p:cNvSpPr/>
          <p:nvPr/>
        </p:nvSpPr>
        <p:spPr>
          <a:xfrm>
            <a:off x="22821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99" name="Shape 499"/>
          <p:cNvSpPr/>
          <p:nvPr/>
        </p:nvSpPr>
        <p:spPr>
          <a:xfrm>
            <a:off x="27393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00" name="Shape 500"/>
          <p:cNvSpPr/>
          <p:nvPr/>
        </p:nvSpPr>
        <p:spPr>
          <a:xfrm>
            <a:off x="31965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01" name="Shape 501"/>
          <p:cNvSpPr/>
          <p:nvPr/>
        </p:nvSpPr>
        <p:spPr>
          <a:xfrm>
            <a:off x="36537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1774600" y="5499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 list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length n for each k = 0, 1, …, |V|-1.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Recall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k edges.</a:t>
            </a:r>
          </a:p>
        </p:txBody>
      </p:sp>
      <p:sp>
        <p:nvSpPr>
          <p:cNvPr id="508" name="Shape 50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509" name="Shape 509"/>
          <p:cNvSpPr/>
          <p:nvPr/>
        </p:nvSpPr>
        <p:spPr>
          <a:xfrm>
            <a:off x="22821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10" name="Shape 510"/>
          <p:cNvSpPr/>
          <p:nvPr/>
        </p:nvSpPr>
        <p:spPr>
          <a:xfrm>
            <a:off x="27393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511" name="Shape 511"/>
          <p:cNvSpPr/>
          <p:nvPr/>
        </p:nvSpPr>
        <p:spPr>
          <a:xfrm>
            <a:off x="31965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512" name="Shape 512"/>
          <p:cNvSpPr/>
          <p:nvPr/>
        </p:nvSpPr>
        <p:spPr>
          <a:xfrm>
            <a:off x="36537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grpSp>
        <p:nvGrpSpPr>
          <p:cNvPr id="513" name="Shape 513"/>
          <p:cNvGrpSpPr/>
          <p:nvPr/>
        </p:nvGrpSpPr>
        <p:grpSpPr>
          <a:xfrm>
            <a:off x="4804104" y="3670191"/>
            <a:ext cx="2565300" cy="2412900"/>
            <a:chOff x="5087329" y="4081041"/>
            <a:chExt cx="2565300" cy="2412900"/>
          </a:xfrm>
        </p:grpSpPr>
        <p:sp>
          <p:nvSpPr>
            <p:cNvPr id="514" name="Shape 514"/>
            <p:cNvSpPr txBox="1"/>
            <p:nvPr/>
          </p:nvSpPr>
          <p:spPr>
            <a:xfrm>
              <a:off x="61292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515" name="Shape 515"/>
            <p:cNvCxnSpPr/>
            <p:nvPr/>
          </p:nvCxnSpPr>
          <p:spPr>
            <a:xfrm>
              <a:off x="5822025" y="4461775"/>
              <a:ext cx="1032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516" name="Shape 516"/>
            <p:cNvCxnSpPr>
              <a:stCxn id="517" idx="2"/>
              <a:endCxn id="518" idx="6"/>
            </p:cNvCxnSpPr>
            <p:nvPr/>
          </p:nvCxnSpPr>
          <p:spPr>
            <a:xfrm rot="10800000">
              <a:off x="5842412" y="6061986"/>
              <a:ext cx="104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518" name="Shape 518"/>
            <p:cNvSpPr/>
            <p:nvPr/>
          </p:nvSpPr>
          <p:spPr>
            <a:xfrm>
              <a:off x="5361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6885225" y="4297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u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5361225" y="429738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s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50873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cxnSp>
          <p:nvCxnSpPr>
            <p:cNvPr id="522" name="Shape 522"/>
            <p:cNvCxnSpPr/>
            <p:nvPr/>
          </p:nvCxnSpPr>
          <p:spPr>
            <a:xfrm>
              <a:off x="5860985" y="4614186"/>
              <a:ext cx="1034099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sp>
          <p:nvSpPr>
            <p:cNvPr id="517" name="Shape 517"/>
            <p:cNvSpPr/>
            <p:nvPr/>
          </p:nvSpPr>
          <p:spPr>
            <a:xfrm>
              <a:off x="6885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v</a:t>
              </a:r>
            </a:p>
          </p:txBody>
        </p:sp>
        <p:cxnSp>
          <p:nvCxnSpPr>
            <p:cNvPr id="523" name="Shape 523"/>
            <p:cNvCxnSpPr>
              <a:stCxn id="520" idx="5"/>
              <a:endCxn id="517" idx="1"/>
            </p:cNvCxnSpPr>
            <p:nvPr/>
          </p:nvCxnSpPr>
          <p:spPr>
            <a:xfrm>
              <a:off x="5771955" y="4708116"/>
              <a:ext cx="1183800" cy="1183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524" name="Shape 524"/>
            <p:cNvCxnSpPr>
              <a:stCxn id="519" idx="4"/>
              <a:endCxn id="517" idx="0"/>
            </p:cNvCxnSpPr>
            <p:nvPr/>
          </p:nvCxnSpPr>
          <p:spPr>
            <a:xfrm>
              <a:off x="7125825" y="4778586"/>
              <a:ext cx="0" cy="104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525" name="Shape 525"/>
            <p:cNvSpPr txBox="1"/>
            <p:nvPr/>
          </p:nvSpPr>
          <p:spPr>
            <a:xfrm>
              <a:off x="6205429" y="45622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526" name="Shape 526"/>
            <p:cNvSpPr txBox="1"/>
            <p:nvPr/>
          </p:nvSpPr>
          <p:spPr>
            <a:xfrm>
              <a:off x="7119829" y="50194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5976829" y="5171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6281629" y="6010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72971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530" name="Shape 530"/>
            <p:cNvSpPr/>
            <p:nvPr/>
          </p:nvSpPr>
          <p:spPr>
            <a:xfrm>
              <a:off x="72971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50873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sp>
        <p:nvSpPr>
          <p:cNvPr id="532" name="Shape 532"/>
          <p:cNvSpPr txBox="1"/>
          <p:nvPr/>
        </p:nvSpPr>
        <p:spPr>
          <a:xfrm>
            <a:off x="1774600" y="3670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22821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27393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31965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36537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537" name="Shape 537"/>
          <p:cNvSpPr/>
          <p:nvPr/>
        </p:nvSpPr>
        <p:spPr>
          <a:xfrm>
            <a:off x="22821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38" name="Shape 538"/>
          <p:cNvSpPr/>
          <p:nvPr/>
        </p:nvSpPr>
        <p:spPr>
          <a:xfrm>
            <a:off x="27393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39" name="Shape 539"/>
          <p:cNvSpPr/>
          <p:nvPr/>
        </p:nvSpPr>
        <p:spPr>
          <a:xfrm>
            <a:off x="31965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40" name="Shape 540"/>
          <p:cNvSpPr/>
          <p:nvPr/>
        </p:nvSpPr>
        <p:spPr>
          <a:xfrm>
            <a:off x="36537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1774600" y="4279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542" name="Shape 542"/>
          <p:cNvSpPr/>
          <p:nvPr/>
        </p:nvSpPr>
        <p:spPr>
          <a:xfrm>
            <a:off x="22821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43" name="Shape 543"/>
          <p:cNvSpPr/>
          <p:nvPr/>
        </p:nvSpPr>
        <p:spPr>
          <a:xfrm>
            <a:off x="27393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44" name="Shape 544"/>
          <p:cNvSpPr/>
          <p:nvPr/>
        </p:nvSpPr>
        <p:spPr>
          <a:xfrm>
            <a:off x="31965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45" name="Shape 545"/>
          <p:cNvSpPr/>
          <p:nvPr/>
        </p:nvSpPr>
        <p:spPr>
          <a:xfrm>
            <a:off x="36537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1774600" y="4889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547" name="Shape 547"/>
          <p:cNvSpPr/>
          <p:nvPr/>
        </p:nvSpPr>
        <p:spPr>
          <a:xfrm>
            <a:off x="22821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48" name="Shape 548"/>
          <p:cNvSpPr/>
          <p:nvPr/>
        </p:nvSpPr>
        <p:spPr>
          <a:xfrm>
            <a:off x="27393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49" name="Shape 549"/>
          <p:cNvSpPr/>
          <p:nvPr/>
        </p:nvSpPr>
        <p:spPr>
          <a:xfrm>
            <a:off x="31965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50" name="Shape 550"/>
          <p:cNvSpPr/>
          <p:nvPr/>
        </p:nvSpPr>
        <p:spPr>
          <a:xfrm>
            <a:off x="36537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1774600" y="5499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 Few Notes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Due Friday 8/4 at 11:59 p.m. on Gradescope.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Released Friday 8/4.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 list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length n for each k = 0, 1, …, |V|-1.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Recall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k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The shortest path from s to t with 1 edge has cost </a:t>
            </a:r>
            <a:r>
              <a:rPr b="1" lang="en" sz="1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(no path exists).</a:t>
            </a:r>
          </a:p>
        </p:txBody>
      </p:sp>
      <p:sp>
        <p:nvSpPr>
          <p:cNvPr id="557" name="Shape 55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558" name="Shape 558"/>
          <p:cNvSpPr/>
          <p:nvPr/>
        </p:nvSpPr>
        <p:spPr>
          <a:xfrm>
            <a:off x="22821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59" name="Shape 559"/>
          <p:cNvSpPr/>
          <p:nvPr/>
        </p:nvSpPr>
        <p:spPr>
          <a:xfrm>
            <a:off x="27393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560" name="Shape 560"/>
          <p:cNvSpPr/>
          <p:nvPr/>
        </p:nvSpPr>
        <p:spPr>
          <a:xfrm>
            <a:off x="31965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561" name="Shape 561"/>
          <p:cNvSpPr/>
          <p:nvPr/>
        </p:nvSpPr>
        <p:spPr>
          <a:xfrm>
            <a:off x="36537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grpSp>
        <p:nvGrpSpPr>
          <p:cNvPr id="562" name="Shape 562"/>
          <p:cNvGrpSpPr/>
          <p:nvPr/>
        </p:nvGrpSpPr>
        <p:grpSpPr>
          <a:xfrm>
            <a:off x="4804104" y="3670191"/>
            <a:ext cx="2565300" cy="2412900"/>
            <a:chOff x="5087329" y="4081041"/>
            <a:chExt cx="2565300" cy="2412900"/>
          </a:xfrm>
        </p:grpSpPr>
        <p:sp>
          <p:nvSpPr>
            <p:cNvPr id="563" name="Shape 563"/>
            <p:cNvSpPr txBox="1"/>
            <p:nvPr/>
          </p:nvSpPr>
          <p:spPr>
            <a:xfrm>
              <a:off x="61292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564" name="Shape 564"/>
            <p:cNvCxnSpPr/>
            <p:nvPr/>
          </p:nvCxnSpPr>
          <p:spPr>
            <a:xfrm>
              <a:off x="5822025" y="4461775"/>
              <a:ext cx="1032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565" name="Shape 565"/>
            <p:cNvCxnSpPr>
              <a:stCxn id="566" idx="2"/>
              <a:endCxn id="567" idx="6"/>
            </p:cNvCxnSpPr>
            <p:nvPr/>
          </p:nvCxnSpPr>
          <p:spPr>
            <a:xfrm rot="10800000">
              <a:off x="5842412" y="6061986"/>
              <a:ext cx="104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567" name="Shape 567"/>
            <p:cNvSpPr/>
            <p:nvPr/>
          </p:nvSpPr>
          <p:spPr>
            <a:xfrm>
              <a:off x="5361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6885225" y="4297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u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5361225" y="429738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s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50873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cxnSp>
          <p:nvCxnSpPr>
            <p:cNvPr id="571" name="Shape 571"/>
            <p:cNvCxnSpPr/>
            <p:nvPr/>
          </p:nvCxnSpPr>
          <p:spPr>
            <a:xfrm>
              <a:off x="5860985" y="4614186"/>
              <a:ext cx="1034099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sp>
          <p:nvSpPr>
            <p:cNvPr id="566" name="Shape 566"/>
            <p:cNvSpPr/>
            <p:nvPr/>
          </p:nvSpPr>
          <p:spPr>
            <a:xfrm>
              <a:off x="6885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v</a:t>
              </a:r>
            </a:p>
          </p:txBody>
        </p:sp>
        <p:cxnSp>
          <p:nvCxnSpPr>
            <p:cNvPr id="572" name="Shape 572"/>
            <p:cNvCxnSpPr>
              <a:stCxn id="569" idx="5"/>
              <a:endCxn id="566" idx="1"/>
            </p:cNvCxnSpPr>
            <p:nvPr/>
          </p:nvCxnSpPr>
          <p:spPr>
            <a:xfrm>
              <a:off x="5771955" y="4708116"/>
              <a:ext cx="1183800" cy="1183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573" name="Shape 573"/>
            <p:cNvCxnSpPr>
              <a:stCxn id="568" idx="4"/>
              <a:endCxn id="566" idx="0"/>
            </p:cNvCxnSpPr>
            <p:nvPr/>
          </p:nvCxnSpPr>
          <p:spPr>
            <a:xfrm>
              <a:off x="7125825" y="4778586"/>
              <a:ext cx="0" cy="104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574" name="Shape 574"/>
            <p:cNvSpPr txBox="1"/>
            <p:nvPr/>
          </p:nvSpPr>
          <p:spPr>
            <a:xfrm>
              <a:off x="6205429" y="45622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575" name="Shape 575"/>
            <p:cNvSpPr txBox="1"/>
            <p:nvPr/>
          </p:nvSpPr>
          <p:spPr>
            <a:xfrm>
              <a:off x="7119829" y="50194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576" name="Shape 576"/>
            <p:cNvSpPr txBox="1"/>
            <p:nvPr/>
          </p:nvSpPr>
          <p:spPr>
            <a:xfrm>
              <a:off x="5976829" y="5171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6281629" y="6010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72971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579" name="Shape 579"/>
            <p:cNvSpPr/>
            <p:nvPr/>
          </p:nvSpPr>
          <p:spPr>
            <a:xfrm>
              <a:off x="72971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50873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sp>
        <p:nvSpPr>
          <p:cNvPr id="581" name="Shape 581"/>
          <p:cNvSpPr txBox="1"/>
          <p:nvPr/>
        </p:nvSpPr>
        <p:spPr>
          <a:xfrm>
            <a:off x="1774600" y="3670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22821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27393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31965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6537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586" name="Shape 586"/>
          <p:cNvSpPr/>
          <p:nvPr/>
        </p:nvSpPr>
        <p:spPr>
          <a:xfrm>
            <a:off x="22821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27393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88" name="Shape 588"/>
          <p:cNvSpPr/>
          <p:nvPr/>
        </p:nvSpPr>
        <p:spPr>
          <a:xfrm>
            <a:off x="31965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89" name="Shape 589"/>
          <p:cNvSpPr/>
          <p:nvPr/>
        </p:nvSpPr>
        <p:spPr>
          <a:xfrm>
            <a:off x="36537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774600" y="4279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591" name="Shape 591"/>
          <p:cNvSpPr/>
          <p:nvPr/>
        </p:nvSpPr>
        <p:spPr>
          <a:xfrm>
            <a:off x="22821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92" name="Shape 592"/>
          <p:cNvSpPr/>
          <p:nvPr/>
        </p:nvSpPr>
        <p:spPr>
          <a:xfrm>
            <a:off x="27393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93" name="Shape 593"/>
          <p:cNvSpPr/>
          <p:nvPr/>
        </p:nvSpPr>
        <p:spPr>
          <a:xfrm>
            <a:off x="31965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94" name="Shape 594"/>
          <p:cNvSpPr/>
          <p:nvPr/>
        </p:nvSpPr>
        <p:spPr>
          <a:xfrm>
            <a:off x="36537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1774600" y="4889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596" name="Shape 596"/>
          <p:cNvSpPr/>
          <p:nvPr/>
        </p:nvSpPr>
        <p:spPr>
          <a:xfrm>
            <a:off x="22821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97" name="Shape 597"/>
          <p:cNvSpPr/>
          <p:nvPr/>
        </p:nvSpPr>
        <p:spPr>
          <a:xfrm>
            <a:off x="27393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98" name="Shape 598"/>
          <p:cNvSpPr/>
          <p:nvPr/>
        </p:nvSpPr>
        <p:spPr>
          <a:xfrm>
            <a:off x="31965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99" name="Shape 599"/>
          <p:cNvSpPr/>
          <p:nvPr/>
        </p:nvSpPr>
        <p:spPr>
          <a:xfrm>
            <a:off x="36537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1774600" y="5499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 list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length n for each k = 0, 1, …, |V|-1.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Recall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k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The shortest path from s to t with 1 edge has cost </a:t>
            </a:r>
            <a:r>
              <a:rPr b="1"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(no path exists).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The shortest path from s to t with 2 edges has cost </a:t>
            </a:r>
            <a:r>
              <a:rPr b="1" lang="en" sz="1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(s-v-t).</a:t>
            </a:r>
          </a:p>
        </p:txBody>
      </p:sp>
      <p:sp>
        <p:nvSpPr>
          <p:cNvPr id="606" name="Shape 60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607" name="Shape 607"/>
          <p:cNvSpPr/>
          <p:nvPr/>
        </p:nvSpPr>
        <p:spPr>
          <a:xfrm>
            <a:off x="22821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08" name="Shape 608"/>
          <p:cNvSpPr/>
          <p:nvPr/>
        </p:nvSpPr>
        <p:spPr>
          <a:xfrm>
            <a:off x="27393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609" name="Shape 609"/>
          <p:cNvSpPr/>
          <p:nvPr/>
        </p:nvSpPr>
        <p:spPr>
          <a:xfrm>
            <a:off x="31965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610" name="Shape 610"/>
          <p:cNvSpPr/>
          <p:nvPr/>
        </p:nvSpPr>
        <p:spPr>
          <a:xfrm>
            <a:off x="36537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grpSp>
        <p:nvGrpSpPr>
          <p:cNvPr id="611" name="Shape 611"/>
          <p:cNvGrpSpPr/>
          <p:nvPr/>
        </p:nvGrpSpPr>
        <p:grpSpPr>
          <a:xfrm>
            <a:off x="4804104" y="3670191"/>
            <a:ext cx="2565300" cy="2412900"/>
            <a:chOff x="5087329" y="4081041"/>
            <a:chExt cx="2565300" cy="2412900"/>
          </a:xfrm>
        </p:grpSpPr>
        <p:sp>
          <p:nvSpPr>
            <p:cNvPr id="612" name="Shape 612"/>
            <p:cNvSpPr txBox="1"/>
            <p:nvPr/>
          </p:nvSpPr>
          <p:spPr>
            <a:xfrm>
              <a:off x="61292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613" name="Shape 613"/>
            <p:cNvCxnSpPr/>
            <p:nvPr/>
          </p:nvCxnSpPr>
          <p:spPr>
            <a:xfrm>
              <a:off x="5822025" y="4461775"/>
              <a:ext cx="1032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614" name="Shape 614"/>
            <p:cNvCxnSpPr>
              <a:stCxn id="615" idx="2"/>
              <a:endCxn id="616" idx="6"/>
            </p:cNvCxnSpPr>
            <p:nvPr/>
          </p:nvCxnSpPr>
          <p:spPr>
            <a:xfrm rot="10800000">
              <a:off x="5842412" y="6061986"/>
              <a:ext cx="104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616" name="Shape 616"/>
            <p:cNvSpPr/>
            <p:nvPr/>
          </p:nvSpPr>
          <p:spPr>
            <a:xfrm>
              <a:off x="5361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</a:p>
          </p:txBody>
        </p:sp>
        <p:sp>
          <p:nvSpPr>
            <p:cNvPr id="617" name="Shape 617"/>
            <p:cNvSpPr/>
            <p:nvPr/>
          </p:nvSpPr>
          <p:spPr>
            <a:xfrm>
              <a:off x="6885225" y="4297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u</a:t>
              </a:r>
            </a:p>
          </p:txBody>
        </p:sp>
        <p:sp>
          <p:nvSpPr>
            <p:cNvPr id="618" name="Shape 618"/>
            <p:cNvSpPr/>
            <p:nvPr/>
          </p:nvSpPr>
          <p:spPr>
            <a:xfrm>
              <a:off x="5361225" y="429738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s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50873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cxnSp>
          <p:nvCxnSpPr>
            <p:cNvPr id="620" name="Shape 620"/>
            <p:cNvCxnSpPr/>
            <p:nvPr/>
          </p:nvCxnSpPr>
          <p:spPr>
            <a:xfrm>
              <a:off x="5860985" y="4614186"/>
              <a:ext cx="1034099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sp>
          <p:nvSpPr>
            <p:cNvPr id="615" name="Shape 615"/>
            <p:cNvSpPr/>
            <p:nvPr/>
          </p:nvSpPr>
          <p:spPr>
            <a:xfrm>
              <a:off x="6885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v</a:t>
              </a:r>
            </a:p>
          </p:txBody>
        </p:sp>
        <p:cxnSp>
          <p:nvCxnSpPr>
            <p:cNvPr id="621" name="Shape 621"/>
            <p:cNvCxnSpPr>
              <a:stCxn id="618" idx="5"/>
              <a:endCxn id="615" idx="1"/>
            </p:cNvCxnSpPr>
            <p:nvPr/>
          </p:nvCxnSpPr>
          <p:spPr>
            <a:xfrm>
              <a:off x="5771955" y="4708116"/>
              <a:ext cx="1183800" cy="1183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622" name="Shape 622"/>
            <p:cNvCxnSpPr>
              <a:stCxn id="617" idx="4"/>
              <a:endCxn id="615" idx="0"/>
            </p:cNvCxnSpPr>
            <p:nvPr/>
          </p:nvCxnSpPr>
          <p:spPr>
            <a:xfrm>
              <a:off x="7125825" y="4778586"/>
              <a:ext cx="0" cy="104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623" name="Shape 623"/>
            <p:cNvSpPr txBox="1"/>
            <p:nvPr/>
          </p:nvSpPr>
          <p:spPr>
            <a:xfrm>
              <a:off x="6205429" y="45622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624" name="Shape 624"/>
            <p:cNvSpPr txBox="1"/>
            <p:nvPr/>
          </p:nvSpPr>
          <p:spPr>
            <a:xfrm>
              <a:off x="7119829" y="50194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625" name="Shape 625"/>
            <p:cNvSpPr txBox="1"/>
            <p:nvPr/>
          </p:nvSpPr>
          <p:spPr>
            <a:xfrm>
              <a:off x="5976829" y="5171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6281629" y="6010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72971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628" name="Shape 628"/>
            <p:cNvSpPr/>
            <p:nvPr/>
          </p:nvSpPr>
          <p:spPr>
            <a:xfrm>
              <a:off x="72971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50873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sp>
        <p:nvSpPr>
          <p:cNvPr id="630" name="Shape 630"/>
          <p:cNvSpPr txBox="1"/>
          <p:nvPr/>
        </p:nvSpPr>
        <p:spPr>
          <a:xfrm>
            <a:off x="1774600" y="3670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22821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27393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31965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6537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635" name="Shape 635"/>
          <p:cNvSpPr/>
          <p:nvPr/>
        </p:nvSpPr>
        <p:spPr>
          <a:xfrm>
            <a:off x="22821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36" name="Shape 636"/>
          <p:cNvSpPr/>
          <p:nvPr/>
        </p:nvSpPr>
        <p:spPr>
          <a:xfrm>
            <a:off x="27393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37" name="Shape 637"/>
          <p:cNvSpPr/>
          <p:nvPr/>
        </p:nvSpPr>
        <p:spPr>
          <a:xfrm>
            <a:off x="31965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638" name="Shape 638"/>
          <p:cNvSpPr/>
          <p:nvPr/>
        </p:nvSpPr>
        <p:spPr>
          <a:xfrm>
            <a:off x="36537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1774600" y="4279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640" name="Shape 640"/>
          <p:cNvSpPr/>
          <p:nvPr/>
        </p:nvSpPr>
        <p:spPr>
          <a:xfrm>
            <a:off x="22821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41" name="Shape 641"/>
          <p:cNvSpPr/>
          <p:nvPr/>
        </p:nvSpPr>
        <p:spPr>
          <a:xfrm>
            <a:off x="27393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42" name="Shape 642"/>
          <p:cNvSpPr/>
          <p:nvPr/>
        </p:nvSpPr>
        <p:spPr>
          <a:xfrm>
            <a:off x="31965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643" name="Shape 643"/>
          <p:cNvSpPr/>
          <p:nvPr/>
        </p:nvSpPr>
        <p:spPr>
          <a:xfrm>
            <a:off x="36537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774600" y="4889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645" name="Shape 645"/>
          <p:cNvSpPr/>
          <p:nvPr/>
        </p:nvSpPr>
        <p:spPr>
          <a:xfrm>
            <a:off x="22821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46" name="Shape 646"/>
          <p:cNvSpPr/>
          <p:nvPr/>
        </p:nvSpPr>
        <p:spPr>
          <a:xfrm>
            <a:off x="27393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47" name="Shape 647"/>
          <p:cNvSpPr/>
          <p:nvPr/>
        </p:nvSpPr>
        <p:spPr>
          <a:xfrm>
            <a:off x="31965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648" name="Shape 648"/>
          <p:cNvSpPr/>
          <p:nvPr/>
        </p:nvSpPr>
        <p:spPr>
          <a:xfrm>
            <a:off x="36537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1774600" y="5499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 list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length n for each k = 0, 1, …, |V|-1.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Recall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k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The shortest path from s to t with 1 edge has cost </a:t>
            </a:r>
            <a:r>
              <a:rPr b="1"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(no path exists).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The shortest path from s to t with 2 edges has cost </a:t>
            </a:r>
            <a:r>
              <a:rPr b="1"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(s-v-t).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The shortest path from s to t with 3 edges has cost </a:t>
            </a:r>
            <a:r>
              <a:rPr b="1" lang="en" sz="1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(s-u-v-t).</a:t>
            </a:r>
          </a:p>
        </p:txBody>
      </p:sp>
      <p:sp>
        <p:nvSpPr>
          <p:cNvPr id="655" name="Shape 65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656" name="Shape 656"/>
          <p:cNvSpPr/>
          <p:nvPr/>
        </p:nvSpPr>
        <p:spPr>
          <a:xfrm>
            <a:off x="22821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57" name="Shape 657"/>
          <p:cNvSpPr/>
          <p:nvPr/>
        </p:nvSpPr>
        <p:spPr>
          <a:xfrm>
            <a:off x="27393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658" name="Shape 658"/>
          <p:cNvSpPr/>
          <p:nvPr/>
        </p:nvSpPr>
        <p:spPr>
          <a:xfrm>
            <a:off x="31965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659" name="Shape 659"/>
          <p:cNvSpPr/>
          <p:nvPr/>
        </p:nvSpPr>
        <p:spPr>
          <a:xfrm>
            <a:off x="3653700" y="3670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grpSp>
        <p:nvGrpSpPr>
          <p:cNvPr id="660" name="Shape 660"/>
          <p:cNvGrpSpPr/>
          <p:nvPr/>
        </p:nvGrpSpPr>
        <p:grpSpPr>
          <a:xfrm>
            <a:off x="4804104" y="3670191"/>
            <a:ext cx="2565300" cy="2412900"/>
            <a:chOff x="5087329" y="4081041"/>
            <a:chExt cx="2565300" cy="2412900"/>
          </a:xfrm>
        </p:grpSpPr>
        <p:sp>
          <p:nvSpPr>
            <p:cNvPr id="661" name="Shape 661"/>
            <p:cNvSpPr txBox="1"/>
            <p:nvPr/>
          </p:nvSpPr>
          <p:spPr>
            <a:xfrm>
              <a:off x="61292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662" name="Shape 662"/>
            <p:cNvCxnSpPr/>
            <p:nvPr/>
          </p:nvCxnSpPr>
          <p:spPr>
            <a:xfrm>
              <a:off x="5822025" y="4461775"/>
              <a:ext cx="1032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663" name="Shape 663"/>
            <p:cNvCxnSpPr>
              <a:stCxn id="664" idx="2"/>
              <a:endCxn id="665" idx="6"/>
            </p:cNvCxnSpPr>
            <p:nvPr/>
          </p:nvCxnSpPr>
          <p:spPr>
            <a:xfrm rot="10800000">
              <a:off x="5842412" y="6061986"/>
              <a:ext cx="104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665" name="Shape 665"/>
            <p:cNvSpPr/>
            <p:nvPr/>
          </p:nvSpPr>
          <p:spPr>
            <a:xfrm>
              <a:off x="5361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6885225" y="4297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u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5361225" y="429738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s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50873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cxnSp>
          <p:nvCxnSpPr>
            <p:cNvPr id="669" name="Shape 669"/>
            <p:cNvCxnSpPr/>
            <p:nvPr/>
          </p:nvCxnSpPr>
          <p:spPr>
            <a:xfrm>
              <a:off x="5860985" y="4614186"/>
              <a:ext cx="1034099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sp>
          <p:nvSpPr>
            <p:cNvPr id="664" name="Shape 664"/>
            <p:cNvSpPr/>
            <p:nvPr/>
          </p:nvSpPr>
          <p:spPr>
            <a:xfrm>
              <a:off x="6885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v</a:t>
              </a:r>
            </a:p>
          </p:txBody>
        </p:sp>
        <p:cxnSp>
          <p:nvCxnSpPr>
            <p:cNvPr id="670" name="Shape 670"/>
            <p:cNvCxnSpPr>
              <a:stCxn id="667" idx="5"/>
              <a:endCxn id="664" idx="1"/>
            </p:cNvCxnSpPr>
            <p:nvPr/>
          </p:nvCxnSpPr>
          <p:spPr>
            <a:xfrm>
              <a:off x="5771955" y="4708116"/>
              <a:ext cx="1183800" cy="1183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671" name="Shape 671"/>
            <p:cNvCxnSpPr>
              <a:stCxn id="666" idx="4"/>
              <a:endCxn id="664" idx="0"/>
            </p:cNvCxnSpPr>
            <p:nvPr/>
          </p:nvCxnSpPr>
          <p:spPr>
            <a:xfrm>
              <a:off x="7125825" y="4778586"/>
              <a:ext cx="0" cy="104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672" name="Shape 672"/>
            <p:cNvSpPr txBox="1"/>
            <p:nvPr/>
          </p:nvSpPr>
          <p:spPr>
            <a:xfrm>
              <a:off x="6205429" y="45622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673" name="Shape 673"/>
            <p:cNvSpPr txBox="1"/>
            <p:nvPr/>
          </p:nvSpPr>
          <p:spPr>
            <a:xfrm>
              <a:off x="7119829" y="50194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5976829" y="5171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  <p:sp>
          <p:nvSpPr>
            <p:cNvPr id="675" name="Shape 675"/>
            <p:cNvSpPr txBox="1"/>
            <p:nvPr/>
          </p:nvSpPr>
          <p:spPr>
            <a:xfrm>
              <a:off x="6281629" y="6010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  <p:sp>
          <p:nvSpPr>
            <p:cNvPr id="676" name="Shape 676"/>
            <p:cNvSpPr/>
            <p:nvPr/>
          </p:nvSpPr>
          <p:spPr>
            <a:xfrm>
              <a:off x="72971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677" name="Shape 677"/>
            <p:cNvSpPr/>
            <p:nvPr/>
          </p:nvSpPr>
          <p:spPr>
            <a:xfrm>
              <a:off x="72971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50873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sp>
        <p:nvSpPr>
          <p:cNvPr id="679" name="Shape 679"/>
          <p:cNvSpPr txBox="1"/>
          <p:nvPr/>
        </p:nvSpPr>
        <p:spPr>
          <a:xfrm>
            <a:off x="1774600" y="3670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22821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27393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1965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653700" y="32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684" name="Shape 684"/>
          <p:cNvSpPr/>
          <p:nvPr/>
        </p:nvSpPr>
        <p:spPr>
          <a:xfrm>
            <a:off x="22821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85" name="Shape 685"/>
          <p:cNvSpPr/>
          <p:nvPr/>
        </p:nvSpPr>
        <p:spPr>
          <a:xfrm>
            <a:off x="27393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86" name="Shape 686"/>
          <p:cNvSpPr/>
          <p:nvPr/>
        </p:nvSpPr>
        <p:spPr>
          <a:xfrm>
            <a:off x="31965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687" name="Shape 687"/>
          <p:cNvSpPr/>
          <p:nvPr/>
        </p:nvSpPr>
        <p:spPr>
          <a:xfrm>
            <a:off x="3653700" y="4279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1774600" y="4279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689" name="Shape 689"/>
          <p:cNvSpPr/>
          <p:nvPr/>
        </p:nvSpPr>
        <p:spPr>
          <a:xfrm>
            <a:off x="22821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90" name="Shape 690"/>
          <p:cNvSpPr/>
          <p:nvPr/>
        </p:nvSpPr>
        <p:spPr>
          <a:xfrm>
            <a:off x="27393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91" name="Shape 691"/>
          <p:cNvSpPr/>
          <p:nvPr/>
        </p:nvSpPr>
        <p:spPr>
          <a:xfrm>
            <a:off x="31965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692" name="Shape 692"/>
          <p:cNvSpPr/>
          <p:nvPr/>
        </p:nvSpPr>
        <p:spPr>
          <a:xfrm>
            <a:off x="3653700" y="4889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1774600" y="4889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694" name="Shape 694"/>
          <p:cNvSpPr/>
          <p:nvPr/>
        </p:nvSpPr>
        <p:spPr>
          <a:xfrm>
            <a:off x="22821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95" name="Shape 695"/>
          <p:cNvSpPr/>
          <p:nvPr/>
        </p:nvSpPr>
        <p:spPr>
          <a:xfrm>
            <a:off x="27393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96" name="Shape 696"/>
          <p:cNvSpPr/>
          <p:nvPr/>
        </p:nvSpPr>
        <p:spPr>
          <a:xfrm>
            <a:off x="31965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697" name="Shape 697"/>
          <p:cNvSpPr/>
          <p:nvPr/>
        </p:nvSpPr>
        <p:spPr>
          <a:xfrm>
            <a:off x="3653700" y="549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774600" y="5499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our main argument.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|V|-1 edges.</a:t>
            </a:r>
          </a:p>
        </p:txBody>
      </p:sp>
      <p:sp>
        <p:nvSpPr>
          <p:cNvPr id="704" name="Shape 70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|V|-1 edges.</a:t>
            </a:r>
          </a:p>
        </p:txBody>
      </p:sp>
      <p:sp>
        <p:nvSpPr>
          <p:cNvPr id="710" name="Shape 71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|V|-1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 on k, the number of iterations completed by the algorithm.</a:t>
            </a:r>
          </a:p>
        </p:txBody>
      </p:sp>
      <p:sp>
        <p:nvSpPr>
          <p:cNvPr id="716" name="Shape 71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|V|-1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 on k, the number of iterations completed by the algorithm.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base case, at the start of iteration k = 1, the shortest path from s to s with 0 edges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has cost 0. The path from s to all vertices v ≠ s contains at least 1 edge; there doesn’t exist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path from s to v with 0 edges, and this path costs ∞. Therefore,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correct.</a:t>
            </a:r>
          </a:p>
        </p:txBody>
      </p:sp>
      <p:sp>
        <p:nvSpPr>
          <p:cNvPr id="722" name="Shape 72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|V|-1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 on k, the number of iterations completed by the algorithm.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base case, at the start of iteration k = 1, the shortest path from s to s with 0 edges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has cost 0. The path from s to all vertices v ≠ s contains at least 1 edge; there doesn’t exist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path from s to v with 0 edges, and this path costs ∞. Therefore,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correct.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inductive step, assume that at the start of iteration k,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shortest path from s to b with at most k - 1 edges. We consider two cases:</a:t>
            </a:r>
          </a:p>
        </p:txBody>
      </p:sp>
      <p:sp>
        <p:nvSpPr>
          <p:cNvPr id="728" name="Shape 72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|V|-1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 on k, the number of iterations completed by the algorithm.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base case, at the start of iteration k = 1, the shortest path from s to s with 0 edges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has cost 0. The path from s to all vertices v ≠ s contains at least 1 edge; there doesn’t exist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path from s to v with 0 edges, and this path costs ∞. Therefore,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correct.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inductive step, assume that at the start of iteration k,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shortest path from s to b with at most k - 1 edges. We consider two cases: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&lt; min</a:t>
            </a:r>
            <a:r>
              <a:rPr baseline="-25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[a] + w(a, b)}. This corresponds to the case in which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shortest path contains fewer than k edges. Then our algorithm correctly sets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=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[b].</a:t>
            </a:r>
          </a:p>
        </p:txBody>
      </p:sp>
      <p:sp>
        <p:nvSpPr>
          <p:cNvPr id="734" name="Shape 73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|V|-1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 on k, the number of iterations completed by the algorithm.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base case, at the start of iteration k = 1, the shortest path from s to s with 0 edges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has cost 0. The path from s to all vertices v ≠ s contains at least 1 edge; there doesn’t exist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path from s to v with 0 edges, and this path costs ∞. Therefore,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correct.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inductive step, assume that at the start of iteration k,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shortest path from s to b with at most k - 1 edges. We consider two cases: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&lt; min</a:t>
            </a:r>
            <a:r>
              <a:rPr baseline="-25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[a] + w(a, b)}. This corresponds to the case in which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shortest path contains fewer than k edges. Then our algorithm correctly sets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=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2: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≥ min</a:t>
            </a:r>
            <a:r>
              <a:rPr baseline="-25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[a] + w(a, b)}. This corresponds to the case in which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shortest path contains exactly k edges. Then our algorithm correctly sets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= min</a:t>
            </a:r>
            <a:r>
              <a:rPr baseline="-25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[a] + w(a, b)}, which minimizes the sum of the shortest path with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most k-1 edges to an in-neighbor of b and the weight from a to b.</a:t>
            </a:r>
          </a:p>
        </p:txBody>
      </p:sp>
      <p:sp>
        <p:nvSpPr>
          <p:cNvPr id="740" name="Shape 74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Dynamic Programming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DP graph algorithms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Bellman Ford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Floyd Warshall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Outline for Today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|V|-1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 on k, the number of iterations completed by the algorithm.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base case, at the start of iteration k = 1, the shortest path from s to s with 0 edges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has cost 0. The path from s to all vertices v ≠ s contains at least 1 edge; there doesn’t exist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path from s to v with 0 edges, and this path costs ∞. Therefore,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correct.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inductive step, assume that at the start of iteration k,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shortest path from s to b with at most k - 1 edges. We consider two cases: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&lt; min</a:t>
            </a:r>
            <a:r>
              <a:rPr baseline="-25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[a] + w(a, b)}. This corresponds to the case in which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shortest path contains fewer than k edges. Then our algorithm correctly sets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=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2: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≥ min</a:t>
            </a:r>
            <a:r>
              <a:rPr baseline="-25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[a] + w(a, b)}. This corresponds to the case in which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shortest path contains exactly k edges. Then our algorithm correctly sets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= min</a:t>
            </a:r>
            <a:r>
              <a:rPr baseline="-25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[a] + w(a, b)}, which minimizes the sum of the shortest path with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most k-1 edges to an in-neighbor of b and the weight from a to b.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iteration k = |V|, the algorithm terminates and d</a:t>
            </a:r>
            <a:r>
              <a:rPr baseline="30000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correct.</a:t>
            </a:r>
          </a:p>
        </p:txBody>
      </p:sp>
      <p:sp>
        <p:nvSpPr>
          <p:cNvPr id="746" name="Shape 74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our main argument.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|V|-1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else to do?</a:t>
            </a:r>
          </a:p>
        </p:txBody>
      </p:sp>
      <p:sp>
        <p:nvSpPr>
          <p:cNvPr id="752" name="Shape 75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  <p:pic>
        <p:nvPicPr>
          <p:cNvPr id="753" name="Shape 7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150" y="1859671"/>
            <a:ext cx="438750" cy="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Shape 7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005" y="237080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our main argument.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|V|-1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else to do?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 still need to prove that this argument implies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bellman_ford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correct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i.e.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[a] = distance(s, a).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 show this, we’ll prove that the shortest path with at most |V|-1 edges is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shortest path with any number of edges (if a shortest path exists).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the graph has a negative cycle, a shortest path might not exist!</a:t>
            </a:r>
          </a:p>
        </p:txBody>
      </p:sp>
      <p:sp>
        <p:nvSpPr>
          <p:cNvPr id="760" name="Shape 76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  <p:pic>
        <p:nvPicPr>
          <p:cNvPr id="761" name="Shape 7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150" y="1859671"/>
            <a:ext cx="438750" cy="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Shape 7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005" y="2370804"/>
            <a:ext cx="323324" cy="3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 txBox="1"/>
          <p:nvPr/>
        </p:nvSpPr>
        <p:spPr>
          <a:xfrm>
            <a:off x="4331254" y="446907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764" name="Shape 764"/>
          <p:cNvCxnSpPr/>
          <p:nvPr/>
        </p:nvCxnSpPr>
        <p:spPr>
          <a:xfrm>
            <a:off x="4024050" y="4825825"/>
            <a:ext cx="1032600" cy="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65" name="Shape 765"/>
          <p:cNvCxnSpPr>
            <a:stCxn id="766" idx="2"/>
            <a:endCxn id="767" idx="6"/>
          </p:cNvCxnSpPr>
          <p:nvPr/>
        </p:nvCxnSpPr>
        <p:spPr>
          <a:xfrm rot="10800000">
            <a:off x="4044437" y="64260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67" name="Shape 767"/>
          <p:cNvSpPr/>
          <p:nvPr/>
        </p:nvSpPr>
        <p:spPr>
          <a:xfrm>
            <a:off x="3563237" y="61854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768" name="Shape 768"/>
          <p:cNvSpPr/>
          <p:nvPr/>
        </p:nvSpPr>
        <p:spPr>
          <a:xfrm>
            <a:off x="5087250" y="46614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769" name="Shape 769"/>
          <p:cNvSpPr/>
          <p:nvPr/>
        </p:nvSpPr>
        <p:spPr>
          <a:xfrm>
            <a:off x="3563250" y="46614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cxnSp>
        <p:nvCxnSpPr>
          <p:cNvPr id="770" name="Shape 770"/>
          <p:cNvCxnSpPr/>
          <p:nvPr/>
        </p:nvCxnSpPr>
        <p:spPr>
          <a:xfrm>
            <a:off x="4063010" y="4978236"/>
            <a:ext cx="1034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66" name="Shape 766"/>
          <p:cNvSpPr/>
          <p:nvPr/>
        </p:nvSpPr>
        <p:spPr>
          <a:xfrm>
            <a:off x="5087237" y="61854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cxnSp>
        <p:nvCxnSpPr>
          <p:cNvPr id="771" name="Shape 771"/>
          <p:cNvCxnSpPr>
            <a:stCxn id="769" idx="5"/>
            <a:endCxn id="766" idx="1"/>
          </p:cNvCxnSpPr>
          <p:nvPr/>
        </p:nvCxnSpPr>
        <p:spPr>
          <a:xfrm>
            <a:off x="3973980" y="5072166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772" name="Shape 772"/>
          <p:cNvCxnSpPr>
            <a:stCxn id="768" idx="4"/>
            <a:endCxn id="766" idx="0"/>
          </p:cNvCxnSpPr>
          <p:nvPr/>
        </p:nvCxnSpPr>
        <p:spPr>
          <a:xfrm>
            <a:off x="5327850" y="51426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73" name="Shape 773"/>
          <p:cNvSpPr txBox="1"/>
          <p:nvPr/>
        </p:nvSpPr>
        <p:spPr>
          <a:xfrm>
            <a:off x="4407454" y="492627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5321854" y="538347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4178854" y="553587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4483654" y="6374070"/>
            <a:ext cx="380100" cy="38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if there’s no negative cycle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There’s always a simple shortest path.</a:t>
            </a:r>
          </a:p>
        </p:txBody>
      </p:sp>
      <p:sp>
        <p:nvSpPr>
          <p:cNvPr id="782" name="Shape 78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  <p:sp>
        <p:nvSpPr>
          <p:cNvPr id="783" name="Shape 783"/>
          <p:cNvSpPr/>
          <p:nvPr/>
        </p:nvSpPr>
        <p:spPr>
          <a:xfrm rot="5401070">
            <a:off x="2448958" y="2167176"/>
            <a:ext cx="163616" cy="42734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84" name="Shape 784"/>
          <p:cNvSpPr txBox="1"/>
          <p:nvPr/>
        </p:nvSpPr>
        <p:spPr>
          <a:xfrm>
            <a:off x="977425" y="2298450"/>
            <a:ext cx="1319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 simple path has no cycles.</a:t>
            </a:r>
          </a:p>
        </p:txBody>
      </p:sp>
      <p:cxnSp>
        <p:nvCxnSpPr>
          <p:cNvPr id="785" name="Shape 785"/>
          <p:cNvCxnSpPr>
            <a:stCxn id="786" idx="6"/>
            <a:endCxn id="787" idx="1"/>
          </p:cNvCxnSpPr>
          <p:nvPr/>
        </p:nvCxnSpPr>
        <p:spPr>
          <a:xfrm>
            <a:off x="4859237" y="2743361"/>
            <a:ext cx="1066500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87" name="Shape 787"/>
          <p:cNvSpPr/>
          <p:nvPr/>
        </p:nvSpPr>
        <p:spPr>
          <a:xfrm>
            <a:off x="5855387" y="28021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788" name="Shape 788"/>
          <p:cNvSpPr/>
          <p:nvPr/>
        </p:nvSpPr>
        <p:spPr>
          <a:xfrm>
            <a:off x="2807400" y="280218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786" name="Shape 786"/>
          <p:cNvSpPr/>
          <p:nvPr/>
        </p:nvSpPr>
        <p:spPr>
          <a:xfrm>
            <a:off x="4378037" y="2502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cxnSp>
        <p:nvCxnSpPr>
          <p:cNvPr id="789" name="Shape 789"/>
          <p:cNvCxnSpPr>
            <a:stCxn id="788" idx="7"/>
            <a:endCxn id="786" idx="2"/>
          </p:cNvCxnSpPr>
          <p:nvPr/>
        </p:nvCxnSpPr>
        <p:spPr>
          <a:xfrm flipH="1" rot="10800000">
            <a:off x="3218130" y="2743356"/>
            <a:ext cx="1159799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90" name="Shape 790"/>
          <p:cNvSpPr txBox="1"/>
          <p:nvPr/>
        </p:nvSpPr>
        <p:spPr>
          <a:xfrm>
            <a:off x="3432329" y="24318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91" name="Shape 791"/>
          <p:cNvSpPr txBox="1"/>
          <p:nvPr/>
        </p:nvSpPr>
        <p:spPr>
          <a:xfrm>
            <a:off x="5159349" y="2431850"/>
            <a:ext cx="427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792" name="Shape 792"/>
          <p:cNvSpPr/>
          <p:nvPr/>
        </p:nvSpPr>
        <p:spPr>
          <a:xfrm>
            <a:off x="3844637" y="3264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793" name="Shape 793"/>
          <p:cNvSpPr/>
          <p:nvPr/>
        </p:nvSpPr>
        <p:spPr>
          <a:xfrm>
            <a:off x="4835237" y="33409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cxnSp>
        <p:nvCxnSpPr>
          <p:cNvPr id="794" name="Shape 794"/>
          <p:cNvCxnSpPr>
            <a:stCxn id="786" idx="3"/>
            <a:endCxn id="792" idx="0"/>
          </p:cNvCxnSpPr>
          <p:nvPr/>
        </p:nvCxnSpPr>
        <p:spPr>
          <a:xfrm flipH="1">
            <a:off x="4085207" y="2913491"/>
            <a:ext cx="363300" cy="35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95" name="Shape 795"/>
          <p:cNvCxnSpPr>
            <a:stCxn id="792" idx="6"/>
            <a:endCxn id="793" idx="2"/>
          </p:cNvCxnSpPr>
          <p:nvPr/>
        </p:nvCxnSpPr>
        <p:spPr>
          <a:xfrm>
            <a:off x="4325837" y="3505361"/>
            <a:ext cx="5094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96" name="Shape 796"/>
          <p:cNvCxnSpPr>
            <a:stCxn id="793" idx="0"/>
            <a:endCxn id="786" idx="5"/>
          </p:cNvCxnSpPr>
          <p:nvPr/>
        </p:nvCxnSpPr>
        <p:spPr>
          <a:xfrm rot="10800000">
            <a:off x="4788737" y="2913461"/>
            <a:ext cx="287100" cy="42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if there’s no negative cycle.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There’s always a simple shortest path.</a:t>
            </a:r>
          </a:p>
        </p:txBody>
      </p:sp>
      <p:sp>
        <p:nvSpPr>
          <p:cNvPr id="802" name="Shape 80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  <p:sp>
        <p:nvSpPr>
          <p:cNvPr id="803" name="Shape 803"/>
          <p:cNvSpPr/>
          <p:nvPr/>
        </p:nvSpPr>
        <p:spPr>
          <a:xfrm rot="5401070">
            <a:off x="2448958" y="2167176"/>
            <a:ext cx="163616" cy="42734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04" name="Shape 804"/>
          <p:cNvSpPr txBox="1"/>
          <p:nvPr/>
        </p:nvSpPr>
        <p:spPr>
          <a:xfrm>
            <a:off x="977425" y="2298450"/>
            <a:ext cx="1319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 simple path has no cycles.</a:t>
            </a:r>
          </a:p>
        </p:txBody>
      </p:sp>
      <p:cxnSp>
        <p:nvCxnSpPr>
          <p:cNvPr id="805" name="Shape 805"/>
          <p:cNvCxnSpPr>
            <a:stCxn id="806" idx="6"/>
            <a:endCxn id="807" idx="1"/>
          </p:cNvCxnSpPr>
          <p:nvPr/>
        </p:nvCxnSpPr>
        <p:spPr>
          <a:xfrm>
            <a:off x="4859237" y="2743361"/>
            <a:ext cx="1066500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07" name="Shape 807"/>
          <p:cNvSpPr/>
          <p:nvPr/>
        </p:nvSpPr>
        <p:spPr>
          <a:xfrm>
            <a:off x="5855387" y="28021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808" name="Shape 808"/>
          <p:cNvSpPr/>
          <p:nvPr/>
        </p:nvSpPr>
        <p:spPr>
          <a:xfrm>
            <a:off x="2807400" y="280218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806" name="Shape 806"/>
          <p:cNvSpPr/>
          <p:nvPr/>
        </p:nvSpPr>
        <p:spPr>
          <a:xfrm>
            <a:off x="4378037" y="2502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cxnSp>
        <p:nvCxnSpPr>
          <p:cNvPr id="809" name="Shape 809"/>
          <p:cNvCxnSpPr>
            <a:stCxn id="808" idx="7"/>
            <a:endCxn id="806" idx="2"/>
          </p:cNvCxnSpPr>
          <p:nvPr/>
        </p:nvCxnSpPr>
        <p:spPr>
          <a:xfrm flipH="1" rot="10800000">
            <a:off x="3218130" y="2743356"/>
            <a:ext cx="1159799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10" name="Shape 810"/>
          <p:cNvSpPr txBox="1"/>
          <p:nvPr/>
        </p:nvSpPr>
        <p:spPr>
          <a:xfrm>
            <a:off x="3432329" y="24318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-2</a:t>
            </a:r>
          </a:p>
        </p:txBody>
      </p:sp>
      <p:sp>
        <p:nvSpPr>
          <p:cNvPr id="811" name="Shape 811"/>
          <p:cNvSpPr txBox="1"/>
          <p:nvPr/>
        </p:nvSpPr>
        <p:spPr>
          <a:xfrm>
            <a:off x="5159349" y="2431850"/>
            <a:ext cx="427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812" name="Shape 812"/>
          <p:cNvSpPr/>
          <p:nvPr/>
        </p:nvSpPr>
        <p:spPr>
          <a:xfrm>
            <a:off x="3844637" y="3264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813" name="Shape 813"/>
          <p:cNvSpPr/>
          <p:nvPr/>
        </p:nvSpPr>
        <p:spPr>
          <a:xfrm>
            <a:off x="4835237" y="33409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cxnSp>
        <p:nvCxnSpPr>
          <p:cNvPr id="814" name="Shape 814"/>
          <p:cNvCxnSpPr>
            <a:stCxn id="806" idx="3"/>
            <a:endCxn id="812" idx="0"/>
          </p:cNvCxnSpPr>
          <p:nvPr/>
        </p:nvCxnSpPr>
        <p:spPr>
          <a:xfrm flipH="1">
            <a:off x="4085207" y="2913491"/>
            <a:ext cx="363300" cy="35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15" name="Shape 815"/>
          <p:cNvCxnSpPr>
            <a:stCxn id="812" idx="6"/>
            <a:endCxn id="813" idx="2"/>
          </p:cNvCxnSpPr>
          <p:nvPr/>
        </p:nvCxnSpPr>
        <p:spPr>
          <a:xfrm>
            <a:off x="4325837" y="3505361"/>
            <a:ext cx="5094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16" name="Shape 816"/>
          <p:cNvCxnSpPr>
            <a:stCxn id="813" idx="0"/>
            <a:endCxn id="806" idx="5"/>
          </p:cNvCxnSpPr>
          <p:nvPr/>
        </p:nvCxnSpPr>
        <p:spPr>
          <a:xfrm rot="10800000">
            <a:off x="4788737" y="2913461"/>
            <a:ext cx="287100" cy="42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17" name="Shape 817"/>
          <p:cNvSpPr txBox="1"/>
          <p:nvPr/>
        </p:nvSpPr>
        <p:spPr>
          <a:xfrm>
            <a:off x="977425" y="3241000"/>
            <a:ext cx="2311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How do we know this cycle doesn’t help?        </a:t>
            </a:r>
          </a:p>
        </p:txBody>
      </p:sp>
      <p:pic>
        <p:nvPicPr>
          <p:cNvPr id="818" name="Shape 8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77" y="3517351"/>
            <a:ext cx="204000" cy="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Shape 819"/>
          <p:cNvSpPr/>
          <p:nvPr/>
        </p:nvSpPr>
        <p:spPr>
          <a:xfrm flipH="1" rot="5104169">
            <a:off x="3282214" y="3007632"/>
            <a:ext cx="103061" cy="91185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if there’s no negative cycle.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There’s always a simple shortest path.</a:t>
            </a:r>
          </a:p>
        </p:txBody>
      </p:sp>
      <p:sp>
        <p:nvSpPr>
          <p:cNvPr id="825" name="Shape 82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  <p:sp>
        <p:nvSpPr>
          <p:cNvPr id="826" name="Shape 826"/>
          <p:cNvSpPr/>
          <p:nvPr/>
        </p:nvSpPr>
        <p:spPr>
          <a:xfrm rot="5401070">
            <a:off x="2448958" y="2167176"/>
            <a:ext cx="163616" cy="42734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27" name="Shape 827"/>
          <p:cNvSpPr txBox="1"/>
          <p:nvPr/>
        </p:nvSpPr>
        <p:spPr>
          <a:xfrm>
            <a:off x="977425" y="2298450"/>
            <a:ext cx="1319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 simple path has no cycles.</a:t>
            </a:r>
          </a:p>
        </p:txBody>
      </p:sp>
      <p:cxnSp>
        <p:nvCxnSpPr>
          <p:cNvPr id="828" name="Shape 828"/>
          <p:cNvCxnSpPr>
            <a:stCxn id="829" idx="6"/>
            <a:endCxn id="830" idx="1"/>
          </p:cNvCxnSpPr>
          <p:nvPr/>
        </p:nvCxnSpPr>
        <p:spPr>
          <a:xfrm>
            <a:off x="4859237" y="2743361"/>
            <a:ext cx="1066500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30" name="Shape 830"/>
          <p:cNvSpPr/>
          <p:nvPr/>
        </p:nvSpPr>
        <p:spPr>
          <a:xfrm>
            <a:off x="5855387" y="28021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831" name="Shape 831"/>
          <p:cNvSpPr/>
          <p:nvPr/>
        </p:nvSpPr>
        <p:spPr>
          <a:xfrm>
            <a:off x="2807400" y="280218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829" name="Shape 829"/>
          <p:cNvSpPr/>
          <p:nvPr/>
        </p:nvSpPr>
        <p:spPr>
          <a:xfrm>
            <a:off x="4378037" y="2502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cxnSp>
        <p:nvCxnSpPr>
          <p:cNvPr id="832" name="Shape 832"/>
          <p:cNvCxnSpPr>
            <a:stCxn id="831" idx="7"/>
            <a:endCxn id="829" idx="2"/>
          </p:cNvCxnSpPr>
          <p:nvPr/>
        </p:nvCxnSpPr>
        <p:spPr>
          <a:xfrm flipH="1" rot="10800000">
            <a:off x="3218130" y="2743356"/>
            <a:ext cx="1159799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33" name="Shape 833"/>
          <p:cNvSpPr txBox="1"/>
          <p:nvPr/>
        </p:nvSpPr>
        <p:spPr>
          <a:xfrm>
            <a:off x="3432329" y="24318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-2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5159349" y="2431850"/>
            <a:ext cx="427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835" name="Shape 835"/>
          <p:cNvSpPr/>
          <p:nvPr/>
        </p:nvSpPr>
        <p:spPr>
          <a:xfrm>
            <a:off x="3844637" y="3264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836" name="Shape 836"/>
          <p:cNvSpPr/>
          <p:nvPr/>
        </p:nvSpPr>
        <p:spPr>
          <a:xfrm>
            <a:off x="4835237" y="33409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cxnSp>
        <p:nvCxnSpPr>
          <p:cNvPr id="837" name="Shape 837"/>
          <p:cNvCxnSpPr>
            <a:stCxn id="829" idx="3"/>
            <a:endCxn id="835" idx="0"/>
          </p:cNvCxnSpPr>
          <p:nvPr/>
        </p:nvCxnSpPr>
        <p:spPr>
          <a:xfrm flipH="1">
            <a:off x="4085207" y="2913491"/>
            <a:ext cx="363300" cy="35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38" name="Shape 838"/>
          <p:cNvCxnSpPr>
            <a:stCxn id="835" idx="6"/>
            <a:endCxn id="836" idx="2"/>
          </p:cNvCxnSpPr>
          <p:nvPr/>
        </p:nvCxnSpPr>
        <p:spPr>
          <a:xfrm>
            <a:off x="4325837" y="3505361"/>
            <a:ext cx="5094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39" name="Shape 839"/>
          <p:cNvCxnSpPr>
            <a:stCxn id="836" idx="0"/>
            <a:endCxn id="829" idx="5"/>
          </p:cNvCxnSpPr>
          <p:nvPr/>
        </p:nvCxnSpPr>
        <p:spPr>
          <a:xfrm rot="10800000">
            <a:off x="4788737" y="2913461"/>
            <a:ext cx="287100" cy="42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40" name="Shape 840"/>
          <p:cNvSpPr/>
          <p:nvPr/>
        </p:nvSpPr>
        <p:spPr>
          <a:xfrm flipH="1" rot="5104169">
            <a:off x="3282214" y="3007632"/>
            <a:ext cx="103061" cy="91185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41" name="Shape 841"/>
          <p:cNvSpPr txBox="1"/>
          <p:nvPr/>
        </p:nvSpPr>
        <p:spPr>
          <a:xfrm>
            <a:off x="977425" y="3241000"/>
            <a:ext cx="2311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How do we know this cycle doesn’t help?        Since there’s no negative cycles!</a:t>
            </a:r>
          </a:p>
        </p:txBody>
      </p:sp>
      <p:pic>
        <p:nvPicPr>
          <p:cNvPr id="842" name="Shape 8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77" y="3517351"/>
            <a:ext cx="204000" cy="2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if there’s no negative cycle.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There’s always a simple shortest path.</a:t>
            </a:r>
          </a:p>
        </p:txBody>
      </p:sp>
      <p:sp>
        <p:nvSpPr>
          <p:cNvPr id="848" name="Shape 848"/>
          <p:cNvSpPr/>
          <p:nvPr/>
        </p:nvSpPr>
        <p:spPr>
          <a:xfrm>
            <a:off x="3844637" y="3264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849" name="Shape 849"/>
          <p:cNvSpPr/>
          <p:nvPr/>
        </p:nvSpPr>
        <p:spPr>
          <a:xfrm>
            <a:off x="4835237" y="33409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cxnSp>
        <p:nvCxnSpPr>
          <p:cNvPr id="850" name="Shape 850"/>
          <p:cNvCxnSpPr>
            <a:stCxn id="851" idx="3"/>
            <a:endCxn id="848" idx="0"/>
          </p:cNvCxnSpPr>
          <p:nvPr/>
        </p:nvCxnSpPr>
        <p:spPr>
          <a:xfrm flipH="1">
            <a:off x="4085207" y="2913491"/>
            <a:ext cx="363300" cy="351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52" name="Shape 852"/>
          <p:cNvCxnSpPr>
            <a:stCxn id="848" idx="6"/>
            <a:endCxn id="849" idx="2"/>
          </p:cNvCxnSpPr>
          <p:nvPr/>
        </p:nvCxnSpPr>
        <p:spPr>
          <a:xfrm>
            <a:off x="4325837" y="3505361"/>
            <a:ext cx="509400" cy="7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53" name="Shape 853"/>
          <p:cNvCxnSpPr>
            <a:stCxn id="849" idx="0"/>
            <a:endCxn id="851" idx="5"/>
          </p:cNvCxnSpPr>
          <p:nvPr/>
        </p:nvCxnSpPr>
        <p:spPr>
          <a:xfrm rot="10800000">
            <a:off x="4788737" y="2913461"/>
            <a:ext cx="287100" cy="427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54" name="Shape 85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  <p:sp>
        <p:nvSpPr>
          <p:cNvPr id="855" name="Shape 855"/>
          <p:cNvSpPr/>
          <p:nvPr/>
        </p:nvSpPr>
        <p:spPr>
          <a:xfrm rot="5401070">
            <a:off x="2448958" y="2167176"/>
            <a:ext cx="163616" cy="42734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56" name="Shape 856"/>
          <p:cNvSpPr txBox="1"/>
          <p:nvPr/>
        </p:nvSpPr>
        <p:spPr>
          <a:xfrm>
            <a:off x="977425" y="2298450"/>
            <a:ext cx="1319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 simple path has no cycles.</a:t>
            </a:r>
          </a:p>
        </p:txBody>
      </p:sp>
      <p:cxnSp>
        <p:nvCxnSpPr>
          <p:cNvPr id="857" name="Shape 857"/>
          <p:cNvCxnSpPr>
            <a:stCxn id="851" idx="6"/>
            <a:endCxn id="858" idx="1"/>
          </p:cNvCxnSpPr>
          <p:nvPr/>
        </p:nvCxnSpPr>
        <p:spPr>
          <a:xfrm>
            <a:off x="4859237" y="2743361"/>
            <a:ext cx="1066500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58" name="Shape 858"/>
          <p:cNvSpPr/>
          <p:nvPr/>
        </p:nvSpPr>
        <p:spPr>
          <a:xfrm>
            <a:off x="5855387" y="28021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859" name="Shape 859"/>
          <p:cNvSpPr/>
          <p:nvPr/>
        </p:nvSpPr>
        <p:spPr>
          <a:xfrm>
            <a:off x="2807400" y="280218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851" name="Shape 851"/>
          <p:cNvSpPr/>
          <p:nvPr/>
        </p:nvSpPr>
        <p:spPr>
          <a:xfrm>
            <a:off x="4378037" y="2502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cxnSp>
        <p:nvCxnSpPr>
          <p:cNvPr id="860" name="Shape 860"/>
          <p:cNvCxnSpPr>
            <a:stCxn id="859" idx="7"/>
            <a:endCxn id="851" idx="2"/>
          </p:cNvCxnSpPr>
          <p:nvPr/>
        </p:nvCxnSpPr>
        <p:spPr>
          <a:xfrm flipH="1" rot="10800000">
            <a:off x="3218130" y="2743356"/>
            <a:ext cx="1159799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61" name="Shape 861"/>
          <p:cNvSpPr txBox="1"/>
          <p:nvPr/>
        </p:nvSpPr>
        <p:spPr>
          <a:xfrm>
            <a:off x="3432329" y="24318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-2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5159349" y="2431850"/>
            <a:ext cx="427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863" name="Shape 863"/>
          <p:cNvSpPr/>
          <p:nvPr/>
        </p:nvSpPr>
        <p:spPr>
          <a:xfrm flipH="1" rot="5104169">
            <a:off x="3282214" y="3007632"/>
            <a:ext cx="103061" cy="91185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64" name="Shape 864"/>
          <p:cNvSpPr txBox="1"/>
          <p:nvPr/>
        </p:nvSpPr>
        <p:spPr>
          <a:xfrm>
            <a:off x="977425" y="3241000"/>
            <a:ext cx="2311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How do we know this cycle doesn’t help?        Since there’s no negative cycles! So we remove it.</a:t>
            </a:r>
          </a:p>
        </p:txBody>
      </p:sp>
      <p:pic>
        <p:nvPicPr>
          <p:cNvPr id="865" name="Shape 8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77" y="3517351"/>
            <a:ext cx="204000" cy="2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if there’s no negative cycle.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There’s always a simple shortest path.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simple path in a graph with |V| vertices has at most |V|-1 edges in it.</a:t>
            </a:r>
          </a:p>
        </p:txBody>
      </p:sp>
      <p:sp>
        <p:nvSpPr>
          <p:cNvPr id="871" name="Shape 871"/>
          <p:cNvSpPr/>
          <p:nvPr/>
        </p:nvSpPr>
        <p:spPr>
          <a:xfrm>
            <a:off x="3844637" y="3264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872" name="Shape 872"/>
          <p:cNvSpPr/>
          <p:nvPr/>
        </p:nvSpPr>
        <p:spPr>
          <a:xfrm>
            <a:off x="4835237" y="33409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cxnSp>
        <p:nvCxnSpPr>
          <p:cNvPr id="873" name="Shape 873"/>
          <p:cNvCxnSpPr>
            <a:stCxn id="874" idx="3"/>
            <a:endCxn id="871" idx="0"/>
          </p:cNvCxnSpPr>
          <p:nvPr/>
        </p:nvCxnSpPr>
        <p:spPr>
          <a:xfrm flipH="1">
            <a:off x="4085207" y="2913491"/>
            <a:ext cx="363300" cy="351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75" name="Shape 875"/>
          <p:cNvCxnSpPr>
            <a:stCxn id="871" idx="6"/>
            <a:endCxn id="872" idx="2"/>
          </p:cNvCxnSpPr>
          <p:nvPr/>
        </p:nvCxnSpPr>
        <p:spPr>
          <a:xfrm>
            <a:off x="4325837" y="3505361"/>
            <a:ext cx="509400" cy="7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76" name="Shape 876"/>
          <p:cNvCxnSpPr>
            <a:stCxn id="872" idx="0"/>
            <a:endCxn id="874" idx="5"/>
          </p:cNvCxnSpPr>
          <p:nvPr/>
        </p:nvCxnSpPr>
        <p:spPr>
          <a:xfrm rot="10800000">
            <a:off x="4788737" y="2913461"/>
            <a:ext cx="287100" cy="427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77" name="Shape 87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  <p:sp>
        <p:nvSpPr>
          <p:cNvPr id="878" name="Shape 878"/>
          <p:cNvSpPr/>
          <p:nvPr/>
        </p:nvSpPr>
        <p:spPr>
          <a:xfrm rot="5401070">
            <a:off x="2448958" y="2167176"/>
            <a:ext cx="163616" cy="42734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79" name="Shape 879"/>
          <p:cNvSpPr txBox="1"/>
          <p:nvPr/>
        </p:nvSpPr>
        <p:spPr>
          <a:xfrm>
            <a:off x="977425" y="2298450"/>
            <a:ext cx="1319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 simple path has no cycles.</a:t>
            </a:r>
          </a:p>
        </p:txBody>
      </p:sp>
      <p:cxnSp>
        <p:nvCxnSpPr>
          <p:cNvPr id="880" name="Shape 880"/>
          <p:cNvCxnSpPr>
            <a:stCxn id="874" idx="6"/>
            <a:endCxn id="881" idx="1"/>
          </p:cNvCxnSpPr>
          <p:nvPr/>
        </p:nvCxnSpPr>
        <p:spPr>
          <a:xfrm>
            <a:off x="4859237" y="2743361"/>
            <a:ext cx="1066500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81" name="Shape 881"/>
          <p:cNvSpPr/>
          <p:nvPr/>
        </p:nvSpPr>
        <p:spPr>
          <a:xfrm>
            <a:off x="5855387" y="28021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882" name="Shape 882"/>
          <p:cNvSpPr/>
          <p:nvPr/>
        </p:nvSpPr>
        <p:spPr>
          <a:xfrm>
            <a:off x="2807400" y="280218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874" name="Shape 874"/>
          <p:cNvSpPr/>
          <p:nvPr/>
        </p:nvSpPr>
        <p:spPr>
          <a:xfrm>
            <a:off x="4378037" y="2502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cxnSp>
        <p:nvCxnSpPr>
          <p:cNvPr id="883" name="Shape 883"/>
          <p:cNvCxnSpPr>
            <a:stCxn id="882" idx="7"/>
            <a:endCxn id="874" idx="2"/>
          </p:cNvCxnSpPr>
          <p:nvPr/>
        </p:nvCxnSpPr>
        <p:spPr>
          <a:xfrm flipH="1" rot="10800000">
            <a:off x="3218130" y="2743356"/>
            <a:ext cx="1159799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84" name="Shape 884"/>
          <p:cNvSpPr txBox="1"/>
          <p:nvPr/>
        </p:nvSpPr>
        <p:spPr>
          <a:xfrm>
            <a:off x="3432329" y="24318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-2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5159349" y="2431850"/>
            <a:ext cx="427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886" name="Shape 886"/>
          <p:cNvSpPr/>
          <p:nvPr/>
        </p:nvSpPr>
        <p:spPr>
          <a:xfrm flipH="1" rot="5104169">
            <a:off x="3282214" y="3007632"/>
            <a:ext cx="103061" cy="91185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87" name="Shape 887"/>
          <p:cNvSpPr txBox="1"/>
          <p:nvPr/>
        </p:nvSpPr>
        <p:spPr>
          <a:xfrm>
            <a:off x="977425" y="3241000"/>
            <a:ext cx="2311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How do we know this cycle doesn’t help?        Since there’s no negative cycles! So we remove it.</a:t>
            </a:r>
          </a:p>
        </p:txBody>
      </p:sp>
      <p:pic>
        <p:nvPicPr>
          <p:cNvPr id="888" name="Shape 8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77" y="3517351"/>
            <a:ext cx="204000" cy="20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9" name="Shape 889"/>
          <p:cNvCxnSpPr>
            <a:stCxn id="890" idx="6"/>
            <a:endCxn id="891" idx="1"/>
          </p:cNvCxnSpPr>
          <p:nvPr/>
        </p:nvCxnSpPr>
        <p:spPr>
          <a:xfrm>
            <a:off x="4601087" y="5040236"/>
            <a:ext cx="491100" cy="27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91" name="Shape 891"/>
          <p:cNvSpPr/>
          <p:nvPr/>
        </p:nvSpPr>
        <p:spPr>
          <a:xfrm>
            <a:off x="5021662" y="52400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892" name="Shape 892"/>
          <p:cNvSpPr/>
          <p:nvPr/>
        </p:nvSpPr>
        <p:spPr>
          <a:xfrm>
            <a:off x="3218125" y="51695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890" name="Shape 890"/>
          <p:cNvSpPr/>
          <p:nvPr/>
        </p:nvSpPr>
        <p:spPr>
          <a:xfrm>
            <a:off x="4119887" y="47996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cxnSp>
        <p:nvCxnSpPr>
          <p:cNvPr id="893" name="Shape 893"/>
          <p:cNvCxnSpPr>
            <a:stCxn id="892" idx="7"/>
            <a:endCxn id="890" idx="2"/>
          </p:cNvCxnSpPr>
          <p:nvPr/>
        </p:nvCxnSpPr>
        <p:spPr>
          <a:xfrm flipH="1" rot="10800000">
            <a:off x="3628855" y="5040206"/>
            <a:ext cx="491100" cy="19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94" name="Shape 894"/>
          <p:cNvSpPr/>
          <p:nvPr/>
        </p:nvSpPr>
        <p:spPr>
          <a:xfrm>
            <a:off x="4119887" y="57212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cxnSp>
        <p:nvCxnSpPr>
          <p:cNvPr id="895" name="Shape 895"/>
          <p:cNvCxnSpPr>
            <a:stCxn id="891" idx="3"/>
            <a:endCxn id="894" idx="6"/>
          </p:cNvCxnSpPr>
          <p:nvPr/>
        </p:nvCxnSpPr>
        <p:spPr>
          <a:xfrm flipH="1">
            <a:off x="4601032" y="5650741"/>
            <a:ext cx="491100" cy="31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if there’s no negative cycle.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There’s always a simple shortest path.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simple path in a graph with |V| vertices has at most |V|-1 edges in it.</a:t>
            </a:r>
          </a:p>
        </p:txBody>
      </p:sp>
      <p:sp>
        <p:nvSpPr>
          <p:cNvPr id="901" name="Shape 901"/>
          <p:cNvSpPr/>
          <p:nvPr/>
        </p:nvSpPr>
        <p:spPr>
          <a:xfrm>
            <a:off x="3844637" y="3264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902" name="Shape 902"/>
          <p:cNvSpPr/>
          <p:nvPr/>
        </p:nvSpPr>
        <p:spPr>
          <a:xfrm>
            <a:off x="4835237" y="33409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cxnSp>
        <p:nvCxnSpPr>
          <p:cNvPr id="903" name="Shape 903"/>
          <p:cNvCxnSpPr>
            <a:stCxn id="904" idx="3"/>
            <a:endCxn id="901" idx="0"/>
          </p:cNvCxnSpPr>
          <p:nvPr/>
        </p:nvCxnSpPr>
        <p:spPr>
          <a:xfrm flipH="1">
            <a:off x="4085207" y="2913491"/>
            <a:ext cx="363300" cy="351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05" name="Shape 905"/>
          <p:cNvCxnSpPr>
            <a:stCxn id="901" idx="6"/>
            <a:endCxn id="902" idx="2"/>
          </p:cNvCxnSpPr>
          <p:nvPr/>
        </p:nvCxnSpPr>
        <p:spPr>
          <a:xfrm>
            <a:off x="4325837" y="3505361"/>
            <a:ext cx="509400" cy="7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06" name="Shape 906"/>
          <p:cNvCxnSpPr>
            <a:stCxn id="902" idx="0"/>
            <a:endCxn id="904" idx="5"/>
          </p:cNvCxnSpPr>
          <p:nvPr/>
        </p:nvCxnSpPr>
        <p:spPr>
          <a:xfrm rot="10800000">
            <a:off x="4788737" y="2913461"/>
            <a:ext cx="287100" cy="427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07" name="Shape 90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  <p:sp>
        <p:nvSpPr>
          <p:cNvPr id="908" name="Shape 908"/>
          <p:cNvSpPr/>
          <p:nvPr/>
        </p:nvSpPr>
        <p:spPr>
          <a:xfrm rot="5401070">
            <a:off x="2448958" y="2167176"/>
            <a:ext cx="163616" cy="42734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09" name="Shape 909"/>
          <p:cNvSpPr txBox="1"/>
          <p:nvPr/>
        </p:nvSpPr>
        <p:spPr>
          <a:xfrm>
            <a:off x="977425" y="2298450"/>
            <a:ext cx="1319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 simple path has no cycles.</a:t>
            </a:r>
          </a:p>
        </p:txBody>
      </p:sp>
      <p:cxnSp>
        <p:nvCxnSpPr>
          <p:cNvPr id="910" name="Shape 910"/>
          <p:cNvCxnSpPr>
            <a:stCxn id="904" idx="6"/>
            <a:endCxn id="911" idx="1"/>
          </p:cNvCxnSpPr>
          <p:nvPr/>
        </p:nvCxnSpPr>
        <p:spPr>
          <a:xfrm>
            <a:off x="4859237" y="2743361"/>
            <a:ext cx="1066500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11" name="Shape 911"/>
          <p:cNvSpPr/>
          <p:nvPr/>
        </p:nvSpPr>
        <p:spPr>
          <a:xfrm>
            <a:off x="5855387" y="28021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912" name="Shape 912"/>
          <p:cNvSpPr/>
          <p:nvPr/>
        </p:nvSpPr>
        <p:spPr>
          <a:xfrm>
            <a:off x="2807400" y="280218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904" name="Shape 904"/>
          <p:cNvSpPr/>
          <p:nvPr/>
        </p:nvSpPr>
        <p:spPr>
          <a:xfrm>
            <a:off x="4378037" y="25027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cxnSp>
        <p:nvCxnSpPr>
          <p:cNvPr id="913" name="Shape 913"/>
          <p:cNvCxnSpPr>
            <a:stCxn id="912" idx="7"/>
            <a:endCxn id="904" idx="2"/>
          </p:cNvCxnSpPr>
          <p:nvPr/>
        </p:nvCxnSpPr>
        <p:spPr>
          <a:xfrm flipH="1" rot="10800000">
            <a:off x="3218130" y="2743356"/>
            <a:ext cx="1159799" cy="1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14" name="Shape 914"/>
          <p:cNvSpPr txBox="1"/>
          <p:nvPr/>
        </p:nvSpPr>
        <p:spPr>
          <a:xfrm>
            <a:off x="3432329" y="24318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-2</a:t>
            </a:r>
          </a:p>
        </p:txBody>
      </p:sp>
      <p:sp>
        <p:nvSpPr>
          <p:cNvPr id="915" name="Shape 915"/>
          <p:cNvSpPr txBox="1"/>
          <p:nvPr/>
        </p:nvSpPr>
        <p:spPr>
          <a:xfrm>
            <a:off x="5159349" y="2431850"/>
            <a:ext cx="427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916" name="Shape 916"/>
          <p:cNvSpPr/>
          <p:nvPr/>
        </p:nvSpPr>
        <p:spPr>
          <a:xfrm flipH="1" rot="5104169">
            <a:off x="3282214" y="3007632"/>
            <a:ext cx="103061" cy="91185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17" name="Shape 917"/>
          <p:cNvSpPr txBox="1"/>
          <p:nvPr/>
        </p:nvSpPr>
        <p:spPr>
          <a:xfrm>
            <a:off x="977425" y="3241000"/>
            <a:ext cx="2311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How do we know this cycle doesn’t help?        Since there’s no negative cycles! So we remove it.</a:t>
            </a:r>
          </a:p>
        </p:txBody>
      </p:sp>
      <p:pic>
        <p:nvPicPr>
          <p:cNvPr id="918" name="Shape 9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77" y="3517351"/>
            <a:ext cx="204000" cy="20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9" name="Shape 919"/>
          <p:cNvCxnSpPr>
            <a:stCxn id="920" idx="6"/>
            <a:endCxn id="921" idx="1"/>
          </p:cNvCxnSpPr>
          <p:nvPr/>
        </p:nvCxnSpPr>
        <p:spPr>
          <a:xfrm>
            <a:off x="4601087" y="5040236"/>
            <a:ext cx="491100" cy="27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21" name="Shape 921"/>
          <p:cNvSpPr/>
          <p:nvPr/>
        </p:nvSpPr>
        <p:spPr>
          <a:xfrm>
            <a:off x="5021662" y="52400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922" name="Shape 922"/>
          <p:cNvSpPr/>
          <p:nvPr/>
        </p:nvSpPr>
        <p:spPr>
          <a:xfrm>
            <a:off x="3218125" y="51695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920" name="Shape 920"/>
          <p:cNvSpPr/>
          <p:nvPr/>
        </p:nvSpPr>
        <p:spPr>
          <a:xfrm>
            <a:off x="4119887" y="47996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cxnSp>
        <p:nvCxnSpPr>
          <p:cNvPr id="923" name="Shape 923"/>
          <p:cNvCxnSpPr>
            <a:stCxn id="922" idx="7"/>
            <a:endCxn id="920" idx="2"/>
          </p:cNvCxnSpPr>
          <p:nvPr/>
        </p:nvCxnSpPr>
        <p:spPr>
          <a:xfrm flipH="1" rot="10800000">
            <a:off x="3628855" y="5040206"/>
            <a:ext cx="491100" cy="19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24" name="Shape 924"/>
          <p:cNvSpPr/>
          <p:nvPr/>
        </p:nvSpPr>
        <p:spPr>
          <a:xfrm>
            <a:off x="4119887" y="57212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cxnSp>
        <p:nvCxnSpPr>
          <p:cNvPr id="925" name="Shape 925"/>
          <p:cNvCxnSpPr>
            <a:stCxn id="921" idx="3"/>
            <a:endCxn id="924" idx="6"/>
          </p:cNvCxnSpPr>
          <p:nvPr/>
        </p:nvCxnSpPr>
        <p:spPr>
          <a:xfrm flipH="1">
            <a:off x="4601032" y="5650741"/>
            <a:ext cx="491100" cy="31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26" name="Shape 926"/>
          <p:cNvSpPr/>
          <p:nvPr/>
        </p:nvSpPr>
        <p:spPr>
          <a:xfrm rot="-5695831">
            <a:off x="5340970" y="4621685"/>
            <a:ext cx="103061" cy="69122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7" name="Shape 927"/>
          <p:cNvSpPr txBox="1"/>
          <p:nvPr/>
        </p:nvSpPr>
        <p:spPr>
          <a:xfrm>
            <a:off x="5741250" y="4663875"/>
            <a:ext cx="2311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We can’t add another edge to this s-t path without making a cycle (an edge from s to b wouldn’t be along the path).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bellman_ford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correct as long as the graph has no negative cycles.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our lemma,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contains the cost of the shortest path from s to b with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most |V|-1 edges. If there are no negative cycles, then the shortest path must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 simple, and all simple paths have at most |V|-1 edges. Therefore, the value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algorithm returns,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[b], is also the cost of the shortest path from s to b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with any number of edges.</a:t>
            </a:r>
          </a:p>
        </p:txBody>
      </p:sp>
      <p:sp>
        <p:nvSpPr>
          <p:cNvPr id="933" name="Shape 9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BF Proof of Correctness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Bellman-Ford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Bellman-Ford gets used in practice.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Routing Information Protocol (RIP) uses it. Each router keeps a table of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distances to every other router. Periodically, we do a Bellman-Ford update.</a:t>
            </a:r>
          </a:p>
        </p:txBody>
      </p:sp>
      <p:sp>
        <p:nvSpPr>
          <p:cNvPr id="939" name="Shape 93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Bellman-Ford is an example of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dynamic programming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Dynamic programming is an algorithm design paradigm.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Often it’s used to solve optimization problems e.g.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shortest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path.</a:t>
            </a:r>
          </a:p>
        </p:txBody>
      </p:sp>
      <p:sp>
        <p:nvSpPr>
          <p:cNvPr id="945" name="Shape 9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Dynamic Programming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Elements of dynamic programming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Large problems break up into small problems.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e.g. shortest path with at most k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 substructure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optimal solution of a problem can be expressed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in terms of optimal solutions of smaller sub-problems.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e.g. d</a:t>
            </a:r>
            <a:r>
              <a:rPr baseline="30000"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= min{d</a:t>
            </a:r>
            <a:r>
              <a:rPr baseline="30000"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[b], min</a:t>
            </a:r>
            <a:r>
              <a:rPr baseline="-25000"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{d</a:t>
            </a:r>
            <a:r>
              <a:rPr baseline="30000"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[a] + w(a,b)}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Overlapping sub-problems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sub-problems overlap a lot.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e.g. Lots of different entries of d</a:t>
            </a:r>
            <a:r>
              <a:rPr baseline="30000"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ask for d</a:t>
            </a:r>
            <a:r>
              <a:rPr baseline="30000"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This means we’re save time by solving a sub-problem once and caching the answer.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1" name="Shape 95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Dynamic Programming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Two approaches for DP: bottom-up and top-down.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Bottom-up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iterates through problems by size and solves the small problems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first (Bellman-Ford solves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then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then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etc.)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Top-down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recurses to solve smaller problems, which recurse to solve even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smaller problems.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How is this different than divide and conquer?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Memoization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which keeps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track of the small problems you’ve already solved to prevent resolving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same problem more than once.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7" name="Shape 95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Dynamic Programming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3" name="Shape 96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Top-Down BF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Algorithm</a:t>
            </a:r>
          </a:p>
        </p:txBody>
      </p:sp>
      <p:sp>
        <p:nvSpPr>
          <p:cNvPr id="964" name="Shape 964"/>
          <p:cNvSpPr txBox="1"/>
          <p:nvPr/>
        </p:nvSpPr>
        <p:spPr>
          <a:xfrm>
            <a:off x="930450" y="1444500"/>
            <a:ext cx="7283100" cy="4517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recursive_bellman_ford(G):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[None] * |V|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0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for all v ≠ 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[s]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recursive_bf_helper(G, b, |V|-1)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recursive_bf_helper(G, b, k):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A = {a such that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(a, b)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E} ∪ {b}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a in A: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[a]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None: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[a] = recursive_bf_helper(G, a, k-1)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min{d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[b], min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[a] + w(a, b)} 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5" name="Shape 965"/>
          <p:cNvSpPr txBox="1"/>
          <p:nvPr/>
        </p:nvSpPr>
        <p:spPr>
          <a:xfrm>
            <a:off x="930450" y="5951375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O(|V||E|)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/>
          <p:nvPr/>
        </p:nvSpPr>
        <p:spPr>
          <a:xfrm>
            <a:off x="865338" y="3064500"/>
            <a:ext cx="1286100" cy="7290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(|V|-2)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[a]</a:t>
            </a:r>
          </a:p>
        </p:txBody>
      </p:sp>
      <p:sp>
        <p:nvSpPr>
          <p:cNvPr id="971" name="Shape 971"/>
          <p:cNvSpPr/>
          <p:nvPr/>
        </p:nvSpPr>
        <p:spPr>
          <a:xfrm>
            <a:off x="5889988" y="3064500"/>
            <a:ext cx="1286099" cy="7290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(|V|-2)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[a]</a:t>
            </a:r>
          </a:p>
        </p:txBody>
      </p:sp>
      <p:sp>
        <p:nvSpPr>
          <p:cNvPr id="972" name="Shape 972"/>
          <p:cNvSpPr/>
          <p:nvPr/>
        </p:nvSpPr>
        <p:spPr>
          <a:xfrm>
            <a:off x="3336511" y="3064500"/>
            <a:ext cx="1286100" cy="729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(|V|-2)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[a]</a:t>
            </a:r>
          </a:p>
        </p:txBody>
      </p:sp>
      <p:sp>
        <p:nvSpPr>
          <p:cNvPr id="973" name="Shape 973"/>
          <p:cNvSpPr/>
          <p:nvPr/>
        </p:nvSpPr>
        <p:spPr>
          <a:xfrm>
            <a:off x="4613249" y="3064500"/>
            <a:ext cx="1286100" cy="729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(|V|-2)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[a]</a:t>
            </a:r>
          </a:p>
        </p:txBody>
      </p:sp>
      <p:sp>
        <p:nvSpPr>
          <p:cNvPr id="974" name="Shape 9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Visualization of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Top-Down</a:t>
            </a:r>
          </a:p>
        </p:txBody>
      </p:sp>
      <p:sp>
        <p:nvSpPr>
          <p:cNvPr id="975" name="Shape 975"/>
          <p:cNvSpPr/>
          <p:nvPr/>
        </p:nvSpPr>
        <p:spPr>
          <a:xfrm>
            <a:off x="1614157" y="1444500"/>
            <a:ext cx="2258100" cy="11397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[u]</a:t>
            </a:r>
          </a:p>
        </p:txBody>
      </p:sp>
      <p:sp>
        <p:nvSpPr>
          <p:cNvPr id="976" name="Shape 976"/>
          <p:cNvSpPr/>
          <p:nvPr/>
        </p:nvSpPr>
        <p:spPr>
          <a:xfrm>
            <a:off x="5271757" y="1444500"/>
            <a:ext cx="2258100" cy="11397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(|V|-1)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[v]</a:t>
            </a:r>
          </a:p>
        </p:txBody>
      </p:sp>
      <p:sp>
        <p:nvSpPr>
          <p:cNvPr id="977" name="Shape 977"/>
          <p:cNvSpPr/>
          <p:nvPr/>
        </p:nvSpPr>
        <p:spPr>
          <a:xfrm>
            <a:off x="3415053" y="3144900"/>
            <a:ext cx="1125900" cy="568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(|V|-2)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[a]</a:t>
            </a:r>
          </a:p>
        </p:txBody>
      </p:sp>
      <p:sp>
        <p:nvSpPr>
          <p:cNvPr id="978" name="Shape 978"/>
          <p:cNvSpPr/>
          <p:nvPr/>
        </p:nvSpPr>
        <p:spPr>
          <a:xfrm>
            <a:off x="4693353" y="3144900"/>
            <a:ext cx="1125900" cy="568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(|V|-2)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[a]</a:t>
            </a:r>
          </a:p>
        </p:txBody>
      </p:sp>
      <p:sp>
        <p:nvSpPr>
          <p:cNvPr id="979" name="Shape 979"/>
          <p:cNvSpPr/>
          <p:nvPr/>
        </p:nvSpPr>
        <p:spPr>
          <a:xfrm>
            <a:off x="2180253" y="3144900"/>
            <a:ext cx="1125900" cy="568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(|V|-2)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[y]</a:t>
            </a:r>
          </a:p>
        </p:txBody>
      </p:sp>
      <p:sp>
        <p:nvSpPr>
          <p:cNvPr id="980" name="Shape 980"/>
          <p:cNvSpPr/>
          <p:nvPr/>
        </p:nvSpPr>
        <p:spPr>
          <a:xfrm>
            <a:off x="945453" y="3144900"/>
            <a:ext cx="1125899" cy="568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(|V|-2)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[x]</a:t>
            </a:r>
          </a:p>
        </p:txBody>
      </p:sp>
      <p:sp>
        <p:nvSpPr>
          <p:cNvPr id="981" name="Shape 981"/>
          <p:cNvSpPr/>
          <p:nvPr/>
        </p:nvSpPr>
        <p:spPr>
          <a:xfrm>
            <a:off x="5971653" y="3144900"/>
            <a:ext cx="1125899" cy="568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(|V|-2)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[x]</a:t>
            </a:r>
          </a:p>
        </p:txBody>
      </p:sp>
      <p:cxnSp>
        <p:nvCxnSpPr>
          <p:cNvPr id="982" name="Shape 982"/>
          <p:cNvCxnSpPr>
            <a:stCxn id="970" idx="0"/>
            <a:endCxn id="975" idx="4"/>
          </p:cNvCxnSpPr>
          <p:nvPr/>
        </p:nvCxnSpPr>
        <p:spPr>
          <a:xfrm flipH="1" rot="10800000">
            <a:off x="1508388" y="2584200"/>
            <a:ext cx="1234800" cy="48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3" name="Shape 983"/>
          <p:cNvCxnSpPr>
            <a:stCxn id="975" idx="4"/>
            <a:endCxn id="979" idx="0"/>
          </p:cNvCxnSpPr>
          <p:nvPr/>
        </p:nvCxnSpPr>
        <p:spPr>
          <a:xfrm>
            <a:off x="2743207" y="2584200"/>
            <a:ext cx="0" cy="56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4" name="Shape 984"/>
          <p:cNvCxnSpPr>
            <a:stCxn id="975" idx="4"/>
            <a:endCxn id="972" idx="0"/>
          </p:cNvCxnSpPr>
          <p:nvPr/>
        </p:nvCxnSpPr>
        <p:spPr>
          <a:xfrm>
            <a:off x="2743207" y="2584200"/>
            <a:ext cx="1236300" cy="48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5" name="Shape 985"/>
          <p:cNvCxnSpPr>
            <a:stCxn id="973" idx="0"/>
            <a:endCxn id="976" idx="4"/>
          </p:cNvCxnSpPr>
          <p:nvPr/>
        </p:nvCxnSpPr>
        <p:spPr>
          <a:xfrm flipH="1" rot="10800000">
            <a:off x="5256299" y="2584200"/>
            <a:ext cx="1144500" cy="48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6" name="Shape 986"/>
          <p:cNvCxnSpPr>
            <a:stCxn id="976" idx="4"/>
            <a:endCxn id="971" idx="0"/>
          </p:cNvCxnSpPr>
          <p:nvPr/>
        </p:nvCxnSpPr>
        <p:spPr>
          <a:xfrm>
            <a:off x="6400807" y="2584200"/>
            <a:ext cx="132300" cy="48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7" name="Shape 987"/>
          <p:cNvSpPr/>
          <p:nvPr/>
        </p:nvSpPr>
        <p:spPr>
          <a:xfrm>
            <a:off x="2289153" y="4762200"/>
            <a:ext cx="1125900" cy="568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(|V|-3)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[t]</a:t>
            </a:r>
          </a:p>
        </p:txBody>
      </p:sp>
      <p:sp>
        <p:nvSpPr>
          <p:cNvPr id="988" name="Shape 988"/>
          <p:cNvSpPr/>
          <p:nvPr/>
        </p:nvSpPr>
        <p:spPr>
          <a:xfrm>
            <a:off x="1010853" y="4762200"/>
            <a:ext cx="1125899" cy="568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(|V|-3)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[z]</a:t>
            </a:r>
          </a:p>
        </p:txBody>
      </p:sp>
      <p:cxnSp>
        <p:nvCxnSpPr>
          <p:cNvPr id="989" name="Shape 989"/>
          <p:cNvCxnSpPr>
            <a:stCxn id="972" idx="4"/>
            <a:endCxn id="988" idx="0"/>
          </p:cNvCxnSpPr>
          <p:nvPr/>
        </p:nvCxnSpPr>
        <p:spPr>
          <a:xfrm flipH="1">
            <a:off x="1573861" y="3793500"/>
            <a:ext cx="2405700" cy="96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0" name="Shape 990"/>
          <p:cNvCxnSpPr>
            <a:stCxn id="987" idx="0"/>
            <a:endCxn id="972" idx="4"/>
          </p:cNvCxnSpPr>
          <p:nvPr/>
        </p:nvCxnSpPr>
        <p:spPr>
          <a:xfrm flipH="1" rot="10800000">
            <a:off x="2852103" y="3793500"/>
            <a:ext cx="1127400" cy="96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1" name="Shape 991"/>
          <p:cNvCxnSpPr>
            <a:stCxn id="992" idx="0"/>
            <a:endCxn id="972" idx="4"/>
          </p:cNvCxnSpPr>
          <p:nvPr/>
        </p:nvCxnSpPr>
        <p:spPr>
          <a:xfrm rot="10800000">
            <a:off x="3979503" y="3793500"/>
            <a:ext cx="150900" cy="96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2" name="Shape 992"/>
          <p:cNvSpPr/>
          <p:nvPr/>
        </p:nvSpPr>
        <p:spPr>
          <a:xfrm>
            <a:off x="3567453" y="4762200"/>
            <a:ext cx="1125900" cy="568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(|V|-3)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[v]</a:t>
            </a:r>
          </a:p>
        </p:txBody>
      </p:sp>
      <p:sp>
        <p:nvSpPr>
          <p:cNvPr id="993" name="Shape 993"/>
          <p:cNvSpPr/>
          <p:nvPr/>
        </p:nvSpPr>
        <p:spPr>
          <a:xfrm>
            <a:off x="6266453" y="4762200"/>
            <a:ext cx="1125899" cy="568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(|V|-3)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[t]</a:t>
            </a:r>
          </a:p>
        </p:txBody>
      </p:sp>
      <p:sp>
        <p:nvSpPr>
          <p:cNvPr id="994" name="Shape 994"/>
          <p:cNvSpPr/>
          <p:nvPr/>
        </p:nvSpPr>
        <p:spPr>
          <a:xfrm>
            <a:off x="4988153" y="4762200"/>
            <a:ext cx="1125900" cy="568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(|V|-3)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[z]</a:t>
            </a:r>
          </a:p>
        </p:txBody>
      </p:sp>
      <p:cxnSp>
        <p:nvCxnSpPr>
          <p:cNvPr id="995" name="Shape 995"/>
          <p:cNvCxnSpPr>
            <a:stCxn id="973" idx="4"/>
            <a:endCxn id="994" idx="0"/>
          </p:cNvCxnSpPr>
          <p:nvPr/>
        </p:nvCxnSpPr>
        <p:spPr>
          <a:xfrm>
            <a:off x="5256299" y="3793500"/>
            <a:ext cx="294900" cy="96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6" name="Shape 996"/>
          <p:cNvCxnSpPr>
            <a:stCxn id="993" idx="0"/>
            <a:endCxn id="973" idx="4"/>
          </p:cNvCxnSpPr>
          <p:nvPr/>
        </p:nvCxnSpPr>
        <p:spPr>
          <a:xfrm rot="10800000">
            <a:off x="5256203" y="3793500"/>
            <a:ext cx="1573200" cy="96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7" name="Shape 997"/>
          <p:cNvCxnSpPr>
            <a:stCxn id="998" idx="0"/>
            <a:endCxn id="973" idx="4"/>
          </p:cNvCxnSpPr>
          <p:nvPr/>
        </p:nvCxnSpPr>
        <p:spPr>
          <a:xfrm rot="10800000">
            <a:off x="5256203" y="3793500"/>
            <a:ext cx="2851500" cy="96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8" name="Shape 998"/>
          <p:cNvSpPr/>
          <p:nvPr/>
        </p:nvSpPr>
        <p:spPr>
          <a:xfrm>
            <a:off x="7544753" y="4762200"/>
            <a:ext cx="1125900" cy="568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(|V|-3)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[v]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Floyd-Warshall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Another example of a graph DP algorithm!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algorithm solves the all-pairs shortest path (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APSP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problem.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naive solution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run bellman_ford starting at 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Runtime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|E|)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we do better?</a:t>
            </a:r>
          </a:p>
        </p:txBody>
      </p:sp>
      <p:sp>
        <p:nvSpPr>
          <p:cNvPr id="1009" name="Shape 10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|V|×|V| matrix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</a:p>
        </p:txBody>
      </p:sp>
      <p:sp>
        <p:nvSpPr>
          <p:cNvPr id="1015" name="Shape 101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5744898" y="30845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017" name="Shape 1017"/>
          <p:cNvCxnSpPr>
            <a:stCxn id="1018" idx="6"/>
            <a:endCxn id="1019" idx="2"/>
          </p:cNvCxnSpPr>
          <p:nvPr/>
        </p:nvCxnSpPr>
        <p:spPr>
          <a:xfrm>
            <a:off x="5559200" y="3441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20" name="Shape 1020"/>
          <p:cNvCxnSpPr>
            <a:stCxn id="1021" idx="6"/>
            <a:endCxn id="1022" idx="2"/>
          </p:cNvCxnSpPr>
          <p:nvPr/>
        </p:nvCxnSpPr>
        <p:spPr>
          <a:xfrm>
            <a:off x="5559187" y="4965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21" name="Shape 1021"/>
          <p:cNvSpPr/>
          <p:nvPr/>
        </p:nvSpPr>
        <p:spPr>
          <a:xfrm>
            <a:off x="5077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019" name="Shape 1019"/>
          <p:cNvSpPr/>
          <p:nvPr/>
        </p:nvSpPr>
        <p:spPr>
          <a:xfrm>
            <a:off x="6602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18" name="Shape 1018"/>
          <p:cNvSpPr/>
          <p:nvPr/>
        </p:nvSpPr>
        <p:spPr>
          <a:xfrm>
            <a:off x="5078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22" name="Shape 1022"/>
          <p:cNvSpPr/>
          <p:nvPr/>
        </p:nvSpPr>
        <p:spPr>
          <a:xfrm>
            <a:off x="6601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1023" name="Shape 1023"/>
          <p:cNvCxnSpPr>
            <a:stCxn id="1022" idx="1"/>
            <a:endCxn id="1018" idx="5"/>
          </p:cNvCxnSpPr>
          <p:nvPr/>
        </p:nvCxnSpPr>
        <p:spPr>
          <a:xfrm rot="10800000">
            <a:off x="5488657" y="3611406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24" name="Shape 1024"/>
          <p:cNvCxnSpPr>
            <a:stCxn id="1022" idx="0"/>
            <a:endCxn id="1019" idx="4"/>
          </p:cNvCxnSpPr>
          <p:nvPr/>
        </p:nvCxnSpPr>
        <p:spPr>
          <a:xfrm rot="10800000">
            <a:off x="6842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25" name="Shape 1025"/>
          <p:cNvSpPr txBox="1"/>
          <p:nvPr/>
        </p:nvSpPr>
        <p:spPr>
          <a:xfrm>
            <a:off x="68365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026" name="Shape 1026"/>
          <p:cNvSpPr txBox="1"/>
          <p:nvPr/>
        </p:nvSpPr>
        <p:spPr>
          <a:xfrm>
            <a:off x="55924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5744898" y="49133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028" name="Shape 1028"/>
          <p:cNvCxnSpPr>
            <a:stCxn id="1021" idx="0"/>
            <a:endCxn id="1018" idx="4"/>
          </p:cNvCxnSpPr>
          <p:nvPr/>
        </p:nvCxnSpPr>
        <p:spPr>
          <a:xfrm rot="10800000">
            <a:off x="5318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29" name="Shape 1029"/>
          <p:cNvSpPr txBox="1"/>
          <p:nvPr/>
        </p:nvSpPr>
        <p:spPr>
          <a:xfrm>
            <a:off x="48553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030" name="Shape 1030"/>
          <p:cNvSpPr/>
          <p:nvPr/>
        </p:nvSpPr>
        <p:spPr>
          <a:xfrm>
            <a:off x="228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1" name="Shape 1031"/>
          <p:cNvSpPr/>
          <p:nvPr/>
        </p:nvSpPr>
        <p:spPr>
          <a:xfrm>
            <a:off x="273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2" name="Shape 1032"/>
          <p:cNvSpPr/>
          <p:nvPr/>
        </p:nvSpPr>
        <p:spPr>
          <a:xfrm>
            <a:off x="31965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3" name="Shape 1033"/>
          <p:cNvSpPr/>
          <p:nvPr/>
        </p:nvSpPr>
        <p:spPr>
          <a:xfrm>
            <a:off x="3653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4" name="Shape 1034"/>
          <p:cNvSpPr txBox="1"/>
          <p:nvPr/>
        </p:nvSpPr>
        <p:spPr>
          <a:xfrm>
            <a:off x="17746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35" name="Shape 1035"/>
          <p:cNvSpPr txBox="1"/>
          <p:nvPr/>
        </p:nvSpPr>
        <p:spPr>
          <a:xfrm>
            <a:off x="22821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27393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31965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36537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039" name="Shape 1039"/>
          <p:cNvSpPr/>
          <p:nvPr/>
        </p:nvSpPr>
        <p:spPr>
          <a:xfrm>
            <a:off x="22821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27393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1" name="Shape 1041"/>
          <p:cNvSpPr/>
          <p:nvPr/>
        </p:nvSpPr>
        <p:spPr>
          <a:xfrm>
            <a:off x="31965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2" name="Shape 1042"/>
          <p:cNvSpPr/>
          <p:nvPr/>
        </p:nvSpPr>
        <p:spPr>
          <a:xfrm>
            <a:off x="36537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3" name="Shape 1043"/>
          <p:cNvSpPr txBox="1"/>
          <p:nvPr/>
        </p:nvSpPr>
        <p:spPr>
          <a:xfrm>
            <a:off x="1774600" y="3746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44" name="Shape 1044"/>
          <p:cNvSpPr/>
          <p:nvPr/>
        </p:nvSpPr>
        <p:spPr>
          <a:xfrm>
            <a:off x="22821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5" name="Shape 1045"/>
          <p:cNvSpPr/>
          <p:nvPr/>
        </p:nvSpPr>
        <p:spPr>
          <a:xfrm>
            <a:off x="27393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6" name="Shape 1046"/>
          <p:cNvSpPr/>
          <p:nvPr/>
        </p:nvSpPr>
        <p:spPr>
          <a:xfrm>
            <a:off x="31965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7" name="Shape 1047"/>
          <p:cNvSpPr/>
          <p:nvPr/>
        </p:nvSpPr>
        <p:spPr>
          <a:xfrm>
            <a:off x="36537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8" name="Shape 1048"/>
          <p:cNvSpPr txBox="1"/>
          <p:nvPr/>
        </p:nvSpPr>
        <p:spPr>
          <a:xfrm>
            <a:off x="1774600" y="4203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049" name="Shape 1049"/>
          <p:cNvSpPr/>
          <p:nvPr/>
        </p:nvSpPr>
        <p:spPr>
          <a:xfrm>
            <a:off x="22821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0" name="Shape 1050"/>
          <p:cNvSpPr/>
          <p:nvPr/>
        </p:nvSpPr>
        <p:spPr>
          <a:xfrm>
            <a:off x="27393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1" name="Shape 1051"/>
          <p:cNvSpPr/>
          <p:nvPr/>
        </p:nvSpPr>
        <p:spPr>
          <a:xfrm>
            <a:off x="31965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36537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3" name="Shape 1053"/>
          <p:cNvSpPr txBox="1"/>
          <p:nvPr/>
        </p:nvSpPr>
        <p:spPr>
          <a:xfrm>
            <a:off x="1774600" y="4660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054" name="Shape 1054"/>
          <p:cNvSpPr/>
          <p:nvPr/>
        </p:nvSpPr>
        <p:spPr>
          <a:xfrm flipH="1" rot="5400826">
            <a:off x="1606056" y="3117159"/>
            <a:ext cx="211927" cy="4273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055" name="Shape 1055"/>
          <p:cNvSpPr txBox="1"/>
          <p:nvPr/>
        </p:nvSpPr>
        <p:spPr>
          <a:xfrm>
            <a:off x="909853" y="3023902"/>
            <a:ext cx="640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</a:p>
        </p:txBody>
      </p:sp>
      <p:sp>
        <p:nvSpPr>
          <p:cNvPr id="1056" name="Shape 1056"/>
          <p:cNvSpPr/>
          <p:nvPr/>
        </p:nvSpPr>
        <p:spPr>
          <a:xfrm rot="8100686">
            <a:off x="2130833" y="2728621"/>
            <a:ext cx="180381" cy="4272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057" name="Shape 1057"/>
          <p:cNvSpPr txBox="1"/>
          <p:nvPr/>
        </p:nvSpPr>
        <p:spPr>
          <a:xfrm>
            <a:off x="1640731" y="257915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2282100" y="52059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|V|×|V|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matrix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</a:p>
        </p:txBody>
      </p:sp>
      <p:sp>
        <p:nvSpPr>
          <p:cNvPr id="1064" name="Shape 106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sp>
        <p:nvSpPr>
          <p:cNvPr id="1065" name="Shape 1065"/>
          <p:cNvSpPr txBox="1"/>
          <p:nvPr/>
        </p:nvSpPr>
        <p:spPr>
          <a:xfrm>
            <a:off x="5744898" y="30845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066" name="Shape 1066"/>
          <p:cNvCxnSpPr>
            <a:stCxn id="1067" idx="6"/>
            <a:endCxn id="1068" idx="2"/>
          </p:cNvCxnSpPr>
          <p:nvPr/>
        </p:nvCxnSpPr>
        <p:spPr>
          <a:xfrm>
            <a:off x="5559200" y="3441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69" name="Shape 1069"/>
          <p:cNvCxnSpPr>
            <a:stCxn id="1070" idx="6"/>
            <a:endCxn id="1071" idx="2"/>
          </p:cNvCxnSpPr>
          <p:nvPr/>
        </p:nvCxnSpPr>
        <p:spPr>
          <a:xfrm>
            <a:off x="5559187" y="4965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70" name="Shape 1070"/>
          <p:cNvSpPr/>
          <p:nvPr/>
        </p:nvSpPr>
        <p:spPr>
          <a:xfrm>
            <a:off x="5077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068" name="Shape 1068"/>
          <p:cNvSpPr/>
          <p:nvPr/>
        </p:nvSpPr>
        <p:spPr>
          <a:xfrm>
            <a:off x="6602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67" name="Shape 1067"/>
          <p:cNvSpPr/>
          <p:nvPr/>
        </p:nvSpPr>
        <p:spPr>
          <a:xfrm>
            <a:off x="5078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71" name="Shape 1071"/>
          <p:cNvSpPr/>
          <p:nvPr/>
        </p:nvSpPr>
        <p:spPr>
          <a:xfrm>
            <a:off x="6601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1072" name="Shape 1072"/>
          <p:cNvCxnSpPr>
            <a:stCxn id="1071" idx="1"/>
            <a:endCxn id="1067" idx="5"/>
          </p:cNvCxnSpPr>
          <p:nvPr/>
        </p:nvCxnSpPr>
        <p:spPr>
          <a:xfrm rot="10800000">
            <a:off x="5488657" y="3611406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73" name="Shape 1073"/>
          <p:cNvCxnSpPr>
            <a:stCxn id="1071" idx="0"/>
            <a:endCxn id="1068" idx="4"/>
          </p:cNvCxnSpPr>
          <p:nvPr/>
        </p:nvCxnSpPr>
        <p:spPr>
          <a:xfrm rot="10800000">
            <a:off x="6842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74" name="Shape 1074"/>
          <p:cNvSpPr txBox="1"/>
          <p:nvPr/>
        </p:nvSpPr>
        <p:spPr>
          <a:xfrm>
            <a:off x="68365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55924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076" name="Shape 1076"/>
          <p:cNvSpPr txBox="1"/>
          <p:nvPr/>
        </p:nvSpPr>
        <p:spPr>
          <a:xfrm>
            <a:off x="5744898" y="49133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077" name="Shape 1077"/>
          <p:cNvCxnSpPr>
            <a:stCxn id="1070" idx="0"/>
            <a:endCxn id="1067" idx="4"/>
          </p:cNvCxnSpPr>
          <p:nvPr/>
        </p:nvCxnSpPr>
        <p:spPr>
          <a:xfrm rot="10800000">
            <a:off x="5318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78" name="Shape 1078"/>
          <p:cNvSpPr txBox="1"/>
          <p:nvPr/>
        </p:nvSpPr>
        <p:spPr>
          <a:xfrm>
            <a:off x="48553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079" name="Shape 1079"/>
          <p:cNvSpPr/>
          <p:nvPr/>
        </p:nvSpPr>
        <p:spPr>
          <a:xfrm>
            <a:off x="228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0" name="Shape 1080"/>
          <p:cNvSpPr/>
          <p:nvPr/>
        </p:nvSpPr>
        <p:spPr>
          <a:xfrm>
            <a:off x="273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1" name="Shape 1081"/>
          <p:cNvSpPr/>
          <p:nvPr/>
        </p:nvSpPr>
        <p:spPr>
          <a:xfrm>
            <a:off x="31965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2" name="Shape 1082"/>
          <p:cNvSpPr/>
          <p:nvPr/>
        </p:nvSpPr>
        <p:spPr>
          <a:xfrm>
            <a:off x="3653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3" name="Shape 1083"/>
          <p:cNvSpPr txBox="1"/>
          <p:nvPr/>
        </p:nvSpPr>
        <p:spPr>
          <a:xfrm>
            <a:off x="17746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22821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85" name="Shape 1085"/>
          <p:cNvSpPr txBox="1"/>
          <p:nvPr/>
        </p:nvSpPr>
        <p:spPr>
          <a:xfrm>
            <a:off x="27393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86" name="Shape 1086"/>
          <p:cNvSpPr txBox="1"/>
          <p:nvPr/>
        </p:nvSpPr>
        <p:spPr>
          <a:xfrm>
            <a:off x="31965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087" name="Shape 1087"/>
          <p:cNvSpPr txBox="1"/>
          <p:nvPr/>
        </p:nvSpPr>
        <p:spPr>
          <a:xfrm>
            <a:off x="36537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088" name="Shape 1088"/>
          <p:cNvSpPr/>
          <p:nvPr/>
        </p:nvSpPr>
        <p:spPr>
          <a:xfrm>
            <a:off x="22821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9" name="Shape 1089"/>
          <p:cNvSpPr/>
          <p:nvPr/>
        </p:nvSpPr>
        <p:spPr>
          <a:xfrm>
            <a:off x="27393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0" name="Shape 1090"/>
          <p:cNvSpPr/>
          <p:nvPr/>
        </p:nvSpPr>
        <p:spPr>
          <a:xfrm>
            <a:off x="31965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1" name="Shape 1091"/>
          <p:cNvSpPr/>
          <p:nvPr/>
        </p:nvSpPr>
        <p:spPr>
          <a:xfrm>
            <a:off x="36537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2" name="Shape 1092"/>
          <p:cNvSpPr txBox="1"/>
          <p:nvPr/>
        </p:nvSpPr>
        <p:spPr>
          <a:xfrm>
            <a:off x="1774600" y="3746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93" name="Shape 1093"/>
          <p:cNvSpPr/>
          <p:nvPr/>
        </p:nvSpPr>
        <p:spPr>
          <a:xfrm>
            <a:off x="22821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4" name="Shape 1094"/>
          <p:cNvSpPr/>
          <p:nvPr/>
        </p:nvSpPr>
        <p:spPr>
          <a:xfrm>
            <a:off x="27393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5" name="Shape 1095"/>
          <p:cNvSpPr/>
          <p:nvPr/>
        </p:nvSpPr>
        <p:spPr>
          <a:xfrm>
            <a:off x="31965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6" name="Shape 1096"/>
          <p:cNvSpPr/>
          <p:nvPr/>
        </p:nvSpPr>
        <p:spPr>
          <a:xfrm>
            <a:off x="36537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7" name="Shape 1097"/>
          <p:cNvSpPr txBox="1"/>
          <p:nvPr/>
        </p:nvSpPr>
        <p:spPr>
          <a:xfrm>
            <a:off x="1774600" y="4203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098" name="Shape 1098"/>
          <p:cNvSpPr/>
          <p:nvPr/>
        </p:nvSpPr>
        <p:spPr>
          <a:xfrm>
            <a:off x="22821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9" name="Shape 1099"/>
          <p:cNvSpPr/>
          <p:nvPr/>
        </p:nvSpPr>
        <p:spPr>
          <a:xfrm>
            <a:off x="27393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0" name="Shape 1100"/>
          <p:cNvSpPr/>
          <p:nvPr/>
        </p:nvSpPr>
        <p:spPr>
          <a:xfrm>
            <a:off x="31965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1" name="Shape 1101"/>
          <p:cNvSpPr/>
          <p:nvPr/>
        </p:nvSpPr>
        <p:spPr>
          <a:xfrm>
            <a:off x="36537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2" name="Shape 1102"/>
          <p:cNvSpPr txBox="1"/>
          <p:nvPr/>
        </p:nvSpPr>
        <p:spPr>
          <a:xfrm>
            <a:off x="1774600" y="4660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103" name="Shape 1103"/>
          <p:cNvSpPr/>
          <p:nvPr/>
        </p:nvSpPr>
        <p:spPr>
          <a:xfrm flipH="1" rot="5400826">
            <a:off x="1606056" y="3117159"/>
            <a:ext cx="211927" cy="4273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04" name="Shape 1104"/>
          <p:cNvSpPr txBox="1"/>
          <p:nvPr/>
        </p:nvSpPr>
        <p:spPr>
          <a:xfrm>
            <a:off x="909853" y="3023902"/>
            <a:ext cx="640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</a:p>
        </p:txBody>
      </p:sp>
      <p:sp>
        <p:nvSpPr>
          <p:cNvPr id="1105" name="Shape 1105"/>
          <p:cNvSpPr/>
          <p:nvPr/>
        </p:nvSpPr>
        <p:spPr>
          <a:xfrm rot="8100686">
            <a:off x="2130833" y="2728621"/>
            <a:ext cx="180381" cy="4272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06" name="Shape 1106"/>
          <p:cNvSpPr txBox="1"/>
          <p:nvPr/>
        </p:nvSpPr>
        <p:spPr>
          <a:xfrm>
            <a:off x="1640731" y="257915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2282100" y="52059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108" name="Shape 1108"/>
          <p:cNvSpPr/>
          <p:nvPr/>
        </p:nvSpPr>
        <p:spPr>
          <a:xfrm flipH="1" rot="2438097">
            <a:off x="1838987" y="3392551"/>
            <a:ext cx="310258" cy="7769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09" name="Shape 1109"/>
          <p:cNvSpPr txBox="1"/>
          <p:nvPr/>
        </p:nvSpPr>
        <p:spPr>
          <a:xfrm>
            <a:off x="609600" y="3961200"/>
            <a:ext cx="13161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the cost of the shortest path from 0 to 0, such that all of the internal vertices on the path are in the set of vertices {0, …, -1} i.e. the cost of the shortest path from 0 to 0 that passes through no other vertices.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Dijkstra’s algorithm solves the single-source shortest path problem in weighted graphs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Sometimes it works on graphs with negative edge weights, but sometimes it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doesn’t work.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Bellman-Ford also solves the SSSP problem in weighted graphs.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Always works on graphs with negative edge weights (when a solution exists).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|V|×|V|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matrix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</a:p>
        </p:txBody>
      </p:sp>
      <p:sp>
        <p:nvSpPr>
          <p:cNvPr id="1115" name="Shape 111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sp>
        <p:nvSpPr>
          <p:cNvPr id="1116" name="Shape 1116"/>
          <p:cNvSpPr txBox="1"/>
          <p:nvPr/>
        </p:nvSpPr>
        <p:spPr>
          <a:xfrm>
            <a:off x="5744898" y="30845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117" name="Shape 1117"/>
          <p:cNvCxnSpPr>
            <a:stCxn id="1118" idx="6"/>
            <a:endCxn id="1119" idx="2"/>
          </p:cNvCxnSpPr>
          <p:nvPr/>
        </p:nvCxnSpPr>
        <p:spPr>
          <a:xfrm>
            <a:off x="5559200" y="3441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20" name="Shape 1120"/>
          <p:cNvCxnSpPr>
            <a:stCxn id="1121" idx="6"/>
            <a:endCxn id="1122" idx="2"/>
          </p:cNvCxnSpPr>
          <p:nvPr/>
        </p:nvCxnSpPr>
        <p:spPr>
          <a:xfrm>
            <a:off x="5559187" y="4965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21" name="Shape 1121"/>
          <p:cNvSpPr/>
          <p:nvPr/>
        </p:nvSpPr>
        <p:spPr>
          <a:xfrm>
            <a:off x="5077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119" name="Shape 1119"/>
          <p:cNvSpPr/>
          <p:nvPr/>
        </p:nvSpPr>
        <p:spPr>
          <a:xfrm>
            <a:off x="6602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118" name="Shape 1118"/>
          <p:cNvSpPr/>
          <p:nvPr/>
        </p:nvSpPr>
        <p:spPr>
          <a:xfrm>
            <a:off x="5078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122" name="Shape 1122"/>
          <p:cNvSpPr/>
          <p:nvPr/>
        </p:nvSpPr>
        <p:spPr>
          <a:xfrm>
            <a:off x="6601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1123" name="Shape 1123"/>
          <p:cNvCxnSpPr>
            <a:stCxn id="1122" idx="1"/>
            <a:endCxn id="1118" idx="5"/>
          </p:cNvCxnSpPr>
          <p:nvPr/>
        </p:nvCxnSpPr>
        <p:spPr>
          <a:xfrm rot="10800000">
            <a:off x="5488657" y="3611406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24" name="Shape 1124"/>
          <p:cNvCxnSpPr>
            <a:stCxn id="1122" idx="0"/>
            <a:endCxn id="1119" idx="4"/>
          </p:cNvCxnSpPr>
          <p:nvPr/>
        </p:nvCxnSpPr>
        <p:spPr>
          <a:xfrm rot="10800000">
            <a:off x="6842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25" name="Shape 1125"/>
          <p:cNvSpPr txBox="1"/>
          <p:nvPr/>
        </p:nvSpPr>
        <p:spPr>
          <a:xfrm>
            <a:off x="68365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126" name="Shape 1126"/>
          <p:cNvSpPr txBox="1"/>
          <p:nvPr/>
        </p:nvSpPr>
        <p:spPr>
          <a:xfrm>
            <a:off x="55924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5744898" y="49133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128" name="Shape 1128"/>
          <p:cNvCxnSpPr>
            <a:stCxn id="1121" idx="0"/>
            <a:endCxn id="1118" idx="4"/>
          </p:cNvCxnSpPr>
          <p:nvPr/>
        </p:nvCxnSpPr>
        <p:spPr>
          <a:xfrm rot="10800000">
            <a:off x="5318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29" name="Shape 1129"/>
          <p:cNvSpPr txBox="1"/>
          <p:nvPr/>
        </p:nvSpPr>
        <p:spPr>
          <a:xfrm>
            <a:off x="48553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130" name="Shape 1130"/>
          <p:cNvSpPr/>
          <p:nvPr/>
        </p:nvSpPr>
        <p:spPr>
          <a:xfrm>
            <a:off x="228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131" name="Shape 1131"/>
          <p:cNvSpPr/>
          <p:nvPr/>
        </p:nvSpPr>
        <p:spPr>
          <a:xfrm>
            <a:off x="273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2" name="Shape 1132"/>
          <p:cNvSpPr/>
          <p:nvPr/>
        </p:nvSpPr>
        <p:spPr>
          <a:xfrm>
            <a:off x="31965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3" name="Shape 1133"/>
          <p:cNvSpPr/>
          <p:nvPr/>
        </p:nvSpPr>
        <p:spPr>
          <a:xfrm>
            <a:off x="3653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4" name="Shape 1134"/>
          <p:cNvSpPr txBox="1"/>
          <p:nvPr/>
        </p:nvSpPr>
        <p:spPr>
          <a:xfrm>
            <a:off x="17746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x="22821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136" name="Shape 1136"/>
          <p:cNvSpPr txBox="1"/>
          <p:nvPr/>
        </p:nvSpPr>
        <p:spPr>
          <a:xfrm>
            <a:off x="27393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137" name="Shape 1137"/>
          <p:cNvSpPr txBox="1"/>
          <p:nvPr/>
        </p:nvSpPr>
        <p:spPr>
          <a:xfrm>
            <a:off x="31965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138" name="Shape 1138"/>
          <p:cNvSpPr txBox="1"/>
          <p:nvPr/>
        </p:nvSpPr>
        <p:spPr>
          <a:xfrm>
            <a:off x="36537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139" name="Shape 1139"/>
          <p:cNvSpPr/>
          <p:nvPr/>
        </p:nvSpPr>
        <p:spPr>
          <a:xfrm>
            <a:off x="22821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27393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31965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36537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3" name="Shape 1143"/>
          <p:cNvSpPr txBox="1"/>
          <p:nvPr/>
        </p:nvSpPr>
        <p:spPr>
          <a:xfrm>
            <a:off x="1774600" y="3746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144" name="Shape 1144"/>
          <p:cNvSpPr/>
          <p:nvPr/>
        </p:nvSpPr>
        <p:spPr>
          <a:xfrm>
            <a:off x="22821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27393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31965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36537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8" name="Shape 1148"/>
          <p:cNvSpPr txBox="1"/>
          <p:nvPr/>
        </p:nvSpPr>
        <p:spPr>
          <a:xfrm>
            <a:off x="1774600" y="4203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149" name="Shape 1149"/>
          <p:cNvSpPr/>
          <p:nvPr/>
        </p:nvSpPr>
        <p:spPr>
          <a:xfrm>
            <a:off x="22821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27393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31965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36537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3" name="Shape 1153"/>
          <p:cNvSpPr txBox="1"/>
          <p:nvPr/>
        </p:nvSpPr>
        <p:spPr>
          <a:xfrm>
            <a:off x="1774600" y="4660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154" name="Shape 1154"/>
          <p:cNvSpPr/>
          <p:nvPr/>
        </p:nvSpPr>
        <p:spPr>
          <a:xfrm flipH="1" rot="5400826">
            <a:off x="1606056" y="3117159"/>
            <a:ext cx="211927" cy="4273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55" name="Shape 1155"/>
          <p:cNvSpPr txBox="1"/>
          <p:nvPr/>
        </p:nvSpPr>
        <p:spPr>
          <a:xfrm>
            <a:off x="909853" y="3023902"/>
            <a:ext cx="640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</a:p>
        </p:txBody>
      </p:sp>
      <p:sp>
        <p:nvSpPr>
          <p:cNvPr id="1156" name="Shape 1156"/>
          <p:cNvSpPr/>
          <p:nvPr/>
        </p:nvSpPr>
        <p:spPr>
          <a:xfrm rot="8100686">
            <a:off x="2130833" y="2728621"/>
            <a:ext cx="180381" cy="4272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57" name="Shape 1157"/>
          <p:cNvSpPr txBox="1"/>
          <p:nvPr/>
        </p:nvSpPr>
        <p:spPr>
          <a:xfrm>
            <a:off x="1640731" y="257915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</a:p>
        </p:txBody>
      </p:sp>
      <p:sp>
        <p:nvSpPr>
          <p:cNvPr id="1158" name="Shape 1158"/>
          <p:cNvSpPr txBox="1"/>
          <p:nvPr/>
        </p:nvSpPr>
        <p:spPr>
          <a:xfrm>
            <a:off x="2282100" y="52059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159" name="Shape 1159"/>
          <p:cNvSpPr/>
          <p:nvPr/>
        </p:nvSpPr>
        <p:spPr>
          <a:xfrm flipH="1" rot="2438097">
            <a:off x="1838987" y="3392551"/>
            <a:ext cx="310258" cy="7769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60" name="Shape 1160"/>
          <p:cNvSpPr txBox="1"/>
          <p:nvPr/>
        </p:nvSpPr>
        <p:spPr>
          <a:xfrm>
            <a:off x="609600" y="3961200"/>
            <a:ext cx="13161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the cost of the shortest path from 0 to 0, such that all of the internal vertices on the path are in the set of vertices {0, …, -1} i.e. the cost of the shortest path from 0 to 0 that passes through no other vertices.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|V|×|V|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matrix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</a:p>
        </p:txBody>
      </p:sp>
      <p:sp>
        <p:nvSpPr>
          <p:cNvPr id="1166" name="Shape 116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sp>
        <p:nvSpPr>
          <p:cNvPr id="1167" name="Shape 1167"/>
          <p:cNvSpPr txBox="1"/>
          <p:nvPr/>
        </p:nvSpPr>
        <p:spPr>
          <a:xfrm>
            <a:off x="5744898" y="30845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168" name="Shape 1168"/>
          <p:cNvCxnSpPr>
            <a:stCxn id="1169" idx="6"/>
            <a:endCxn id="1170" idx="2"/>
          </p:cNvCxnSpPr>
          <p:nvPr/>
        </p:nvCxnSpPr>
        <p:spPr>
          <a:xfrm>
            <a:off x="5559200" y="3441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71" name="Shape 1171"/>
          <p:cNvCxnSpPr>
            <a:stCxn id="1172" idx="6"/>
            <a:endCxn id="1173" idx="2"/>
          </p:cNvCxnSpPr>
          <p:nvPr/>
        </p:nvCxnSpPr>
        <p:spPr>
          <a:xfrm>
            <a:off x="5559187" y="4965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72" name="Shape 1172"/>
          <p:cNvSpPr/>
          <p:nvPr/>
        </p:nvSpPr>
        <p:spPr>
          <a:xfrm>
            <a:off x="5077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170" name="Shape 1170"/>
          <p:cNvSpPr/>
          <p:nvPr/>
        </p:nvSpPr>
        <p:spPr>
          <a:xfrm>
            <a:off x="6602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169" name="Shape 1169"/>
          <p:cNvSpPr/>
          <p:nvPr/>
        </p:nvSpPr>
        <p:spPr>
          <a:xfrm>
            <a:off x="5078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173" name="Shape 1173"/>
          <p:cNvSpPr/>
          <p:nvPr/>
        </p:nvSpPr>
        <p:spPr>
          <a:xfrm>
            <a:off x="6601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1174" name="Shape 1174"/>
          <p:cNvCxnSpPr>
            <a:stCxn id="1173" idx="1"/>
            <a:endCxn id="1169" idx="5"/>
          </p:cNvCxnSpPr>
          <p:nvPr/>
        </p:nvCxnSpPr>
        <p:spPr>
          <a:xfrm rot="10800000">
            <a:off x="5488657" y="3611406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75" name="Shape 1175"/>
          <p:cNvCxnSpPr>
            <a:stCxn id="1173" idx="0"/>
            <a:endCxn id="1170" idx="4"/>
          </p:cNvCxnSpPr>
          <p:nvPr/>
        </p:nvCxnSpPr>
        <p:spPr>
          <a:xfrm rot="10800000">
            <a:off x="6842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76" name="Shape 1176"/>
          <p:cNvSpPr txBox="1"/>
          <p:nvPr/>
        </p:nvSpPr>
        <p:spPr>
          <a:xfrm>
            <a:off x="68365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x="55924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178" name="Shape 1178"/>
          <p:cNvSpPr txBox="1"/>
          <p:nvPr/>
        </p:nvSpPr>
        <p:spPr>
          <a:xfrm>
            <a:off x="5744898" y="49133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179" name="Shape 1179"/>
          <p:cNvCxnSpPr>
            <a:stCxn id="1172" idx="0"/>
            <a:endCxn id="1169" idx="4"/>
          </p:cNvCxnSpPr>
          <p:nvPr/>
        </p:nvCxnSpPr>
        <p:spPr>
          <a:xfrm rot="10800000">
            <a:off x="5318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80" name="Shape 1180"/>
          <p:cNvSpPr txBox="1"/>
          <p:nvPr/>
        </p:nvSpPr>
        <p:spPr>
          <a:xfrm>
            <a:off x="48553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181" name="Shape 1181"/>
          <p:cNvSpPr/>
          <p:nvPr/>
        </p:nvSpPr>
        <p:spPr>
          <a:xfrm>
            <a:off x="228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182" name="Shape 1182"/>
          <p:cNvSpPr/>
          <p:nvPr/>
        </p:nvSpPr>
        <p:spPr>
          <a:xfrm>
            <a:off x="273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3" name="Shape 1183"/>
          <p:cNvSpPr/>
          <p:nvPr/>
        </p:nvSpPr>
        <p:spPr>
          <a:xfrm>
            <a:off x="31965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4" name="Shape 1184"/>
          <p:cNvSpPr/>
          <p:nvPr/>
        </p:nvSpPr>
        <p:spPr>
          <a:xfrm>
            <a:off x="3653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5" name="Shape 1185"/>
          <p:cNvSpPr txBox="1"/>
          <p:nvPr/>
        </p:nvSpPr>
        <p:spPr>
          <a:xfrm>
            <a:off x="17746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x="22821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27393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31965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36537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190" name="Shape 1190"/>
          <p:cNvSpPr/>
          <p:nvPr/>
        </p:nvSpPr>
        <p:spPr>
          <a:xfrm>
            <a:off x="22821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1" name="Shape 1191"/>
          <p:cNvSpPr/>
          <p:nvPr/>
        </p:nvSpPr>
        <p:spPr>
          <a:xfrm>
            <a:off x="27393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192" name="Shape 1192"/>
          <p:cNvSpPr/>
          <p:nvPr/>
        </p:nvSpPr>
        <p:spPr>
          <a:xfrm>
            <a:off x="31965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36537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4" name="Shape 1194"/>
          <p:cNvSpPr txBox="1"/>
          <p:nvPr/>
        </p:nvSpPr>
        <p:spPr>
          <a:xfrm>
            <a:off x="1774600" y="3746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195" name="Shape 1195"/>
          <p:cNvSpPr/>
          <p:nvPr/>
        </p:nvSpPr>
        <p:spPr>
          <a:xfrm>
            <a:off x="22821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27393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7" name="Shape 1197"/>
          <p:cNvSpPr/>
          <p:nvPr/>
        </p:nvSpPr>
        <p:spPr>
          <a:xfrm>
            <a:off x="31965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198" name="Shape 1198"/>
          <p:cNvSpPr/>
          <p:nvPr/>
        </p:nvSpPr>
        <p:spPr>
          <a:xfrm>
            <a:off x="36537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9" name="Shape 1199"/>
          <p:cNvSpPr txBox="1"/>
          <p:nvPr/>
        </p:nvSpPr>
        <p:spPr>
          <a:xfrm>
            <a:off x="1774600" y="4203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200" name="Shape 1200"/>
          <p:cNvSpPr/>
          <p:nvPr/>
        </p:nvSpPr>
        <p:spPr>
          <a:xfrm>
            <a:off x="22821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27393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31965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3" name="Shape 1203"/>
          <p:cNvSpPr/>
          <p:nvPr/>
        </p:nvSpPr>
        <p:spPr>
          <a:xfrm>
            <a:off x="36537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04" name="Shape 1204"/>
          <p:cNvSpPr txBox="1"/>
          <p:nvPr/>
        </p:nvSpPr>
        <p:spPr>
          <a:xfrm>
            <a:off x="1774600" y="4660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205" name="Shape 1205"/>
          <p:cNvSpPr/>
          <p:nvPr/>
        </p:nvSpPr>
        <p:spPr>
          <a:xfrm flipH="1" rot="5400826">
            <a:off x="1606056" y="3117159"/>
            <a:ext cx="211927" cy="4273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06" name="Shape 1206"/>
          <p:cNvSpPr txBox="1"/>
          <p:nvPr/>
        </p:nvSpPr>
        <p:spPr>
          <a:xfrm>
            <a:off x="909853" y="3023902"/>
            <a:ext cx="640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</a:p>
        </p:txBody>
      </p:sp>
      <p:sp>
        <p:nvSpPr>
          <p:cNvPr id="1207" name="Shape 1207"/>
          <p:cNvSpPr/>
          <p:nvPr/>
        </p:nvSpPr>
        <p:spPr>
          <a:xfrm rot="8100686">
            <a:off x="2130833" y="2728621"/>
            <a:ext cx="180381" cy="4272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08" name="Shape 1208"/>
          <p:cNvSpPr txBox="1"/>
          <p:nvPr/>
        </p:nvSpPr>
        <p:spPr>
          <a:xfrm>
            <a:off x="1640731" y="257915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</a:p>
        </p:txBody>
      </p:sp>
      <p:sp>
        <p:nvSpPr>
          <p:cNvPr id="1209" name="Shape 1209"/>
          <p:cNvSpPr txBox="1"/>
          <p:nvPr/>
        </p:nvSpPr>
        <p:spPr>
          <a:xfrm>
            <a:off x="2282100" y="52059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|V|×|V|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matrix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</a:p>
        </p:txBody>
      </p:sp>
      <p:sp>
        <p:nvSpPr>
          <p:cNvPr id="1215" name="Shape 121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sp>
        <p:nvSpPr>
          <p:cNvPr id="1216" name="Shape 1216"/>
          <p:cNvSpPr txBox="1"/>
          <p:nvPr/>
        </p:nvSpPr>
        <p:spPr>
          <a:xfrm>
            <a:off x="5744898" y="30845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217" name="Shape 1217"/>
          <p:cNvCxnSpPr>
            <a:stCxn id="1218" idx="6"/>
            <a:endCxn id="1219" idx="2"/>
          </p:cNvCxnSpPr>
          <p:nvPr/>
        </p:nvCxnSpPr>
        <p:spPr>
          <a:xfrm>
            <a:off x="5559200" y="3441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20" name="Shape 1220"/>
          <p:cNvCxnSpPr>
            <a:stCxn id="1221" idx="6"/>
            <a:endCxn id="1222" idx="2"/>
          </p:cNvCxnSpPr>
          <p:nvPr/>
        </p:nvCxnSpPr>
        <p:spPr>
          <a:xfrm>
            <a:off x="5559187" y="4965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21" name="Shape 1221"/>
          <p:cNvSpPr/>
          <p:nvPr/>
        </p:nvSpPr>
        <p:spPr>
          <a:xfrm>
            <a:off x="5077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219" name="Shape 1219"/>
          <p:cNvSpPr/>
          <p:nvPr/>
        </p:nvSpPr>
        <p:spPr>
          <a:xfrm>
            <a:off x="6602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218" name="Shape 1218"/>
          <p:cNvSpPr/>
          <p:nvPr/>
        </p:nvSpPr>
        <p:spPr>
          <a:xfrm>
            <a:off x="5078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22" name="Shape 1222"/>
          <p:cNvSpPr/>
          <p:nvPr/>
        </p:nvSpPr>
        <p:spPr>
          <a:xfrm>
            <a:off x="6601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1223" name="Shape 1223"/>
          <p:cNvCxnSpPr>
            <a:stCxn id="1222" idx="1"/>
            <a:endCxn id="1218" idx="5"/>
          </p:cNvCxnSpPr>
          <p:nvPr/>
        </p:nvCxnSpPr>
        <p:spPr>
          <a:xfrm rot="10800000">
            <a:off x="5488657" y="3611406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24" name="Shape 1224"/>
          <p:cNvCxnSpPr>
            <a:stCxn id="1222" idx="0"/>
            <a:endCxn id="1219" idx="4"/>
          </p:cNvCxnSpPr>
          <p:nvPr/>
        </p:nvCxnSpPr>
        <p:spPr>
          <a:xfrm rot="10800000">
            <a:off x="6842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25" name="Shape 1225"/>
          <p:cNvSpPr txBox="1"/>
          <p:nvPr/>
        </p:nvSpPr>
        <p:spPr>
          <a:xfrm>
            <a:off x="68365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226" name="Shape 1226"/>
          <p:cNvSpPr txBox="1"/>
          <p:nvPr/>
        </p:nvSpPr>
        <p:spPr>
          <a:xfrm>
            <a:off x="55924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227" name="Shape 1227"/>
          <p:cNvSpPr txBox="1"/>
          <p:nvPr/>
        </p:nvSpPr>
        <p:spPr>
          <a:xfrm>
            <a:off x="5744898" y="49133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228" name="Shape 1228"/>
          <p:cNvCxnSpPr>
            <a:stCxn id="1221" idx="0"/>
            <a:endCxn id="1218" idx="4"/>
          </p:cNvCxnSpPr>
          <p:nvPr/>
        </p:nvCxnSpPr>
        <p:spPr>
          <a:xfrm rot="10800000">
            <a:off x="5318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29" name="Shape 1229"/>
          <p:cNvSpPr txBox="1"/>
          <p:nvPr/>
        </p:nvSpPr>
        <p:spPr>
          <a:xfrm>
            <a:off x="48553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230" name="Shape 1230"/>
          <p:cNvSpPr/>
          <p:nvPr/>
        </p:nvSpPr>
        <p:spPr>
          <a:xfrm>
            <a:off x="228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31" name="Shape 1231"/>
          <p:cNvSpPr/>
          <p:nvPr/>
        </p:nvSpPr>
        <p:spPr>
          <a:xfrm>
            <a:off x="273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31965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3" name="Shape 1233"/>
          <p:cNvSpPr/>
          <p:nvPr/>
        </p:nvSpPr>
        <p:spPr>
          <a:xfrm>
            <a:off x="3653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4" name="Shape 1234"/>
          <p:cNvSpPr txBox="1"/>
          <p:nvPr/>
        </p:nvSpPr>
        <p:spPr>
          <a:xfrm>
            <a:off x="17746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35" name="Shape 1235"/>
          <p:cNvSpPr txBox="1"/>
          <p:nvPr/>
        </p:nvSpPr>
        <p:spPr>
          <a:xfrm>
            <a:off x="22821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36" name="Shape 1236"/>
          <p:cNvSpPr txBox="1"/>
          <p:nvPr/>
        </p:nvSpPr>
        <p:spPr>
          <a:xfrm>
            <a:off x="27393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237" name="Shape 1237"/>
          <p:cNvSpPr txBox="1"/>
          <p:nvPr/>
        </p:nvSpPr>
        <p:spPr>
          <a:xfrm>
            <a:off x="31965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238" name="Shape 1238"/>
          <p:cNvSpPr txBox="1"/>
          <p:nvPr/>
        </p:nvSpPr>
        <p:spPr>
          <a:xfrm>
            <a:off x="36537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239" name="Shape 1239"/>
          <p:cNvSpPr/>
          <p:nvPr/>
        </p:nvSpPr>
        <p:spPr>
          <a:xfrm>
            <a:off x="22821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27393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41" name="Shape 1241"/>
          <p:cNvSpPr/>
          <p:nvPr/>
        </p:nvSpPr>
        <p:spPr>
          <a:xfrm>
            <a:off x="31965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36537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3" name="Shape 1243"/>
          <p:cNvSpPr txBox="1"/>
          <p:nvPr/>
        </p:nvSpPr>
        <p:spPr>
          <a:xfrm>
            <a:off x="1774600" y="3746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244" name="Shape 1244"/>
          <p:cNvSpPr/>
          <p:nvPr/>
        </p:nvSpPr>
        <p:spPr>
          <a:xfrm>
            <a:off x="22821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27393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31965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47" name="Shape 1247"/>
          <p:cNvSpPr/>
          <p:nvPr/>
        </p:nvSpPr>
        <p:spPr>
          <a:xfrm>
            <a:off x="36537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8" name="Shape 1248"/>
          <p:cNvSpPr txBox="1"/>
          <p:nvPr/>
        </p:nvSpPr>
        <p:spPr>
          <a:xfrm>
            <a:off x="1774600" y="4203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249" name="Shape 1249"/>
          <p:cNvSpPr/>
          <p:nvPr/>
        </p:nvSpPr>
        <p:spPr>
          <a:xfrm>
            <a:off x="22821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27393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31965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36537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53" name="Shape 1253"/>
          <p:cNvSpPr txBox="1"/>
          <p:nvPr/>
        </p:nvSpPr>
        <p:spPr>
          <a:xfrm>
            <a:off x="1774600" y="4660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254" name="Shape 1254"/>
          <p:cNvSpPr/>
          <p:nvPr/>
        </p:nvSpPr>
        <p:spPr>
          <a:xfrm flipH="1" rot="5400826">
            <a:off x="1606056" y="3117159"/>
            <a:ext cx="211927" cy="4273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55" name="Shape 1255"/>
          <p:cNvSpPr txBox="1"/>
          <p:nvPr/>
        </p:nvSpPr>
        <p:spPr>
          <a:xfrm>
            <a:off x="909853" y="3023902"/>
            <a:ext cx="640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</a:p>
        </p:txBody>
      </p:sp>
      <p:sp>
        <p:nvSpPr>
          <p:cNvPr id="1256" name="Shape 1256"/>
          <p:cNvSpPr/>
          <p:nvPr/>
        </p:nvSpPr>
        <p:spPr>
          <a:xfrm rot="8100686">
            <a:off x="2130833" y="2728621"/>
            <a:ext cx="180381" cy="4272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57" name="Shape 1257"/>
          <p:cNvSpPr txBox="1"/>
          <p:nvPr/>
        </p:nvSpPr>
        <p:spPr>
          <a:xfrm>
            <a:off x="1640731" y="257915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</a:p>
        </p:txBody>
      </p:sp>
      <p:sp>
        <p:nvSpPr>
          <p:cNvPr id="1258" name="Shape 1258"/>
          <p:cNvSpPr txBox="1"/>
          <p:nvPr/>
        </p:nvSpPr>
        <p:spPr>
          <a:xfrm>
            <a:off x="2282100" y="52059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259" name="Shape 1259"/>
          <p:cNvSpPr/>
          <p:nvPr/>
        </p:nvSpPr>
        <p:spPr>
          <a:xfrm flipH="1" rot="2438097">
            <a:off x="1847475" y="4315701"/>
            <a:ext cx="310258" cy="7769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60" name="Shape 1260"/>
          <p:cNvSpPr txBox="1"/>
          <p:nvPr/>
        </p:nvSpPr>
        <p:spPr>
          <a:xfrm>
            <a:off x="609600" y="4875600"/>
            <a:ext cx="13161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should this value be?</a:t>
            </a:r>
          </a:p>
        </p:txBody>
      </p:sp>
      <p:pic>
        <p:nvPicPr>
          <p:cNvPr id="1261" name="Shape 1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63" y="5135462"/>
            <a:ext cx="211950" cy="2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an |V|×|V| matrix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k = 0, 1, …, |V|.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</a:p>
        </p:txBody>
      </p:sp>
      <p:sp>
        <p:nvSpPr>
          <p:cNvPr id="1267" name="Shape 126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sp>
        <p:nvSpPr>
          <p:cNvPr id="1268" name="Shape 1268"/>
          <p:cNvSpPr txBox="1"/>
          <p:nvPr/>
        </p:nvSpPr>
        <p:spPr>
          <a:xfrm>
            <a:off x="5744898" y="30845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269" name="Shape 1269"/>
          <p:cNvCxnSpPr>
            <a:stCxn id="1270" idx="6"/>
            <a:endCxn id="1271" idx="2"/>
          </p:cNvCxnSpPr>
          <p:nvPr/>
        </p:nvCxnSpPr>
        <p:spPr>
          <a:xfrm>
            <a:off x="5559200" y="3441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72" name="Shape 1272"/>
          <p:cNvCxnSpPr>
            <a:stCxn id="1273" idx="6"/>
            <a:endCxn id="1274" idx="2"/>
          </p:cNvCxnSpPr>
          <p:nvPr/>
        </p:nvCxnSpPr>
        <p:spPr>
          <a:xfrm>
            <a:off x="5559187" y="4965336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73" name="Shape 1273"/>
          <p:cNvSpPr/>
          <p:nvPr/>
        </p:nvSpPr>
        <p:spPr>
          <a:xfrm>
            <a:off x="5077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271" name="Shape 1271"/>
          <p:cNvSpPr/>
          <p:nvPr/>
        </p:nvSpPr>
        <p:spPr>
          <a:xfrm>
            <a:off x="6602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270" name="Shape 1270"/>
          <p:cNvSpPr/>
          <p:nvPr/>
        </p:nvSpPr>
        <p:spPr>
          <a:xfrm>
            <a:off x="5078000" y="3200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74" name="Shape 1274"/>
          <p:cNvSpPr/>
          <p:nvPr/>
        </p:nvSpPr>
        <p:spPr>
          <a:xfrm>
            <a:off x="6601987" y="47247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1275" name="Shape 1275"/>
          <p:cNvCxnSpPr>
            <a:stCxn id="1274" idx="1"/>
            <a:endCxn id="1270" idx="5"/>
          </p:cNvCxnSpPr>
          <p:nvPr/>
        </p:nvCxnSpPr>
        <p:spPr>
          <a:xfrm rot="10800000">
            <a:off x="5488657" y="3611406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76" name="Shape 1276"/>
          <p:cNvCxnSpPr>
            <a:stCxn id="1274" idx="0"/>
            <a:endCxn id="1271" idx="4"/>
          </p:cNvCxnSpPr>
          <p:nvPr/>
        </p:nvCxnSpPr>
        <p:spPr>
          <a:xfrm rot="10800000">
            <a:off x="6842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77" name="Shape 1277"/>
          <p:cNvSpPr txBox="1"/>
          <p:nvPr/>
        </p:nvSpPr>
        <p:spPr>
          <a:xfrm>
            <a:off x="68365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278" name="Shape 1278"/>
          <p:cNvSpPr txBox="1"/>
          <p:nvPr/>
        </p:nvSpPr>
        <p:spPr>
          <a:xfrm>
            <a:off x="55924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279" name="Shape 1279"/>
          <p:cNvSpPr txBox="1"/>
          <p:nvPr/>
        </p:nvSpPr>
        <p:spPr>
          <a:xfrm>
            <a:off x="5744898" y="49133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280" name="Shape 1280"/>
          <p:cNvCxnSpPr>
            <a:stCxn id="1273" idx="0"/>
            <a:endCxn id="1270" idx="4"/>
          </p:cNvCxnSpPr>
          <p:nvPr/>
        </p:nvCxnSpPr>
        <p:spPr>
          <a:xfrm rot="10800000">
            <a:off x="5318587" y="3681936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81" name="Shape 1281"/>
          <p:cNvSpPr txBox="1"/>
          <p:nvPr/>
        </p:nvSpPr>
        <p:spPr>
          <a:xfrm>
            <a:off x="4855398" y="407517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282" name="Shape 1282"/>
          <p:cNvSpPr/>
          <p:nvPr/>
        </p:nvSpPr>
        <p:spPr>
          <a:xfrm>
            <a:off x="228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83" name="Shape 1283"/>
          <p:cNvSpPr/>
          <p:nvPr/>
        </p:nvSpPr>
        <p:spPr>
          <a:xfrm>
            <a:off x="273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4" name="Shape 1284"/>
          <p:cNvSpPr/>
          <p:nvPr/>
        </p:nvSpPr>
        <p:spPr>
          <a:xfrm>
            <a:off x="31965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5" name="Shape 1285"/>
          <p:cNvSpPr/>
          <p:nvPr/>
        </p:nvSpPr>
        <p:spPr>
          <a:xfrm>
            <a:off x="3653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6" name="Shape 1286"/>
          <p:cNvSpPr txBox="1"/>
          <p:nvPr/>
        </p:nvSpPr>
        <p:spPr>
          <a:xfrm>
            <a:off x="17746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87" name="Shape 1287"/>
          <p:cNvSpPr txBox="1"/>
          <p:nvPr/>
        </p:nvSpPr>
        <p:spPr>
          <a:xfrm>
            <a:off x="22821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88" name="Shape 1288"/>
          <p:cNvSpPr txBox="1"/>
          <p:nvPr/>
        </p:nvSpPr>
        <p:spPr>
          <a:xfrm>
            <a:off x="27393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289" name="Shape 1289"/>
          <p:cNvSpPr txBox="1"/>
          <p:nvPr/>
        </p:nvSpPr>
        <p:spPr>
          <a:xfrm>
            <a:off x="31965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290" name="Shape 1290"/>
          <p:cNvSpPr txBox="1"/>
          <p:nvPr/>
        </p:nvSpPr>
        <p:spPr>
          <a:xfrm>
            <a:off x="36537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291" name="Shape 1291"/>
          <p:cNvSpPr/>
          <p:nvPr/>
        </p:nvSpPr>
        <p:spPr>
          <a:xfrm>
            <a:off x="22821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27393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93" name="Shape 1293"/>
          <p:cNvSpPr/>
          <p:nvPr/>
        </p:nvSpPr>
        <p:spPr>
          <a:xfrm>
            <a:off x="31965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3653700" y="3746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5" name="Shape 1295"/>
          <p:cNvSpPr txBox="1"/>
          <p:nvPr/>
        </p:nvSpPr>
        <p:spPr>
          <a:xfrm>
            <a:off x="1774600" y="3746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296" name="Shape 1296"/>
          <p:cNvSpPr/>
          <p:nvPr/>
        </p:nvSpPr>
        <p:spPr>
          <a:xfrm>
            <a:off x="22821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297" name="Shape 1297"/>
          <p:cNvSpPr/>
          <p:nvPr/>
        </p:nvSpPr>
        <p:spPr>
          <a:xfrm>
            <a:off x="27393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8" name="Shape 1298"/>
          <p:cNvSpPr/>
          <p:nvPr/>
        </p:nvSpPr>
        <p:spPr>
          <a:xfrm>
            <a:off x="31965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99" name="Shape 1299"/>
          <p:cNvSpPr/>
          <p:nvPr/>
        </p:nvSpPr>
        <p:spPr>
          <a:xfrm>
            <a:off x="36537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0" name="Shape 1300"/>
          <p:cNvSpPr txBox="1"/>
          <p:nvPr/>
        </p:nvSpPr>
        <p:spPr>
          <a:xfrm>
            <a:off x="1774600" y="4203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01" name="Shape 1301"/>
          <p:cNvSpPr/>
          <p:nvPr/>
        </p:nvSpPr>
        <p:spPr>
          <a:xfrm>
            <a:off x="22821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27393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Shape 1303"/>
          <p:cNvSpPr/>
          <p:nvPr/>
        </p:nvSpPr>
        <p:spPr>
          <a:xfrm>
            <a:off x="31965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3653700" y="4660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05" name="Shape 1305"/>
          <p:cNvSpPr txBox="1"/>
          <p:nvPr/>
        </p:nvSpPr>
        <p:spPr>
          <a:xfrm>
            <a:off x="1774600" y="4660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06" name="Shape 1306"/>
          <p:cNvSpPr/>
          <p:nvPr/>
        </p:nvSpPr>
        <p:spPr>
          <a:xfrm flipH="1" rot="5400826">
            <a:off x="1606056" y="3117159"/>
            <a:ext cx="211927" cy="4273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07" name="Shape 1307"/>
          <p:cNvSpPr txBox="1"/>
          <p:nvPr/>
        </p:nvSpPr>
        <p:spPr>
          <a:xfrm>
            <a:off x="909853" y="3023902"/>
            <a:ext cx="640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</a:p>
        </p:txBody>
      </p:sp>
      <p:sp>
        <p:nvSpPr>
          <p:cNvPr id="1308" name="Shape 1308"/>
          <p:cNvSpPr/>
          <p:nvPr/>
        </p:nvSpPr>
        <p:spPr>
          <a:xfrm rot="8100686">
            <a:off x="2130833" y="2728621"/>
            <a:ext cx="180381" cy="4272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09" name="Shape 1309"/>
          <p:cNvSpPr txBox="1"/>
          <p:nvPr/>
        </p:nvSpPr>
        <p:spPr>
          <a:xfrm>
            <a:off x="1640731" y="257915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</a:p>
        </p:txBody>
      </p:sp>
      <p:sp>
        <p:nvSpPr>
          <p:cNvPr id="1310" name="Shape 1310"/>
          <p:cNvSpPr txBox="1"/>
          <p:nvPr/>
        </p:nvSpPr>
        <p:spPr>
          <a:xfrm>
            <a:off x="2282100" y="52059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311" name="Shape 1311"/>
          <p:cNvSpPr/>
          <p:nvPr/>
        </p:nvSpPr>
        <p:spPr>
          <a:xfrm flipH="1" rot="2438097">
            <a:off x="1847475" y="4315701"/>
            <a:ext cx="310258" cy="7769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12" name="Shape 1312"/>
          <p:cNvSpPr txBox="1"/>
          <p:nvPr/>
        </p:nvSpPr>
        <p:spPr>
          <a:xfrm>
            <a:off x="609600" y="4875600"/>
            <a:ext cx="13161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should this value be?         -99, since the shortest path from 2 to 0, passing through no other vertices has weight -99.</a:t>
            </a:r>
          </a:p>
        </p:txBody>
      </p:sp>
      <p:pic>
        <p:nvPicPr>
          <p:cNvPr id="1313" name="Shape 1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63" y="5135462"/>
            <a:ext cx="211950" cy="2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sp>
        <p:nvSpPr>
          <p:cNvPr id="1319" name="Shape 1319"/>
          <p:cNvSpPr txBox="1"/>
          <p:nvPr/>
        </p:nvSpPr>
        <p:spPr>
          <a:xfrm>
            <a:off x="4230298" y="44445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320" name="Shape 1320"/>
          <p:cNvCxnSpPr>
            <a:stCxn id="1321" idx="6"/>
            <a:endCxn id="1322" idx="2"/>
          </p:cNvCxnSpPr>
          <p:nvPr/>
        </p:nvCxnSpPr>
        <p:spPr>
          <a:xfrm>
            <a:off x="4044600" y="4801311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23" name="Shape 1323"/>
          <p:cNvCxnSpPr>
            <a:stCxn id="1324" idx="6"/>
            <a:endCxn id="1325" idx="2"/>
          </p:cNvCxnSpPr>
          <p:nvPr/>
        </p:nvCxnSpPr>
        <p:spPr>
          <a:xfrm>
            <a:off x="4044587" y="6325311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24" name="Shape 1324"/>
          <p:cNvSpPr/>
          <p:nvPr/>
        </p:nvSpPr>
        <p:spPr>
          <a:xfrm>
            <a:off x="3563387" y="6084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22" name="Shape 1322"/>
          <p:cNvSpPr/>
          <p:nvPr/>
        </p:nvSpPr>
        <p:spPr>
          <a:xfrm>
            <a:off x="5087400" y="4560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21" name="Shape 1321"/>
          <p:cNvSpPr/>
          <p:nvPr/>
        </p:nvSpPr>
        <p:spPr>
          <a:xfrm>
            <a:off x="3563400" y="4560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25" name="Shape 1325"/>
          <p:cNvSpPr/>
          <p:nvPr/>
        </p:nvSpPr>
        <p:spPr>
          <a:xfrm>
            <a:off x="5087387" y="6084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1326" name="Shape 1326"/>
          <p:cNvCxnSpPr>
            <a:stCxn id="1325" idx="1"/>
            <a:endCxn id="1321" idx="5"/>
          </p:cNvCxnSpPr>
          <p:nvPr/>
        </p:nvCxnSpPr>
        <p:spPr>
          <a:xfrm rot="10800000">
            <a:off x="3974057" y="4971381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27" name="Shape 1327"/>
          <p:cNvCxnSpPr>
            <a:stCxn id="1325" idx="0"/>
            <a:endCxn id="1322" idx="4"/>
          </p:cNvCxnSpPr>
          <p:nvPr/>
        </p:nvCxnSpPr>
        <p:spPr>
          <a:xfrm rot="10800000">
            <a:off x="5327987" y="5041911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28" name="Shape 1328"/>
          <p:cNvSpPr txBox="1"/>
          <p:nvPr/>
        </p:nvSpPr>
        <p:spPr>
          <a:xfrm>
            <a:off x="53219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329" name="Shape 1329"/>
          <p:cNvSpPr txBox="1"/>
          <p:nvPr/>
        </p:nvSpPr>
        <p:spPr>
          <a:xfrm>
            <a:off x="40778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330" name="Shape 1330"/>
          <p:cNvSpPr txBox="1"/>
          <p:nvPr/>
        </p:nvSpPr>
        <p:spPr>
          <a:xfrm>
            <a:off x="4230298" y="62733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331" name="Shape 1331"/>
          <p:cNvCxnSpPr>
            <a:stCxn id="1324" idx="0"/>
            <a:endCxn id="1321" idx="4"/>
          </p:cNvCxnSpPr>
          <p:nvPr/>
        </p:nvCxnSpPr>
        <p:spPr>
          <a:xfrm rot="10800000">
            <a:off x="3803987" y="5041911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32" name="Shape 1332"/>
          <p:cNvSpPr txBox="1"/>
          <p:nvPr/>
        </p:nvSpPr>
        <p:spPr>
          <a:xfrm>
            <a:off x="33407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333" name="Shape 1333"/>
          <p:cNvSpPr/>
          <p:nvPr/>
        </p:nvSpPr>
        <p:spPr>
          <a:xfrm>
            <a:off x="22821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34" name="Shape 1334"/>
          <p:cNvSpPr/>
          <p:nvPr/>
        </p:nvSpPr>
        <p:spPr>
          <a:xfrm>
            <a:off x="27393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sp>
        <p:nvSpPr>
          <p:cNvPr id="1335" name="Shape 1335"/>
          <p:cNvSpPr/>
          <p:nvPr/>
        </p:nvSpPr>
        <p:spPr>
          <a:xfrm>
            <a:off x="31965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336" name="Shape 1336"/>
          <p:cNvSpPr/>
          <p:nvPr/>
        </p:nvSpPr>
        <p:spPr>
          <a:xfrm>
            <a:off x="36537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337" name="Shape 1337"/>
          <p:cNvSpPr txBox="1"/>
          <p:nvPr/>
        </p:nvSpPr>
        <p:spPr>
          <a:xfrm>
            <a:off x="1774600" y="1917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38" name="Shape 1338"/>
          <p:cNvSpPr txBox="1"/>
          <p:nvPr/>
        </p:nvSpPr>
        <p:spPr>
          <a:xfrm>
            <a:off x="22821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39" name="Shape 1339"/>
          <p:cNvSpPr txBox="1"/>
          <p:nvPr/>
        </p:nvSpPr>
        <p:spPr>
          <a:xfrm>
            <a:off x="27393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40" name="Shape 1340"/>
          <p:cNvSpPr txBox="1"/>
          <p:nvPr/>
        </p:nvSpPr>
        <p:spPr>
          <a:xfrm>
            <a:off x="31965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41" name="Shape 1341"/>
          <p:cNvSpPr txBox="1"/>
          <p:nvPr/>
        </p:nvSpPr>
        <p:spPr>
          <a:xfrm>
            <a:off x="36537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42" name="Shape 1342"/>
          <p:cNvSpPr/>
          <p:nvPr/>
        </p:nvSpPr>
        <p:spPr>
          <a:xfrm>
            <a:off x="22821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343" name="Shape 1343"/>
          <p:cNvSpPr/>
          <p:nvPr/>
        </p:nvSpPr>
        <p:spPr>
          <a:xfrm>
            <a:off x="27393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44" name="Shape 1344"/>
          <p:cNvSpPr/>
          <p:nvPr/>
        </p:nvSpPr>
        <p:spPr>
          <a:xfrm>
            <a:off x="31965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345" name="Shape 1345"/>
          <p:cNvSpPr/>
          <p:nvPr/>
        </p:nvSpPr>
        <p:spPr>
          <a:xfrm>
            <a:off x="36537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346" name="Shape 1346"/>
          <p:cNvSpPr txBox="1"/>
          <p:nvPr/>
        </p:nvSpPr>
        <p:spPr>
          <a:xfrm>
            <a:off x="1774600" y="2374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47" name="Shape 1347"/>
          <p:cNvSpPr/>
          <p:nvPr/>
        </p:nvSpPr>
        <p:spPr>
          <a:xfrm>
            <a:off x="22821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348" name="Shape 1348"/>
          <p:cNvSpPr/>
          <p:nvPr/>
        </p:nvSpPr>
        <p:spPr>
          <a:xfrm>
            <a:off x="27393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349" name="Shape 1349"/>
          <p:cNvSpPr/>
          <p:nvPr/>
        </p:nvSpPr>
        <p:spPr>
          <a:xfrm>
            <a:off x="31965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50" name="Shape 1350"/>
          <p:cNvSpPr/>
          <p:nvPr/>
        </p:nvSpPr>
        <p:spPr>
          <a:xfrm>
            <a:off x="36537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351" name="Shape 1351"/>
          <p:cNvSpPr txBox="1"/>
          <p:nvPr/>
        </p:nvSpPr>
        <p:spPr>
          <a:xfrm>
            <a:off x="17746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52" name="Shape 1352"/>
          <p:cNvSpPr/>
          <p:nvPr/>
        </p:nvSpPr>
        <p:spPr>
          <a:xfrm>
            <a:off x="228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353" name="Shape 1353"/>
          <p:cNvSpPr/>
          <p:nvPr/>
        </p:nvSpPr>
        <p:spPr>
          <a:xfrm>
            <a:off x="273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354" name="Shape 1354"/>
          <p:cNvSpPr/>
          <p:nvPr/>
        </p:nvSpPr>
        <p:spPr>
          <a:xfrm>
            <a:off x="31965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sp>
        <p:nvSpPr>
          <p:cNvPr id="1355" name="Shape 1355"/>
          <p:cNvSpPr/>
          <p:nvPr/>
        </p:nvSpPr>
        <p:spPr>
          <a:xfrm>
            <a:off x="3653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56" name="Shape 1356"/>
          <p:cNvSpPr txBox="1"/>
          <p:nvPr/>
        </p:nvSpPr>
        <p:spPr>
          <a:xfrm>
            <a:off x="17746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57" name="Shape 1357"/>
          <p:cNvSpPr/>
          <p:nvPr/>
        </p:nvSpPr>
        <p:spPr>
          <a:xfrm flipH="1" rot="5400826">
            <a:off x="1606056" y="1745559"/>
            <a:ext cx="211927" cy="4273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58" name="Shape 1358"/>
          <p:cNvSpPr txBox="1"/>
          <p:nvPr/>
        </p:nvSpPr>
        <p:spPr>
          <a:xfrm>
            <a:off x="909853" y="1652302"/>
            <a:ext cx="640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</a:p>
        </p:txBody>
      </p:sp>
      <p:sp>
        <p:nvSpPr>
          <p:cNvPr id="1359" name="Shape 1359"/>
          <p:cNvSpPr/>
          <p:nvPr/>
        </p:nvSpPr>
        <p:spPr>
          <a:xfrm rot="8100686">
            <a:off x="2130833" y="1357021"/>
            <a:ext cx="180381" cy="4272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60" name="Shape 1360"/>
          <p:cNvSpPr txBox="1"/>
          <p:nvPr/>
        </p:nvSpPr>
        <p:spPr>
          <a:xfrm>
            <a:off x="1640731" y="120755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</a:p>
        </p:txBody>
      </p:sp>
      <p:sp>
        <p:nvSpPr>
          <p:cNvPr id="1361" name="Shape 1361"/>
          <p:cNvSpPr txBox="1"/>
          <p:nvPr/>
        </p:nvSpPr>
        <p:spPr>
          <a:xfrm>
            <a:off x="2282100" y="38343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362" name="Shape 1362"/>
          <p:cNvSpPr/>
          <p:nvPr/>
        </p:nvSpPr>
        <p:spPr>
          <a:xfrm>
            <a:off x="51777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56349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60921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5" name="Shape 1365"/>
          <p:cNvSpPr/>
          <p:nvPr/>
        </p:nvSpPr>
        <p:spPr>
          <a:xfrm>
            <a:off x="65493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6" name="Shape 1366"/>
          <p:cNvSpPr txBox="1"/>
          <p:nvPr/>
        </p:nvSpPr>
        <p:spPr>
          <a:xfrm>
            <a:off x="4670200" y="1917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67" name="Shape 1367"/>
          <p:cNvSpPr txBox="1"/>
          <p:nvPr/>
        </p:nvSpPr>
        <p:spPr>
          <a:xfrm>
            <a:off x="51777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68" name="Shape 1368"/>
          <p:cNvSpPr txBox="1"/>
          <p:nvPr/>
        </p:nvSpPr>
        <p:spPr>
          <a:xfrm>
            <a:off x="56349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69" name="Shape 1369"/>
          <p:cNvSpPr txBox="1"/>
          <p:nvPr/>
        </p:nvSpPr>
        <p:spPr>
          <a:xfrm>
            <a:off x="60921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70" name="Shape 1370"/>
          <p:cNvSpPr txBox="1"/>
          <p:nvPr/>
        </p:nvSpPr>
        <p:spPr>
          <a:xfrm>
            <a:off x="65493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71" name="Shape 1371"/>
          <p:cNvSpPr/>
          <p:nvPr/>
        </p:nvSpPr>
        <p:spPr>
          <a:xfrm>
            <a:off x="51777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2" name="Shape 1372"/>
          <p:cNvSpPr/>
          <p:nvPr/>
        </p:nvSpPr>
        <p:spPr>
          <a:xfrm>
            <a:off x="56349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3" name="Shape 1373"/>
          <p:cNvSpPr/>
          <p:nvPr/>
        </p:nvSpPr>
        <p:spPr>
          <a:xfrm>
            <a:off x="60921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65493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5" name="Shape 1375"/>
          <p:cNvSpPr txBox="1"/>
          <p:nvPr/>
        </p:nvSpPr>
        <p:spPr>
          <a:xfrm>
            <a:off x="4670200" y="2374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76" name="Shape 1376"/>
          <p:cNvSpPr/>
          <p:nvPr/>
        </p:nvSpPr>
        <p:spPr>
          <a:xfrm>
            <a:off x="51777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56349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60921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9" name="Shape 1379"/>
          <p:cNvSpPr/>
          <p:nvPr/>
        </p:nvSpPr>
        <p:spPr>
          <a:xfrm>
            <a:off x="65493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0" name="Shape 1380"/>
          <p:cNvSpPr txBox="1"/>
          <p:nvPr/>
        </p:nvSpPr>
        <p:spPr>
          <a:xfrm>
            <a:off x="46702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81" name="Shape 1381"/>
          <p:cNvSpPr/>
          <p:nvPr/>
        </p:nvSpPr>
        <p:spPr>
          <a:xfrm>
            <a:off x="5177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56349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3" name="Shape 1383"/>
          <p:cNvSpPr/>
          <p:nvPr/>
        </p:nvSpPr>
        <p:spPr>
          <a:xfrm>
            <a:off x="609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4" name="Shape 1384"/>
          <p:cNvSpPr/>
          <p:nvPr/>
        </p:nvSpPr>
        <p:spPr>
          <a:xfrm>
            <a:off x="654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5" name="Shape 1385"/>
          <p:cNvSpPr txBox="1"/>
          <p:nvPr/>
        </p:nvSpPr>
        <p:spPr>
          <a:xfrm>
            <a:off x="46702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86" name="Shape 1386"/>
          <p:cNvSpPr txBox="1"/>
          <p:nvPr/>
        </p:nvSpPr>
        <p:spPr>
          <a:xfrm>
            <a:off x="5177700" y="38343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387" name="Shape 1387"/>
          <p:cNvSpPr txBox="1"/>
          <p:nvPr/>
        </p:nvSpPr>
        <p:spPr>
          <a:xfrm>
            <a:off x="1510300" y="4215950"/>
            <a:ext cx="15942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vertices on the path are in the set of vertices {0, …, k-1}.</a:t>
            </a:r>
          </a:p>
        </p:txBody>
      </p:sp>
      <p:sp>
        <p:nvSpPr>
          <p:cNvPr id="1388" name="Shape 1388"/>
          <p:cNvSpPr/>
          <p:nvPr/>
        </p:nvSpPr>
        <p:spPr>
          <a:xfrm flipH="1" rot="2700584">
            <a:off x="2404153" y="3957421"/>
            <a:ext cx="211914" cy="42731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89" name="Shape 1389"/>
          <p:cNvSpPr/>
          <p:nvPr/>
        </p:nvSpPr>
        <p:spPr>
          <a:xfrm rot="677861">
            <a:off x="5918367" y="3729200"/>
            <a:ext cx="1261600" cy="42732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90" name="Shape 1390"/>
          <p:cNvSpPr txBox="1"/>
          <p:nvPr/>
        </p:nvSpPr>
        <p:spPr>
          <a:xfrm>
            <a:off x="6374675" y="4275975"/>
            <a:ext cx="1594200" cy="20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Since k = 1, shortest paths are allowed to pass through vertices {0} now. So the we can compare the current cost to the cost of path 3-0-1.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tells us the cost of 3-0 is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and the cost of 0-1 is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Shape 139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sp>
        <p:nvSpPr>
          <p:cNvPr id="1396" name="Shape 1396"/>
          <p:cNvSpPr txBox="1"/>
          <p:nvPr/>
        </p:nvSpPr>
        <p:spPr>
          <a:xfrm>
            <a:off x="4230298" y="44445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397" name="Shape 1397"/>
          <p:cNvCxnSpPr>
            <a:stCxn id="1398" idx="6"/>
            <a:endCxn id="1399" idx="2"/>
          </p:cNvCxnSpPr>
          <p:nvPr/>
        </p:nvCxnSpPr>
        <p:spPr>
          <a:xfrm>
            <a:off x="4044600" y="4801311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00" name="Shape 1400"/>
          <p:cNvCxnSpPr>
            <a:stCxn id="1401" idx="6"/>
            <a:endCxn id="1402" idx="2"/>
          </p:cNvCxnSpPr>
          <p:nvPr/>
        </p:nvCxnSpPr>
        <p:spPr>
          <a:xfrm>
            <a:off x="4044587" y="6325311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01" name="Shape 1401"/>
          <p:cNvSpPr/>
          <p:nvPr/>
        </p:nvSpPr>
        <p:spPr>
          <a:xfrm>
            <a:off x="3563387" y="6084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99" name="Shape 1399"/>
          <p:cNvSpPr/>
          <p:nvPr/>
        </p:nvSpPr>
        <p:spPr>
          <a:xfrm>
            <a:off x="5087400" y="4560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98" name="Shape 1398"/>
          <p:cNvSpPr/>
          <p:nvPr/>
        </p:nvSpPr>
        <p:spPr>
          <a:xfrm>
            <a:off x="3563400" y="4560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02" name="Shape 1402"/>
          <p:cNvSpPr/>
          <p:nvPr/>
        </p:nvSpPr>
        <p:spPr>
          <a:xfrm>
            <a:off x="5087387" y="6084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1403" name="Shape 1403"/>
          <p:cNvCxnSpPr>
            <a:stCxn id="1402" idx="1"/>
            <a:endCxn id="1398" idx="5"/>
          </p:cNvCxnSpPr>
          <p:nvPr/>
        </p:nvCxnSpPr>
        <p:spPr>
          <a:xfrm rot="10800000">
            <a:off x="3974057" y="4971381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04" name="Shape 1404"/>
          <p:cNvCxnSpPr>
            <a:stCxn id="1402" idx="0"/>
            <a:endCxn id="1399" idx="4"/>
          </p:cNvCxnSpPr>
          <p:nvPr/>
        </p:nvCxnSpPr>
        <p:spPr>
          <a:xfrm rot="10800000">
            <a:off x="5327987" y="5041911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05" name="Shape 1405"/>
          <p:cNvSpPr txBox="1"/>
          <p:nvPr/>
        </p:nvSpPr>
        <p:spPr>
          <a:xfrm>
            <a:off x="53219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406" name="Shape 1406"/>
          <p:cNvSpPr txBox="1"/>
          <p:nvPr/>
        </p:nvSpPr>
        <p:spPr>
          <a:xfrm>
            <a:off x="40778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407" name="Shape 1407"/>
          <p:cNvSpPr txBox="1"/>
          <p:nvPr/>
        </p:nvSpPr>
        <p:spPr>
          <a:xfrm>
            <a:off x="4230298" y="62733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408" name="Shape 1408"/>
          <p:cNvCxnSpPr>
            <a:stCxn id="1401" idx="0"/>
            <a:endCxn id="1398" idx="4"/>
          </p:cNvCxnSpPr>
          <p:nvPr/>
        </p:nvCxnSpPr>
        <p:spPr>
          <a:xfrm rot="10800000">
            <a:off x="3803987" y="5041911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09" name="Shape 1409"/>
          <p:cNvSpPr txBox="1"/>
          <p:nvPr/>
        </p:nvSpPr>
        <p:spPr>
          <a:xfrm>
            <a:off x="33407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410" name="Shape 1410"/>
          <p:cNvSpPr/>
          <p:nvPr/>
        </p:nvSpPr>
        <p:spPr>
          <a:xfrm>
            <a:off x="22821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11" name="Shape 1411"/>
          <p:cNvSpPr/>
          <p:nvPr/>
        </p:nvSpPr>
        <p:spPr>
          <a:xfrm>
            <a:off x="27393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sp>
        <p:nvSpPr>
          <p:cNvPr id="1412" name="Shape 1412"/>
          <p:cNvSpPr/>
          <p:nvPr/>
        </p:nvSpPr>
        <p:spPr>
          <a:xfrm>
            <a:off x="31965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13" name="Shape 1413"/>
          <p:cNvSpPr/>
          <p:nvPr/>
        </p:nvSpPr>
        <p:spPr>
          <a:xfrm>
            <a:off x="36537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14" name="Shape 1414"/>
          <p:cNvSpPr txBox="1"/>
          <p:nvPr/>
        </p:nvSpPr>
        <p:spPr>
          <a:xfrm>
            <a:off x="1774600" y="1917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15" name="Shape 1415"/>
          <p:cNvSpPr txBox="1"/>
          <p:nvPr/>
        </p:nvSpPr>
        <p:spPr>
          <a:xfrm>
            <a:off x="22821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16" name="Shape 1416"/>
          <p:cNvSpPr txBox="1"/>
          <p:nvPr/>
        </p:nvSpPr>
        <p:spPr>
          <a:xfrm>
            <a:off x="27393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x="31965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18" name="Shape 1418"/>
          <p:cNvSpPr txBox="1"/>
          <p:nvPr/>
        </p:nvSpPr>
        <p:spPr>
          <a:xfrm>
            <a:off x="36537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419" name="Shape 1419"/>
          <p:cNvSpPr/>
          <p:nvPr/>
        </p:nvSpPr>
        <p:spPr>
          <a:xfrm>
            <a:off x="22821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20" name="Shape 1420"/>
          <p:cNvSpPr/>
          <p:nvPr/>
        </p:nvSpPr>
        <p:spPr>
          <a:xfrm>
            <a:off x="27393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21" name="Shape 1421"/>
          <p:cNvSpPr/>
          <p:nvPr/>
        </p:nvSpPr>
        <p:spPr>
          <a:xfrm>
            <a:off x="31965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22" name="Shape 1422"/>
          <p:cNvSpPr/>
          <p:nvPr/>
        </p:nvSpPr>
        <p:spPr>
          <a:xfrm>
            <a:off x="36537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23" name="Shape 1423"/>
          <p:cNvSpPr txBox="1"/>
          <p:nvPr/>
        </p:nvSpPr>
        <p:spPr>
          <a:xfrm>
            <a:off x="1774600" y="2374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424" name="Shape 1424"/>
          <p:cNvSpPr/>
          <p:nvPr/>
        </p:nvSpPr>
        <p:spPr>
          <a:xfrm>
            <a:off x="22821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425" name="Shape 1425"/>
          <p:cNvSpPr/>
          <p:nvPr/>
        </p:nvSpPr>
        <p:spPr>
          <a:xfrm>
            <a:off x="27393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426" name="Shape 1426"/>
          <p:cNvSpPr/>
          <p:nvPr/>
        </p:nvSpPr>
        <p:spPr>
          <a:xfrm>
            <a:off x="31965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27" name="Shape 1427"/>
          <p:cNvSpPr/>
          <p:nvPr/>
        </p:nvSpPr>
        <p:spPr>
          <a:xfrm>
            <a:off x="36537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28" name="Shape 1428"/>
          <p:cNvSpPr txBox="1"/>
          <p:nvPr/>
        </p:nvSpPr>
        <p:spPr>
          <a:xfrm>
            <a:off x="17746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29" name="Shape 1429"/>
          <p:cNvSpPr/>
          <p:nvPr/>
        </p:nvSpPr>
        <p:spPr>
          <a:xfrm>
            <a:off x="228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430" name="Shape 1430"/>
          <p:cNvSpPr/>
          <p:nvPr/>
        </p:nvSpPr>
        <p:spPr>
          <a:xfrm>
            <a:off x="273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31" name="Shape 1431"/>
          <p:cNvSpPr/>
          <p:nvPr/>
        </p:nvSpPr>
        <p:spPr>
          <a:xfrm>
            <a:off x="31965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sp>
        <p:nvSpPr>
          <p:cNvPr id="1432" name="Shape 1432"/>
          <p:cNvSpPr/>
          <p:nvPr/>
        </p:nvSpPr>
        <p:spPr>
          <a:xfrm>
            <a:off x="3653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17746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434" name="Shape 1434"/>
          <p:cNvSpPr/>
          <p:nvPr/>
        </p:nvSpPr>
        <p:spPr>
          <a:xfrm flipH="1" rot="5400826">
            <a:off x="1606056" y="1745559"/>
            <a:ext cx="211927" cy="4273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35" name="Shape 1435"/>
          <p:cNvSpPr txBox="1"/>
          <p:nvPr/>
        </p:nvSpPr>
        <p:spPr>
          <a:xfrm>
            <a:off x="909853" y="1652302"/>
            <a:ext cx="640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</a:p>
        </p:txBody>
      </p:sp>
      <p:sp>
        <p:nvSpPr>
          <p:cNvPr id="1436" name="Shape 1436"/>
          <p:cNvSpPr/>
          <p:nvPr/>
        </p:nvSpPr>
        <p:spPr>
          <a:xfrm rot="8100686">
            <a:off x="2130833" y="1357021"/>
            <a:ext cx="180381" cy="4272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37" name="Shape 1437"/>
          <p:cNvSpPr txBox="1"/>
          <p:nvPr/>
        </p:nvSpPr>
        <p:spPr>
          <a:xfrm>
            <a:off x="1640731" y="120755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</a:p>
        </p:txBody>
      </p:sp>
      <p:sp>
        <p:nvSpPr>
          <p:cNvPr id="1438" name="Shape 1438"/>
          <p:cNvSpPr txBox="1"/>
          <p:nvPr/>
        </p:nvSpPr>
        <p:spPr>
          <a:xfrm>
            <a:off x="2282100" y="38343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439" name="Shape 1439"/>
          <p:cNvSpPr/>
          <p:nvPr/>
        </p:nvSpPr>
        <p:spPr>
          <a:xfrm>
            <a:off x="51777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0" name="Shape 1440"/>
          <p:cNvSpPr/>
          <p:nvPr/>
        </p:nvSpPr>
        <p:spPr>
          <a:xfrm>
            <a:off x="56349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1" name="Shape 1441"/>
          <p:cNvSpPr/>
          <p:nvPr/>
        </p:nvSpPr>
        <p:spPr>
          <a:xfrm>
            <a:off x="60921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2" name="Shape 1442"/>
          <p:cNvSpPr/>
          <p:nvPr/>
        </p:nvSpPr>
        <p:spPr>
          <a:xfrm>
            <a:off x="65493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3" name="Shape 1443"/>
          <p:cNvSpPr txBox="1"/>
          <p:nvPr/>
        </p:nvSpPr>
        <p:spPr>
          <a:xfrm>
            <a:off x="4670200" y="1917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44" name="Shape 1444"/>
          <p:cNvSpPr txBox="1"/>
          <p:nvPr/>
        </p:nvSpPr>
        <p:spPr>
          <a:xfrm>
            <a:off x="51777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45" name="Shape 1445"/>
          <p:cNvSpPr txBox="1"/>
          <p:nvPr/>
        </p:nvSpPr>
        <p:spPr>
          <a:xfrm>
            <a:off x="56349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446" name="Shape 1446"/>
          <p:cNvSpPr txBox="1"/>
          <p:nvPr/>
        </p:nvSpPr>
        <p:spPr>
          <a:xfrm>
            <a:off x="60921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47" name="Shape 1447"/>
          <p:cNvSpPr txBox="1"/>
          <p:nvPr/>
        </p:nvSpPr>
        <p:spPr>
          <a:xfrm>
            <a:off x="65493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448" name="Shape 1448"/>
          <p:cNvSpPr/>
          <p:nvPr/>
        </p:nvSpPr>
        <p:spPr>
          <a:xfrm>
            <a:off x="51777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9" name="Shape 1449"/>
          <p:cNvSpPr/>
          <p:nvPr/>
        </p:nvSpPr>
        <p:spPr>
          <a:xfrm>
            <a:off x="56349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0" name="Shape 1450"/>
          <p:cNvSpPr/>
          <p:nvPr/>
        </p:nvSpPr>
        <p:spPr>
          <a:xfrm>
            <a:off x="60921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1" name="Shape 1451"/>
          <p:cNvSpPr/>
          <p:nvPr/>
        </p:nvSpPr>
        <p:spPr>
          <a:xfrm>
            <a:off x="65493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2" name="Shape 1452"/>
          <p:cNvSpPr txBox="1"/>
          <p:nvPr/>
        </p:nvSpPr>
        <p:spPr>
          <a:xfrm>
            <a:off x="4670200" y="2374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453" name="Shape 1453"/>
          <p:cNvSpPr/>
          <p:nvPr/>
        </p:nvSpPr>
        <p:spPr>
          <a:xfrm>
            <a:off x="51777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4" name="Shape 1454"/>
          <p:cNvSpPr/>
          <p:nvPr/>
        </p:nvSpPr>
        <p:spPr>
          <a:xfrm>
            <a:off x="56349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5" name="Shape 1455"/>
          <p:cNvSpPr/>
          <p:nvPr/>
        </p:nvSpPr>
        <p:spPr>
          <a:xfrm>
            <a:off x="60921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6" name="Shape 1456"/>
          <p:cNvSpPr/>
          <p:nvPr/>
        </p:nvSpPr>
        <p:spPr>
          <a:xfrm>
            <a:off x="65493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7" name="Shape 1457"/>
          <p:cNvSpPr txBox="1"/>
          <p:nvPr/>
        </p:nvSpPr>
        <p:spPr>
          <a:xfrm>
            <a:off x="46702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58" name="Shape 1458"/>
          <p:cNvSpPr/>
          <p:nvPr/>
        </p:nvSpPr>
        <p:spPr>
          <a:xfrm>
            <a:off x="5177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56349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109</a:t>
            </a:r>
          </a:p>
        </p:txBody>
      </p:sp>
      <p:sp>
        <p:nvSpPr>
          <p:cNvPr id="1460" name="Shape 1460"/>
          <p:cNvSpPr/>
          <p:nvPr/>
        </p:nvSpPr>
        <p:spPr>
          <a:xfrm>
            <a:off x="609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1" name="Shape 1461"/>
          <p:cNvSpPr/>
          <p:nvPr/>
        </p:nvSpPr>
        <p:spPr>
          <a:xfrm>
            <a:off x="654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2" name="Shape 1462"/>
          <p:cNvSpPr txBox="1"/>
          <p:nvPr/>
        </p:nvSpPr>
        <p:spPr>
          <a:xfrm>
            <a:off x="46702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463" name="Shape 1463"/>
          <p:cNvSpPr txBox="1"/>
          <p:nvPr/>
        </p:nvSpPr>
        <p:spPr>
          <a:xfrm>
            <a:off x="5177700" y="38343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464" name="Shape 1464"/>
          <p:cNvSpPr txBox="1"/>
          <p:nvPr/>
        </p:nvSpPr>
        <p:spPr>
          <a:xfrm>
            <a:off x="1510300" y="4215950"/>
            <a:ext cx="15942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vertices on the path are in the set of vertices {0, …, k-1}.</a:t>
            </a:r>
          </a:p>
        </p:txBody>
      </p:sp>
      <p:sp>
        <p:nvSpPr>
          <p:cNvPr id="1465" name="Shape 1465"/>
          <p:cNvSpPr/>
          <p:nvPr/>
        </p:nvSpPr>
        <p:spPr>
          <a:xfrm flipH="1" rot="2700584">
            <a:off x="2404153" y="3957421"/>
            <a:ext cx="211914" cy="42731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66" name="Shape 1466"/>
          <p:cNvSpPr/>
          <p:nvPr/>
        </p:nvSpPr>
        <p:spPr>
          <a:xfrm rot="677861">
            <a:off x="5918367" y="3729200"/>
            <a:ext cx="1261600" cy="42732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67" name="Shape 1467"/>
          <p:cNvSpPr txBox="1"/>
          <p:nvPr/>
        </p:nvSpPr>
        <p:spPr>
          <a:xfrm>
            <a:off x="6374675" y="4275975"/>
            <a:ext cx="15942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Since k = 1, shortest paths are allowed to pass through vertices {0} now. So the we can compare the current cost to the cost of path 3-0-1.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tells us the cost of 3-0 is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and the cost of 0-1 is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 Since the sum of these values is less than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, replace it.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Shape 147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sp>
        <p:nvSpPr>
          <p:cNvPr id="1473" name="Shape 1473"/>
          <p:cNvSpPr txBox="1"/>
          <p:nvPr/>
        </p:nvSpPr>
        <p:spPr>
          <a:xfrm>
            <a:off x="4230298" y="44445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474" name="Shape 1474"/>
          <p:cNvCxnSpPr>
            <a:stCxn id="1475" idx="6"/>
            <a:endCxn id="1476" idx="2"/>
          </p:cNvCxnSpPr>
          <p:nvPr/>
        </p:nvCxnSpPr>
        <p:spPr>
          <a:xfrm>
            <a:off x="4044600" y="4801311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77" name="Shape 1477"/>
          <p:cNvCxnSpPr>
            <a:stCxn id="1478" idx="6"/>
            <a:endCxn id="1479" idx="2"/>
          </p:cNvCxnSpPr>
          <p:nvPr/>
        </p:nvCxnSpPr>
        <p:spPr>
          <a:xfrm>
            <a:off x="4044587" y="6325311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78" name="Shape 1478"/>
          <p:cNvSpPr/>
          <p:nvPr/>
        </p:nvSpPr>
        <p:spPr>
          <a:xfrm>
            <a:off x="3563387" y="6084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476" name="Shape 1476"/>
          <p:cNvSpPr/>
          <p:nvPr/>
        </p:nvSpPr>
        <p:spPr>
          <a:xfrm>
            <a:off x="5087400" y="4560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475" name="Shape 1475"/>
          <p:cNvSpPr/>
          <p:nvPr/>
        </p:nvSpPr>
        <p:spPr>
          <a:xfrm>
            <a:off x="3563400" y="4560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79" name="Shape 1479"/>
          <p:cNvSpPr/>
          <p:nvPr/>
        </p:nvSpPr>
        <p:spPr>
          <a:xfrm>
            <a:off x="5087387" y="6084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1480" name="Shape 1480"/>
          <p:cNvCxnSpPr>
            <a:stCxn id="1479" idx="1"/>
            <a:endCxn id="1475" idx="5"/>
          </p:cNvCxnSpPr>
          <p:nvPr/>
        </p:nvCxnSpPr>
        <p:spPr>
          <a:xfrm rot="10800000">
            <a:off x="3974057" y="4971381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81" name="Shape 1481"/>
          <p:cNvCxnSpPr>
            <a:stCxn id="1479" idx="0"/>
            <a:endCxn id="1476" idx="4"/>
          </p:cNvCxnSpPr>
          <p:nvPr/>
        </p:nvCxnSpPr>
        <p:spPr>
          <a:xfrm rot="10800000">
            <a:off x="5327987" y="5041911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82" name="Shape 1482"/>
          <p:cNvSpPr txBox="1"/>
          <p:nvPr/>
        </p:nvSpPr>
        <p:spPr>
          <a:xfrm>
            <a:off x="53219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483" name="Shape 1483"/>
          <p:cNvSpPr txBox="1"/>
          <p:nvPr/>
        </p:nvSpPr>
        <p:spPr>
          <a:xfrm>
            <a:off x="40778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484" name="Shape 1484"/>
          <p:cNvSpPr txBox="1"/>
          <p:nvPr/>
        </p:nvSpPr>
        <p:spPr>
          <a:xfrm>
            <a:off x="4230298" y="62733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485" name="Shape 1485"/>
          <p:cNvCxnSpPr>
            <a:stCxn id="1478" idx="0"/>
            <a:endCxn id="1475" idx="4"/>
          </p:cNvCxnSpPr>
          <p:nvPr/>
        </p:nvCxnSpPr>
        <p:spPr>
          <a:xfrm rot="10800000">
            <a:off x="3803987" y="5041911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86" name="Shape 1486"/>
          <p:cNvSpPr txBox="1"/>
          <p:nvPr/>
        </p:nvSpPr>
        <p:spPr>
          <a:xfrm>
            <a:off x="33407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487" name="Shape 1487"/>
          <p:cNvSpPr/>
          <p:nvPr/>
        </p:nvSpPr>
        <p:spPr>
          <a:xfrm>
            <a:off x="22821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88" name="Shape 1488"/>
          <p:cNvSpPr/>
          <p:nvPr/>
        </p:nvSpPr>
        <p:spPr>
          <a:xfrm>
            <a:off x="27393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sp>
        <p:nvSpPr>
          <p:cNvPr id="1489" name="Shape 1489"/>
          <p:cNvSpPr/>
          <p:nvPr/>
        </p:nvSpPr>
        <p:spPr>
          <a:xfrm>
            <a:off x="31965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90" name="Shape 1490"/>
          <p:cNvSpPr/>
          <p:nvPr/>
        </p:nvSpPr>
        <p:spPr>
          <a:xfrm>
            <a:off x="36537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91" name="Shape 1491"/>
          <p:cNvSpPr txBox="1"/>
          <p:nvPr/>
        </p:nvSpPr>
        <p:spPr>
          <a:xfrm>
            <a:off x="1774600" y="1917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92" name="Shape 1492"/>
          <p:cNvSpPr txBox="1"/>
          <p:nvPr/>
        </p:nvSpPr>
        <p:spPr>
          <a:xfrm>
            <a:off x="22821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93" name="Shape 1493"/>
          <p:cNvSpPr txBox="1"/>
          <p:nvPr/>
        </p:nvSpPr>
        <p:spPr>
          <a:xfrm>
            <a:off x="27393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494" name="Shape 1494"/>
          <p:cNvSpPr txBox="1"/>
          <p:nvPr/>
        </p:nvSpPr>
        <p:spPr>
          <a:xfrm>
            <a:off x="31965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95" name="Shape 1495"/>
          <p:cNvSpPr txBox="1"/>
          <p:nvPr/>
        </p:nvSpPr>
        <p:spPr>
          <a:xfrm>
            <a:off x="36537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496" name="Shape 1496"/>
          <p:cNvSpPr/>
          <p:nvPr/>
        </p:nvSpPr>
        <p:spPr>
          <a:xfrm>
            <a:off x="22821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97" name="Shape 1497"/>
          <p:cNvSpPr/>
          <p:nvPr/>
        </p:nvSpPr>
        <p:spPr>
          <a:xfrm>
            <a:off x="27393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98" name="Shape 1498"/>
          <p:cNvSpPr/>
          <p:nvPr/>
        </p:nvSpPr>
        <p:spPr>
          <a:xfrm>
            <a:off x="31965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99" name="Shape 1499"/>
          <p:cNvSpPr/>
          <p:nvPr/>
        </p:nvSpPr>
        <p:spPr>
          <a:xfrm>
            <a:off x="36537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00" name="Shape 1500"/>
          <p:cNvSpPr txBox="1"/>
          <p:nvPr/>
        </p:nvSpPr>
        <p:spPr>
          <a:xfrm>
            <a:off x="1774600" y="2374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501" name="Shape 1501"/>
          <p:cNvSpPr/>
          <p:nvPr/>
        </p:nvSpPr>
        <p:spPr>
          <a:xfrm>
            <a:off x="22821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502" name="Shape 1502"/>
          <p:cNvSpPr/>
          <p:nvPr/>
        </p:nvSpPr>
        <p:spPr>
          <a:xfrm>
            <a:off x="27393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503" name="Shape 1503"/>
          <p:cNvSpPr/>
          <p:nvPr/>
        </p:nvSpPr>
        <p:spPr>
          <a:xfrm>
            <a:off x="31965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04" name="Shape 1504"/>
          <p:cNvSpPr/>
          <p:nvPr/>
        </p:nvSpPr>
        <p:spPr>
          <a:xfrm>
            <a:off x="36537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05" name="Shape 1505"/>
          <p:cNvSpPr txBox="1"/>
          <p:nvPr/>
        </p:nvSpPr>
        <p:spPr>
          <a:xfrm>
            <a:off x="17746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506" name="Shape 1506"/>
          <p:cNvSpPr/>
          <p:nvPr/>
        </p:nvSpPr>
        <p:spPr>
          <a:xfrm>
            <a:off x="228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507" name="Shape 1507"/>
          <p:cNvSpPr/>
          <p:nvPr/>
        </p:nvSpPr>
        <p:spPr>
          <a:xfrm>
            <a:off x="273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08" name="Shape 1508"/>
          <p:cNvSpPr/>
          <p:nvPr/>
        </p:nvSpPr>
        <p:spPr>
          <a:xfrm>
            <a:off x="31965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sp>
        <p:nvSpPr>
          <p:cNvPr id="1509" name="Shape 1509"/>
          <p:cNvSpPr/>
          <p:nvPr/>
        </p:nvSpPr>
        <p:spPr>
          <a:xfrm>
            <a:off x="3653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10" name="Shape 1510"/>
          <p:cNvSpPr txBox="1"/>
          <p:nvPr/>
        </p:nvSpPr>
        <p:spPr>
          <a:xfrm>
            <a:off x="17746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511" name="Shape 1511"/>
          <p:cNvSpPr/>
          <p:nvPr/>
        </p:nvSpPr>
        <p:spPr>
          <a:xfrm flipH="1" rot="5400826">
            <a:off x="1606056" y="1745559"/>
            <a:ext cx="211927" cy="4273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512" name="Shape 1512"/>
          <p:cNvSpPr txBox="1"/>
          <p:nvPr/>
        </p:nvSpPr>
        <p:spPr>
          <a:xfrm>
            <a:off x="909853" y="1652302"/>
            <a:ext cx="640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</a:p>
        </p:txBody>
      </p:sp>
      <p:sp>
        <p:nvSpPr>
          <p:cNvPr id="1513" name="Shape 1513"/>
          <p:cNvSpPr/>
          <p:nvPr/>
        </p:nvSpPr>
        <p:spPr>
          <a:xfrm rot="8100686">
            <a:off x="2130833" y="1357021"/>
            <a:ext cx="180381" cy="4272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514" name="Shape 1514"/>
          <p:cNvSpPr txBox="1"/>
          <p:nvPr/>
        </p:nvSpPr>
        <p:spPr>
          <a:xfrm>
            <a:off x="1640731" y="120755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</a:p>
        </p:txBody>
      </p:sp>
      <p:sp>
        <p:nvSpPr>
          <p:cNvPr id="1515" name="Shape 1515"/>
          <p:cNvSpPr txBox="1"/>
          <p:nvPr/>
        </p:nvSpPr>
        <p:spPr>
          <a:xfrm>
            <a:off x="2282100" y="38343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516" name="Shape 1516"/>
          <p:cNvSpPr/>
          <p:nvPr/>
        </p:nvSpPr>
        <p:spPr>
          <a:xfrm>
            <a:off x="51777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7" name="Shape 1517"/>
          <p:cNvSpPr/>
          <p:nvPr/>
        </p:nvSpPr>
        <p:spPr>
          <a:xfrm>
            <a:off x="56349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8" name="Shape 1518"/>
          <p:cNvSpPr/>
          <p:nvPr/>
        </p:nvSpPr>
        <p:spPr>
          <a:xfrm>
            <a:off x="60921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9" name="Shape 1519"/>
          <p:cNvSpPr/>
          <p:nvPr/>
        </p:nvSpPr>
        <p:spPr>
          <a:xfrm>
            <a:off x="65493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0" name="Shape 1520"/>
          <p:cNvSpPr txBox="1"/>
          <p:nvPr/>
        </p:nvSpPr>
        <p:spPr>
          <a:xfrm>
            <a:off x="4670200" y="1917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21" name="Shape 1521"/>
          <p:cNvSpPr txBox="1"/>
          <p:nvPr/>
        </p:nvSpPr>
        <p:spPr>
          <a:xfrm>
            <a:off x="51777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22" name="Shape 1522"/>
          <p:cNvSpPr txBox="1"/>
          <p:nvPr/>
        </p:nvSpPr>
        <p:spPr>
          <a:xfrm>
            <a:off x="56349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523" name="Shape 1523"/>
          <p:cNvSpPr txBox="1"/>
          <p:nvPr/>
        </p:nvSpPr>
        <p:spPr>
          <a:xfrm>
            <a:off x="60921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524" name="Shape 1524"/>
          <p:cNvSpPr txBox="1"/>
          <p:nvPr/>
        </p:nvSpPr>
        <p:spPr>
          <a:xfrm>
            <a:off x="65493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525" name="Shape 1525"/>
          <p:cNvSpPr/>
          <p:nvPr/>
        </p:nvSpPr>
        <p:spPr>
          <a:xfrm>
            <a:off x="51777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6" name="Shape 1526"/>
          <p:cNvSpPr/>
          <p:nvPr/>
        </p:nvSpPr>
        <p:spPr>
          <a:xfrm>
            <a:off x="56349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7" name="Shape 1527"/>
          <p:cNvSpPr/>
          <p:nvPr/>
        </p:nvSpPr>
        <p:spPr>
          <a:xfrm>
            <a:off x="60921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8" name="Shape 1528"/>
          <p:cNvSpPr/>
          <p:nvPr/>
        </p:nvSpPr>
        <p:spPr>
          <a:xfrm>
            <a:off x="65493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9" name="Shape 1529"/>
          <p:cNvSpPr txBox="1"/>
          <p:nvPr/>
        </p:nvSpPr>
        <p:spPr>
          <a:xfrm>
            <a:off x="4670200" y="2374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530" name="Shape 1530"/>
          <p:cNvSpPr/>
          <p:nvPr/>
        </p:nvSpPr>
        <p:spPr>
          <a:xfrm>
            <a:off x="51777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1" name="Shape 1531"/>
          <p:cNvSpPr/>
          <p:nvPr/>
        </p:nvSpPr>
        <p:spPr>
          <a:xfrm>
            <a:off x="56349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32" name="Shape 1532"/>
          <p:cNvSpPr/>
          <p:nvPr/>
        </p:nvSpPr>
        <p:spPr>
          <a:xfrm>
            <a:off x="60921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65493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4" name="Shape 1534"/>
          <p:cNvSpPr txBox="1"/>
          <p:nvPr/>
        </p:nvSpPr>
        <p:spPr>
          <a:xfrm>
            <a:off x="46702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535" name="Shape 1535"/>
          <p:cNvSpPr/>
          <p:nvPr/>
        </p:nvSpPr>
        <p:spPr>
          <a:xfrm>
            <a:off x="5177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6" name="Shape 1536"/>
          <p:cNvSpPr/>
          <p:nvPr/>
        </p:nvSpPr>
        <p:spPr>
          <a:xfrm>
            <a:off x="56349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109</a:t>
            </a:r>
          </a:p>
        </p:txBody>
      </p:sp>
      <p:sp>
        <p:nvSpPr>
          <p:cNvPr id="1537" name="Shape 1537"/>
          <p:cNvSpPr/>
          <p:nvPr/>
        </p:nvSpPr>
        <p:spPr>
          <a:xfrm>
            <a:off x="609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8" name="Shape 1538"/>
          <p:cNvSpPr/>
          <p:nvPr/>
        </p:nvSpPr>
        <p:spPr>
          <a:xfrm>
            <a:off x="654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9" name="Shape 1539"/>
          <p:cNvSpPr txBox="1"/>
          <p:nvPr/>
        </p:nvSpPr>
        <p:spPr>
          <a:xfrm>
            <a:off x="46702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540" name="Shape 1540"/>
          <p:cNvSpPr txBox="1"/>
          <p:nvPr/>
        </p:nvSpPr>
        <p:spPr>
          <a:xfrm>
            <a:off x="5177700" y="38343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541" name="Shape 1541"/>
          <p:cNvSpPr txBox="1"/>
          <p:nvPr/>
        </p:nvSpPr>
        <p:spPr>
          <a:xfrm>
            <a:off x="1510300" y="4215950"/>
            <a:ext cx="15942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vertices on the path are in the set of vertices {0, …, k-1}.</a:t>
            </a:r>
          </a:p>
        </p:txBody>
      </p:sp>
      <p:sp>
        <p:nvSpPr>
          <p:cNvPr id="1542" name="Shape 1542"/>
          <p:cNvSpPr/>
          <p:nvPr/>
        </p:nvSpPr>
        <p:spPr>
          <a:xfrm flipH="1" rot="2700584">
            <a:off x="2404153" y="3957421"/>
            <a:ext cx="211914" cy="42731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sp>
        <p:nvSpPr>
          <p:cNvPr id="1548" name="Shape 1548"/>
          <p:cNvSpPr txBox="1"/>
          <p:nvPr/>
        </p:nvSpPr>
        <p:spPr>
          <a:xfrm>
            <a:off x="4230298" y="44445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549" name="Shape 1549"/>
          <p:cNvCxnSpPr>
            <a:stCxn id="1550" idx="6"/>
            <a:endCxn id="1551" idx="2"/>
          </p:cNvCxnSpPr>
          <p:nvPr/>
        </p:nvCxnSpPr>
        <p:spPr>
          <a:xfrm>
            <a:off x="4044600" y="4801311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52" name="Shape 1552"/>
          <p:cNvCxnSpPr>
            <a:stCxn id="1553" idx="6"/>
            <a:endCxn id="1554" idx="2"/>
          </p:cNvCxnSpPr>
          <p:nvPr/>
        </p:nvCxnSpPr>
        <p:spPr>
          <a:xfrm>
            <a:off x="4044587" y="6325311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53" name="Shape 1553"/>
          <p:cNvSpPr/>
          <p:nvPr/>
        </p:nvSpPr>
        <p:spPr>
          <a:xfrm>
            <a:off x="3563387" y="6084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551" name="Shape 1551"/>
          <p:cNvSpPr/>
          <p:nvPr/>
        </p:nvSpPr>
        <p:spPr>
          <a:xfrm>
            <a:off x="5087400" y="4560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550" name="Shape 1550"/>
          <p:cNvSpPr/>
          <p:nvPr/>
        </p:nvSpPr>
        <p:spPr>
          <a:xfrm>
            <a:off x="3563400" y="4560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54" name="Shape 1554"/>
          <p:cNvSpPr/>
          <p:nvPr/>
        </p:nvSpPr>
        <p:spPr>
          <a:xfrm>
            <a:off x="5087387" y="6084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1555" name="Shape 1555"/>
          <p:cNvCxnSpPr>
            <a:stCxn id="1554" idx="1"/>
            <a:endCxn id="1550" idx="5"/>
          </p:cNvCxnSpPr>
          <p:nvPr/>
        </p:nvCxnSpPr>
        <p:spPr>
          <a:xfrm rot="10800000">
            <a:off x="3974057" y="4971381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56" name="Shape 1556"/>
          <p:cNvCxnSpPr>
            <a:stCxn id="1554" idx="0"/>
            <a:endCxn id="1551" idx="4"/>
          </p:cNvCxnSpPr>
          <p:nvPr/>
        </p:nvCxnSpPr>
        <p:spPr>
          <a:xfrm rot="10800000">
            <a:off x="5327987" y="5041911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57" name="Shape 1557"/>
          <p:cNvSpPr txBox="1"/>
          <p:nvPr/>
        </p:nvSpPr>
        <p:spPr>
          <a:xfrm>
            <a:off x="53219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558" name="Shape 1558"/>
          <p:cNvSpPr txBox="1"/>
          <p:nvPr/>
        </p:nvSpPr>
        <p:spPr>
          <a:xfrm>
            <a:off x="40778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559" name="Shape 1559"/>
          <p:cNvSpPr txBox="1"/>
          <p:nvPr/>
        </p:nvSpPr>
        <p:spPr>
          <a:xfrm>
            <a:off x="4230298" y="62733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560" name="Shape 1560"/>
          <p:cNvCxnSpPr>
            <a:stCxn id="1553" idx="0"/>
            <a:endCxn id="1550" idx="4"/>
          </p:cNvCxnSpPr>
          <p:nvPr/>
        </p:nvCxnSpPr>
        <p:spPr>
          <a:xfrm rot="10800000">
            <a:off x="3803987" y="5041911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61" name="Shape 1561"/>
          <p:cNvSpPr txBox="1"/>
          <p:nvPr/>
        </p:nvSpPr>
        <p:spPr>
          <a:xfrm>
            <a:off x="33407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562" name="Shape 1562"/>
          <p:cNvSpPr/>
          <p:nvPr/>
        </p:nvSpPr>
        <p:spPr>
          <a:xfrm>
            <a:off x="22821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63" name="Shape 1563"/>
          <p:cNvSpPr/>
          <p:nvPr/>
        </p:nvSpPr>
        <p:spPr>
          <a:xfrm>
            <a:off x="27393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sp>
        <p:nvSpPr>
          <p:cNvPr id="1564" name="Shape 1564"/>
          <p:cNvSpPr/>
          <p:nvPr/>
        </p:nvSpPr>
        <p:spPr>
          <a:xfrm>
            <a:off x="31965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65" name="Shape 1565"/>
          <p:cNvSpPr/>
          <p:nvPr/>
        </p:nvSpPr>
        <p:spPr>
          <a:xfrm>
            <a:off x="36537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66" name="Shape 1566"/>
          <p:cNvSpPr txBox="1"/>
          <p:nvPr/>
        </p:nvSpPr>
        <p:spPr>
          <a:xfrm>
            <a:off x="1774600" y="1917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67" name="Shape 1567"/>
          <p:cNvSpPr txBox="1"/>
          <p:nvPr/>
        </p:nvSpPr>
        <p:spPr>
          <a:xfrm>
            <a:off x="22821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68" name="Shape 1568"/>
          <p:cNvSpPr txBox="1"/>
          <p:nvPr/>
        </p:nvSpPr>
        <p:spPr>
          <a:xfrm>
            <a:off x="27393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569" name="Shape 1569"/>
          <p:cNvSpPr txBox="1"/>
          <p:nvPr/>
        </p:nvSpPr>
        <p:spPr>
          <a:xfrm>
            <a:off x="31965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570" name="Shape 1570"/>
          <p:cNvSpPr txBox="1"/>
          <p:nvPr/>
        </p:nvSpPr>
        <p:spPr>
          <a:xfrm>
            <a:off x="36537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571" name="Shape 1571"/>
          <p:cNvSpPr/>
          <p:nvPr/>
        </p:nvSpPr>
        <p:spPr>
          <a:xfrm>
            <a:off x="22821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72" name="Shape 1572"/>
          <p:cNvSpPr/>
          <p:nvPr/>
        </p:nvSpPr>
        <p:spPr>
          <a:xfrm>
            <a:off x="27393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73" name="Shape 1573"/>
          <p:cNvSpPr/>
          <p:nvPr/>
        </p:nvSpPr>
        <p:spPr>
          <a:xfrm>
            <a:off x="31965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74" name="Shape 1574"/>
          <p:cNvSpPr/>
          <p:nvPr/>
        </p:nvSpPr>
        <p:spPr>
          <a:xfrm>
            <a:off x="36537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75" name="Shape 1575"/>
          <p:cNvSpPr txBox="1"/>
          <p:nvPr/>
        </p:nvSpPr>
        <p:spPr>
          <a:xfrm>
            <a:off x="1774600" y="2374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576" name="Shape 1576"/>
          <p:cNvSpPr/>
          <p:nvPr/>
        </p:nvSpPr>
        <p:spPr>
          <a:xfrm>
            <a:off x="22821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577" name="Shape 1577"/>
          <p:cNvSpPr/>
          <p:nvPr/>
        </p:nvSpPr>
        <p:spPr>
          <a:xfrm>
            <a:off x="27393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578" name="Shape 1578"/>
          <p:cNvSpPr/>
          <p:nvPr/>
        </p:nvSpPr>
        <p:spPr>
          <a:xfrm>
            <a:off x="31965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79" name="Shape 1579"/>
          <p:cNvSpPr/>
          <p:nvPr/>
        </p:nvSpPr>
        <p:spPr>
          <a:xfrm>
            <a:off x="36537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80" name="Shape 1580"/>
          <p:cNvSpPr txBox="1"/>
          <p:nvPr/>
        </p:nvSpPr>
        <p:spPr>
          <a:xfrm>
            <a:off x="17746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581" name="Shape 1581"/>
          <p:cNvSpPr/>
          <p:nvPr/>
        </p:nvSpPr>
        <p:spPr>
          <a:xfrm>
            <a:off x="228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582" name="Shape 1582"/>
          <p:cNvSpPr/>
          <p:nvPr/>
        </p:nvSpPr>
        <p:spPr>
          <a:xfrm>
            <a:off x="273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83" name="Shape 1583"/>
          <p:cNvSpPr/>
          <p:nvPr/>
        </p:nvSpPr>
        <p:spPr>
          <a:xfrm>
            <a:off x="31965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sp>
        <p:nvSpPr>
          <p:cNvPr id="1584" name="Shape 1584"/>
          <p:cNvSpPr/>
          <p:nvPr/>
        </p:nvSpPr>
        <p:spPr>
          <a:xfrm>
            <a:off x="3653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85" name="Shape 1585"/>
          <p:cNvSpPr txBox="1"/>
          <p:nvPr/>
        </p:nvSpPr>
        <p:spPr>
          <a:xfrm>
            <a:off x="17746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586" name="Shape 1586"/>
          <p:cNvSpPr/>
          <p:nvPr/>
        </p:nvSpPr>
        <p:spPr>
          <a:xfrm flipH="1" rot="5400826">
            <a:off x="1606056" y="1745559"/>
            <a:ext cx="211927" cy="4273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587" name="Shape 1587"/>
          <p:cNvSpPr txBox="1"/>
          <p:nvPr/>
        </p:nvSpPr>
        <p:spPr>
          <a:xfrm>
            <a:off x="909853" y="1652302"/>
            <a:ext cx="640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“from”</a:t>
            </a:r>
          </a:p>
        </p:txBody>
      </p:sp>
      <p:sp>
        <p:nvSpPr>
          <p:cNvPr id="1588" name="Shape 1588"/>
          <p:cNvSpPr/>
          <p:nvPr/>
        </p:nvSpPr>
        <p:spPr>
          <a:xfrm rot="8100686">
            <a:off x="2130833" y="1357021"/>
            <a:ext cx="180381" cy="4272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589" name="Shape 1589"/>
          <p:cNvSpPr txBox="1"/>
          <p:nvPr/>
        </p:nvSpPr>
        <p:spPr>
          <a:xfrm>
            <a:off x="1640731" y="1207555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“to”</a:t>
            </a:r>
          </a:p>
        </p:txBody>
      </p:sp>
      <p:sp>
        <p:nvSpPr>
          <p:cNvPr id="1590" name="Shape 1590"/>
          <p:cNvSpPr txBox="1"/>
          <p:nvPr/>
        </p:nvSpPr>
        <p:spPr>
          <a:xfrm>
            <a:off x="2282100" y="38343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591" name="Shape 1591"/>
          <p:cNvSpPr/>
          <p:nvPr/>
        </p:nvSpPr>
        <p:spPr>
          <a:xfrm>
            <a:off x="51777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92" name="Shape 1592"/>
          <p:cNvSpPr/>
          <p:nvPr/>
        </p:nvSpPr>
        <p:spPr>
          <a:xfrm>
            <a:off x="56349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sp>
        <p:nvSpPr>
          <p:cNvPr id="1593" name="Shape 1593"/>
          <p:cNvSpPr/>
          <p:nvPr/>
        </p:nvSpPr>
        <p:spPr>
          <a:xfrm>
            <a:off x="60921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94" name="Shape 1594"/>
          <p:cNvSpPr/>
          <p:nvPr/>
        </p:nvSpPr>
        <p:spPr>
          <a:xfrm>
            <a:off x="6549300" y="1917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595" name="Shape 1595"/>
          <p:cNvSpPr txBox="1"/>
          <p:nvPr/>
        </p:nvSpPr>
        <p:spPr>
          <a:xfrm>
            <a:off x="4670200" y="1917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96" name="Shape 1596"/>
          <p:cNvSpPr txBox="1"/>
          <p:nvPr/>
        </p:nvSpPr>
        <p:spPr>
          <a:xfrm>
            <a:off x="51777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597" name="Shape 1597"/>
          <p:cNvSpPr txBox="1"/>
          <p:nvPr/>
        </p:nvSpPr>
        <p:spPr>
          <a:xfrm>
            <a:off x="56349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598" name="Shape 1598"/>
          <p:cNvSpPr txBox="1"/>
          <p:nvPr/>
        </p:nvSpPr>
        <p:spPr>
          <a:xfrm>
            <a:off x="60921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599" name="Shape 1599"/>
          <p:cNvSpPr txBox="1"/>
          <p:nvPr/>
        </p:nvSpPr>
        <p:spPr>
          <a:xfrm>
            <a:off x="6549300" y="1460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600" name="Shape 1600"/>
          <p:cNvSpPr/>
          <p:nvPr/>
        </p:nvSpPr>
        <p:spPr>
          <a:xfrm>
            <a:off x="51777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601" name="Shape 1601"/>
          <p:cNvSpPr/>
          <p:nvPr/>
        </p:nvSpPr>
        <p:spPr>
          <a:xfrm>
            <a:off x="56349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602" name="Shape 1602"/>
          <p:cNvSpPr/>
          <p:nvPr/>
        </p:nvSpPr>
        <p:spPr>
          <a:xfrm>
            <a:off x="60921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603" name="Shape 1603"/>
          <p:cNvSpPr/>
          <p:nvPr/>
        </p:nvSpPr>
        <p:spPr>
          <a:xfrm>
            <a:off x="6549300" y="2374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604" name="Shape 1604"/>
          <p:cNvSpPr txBox="1"/>
          <p:nvPr/>
        </p:nvSpPr>
        <p:spPr>
          <a:xfrm>
            <a:off x="4670200" y="2374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605" name="Shape 1605"/>
          <p:cNvSpPr/>
          <p:nvPr/>
        </p:nvSpPr>
        <p:spPr>
          <a:xfrm>
            <a:off x="51777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606" name="Shape 1606"/>
          <p:cNvSpPr/>
          <p:nvPr/>
        </p:nvSpPr>
        <p:spPr>
          <a:xfrm>
            <a:off x="56349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607" name="Shape 1607"/>
          <p:cNvSpPr/>
          <p:nvPr/>
        </p:nvSpPr>
        <p:spPr>
          <a:xfrm>
            <a:off x="60921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608" name="Shape 1608"/>
          <p:cNvSpPr/>
          <p:nvPr/>
        </p:nvSpPr>
        <p:spPr>
          <a:xfrm>
            <a:off x="6549300" y="2831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609" name="Shape 1609"/>
          <p:cNvSpPr txBox="1"/>
          <p:nvPr/>
        </p:nvSpPr>
        <p:spPr>
          <a:xfrm>
            <a:off x="4670200" y="2832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610" name="Shape 1610"/>
          <p:cNvSpPr/>
          <p:nvPr/>
        </p:nvSpPr>
        <p:spPr>
          <a:xfrm>
            <a:off x="51777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611" name="Shape 1611"/>
          <p:cNvSpPr/>
          <p:nvPr/>
        </p:nvSpPr>
        <p:spPr>
          <a:xfrm>
            <a:off x="56349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109</a:t>
            </a:r>
          </a:p>
        </p:txBody>
      </p:sp>
      <p:sp>
        <p:nvSpPr>
          <p:cNvPr id="1612" name="Shape 1612"/>
          <p:cNvSpPr/>
          <p:nvPr/>
        </p:nvSpPr>
        <p:spPr>
          <a:xfrm>
            <a:off x="60921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sp>
        <p:nvSpPr>
          <p:cNvPr id="1613" name="Shape 1613"/>
          <p:cNvSpPr/>
          <p:nvPr/>
        </p:nvSpPr>
        <p:spPr>
          <a:xfrm>
            <a:off x="6549300" y="3289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614" name="Shape 1614"/>
          <p:cNvSpPr txBox="1"/>
          <p:nvPr/>
        </p:nvSpPr>
        <p:spPr>
          <a:xfrm>
            <a:off x="4670200" y="3289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615" name="Shape 1615"/>
          <p:cNvSpPr txBox="1"/>
          <p:nvPr/>
        </p:nvSpPr>
        <p:spPr>
          <a:xfrm>
            <a:off x="5177700" y="38343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616" name="Shape 1616"/>
          <p:cNvSpPr txBox="1"/>
          <p:nvPr/>
        </p:nvSpPr>
        <p:spPr>
          <a:xfrm>
            <a:off x="1510300" y="4215950"/>
            <a:ext cx="15942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vertices on the path are in the set of vertices {0, …, k-1}.</a:t>
            </a:r>
          </a:p>
        </p:txBody>
      </p:sp>
      <p:sp>
        <p:nvSpPr>
          <p:cNvPr id="1617" name="Shape 1617"/>
          <p:cNvSpPr/>
          <p:nvPr/>
        </p:nvSpPr>
        <p:spPr>
          <a:xfrm flipH="1" rot="2700584">
            <a:off x="2404153" y="3957421"/>
            <a:ext cx="211914" cy="42731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sp>
        <p:nvSpPr>
          <p:cNvPr id="1623" name="Shape 1623"/>
          <p:cNvSpPr txBox="1"/>
          <p:nvPr/>
        </p:nvSpPr>
        <p:spPr>
          <a:xfrm>
            <a:off x="4230298" y="44445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624" name="Shape 1624"/>
          <p:cNvCxnSpPr>
            <a:stCxn id="1625" idx="6"/>
            <a:endCxn id="1626" idx="2"/>
          </p:cNvCxnSpPr>
          <p:nvPr/>
        </p:nvCxnSpPr>
        <p:spPr>
          <a:xfrm>
            <a:off x="4044600" y="4801311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27" name="Shape 1627"/>
          <p:cNvCxnSpPr>
            <a:stCxn id="1628" idx="6"/>
            <a:endCxn id="1629" idx="2"/>
          </p:cNvCxnSpPr>
          <p:nvPr/>
        </p:nvCxnSpPr>
        <p:spPr>
          <a:xfrm>
            <a:off x="4044587" y="6325311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28" name="Shape 1628"/>
          <p:cNvSpPr/>
          <p:nvPr/>
        </p:nvSpPr>
        <p:spPr>
          <a:xfrm>
            <a:off x="3563387" y="6084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626" name="Shape 1626"/>
          <p:cNvSpPr/>
          <p:nvPr/>
        </p:nvSpPr>
        <p:spPr>
          <a:xfrm>
            <a:off x="5087400" y="4560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625" name="Shape 1625"/>
          <p:cNvSpPr/>
          <p:nvPr/>
        </p:nvSpPr>
        <p:spPr>
          <a:xfrm>
            <a:off x="3563400" y="4560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629" name="Shape 1629"/>
          <p:cNvSpPr/>
          <p:nvPr/>
        </p:nvSpPr>
        <p:spPr>
          <a:xfrm>
            <a:off x="5087387" y="60847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1630" name="Shape 1630"/>
          <p:cNvCxnSpPr>
            <a:stCxn id="1629" idx="1"/>
            <a:endCxn id="1625" idx="5"/>
          </p:cNvCxnSpPr>
          <p:nvPr/>
        </p:nvCxnSpPr>
        <p:spPr>
          <a:xfrm rot="10800000">
            <a:off x="3974057" y="4971381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31" name="Shape 1631"/>
          <p:cNvCxnSpPr>
            <a:stCxn id="1629" idx="0"/>
            <a:endCxn id="1626" idx="4"/>
          </p:cNvCxnSpPr>
          <p:nvPr/>
        </p:nvCxnSpPr>
        <p:spPr>
          <a:xfrm rot="10800000">
            <a:off x="5327987" y="5041911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32" name="Shape 1632"/>
          <p:cNvSpPr txBox="1"/>
          <p:nvPr/>
        </p:nvSpPr>
        <p:spPr>
          <a:xfrm>
            <a:off x="53219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1633" name="Shape 1633"/>
          <p:cNvSpPr txBox="1"/>
          <p:nvPr/>
        </p:nvSpPr>
        <p:spPr>
          <a:xfrm>
            <a:off x="40778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-99</a:t>
            </a:r>
          </a:p>
        </p:txBody>
      </p:sp>
      <p:sp>
        <p:nvSpPr>
          <p:cNvPr id="1634" name="Shape 1634"/>
          <p:cNvSpPr txBox="1"/>
          <p:nvPr/>
        </p:nvSpPr>
        <p:spPr>
          <a:xfrm>
            <a:off x="4230298" y="62733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99</a:t>
            </a:r>
          </a:p>
        </p:txBody>
      </p:sp>
      <p:cxnSp>
        <p:nvCxnSpPr>
          <p:cNvPr id="1635" name="Shape 1635"/>
          <p:cNvCxnSpPr>
            <a:stCxn id="1628" idx="0"/>
            <a:endCxn id="1625" idx="4"/>
          </p:cNvCxnSpPr>
          <p:nvPr/>
        </p:nvCxnSpPr>
        <p:spPr>
          <a:xfrm rot="10800000">
            <a:off x="3803987" y="5041911"/>
            <a:ext cx="0" cy="10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36" name="Shape 1636"/>
          <p:cNvSpPr txBox="1"/>
          <p:nvPr/>
        </p:nvSpPr>
        <p:spPr>
          <a:xfrm>
            <a:off x="3340798" y="54351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grpSp>
        <p:nvGrpSpPr>
          <p:cNvPr id="1637" name="Shape 1637"/>
          <p:cNvGrpSpPr/>
          <p:nvPr/>
        </p:nvGrpSpPr>
        <p:grpSpPr>
          <a:xfrm>
            <a:off x="3939650" y="1444497"/>
            <a:ext cx="1827600" cy="1827600"/>
            <a:chOff x="2282100" y="1917597"/>
            <a:chExt cx="1827600" cy="1827600"/>
          </a:xfrm>
        </p:grpSpPr>
        <p:sp>
          <p:nvSpPr>
            <p:cNvPr id="1638" name="Shape 1638"/>
            <p:cNvSpPr/>
            <p:nvPr/>
          </p:nvSpPr>
          <p:spPr>
            <a:xfrm>
              <a:off x="22821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27393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31965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6537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22821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27393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31965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36537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22821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-99</a:t>
              </a: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27393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31965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36537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22821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27393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31965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36537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2196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</p:grpSp>
      <p:grpSp>
        <p:nvGrpSpPr>
          <p:cNvPr id="1654" name="Shape 1654"/>
          <p:cNvGrpSpPr/>
          <p:nvPr/>
        </p:nvGrpSpPr>
        <p:grpSpPr>
          <a:xfrm>
            <a:off x="3804000" y="1556472"/>
            <a:ext cx="1827600" cy="1827600"/>
            <a:chOff x="5177700" y="1917597"/>
            <a:chExt cx="1827600" cy="1827600"/>
          </a:xfrm>
        </p:grpSpPr>
        <p:sp>
          <p:nvSpPr>
            <p:cNvPr id="1655" name="Shape 1655"/>
            <p:cNvSpPr/>
            <p:nvPr/>
          </p:nvSpPr>
          <p:spPr>
            <a:xfrm>
              <a:off x="51777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349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60921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65493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1777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349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60921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65493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1777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-99</a:t>
              </a: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349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60921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65493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1777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349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109</a:t>
              </a: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60921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65493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D3368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</p:grpSp>
      <p:grpSp>
        <p:nvGrpSpPr>
          <p:cNvPr id="1671" name="Shape 1671"/>
          <p:cNvGrpSpPr/>
          <p:nvPr/>
        </p:nvGrpSpPr>
        <p:grpSpPr>
          <a:xfrm>
            <a:off x="3651600" y="1708872"/>
            <a:ext cx="1827600" cy="1827600"/>
            <a:chOff x="5177700" y="1917597"/>
            <a:chExt cx="1827600" cy="1827600"/>
          </a:xfrm>
        </p:grpSpPr>
        <p:sp>
          <p:nvSpPr>
            <p:cNvPr id="1672" name="Shape 1672"/>
            <p:cNvSpPr/>
            <p:nvPr/>
          </p:nvSpPr>
          <p:spPr>
            <a:xfrm>
              <a:off x="51777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6349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60921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65493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1777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6349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60921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65493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1777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-99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6349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60921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5493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51777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56349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109</a:t>
              </a: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0921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65493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</p:grpSp>
      <p:grpSp>
        <p:nvGrpSpPr>
          <p:cNvPr id="1688" name="Shape 1688"/>
          <p:cNvGrpSpPr/>
          <p:nvPr/>
        </p:nvGrpSpPr>
        <p:grpSpPr>
          <a:xfrm>
            <a:off x="3499200" y="1861272"/>
            <a:ext cx="1827600" cy="1827600"/>
            <a:chOff x="5177700" y="1917597"/>
            <a:chExt cx="1827600" cy="1827600"/>
          </a:xfrm>
        </p:grpSpPr>
        <p:sp>
          <p:nvSpPr>
            <p:cNvPr id="1689" name="Shape 1689"/>
            <p:cNvSpPr/>
            <p:nvPr/>
          </p:nvSpPr>
          <p:spPr>
            <a:xfrm>
              <a:off x="51777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6349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60921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65493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1777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6349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60921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65493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1777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-99</a:t>
              </a: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6349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60921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65493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1777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6349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109</a:t>
              </a: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60921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65493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</p:grpSp>
      <p:grpSp>
        <p:nvGrpSpPr>
          <p:cNvPr id="1705" name="Shape 1705"/>
          <p:cNvGrpSpPr/>
          <p:nvPr/>
        </p:nvGrpSpPr>
        <p:grpSpPr>
          <a:xfrm>
            <a:off x="3346800" y="2013672"/>
            <a:ext cx="1827600" cy="1827600"/>
            <a:chOff x="5177700" y="1917597"/>
            <a:chExt cx="1827600" cy="1827600"/>
          </a:xfrm>
        </p:grpSpPr>
        <p:sp>
          <p:nvSpPr>
            <p:cNvPr id="1706" name="Shape 1706"/>
            <p:cNvSpPr/>
            <p:nvPr/>
          </p:nvSpPr>
          <p:spPr>
            <a:xfrm>
              <a:off x="51777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6349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60921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6549300" y="19175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1777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6349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60921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6549300" y="23747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51777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-99</a:t>
              </a: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56349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921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549300" y="28319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51777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56349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921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99</a:t>
              </a: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549300" y="3289197"/>
              <a:ext cx="456000" cy="4560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</p:grpSp>
      <p:sp>
        <p:nvSpPr>
          <p:cNvPr id="1722" name="Shape 1722"/>
          <p:cNvSpPr txBox="1"/>
          <p:nvPr/>
        </p:nvSpPr>
        <p:spPr>
          <a:xfrm>
            <a:off x="3348900" y="3834325"/>
            <a:ext cx="1827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723" name="Shape 1723"/>
          <p:cNvSpPr txBox="1"/>
          <p:nvPr/>
        </p:nvSpPr>
        <p:spPr>
          <a:xfrm>
            <a:off x="2145600" y="2751000"/>
            <a:ext cx="1183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Shape 172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represent it more graphically.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might we find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9" name="Shape 1729"/>
          <p:cNvSpPr/>
          <p:nvPr/>
        </p:nvSpPr>
        <p:spPr>
          <a:xfrm>
            <a:off x="34231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0" name="Shape 173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1731" name="Shape 1731"/>
          <p:cNvCxnSpPr>
            <a:stCxn id="1732" idx="6"/>
            <a:endCxn id="1733" idx="2"/>
          </p:cNvCxnSpPr>
          <p:nvPr/>
        </p:nvCxnSpPr>
        <p:spPr>
          <a:xfrm flipH="1" rot="10800000">
            <a:off x="25266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34" name="Shape 1734"/>
          <p:cNvCxnSpPr>
            <a:stCxn id="1733" idx="0"/>
            <a:endCxn id="1735" idx="1"/>
          </p:cNvCxnSpPr>
          <p:nvPr/>
        </p:nvCxnSpPr>
        <p:spPr>
          <a:xfrm flipH="1" rot="10800000">
            <a:off x="3880650" y="4033211"/>
            <a:ext cx="240600" cy="3504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36" name="Shape 1736"/>
          <p:cNvCxnSpPr>
            <a:stCxn id="1735" idx="3"/>
            <a:endCxn id="1737" idx="1"/>
          </p:cNvCxnSpPr>
          <p:nvPr/>
        </p:nvCxnSpPr>
        <p:spPr>
          <a:xfrm flipH="1" rot="10800000">
            <a:off x="4602450" y="4020975"/>
            <a:ext cx="280500" cy="123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38" name="Shape 1738"/>
          <p:cNvCxnSpPr>
            <a:stCxn id="1737" idx="4"/>
            <a:endCxn id="1739" idx="0"/>
          </p:cNvCxnSpPr>
          <p:nvPr/>
        </p:nvCxnSpPr>
        <p:spPr>
          <a:xfrm flipH="1">
            <a:off x="47818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40" name="Shape 1740"/>
          <p:cNvCxnSpPr>
            <a:stCxn id="1741" idx="3"/>
            <a:endCxn id="1742" idx="4"/>
          </p:cNvCxnSpPr>
          <p:nvPr/>
        </p:nvCxnSpPr>
        <p:spPr>
          <a:xfrm flipH="1" rot="10800000">
            <a:off x="50223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43" name="Shape 1743"/>
          <p:cNvCxnSpPr>
            <a:stCxn id="1744" idx="3"/>
            <a:endCxn id="1745" idx="2"/>
          </p:cNvCxnSpPr>
          <p:nvPr/>
        </p:nvCxnSpPr>
        <p:spPr>
          <a:xfrm flipH="1" rot="10800000">
            <a:off x="55035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45" name="Shape 1745"/>
          <p:cNvSpPr/>
          <p:nvPr/>
        </p:nvSpPr>
        <p:spPr>
          <a:xfrm>
            <a:off x="66174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733" name="Shape 1733"/>
          <p:cNvSpPr/>
          <p:nvPr/>
        </p:nvSpPr>
        <p:spPr>
          <a:xfrm>
            <a:off x="36400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746" name="Shape 1746"/>
          <p:cNvSpPr/>
          <p:nvPr/>
        </p:nvSpPr>
        <p:spPr>
          <a:xfrm>
            <a:off x="39803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747" name="Shape 1747"/>
          <p:cNvSpPr/>
          <p:nvPr/>
        </p:nvSpPr>
        <p:spPr>
          <a:xfrm>
            <a:off x="43312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1748" name="Shape 1748"/>
          <p:cNvGrpSpPr/>
          <p:nvPr/>
        </p:nvGrpSpPr>
        <p:grpSpPr>
          <a:xfrm>
            <a:off x="4541150" y="5058536"/>
            <a:ext cx="481200" cy="481200"/>
            <a:chOff x="4769750" y="4296536"/>
            <a:chExt cx="481200" cy="481200"/>
          </a:xfrm>
        </p:grpSpPr>
        <p:sp>
          <p:nvSpPr>
            <p:cNvPr id="1739" name="Shape 1739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1" name="Shape 174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</a:t>
              </a: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 - 3</a:t>
              </a:r>
            </a:p>
          </p:txBody>
        </p:sp>
      </p:grpSp>
      <p:grpSp>
        <p:nvGrpSpPr>
          <p:cNvPr id="1749" name="Shape 1749"/>
          <p:cNvGrpSpPr/>
          <p:nvPr/>
        </p:nvGrpSpPr>
        <p:grpSpPr>
          <a:xfrm>
            <a:off x="5022350" y="4577336"/>
            <a:ext cx="481200" cy="481200"/>
            <a:chOff x="4769750" y="4296536"/>
            <a:chExt cx="481200" cy="481200"/>
          </a:xfrm>
        </p:grpSpPr>
        <p:sp>
          <p:nvSpPr>
            <p:cNvPr id="1742" name="Shape 1742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4" name="Shape 174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1737" name="Shape 1737"/>
          <p:cNvSpPr/>
          <p:nvPr/>
        </p:nvSpPr>
        <p:spPr>
          <a:xfrm>
            <a:off x="48124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1750" name="Shape 1750"/>
          <p:cNvGrpSpPr/>
          <p:nvPr/>
        </p:nvGrpSpPr>
        <p:grpSpPr>
          <a:xfrm>
            <a:off x="4121250" y="3792686"/>
            <a:ext cx="481200" cy="481200"/>
            <a:chOff x="4769750" y="4296536"/>
            <a:chExt cx="481200" cy="481200"/>
          </a:xfrm>
        </p:grpSpPr>
        <p:sp>
          <p:nvSpPr>
            <p:cNvPr id="1751" name="Shape 1751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5" name="Shape 1735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1732" name="Shape 1732"/>
          <p:cNvSpPr/>
          <p:nvPr/>
        </p:nvSpPr>
        <p:spPr>
          <a:xfrm>
            <a:off x="20454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752" name="Shape 1752"/>
          <p:cNvSpPr txBox="1"/>
          <p:nvPr/>
        </p:nvSpPr>
        <p:spPr>
          <a:xfrm>
            <a:off x="5667075" y="5265650"/>
            <a:ext cx="15942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the shortest path from u to v through the blue set of vertices; it has weight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[u, v].</a:t>
            </a:r>
          </a:p>
        </p:txBody>
      </p:sp>
      <p:sp>
        <p:nvSpPr>
          <p:cNvPr id="1753" name="Shape 1753"/>
          <p:cNvSpPr/>
          <p:nvPr/>
        </p:nvSpPr>
        <p:spPr>
          <a:xfrm flipH="1" rot="-3001093">
            <a:off x="6063165" y="4891745"/>
            <a:ext cx="211934" cy="42731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54" name="Shape 1754"/>
          <p:cNvSpPr txBox="1"/>
          <p:nvPr/>
        </p:nvSpPr>
        <p:spPr>
          <a:xfrm>
            <a:off x="5687275" y="2707525"/>
            <a:ext cx="15942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describes the cost of the shortest path through internal vertices {0, …, k-2} for all vertex pairs, including this specific u and v.</a:t>
            </a:r>
          </a:p>
        </p:txBody>
      </p:sp>
      <p:sp>
        <p:nvSpPr>
          <p:cNvPr id="1755" name="Shape 1755"/>
          <p:cNvSpPr/>
          <p:nvPr/>
        </p:nvSpPr>
        <p:spPr>
          <a:xfrm rot="-5525722">
            <a:off x="5324870" y="3283403"/>
            <a:ext cx="302134" cy="4273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 list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length n for each k = 0, 1, …, |V|-1.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k edges.</a:t>
            </a:r>
          </a:p>
        </p:txBody>
      </p:sp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93" name="Shape 93"/>
          <p:cNvSpPr/>
          <p:nvPr/>
        </p:nvSpPr>
        <p:spPr>
          <a:xfrm>
            <a:off x="2282100" y="2984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4" name="Shape 94"/>
          <p:cNvSpPr/>
          <p:nvPr/>
        </p:nvSpPr>
        <p:spPr>
          <a:xfrm>
            <a:off x="2739300" y="2984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95" name="Shape 95"/>
          <p:cNvSpPr/>
          <p:nvPr/>
        </p:nvSpPr>
        <p:spPr>
          <a:xfrm>
            <a:off x="3196500" y="2984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96" name="Shape 96"/>
          <p:cNvSpPr/>
          <p:nvPr/>
        </p:nvSpPr>
        <p:spPr>
          <a:xfrm>
            <a:off x="3653700" y="2984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4804104" y="2984391"/>
            <a:ext cx="2565300" cy="2412900"/>
            <a:chOff x="5087329" y="4081041"/>
            <a:chExt cx="2565300" cy="2412900"/>
          </a:xfrm>
        </p:grpSpPr>
        <p:sp>
          <p:nvSpPr>
            <p:cNvPr id="98" name="Shape 98"/>
            <p:cNvSpPr txBox="1"/>
            <p:nvPr/>
          </p:nvSpPr>
          <p:spPr>
            <a:xfrm>
              <a:off x="61292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99" name="Shape 99"/>
            <p:cNvCxnSpPr/>
            <p:nvPr/>
          </p:nvCxnSpPr>
          <p:spPr>
            <a:xfrm>
              <a:off x="5822025" y="4461775"/>
              <a:ext cx="1032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100" name="Shape 100"/>
            <p:cNvCxnSpPr>
              <a:stCxn id="101" idx="2"/>
              <a:endCxn id="102" idx="6"/>
            </p:cNvCxnSpPr>
            <p:nvPr/>
          </p:nvCxnSpPr>
          <p:spPr>
            <a:xfrm rot="10800000">
              <a:off x="5842412" y="6061986"/>
              <a:ext cx="104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102" name="Shape 102"/>
            <p:cNvSpPr/>
            <p:nvPr/>
          </p:nvSpPr>
          <p:spPr>
            <a:xfrm>
              <a:off x="5361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6885225" y="4297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u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5361225" y="429738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s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50873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cxnSp>
          <p:nvCxnSpPr>
            <p:cNvPr id="106" name="Shape 106"/>
            <p:cNvCxnSpPr/>
            <p:nvPr/>
          </p:nvCxnSpPr>
          <p:spPr>
            <a:xfrm>
              <a:off x="5860985" y="4614186"/>
              <a:ext cx="1034099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sp>
          <p:nvSpPr>
            <p:cNvPr id="101" name="Shape 101"/>
            <p:cNvSpPr/>
            <p:nvPr/>
          </p:nvSpPr>
          <p:spPr>
            <a:xfrm>
              <a:off x="6885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v</a:t>
              </a:r>
            </a:p>
          </p:txBody>
        </p:sp>
        <p:cxnSp>
          <p:nvCxnSpPr>
            <p:cNvPr id="107" name="Shape 107"/>
            <p:cNvCxnSpPr>
              <a:stCxn id="104" idx="5"/>
              <a:endCxn id="101" idx="1"/>
            </p:cNvCxnSpPr>
            <p:nvPr/>
          </p:nvCxnSpPr>
          <p:spPr>
            <a:xfrm>
              <a:off x="5771955" y="4708116"/>
              <a:ext cx="1183800" cy="1183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108" name="Shape 108"/>
            <p:cNvCxnSpPr>
              <a:stCxn id="103" idx="4"/>
              <a:endCxn id="101" idx="0"/>
            </p:cNvCxnSpPr>
            <p:nvPr/>
          </p:nvCxnSpPr>
          <p:spPr>
            <a:xfrm>
              <a:off x="7125825" y="4778586"/>
              <a:ext cx="0" cy="104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109" name="Shape 109"/>
            <p:cNvSpPr txBox="1"/>
            <p:nvPr/>
          </p:nvSpPr>
          <p:spPr>
            <a:xfrm>
              <a:off x="6205429" y="45622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7119829" y="50194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5976829" y="5171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6281629" y="6010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72971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72971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50873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</p:grpSp>
      <p:sp>
        <p:nvSpPr>
          <p:cNvPr id="116" name="Shape 116"/>
          <p:cNvSpPr txBox="1"/>
          <p:nvPr/>
        </p:nvSpPr>
        <p:spPr>
          <a:xfrm>
            <a:off x="1774600" y="2984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282100" y="2527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739300" y="2527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196500" y="2527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653700" y="2527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121" name="Shape 121"/>
          <p:cNvSpPr/>
          <p:nvPr/>
        </p:nvSpPr>
        <p:spPr>
          <a:xfrm>
            <a:off x="2282100" y="3593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739300" y="3593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3196500" y="3593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3653700" y="3593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774600" y="3594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126" name="Shape 126"/>
          <p:cNvSpPr/>
          <p:nvPr/>
        </p:nvSpPr>
        <p:spPr>
          <a:xfrm>
            <a:off x="22821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7393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1965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6537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774600" y="4203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131" name="Shape 131"/>
          <p:cNvSpPr/>
          <p:nvPr/>
        </p:nvSpPr>
        <p:spPr>
          <a:xfrm>
            <a:off x="2282100" y="4813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2739300" y="4813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196500" y="4813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3653700" y="4813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774600" y="4813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  <p:sp>
        <p:nvSpPr>
          <p:cNvPr id="136" name="Shape 136"/>
          <p:cNvSpPr/>
          <p:nvPr/>
        </p:nvSpPr>
        <p:spPr>
          <a:xfrm flipH="1" rot="2146067">
            <a:off x="1435524" y="3136348"/>
            <a:ext cx="163565" cy="6781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7" name="Shape 137"/>
          <p:cNvSpPr txBox="1"/>
          <p:nvPr/>
        </p:nvSpPr>
        <p:spPr>
          <a:xfrm>
            <a:off x="609600" y="3706800"/>
            <a:ext cx="11325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We know k = 0 i.e. shortest paths to each vertex with at most 0 edges in it.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Shape 176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represent it more graphically.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might we find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1" name="Shape 1761"/>
          <p:cNvSpPr/>
          <p:nvPr/>
        </p:nvSpPr>
        <p:spPr>
          <a:xfrm>
            <a:off x="34231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2" name="Shape 176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1763" name="Shape 1763"/>
          <p:cNvCxnSpPr>
            <a:stCxn id="1764" idx="6"/>
            <a:endCxn id="1765" idx="2"/>
          </p:cNvCxnSpPr>
          <p:nvPr/>
        </p:nvCxnSpPr>
        <p:spPr>
          <a:xfrm flipH="1" rot="10800000">
            <a:off x="25266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66" name="Shape 1766"/>
          <p:cNvCxnSpPr>
            <a:stCxn id="1765" idx="0"/>
            <a:endCxn id="1767" idx="1"/>
          </p:cNvCxnSpPr>
          <p:nvPr/>
        </p:nvCxnSpPr>
        <p:spPr>
          <a:xfrm flipH="1" rot="10800000">
            <a:off x="3880650" y="4033211"/>
            <a:ext cx="240600" cy="3504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68" name="Shape 1768"/>
          <p:cNvCxnSpPr>
            <a:stCxn id="1767" idx="3"/>
            <a:endCxn id="1769" idx="1"/>
          </p:cNvCxnSpPr>
          <p:nvPr/>
        </p:nvCxnSpPr>
        <p:spPr>
          <a:xfrm flipH="1" rot="10800000">
            <a:off x="4602450" y="4020975"/>
            <a:ext cx="280500" cy="123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70" name="Shape 1770"/>
          <p:cNvCxnSpPr>
            <a:stCxn id="1769" idx="4"/>
            <a:endCxn id="1771" idx="0"/>
          </p:cNvCxnSpPr>
          <p:nvPr/>
        </p:nvCxnSpPr>
        <p:spPr>
          <a:xfrm flipH="1">
            <a:off x="47818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72" name="Shape 1772"/>
          <p:cNvCxnSpPr>
            <a:stCxn id="1773" idx="3"/>
            <a:endCxn id="1774" idx="4"/>
          </p:cNvCxnSpPr>
          <p:nvPr/>
        </p:nvCxnSpPr>
        <p:spPr>
          <a:xfrm flipH="1" rot="10800000">
            <a:off x="50223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75" name="Shape 1775"/>
          <p:cNvCxnSpPr>
            <a:stCxn id="1776" idx="3"/>
            <a:endCxn id="1777" idx="2"/>
          </p:cNvCxnSpPr>
          <p:nvPr/>
        </p:nvCxnSpPr>
        <p:spPr>
          <a:xfrm flipH="1" rot="10800000">
            <a:off x="55035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77" name="Shape 1777"/>
          <p:cNvSpPr/>
          <p:nvPr/>
        </p:nvSpPr>
        <p:spPr>
          <a:xfrm>
            <a:off x="66174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765" name="Shape 1765"/>
          <p:cNvSpPr/>
          <p:nvPr/>
        </p:nvSpPr>
        <p:spPr>
          <a:xfrm>
            <a:off x="36400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778" name="Shape 1778"/>
          <p:cNvSpPr/>
          <p:nvPr/>
        </p:nvSpPr>
        <p:spPr>
          <a:xfrm>
            <a:off x="39803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779" name="Shape 1779"/>
          <p:cNvSpPr/>
          <p:nvPr/>
        </p:nvSpPr>
        <p:spPr>
          <a:xfrm>
            <a:off x="43312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1780" name="Shape 1780"/>
          <p:cNvGrpSpPr/>
          <p:nvPr/>
        </p:nvGrpSpPr>
        <p:grpSpPr>
          <a:xfrm>
            <a:off x="4541150" y="5058536"/>
            <a:ext cx="481200" cy="481200"/>
            <a:chOff x="4769750" y="4296536"/>
            <a:chExt cx="481200" cy="481200"/>
          </a:xfrm>
        </p:grpSpPr>
        <p:sp>
          <p:nvSpPr>
            <p:cNvPr id="1771" name="Shape 1771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3" name="Shape 1773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1781" name="Shape 1781"/>
          <p:cNvGrpSpPr/>
          <p:nvPr/>
        </p:nvGrpSpPr>
        <p:grpSpPr>
          <a:xfrm>
            <a:off x="5022350" y="4577336"/>
            <a:ext cx="481200" cy="481200"/>
            <a:chOff x="4769750" y="4296536"/>
            <a:chExt cx="481200" cy="481200"/>
          </a:xfrm>
        </p:grpSpPr>
        <p:sp>
          <p:nvSpPr>
            <p:cNvPr id="1774" name="Shape 1774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6" name="Shape 177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1769" name="Shape 1769"/>
          <p:cNvSpPr/>
          <p:nvPr/>
        </p:nvSpPr>
        <p:spPr>
          <a:xfrm>
            <a:off x="48124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1782" name="Shape 1782"/>
          <p:cNvGrpSpPr/>
          <p:nvPr/>
        </p:nvGrpSpPr>
        <p:grpSpPr>
          <a:xfrm>
            <a:off x="4121250" y="3792686"/>
            <a:ext cx="481200" cy="481200"/>
            <a:chOff x="4769750" y="4296536"/>
            <a:chExt cx="481200" cy="481200"/>
          </a:xfrm>
        </p:grpSpPr>
        <p:sp>
          <p:nvSpPr>
            <p:cNvPr id="1783" name="Shape 1783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67" name="Shape 176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1764" name="Shape 1764"/>
          <p:cNvSpPr/>
          <p:nvPr/>
        </p:nvSpPr>
        <p:spPr>
          <a:xfrm>
            <a:off x="20454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784" name="Shape 1784"/>
          <p:cNvSpPr txBox="1"/>
          <p:nvPr/>
        </p:nvSpPr>
        <p:spPr>
          <a:xfrm>
            <a:off x="38940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1785" name="Shape 1785"/>
          <p:cNvGrpSpPr/>
          <p:nvPr/>
        </p:nvGrpSpPr>
        <p:grpSpPr>
          <a:xfrm>
            <a:off x="5585250" y="3188389"/>
            <a:ext cx="481200" cy="481199"/>
            <a:chOff x="4769750" y="4296536"/>
            <a:chExt cx="481200" cy="481200"/>
          </a:xfrm>
        </p:grpSpPr>
        <p:sp>
          <p:nvSpPr>
            <p:cNvPr id="1786" name="Shape 1786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87" name="Shape 178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</a:t>
              </a:r>
            </a:p>
          </p:txBody>
        </p:sp>
      </p:grpSp>
      <p:grpSp>
        <p:nvGrpSpPr>
          <p:cNvPr id="1788" name="Shape 1788"/>
          <p:cNvGrpSpPr/>
          <p:nvPr/>
        </p:nvGrpSpPr>
        <p:grpSpPr>
          <a:xfrm>
            <a:off x="2842800" y="3311464"/>
            <a:ext cx="481200" cy="481200"/>
            <a:chOff x="4769750" y="4296536"/>
            <a:chExt cx="481200" cy="481200"/>
          </a:xfrm>
        </p:grpSpPr>
        <p:sp>
          <p:nvSpPr>
            <p:cNvPr id="1789" name="Shape 1789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90" name="Shape 179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k</a:t>
              </a: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 + 1</a:t>
              </a:r>
            </a:p>
          </p:txBody>
        </p:sp>
      </p:grpSp>
      <p:grpSp>
        <p:nvGrpSpPr>
          <p:cNvPr id="1791" name="Shape 1791"/>
          <p:cNvGrpSpPr/>
          <p:nvPr/>
        </p:nvGrpSpPr>
        <p:grpSpPr>
          <a:xfrm>
            <a:off x="6617400" y="2978664"/>
            <a:ext cx="481200" cy="481199"/>
            <a:chOff x="4769750" y="4296536"/>
            <a:chExt cx="481200" cy="481200"/>
          </a:xfrm>
        </p:grpSpPr>
        <p:sp>
          <p:nvSpPr>
            <p:cNvPr id="1792" name="Shape 1792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93" name="Shape 1793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k + 2</a:t>
              </a:r>
            </a:p>
          </p:txBody>
        </p:sp>
      </p:grpSp>
      <p:grpSp>
        <p:nvGrpSpPr>
          <p:cNvPr id="1794" name="Shape 1794"/>
          <p:cNvGrpSpPr/>
          <p:nvPr/>
        </p:nvGrpSpPr>
        <p:grpSpPr>
          <a:xfrm>
            <a:off x="5967350" y="5299114"/>
            <a:ext cx="481200" cy="481200"/>
            <a:chOff x="4769750" y="4296536"/>
            <a:chExt cx="481200" cy="481200"/>
          </a:xfrm>
        </p:grpSpPr>
        <p:sp>
          <p:nvSpPr>
            <p:cNvPr id="1795" name="Shape 1795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96" name="Shape 179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|V|-1</a:t>
              </a:r>
            </a:p>
          </p:txBody>
        </p:sp>
      </p:grpSp>
      <p:grpSp>
        <p:nvGrpSpPr>
          <p:cNvPr id="1797" name="Shape 1797"/>
          <p:cNvGrpSpPr/>
          <p:nvPr/>
        </p:nvGrpSpPr>
        <p:grpSpPr>
          <a:xfrm>
            <a:off x="2842800" y="5058514"/>
            <a:ext cx="481200" cy="481200"/>
            <a:chOff x="4769750" y="4296536"/>
            <a:chExt cx="481200" cy="481200"/>
          </a:xfrm>
        </p:grpSpPr>
        <p:sp>
          <p:nvSpPr>
            <p:cNvPr id="1798" name="Shape 1798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99" name="Shape 179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</a:t>
              </a: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 - 1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represent it more graphically.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might we find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5" name="Shape 1805"/>
          <p:cNvSpPr/>
          <p:nvPr/>
        </p:nvSpPr>
        <p:spPr>
          <a:xfrm>
            <a:off x="27945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6" name="Shape 1806"/>
          <p:cNvSpPr/>
          <p:nvPr/>
        </p:nvSpPr>
        <p:spPr>
          <a:xfrm>
            <a:off x="34231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7" name="Shape 180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1808" name="Shape 1808"/>
          <p:cNvCxnSpPr>
            <a:stCxn id="1809" idx="6"/>
            <a:endCxn id="1810" idx="2"/>
          </p:cNvCxnSpPr>
          <p:nvPr/>
        </p:nvCxnSpPr>
        <p:spPr>
          <a:xfrm flipH="1" rot="10800000">
            <a:off x="25266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11" name="Shape 1811"/>
          <p:cNvCxnSpPr>
            <a:stCxn id="1810" idx="0"/>
            <a:endCxn id="1812" idx="1"/>
          </p:cNvCxnSpPr>
          <p:nvPr/>
        </p:nvCxnSpPr>
        <p:spPr>
          <a:xfrm flipH="1" rot="10800000">
            <a:off x="3880650" y="4033211"/>
            <a:ext cx="240600" cy="3504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13" name="Shape 1813"/>
          <p:cNvCxnSpPr>
            <a:stCxn id="1812" idx="3"/>
            <a:endCxn id="1814" idx="1"/>
          </p:cNvCxnSpPr>
          <p:nvPr/>
        </p:nvCxnSpPr>
        <p:spPr>
          <a:xfrm flipH="1" rot="10800000">
            <a:off x="4602450" y="4020975"/>
            <a:ext cx="280500" cy="123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15" name="Shape 1815"/>
          <p:cNvCxnSpPr>
            <a:stCxn id="1814" idx="4"/>
            <a:endCxn id="1816" idx="0"/>
          </p:cNvCxnSpPr>
          <p:nvPr/>
        </p:nvCxnSpPr>
        <p:spPr>
          <a:xfrm flipH="1">
            <a:off x="47818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17" name="Shape 1817"/>
          <p:cNvCxnSpPr>
            <a:stCxn id="1818" idx="3"/>
            <a:endCxn id="1819" idx="4"/>
          </p:cNvCxnSpPr>
          <p:nvPr/>
        </p:nvCxnSpPr>
        <p:spPr>
          <a:xfrm flipH="1" rot="10800000">
            <a:off x="50223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20" name="Shape 1820"/>
          <p:cNvCxnSpPr>
            <a:stCxn id="1821" idx="3"/>
            <a:endCxn id="1822" idx="2"/>
          </p:cNvCxnSpPr>
          <p:nvPr/>
        </p:nvCxnSpPr>
        <p:spPr>
          <a:xfrm flipH="1" rot="10800000">
            <a:off x="55035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822" name="Shape 1822"/>
          <p:cNvSpPr/>
          <p:nvPr/>
        </p:nvSpPr>
        <p:spPr>
          <a:xfrm>
            <a:off x="66174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810" name="Shape 1810"/>
          <p:cNvSpPr/>
          <p:nvPr/>
        </p:nvSpPr>
        <p:spPr>
          <a:xfrm>
            <a:off x="36400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823" name="Shape 1823"/>
          <p:cNvSpPr/>
          <p:nvPr/>
        </p:nvSpPr>
        <p:spPr>
          <a:xfrm>
            <a:off x="39803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824" name="Shape 1824"/>
          <p:cNvSpPr/>
          <p:nvPr/>
        </p:nvSpPr>
        <p:spPr>
          <a:xfrm>
            <a:off x="43312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1825" name="Shape 1825"/>
          <p:cNvGrpSpPr/>
          <p:nvPr/>
        </p:nvGrpSpPr>
        <p:grpSpPr>
          <a:xfrm>
            <a:off x="4541150" y="5058536"/>
            <a:ext cx="481200" cy="481200"/>
            <a:chOff x="4769750" y="4296536"/>
            <a:chExt cx="481200" cy="481200"/>
          </a:xfrm>
        </p:grpSpPr>
        <p:sp>
          <p:nvSpPr>
            <p:cNvPr id="1816" name="Shape 1816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18" name="Shape 181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1826" name="Shape 1826"/>
          <p:cNvGrpSpPr/>
          <p:nvPr/>
        </p:nvGrpSpPr>
        <p:grpSpPr>
          <a:xfrm>
            <a:off x="5022350" y="4577336"/>
            <a:ext cx="481200" cy="481200"/>
            <a:chOff x="4769750" y="4296536"/>
            <a:chExt cx="481200" cy="481200"/>
          </a:xfrm>
        </p:grpSpPr>
        <p:sp>
          <p:nvSpPr>
            <p:cNvPr id="1819" name="Shape 1819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21" name="Shape 182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1814" name="Shape 1814"/>
          <p:cNvSpPr/>
          <p:nvPr/>
        </p:nvSpPr>
        <p:spPr>
          <a:xfrm>
            <a:off x="48124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1827" name="Shape 1827"/>
          <p:cNvGrpSpPr/>
          <p:nvPr/>
        </p:nvGrpSpPr>
        <p:grpSpPr>
          <a:xfrm>
            <a:off x="4121250" y="3792686"/>
            <a:ext cx="481200" cy="481200"/>
            <a:chOff x="4769750" y="4296536"/>
            <a:chExt cx="481200" cy="481200"/>
          </a:xfrm>
        </p:grpSpPr>
        <p:sp>
          <p:nvSpPr>
            <p:cNvPr id="1828" name="Shape 1828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12" name="Shape 181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1809" name="Shape 1809"/>
          <p:cNvSpPr/>
          <p:nvPr/>
        </p:nvSpPr>
        <p:spPr>
          <a:xfrm>
            <a:off x="20454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829" name="Shape 1829"/>
          <p:cNvSpPr txBox="1"/>
          <p:nvPr/>
        </p:nvSpPr>
        <p:spPr>
          <a:xfrm>
            <a:off x="38940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1830" name="Shape 1830"/>
          <p:cNvGrpSpPr/>
          <p:nvPr/>
        </p:nvGrpSpPr>
        <p:grpSpPr>
          <a:xfrm>
            <a:off x="3980375" y="3006939"/>
            <a:ext cx="481200" cy="481199"/>
            <a:chOff x="4769750" y="4296536"/>
            <a:chExt cx="481200" cy="481200"/>
          </a:xfrm>
        </p:grpSpPr>
        <p:sp>
          <p:nvSpPr>
            <p:cNvPr id="1831" name="Shape 1831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32" name="Shape 183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1833" name="Shape 1833"/>
          <p:cNvSpPr txBox="1"/>
          <p:nvPr/>
        </p:nvSpPr>
        <p:spPr>
          <a:xfrm>
            <a:off x="38940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  <p:grpSp>
        <p:nvGrpSpPr>
          <p:cNvPr id="1834" name="Shape 1834"/>
          <p:cNvGrpSpPr/>
          <p:nvPr/>
        </p:nvGrpSpPr>
        <p:grpSpPr>
          <a:xfrm>
            <a:off x="7312175" y="3748439"/>
            <a:ext cx="481200" cy="481200"/>
            <a:chOff x="4769750" y="4296536"/>
            <a:chExt cx="481200" cy="481200"/>
          </a:xfrm>
        </p:grpSpPr>
        <p:sp>
          <p:nvSpPr>
            <p:cNvPr id="1835" name="Shape 1835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36" name="Shape 183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k + 1</a:t>
              </a:r>
            </a:p>
          </p:txBody>
        </p:sp>
      </p:grpSp>
      <p:grpSp>
        <p:nvGrpSpPr>
          <p:cNvPr id="1837" name="Shape 1837"/>
          <p:cNvGrpSpPr/>
          <p:nvPr/>
        </p:nvGrpSpPr>
        <p:grpSpPr>
          <a:xfrm>
            <a:off x="6617400" y="2978664"/>
            <a:ext cx="481200" cy="481199"/>
            <a:chOff x="4769750" y="4296536"/>
            <a:chExt cx="481200" cy="481200"/>
          </a:xfrm>
        </p:grpSpPr>
        <p:sp>
          <p:nvSpPr>
            <p:cNvPr id="1838" name="Shape 1838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39" name="Shape 183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k + 2</a:t>
              </a:r>
            </a:p>
          </p:txBody>
        </p:sp>
      </p:grpSp>
      <p:grpSp>
        <p:nvGrpSpPr>
          <p:cNvPr id="1840" name="Shape 1840"/>
          <p:cNvGrpSpPr/>
          <p:nvPr/>
        </p:nvGrpSpPr>
        <p:grpSpPr>
          <a:xfrm>
            <a:off x="6272150" y="5527714"/>
            <a:ext cx="481200" cy="481200"/>
            <a:chOff x="4769750" y="4296536"/>
            <a:chExt cx="481200" cy="481200"/>
          </a:xfrm>
        </p:grpSpPr>
        <p:sp>
          <p:nvSpPr>
            <p:cNvPr id="1841" name="Shape 1841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42" name="Shape 184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|V|-1</a:t>
              </a:r>
            </a:p>
          </p:txBody>
        </p:sp>
      </p:grpSp>
      <p:sp>
        <p:nvSpPr>
          <p:cNvPr id="1843" name="Shape 1843"/>
          <p:cNvSpPr/>
          <p:nvPr/>
        </p:nvSpPr>
        <p:spPr>
          <a:xfrm>
            <a:off x="2390650" y="55072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Shape 184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represent it more graphically.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might we find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don’t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need vertex k - 1.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</a:p>
        </p:txBody>
      </p:sp>
      <p:sp>
        <p:nvSpPr>
          <p:cNvPr id="1849" name="Shape 1849"/>
          <p:cNvSpPr/>
          <p:nvPr/>
        </p:nvSpPr>
        <p:spPr>
          <a:xfrm>
            <a:off x="27945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0" name="Shape 1850"/>
          <p:cNvSpPr/>
          <p:nvPr/>
        </p:nvSpPr>
        <p:spPr>
          <a:xfrm>
            <a:off x="34231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1" name="Shape 185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1852" name="Shape 1852"/>
          <p:cNvCxnSpPr>
            <a:stCxn id="1853" idx="6"/>
            <a:endCxn id="1854" idx="2"/>
          </p:cNvCxnSpPr>
          <p:nvPr/>
        </p:nvCxnSpPr>
        <p:spPr>
          <a:xfrm flipH="1" rot="10800000">
            <a:off x="25266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55" name="Shape 1855"/>
          <p:cNvCxnSpPr>
            <a:stCxn id="1854" idx="0"/>
            <a:endCxn id="1856" idx="1"/>
          </p:cNvCxnSpPr>
          <p:nvPr/>
        </p:nvCxnSpPr>
        <p:spPr>
          <a:xfrm flipH="1" rot="10800000">
            <a:off x="3880650" y="4033211"/>
            <a:ext cx="240600" cy="3504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57" name="Shape 1857"/>
          <p:cNvCxnSpPr>
            <a:stCxn id="1856" idx="3"/>
            <a:endCxn id="1858" idx="1"/>
          </p:cNvCxnSpPr>
          <p:nvPr/>
        </p:nvCxnSpPr>
        <p:spPr>
          <a:xfrm flipH="1" rot="10800000">
            <a:off x="4602450" y="4020975"/>
            <a:ext cx="280500" cy="123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59" name="Shape 1859"/>
          <p:cNvCxnSpPr>
            <a:stCxn id="1858" idx="4"/>
            <a:endCxn id="1860" idx="0"/>
          </p:cNvCxnSpPr>
          <p:nvPr/>
        </p:nvCxnSpPr>
        <p:spPr>
          <a:xfrm flipH="1">
            <a:off x="47818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61" name="Shape 1861"/>
          <p:cNvCxnSpPr>
            <a:stCxn id="1862" idx="3"/>
            <a:endCxn id="1863" idx="4"/>
          </p:cNvCxnSpPr>
          <p:nvPr/>
        </p:nvCxnSpPr>
        <p:spPr>
          <a:xfrm flipH="1" rot="10800000">
            <a:off x="50223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64" name="Shape 1864"/>
          <p:cNvCxnSpPr>
            <a:stCxn id="1865" idx="3"/>
            <a:endCxn id="1866" idx="2"/>
          </p:cNvCxnSpPr>
          <p:nvPr/>
        </p:nvCxnSpPr>
        <p:spPr>
          <a:xfrm flipH="1" rot="10800000">
            <a:off x="55035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866" name="Shape 1866"/>
          <p:cNvSpPr/>
          <p:nvPr/>
        </p:nvSpPr>
        <p:spPr>
          <a:xfrm>
            <a:off x="66174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854" name="Shape 1854"/>
          <p:cNvSpPr/>
          <p:nvPr/>
        </p:nvSpPr>
        <p:spPr>
          <a:xfrm>
            <a:off x="36400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867" name="Shape 1867"/>
          <p:cNvSpPr/>
          <p:nvPr/>
        </p:nvSpPr>
        <p:spPr>
          <a:xfrm>
            <a:off x="39803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868" name="Shape 1868"/>
          <p:cNvSpPr/>
          <p:nvPr/>
        </p:nvSpPr>
        <p:spPr>
          <a:xfrm>
            <a:off x="43312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1869" name="Shape 1869"/>
          <p:cNvGrpSpPr/>
          <p:nvPr/>
        </p:nvGrpSpPr>
        <p:grpSpPr>
          <a:xfrm>
            <a:off x="4541150" y="5058536"/>
            <a:ext cx="481200" cy="481200"/>
            <a:chOff x="4769750" y="4296536"/>
            <a:chExt cx="481200" cy="481200"/>
          </a:xfrm>
        </p:grpSpPr>
        <p:sp>
          <p:nvSpPr>
            <p:cNvPr id="1860" name="Shape 1860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62" name="Shape 186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1870" name="Shape 1870"/>
          <p:cNvGrpSpPr/>
          <p:nvPr/>
        </p:nvGrpSpPr>
        <p:grpSpPr>
          <a:xfrm>
            <a:off x="5022350" y="4577336"/>
            <a:ext cx="481200" cy="481200"/>
            <a:chOff x="4769750" y="4296536"/>
            <a:chExt cx="481200" cy="481200"/>
          </a:xfrm>
        </p:grpSpPr>
        <p:sp>
          <p:nvSpPr>
            <p:cNvPr id="1863" name="Shape 1863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65" name="Shape 1865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1858" name="Shape 1858"/>
          <p:cNvSpPr/>
          <p:nvPr/>
        </p:nvSpPr>
        <p:spPr>
          <a:xfrm>
            <a:off x="48124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1871" name="Shape 1871"/>
          <p:cNvGrpSpPr/>
          <p:nvPr/>
        </p:nvGrpSpPr>
        <p:grpSpPr>
          <a:xfrm>
            <a:off x="4121250" y="3792686"/>
            <a:ext cx="481200" cy="481200"/>
            <a:chOff x="4769750" y="4296536"/>
            <a:chExt cx="481200" cy="481200"/>
          </a:xfrm>
        </p:grpSpPr>
        <p:sp>
          <p:nvSpPr>
            <p:cNvPr id="1872" name="Shape 1872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56" name="Shape 185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1853" name="Shape 1853"/>
          <p:cNvSpPr/>
          <p:nvPr/>
        </p:nvSpPr>
        <p:spPr>
          <a:xfrm>
            <a:off x="20454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873" name="Shape 1873"/>
          <p:cNvSpPr txBox="1"/>
          <p:nvPr/>
        </p:nvSpPr>
        <p:spPr>
          <a:xfrm>
            <a:off x="38940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1874" name="Shape 1874"/>
          <p:cNvGrpSpPr/>
          <p:nvPr/>
        </p:nvGrpSpPr>
        <p:grpSpPr>
          <a:xfrm>
            <a:off x="3980375" y="3006939"/>
            <a:ext cx="481200" cy="481199"/>
            <a:chOff x="4769750" y="4296536"/>
            <a:chExt cx="481200" cy="481200"/>
          </a:xfrm>
        </p:grpSpPr>
        <p:sp>
          <p:nvSpPr>
            <p:cNvPr id="1875" name="Shape 1875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76" name="Shape 187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1877" name="Shape 1877"/>
          <p:cNvSpPr txBox="1"/>
          <p:nvPr/>
        </p:nvSpPr>
        <p:spPr>
          <a:xfrm>
            <a:off x="38940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  <p:grpSp>
        <p:nvGrpSpPr>
          <p:cNvPr id="1878" name="Shape 1878"/>
          <p:cNvGrpSpPr/>
          <p:nvPr/>
        </p:nvGrpSpPr>
        <p:grpSpPr>
          <a:xfrm>
            <a:off x="6617400" y="2978664"/>
            <a:ext cx="481200" cy="481199"/>
            <a:chOff x="4769750" y="4296536"/>
            <a:chExt cx="481200" cy="481200"/>
          </a:xfrm>
        </p:grpSpPr>
        <p:sp>
          <p:nvSpPr>
            <p:cNvPr id="1879" name="Shape 1879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80" name="Shape 188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k + 2</a:t>
              </a:r>
            </a:p>
          </p:txBody>
        </p:sp>
      </p:grpSp>
      <p:grpSp>
        <p:nvGrpSpPr>
          <p:cNvPr id="1881" name="Shape 1881"/>
          <p:cNvGrpSpPr/>
          <p:nvPr/>
        </p:nvGrpSpPr>
        <p:grpSpPr>
          <a:xfrm>
            <a:off x="6272150" y="5527714"/>
            <a:ext cx="481200" cy="481200"/>
            <a:chOff x="4769750" y="4296536"/>
            <a:chExt cx="481200" cy="481200"/>
          </a:xfrm>
        </p:grpSpPr>
        <p:sp>
          <p:nvSpPr>
            <p:cNvPr id="1882" name="Shape 1882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83" name="Shape 1883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|V|-1</a:t>
              </a:r>
            </a:p>
          </p:txBody>
        </p:sp>
      </p:grpSp>
      <p:sp>
        <p:nvSpPr>
          <p:cNvPr id="1884" name="Shape 1884"/>
          <p:cNvSpPr/>
          <p:nvPr/>
        </p:nvSpPr>
        <p:spPr>
          <a:xfrm>
            <a:off x="2390650" y="55072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</p:txBody>
      </p:sp>
      <p:grpSp>
        <p:nvGrpSpPr>
          <p:cNvPr id="1885" name="Shape 1885"/>
          <p:cNvGrpSpPr/>
          <p:nvPr/>
        </p:nvGrpSpPr>
        <p:grpSpPr>
          <a:xfrm>
            <a:off x="7312175" y="3748439"/>
            <a:ext cx="481200" cy="481200"/>
            <a:chOff x="4769750" y="4296536"/>
            <a:chExt cx="481200" cy="481200"/>
          </a:xfrm>
        </p:grpSpPr>
        <p:sp>
          <p:nvSpPr>
            <p:cNvPr id="1886" name="Shape 1886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87" name="Shape 188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k + 1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Shape 189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represent it more graphically.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is the cost of the shortest path from u to v, such that all of the internal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vertices on the path are in the set of vertices {0, …, k-1}.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might we find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vertex k - 1.</a:t>
            </a:r>
          </a:p>
        </p:txBody>
      </p:sp>
      <p:sp>
        <p:nvSpPr>
          <p:cNvPr id="1893" name="Shape 1893"/>
          <p:cNvSpPr/>
          <p:nvPr/>
        </p:nvSpPr>
        <p:spPr>
          <a:xfrm>
            <a:off x="27945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4" name="Shape 1894"/>
          <p:cNvSpPr/>
          <p:nvPr/>
        </p:nvSpPr>
        <p:spPr>
          <a:xfrm>
            <a:off x="34231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5" name="Shape 189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1896" name="Shape 1896"/>
          <p:cNvCxnSpPr>
            <a:stCxn id="1897" idx="6"/>
            <a:endCxn id="1898" idx="2"/>
          </p:cNvCxnSpPr>
          <p:nvPr/>
        </p:nvCxnSpPr>
        <p:spPr>
          <a:xfrm flipH="1" rot="10800000">
            <a:off x="25266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99" name="Shape 1899"/>
          <p:cNvCxnSpPr>
            <a:stCxn id="1898" idx="0"/>
            <a:endCxn id="1900" idx="3"/>
          </p:cNvCxnSpPr>
          <p:nvPr/>
        </p:nvCxnSpPr>
        <p:spPr>
          <a:xfrm flipH="1" rot="10800000">
            <a:off x="3880650" y="3417611"/>
            <a:ext cx="170100" cy="9660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01" name="Shape 1901"/>
          <p:cNvCxnSpPr>
            <a:stCxn id="1902" idx="3"/>
            <a:endCxn id="1903" idx="1"/>
          </p:cNvCxnSpPr>
          <p:nvPr/>
        </p:nvCxnSpPr>
        <p:spPr>
          <a:xfrm>
            <a:off x="4461575" y="3247527"/>
            <a:ext cx="421200" cy="773399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04" name="Shape 1904"/>
          <p:cNvCxnSpPr>
            <a:stCxn id="1903" idx="4"/>
            <a:endCxn id="1905" idx="0"/>
          </p:cNvCxnSpPr>
          <p:nvPr/>
        </p:nvCxnSpPr>
        <p:spPr>
          <a:xfrm flipH="1">
            <a:off x="47818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06" name="Shape 1906"/>
          <p:cNvCxnSpPr>
            <a:stCxn id="1907" idx="3"/>
            <a:endCxn id="1908" idx="4"/>
          </p:cNvCxnSpPr>
          <p:nvPr/>
        </p:nvCxnSpPr>
        <p:spPr>
          <a:xfrm flipH="1" rot="10800000">
            <a:off x="50223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09" name="Shape 1909"/>
          <p:cNvCxnSpPr>
            <a:stCxn id="1910" idx="3"/>
            <a:endCxn id="1911" idx="2"/>
          </p:cNvCxnSpPr>
          <p:nvPr/>
        </p:nvCxnSpPr>
        <p:spPr>
          <a:xfrm flipH="1" rot="10800000">
            <a:off x="55035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911" name="Shape 1911"/>
          <p:cNvSpPr/>
          <p:nvPr/>
        </p:nvSpPr>
        <p:spPr>
          <a:xfrm>
            <a:off x="66174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898" name="Shape 1898"/>
          <p:cNvSpPr/>
          <p:nvPr/>
        </p:nvSpPr>
        <p:spPr>
          <a:xfrm>
            <a:off x="36400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912" name="Shape 1912"/>
          <p:cNvSpPr/>
          <p:nvPr/>
        </p:nvSpPr>
        <p:spPr>
          <a:xfrm>
            <a:off x="39803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913" name="Shape 1913"/>
          <p:cNvSpPr/>
          <p:nvPr/>
        </p:nvSpPr>
        <p:spPr>
          <a:xfrm>
            <a:off x="43312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1914" name="Shape 1914"/>
          <p:cNvGrpSpPr/>
          <p:nvPr/>
        </p:nvGrpSpPr>
        <p:grpSpPr>
          <a:xfrm>
            <a:off x="4541150" y="5058536"/>
            <a:ext cx="481200" cy="481200"/>
            <a:chOff x="4769750" y="4296536"/>
            <a:chExt cx="481200" cy="481200"/>
          </a:xfrm>
        </p:grpSpPr>
        <p:sp>
          <p:nvSpPr>
            <p:cNvPr id="1905" name="Shape 1905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07" name="Shape 190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1915" name="Shape 1915"/>
          <p:cNvGrpSpPr/>
          <p:nvPr/>
        </p:nvGrpSpPr>
        <p:grpSpPr>
          <a:xfrm>
            <a:off x="5022350" y="4577336"/>
            <a:ext cx="481200" cy="481200"/>
            <a:chOff x="4769750" y="4296536"/>
            <a:chExt cx="481200" cy="481200"/>
          </a:xfrm>
        </p:grpSpPr>
        <p:sp>
          <p:nvSpPr>
            <p:cNvPr id="1908" name="Shape 1908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10" name="Shape 191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1903" name="Shape 1903"/>
          <p:cNvSpPr/>
          <p:nvPr/>
        </p:nvSpPr>
        <p:spPr>
          <a:xfrm>
            <a:off x="48124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1916" name="Shape 1916"/>
          <p:cNvGrpSpPr/>
          <p:nvPr/>
        </p:nvGrpSpPr>
        <p:grpSpPr>
          <a:xfrm>
            <a:off x="4121250" y="3792686"/>
            <a:ext cx="481200" cy="481200"/>
            <a:chOff x="4769750" y="4296536"/>
            <a:chExt cx="481200" cy="481200"/>
          </a:xfrm>
        </p:grpSpPr>
        <p:sp>
          <p:nvSpPr>
            <p:cNvPr id="1917" name="Shape 1917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18" name="Shape 191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1897" name="Shape 1897"/>
          <p:cNvSpPr/>
          <p:nvPr/>
        </p:nvSpPr>
        <p:spPr>
          <a:xfrm>
            <a:off x="20454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919" name="Shape 1919"/>
          <p:cNvSpPr txBox="1"/>
          <p:nvPr/>
        </p:nvSpPr>
        <p:spPr>
          <a:xfrm>
            <a:off x="38940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1920" name="Shape 1920"/>
          <p:cNvGrpSpPr/>
          <p:nvPr/>
        </p:nvGrpSpPr>
        <p:grpSpPr>
          <a:xfrm>
            <a:off x="3980375" y="3006939"/>
            <a:ext cx="481200" cy="481199"/>
            <a:chOff x="4769750" y="4296536"/>
            <a:chExt cx="481200" cy="481200"/>
          </a:xfrm>
        </p:grpSpPr>
        <p:sp>
          <p:nvSpPr>
            <p:cNvPr id="1900" name="Shape 1900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02" name="Shape 190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1921" name="Shape 1921"/>
          <p:cNvSpPr txBox="1"/>
          <p:nvPr/>
        </p:nvSpPr>
        <p:spPr>
          <a:xfrm>
            <a:off x="38940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  <p:grpSp>
        <p:nvGrpSpPr>
          <p:cNvPr id="1922" name="Shape 1922"/>
          <p:cNvGrpSpPr/>
          <p:nvPr/>
        </p:nvGrpSpPr>
        <p:grpSpPr>
          <a:xfrm>
            <a:off x="6617400" y="2978664"/>
            <a:ext cx="481200" cy="481199"/>
            <a:chOff x="4769750" y="4296536"/>
            <a:chExt cx="481200" cy="481200"/>
          </a:xfrm>
        </p:grpSpPr>
        <p:sp>
          <p:nvSpPr>
            <p:cNvPr id="1923" name="Shape 1923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24" name="Shape 192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k + 2</a:t>
              </a:r>
            </a:p>
          </p:txBody>
        </p:sp>
      </p:grpSp>
      <p:grpSp>
        <p:nvGrpSpPr>
          <p:cNvPr id="1925" name="Shape 1925"/>
          <p:cNvGrpSpPr/>
          <p:nvPr/>
        </p:nvGrpSpPr>
        <p:grpSpPr>
          <a:xfrm>
            <a:off x="6272150" y="5527714"/>
            <a:ext cx="481200" cy="481200"/>
            <a:chOff x="4769750" y="4296536"/>
            <a:chExt cx="481200" cy="481200"/>
          </a:xfrm>
        </p:grpSpPr>
        <p:sp>
          <p:nvSpPr>
            <p:cNvPr id="1926" name="Shape 1926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27" name="Shape 192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|V|-1</a:t>
              </a:r>
            </a:p>
          </p:txBody>
        </p:sp>
      </p:grpSp>
      <p:sp>
        <p:nvSpPr>
          <p:cNvPr id="1928" name="Shape 1928"/>
          <p:cNvSpPr/>
          <p:nvPr/>
        </p:nvSpPr>
        <p:spPr>
          <a:xfrm>
            <a:off x="2390650" y="55072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</p:txBody>
      </p:sp>
      <p:grpSp>
        <p:nvGrpSpPr>
          <p:cNvPr id="1929" name="Shape 1929"/>
          <p:cNvGrpSpPr/>
          <p:nvPr/>
        </p:nvGrpSpPr>
        <p:grpSpPr>
          <a:xfrm>
            <a:off x="7312175" y="3748439"/>
            <a:ext cx="481200" cy="481200"/>
            <a:chOff x="4769750" y="4296536"/>
            <a:chExt cx="481200" cy="481200"/>
          </a:xfrm>
        </p:grpSpPr>
        <p:sp>
          <p:nvSpPr>
            <p:cNvPr id="1930" name="Shape 1930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31" name="Shape 193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k + 1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Shape 193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</a:p>
        </p:txBody>
      </p:sp>
      <p:sp>
        <p:nvSpPr>
          <p:cNvPr id="1937" name="Shape 1937"/>
          <p:cNvSpPr/>
          <p:nvPr/>
        </p:nvSpPr>
        <p:spPr>
          <a:xfrm>
            <a:off x="45471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8" name="Shape 1938"/>
          <p:cNvSpPr/>
          <p:nvPr/>
        </p:nvSpPr>
        <p:spPr>
          <a:xfrm>
            <a:off x="51757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9" name="Shape 193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1940" name="Shape 1940"/>
          <p:cNvCxnSpPr>
            <a:stCxn id="1941" idx="6"/>
            <a:endCxn id="1942" idx="2"/>
          </p:cNvCxnSpPr>
          <p:nvPr/>
        </p:nvCxnSpPr>
        <p:spPr>
          <a:xfrm flipH="1" rot="10800000">
            <a:off x="42792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43" name="Shape 1943"/>
          <p:cNvCxnSpPr>
            <a:stCxn id="1942" idx="0"/>
            <a:endCxn id="1944" idx="3"/>
          </p:cNvCxnSpPr>
          <p:nvPr/>
        </p:nvCxnSpPr>
        <p:spPr>
          <a:xfrm flipH="1" rot="10800000">
            <a:off x="5633250" y="3417611"/>
            <a:ext cx="170100" cy="9660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45" name="Shape 1945"/>
          <p:cNvCxnSpPr>
            <a:stCxn id="1946" idx="3"/>
            <a:endCxn id="1947" idx="1"/>
          </p:cNvCxnSpPr>
          <p:nvPr/>
        </p:nvCxnSpPr>
        <p:spPr>
          <a:xfrm>
            <a:off x="6214175" y="3247527"/>
            <a:ext cx="421200" cy="773399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48" name="Shape 1948"/>
          <p:cNvCxnSpPr>
            <a:stCxn id="1947" idx="4"/>
            <a:endCxn id="1949" idx="0"/>
          </p:cNvCxnSpPr>
          <p:nvPr/>
        </p:nvCxnSpPr>
        <p:spPr>
          <a:xfrm flipH="1">
            <a:off x="65344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50" name="Shape 1950"/>
          <p:cNvCxnSpPr>
            <a:stCxn id="1951" idx="3"/>
            <a:endCxn id="1952" idx="4"/>
          </p:cNvCxnSpPr>
          <p:nvPr/>
        </p:nvCxnSpPr>
        <p:spPr>
          <a:xfrm flipH="1" rot="10800000">
            <a:off x="67749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53" name="Shape 1953"/>
          <p:cNvCxnSpPr>
            <a:stCxn id="1954" idx="3"/>
            <a:endCxn id="1955" idx="2"/>
          </p:cNvCxnSpPr>
          <p:nvPr/>
        </p:nvCxnSpPr>
        <p:spPr>
          <a:xfrm flipH="1" rot="10800000">
            <a:off x="72561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955" name="Shape 1955"/>
          <p:cNvSpPr/>
          <p:nvPr/>
        </p:nvSpPr>
        <p:spPr>
          <a:xfrm>
            <a:off x="8370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942" name="Shape 1942"/>
          <p:cNvSpPr/>
          <p:nvPr/>
        </p:nvSpPr>
        <p:spPr>
          <a:xfrm>
            <a:off x="53926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956" name="Shape 1956"/>
          <p:cNvSpPr/>
          <p:nvPr/>
        </p:nvSpPr>
        <p:spPr>
          <a:xfrm>
            <a:off x="57329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957" name="Shape 1957"/>
          <p:cNvSpPr/>
          <p:nvPr/>
        </p:nvSpPr>
        <p:spPr>
          <a:xfrm>
            <a:off x="60838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1958" name="Shape 1958"/>
          <p:cNvGrpSpPr/>
          <p:nvPr/>
        </p:nvGrpSpPr>
        <p:grpSpPr>
          <a:xfrm>
            <a:off x="6293750" y="5058536"/>
            <a:ext cx="481200" cy="481200"/>
            <a:chOff x="4769750" y="4296536"/>
            <a:chExt cx="481200" cy="481200"/>
          </a:xfrm>
        </p:grpSpPr>
        <p:sp>
          <p:nvSpPr>
            <p:cNvPr id="1949" name="Shape 1949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51" name="Shape 195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1959" name="Shape 1959"/>
          <p:cNvGrpSpPr/>
          <p:nvPr/>
        </p:nvGrpSpPr>
        <p:grpSpPr>
          <a:xfrm>
            <a:off x="6774950" y="4577336"/>
            <a:ext cx="481200" cy="481200"/>
            <a:chOff x="4769750" y="4296536"/>
            <a:chExt cx="481200" cy="481200"/>
          </a:xfrm>
        </p:grpSpPr>
        <p:sp>
          <p:nvSpPr>
            <p:cNvPr id="1952" name="Shape 1952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54" name="Shape 195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1947" name="Shape 1947"/>
          <p:cNvSpPr/>
          <p:nvPr/>
        </p:nvSpPr>
        <p:spPr>
          <a:xfrm>
            <a:off x="65650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1960" name="Shape 1960"/>
          <p:cNvGrpSpPr/>
          <p:nvPr/>
        </p:nvGrpSpPr>
        <p:grpSpPr>
          <a:xfrm>
            <a:off x="5873850" y="3792686"/>
            <a:ext cx="481200" cy="481200"/>
            <a:chOff x="4769750" y="4296536"/>
            <a:chExt cx="481200" cy="481200"/>
          </a:xfrm>
        </p:grpSpPr>
        <p:sp>
          <p:nvSpPr>
            <p:cNvPr id="1961" name="Shape 1961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62" name="Shape 196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1941" name="Shape 1941"/>
          <p:cNvSpPr/>
          <p:nvPr/>
        </p:nvSpPr>
        <p:spPr>
          <a:xfrm>
            <a:off x="3798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963" name="Shape 1963"/>
          <p:cNvSpPr txBox="1"/>
          <p:nvPr/>
        </p:nvSpPr>
        <p:spPr>
          <a:xfrm>
            <a:off x="56466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1964" name="Shape 1964"/>
          <p:cNvGrpSpPr/>
          <p:nvPr/>
        </p:nvGrpSpPr>
        <p:grpSpPr>
          <a:xfrm>
            <a:off x="5732975" y="3006939"/>
            <a:ext cx="481200" cy="481199"/>
            <a:chOff x="4769750" y="4296536"/>
            <a:chExt cx="481200" cy="481200"/>
          </a:xfrm>
        </p:grpSpPr>
        <p:sp>
          <p:nvSpPr>
            <p:cNvPr id="1944" name="Shape 1944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46" name="Shape 194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1965" name="Shape 1965"/>
          <p:cNvSpPr txBox="1"/>
          <p:nvPr/>
        </p:nvSpPr>
        <p:spPr>
          <a:xfrm>
            <a:off x="56466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there are no negative cycles, then the shortest path from u to v through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k-1} is simple.</a:t>
            </a:r>
          </a:p>
        </p:txBody>
      </p:sp>
      <p:sp>
        <p:nvSpPr>
          <p:cNvPr id="1971" name="Shape 1971"/>
          <p:cNvSpPr/>
          <p:nvPr/>
        </p:nvSpPr>
        <p:spPr>
          <a:xfrm>
            <a:off x="45471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2" name="Shape 1972"/>
          <p:cNvSpPr/>
          <p:nvPr/>
        </p:nvSpPr>
        <p:spPr>
          <a:xfrm>
            <a:off x="51757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3" name="Shape 197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1974" name="Shape 1974"/>
          <p:cNvCxnSpPr>
            <a:stCxn id="1975" idx="6"/>
            <a:endCxn id="1976" idx="2"/>
          </p:cNvCxnSpPr>
          <p:nvPr/>
        </p:nvCxnSpPr>
        <p:spPr>
          <a:xfrm flipH="1" rot="10800000">
            <a:off x="42792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77" name="Shape 1977"/>
          <p:cNvCxnSpPr>
            <a:stCxn id="1976" idx="0"/>
            <a:endCxn id="1978" idx="3"/>
          </p:cNvCxnSpPr>
          <p:nvPr/>
        </p:nvCxnSpPr>
        <p:spPr>
          <a:xfrm flipH="1" rot="10800000">
            <a:off x="5633250" y="3417611"/>
            <a:ext cx="170100" cy="9660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79" name="Shape 1979"/>
          <p:cNvCxnSpPr>
            <a:stCxn id="1980" idx="3"/>
            <a:endCxn id="1981" idx="1"/>
          </p:cNvCxnSpPr>
          <p:nvPr/>
        </p:nvCxnSpPr>
        <p:spPr>
          <a:xfrm>
            <a:off x="6214175" y="3247527"/>
            <a:ext cx="421200" cy="773399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82" name="Shape 1982"/>
          <p:cNvCxnSpPr>
            <a:stCxn id="1981" idx="4"/>
            <a:endCxn id="1983" idx="0"/>
          </p:cNvCxnSpPr>
          <p:nvPr/>
        </p:nvCxnSpPr>
        <p:spPr>
          <a:xfrm flipH="1">
            <a:off x="65344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84" name="Shape 1984"/>
          <p:cNvCxnSpPr>
            <a:stCxn id="1985" idx="3"/>
            <a:endCxn id="1986" idx="4"/>
          </p:cNvCxnSpPr>
          <p:nvPr/>
        </p:nvCxnSpPr>
        <p:spPr>
          <a:xfrm flipH="1" rot="10800000">
            <a:off x="67749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87" name="Shape 1987"/>
          <p:cNvCxnSpPr>
            <a:stCxn id="1988" idx="3"/>
            <a:endCxn id="1989" idx="2"/>
          </p:cNvCxnSpPr>
          <p:nvPr/>
        </p:nvCxnSpPr>
        <p:spPr>
          <a:xfrm flipH="1" rot="10800000">
            <a:off x="72561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989" name="Shape 1989"/>
          <p:cNvSpPr/>
          <p:nvPr/>
        </p:nvSpPr>
        <p:spPr>
          <a:xfrm>
            <a:off x="8370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976" name="Shape 1976"/>
          <p:cNvSpPr/>
          <p:nvPr/>
        </p:nvSpPr>
        <p:spPr>
          <a:xfrm>
            <a:off x="53926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990" name="Shape 1990"/>
          <p:cNvSpPr/>
          <p:nvPr/>
        </p:nvSpPr>
        <p:spPr>
          <a:xfrm>
            <a:off x="57329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991" name="Shape 1991"/>
          <p:cNvSpPr/>
          <p:nvPr/>
        </p:nvSpPr>
        <p:spPr>
          <a:xfrm>
            <a:off x="60838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1992" name="Shape 1992"/>
          <p:cNvGrpSpPr/>
          <p:nvPr/>
        </p:nvGrpSpPr>
        <p:grpSpPr>
          <a:xfrm>
            <a:off x="6293750" y="5058536"/>
            <a:ext cx="481200" cy="481200"/>
            <a:chOff x="4769750" y="4296536"/>
            <a:chExt cx="481200" cy="481200"/>
          </a:xfrm>
        </p:grpSpPr>
        <p:sp>
          <p:nvSpPr>
            <p:cNvPr id="1983" name="Shape 1983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85" name="Shape 1985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1993" name="Shape 1993"/>
          <p:cNvGrpSpPr/>
          <p:nvPr/>
        </p:nvGrpSpPr>
        <p:grpSpPr>
          <a:xfrm>
            <a:off x="6774950" y="4577336"/>
            <a:ext cx="481200" cy="481200"/>
            <a:chOff x="4769750" y="4296536"/>
            <a:chExt cx="481200" cy="481200"/>
          </a:xfrm>
        </p:grpSpPr>
        <p:sp>
          <p:nvSpPr>
            <p:cNvPr id="1986" name="Shape 1986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88" name="Shape 198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1981" name="Shape 1981"/>
          <p:cNvSpPr/>
          <p:nvPr/>
        </p:nvSpPr>
        <p:spPr>
          <a:xfrm>
            <a:off x="65650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1994" name="Shape 1994"/>
          <p:cNvGrpSpPr/>
          <p:nvPr/>
        </p:nvGrpSpPr>
        <p:grpSpPr>
          <a:xfrm>
            <a:off x="5873850" y="3792686"/>
            <a:ext cx="481200" cy="481200"/>
            <a:chOff x="4769750" y="4296536"/>
            <a:chExt cx="481200" cy="481200"/>
          </a:xfrm>
        </p:grpSpPr>
        <p:sp>
          <p:nvSpPr>
            <p:cNvPr id="1995" name="Shape 1995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96" name="Shape 199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1975" name="Shape 1975"/>
          <p:cNvSpPr/>
          <p:nvPr/>
        </p:nvSpPr>
        <p:spPr>
          <a:xfrm>
            <a:off x="3798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997" name="Shape 1997"/>
          <p:cNvSpPr txBox="1"/>
          <p:nvPr/>
        </p:nvSpPr>
        <p:spPr>
          <a:xfrm>
            <a:off x="56466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1998" name="Shape 1998"/>
          <p:cNvGrpSpPr/>
          <p:nvPr/>
        </p:nvGrpSpPr>
        <p:grpSpPr>
          <a:xfrm>
            <a:off x="5732975" y="3006939"/>
            <a:ext cx="481200" cy="481199"/>
            <a:chOff x="4769750" y="4296536"/>
            <a:chExt cx="481200" cy="481200"/>
          </a:xfrm>
        </p:grpSpPr>
        <p:sp>
          <p:nvSpPr>
            <p:cNvPr id="1978" name="Shape 1978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80" name="Shape 198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1999" name="Shape 1999"/>
          <p:cNvSpPr txBox="1"/>
          <p:nvPr/>
        </p:nvSpPr>
        <p:spPr>
          <a:xfrm>
            <a:off x="56466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Shape 200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there are no negative cycles, then the shortest path from u to v through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k-1} is simple.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shortest path from u to v needs vertex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 - 1, then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subpath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u to k-1 must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the shortest path from u to k-1 through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k-2} (subpaths of shortest paths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shortest paths).</a:t>
            </a:r>
          </a:p>
        </p:txBody>
      </p:sp>
      <p:sp>
        <p:nvSpPr>
          <p:cNvPr id="2005" name="Shape 2005"/>
          <p:cNvSpPr/>
          <p:nvPr/>
        </p:nvSpPr>
        <p:spPr>
          <a:xfrm>
            <a:off x="45471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6" name="Shape 2006"/>
          <p:cNvSpPr/>
          <p:nvPr/>
        </p:nvSpPr>
        <p:spPr>
          <a:xfrm>
            <a:off x="51757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7" name="Shape 200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2008" name="Shape 2008"/>
          <p:cNvCxnSpPr>
            <a:stCxn id="2009" idx="6"/>
            <a:endCxn id="2010" idx="2"/>
          </p:cNvCxnSpPr>
          <p:nvPr/>
        </p:nvCxnSpPr>
        <p:spPr>
          <a:xfrm flipH="1" rot="10800000">
            <a:off x="42792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11" name="Shape 2011"/>
          <p:cNvCxnSpPr>
            <a:stCxn id="2010" idx="0"/>
            <a:endCxn id="2012" idx="3"/>
          </p:cNvCxnSpPr>
          <p:nvPr/>
        </p:nvCxnSpPr>
        <p:spPr>
          <a:xfrm flipH="1" rot="10800000">
            <a:off x="5633250" y="3417611"/>
            <a:ext cx="170100" cy="9660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13" name="Shape 2013"/>
          <p:cNvCxnSpPr>
            <a:stCxn id="2014" idx="3"/>
            <a:endCxn id="2015" idx="1"/>
          </p:cNvCxnSpPr>
          <p:nvPr/>
        </p:nvCxnSpPr>
        <p:spPr>
          <a:xfrm>
            <a:off x="6214175" y="3247527"/>
            <a:ext cx="421200" cy="773399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16" name="Shape 2016"/>
          <p:cNvCxnSpPr>
            <a:stCxn id="2015" idx="4"/>
            <a:endCxn id="2017" idx="0"/>
          </p:cNvCxnSpPr>
          <p:nvPr/>
        </p:nvCxnSpPr>
        <p:spPr>
          <a:xfrm flipH="1">
            <a:off x="65344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18" name="Shape 2018"/>
          <p:cNvCxnSpPr>
            <a:stCxn id="2019" idx="3"/>
            <a:endCxn id="2020" idx="4"/>
          </p:cNvCxnSpPr>
          <p:nvPr/>
        </p:nvCxnSpPr>
        <p:spPr>
          <a:xfrm flipH="1" rot="10800000">
            <a:off x="67749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21" name="Shape 2021"/>
          <p:cNvCxnSpPr>
            <a:stCxn id="2022" idx="3"/>
            <a:endCxn id="2023" idx="2"/>
          </p:cNvCxnSpPr>
          <p:nvPr/>
        </p:nvCxnSpPr>
        <p:spPr>
          <a:xfrm flipH="1" rot="10800000">
            <a:off x="72561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23" name="Shape 2023"/>
          <p:cNvSpPr/>
          <p:nvPr/>
        </p:nvSpPr>
        <p:spPr>
          <a:xfrm>
            <a:off x="8370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010" name="Shape 2010"/>
          <p:cNvSpPr/>
          <p:nvPr/>
        </p:nvSpPr>
        <p:spPr>
          <a:xfrm>
            <a:off x="53926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024" name="Shape 2024"/>
          <p:cNvSpPr/>
          <p:nvPr/>
        </p:nvSpPr>
        <p:spPr>
          <a:xfrm>
            <a:off x="57329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025" name="Shape 2025"/>
          <p:cNvSpPr/>
          <p:nvPr/>
        </p:nvSpPr>
        <p:spPr>
          <a:xfrm>
            <a:off x="60838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2026" name="Shape 2026"/>
          <p:cNvGrpSpPr/>
          <p:nvPr/>
        </p:nvGrpSpPr>
        <p:grpSpPr>
          <a:xfrm>
            <a:off x="6293750" y="5058536"/>
            <a:ext cx="481200" cy="481200"/>
            <a:chOff x="4769750" y="4296536"/>
            <a:chExt cx="481200" cy="481200"/>
          </a:xfrm>
        </p:grpSpPr>
        <p:sp>
          <p:nvSpPr>
            <p:cNvPr id="2017" name="Shape 2017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19" name="Shape 201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2027" name="Shape 2027"/>
          <p:cNvGrpSpPr/>
          <p:nvPr/>
        </p:nvGrpSpPr>
        <p:grpSpPr>
          <a:xfrm>
            <a:off x="6774950" y="4577336"/>
            <a:ext cx="481200" cy="481200"/>
            <a:chOff x="4769750" y="4296536"/>
            <a:chExt cx="481200" cy="481200"/>
          </a:xfrm>
        </p:grpSpPr>
        <p:sp>
          <p:nvSpPr>
            <p:cNvPr id="2020" name="Shape 2020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22" name="Shape 202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2015" name="Shape 2015"/>
          <p:cNvSpPr/>
          <p:nvPr/>
        </p:nvSpPr>
        <p:spPr>
          <a:xfrm>
            <a:off x="65650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2028" name="Shape 2028"/>
          <p:cNvGrpSpPr/>
          <p:nvPr/>
        </p:nvGrpSpPr>
        <p:grpSpPr>
          <a:xfrm>
            <a:off x="5873850" y="3792686"/>
            <a:ext cx="481200" cy="481200"/>
            <a:chOff x="4769750" y="4296536"/>
            <a:chExt cx="481200" cy="481200"/>
          </a:xfrm>
        </p:grpSpPr>
        <p:sp>
          <p:nvSpPr>
            <p:cNvPr id="2029" name="Shape 2029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30" name="Shape 203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2009" name="Shape 2009"/>
          <p:cNvSpPr/>
          <p:nvPr/>
        </p:nvSpPr>
        <p:spPr>
          <a:xfrm>
            <a:off x="3798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2031" name="Shape 2031"/>
          <p:cNvSpPr txBox="1"/>
          <p:nvPr/>
        </p:nvSpPr>
        <p:spPr>
          <a:xfrm>
            <a:off x="56466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2032" name="Shape 2032"/>
          <p:cNvGrpSpPr/>
          <p:nvPr/>
        </p:nvGrpSpPr>
        <p:grpSpPr>
          <a:xfrm>
            <a:off x="5732975" y="3006939"/>
            <a:ext cx="481200" cy="481199"/>
            <a:chOff x="4769750" y="4296536"/>
            <a:chExt cx="481200" cy="481200"/>
          </a:xfrm>
        </p:grpSpPr>
        <p:sp>
          <p:nvSpPr>
            <p:cNvPr id="2012" name="Shape 2012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14" name="Shape 201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2033" name="Shape 2033"/>
          <p:cNvSpPr txBox="1"/>
          <p:nvPr/>
        </p:nvSpPr>
        <p:spPr>
          <a:xfrm>
            <a:off x="56466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Shape 203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there are no negative cycles, then the shortest path from u to v through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k-1} is simple.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shortest path from u to v needs vertex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 - 1, then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subpath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u to k-1 must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the shortest path from u to k-1 through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k-2} (subpaths of shortest paths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shortest paths).</a:t>
            </a:r>
          </a:p>
        </p:txBody>
      </p:sp>
      <p:sp>
        <p:nvSpPr>
          <p:cNvPr id="2039" name="Shape 2039"/>
          <p:cNvSpPr/>
          <p:nvPr/>
        </p:nvSpPr>
        <p:spPr>
          <a:xfrm>
            <a:off x="45471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0" name="Shape 2040"/>
          <p:cNvSpPr/>
          <p:nvPr/>
        </p:nvSpPr>
        <p:spPr>
          <a:xfrm>
            <a:off x="51757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1" name="Shape 204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2042" name="Shape 2042"/>
          <p:cNvCxnSpPr>
            <a:stCxn id="2043" idx="6"/>
            <a:endCxn id="2044" idx="2"/>
          </p:cNvCxnSpPr>
          <p:nvPr/>
        </p:nvCxnSpPr>
        <p:spPr>
          <a:xfrm flipH="1" rot="10800000">
            <a:off x="42792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45" name="Shape 2045"/>
          <p:cNvCxnSpPr>
            <a:stCxn id="2044" idx="0"/>
            <a:endCxn id="2046" idx="3"/>
          </p:cNvCxnSpPr>
          <p:nvPr/>
        </p:nvCxnSpPr>
        <p:spPr>
          <a:xfrm flipH="1" rot="10800000">
            <a:off x="5633250" y="3417611"/>
            <a:ext cx="170100" cy="9660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47" name="Shape 2047"/>
          <p:cNvCxnSpPr>
            <a:stCxn id="2048" idx="3"/>
            <a:endCxn id="2049" idx="1"/>
          </p:cNvCxnSpPr>
          <p:nvPr/>
        </p:nvCxnSpPr>
        <p:spPr>
          <a:xfrm>
            <a:off x="6214175" y="3247527"/>
            <a:ext cx="421200" cy="773399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50" name="Shape 2050"/>
          <p:cNvCxnSpPr>
            <a:stCxn id="2049" idx="4"/>
            <a:endCxn id="2051" idx="0"/>
          </p:cNvCxnSpPr>
          <p:nvPr/>
        </p:nvCxnSpPr>
        <p:spPr>
          <a:xfrm flipH="1">
            <a:off x="65344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52" name="Shape 2052"/>
          <p:cNvCxnSpPr>
            <a:stCxn id="2053" idx="3"/>
            <a:endCxn id="2054" idx="4"/>
          </p:cNvCxnSpPr>
          <p:nvPr/>
        </p:nvCxnSpPr>
        <p:spPr>
          <a:xfrm flipH="1" rot="10800000">
            <a:off x="67749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55" name="Shape 2055"/>
          <p:cNvCxnSpPr>
            <a:stCxn id="2056" idx="3"/>
            <a:endCxn id="2057" idx="2"/>
          </p:cNvCxnSpPr>
          <p:nvPr/>
        </p:nvCxnSpPr>
        <p:spPr>
          <a:xfrm flipH="1" rot="10800000">
            <a:off x="72561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57" name="Shape 2057"/>
          <p:cNvSpPr/>
          <p:nvPr/>
        </p:nvSpPr>
        <p:spPr>
          <a:xfrm>
            <a:off x="8370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044" name="Shape 2044"/>
          <p:cNvSpPr/>
          <p:nvPr/>
        </p:nvSpPr>
        <p:spPr>
          <a:xfrm>
            <a:off x="53926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058" name="Shape 2058"/>
          <p:cNvSpPr/>
          <p:nvPr/>
        </p:nvSpPr>
        <p:spPr>
          <a:xfrm>
            <a:off x="57329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059" name="Shape 2059"/>
          <p:cNvSpPr/>
          <p:nvPr/>
        </p:nvSpPr>
        <p:spPr>
          <a:xfrm>
            <a:off x="60838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2060" name="Shape 2060"/>
          <p:cNvGrpSpPr/>
          <p:nvPr/>
        </p:nvGrpSpPr>
        <p:grpSpPr>
          <a:xfrm>
            <a:off x="6293750" y="5058536"/>
            <a:ext cx="481200" cy="481200"/>
            <a:chOff x="4769750" y="4296536"/>
            <a:chExt cx="481200" cy="481200"/>
          </a:xfrm>
        </p:grpSpPr>
        <p:sp>
          <p:nvSpPr>
            <p:cNvPr id="2051" name="Shape 2051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53" name="Shape 2053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2061" name="Shape 2061"/>
          <p:cNvGrpSpPr/>
          <p:nvPr/>
        </p:nvGrpSpPr>
        <p:grpSpPr>
          <a:xfrm>
            <a:off x="6774950" y="4577336"/>
            <a:ext cx="481200" cy="481200"/>
            <a:chOff x="4769750" y="4296536"/>
            <a:chExt cx="481200" cy="481200"/>
          </a:xfrm>
        </p:grpSpPr>
        <p:sp>
          <p:nvSpPr>
            <p:cNvPr id="2054" name="Shape 2054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56" name="Shape 205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2049" name="Shape 2049"/>
          <p:cNvSpPr/>
          <p:nvPr/>
        </p:nvSpPr>
        <p:spPr>
          <a:xfrm>
            <a:off x="65650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2062" name="Shape 2062"/>
          <p:cNvGrpSpPr/>
          <p:nvPr/>
        </p:nvGrpSpPr>
        <p:grpSpPr>
          <a:xfrm>
            <a:off x="5873850" y="3792686"/>
            <a:ext cx="481200" cy="481200"/>
            <a:chOff x="4769750" y="4296536"/>
            <a:chExt cx="481200" cy="481200"/>
          </a:xfrm>
        </p:grpSpPr>
        <p:sp>
          <p:nvSpPr>
            <p:cNvPr id="2063" name="Shape 2063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64" name="Shape 206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2043" name="Shape 2043"/>
          <p:cNvSpPr/>
          <p:nvPr/>
        </p:nvSpPr>
        <p:spPr>
          <a:xfrm>
            <a:off x="3798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2065" name="Shape 2065"/>
          <p:cNvSpPr txBox="1"/>
          <p:nvPr/>
        </p:nvSpPr>
        <p:spPr>
          <a:xfrm>
            <a:off x="56466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2066" name="Shape 2066"/>
          <p:cNvGrpSpPr/>
          <p:nvPr/>
        </p:nvGrpSpPr>
        <p:grpSpPr>
          <a:xfrm>
            <a:off x="5732975" y="3006939"/>
            <a:ext cx="481200" cy="481199"/>
            <a:chOff x="4769750" y="4296536"/>
            <a:chExt cx="481200" cy="481200"/>
          </a:xfrm>
        </p:grpSpPr>
        <p:sp>
          <p:nvSpPr>
            <p:cNvPr id="2046" name="Shape 2046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48" name="Shape 204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2067" name="Shape 2067"/>
          <p:cNvSpPr txBox="1"/>
          <p:nvPr/>
        </p:nvSpPr>
        <p:spPr>
          <a:xfrm>
            <a:off x="56466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  <p:sp>
        <p:nvSpPr>
          <p:cNvPr id="2068" name="Shape 2068"/>
          <p:cNvSpPr txBox="1"/>
          <p:nvPr/>
        </p:nvSpPr>
        <p:spPr>
          <a:xfrm>
            <a:off x="5532550" y="2226300"/>
            <a:ext cx="1941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looks like our inductive hypothesis :)</a:t>
            </a:r>
          </a:p>
        </p:txBody>
      </p:sp>
      <p:sp>
        <p:nvSpPr>
          <p:cNvPr id="2069" name="Shape 2069"/>
          <p:cNvSpPr/>
          <p:nvPr/>
        </p:nvSpPr>
        <p:spPr>
          <a:xfrm rot="-4500645">
            <a:off x="5123478" y="2292090"/>
            <a:ext cx="302132" cy="4273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Shape 207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there are no negative cycles, then the shortest path from u to v through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k-1} is simple.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shortest path from u to v needs vertex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 - 1, then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subpath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u to k-1 must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the shortest path from u to k-1 through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k-2} (subpaths of shortest paths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shortest paths).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Same for </a:t>
            </a:r>
            <a:r>
              <a:rPr b="1"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k-1 to v.</a:t>
            </a:r>
          </a:p>
        </p:txBody>
      </p:sp>
      <p:sp>
        <p:nvSpPr>
          <p:cNvPr id="2075" name="Shape 2075"/>
          <p:cNvSpPr/>
          <p:nvPr/>
        </p:nvSpPr>
        <p:spPr>
          <a:xfrm>
            <a:off x="45471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6" name="Shape 2076"/>
          <p:cNvSpPr/>
          <p:nvPr/>
        </p:nvSpPr>
        <p:spPr>
          <a:xfrm>
            <a:off x="51757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7" name="Shape 207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2078" name="Shape 2078"/>
          <p:cNvCxnSpPr>
            <a:stCxn id="2079" idx="6"/>
            <a:endCxn id="2080" idx="2"/>
          </p:cNvCxnSpPr>
          <p:nvPr/>
        </p:nvCxnSpPr>
        <p:spPr>
          <a:xfrm flipH="1" rot="10800000">
            <a:off x="42792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81" name="Shape 2081"/>
          <p:cNvCxnSpPr>
            <a:stCxn id="2080" idx="0"/>
            <a:endCxn id="2082" idx="3"/>
          </p:cNvCxnSpPr>
          <p:nvPr/>
        </p:nvCxnSpPr>
        <p:spPr>
          <a:xfrm flipH="1" rot="10800000">
            <a:off x="5633250" y="3417611"/>
            <a:ext cx="170100" cy="9660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83" name="Shape 2083"/>
          <p:cNvCxnSpPr>
            <a:stCxn id="2084" idx="3"/>
            <a:endCxn id="2085" idx="1"/>
          </p:cNvCxnSpPr>
          <p:nvPr/>
        </p:nvCxnSpPr>
        <p:spPr>
          <a:xfrm>
            <a:off x="6214175" y="3247527"/>
            <a:ext cx="421200" cy="773399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86" name="Shape 2086"/>
          <p:cNvCxnSpPr>
            <a:stCxn id="2085" idx="4"/>
            <a:endCxn id="2087" idx="0"/>
          </p:cNvCxnSpPr>
          <p:nvPr/>
        </p:nvCxnSpPr>
        <p:spPr>
          <a:xfrm flipH="1">
            <a:off x="65344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88" name="Shape 2088"/>
          <p:cNvCxnSpPr>
            <a:stCxn id="2089" idx="3"/>
            <a:endCxn id="2090" idx="4"/>
          </p:cNvCxnSpPr>
          <p:nvPr/>
        </p:nvCxnSpPr>
        <p:spPr>
          <a:xfrm flipH="1" rot="10800000">
            <a:off x="67749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91" name="Shape 2091"/>
          <p:cNvCxnSpPr>
            <a:stCxn id="2092" idx="3"/>
            <a:endCxn id="2093" idx="2"/>
          </p:cNvCxnSpPr>
          <p:nvPr/>
        </p:nvCxnSpPr>
        <p:spPr>
          <a:xfrm flipH="1" rot="10800000">
            <a:off x="72561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93" name="Shape 2093"/>
          <p:cNvSpPr/>
          <p:nvPr/>
        </p:nvSpPr>
        <p:spPr>
          <a:xfrm>
            <a:off x="8370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080" name="Shape 2080"/>
          <p:cNvSpPr/>
          <p:nvPr/>
        </p:nvSpPr>
        <p:spPr>
          <a:xfrm>
            <a:off x="53926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094" name="Shape 2094"/>
          <p:cNvSpPr/>
          <p:nvPr/>
        </p:nvSpPr>
        <p:spPr>
          <a:xfrm>
            <a:off x="57329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095" name="Shape 2095"/>
          <p:cNvSpPr/>
          <p:nvPr/>
        </p:nvSpPr>
        <p:spPr>
          <a:xfrm>
            <a:off x="60838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2096" name="Shape 2096"/>
          <p:cNvGrpSpPr/>
          <p:nvPr/>
        </p:nvGrpSpPr>
        <p:grpSpPr>
          <a:xfrm>
            <a:off x="6293750" y="5058536"/>
            <a:ext cx="481200" cy="481200"/>
            <a:chOff x="4769750" y="4296536"/>
            <a:chExt cx="481200" cy="481200"/>
          </a:xfrm>
        </p:grpSpPr>
        <p:sp>
          <p:nvSpPr>
            <p:cNvPr id="2087" name="Shape 2087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89" name="Shape 208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2097" name="Shape 2097"/>
          <p:cNvGrpSpPr/>
          <p:nvPr/>
        </p:nvGrpSpPr>
        <p:grpSpPr>
          <a:xfrm>
            <a:off x="6774950" y="4577336"/>
            <a:ext cx="481200" cy="481200"/>
            <a:chOff x="4769750" y="4296536"/>
            <a:chExt cx="481200" cy="481200"/>
          </a:xfrm>
        </p:grpSpPr>
        <p:sp>
          <p:nvSpPr>
            <p:cNvPr id="2090" name="Shape 2090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92" name="Shape 209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2085" name="Shape 2085"/>
          <p:cNvSpPr/>
          <p:nvPr/>
        </p:nvSpPr>
        <p:spPr>
          <a:xfrm>
            <a:off x="65650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2098" name="Shape 2098"/>
          <p:cNvGrpSpPr/>
          <p:nvPr/>
        </p:nvGrpSpPr>
        <p:grpSpPr>
          <a:xfrm>
            <a:off x="5873850" y="3792686"/>
            <a:ext cx="481200" cy="481200"/>
            <a:chOff x="4769750" y="4296536"/>
            <a:chExt cx="481200" cy="481200"/>
          </a:xfrm>
        </p:grpSpPr>
        <p:sp>
          <p:nvSpPr>
            <p:cNvPr id="2099" name="Shape 2099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00" name="Shape 210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2079" name="Shape 2079"/>
          <p:cNvSpPr/>
          <p:nvPr/>
        </p:nvSpPr>
        <p:spPr>
          <a:xfrm>
            <a:off x="3798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2101" name="Shape 2101"/>
          <p:cNvSpPr txBox="1"/>
          <p:nvPr/>
        </p:nvSpPr>
        <p:spPr>
          <a:xfrm>
            <a:off x="56466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2102" name="Shape 2102"/>
          <p:cNvGrpSpPr/>
          <p:nvPr/>
        </p:nvGrpSpPr>
        <p:grpSpPr>
          <a:xfrm>
            <a:off x="5732975" y="3006939"/>
            <a:ext cx="481200" cy="481199"/>
            <a:chOff x="4769750" y="4296536"/>
            <a:chExt cx="481200" cy="481200"/>
          </a:xfrm>
        </p:grpSpPr>
        <p:sp>
          <p:nvSpPr>
            <p:cNvPr id="2082" name="Shape 2082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84" name="Shape 208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2103" name="Shape 2103"/>
          <p:cNvSpPr txBox="1"/>
          <p:nvPr/>
        </p:nvSpPr>
        <p:spPr>
          <a:xfrm>
            <a:off x="56466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  <p:sp>
        <p:nvSpPr>
          <p:cNvPr id="2104" name="Shape 2104"/>
          <p:cNvSpPr txBox="1"/>
          <p:nvPr/>
        </p:nvSpPr>
        <p:spPr>
          <a:xfrm>
            <a:off x="5532550" y="2226300"/>
            <a:ext cx="1941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looks like our inductive hypothesis :)</a:t>
            </a:r>
          </a:p>
        </p:txBody>
      </p:sp>
      <p:sp>
        <p:nvSpPr>
          <p:cNvPr id="2105" name="Shape 2105"/>
          <p:cNvSpPr/>
          <p:nvPr/>
        </p:nvSpPr>
        <p:spPr>
          <a:xfrm rot="-4500645">
            <a:off x="5123478" y="2292090"/>
            <a:ext cx="302132" cy="4273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Shape 211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2, cont.: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need vertex k - 1.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there are no negative cycles, then the shortest path from u to v through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k-1} is simple.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shortest path from u to v needs vertex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 - 1, then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subpath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u to k-1 must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the shortest path from u to k-1 through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{0, …, k-2} (subpaths of shortest paths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shortest paths).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Same for </a:t>
            </a:r>
            <a:r>
              <a:rPr b="1"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path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k-1 to v.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k-1]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[k-1, v]</a:t>
            </a:r>
          </a:p>
        </p:txBody>
      </p:sp>
      <p:sp>
        <p:nvSpPr>
          <p:cNvPr id="2111" name="Shape 2111"/>
          <p:cNvSpPr/>
          <p:nvPr/>
        </p:nvSpPr>
        <p:spPr>
          <a:xfrm>
            <a:off x="45471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2" name="Shape 2112"/>
          <p:cNvSpPr/>
          <p:nvPr/>
        </p:nvSpPr>
        <p:spPr>
          <a:xfrm>
            <a:off x="51757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3" name="Shape 211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2114" name="Shape 2114"/>
          <p:cNvCxnSpPr>
            <a:stCxn id="2115" idx="6"/>
            <a:endCxn id="2116" idx="2"/>
          </p:cNvCxnSpPr>
          <p:nvPr/>
        </p:nvCxnSpPr>
        <p:spPr>
          <a:xfrm flipH="1" rot="10800000">
            <a:off x="42792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17" name="Shape 2117"/>
          <p:cNvCxnSpPr>
            <a:stCxn id="2116" idx="0"/>
            <a:endCxn id="2118" idx="3"/>
          </p:cNvCxnSpPr>
          <p:nvPr/>
        </p:nvCxnSpPr>
        <p:spPr>
          <a:xfrm flipH="1" rot="10800000">
            <a:off x="5633250" y="3417611"/>
            <a:ext cx="170100" cy="9660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19" name="Shape 2119"/>
          <p:cNvCxnSpPr>
            <a:stCxn id="2120" idx="3"/>
            <a:endCxn id="2121" idx="1"/>
          </p:cNvCxnSpPr>
          <p:nvPr/>
        </p:nvCxnSpPr>
        <p:spPr>
          <a:xfrm>
            <a:off x="6214175" y="3247527"/>
            <a:ext cx="421200" cy="773399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22" name="Shape 2122"/>
          <p:cNvCxnSpPr>
            <a:stCxn id="2121" idx="4"/>
            <a:endCxn id="2123" idx="0"/>
          </p:cNvCxnSpPr>
          <p:nvPr/>
        </p:nvCxnSpPr>
        <p:spPr>
          <a:xfrm flipH="1">
            <a:off x="65344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24" name="Shape 2124"/>
          <p:cNvCxnSpPr>
            <a:stCxn id="2125" idx="3"/>
            <a:endCxn id="2126" idx="4"/>
          </p:cNvCxnSpPr>
          <p:nvPr/>
        </p:nvCxnSpPr>
        <p:spPr>
          <a:xfrm flipH="1" rot="10800000">
            <a:off x="67749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27" name="Shape 2127"/>
          <p:cNvCxnSpPr>
            <a:stCxn id="2128" idx="3"/>
            <a:endCxn id="2129" idx="2"/>
          </p:cNvCxnSpPr>
          <p:nvPr/>
        </p:nvCxnSpPr>
        <p:spPr>
          <a:xfrm flipH="1" rot="10800000">
            <a:off x="72561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129" name="Shape 2129"/>
          <p:cNvSpPr/>
          <p:nvPr/>
        </p:nvSpPr>
        <p:spPr>
          <a:xfrm>
            <a:off x="8370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116" name="Shape 2116"/>
          <p:cNvSpPr/>
          <p:nvPr/>
        </p:nvSpPr>
        <p:spPr>
          <a:xfrm>
            <a:off x="53926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130" name="Shape 2130"/>
          <p:cNvSpPr/>
          <p:nvPr/>
        </p:nvSpPr>
        <p:spPr>
          <a:xfrm>
            <a:off x="57329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131" name="Shape 2131"/>
          <p:cNvSpPr/>
          <p:nvPr/>
        </p:nvSpPr>
        <p:spPr>
          <a:xfrm>
            <a:off x="60838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2132" name="Shape 2132"/>
          <p:cNvGrpSpPr/>
          <p:nvPr/>
        </p:nvGrpSpPr>
        <p:grpSpPr>
          <a:xfrm>
            <a:off x="6293750" y="5058536"/>
            <a:ext cx="481200" cy="481200"/>
            <a:chOff x="4769750" y="4296536"/>
            <a:chExt cx="481200" cy="481200"/>
          </a:xfrm>
        </p:grpSpPr>
        <p:sp>
          <p:nvSpPr>
            <p:cNvPr id="2123" name="Shape 2123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25" name="Shape 2125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2133" name="Shape 2133"/>
          <p:cNvGrpSpPr/>
          <p:nvPr/>
        </p:nvGrpSpPr>
        <p:grpSpPr>
          <a:xfrm>
            <a:off x="6774950" y="4577336"/>
            <a:ext cx="481200" cy="481200"/>
            <a:chOff x="4769750" y="4296536"/>
            <a:chExt cx="481200" cy="481200"/>
          </a:xfrm>
        </p:grpSpPr>
        <p:sp>
          <p:nvSpPr>
            <p:cNvPr id="2126" name="Shape 2126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28" name="Shape 212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2121" name="Shape 2121"/>
          <p:cNvSpPr/>
          <p:nvPr/>
        </p:nvSpPr>
        <p:spPr>
          <a:xfrm>
            <a:off x="65650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2134" name="Shape 2134"/>
          <p:cNvGrpSpPr/>
          <p:nvPr/>
        </p:nvGrpSpPr>
        <p:grpSpPr>
          <a:xfrm>
            <a:off x="5873850" y="3792686"/>
            <a:ext cx="481200" cy="481200"/>
            <a:chOff x="4769750" y="4296536"/>
            <a:chExt cx="481200" cy="481200"/>
          </a:xfrm>
        </p:grpSpPr>
        <p:sp>
          <p:nvSpPr>
            <p:cNvPr id="2135" name="Shape 2135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36" name="Shape 213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2115" name="Shape 2115"/>
          <p:cNvSpPr/>
          <p:nvPr/>
        </p:nvSpPr>
        <p:spPr>
          <a:xfrm>
            <a:off x="3798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2137" name="Shape 2137"/>
          <p:cNvSpPr txBox="1"/>
          <p:nvPr/>
        </p:nvSpPr>
        <p:spPr>
          <a:xfrm>
            <a:off x="56466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2138" name="Shape 2138"/>
          <p:cNvGrpSpPr/>
          <p:nvPr/>
        </p:nvGrpSpPr>
        <p:grpSpPr>
          <a:xfrm>
            <a:off x="5732975" y="3006939"/>
            <a:ext cx="481200" cy="481199"/>
            <a:chOff x="4769750" y="4296536"/>
            <a:chExt cx="481200" cy="481200"/>
          </a:xfrm>
        </p:grpSpPr>
        <p:sp>
          <p:nvSpPr>
            <p:cNvPr id="2118" name="Shape 2118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20" name="Shape 212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2139" name="Shape 2139"/>
          <p:cNvSpPr txBox="1"/>
          <p:nvPr/>
        </p:nvSpPr>
        <p:spPr>
          <a:xfrm>
            <a:off x="56466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  <p:sp>
        <p:nvSpPr>
          <p:cNvPr id="2140" name="Shape 2140"/>
          <p:cNvSpPr txBox="1"/>
          <p:nvPr/>
        </p:nvSpPr>
        <p:spPr>
          <a:xfrm>
            <a:off x="5532550" y="2226300"/>
            <a:ext cx="1941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looks like our inductive hypothesis :)</a:t>
            </a:r>
          </a:p>
        </p:txBody>
      </p:sp>
      <p:sp>
        <p:nvSpPr>
          <p:cNvPr id="2141" name="Shape 2141"/>
          <p:cNvSpPr/>
          <p:nvPr/>
        </p:nvSpPr>
        <p:spPr>
          <a:xfrm rot="-4500645">
            <a:off x="5123478" y="2292090"/>
            <a:ext cx="302132" cy="4273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maintain a list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length n for each k = 0, 1, …, |V|-1.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k edges.</a:t>
            </a:r>
          </a:p>
        </p:txBody>
      </p:sp>
      <p:sp>
        <p:nvSpPr>
          <p:cNvPr id="143" name="Shape 14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144" name="Shape 144"/>
          <p:cNvSpPr/>
          <p:nvPr/>
        </p:nvSpPr>
        <p:spPr>
          <a:xfrm>
            <a:off x="2282100" y="2984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5" name="Shape 145"/>
          <p:cNvSpPr/>
          <p:nvPr/>
        </p:nvSpPr>
        <p:spPr>
          <a:xfrm>
            <a:off x="2739300" y="2984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6" name="Shape 146"/>
          <p:cNvSpPr/>
          <p:nvPr/>
        </p:nvSpPr>
        <p:spPr>
          <a:xfrm>
            <a:off x="3196500" y="2984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sp>
        <p:nvSpPr>
          <p:cNvPr id="147" name="Shape 147"/>
          <p:cNvSpPr/>
          <p:nvPr/>
        </p:nvSpPr>
        <p:spPr>
          <a:xfrm>
            <a:off x="3653700" y="29843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∞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4804104" y="2984391"/>
            <a:ext cx="2565300" cy="2412900"/>
            <a:chOff x="5087329" y="4081041"/>
            <a:chExt cx="2565300" cy="2412900"/>
          </a:xfrm>
        </p:grpSpPr>
        <p:sp>
          <p:nvSpPr>
            <p:cNvPr id="149" name="Shape 149"/>
            <p:cNvSpPr txBox="1"/>
            <p:nvPr/>
          </p:nvSpPr>
          <p:spPr>
            <a:xfrm>
              <a:off x="61292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50" name="Shape 150"/>
            <p:cNvCxnSpPr/>
            <p:nvPr/>
          </p:nvCxnSpPr>
          <p:spPr>
            <a:xfrm>
              <a:off x="5822025" y="4461775"/>
              <a:ext cx="1032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151" name="Shape 151"/>
            <p:cNvCxnSpPr>
              <a:stCxn id="152" idx="2"/>
              <a:endCxn id="153" idx="6"/>
            </p:cNvCxnSpPr>
            <p:nvPr/>
          </p:nvCxnSpPr>
          <p:spPr>
            <a:xfrm rot="10800000">
              <a:off x="5842412" y="6061986"/>
              <a:ext cx="104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153" name="Shape 153"/>
            <p:cNvSpPr/>
            <p:nvPr/>
          </p:nvSpPr>
          <p:spPr>
            <a:xfrm>
              <a:off x="5361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6885225" y="4297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u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5361225" y="429738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s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50873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  <p:cxnSp>
          <p:nvCxnSpPr>
            <p:cNvPr id="157" name="Shape 157"/>
            <p:cNvCxnSpPr/>
            <p:nvPr/>
          </p:nvCxnSpPr>
          <p:spPr>
            <a:xfrm>
              <a:off x="5860985" y="4614186"/>
              <a:ext cx="1034099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sp>
          <p:nvSpPr>
            <p:cNvPr id="152" name="Shape 152"/>
            <p:cNvSpPr/>
            <p:nvPr/>
          </p:nvSpPr>
          <p:spPr>
            <a:xfrm>
              <a:off x="6885212" y="582138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v</a:t>
              </a:r>
            </a:p>
          </p:txBody>
        </p:sp>
        <p:cxnSp>
          <p:nvCxnSpPr>
            <p:cNvPr id="158" name="Shape 158"/>
            <p:cNvCxnSpPr>
              <a:stCxn id="155" idx="5"/>
              <a:endCxn id="152" idx="1"/>
            </p:cNvCxnSpPr>
            <p:nvPr/>
          </p:nvCxnSpPr>
          <p:spPr>
            <a:xfrm>
              <a:off x="5771955" y="4708116"/>
              <a:ext cx="1183800" cy="1183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159" name="Shape 159"/>
            <p:cNvCxnSpPr>
              <a:stCxn id="154" idx="4"/>
              <a:endCxn id="152" idx="0"/>
            </p:cNvCxnSpPr>
            <p:nvPr/>
          </p:nvCxnSpPr>
          <p:spPr>
            <a:xfrm>
              <a:off x="7125825" y="4778586"/>
              <a:ext cx="0" cy="104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160" name="Shape 160"/>
            <p:cNvSpPr txBox="1"/>
            <p:nvPr/>
          </p:nvSpPr>
          <p:spPr>
            <a:xfrm>
              <a:off x="6205429" y="45622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7119829" y="50194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5976829" y="5171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281629" y="6010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7297129" y="40810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72971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5087329" y="6138441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381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</p:grpSp>
      <p:sp>
        <p:nvSpPr>
          <p:cNvPr id="167" name="Shape 167"/>
          <p:cNvSpPr txBox="1"/>
          <p:nvPr/>
        </p:nvSpPr>
        <p:spPr>
          <a:xfrm>
            <a:off x="1774600" y="29844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282100" y="2527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739300" y="2527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196500" y="2527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653700" y="2527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172" name="Shape 172"/>
          <p:cNvSpPr/>
          <p:nvPr/>
        </p:nvSpPr>
        <p:spPr>
          <a:xfrm>
            <a:off x="2282100" y="3593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739300" y="3593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196500" y="3593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3653700" y="3593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774600" y="3594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177" name="Shape 177"/>
          <p:cNvSpPr/>
          <p:nvPr/>
        </p:nvSpPr>
        <p:spPr>
          <a:xfrm>
            <a:off x="22821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7393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1965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653700" y="4203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774600" y="4203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182" name="Shape 182"/>
          <p:cNvSpPr/>
          <p:nvPr/>
        </p:nvSpPr>
        <p:spPr>
          <a:xfrm>
            <a:off x="2282100" y="4813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739300" y="4813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196500" y="4813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653700" y="48131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1774600" y="4813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baseline="30000" lang="en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  <p:sp>
        <p:nvSpPr>
          <p:cNvPr id="187" name="Shape 187"/>
          <p:cNvSpPr/>
          <p:nvPr/>
        </p:nvSpPr>
        <p:spPr>
          <a:xfrm flipH="1" rot="2146067">
            <a:off x="1435524" y="3745948"/>
            <a:ext cx="163565" cy="6781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8" name="Shape 188"/>
          <p:cNvSpPr txBox="1"/>
          <p:nvPr/>
        </p:nvSpPr>
        <p:spPr>
          <a:xfrm>
            <a:off x="609600" y="4316400"/>
            <a:ext cx="11325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We will use table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to fill in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 More generally, we will use table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to fill in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Shape 214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might we find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 min{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k-1] + D</a:t>
            </a:r>
            <a:r>
              <a:rPr baseline="30000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[k-1,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</p:txBody>
      </p:sp>
      <p:sp>
        <p:nvSpPr>
          <p:cNvPr id="2147" name="Shape 2147"/>
          <p:cNvSpPr/>
          <p:nvPr/>
        </p:nvSpPr>
        <p:spPr>
          <a:xfrm>
            <a:off x="45471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8" name="Shape 2148"/>
          <p:cNvSpPr/>
          <p:nvPr/>
        </p:nvSpPr>
        <p:spPr>
          <a:xfrm>
            <a:off x="51757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9" name="Shape 214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2150" name="Shape 2150"/>
          <p:cNvCxnSpPr>
            <a:stCxn id="2151" idx="6"/>
            <a:endCxn id="2152" idx="2"/>
          </p:cNvCxnSpPr>
          <p:nvPr/>
        </p:nvCxnSpPr>
        <p:spPr>
          <a:xfrm flipH="1" rot="10800000">
            <a:off x="42792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53" name="Shape 2153"/>
          <p:cNvCxnSpPr>
            <a:stCxn id="2152" idx="0"/>
            <a:endCxn id="2154" idx="3"/>
          </p:cNvCxnSpPr>
          <p:nvPr/>
        </p:nvCxnSpPr>
        <p:spPr>
          <a:xfrm flipH="1" rot="10800000">
            <a:off x="5633250" y="3417611"/>
            <a:ext cx="170100" cy="9660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55" name="Shape 2155"/>
          <p:cNvCxnSpPr>
            <a:stCxn id="2156" idx="3"/>
            <a:endCxn id="2157" idx="1"/>
          </p:cNvCxnSpPr>
          <p:nvPr/>
        </p:nvCxnSpPr>
        <p:spPr>
          <a:xfrm>
            <a:off x="6214175" y="3247527"/>
            <a:ext cx="421200" cy="773399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58" name="Shape 2158"/>
          <p:cNvCxnSpPr>
            <a:stCxn id="2157" idx="4"/>
            <a:endCxn id="2159" idx="0"/>
          </p:cNvCxnSpPr>
          <p:nvPr/>
        </p:nvCxnSpPr>
        <p:spPr>
          <a:xfrm flipH="1">
            <a:off x="65344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60" name="Shape 2160"/>
          <p:cNvCxnSpPr>
            <a:stCxn id="2161" idx="3"/>
            <a:endCxn id="2162" idx="4"/>
          </p:cNvCxnSpPr>
          <p:nvPr/>
        </p:nvCxnSpPr>
        <p:spPr>
          <a:xfrm flipH="1" rot="10800000">
            <a:off x="67749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63" name="Shape 2163"/>
          <p:cNvCxnSpPr>
            <a:stCxn id="2164" idx="3"/>
            <a:endCxn id="2165" idx="2"/>
          </p:cNvCxnSpPr>
          <p:nvPr/>
        </p:nvCxnSpPr>
        <p:spPr>
          <a:xfrm flipH="1" rot="10800000">
            <a:off x="72561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165" name="Shape 2165"/>
          <p:cNvSpPr/>
          <p:nvPr/>
        </p:nvSpPr>
        <p:spPr>
          <a:xfrm>
            <a:off x="8370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152" name="Shape 2152"/>
          <p:cNvSpPr/>
          <p:nvPr/>
        </p:nvSpPr>
        <p:spPr>
          <a:xfrm>
            <a:off x="53926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166" name="Shape 2166"/>
          <p:cNvSpPr/>
          <p:nvPr/>
        </p:nvSpPr>
        <p:spPr>
          <a:xfrm>
            <a:off x="57329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167" name="Shape 2167"/>
          <p:cNvSpPr/>
          <p:nvPr/>
        </p:nvSpPr>
        <p:spPr>
          <a:xfrm>
            <a:off x="60838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2168" name="Shape 2168"/>
          <p:cNvGrpSpPr/>
          <p:nvPr/>
        </p:nvGrpSpPr>
        <p:grpSpPr>
          <a:xfrm>
            <a:off x="6293750" y="5058536"/>
            <a:ext cx="481200" cy="481200"/>
            <a:chOff x="4769750" y="4296536"/>
            <a:chExt cx="481200" cy="481200"/>
          </a:xfrm>
        </p:grpSpPr>
        <p:sp>
          <p:nvSpPr>
            <p:cNvPr id="2159" name="Shape 2159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61" name="Shape 2161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2169" name="Shape 2169"/>
          <p:cNvGrpSpPr/>
          <p:nvPr/>
        </p:nvGrpSpPr>
        <p:grpSpPr>
          <a:xfrm>
            <a:off x="6774950" y="4577336"/>
            <a:ext cx="481200" cy="481200"/>
            <a:chOff x="4769750" y="4296536"/>
            <a:chExt cx="481200" cy="481200"/>
          </a:xfrm>
        </p:grpSpPr>
        <p:sp>
          <p:nvSpPr>
            <p:cNvPr id="2162" name="Shape 2162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64" name="Shape 216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2157" name="Shape 2157"/>
          <p:cNvSpPr/>
          <p:nvPr/>
        </p:nvSpPr>
        <p:spPr>
          <a:xfrm>
            <a:off x="65650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2170" name="Shape 2170"/>
          <p:cNvGrpSpPr/>
          <p:nvPr/>
        </p:nvGrpSpPr>
        <p:grpSpPr>
          <a:xfrm>
            <a:off x="5873850" y="3792686"/>
            <a:ext cx="481200" cy="481200"/>
            <a:chOff x="4769750" y="4296536"/>
            <a:chExt cx="481200" cy="481200"/>
          </a:xfrm>
        </p:grpSpPr>
        <p:sp>
          <p:nvSpPr>
            <p:cNvPr id="2171" name="Shape 2171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72" name="Shape 217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2151" name="Shape 2151"/>
          <p:cNvSpPr/>
          <p:nvPr/>
        </p:nvSpPr>
        <p:spPr>
          <a:xfrm>
            <a:off x="3798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2173" name="Shape 2173"/>
          <p:cNvSpPr txBox="1"/>
          <p:nvPr/>
        </p:nvSpPr>
        <p:spPr>
          <a:xfrm>
            <a:off x="56466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2174" name="Shape 2174"/>
          <p:cNvGrpSpPr/>
          <p:nvPr/>
        </p:nvGrpSpPr>
        <p:grpSpPr>
          <a:xfrm>
            <a:off x="5732975" y="3006939"/>
            <a:ext cx="481200" cy="481199"/>
            <a:chOff x="4769750" y="4296536"/>
            <a:chExt cx="481200" cy="481200"/>
          </a:xfrm>
        </p:grpSpPr>
        <p:sp>
          <p:nvSpPr>
            <p:cNvPr id="2154" name="Shape 2154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56" name="Shape 215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2175" name="Shape 2175"/>
          <p:cNvSpPr txBox="1"/>
          <p:nvPr/>
        </p:nvSpPr>
        <p:spPr>
          <a:xfrm>
            <a:off x="56466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  <p:sp>
        <p:nvSpPr>
          <p:cNvPr id="2176" name="Shape 2176"/>
          <p:cNvSpPr txBox="1"/>
          <p:nvPr/>
        </p:nvSpPr>
        <p:spPr>
          <a:xfrm>
            <a:off x="2425441" y="2282275"/>
            <a:ext cx="681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</a:p>
        </p:txBody>
      </p:sp>
      <p:sp>
        <p:nvSpPr>
          <p:cNvPr id="2177" name="Shape 2177"/>
          <p:cNvSpPr txBox="1"/>
          <p:nvPr/>
        </p:nvSpPr>
        <p:spPr>
          <a:xfrm>
            <a:off x="3949441" y="2282275"/>
            <a:ext cx="681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Shape 218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might we find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 min{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k-1] + D</a:t>
            </a:r>
            <a:r>
              <a:rPr baseline="30000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[k,-1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</p:txBody>
      </p:sp>
      <p:sp>
        <p:nvSpPr>
          <p:cNvPr id="2183" name="Shape 2183"/>
          <p:cNvSpPr/>
          <p:nvPr/>
        </p:nvSpPr>
        <p:spPr>
          <a:xfrm>
            <a:off x="45471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4" name="Shape 2184"/>
          <p:cNvSpPr/>
          <p:nvPr/>
        </p:nvSpPr>
        <p:spPr>
          <a:xfrm>
            <a:off x="51757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5" name="Shape 218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2186" name="Shape 2186"/>
          <p:cNvCxnSpPr>
            <a:stCxn id="2187" idx="6"/>
            <a:endCxn id="2188" idx="2"/>
          </p:cNvCxnSpPr>
          <p:nvPr/>
        </p:nvCxnSpPr>
        <p:spPr>
          <a:xfrm flipH="1" rot="10800000">
            <a:off x="42792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89" name="Shape 2189"/>
          <p:cNvCxnSpPr>
            <a:stCxn id="2188" idx="0"/>
            <a:endCxn id="2190" idx="3"/>
          </p:cNvCxnSpPr>
          <p:nvPr/>
        </p:nvCxnSpPr>
        <p:spPr>
          <a:xfrm flipH="1" rot="10800000">
            <a:off x="5633250" y="3417611"/>
            <a:ext cx="170100" cy="9660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91" name="Shape 2191"/>
          <p:cNvCxnSpPr>
            <a:stCxn id="2192" idx="3"/>
            <a:endCxn id="2193" idx="1"/>
          </p:cNvCxnSpPr>
          <p:nvPr/>
        </p:nvCxnSpPr>
        <p:spPr>
          <a:xfrm>
            <a:off x="6214175" y="3247527"/>
            <a:ext cx="421200" cy="773399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94" name="Shape 2194"/>
          <p:cNvCxnSpPr>
            <a:stCxn id="2193" idx="4"/>
            <a:endCxn id="2195" idx="0"/>
          </p:cNvCxnSpPr>
          <p:nvPr/>
        </p:nvCxnSpPr>
        <p:spPr>
          <a:xfrm flipH="1">
            <a:off x="65344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96" name="Shape 2196"/>
          <p:cNvCxnSpPr>
            <a:stCxn id="2197" idx="3"/>
            <a:endCxn id="2198" idx="4"/>
          </p:cNvCxnSpPr>
          <p:nvPr/>
        </p:nvCxnSpPr>
        <p:spPr>
          <a:xfrm flipH="1" rot="10800000">
            <a:off x="67749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99" name="Shape 2199"/>
          <p:cNvCxnSpPr>
            <a:stCxn id="2200" idx="3"/>
            <a:endCxn id="2201" idx="2"/>
          </p:cNvCxnSpPr>
          <p:nvPr/>
        </p:nvCxnSpPr>
        <p:spPr>
          <a:xfrm flipH="1" rot="10800000">
            <a:off x="72561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01" name="Shape 2201"/>
          <p:cNvSpPr/>
          <p:nvPr/>
        </p:nvSpPr>
        <p:spPr>
          <a:xfrm>
            <a:off x="8370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188" name="Shape 2188"/>
          <p:cNvSpPr/>
          <p:nvPr/>
        </p:nvSpPr>
        <p:spPr>
          <a:xfrm>
            <a:off x="53926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202" name="Shape 2202"/>
          <p:cNvSpPr/>
          <p:nvPr/>
        </p:nvSpPr>
        <p:spPr>
          <a:xfrm>
            <a:off x="57329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203" name="Shape 2203"/>
          <p:cNvSpPr/>
          <p:nvPr/>
        </p:nvSpPr>
        <p:spPr>
          <a:xfrm>
            <a:off x="60838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2204" name="Shape 2204"/>
          <p:cNvGrpSpPr/>
          <p:nvPr/>
        </p:nvGrpSpPr>
        <p:grpSpPr>
          <a:xfrm>
            <a:off x="6293750" y="5058536"/>
            <a:ext cx="481200" cy="481200"/>
            <a:chOff x="4769750" y="4296536"/>
            <a:chExt cx="481200" cy="481200"/>
          </a:xfrm>
        </p:grpSpPr>
        <p:sp>
          <p:nvSpPr>
            <p:cNvPr id="2195" name="Shape 2195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97" name="Shape 2197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2205" name="Shape 2205"/>
          <p:cNvGrpSpPr/>
          <p:nvPr/>
        </p:nvGrpSpPr>
        <p:grpSpPr>
          <a:xfrm>
            <a:off x="6774950" y="4577336"/>
            <a:ext cx="481200" cy="481200"/>
            <a:chOff x="4769750" y="4296536"/>
            <a:chExt cx="481200" cy="481200"/>
          </a:xfrm>
        </p:grpSpPr>
        <p:sp>
          <p:nvSpPr>
            <p:cNvPr id="2198" name="Shape 2198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00" name="Shape 220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2193" name="Shape 2193"/>
          <p:cNvSpPr/>
          <p:nvPr/>
        </p:nvSpPr>
        <p:spPr>
          <a:xfrm>
            <a:off x="65650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2206" name="Shape 2206"/>
          <p:cNvGrpSpPr/>
          <p:nvPr/>
        </p:nvGrpSpPr>
        <p:grpSpPr>
          <a:xfrm>
            <a:off x="5873850" y="3792686"/>
            <a:ext cx="481200" cy="481200"/>
            <a:chOff x="4769750" y="4296536"/>
            <a:chExt cx="481200" cy="481200"/>
          </a:xfrm>
        </p:grpSpPr>
        <p:sp>
          <p:nvSpPr>
            <p:cNvPr id="2207" name="Shape 2207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08" name="Shape 220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2187" name="Shape 2187"/>
          <p:cNvSpPr/>
          <p:nvPr/>
        </p:nvSpPr>
        <p:spPr>
          <a:xfrm>
            <a:off x="3798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2209" name="Shape 2209"/>
          <p:cNvSpPr txBox="1"/>
          <p:nvPr/>
        </p:nvSpPr>
        <p:spPr>
          <a:xfrm>
            <a:off x="56466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2210" name="Shape 2210"/>
          <p:cNvGrpSpPr/>
          <p:nvPr/>
        </p:nvGrpSpPr>
        <p:grpSpPr>
          <a:xfrm>
            <a:off x="5732975" y="3006939"/>
            <a:ext cx="481200" cy="481199"/>
            <a:chOff x="4769750" y="4296536"/>
            <a:chExt cx="481200" cy="481200"/>
          </a:xfrm>
        </p:grpSpPr>
        <p:sp>
          <p:nvSpPr>
            <p:cNvPr id="2190" name="Shape 2190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92" name="Shape 219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2211" name="Shape 2211"/>
          <p:cNvSpPr txBox="1"/>
          <p:nvPr/>
        </p:nvSpPr>
        <p:spPr>
          <a:xfrm>
            <a:off x="56466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  <p:sp>
        <p:nvSpPr>
          <p:cNvPr id="2212" name="Shape 2212"/>
          <p:cNvSpPr txBox="1"/>
          <p:nvPr/>
        </p:nvSpPr>
        <p:spPr>
          <a:xfrm>
            <a:off x="2425441" y="2282275"/>
            <a:ext cx="681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</a:p>
        </p:txBody>
      </p:sp>
      <p:sp>
        <p:nvSpPr>
          <p:cNvPr id="2213" name="Shape 2213"/>
          <p:cNvSpPr txBox="1"/>
          <p:nvPr/>
        </p:nvSpPr>
        <p:spPr>
          <a:xfrm>
            <a:off x="3949441" y="2282275"/>
            <a:ext cx="681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Shape 221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might we find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 min{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k-1]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[k-1,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</p:txBody>
      </p:sp>
      <p:sp>
        <p:nvSpPr>
          <p:cNvPr id="2219" name="Shape 2219"/>
          <p:cNvSpPr/>
          <p:nvPr/>
        </p:nvSpPr>
        <p:spPr>
          <a:xfrm>
            <a:off x="45471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0" name="Shape 2220"/>
          <p:cNvSpPr/>
          <p:nvPr/>
        </p:nvSpPr>
        <p:spPr>
          <a:xfrm>
            <a:off x="51757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1" name="Shape 222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2222" name="Shape 2222"/>
          <p:cNvCxnSpPr>
            <a:stCxn id="2223" idx="6"/>
            <a:endCxn id="2224" idx="2"/>
          </p:cNvCxnSpPr>
          <p:nvPr/>
        </p:nvCxnSpPr>
        <p:spPr>
          <a:xfrm flipH="1" rot="10800000">
            <a:off x="42792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25" name="Shape 2225"/>
          <p:cNvCxnSpPr>
            <a:stCxn id="2224" idx="0"/>
            <a:endCxn id="2226" idx="3"/>
          </p:cNvCxnSpPr>
          <p:nvPr/>
        </p:nvCxnSpPr>
        <p:spPr>
          <a:xfrm flipH="1" rot="10800000">
            <a:off x="5633250" y="3417611"/>
            <a:ext cx="170100" cy="9660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27" name="Shape 2227"/>
          <p:cNvCxnSpPr>
            <a:stCxn id="2228" idx="3"/>
            <a:endCxn id="2229" idx="1"/>
          </p:cNvCxnSpPr>
          <p:nvPr/>
        </p:nvCxnSpPr>
        <p:spPr>
          <a:xfrm>
            <a:off x="6214175" y="3247527"/>
            <a:ext cx="421200" cy="773399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30" name="Shape 2230"/>
          <p:cNvCxnSpPr>
            <a:stCxn id="2229" idx="4"/>
            <a:endCxn id="2231" idx="0"/>
          </p:cNvCxnSpPr>
          <p:nvPr/>
        </p:nvCxnSpPr>
        <p:spPr>
          <a:xfrm flipH="1">
            <a:off x="65344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32" name="Shape 2232"/>
          <p:cNvCxnSpPr>
            <a:stCxn id="2233" idx="3"/>
            <a:endCxn id="2234" idx="4"/>
          </p:cNvCxnSpPr>
          <p:nvPr/>
        </p:nvCxnSpPr>
        <p:spPr>
          <a:xfrm flipH="1" rot="10800000">
            <a:off x="67749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35" name="Shape 2235"/>
          <p:cNvCxnSpPr>
            <a:stCxn id="2236" idx="3"/>
            <a:endCxn id="2237" idx="2"/>
          </p:cNvCxnSpPr>
          <p:nvPr/>
        </p:nvCxnSpPr>
        <p:spPr>
          <a:xfrm flipH="1" rot="10800000">
            <a:off x="72561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37" name="Shape 2237"/>
          <p:cNvSpPr/>
          <p:nvPr/>
        </p:nvSpPr>
        <p:spPr>
          <a:xfrm>
            <a:off x="8370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224" name="Shape 2224"/>
          <p:cNvSpPr/>
          <p:nvPr/>
        </p:nvSpPr>
        <p:spPr>
          <a:xfrm>
            <a:off x="53926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238" name="Shape 2238"/>
          <p:cNvSpPr/>
          <p:nvPr/>
        </p:nvSpPr>
        <p:spPr>
          <a:xfrm>
            <a:off x="57329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239" name="Shape 2239"/>
          <p:cNvSpPr/>
          <p:nvPr/>
        </p:nvSpPr>
        <p:spPr>
          <a:xfrm>
            <a:off x="60838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2240" name="Shape 2240"/>
          <p:cNvGrpSpPr/>
          <p:nvPr/>
        </p:nvGrpSpPr>
        <p:grpSpPr>
          <a:xfrm>
            <a:off x="6293750" y="5058536"/>
            <a:ext cx="481200" cy="481200"/>
            <a:chOff x="4769750" y="4296536"/>
            <a:chExt cx="481200" cy="481200"/>
          </a:xfrm>
        </p:grpSpPr>
        <p:sp>
          <p:nvSpPr>
            <p:cNvPr id="2231" name="Shape 2231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33" name="Shape 2233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2241" name="Shape 2241"/>
          <p:cNvGrpSpPr/>
          <p:nvPr/>
        </p:nvGrpSpPr>
        <p:grpSpPr>
          <a:xfrm>
            <a:off x="6774950" y="4577336"/>
            <a:ext cx="481200" cy="481200"/>
            <a:chOff x="4769750" y="4296536"/>
            <a:chExt cx="481200" cy="481200"/>
          </a:xfrm>
        </p:grpSpPr>
        <p:sp>
          <p:nvSpPr>
            <p:cNvPr id="2234" name="Shape 2234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36" name="Shape 2236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2229" name="Shape 2229"/>
          <p:cNvSpPr/>
          <p:nvPr/>
        </p:nvSpPr>
        <p:spPr>
          <a:xfrm>
            <a:off x="65650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2242" name="Shape 2242"/>
          <p:cNvGrpSpPr/>
          <p:nvPr/>
        </p:nvGrpSpPr>
        <p:grpSpPr>
          <a:xfrm>
            <a:off x="5873850" y="3792686"/>
            <a:ext cx="481200" cy="481200"/>
            <a:chOff x="4769750" y="4296536"/>
            <a:chExt cx="481200" cy="481200"/>
          </a:xfrm>
        </p:grpSpPr>
        <p:sp>
          <p:nvSpPr>
            <p:cNvPr id="2243" name="Shape 2243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44" name="Shape 224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2223" name="Shape 2223"/>
          <p:cNvSpPr/>
          <p:nvPr/>
        </p:nvSpPr>
        <p:spPr>
          <a:xfrm>
            <a:off x="3798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2245" name="Shape 2245"/>
          <p:cNvSpPr txBox="1"/>
          <p:nvPr/>
        </p:nvSpPr>
        <p:spPr>
          <a:xfrm>
            <a:off x="56466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2246" name="Shape 2246"/>
          <p:cNvGrpSpPr/>
          <p:nvPr/>
        </p:nvGrpSpPr>
        <p:grpSpPr>
          <a:xfrm>
            <a:off x="5732975" y="3006939"/>
            <a:ext cx="481200" cy="481199"/>
            <a:chOff x="4769750" y="4296536"/>
            <a:chExt cx="481200" cy="481200"/>
          </a:xfrm>
        </p:grpSpPr>
        <p:sp>
          <p:nvSpPr>
            <p:cNvPr id="2226" name="Shape 2226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28" name="Shape 2228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2247" name="Shape 2247"/>
          <p:cNvSpPr txBox="1"/>
          <p:nvPr/>
        </p:nvSpPr>
        <p:spPr>
          <a:xfrm>
            <a:off x="56466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  <p:sp>
        <p:nvSpPr>
          <p:cNvPr id="2248" name="Shape 2248"/>
          <p:cNvSpPr txBox="1"/>
          <p:nvPr/>
        </p:nvSpPr>
        <p:spPr>
          <a:xfrm>
            <a:off x="2425441" y="2282275"/>
            <a:ext cx="681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</a:p>
        </p:txBody>
      </p:sp>
      <p:sp>
        <p:nvSpPr>
          <p:cNvPr id="2249" name="Shape 2249"/>
          <p:cNvSpPr txBox="1"/>
          <p:nvPr/>
        </p:nvSpPr>
        <p:spPr>
          <a:xfrm>
            <a:off x="3949441" y="2282275"/>
            <a:ext cx="681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Shape 225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might we find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using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= min{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k-1]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[k-1, v]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 substructure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can solve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big problem using smaller problems.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Overlapping sub-problems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[k, v]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can be used to compute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[u, v] for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lots of different u’s.</a:t>
            </a:r>
          </a:p>
        </p:txBody>
      </p:sp>
      <p:sp>
        <p:nvSpPr>
          <p:cNvPr id="2255" name="Shape 2255"/>
          <p:cNvSpPr/>
          <p:nvPr/>
        </p:nvSpPr>
        <p:spPr>
          <a:xfrm>
            <a:off x="4547100" y="2896800"/>
            <a:ext cx="3555000" cy="35550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6" name="Shape 2256"/>
          <p:cNvSpPr/>
          <p:nvPr/>
        </p:nvSpPr>
        <p:spPr>
          <a:xfrm>
            <a:off x="5175750" y="3525450"/>
            <a:ext cx="2297700" cy="2297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7" name="Shape 225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cxnSp>
        <p:nvCxnSpPr>
          <p:cNvPr id="2258" name="Shape 2258"/>
          <p:cNvCxnSpPr>
            <a:stCxn id="2259" idx="6"/>
            <a:endCxn id="2260" idx="2"/>
          </p:cNvCxnSpPr>
          <p:nvPr/>
        </p:nvCxnSpPr>
        <p:spPr>
          <a:xfrm flipH="1" rot="10800000">
            <a:off x="4279200" y="4624211"/>
            <a:ext cx="1113600" cy="1002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61" name="Shape 2261"/>
          <p:cNvCxnSpPr>
            <a:stCxn id="2260" idx="0"/>
            <a:endCxn id="2262" idx="3"/>
          </p:cNvCxnSpPr>
          <p:nvPr/>
        </p:nvCxnSpPr>
        <p:spPr>
          <a:xfrm flipH="1" rot="10800000">
            <a:off x="5633250" y="3417611"/>
            <a:ext cx="170100" cy="966000"/>
          </a:xfrm>
          <a:prstGeom prst="straightConnector1">
            <a:avLst/>
          </a:prstGeom>
          <a:noFill/>
          <a:ln cap="flat" cmpd="sng" w="28575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63" name="Shape 2263"/>
          <p:cNvCxnSpPr>
            <a:stCxn id="2264" idx="3"/>
            <a:endCxn id="2265" idx="1"/>
          </p:cNvCxnSpPr>
          <p:nvPr/>
        </p:nvCxnSpPr>
        <p:spPr>
          <a:xfrm>
            <a:off x="6214175" y="3247527"/>
            <a:ext cx="421200" cy="773399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66" name="Shape 2266"/>
          <p:cNvCxnSpPr>
            <a:stCxn id="2265" idx="4"/>
            <a:endCxn id="2267" idx="0"/>
          </p:cNvCxnSpPr>
          <p:nvPr/>
        </p:nvCxnSpPr>
        <p:spPr>
          <a:xfrm flipH="1">
            <a:off x="6534400" y="4431611"/>
            <a:ext cx="271200" cy="6270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68" name="Shape 2268"/>
          <p:cNvCxnSpPr>
            <a:stCxn id="2269" idx="3"/>
            <a:endCxn id="2270" idx="4"/>
          </p:cNvCxnSpPr>
          <p:nvPr/>
        </p:nvCxnSpPr>
        <p:spPr>
          <a:xfrm flipH="1" rot="10800000">
            <a:off x="6774950" y="5058525"/>
            <a:ext cx="240600" cy="240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71" name="Shape 2271"/>
          <p:cNvCxnSpPr>
            <a:stCxn id="2272" idx="3"/>
            <a:endCxn id="2273" idx="2"/>
          </p:cNvCxnSpPr>
          <p:nvPr/>
        </p:nvCxnSpPr>
        <p:spPr>
          <a:xfrm flipH="1" rot="10800000">
            <a:off x="7256150" y="4724325"/>
            <a:ext cx="1113900" cy="936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73" name="Shape 2273"/>
          <p:cNvSpPr/>
          <p:nvPr/>
        </p:nvSpPr>
        <p:spPr>
          <a:xfrm>
            <a:off x="8370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260" name="Shape 2260"/>
          <p:cNvSpPr/>
          <p:nvPr/>
        </p:nvSpPr>
        <p:spPr>
          <a:xfrm>
            <a:off x="539265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274" name="Shape 2274"/>
          <p:cNvSpPr/>
          <p:nvPr/>
        </p:nvSpPr>
        <p:spPr>
          <a:xfrm>
            <a:off x="5732962" y="48648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275" name="Shape 2275"/>
          <p:cNvSpPr/>
          <p:nvPr/>
        </p:nvSpPr>
        <p:spPr>
          <a:xfrm>
            <a:off x="6083800" y="43836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grpSp>
        <p:nvGrpSpPr>
          <p:cNvPr id="2276" name="Shape 2276"/>
          <p:cNvGrpSpPr/>
          <p:nvPr/>
        </p:nvGrpSpPr>
        <p:grpSpPr>
          <a:xfrm>
            <a:off x="6293750" y="5058536"/>
            <a:ext cx="481200" cy="481200"/>
            <a:chOff x="4769750" y="4296536"/>
            <a:chExt cx="481200" cy="481200"/>
          </a:xfrm>
        </p:grpSpPr>
        <p:sp>
          <p:nvSpPr>
            <p:cNvPr id="2267" name="Shape 2267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69" name="Shape 2269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- 3</a:t>
              </a:r>
            </a:p>
          </p:txBody>
        </p:sp>
      </p:grpSp>
      <p:grpSp>
        <p:nvGrpSpPr>
          <p:cNvPr id="2277" name="Shape 2277"/>
          <p:cNvGrpSpPr/>
          <p:nvPr/>
        </p:nvGrpSpPr>
        <p:grpSpPr>
          <a:xfrm>
            <a:off x="6774950" y="4577336"/>
            <a:ext cx="481200" cy="481200"/>
            <a:chOff x="4769750" y="4296536"/>
            <a:chExt cx="481200" cy="481200"/>
          </a:xfrm>
        </p:grpSpPr>
        <p:sp>
          <p:nvSpPr>
            <p:cNvPr id="2270" name="Shape 2270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72" name="Shape 2272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… </a:t>
              </a:r>
            </a:p>
          </p:txBody>
        </p:sp>
      </p:grpSp>
      <p:sp>
        <p:nvSpPr>
          <p:cNvPr id="2265" name="Shape 2265"/>
          <p:cNvSpPr/>
          <p:nvPr/>
        </p:nvSpPr>
        <p:spPr>
          <a:xfrm>
            <a:off x="6565000" y="39504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grpSp>
        <p:nvGrpSpPr>
          <p:cNvPr id="2278" name="Shape 2278"/>
          <p:cNvGrpSpPr/>
          <p:nvPr/>
        </p:nvGrpSpPr>
        <p:grpSpPr>
          <a:xfrm>
            <a:off x="5873850" y="3792686"/>
            <a:ext cx="481200" cy="481200"/>
            <a:chOff x="4769750" y="4296536"/>
            <a:chExt cx="481200" cy="481200"/>
          </a:xfrm>
        </p:grpSpPr>
        <p:sp>
          <p:nvSpPr>
            <p:cNvPr id="2279" name="Shape 2279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80" name="Shape 2280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- 2</a:t>
              </a:r>
            </a:p>
          </p:txBody>
        </p:sp>
      </p:grpSp>
      <p:sp>
        <p:nvSpPr>
          <p:cNvPr id="2259" name="Shape 2259"/>
          <p:cNvSpPr/>
          <p:nvPr/>
        </p:nvSpPr>
        <p:spPr>
          <a:xfrm>
            <a:off x="3798000" y="4483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2281" name="Shape 2281"/>
          <p:cNvSpPr txBox="1"/>
          <p:nvPr/>
        </p:nvSpPr>
        <p:spPr>
          <a:xfrm>
            <a:off x="5646600" y="5617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k-2}</a:t>
            </a:r>
          </a:p>
        </p:txBody>
      </p:sp>
      <p:grpSp>
        <p:nvGrpSpPr>
          <p:cNvPr id="2282" name="Shape 2282"/>
          <p:cNvGrpSpPr/>
          <p:nvPr/>
        </p:nvGrpSpPr>
        <p:grpSpPr>
          <a:xfrm>
            <a:off x="5732975" y="3006939"/>
            <a:ext cx="481200" cy="481199"/>
            <a:chOff x="4769750" y="4296536"/>
            <a:chExt cx="481200" cy="481200"/>
          </a:xfrm>
        </p:grpSpPr>
        <p:sp>
          <p:nvSpPr>
            <p:cNvPr id="2262" name="Shape 2262"/>
            <p:cNvSpPr/>
            <p:nvPr/>
          </p:nvSpPr>
          <p:spPr>
            <a:xfrm>
              <a:off x="4769750" y="4296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64" name="Shape 2264"/>
            <p:cNvSpPr txBox="1"/>
            <p:nvPr/>
          </p:nvSpPr>
          <p:spPr>
            <a:xfrm>
              <a:off x="4769750" y="4366725"/>
              <a:ext cx="481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- 1</a:t>
              </a:r>
            </a:p>
          </p:txBody>
        </p:sp>
      </p:grpSp>
      <p:sp>
        <p:nvSpPr>
          <p:cNvPr id="2283" name="Shape 2283"/>
          <p:cNvSpPr txBox="1"/>
          <p:nvPr/>
        </p:nvSpPr>
        <p:spPr>
          <a:xfrm>
            <a:off x="5646600" y="6253725"/>
            <a:ext cx="13629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vertices {0, …, k-1}</a:t>
            </a:r>
          </a:p>
        </p:txBody>
      </p:sp>
      <p:sp>
        <p:nvSpPr>
          <p:cNvPr id="2284" name="Shape 2284"/>
          <p:cNvSpPr txBox="1"/>
          <p:nvPr/>
        </p:nvSpPr>
        <p:spPr>
          <a:xfrm>
            <a:off x="2425441" y="2282275"/>
            <a:ext cx="681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</a:p>
        </p:txBody>
      </p:sp>
      <p:sp>
        <p:nvSpPr>
          <p:cNvPr id="2285" name="Shape 2285"/>
          <p:cNvSpPr txBox="1"/>
          <p:nvPr/>
        </p:nvSpPr>
        <p:spPr>
          <a:xfrm>
            <a:off x="3949441" y="2282275"/>
            <a:ext cx="681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Shape 229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Floyd-Warshall can detect negative cycles.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there’s a negative cycle, then there’s a path from v to v that has cost &lt;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check for this condition?</a:t>
            </a:r>
          </a:p>
        </p:txBody>
      </p:sp>
      <p:sp>
        <p:nvSpPr>
          <p:cNvPr id="2291" name="Shape 229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pic>
        <p:nvPicPr>
          <p:cNvPr id="2292" name="Shape 2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80" y="2420255"/>
            <a:ext cx="315450" cy="3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Shape 229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Floyd-Warshall can detect negative cycles.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there’s a negative cycle, then there’s a path from v to v that has cost &lt;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check for this condition?    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just check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(|V|)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[v, v] &lt; 0 at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end of the algorithm.</a:t>
            </a:r>
          </a:p>
        </p:txBody>
      </p:sp>
      <p:sp>
        <p:nvSpPr>
          <p:cNvPr id="2298" name="Shape 229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Floyd-Warshall Algorithm</a:t>
            </a:r>
          </a:p>
        </p:txBody>
      </p:sp>
      <p:pic>
        <p:nvPicPr>
          <p:cNvPr id="2299" name="Shape 2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80" y="2420255"/>
            <a:ext cx="315450" cy="3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Shape 230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Graph Algorithms</a:t>
            </a:r>
          </a:p>
        </p:txBody>
      </p:sp>
      <p:sp>
        <p:nvSpPr>
          <p:cNvPr id="2305" name="Shape 2305"/>
          <p:cNvSpPr/>
          <p:nvPr/>
        </p:nvSpPr>
        <p:spPr>
          <a:xfrm>
            <a:off x="2743200" y="51411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Might not work on graphs with negative edge-weights</a:t>
            </a:r>
          </a:p>
        </p:txBody>
      </p:sp>
      <p:sp>
        <p:nvSpPr>
          <p:cNvPr id="2306" name="Shape 2306"/>
          <p:cNvSpPr/>
          <p:nvPr/>
        </p:nvSpPr>
        <p:spPr>
          <a:xfrm>
            <a:off x="274320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Dijkstra</a:t>
            </a:r>
          </a:p>
        </p:txBody>
      </p:sp>
      <p:sp>
        <p:nvSpPr>
          <p:cNvPr id="2307" name="Shape 2307"/>
          <p:cNvSpPr/>
          <p:nvPr/>
        </p:nvSpPr>
        <p:spPr>
          <a:xfrm>
            <a:off x="457200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Bellman-Ford</a:t>
            </a:r>
          </a:p>
        </p:txBody>
      </p:sp>
      <p:sp>
        <p:nvSpPr>
          <p:cNvPr id="2308" name="Shape 2308"/>
          <p:cNvSpPr/>
          <p:nvPr/>
        </p:nvSpPr>
        <p:spPr>
          <a:xfrm>
            <a:off x="640080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Floyd-Warshall</a:t>
            </a:r>
          </a:p>
        </p:txBody>
      </p:sp>
      <p:sp>
        <p:nvSpPr>
          <p:cNvPr id="2309" name="Shape 2309"/>
          <p:cNvSpPr/>
          <p:nvPr/>
        </p:nvSpPr>
        <p:spPr>
          <a:xfrm>
            <a:off x="6400800" y="23676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All pairs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shortest path</a:t>
            </a:r>
          </a:p>
        </p:txBody>
      </p:sp>
      <p:sp>
        <p:nvSpPr>
          <p:cNvPr id="2310" name="Shape 2310"/>
          <p:cNvSpPr/>
          <p:nvPr/>
        </p:nvSpPr>
        <p:spPr>
          <a:xfrm>
            <a:off x="2743200" y="32907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O(|E|+|V|log(|V|))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worst-case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with a fibonacci heap</a:t>
            </a:r>
          </a:p>
        </p:txBody>
      </p:sp>
      <p:sp>
        <p:nvSpPr>
          <p:cNvPr id="2311" name="Shape 2311"/>
          <p:cNvSpPr/>
          <p:nvPr/>
        </p:nvSpPr>
        <p:spPr>
          <a:xfrm>
            <a:off x="4572000" y="32907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O(|V||E|)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worst-case</a:t>
            </a:r>
          </a:p>
        </p:txBody>
      </p:sp>
      <p:sp>
        <p:nvSpPr>
          <p:cNvPr id="2312" name="Shape 2312"/>
          <p:cNvSpPr/>
          <p:nvPr/>
        </p:nvSpPr>
        <p:spPr>
          <a:xfrm>
            <a:off x="4573050" y="42159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Works on graphs with negative edge-weights; also can detect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negative cycles</a:t>
            </a:r>
          </a:p>
        </p:txBody>
      </p:sp>
      <p:sp>
        <p:nvSpPr>
          <p:cNvPr id="2313" name="Shape 2313"/>
          <p:cNvSpPr/>
          <p:nvPr/>
        </p:nvSpPr>
        <p:spPr>
          <a:xfrm>
            <a:off x="6400800" y="32907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worst case</a:t>
            </a:r>
          </a:p>
        </p:txBody>
      </p:sp>
      <p:sp>
        <p:nvSpPr>
          <p:cNvPr id="2314" name="Shape 2314"/>
          <p:cNvSpPr/>
          <p:nvPr/>
        </p:nvSpPr>
        <p:spPr>
          <a:xfrm>
            <a:off x="912300" y="23676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Problem</a:t>
            </a:r>
          </a:p>
        </p:txBody>
      </p:sp>
      <p:sp>
        <p:nvSpPr>
          <p:cNvPr id="2315" name="Shape 2315"/>
          <p:cNvSpPr/>
          <p:nvPr/>
        </p:nvSpPr>
        <p:spPr>
          <a:xfrm>
            <a:off x="912300" y="32907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</p:txBody>
      </p:sp>
      <p:sp>
        <p:nvSpPr>
          <p:cNvPr id="2316" name="Shape 2316"/>
          <p:cNvSpPr/>
          <p:nvPr/>
        </p:nvSpPr>
        <p:spPr>
          <a:xfrm>
            <a:off x="912300" y="42138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</a:p>
        </p:txBody>
      </p:sp>
      <p:sp>
        <p:nvSpPr>
          <p:cNvPr id="2317" name="Shape 2317"/>
          <p:cNvSpPr/>
          <p:nvPr/>
        </p:nvSpPr>
        <p:spPr>
          <a:xfrm>
            <a:off x="4573050" y="23676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Single source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shortest path</a:t>
            </a:r>
          </a:p>
        </p:txBody>
      </p:sp>
      <p:sp>
        <p:nvSpPr>
          <p:cNvPr id="2318" name="Shape 2318"/>
          <p:cNvSpPr/>
          <p:nvPr/>
        </p:nvSpPr>
        <p:spPr>
          <a:xfrm>
            <a:off x="2743200" y="23589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Single source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shortest path</a:t>
            </a:r>
          </a:p>
        </p:txBody>
      </p:sp>
      <p:sp>
        <p:nvSpPr>
          <p:cNvPr id="2319" name="Shape 2319"/>
          <p:cNvSpPr/>
          <p:nvPr/>
        </p:nvSpPr>
        <p:spPr>
          <a:xfrm>
            <a:off x="912300" y="51411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</a:p>
        </p:txBody>
      </p:sp>
      <p:sp>
        <p:nvSpPr>
          <p:cNvPr id="2320" name="Shape 2320"/>
          <p:cNvSpPr/>
          <p:nvPr/>
        </p:nvSpPr>
        <p:spPr>
          <a:xfrm>
            <a:off x="2743200" y="4222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---</a:t>
            </a:r>
          </a:p>
        </p:txBody>
      </p:sp>
      <p:sp>
        <p:nvSpPr>
          <p:cNvPr id="2321" name="Shape 2321"/>
          <p:cNvSpPr/>
          <p:nvPr/>
        </p:nvSpPr>
        <p:spPr>
          <a:xfrm>
            <a:off x="4573050" y="51369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---</a:t>
            </a:r>
          </a:p>
        </p:txBody>
      </p:sp>
      <p:sp>
        <p:nvSpPr>
          <p:cNvPr id="2322" name="Shape 2322"/>
          <p:cNvSpPr/>
          <p:nvPr/>
        </p:nvSpPr>
        <p:spPr>
          <a:xfrm>
            <a:off x="6400800" y="42138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Works on graphs with negative edge-weights; also can detect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negative cycles</a:t>
            </a:r>
          </a:p>
        </p:txBody>
      </p:sp>
      <p:sp>
        <p:nvSpPr>
          <p:cNvPr id="2323" name="Shape 2323"/>
          <p:cNvSpPr/>
          <p:nvPr/>
        </p:nvSpPr>
        <p:spPr>
          <a:xfrm>
            <a:off x="6400800" y="51411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use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fill in d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Recall d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[b] is the cost of the shortest path from s to b with at most k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shortest path from s to b with at most k edges actually has at most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k - 1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shortest path from s to b with at most k edges really has k edges.</a:t>
            </a:r>
          </a:p>
        </p:txBody>
      </p:sp>
      <p:sp>
        <p:nvSpPr>
          <p:cNvPr id="194" name="Shape 19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cxnSp>
        <p:nvCxnSpPr>
          <p:cNvPr id="195" name="Shape 195"/>
          <p:cNvCxnSpPr>
            <a:stCxn id="196" idx="6"/>
            <a:endCxn id="197" idx="3"/>
          </p:cNvCxnSpPr>
          <p:nvPr/>
        </p:nvCxnSpPr>
        <p:spPr>
          <a:xfrm flipH="1" rot="10800000">
            <a:off x="4812587" y="3639011"/>
            <a:ext cx="1113300" cy="32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97" name="Shape 197"/>
          <p:cNvSpPr/>
          <p:nvPr/>
        </p:nvSpPr>
        <p:spPr>
          <a:xfrm>
            <a:off x="5855387" y="32282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98" name="Shape 198"/>
          <p:cNvSpPr/>
          <p:nvPr/>
        </p:nvSpPr>
        <p:spPr>
          <a:xfrm>
            <a:off x="2807400" y="322828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196" name="Shape 196"/>
          <p:cNvSpPr/>
          <p:nvPr/>
        </p:nvSpPr>
        <p:spPr>
          <a:xfrm>
            <a:off x="4331387" y="37218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cxnSp>
        <p:nvCxnSpPr>
          <p:cNvPr id="199" name="Shape 199"/>
          <p:cNvCxnSpPr>
            <a:stCxn id="198" idx="5"/>
            <a:endCxn id="196" idx="2"/>
          </p:cNvCxnSpPr>
          <p:nvPr/>
        </p:nvCxnSpPr>
        <p:spPr>
          <a:xfrm>
            <a:off x="3218130" y="3639016"/>
            <a:ext cx="1113299" cy="32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0" name="Shape 200"/>
          <p:cNvSpPr txBox="1"/>
          <p:nvPr/>
        </p:nvSpPr>
        <p:spPr>
          <a:xfrm>
            <a:off x="3432329" y="37723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159354" y="37723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202" name="Shape 202"/>
          <p:cNvCxnSpPr>
            <a:stCxn id="198" idx="7"/>
            <a:endCxn id="203" idx="2"/>
          </p:cNvCxnSpPr>
          <p:nvPr/>
        </p:nvCxnSpPr>
        <p:spPr>
          <a:xfrm flipH="1" rot="10800000">
            <a:off x="3218130" y="3047956"/>
            <a:ext cx="503699" cy="25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3" name="Shape 203"/>
          <p:cNvSpPr/>
          <p:nvPr/>
        </p:nvSpPr>
        <p:spPr>
          <a:xfrm>
            <a:off x="3721787" y="28074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204" name="Shape 204"/>
          <p:cNvSpPr/>
          <p:nvPr/>
        </p:nvSpPr>
        <p:spPr>
          <a:xfrm>
            <a:off x="4940987" y="28074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cxnSp>
        <p:nvCxnSpPr>
          <p:cNvPr id="205" name="Shape 205"/>
          <p:cNvCxnSpPr>
            <a:stCxn id="204" idx="6"/>
            <a:endCxn id="197" idx="1"/>
          </p:cNvCxnSpPr>
          <p:nvPr/>
        </p:nvCxnSpPr>
        <p:spPr>
          <a:xfrm>
            <a:off x="5422187" y="3048011"/>
            <a:ext cx="503700" cy="25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6" name="Shape 206"/>
          <p:cNvCxnSpPr>
            <a:stCxn id="203" idx="6"/>
            <a:endCxn id="204" idx="2"/>
          </p:cNvCxnSpPr>
          <p:nvPr/>
        </p:nvCxnSpPr>
        <p:spPr>
          <a:xfrm>
            <a:off x="4202987" y="3048011"/>
            <a:ext cx="738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7" name="Shape 207"/>
          <p:cNvSpPr txBox="1"/>
          <p:nvPr/>
        </p:nvSpPr>
        <p:spPr>
          <a:xfrm>
            <a:off x="5464154" y="27817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262079" y="266789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101954" y="28579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210" name="Shape 210"/>
          <p:cNvCxnSpPr>
            <a:stCxn id="211" idx="6"/>
            <a:endCxn id="212" idx="3"/>
          </p:cNvCxnSpPr>
          <p:nvPr/>
        </p:nvCxnSpPr>
        <p:spPr>
          <a:xfrm flipH="1" rot="10800000">
            <a:off x="4050587" y="5620211"/>
            <a:ext cx="1113300" cy="32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12" name="Shape 212"/>
          <p:cNvSpPr/>
          <p:nvPr/>
        </p:nvSpPr>
        <p:spPr>
          <a:xfrm>
            <a:off x="5093387" y="520948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213" name="Shape 213"/>
          <p:cNvSpPr/>
          <p:nvPr/>
        </p:nvSpPr>
        <p:spPr>
          <a:xfrm>
            <a:off x="2045400" y="520948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211" name="Shape 211"/>
          <p:cNvSpPr/>
          <p:nvPr/>
        </p:nvSpPr>
        <p:spPr>
          <a:xfrm>
            <a:off x="3569387" y="57030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cxnSp>
        <p:nvCxnSpPr>
          <p:cNvPr id="214" name="Shape 214"/>
          <p:cNvCxnSpPr>
            <a:stCxn id="213" idx="5"/>
            <a:endCxn id="211" idx="2"/>
          </p:cNvCxnSpPr>
          <p:nvPr/>
        </p:nvCxnSpPr>
        <p:spPr>
          <a:xfrm>
            <a:off x="2456130" y="5620216"/>
            <a:ext cx="1113299" cy="32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15" name="Shape 215"/>
          <p:cNvSpPr txBox="1"/>
          <p:nvPr/>
        </p:nvSpPr>
        <p:spPr>
          <a:xfrm>
            <a:off x="2670329" y="57535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397348" y="5753550"/>
            <a:ext cx="48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cxnSp>
        <p:nvCxnSpPr>
          <p:cNvPr id="217" name="Shape 217"/>
          <p:cNvCxnSpPr>
            <a:stCxn id="213" idx="7"/>
            <a:endCxn id="218" idx="2"/>
          </p:cNvCxnSpPr>
          <p:nvPr/>
        </p:nvCxnSpPr>
        <p:spPr>
          <a:xfrm flipH="1" rot="10800000">
            <a:off x="2456130" y="5029156"/>
            <a:ext cx="503700" cy="25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18" name="Shape 218"/>
          <p:cNvSpPr/>
          <p:nvPr/>
        </p:nvSpPr>
        <p:spPr>
          <a:xfrm>
            <a:off x="2959787" y="47886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219" name="Shape 219"/>
          <p:cNvSpPr/>
          <p:nvPr/>
        </p:nvSpPr>
        <p:spPr>
          <a:xfrm>
            <a:off x="4178987" y="478861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cxnSp>
        <p:nvCxnSpPr>
          <p:cNvPr id="220" name="Shape 220"/>
          <p:cNvCxnSpPr>
            <a:stCxn id="219" idx="6"/>
            <a:endCxn id="212" idx="1"/>
          </p:cNvCxnSpPr>
          <p:nvPr/>
        </p:nvCxnSpPr>
        <p:spPr>
          <a:xfrm>
            <a:off x="4660187" y="5029211"/>
            <a:ext cx="503700" cy="25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1" name="Shape 221"/>
          <p:cNvCxnSpPr>
            <a:stCxn id="218" idx="6"/>
            <a:endCxn id="219" idx="2"/>
          </p:cNvCxnSpPr>
          <p:nvPr/>
        </p:nvCxnSpPr>
        <p:spPr>
          <a:xfrm>
            <a:off x="3440987" y="5029211"/>
            <a:ext cx="738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2" name="Shape 222"/>
          <p:cNvSpPr txBox="1"/>
          <p:nvPr/>
        </p:nvSpPr>
        <p:spPr>
          <a:xfrm>
            <a:off x="4702154" y="47629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500079" y="464909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339954" y="48391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25" name="Shape 225"/>
          <p:cNvSpPr/>
          <p:nvPr/>
        </p:nvSpPr>
        <p:spPr>
          <a:xfrm rot="-4167013">
            <a:off x="6458023" y="2986720"/>
            <a:ext cx="163590" cy="42733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26" name="Shape 226"/>
          <p:cNvSpPr txBox="1"/>
          <p:nvPr/>
        </p:nvSpPr>
        <p:spPr>
          <a:xfrm>
            <a:off x="6768625" y="2781750"/>
            <a:ext cx="17658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Suppose k = 3.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[b] = 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[b] i.e. the shortest path of at most k - 1 edges is at least as short as any path of at most k edges.</a:t>
            </a:r>
          </a:p>
        </p:txBody>
      </p:sp>
      <p:sp>
        <p:nvSpPr>
          <p:cNvPr id="227" name="Shape 227"/>
          <p:cNvSpPr/>
          <p:nvPr/>
        </p:nvSpPr>
        <p:spPr>
          <a:xfrm rot="-4167013">
            <a:off x="5696023" y="4967920"/>
            <a:ext cx="163590" cy="42733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28" name="Shape 228"/>
          <p:cNvSpPr txBox="1"/>
          <p:nvPr/>
        </p:nvSpPr>
        <p:spPr>
          <a:xfrm>
            <a:off x="6006625" y="4762950"/>
            <a:ext cx="2527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Suppose k = 3.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[b] = min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[a] + w(a, b)}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.e. the shortest path of at most k edges is shorter than any path of at most k - 1 edges.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Bellman-Ford Algorithm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930450" y="1444500"/>
            <a:ext cx="7283100" cy="29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bellman_ford(G):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[]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0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for all v ≠ 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(0)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[s]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 = 1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|V|-1: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 = min{d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[b], min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(k-1)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[a] + w(a,b)} 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baseline="30000" lang="en" sz="1600">
                <a:latin typeface="Consolas"/>
                <a:ea typeface="Consolas"/>
                <a:cs typeface="Consolas"/>
                <a:sym typeface="Consolas"/>
              </a:rPr>
              <a:t>(|V|-1)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930450" y="43823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O(|V||E|)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