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9144000"/>
  <p:notesSz cx="6858000" cy="9144000"/>
  <p:embeddedFontLst>
    <p:embeddedFont>
      <p:font typeface="Roboto Slab"/>
      <p:regular r:id="rId43"/>
      <p:bold r:id="rId44"/>
    </p:embeddedFont>
    <p:embeddedFont>
      <p:font typeface="Dosis"/>
      <p:regular r:id="rId45"/>
      <p:bold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Source Sans Pr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obotoSlab-bold.fntdata"/><Relationship Id="rId43" Type="http://schemas.openxmlformats.org/officeDocument/2006/relationships/font" Target="fonts/RobotoSlab-regular.fntdata"/><Relationship Id="rId46" Type="http://schemas.openxmlformats.org/officeDocument/2006/relationships/font" Target="fonts/Dosis-bold.fntdata"/><Relationship Id="rId45" Type="http://schemas.openxmlformats.org/officeDocument/2006/relationships/font" Target="fonts/Dosi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SansPro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SourceSansPro-italic.fntdata"/><Relationship Id="rId52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Intractable Problems I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Summer 2017   •   Lecture 08/08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NP</a:t>
            </a:r>
          </a:p>
        </p:txBody>
      </p:sp>
      <p:sp>
        <p:nvSpPr>
          <p:cNvPr id="116" name="Shape 11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decision problem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problem with a yes/no answer.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class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all decision problems where “yes” answers can be verified efficiently.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Is the kth order statistic of A equal to x?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Is there a cut in G of size at least k?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tractable decision problems are in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plus a lot of problems whose difficulty is unknown.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NP-Completeness</a:t>
            </a:r>
          </a:p>
        </p:txBody>
      </p:sp>
      <p:sp>
        <p:nvSpPr>
          <p:cNvPr id="122" name="Shape 12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NP-complete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problems are (intuitively) the hardest problems in NP.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Either every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-complete problem is tractable or no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-complete problem is tractable.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This is an open problem: the P = NP question!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no known polynomial-time algorithms for any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-complete problem.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NP-Hardness</a:t>
            </a:r>
          </a:p>
        </p:txBody>
      </p:sp>
      <p:sp>
        <p:nvSpPr>
          <p:cNvPr id="128" name="Shape 12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problem (which may or may not be a decision problem) is called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NP-hard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if (intuitively) it is at least as hard as every problem in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before: no polynomial-time algorithms are known for any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-hard problem.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NP-Hardness</a:t>
            </a:r>
          </a:p>
        </p:txBody>
      </p:sp>
      <p:sp>
        <p:nvSpPr>
          <p:cNvPr id="134" name="Shape 13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Assuming that P ≠ NP, all NP-hard problems are intractable.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This does not mean that brute-force algorithms are the only option.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This does not mean that it is hard to get approximate answers.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Traveling Salesperson Problem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145" name="Shape 14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Hamiltonian cycle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an undirected graph G is a simple cycle that visits every vertex in G.</a:t>
            </a:r>
          </a:p>
        </p:txBody>
      </p:sp>
      <p:cxnSp>
        <p:nvCxnSpPr>
          <p:cNvPr id="146" name="Shape 146"/>
          <p:cNvCxnSpPr>
            <a:stCxn id="147" idx="6"/>
            <a:endCxn id="148" idx="0"/>
          </p:cNvCxnSpPr>
          <p:nvPr/>
        </p:nvCxnSpPr>
        <p:spPr>
          <a:xfrm>
            <a:off x="4804800" y="3274961"/>
            <a:ext cx="460800" cy="146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8" name="Shape 148"/>
          <p:cNvSpPr/>
          <p:nvPr/>
        </p:nvSpPr>
        <p:spPr>
          <a:xfrm>
            <a:off x="5024975" y="47424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323600" y="30343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637800" y="37201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326312" y="37201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1" name="Shape 151"/>
          <p:cNvCxnSpPr>
            <a:stCxn id="147" idx="3"/>
            <a:endCxn id="149" idx="7"/>
          </p:cNvCxnSpPr>
          <p:nvPr/>
        </p:nvCxnSpPr>
        <p:spPr>
          <a:xfrm flipH="1">
            <a:off x="4048470" y="3445091"/>
            <a:ext cx="345600" cy="34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>
            <a:stCxn id="149" idx="6"/>
            <a:endCxn id="150" idx="2"/>
          </p:cNvCxnSpPr>
          <p:nvPr/>
        </p:nvCxnSpPr>
        <p:spPr>
          <a:xfrm>
            <a:off x="4119000" y="3960761"/>
            <a:ext cx="207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>
            <a:stCxn id="150" idx="0"/>
            <a:endCxn id="147" idx="4"/>
          </p:cNvCxnSpPr>
          <p:nvPr/>
        </p:nvCxnSpPr>
        <p:spPr>
          <a:xfrm rot="10800000">
            <a:off x="4564212" y="3515561"/>
            <a:ext cx="2700" cy="20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4" name="Shape 154"/>
          <p:cNvSpPr/>
          <p:nvPr/>
        </p:nvSpPr>
        <p:spPr>
          <a:xfrm>
            <a:off x="3637800" y="47869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180050" y="42686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6" name="Shape 156"/>
          <p:cNvCxnSpPr>
            <a:stCxn id="149" idx="5"/>
            <a:endCxn id="155" idx="1"/>
          </p:cNvCxnSpPr>
          <p:nvPr/>
        </p:nvCxnSpPr>
        <p:spPr>
          <a:xfrm>
            <a:off x="4048530" y="4130891"/>
            <a:ext cx="201900" cy="20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>
            <a:stCxn id="149" idx="4"/>
            <a:endCxn id="154" idx="0"/>
          </p:cNvCxnSpPr>
          <p:nvPr/>
        </p:nvCxnSpPr>
        <p:spPr>
          <a:xfrm>
            <a:off x="3878400" y="4201361"/>
            <a:ext cx="0" cy="58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>
            <a:stCxn id="155" idx="3"/>
            <a:endCxn id="154" idx="7"/>
          </p:cNvCxnSpPr>
          <p:nvPr/>
        </p:nvCxnSpPr>
        <p:spPr>
          <a:xfrm flipH="1">
            <a:off x="4048620" y="4679391"/>
            <a:ext cx="201900" cy="177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>
            <a:stCxn id="148" idx="2"/>
            <a:endCxn id="154" idx="6"/>
          </p:cNvCxnSpPr>
          <p:nvPr/>
        </p:nvCxnSpPr>
        <p:spPr>
          <a:xfrm flipH="1">
            <a:off x="4118975" y="4983036"/>
            <a:ext cx="906000" cy="4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Hamiltonian cycle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an undirected graph G is a simple cycle that visits every vertex in G.</a:t>
            </a:r>
          </a:p>
        </p:txBody>
      </p:sp>
      <p:cxnSp>
        <p:nvCxnSpPr>
          <p:cNvPr id="166" name="Shape 166"/>
          <p:cNvCxnSpPr>
            <a:stCxn id="167" idx="6"/>
            <a:endCxn id="168" idx="0"/>
          </p:cNvCxnSpPr>
          <p:nvPr/>
        </p:nvCxnSpPr>
        <p:spPr>
          <a:xfrm>
            <a:off x="4804800" y="3274961"/>
            <a:ext cx="460800" cy="1467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>
            <a:stCxn id="170" idx="6"/>
            <a:endCxn id="171" idx="2"/>
          </p:cNvCxnSpPr>
          <p:nvPr/>
        </p:nvCxnSpPr>
        <p:spPr>
          <a:xfrm>
            <a:off x="4119000" y="3960761"/>
            <a:ext cx="2073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2" name="Shape 172"/>
          <p:cNvCxnSpPr>
            <a:stCxn id="171" idx="0"/>
            <a:endCxn id="167" idx="4"/>
          </p:cNvCxnSpPr>
          <p:nvPr/>
        </p:nvCxnSpPr>
        <p:spPr>
          <a:xfrm rot="10800000">
            <a:off x="4564212" y="3515561"/>
            <a:ext cx="2700" cy="204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3" name="Shape 173"/>
          <p:cNvCxnSpPr>
            <a:stCxn id="170" idx="5"/>
            <a:endCxn id="174" idx="1"/>
          </p:cNvCxnSpPr>
          <p:nvPr/>
        </p:nvCxnSpPr>
        <p:spPr>
          <a:xfrm>
            <a:off x="4048530" y="4130891"/>
            <a:ext cx="201900" cy="2082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" name="Shape 175"/>
          <p:cNvCxnSpPr>
            <a:stCxn id="174" idx="3"/>
            <a:endCxn id="176" idx="7"/>
          </p:cNvCxnSpPr>
          <p:nvPr/>
        </p:nvCxnSpPr>
        <p:spPr>
          <a:xfrm flipH="1">
            <a:off x="4048620" y="4679391"/>
            <a:ext cx="201900" cy="1779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7" name="Shape 177"/>
          <p:cNvCxnSpPr>
            <a:stCxn id="168" idx="2"/>
            <a:endCxn id="176" idx="6"/>
          </p:cNvCxnSpPr>
          <p:nvPr/>
        </p:nvCxnSpPr>
        <p:spPr>
          <a:xfrm flipH="1">
            <a:off x="4118975" y="4983036"/>
            <a:ext cx="906000" cy="444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8" name="Shape 168"/>
          <p:cNvSpPr/>
          <p:nvPr/>
        </p:nvSpPr>
        <p:spPr>
          <a:xfrm>
            <a:off x="5024975" y="47424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4323600" y="3034361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3637800" y="3720161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326312" y="3720161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8" name="Shape 178"/>
          <p:cNvCxnSpPr>
            <a:stCxn id="167" idx="3"/>
            <a:endCxn id="170" idx="7"/>
          </p:cNvCxnSpPr>
          <p:nvPr/>
        </p:nvCxnSpPr>
        <p:spPr>
          <a:xfrm flipH="1">
            <a:off x="4048470" y="3445091"/>
            <a:ext cx="345600" cy="34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/>
          <p:nvPr/>
        </p:nvSpPr>
        <p:spPr>
          <a:xfrm>
            <a:off x="3637800" y="4786961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180050" y="4268661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9" name="Shape 179"/>
          <p:cNvCxnSpPr>
            <a:stCxn id="170" idx="4"/>
            <a:endCxn id="176" idx="0"/>
          </p:cNvCxnSpPr>
          <p:nvPr/>
        </p:nvCxnSpPr>
        <p:spPr>
          <a:xfrm>
            <a:off x="3878400" y="4201361"/>
            <a:ext cx="0" cy="58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185" name="Shape 18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Given a complete, undirected weighted graph G, the traveling salesman problem is to find a Hamiltonian cycle in G of least total cost.</a:t>
            </a:r>
          </a:p>
        </p:txBody>
      </p:sp>
      <p:grpSp>
        <p:nvGrpSpPr>
          <p:cNvPr id="186" name="Shape 186"/>
          <p:cNvGrpSpPr/>
          <p:nvPr/>
        </p:nvGrpSpPr>
        <p:grpSpPr>
          <a:xfrm>
            <a:off x="3176400" y="2875950"/>
            <a:ext cx="2791200" cy="2550611"/>
            <a:chOff x="2357175" y="2947800"/>
            <a:chExt cx="2791200" cy="2550611"/>
          </a:xfrm>
        </p:grpSpPr>
        <p:sp>
          <p:nvSpPr>
            <p:cNvPr id="187" name="Shape 187"/>
            <p:cNvSpPr/>
            <p:nvPr/>
          </p:nvSpPr>
          <p:spPr>
            <a:xfrm>
              <a:off x="2597825" y="318841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426625" y="318841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2597825" y="501721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426625" y="501721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91" name="Shape 191"/>
            <p:cNvCxnSpPr>
              <a:stCxn id="188" idx="3"/>
              <a:endCxn id="189" idx="7"/>
            </p:cNvCxnSpPr>
            <p:nvPr/>
          </p:nvCxnSpPr>
          <p:spPr>
            <a:xfrm flipH="1">
              <a:off x="3008495" y="3599141"/>
              <a:ext cx="1488600" cy="1488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" name="Shape 192"/>
            <p:cNvCxnSpPr>
              <a:stCxn id="190" idx="1"/>
              <a:endCxn id="187" idx="5"/>
            </p:cNvCxnSpPr>
            <p:nvPr/>
          </p:nvCxnSpPr>
          <p:spPr>
            <a:xfrm rot="10800000">
              <a:off x="3008495" y="3599081"/>
              <a:ext cx="1488600" cy="1488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" name="Shape 193"/>
            <p:cNvCxnSpPr>
              <a:stCxn id="188" idx="2"/>
              <a:endCxn id="187" idx="6"/>
            </p:cNvCxnSpPr>
            <p:nvPr/>
          </p:nvCxnSpPr>
          <p:spPr>
            <a:xfrm rot="10800000">
              <a:off x="3079025" y="3429011"/>
              <a:ext cx="1347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4" name="Shape 194"/>
            <p:cNvCxnSpPr>
              <a:stCxn id="189" idx="0"/>
              <a:endCxn id="187" idx="4"/>
            </p:cNvCxnSpPr>
            <p:nvPr/>
          </p:nvCxnSpPr>
          <p:spPr>
            <a:xfrm rot="10800000">
              <a:off x="2838425" y="3669611"/>
              <a:ext cx="0" cy="1347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5" name="Shape 195"/>
            <p:cNvCxnSpPr>
              <a:stCxn id="189" idx="6"/>
              <a:endCxn id="190" idx="2"/>
            </p:cNvCxnSpPr>
            <p:nvPr/>
          </p:nvCxnSpPr>
          <p:spPr>
            <a:xfrm>
              <a:off x="3079025" y="5257811"/>
              <a:ext cx="1347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" name="Shape 196"/>
            <p:cNvCxnSpPr>
              <a:stCxn id="190" idx="0"/>
              <a:endCxn id="188" idx="4"/>
            </p:cNvCxnSpPr>
            <p:nvPr/>
          </p:nvCxnSpPr>
          <p:spPr>
            <a:xfrm rot="10800000">
              <a:off x="4667225" y="3669611"/>
              <a:ext cx="0" cy="1347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97" name="Shape 197"/>
            <p:cNvSpPr txBox="1"/>
            <p:nvPr/>
          </p:nvSpPr>
          <p:spPr>
            <a:xfrm>
              <a:off x="3512225" y="2947800"/>
              <a:ext cx="4812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2357175" y="4102800"/>
              <a:ext cx="4812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3215975" y="3517200"/>
              <a:ext cx="4812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3749375" y="3517200"/>
              <a:ext cx="4812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4667175" y="4102800"/>
              <a:ext cx="4812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3512225" y="4776600"/>
              <a:ext cx="4812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15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Shape 207"/>
          <p:cNvCxnSpPr>
            <a:stCxn id="208" idx="3"/>
            <a:endCxn id="209" idx="7"/>
          </p:cNvCxnSpPr>
          <p:nvPr/>
        </p:nvCxnSpPr>
        <p:spPr>
          <a:xfrm flipH="1">
            <a:off x="3827720" y="3527291"/>
            <a:ext cx="1488600" cy="1488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>
            <a:stCxn id="211" idx="1"/>
            <a:endCxn id="212" idx="5"/>
          </p:cNvCxnSpPr>
          <p:nvPr/>
        </p:nvCxnSpPr>
        <p:spPr>
          <a:xfrm rot="10800000">
            <a:off x="3827720" y="3527231"/>
            <a:ext cx="1488600" cy="1488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>
            <a:stCxn id="209" idx="0"/>
            <a:endCxn id="212" idx="4"/>
          </p:cNvCxnSpPr>
          <p:nvPr/>
        </p:nvCxnSpPr>
        <p:spPr>
          <a:xfrm rot="10800000">
            <a:off x="3657650" y="3597761"/>
            <a:ext cx="0" cy="1347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>
            <a:stCxn id="211" idx="0"/>
            <a:endCxn id="208" idx="4"/>
          </p:cNvCxnSpPr>
          <p:nvPr/>
        </p:nvCxnSpPr>
        <p:spPr>
          <a:xfrm rot="10800000">
            <a:off x="5486450" y="3597761"/>
            <a:ext cx="0" cy="1347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5" name="Shape 21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216" name="Shape 21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Given a complete, undirected weighted graph G, the traveling salesman problem is to find a Hamiltonian cycle in G of least total cost.</a:t>
            </a:r>
          </a:p>
        </p:txBody>
      </p:sp>
      <p:sp>
        <p:nvSpPr>
          <p:cNvPr id="212" name="Shape 212"/>
          <p:cNvSpPr/>
          <p:nvPr/>
        </p:nvSpPr>
        <p:spPr>
          <a:xfrm>
            <a:off x="3417050" y="3116561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245850" y="3116561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417050" y="4945361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245850" y="4945361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7" name="Shape 217"/>
          <p:cNvCxnSpPr>
            <a:stCxn id="208" idx="2"/>
            <a:endCxn id="212" idx="6"/>
          </p:cNvCxnSpPr>
          <p:nvPr/>
        </p:nvCxnSpPr>
        <p:spPr>
          <a:xfrm rot="10800000">
            <a:off x="3898250" y="3357161"/>
            <a:ext cx="1347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>
            <a:stCxn id="209" idx="6"/>
            <a:endCxn id="211" idx="2"/>
          </p:cNvCxnSpPr>
          <p:nvPr/>
        </p:nvCxnSpPr>
        <p:spPr>
          <a:xfrm>
            <a:off x="3898250" y="5185961"/>
            <a:ext cx="1347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9" name="Shape 219"/>
          <p:cNvSpPr txBox="1"/>
          <p:nvPr/>
        </p:nvSpPr>
        <p:spPr>
          <a:xfrm>
            <a:off x="4331450" y="2875950"/>
            <a:ext cx="481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76400" y="4030950"/>
            <a:ext cx="481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035200" y="3445350"/>
            <a:ext cx="481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68600" y="3445350"/>
            <a:ext cx="481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486400" y="4030950"/>
            <a:ext cx="481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331450" y="4704750"/>
            <a:ext cx="481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Formally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Given a complete, undirected G and a set of positive integer edge weights, the TSP is to find a Hamiltonian cycle in G with least total weight.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since G is complete, there must be at least one Hamiltonian cycle.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challenge is finding the cycle with least cost.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problem is known to be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-hard.</a:t>
            </a:r>
          </a:p>
        </p:txBody>
      </p:sp>
      <p:sp>
        <p:nvSpPr>
          <p:cNvPr id="230" name="Shape 23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 Few Notes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Due 8/13 at 11:59 p.m. on Gradescope.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236" name="Shape 23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Try all possible Hamiltonian cycles in the graph?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many Hamiltonian cycles are there? (n-1)! /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each cycle takes O(n)-time, the total time is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O(n!)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242" name="Shape 24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OPT(v, S) be the minimum cost of an s - v path that visits exactly the vertices in S. We assume v ∈ S. Let w(u, v) be the weight of the edge (u, v).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Claim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OPT(v, S) satisfies the recurrence:</a:t>
            </a:r>
          </a:p>
        </p:txBody>
      </p:sp>
      <p:grpSp>
        <p:nvGrpSpPr>
          <p:cNvPr id="243" name="Shape 243"/>
          <p:cNvGrpSpPr/>
          <p:nvPr/>
        </p:nvGrpSpPr>
        <p:grpSpPr>
          <a:xfrm>
            <a:off x="762000" y="3386050"/>
            <a:ext cx="7772425" cy="1189575"/>
            <a:chOff x="762000" y="3386050"/>
            <a:chExt cx="7772425" cy="1189575"/>
          </a:xfrm>
        </p:grpSpPr>
        <p:sp>
          <p:nvSpPr>
            <p:cNvPr id="244" name="Shape 244"/>
            <p:cNvSpPr txBox="1"/>
            <p:nvPr/>
          </p:nvSpPr>
          <p:spPr>
            <a:xfrm>
              <a:off x="762000" y="3636025"/>
              <a:ext cx="1577700" cy="7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OPT(v,S) =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2590800" y="3386050"/>
              <a:ext cx="3444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2590800" y="4148125"/>
              <a:ext cx="41445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min</a:t>
              </a:r>
              <a:r>
                <a:rPr b="1" baseline="-25000" lang="en" sz="1800">
                  <a:latin typeface="Consolas"/>
                  <a:ea typeface="Consolas"/>
                  <a:cs typeface="Consolas"/>
                  <a:sym typeface="Consolas"/>
                </a:rPr>
                <a:t>u∈S-{v}</a:t>
              </a: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 {OPT(u,S-{v}) + w(u,v)}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2590800" y="3767050"/>
              <a:ext cx="4266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∞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645625" y="3386050"/>
              <a:ext cx="18888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if v = s and S = {s}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6645625" y="3767050"/>
              <a:ext cx="17364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if s ∉ S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6645625" y="4148050"/>
              <a:ext cx="17364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otherwise</a:t>
              </a: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2063661" y="3410255"/>
              <a:ext cx="534600" cy="10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Consolas"/>
                  <a:ea typeface="Consolas"/>
                  <a:cs typeface="Consolas"/>
                  <a:sym typeface="Consolas"/>
                </a:rPr>
                <a:t>{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2962317" y="3729678"/>
            <a:ext cx="3180600" cy="2446632"/>
          </a:xfrm>
          <a:prstGeom prst="cloud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762000" y="1709650"/>
            <a:ext cx="7772425" cy="1189575"/>
            <a:chOff x="762000" y="3386050"/>
            <a:chExt cx="7772425" cy="1189575"/>
          </a:xfrm>
        </p:grpSpPr>
        <p:sp>
          <p:nvSpPr>
            <p:cNvPr id="259" name="Shape 259"/>
            <p:cNvSpPr txBox="1"/>
            <p:nvPr/>
          </p:nvSpPr>
          <p:spPr>
            <a:xfrm>
              <a:off x="762000" y="3636025"/>
              <a:ext cx="1577700" cy="7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OPT(v,S) =</a:t>
              </a: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2590800" y="3386050"/>
              <a:ext cx="3444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2590800" y="4148125"/>
              <a:ext cx="41445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min</a:t>
              </a:r>
              <a:r>
                <a:rPr b="1" baseline="-25000" lang="en" sz="1800">
                  <a:latin typeface="Consolas"/>
                  <a:ea typeface="Consolas"/>
                  <a:cs typeface="Consolas"/>
                  <a:sym typeface="Consolas"/>
                </a:rPr>
                <a:t>u∈S-{v}</a:t>
              </a: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 {OPT(u,S-{v}) + w(u,v)}</a:t>
              </a:r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2590800" y="3767050"/>
              <a:ext cx="4266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∞</a:t>
              </a: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6645625" y="3386050"/>
              <a:ext cx="18888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if v = s and S = {s}</a:t>
              </a:r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6645625" y="3767050"/>
              <a:ext cx="17364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if s ∉ S</a:t>
              </a: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6645625" y="4148050"/>
              <a:ext cx="17364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otherwise</a:t>
              </a:r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2063661" y="3410255"/>
              <a:ext cx="534600" cy="10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Consolas"/>
                  <a:ea typeface="Consolas"/>
                  <a:cs typeface="Consolas"/>
                  <a:sym typeface="Consolas"/>
                </a:rPr>
                <a:t>{</a:t>
              </a:r>
            </a:p>
          </p:txBody>
        </p:sp>
      </p:grpSp>
      <p:sp>
        <p:nvSpPr>
          <p:cNvPr id="267" name="Shape 267"/>
          <p:cNvSpPr/>
          <p:nvPr/>
        </p:nvSpPr>
        <p:spPr>
          <a:xfrm>
            <a:off x="3874250" y="417098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="1"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68" name="Shape 268"/>
          <p:cNvSpPr/>
          <p:nvPr/>
        </p:nvSpPr>
        <p:spPr>
          <a:xfrm>
            <a:off x="4788650" y="417098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="1"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69" name="Shape 269"/>
          <p:cNvSpPr/>
          <p:nvPr/>
        </p:nvSpPr>
        <p:spPr>
          <a:xfrm>
            <a:off x="3874250" y="508538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="1"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70" name="Shape 270"/>
          <p:cNvSpPr/>
          <p:nvPr/>
        </p:nvSpPr>
        <p:spPr>
          <a:xfrm>
            <a:off x="4788650" y="508538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="1"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cxnSp>
        <p:nvCxnSpPr>
          <p:cNvPr id="271" name="Shape 271"/>
          <p:cNvCxnSpPr>
            <a:stCxn id="268" idx="3"/>
            <a:endCxn id="269" idx="7"/>
          </p:cNvCxnSpPr>
          <p:nvPr/>
        </p:nvCxnSpPr>
        <p:spPr>
          <a:xfrm flipH="1">
            <a:off x="4284920" y="4581716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2" name="Shape 272"/>
          <p:cNvCxnSpPr>
            <a:stCxn id="270" idx="1"/>
            <a:endCxn id="267" idx="5"/>
          </p:cNvCxnSpPr>
          <p:nvPr/>
        </p:nvCxnSpPr>
        <p:spPr>
          <a:xfrm rot="10800000">
            <a:off x="4284920" y="4581656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3" name="Shape 273"/>
          <p:cNvCxnSpPr>
            <a:stCxn id="268" idx="2"/>
            <a:endCxn id="267" idx="6"/>
          </p:cNvCxnSpPr>
          <p:nvPr/>
        </p:nvCxnSpPr>
        <p:spPr>
          <a:xfrm rot="10800000">
            <a:off x="4355450" y="4411586"/>
            <a:ext cx="433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4" name="Shape 274"/>
          <p:cNvCxnSpPr>
            <a:stCxn id="269" idx="0"/>
            <a:endCxn id="267" idx="4"/>
          </p:cNvCxnSpPr>
          <p:nvPr/>
        </p:nvCxnSpPr>
        <p:spPr>
          <a:xfrm rot="10800000">
            <a:off x="4114850" y="4652186"/>
            <a:ext cx="0" cy="43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5" name="Shape 275"/>
          <p:cNvCxnSpPr>
            <a:stCxn id="269" idx="6"/>
            <a:endCxn id="270" idx="2"/>
          </p:cNvCxnSpPr>
          <p:nvPr/>
        </p:nvCxnSpPr>
        <p:spPr>
          <a:xfrm>
            <a:off x="4355450" y="5325986"/>
            <a:ext cx="433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6" name="Shape 276"/>
          <p:cNvCxnSpPr>
            <a:stCxn id="270" idx="0"/>
            <a:endCxn id="268" idx="4"/>
          </p:cNvCxnSpPr>
          <p:nvPr/>
        </p:nvCxnSpPr>
        <p:spPr>
          <a:xfrm rot="10800000">
            <a:off x="5029250" y="4652186"/>
            <a:ext cx="0" cy="43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7" name="Shape 277"/>
          <p:cNvSpPr/>
          <p:nvPr/>
        </p:nvSpPr>
        <p:spPr>
          <a:xfrm>
            <a:off x="6629400" y="46282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78" name="Shape 278"/>
          <p:cNvSpPr/>
          <p:nvPr/>
        </p:nvSpPr>
        <p:spPr>
          <a:xfrm>
            <a:off x="2033450" y="46282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cxnSp>
        <p:nvCxnSpPr>
          <p:cNvPr id="279" name="Shape 279"/>
          <p:cNvCxnSpPr>
            <a:stCxn id="278" idx="6"/>
          </p:cNvCxnSpPr>
          <p:nvPr/>
        </p:nvCxnSpPr>
        <p:spPr>
          <a:xfrm>
            <a:off x="2514650" y="4868836"/>
            <a:ext cx="1044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80" name="Shape 280"/>
          <p:cNvCxnSpPr/>
          <p:nvPr/>
        </p:nvCxnSpPr>
        <p:spPr>
          <a:xfrm>
            <a:off x="5585400" y="4868761"/>
            <a:ext cx="1044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81" name="Shape 281"/>
          <p:cNvSpPr/>
          <p:nvPr/>
        </p:nvSpPr>
        <p:spPr>
          <a:xfrm flipH="1" rot="-1800347">
            <a:off x="6363553" y="4986834"/>
            <a:ext cx="124803" cy="48620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82" name="Shape 282"/>
          <p:cNvSpPr txBox="1"/>
          <p:nvPr/>
        </p:nvSpPr>
        <p:spPr>
          <a:xfrm>
            <a:off x="5816075" y="5543700"/>
            <a:ext cx="19905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Represents the fact that this vertex is connected to all of the vertices in the cloud.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288" name="Shape 28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solve OPT(v, S), a problem of size |S|, we need to solve subproblems of size |S| - 1.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Evaluate the recurrence on sets of size 1, 2, 3 …,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 are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possible subsets of a set S, of which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 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4294967295" type="subTitle"/>
          </p:nvPr>
        </p:nvSpPr>
        <p:spPr>
          <a:xfrm>
            <a:off x="0" y="2395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930450" y="1444500"/>
            <a:ext cx="7283100" cy="3547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tsp(G):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|G.V|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DP = [] 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n × 2</a:t>
            </a:r>
            <a:r>
              <a:rPr baseline="30000"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table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s = random vertex from G.V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DP[s][{s}] = 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k = 2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n: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all sets S ⊆ V where |S| = k and s ∈ 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all v ∈ S - {s}: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DP[v][S] = min</a:t>
            </a:r>
            <a:r>
              <a:rPr baseline="-25000" lang="en" sz="1800">
                <a:latin typeface="Consolas"/>
                <a:ea typeface="Consolas"/>
                <a:cs typeface="Consolas"/>
                <a:sym typeface="Consolas"/>
              </a:rPr>
              <a:t>u∈S-{v}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{DP[u][S-{v}] + w(u,v)}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aseline="-25000" lang="en" sz="1800">
                <a:latin typeface="Consolas"/>
                <a:ea typeface="Consolas"/>
                <a:cs typeface="Consolas"/>
                <a:sym typeface="Consolas"/>
              </a:rPr>
              <a:t>v≠s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{DP[v][V] + w(v,s)}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930450" y="49919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O(2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4294967295" type="subTitle"/>
          </p:nvPr>
        </p:nvSpPr>
        <p:spPr>
          <a:xfrm>
            <a:off x="0" y="2395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930450" y="1444500"/>
            <a:ext cx="7283100" cy="3547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tsp(G):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n = |G.V|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DP = [] 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n × 2</a:t>
            </a:r>
            <a:r>
              <a:rPr baseline="30000"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table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s = random vertex from G.V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DP[s][{s}] = 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k = 2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n: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all sets S ⊆ V where |S| = k and s ∈ 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all v ∈ S - {s}: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DP[v][S] = min</a:t>
            </a:r>
            <a:r>
              <a:rPr baseline="-25000" lang="en" sz="1800">
                <a:latin typeface="Consolas"/>
                <a:ea typeface="Consolas"/>
                <a:cs typeface="Consolas"/>
                <a:sym typeface="Consolas"/>
              </a:rPr>
              <a:t>u∈S-{v}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{DP[u][S-{v}] + w(u,v)}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min</a:t>
            </a:r>
            <a:r>
              <a:rPr baseline="-25000" lang="en" sz="1800">
                <a:latin typeface="Consolas"/>
                <a:ea typeface="Consolas"/>
                <a:cs typeface="Consolas"/>
                <a:sym typeface="Consolas"/>
              </a:rPr>
              <a:t>v≠s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{DP[v][V] + w(v,s)}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930450" y="49919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O(2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303" name="Shape 303"/>
          <p:cNvSpPr/>
          <p:nvPr/>
        </p:nvSpPr>
        <p:spPr>
          <a:xfrm flipH="1" rot="-1800347">
            <a:off x="5449153" y="5520234"/>
            <a:ext cx="124803" cy="48620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04" name="Shape 304"/>
          <p:cNvSpPr txBox="1"/>
          <p:nvPr/>
        </p:nvSpPr>
        <p:spPr>
          <a:xfrm>
            <a:off x="4901675" y="6077100"/>
            <a:ext cx="19905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We’ll talk about this in a bit.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310" name="Shape 31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subset of V containing s can be mapped to a unique integer in 0, 1, 2, …, 2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n-1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Think of the number as a bitvector where the present elements are 1s and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absent elements are 0s.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Takes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-time to compute the above number and index into the table,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cost per subproblem.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316" name="Shape 31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subset of V containing s can be mapped to a unique integer in 0, 1, 2, …, 2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n-1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Think of the number as a bitvector where the present elements are 1s and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absent elements are 0s.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Takes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-time to compute the above number and index into the table,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cost per subproblem.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O(2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total time.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O(2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n) total subproblems (cells in the table).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Solving each subproblem requires us to look at O(n) different subproblems,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and O(1)-time for each one.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Map all subsets of V to bitvectors in O(n)-time.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322" name="Shape 32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What’s the difference between n! and 2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Compare 20! and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20! ≈ 2.4 ✕ 10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≈ 4.2 ✕ 10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328" name="Shape 32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What’s the difference between n! and 2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Compare 20! and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20! ≈ 2.4 ✕ 10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≈ 4.2 ✕ 10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Compare 30! and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30! ≈ 2.6 ✕ 10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≈ 9.7 ✕ 10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Final Logistics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Will occur on 8/18 at 8:30-11:30 a.m.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Alternate Final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Will occur on 8/17 at 3:30-6:30 p.m.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 special cases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Expect confirmation emails from me in the next day or two.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Practice exam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We’ll release the practice exam tomorrow.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334" name="Shape 33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What’s the difference between n! and 2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Compare 20! and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20! ≈ 2.4 ✕ 10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≈ 4.2 ✕ 10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Compare 30! and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30! ≈ 2.6 ✕ 10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≈ 9.7 ✕ 10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Compare 40! and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40! ≈ 8.2 ✕ 10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1.8 ✕ 10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TSP</a:t>
            </a:r>
          </a:p>
        </p:txBody>
      </p:sp>
      <p:sp>
        <p:nvSpPr>
          <p:cNvPr id="340" name="Shape 34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this matters?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Improving upon brute-force (e.g. n!) increases the size of problems that can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be solved with exact answers.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Though there might not exist a poly-time solution, an exponential solution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often offers a considerable improvement.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0/1 Knapsack, revisited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0/1 Knapsack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I only have one copy of each item.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What’s the most valuable way to fill the knapsack?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196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Find the items to put in a 0/1 knapsack.</a:t>
            </a:r>
          </a:p>
        </p:txBody>
      </p:sp>
      <p:sp>
        <p:nvSpPr>
          <p:cNvPr id="351" name="Shape 35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Knapsack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700" y="2463175"/>
            <a:ext cx="1344525" cy="13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7229675" y="2512900"/>
            <a:ext cx="14640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capacity: 10</a:t>
            </a:r>
          </a:p>
        </p:txBody>
      </p:sp>
      <p:grpSp>
        <p:nvGrpSpPr>
          <p:cNvPr id="354" name="Shape 354"/>
          <p:cNvGrpSpPr/>
          <p:nvPr/>
        </p:nvGrpSpPr>
        <p:grpSpPr>
          <a:xfrm>
            <a:off x="5092958" y="1110152"/>
            <a:ext cx="3822441" cy="1253500"/>
            <a:chOff x="4711958" y="1139699"/>
            <a:chExt cx="3822441" cy="1253500"/>
          </a:xfrm>
        </p:grpSpPr>
        <p:pic>
          <p:nvPicPr>
            <p:cNvPr id="355" name="Shape 3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61099" y="1139699"/>
              <a:ext cx="454774" cy="454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Shape 3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99496" y="1139750"/>
              <a:ext cx="534902" cy="45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Shape 35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0700" y="1139700"/>
              <a:ext cx="454774" cy="454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Shape 35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80300" y="1139700"/>
              <a:ext cx="454774" cy="454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Shape 35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389900" y="1139700"/>
              <a:ext cx="454775" cy="454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" name="Shape 360"/>
            <p:cNvSpPr txBox="1"/>
            <p:nvPr/>
          </p:nvSpPr>
          <p:spPr>
            <a:xfrm>
              <a:off x="5521037" y="1631800"/>
              <a:ext cx="534900" cy="7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20</a:t>
              </a:r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6130637" y="1631800"/>
              <a:ext cx="534900" cy="7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6740250" y="1631800"/>
              <a:ext cx="534900" cy="7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7389887" y="1631800"/>
              <a:ext cx="454800" cy="7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13</a:t>
              </a:r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8039550" y="1631800"/>
              <a:ext cx="454800" cy="7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35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4711958" y="1631800"/>
              <a:ext cx="886800" cy="7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weight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value</a:t>
              </a: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898900" y="3004278"/>
            <a:ext cx="1673974" cy="454775"/>
            <a:chOff x="6170700" y="1139700"/>
            <a:chExt cx="1673974" cy="454775"/>
          </a:xfrm>
        </p:grpSpPr>
        <p:pic>
          <p:nvPicPr>
            <p:cNvPr id="367" name="Shape 36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0700" y="1139700"/>
              <a:ext cx="454774" cy="454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Shape 36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80300" y="1139700"/>
              <a:ext cx="454774" cy="454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Shape 36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389900" y="1139700"/>
              <a:ext cx="454775" cy="45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Shape 370"/>
          <p:cNvSpPr txBox="1"/>
          <p:nvPr/>
        </p:nvSpPr>
        <p:spPr>
          <a:xfrm>
            <a:off x="2688775" y="2850950"/>
            <a:ext cx="14640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Total weight: 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Total value: 35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0/1 Knapsack</a:t>
            </a:r>
          </a:p>
        </p:txBody>
      </p:sp>
      <p:sp>
        <p:nvSpPr>
          <p:cNvPr id="376" name="Shape 37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 didn’t say is this problem is known to be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-hard.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O(n2</a:t>
            </a:r>
            <a:r>
              <a:rPr b="1" baseline="30000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Brute-force solution: try all possible subsets of the items and find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feasible set with the largest total value.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O(nW log(n))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Greedy solution: sort items by their “unit value” v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w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O(nW)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Dynamic programming solution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0/1 Knapsack</a:t>
            </a:r>
          </a:p>
        </p:txBody>
      </p:sp>
      <p:sp>
        <p:nvSpPr>
          <p:cNvPr id="382" name="Shape 38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Did we just prove P = NP?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poly-time algorithm is one that runs in time polynomial in the total number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of bits required to write out the input to the problem.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Therefore,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O(nW)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exponential in the number of bits required to write out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input (e.g. adding one more bit to the end of the representation of W doubles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Its size and doubles the runtime).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DP runtime of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O(nW)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better than our brute-force runtime of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O(n2</a:t>
            </a:r>
            <a:r>
              <a:rPr b="1" baseline="30000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provided that W =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o(2</a:t>
            </a:r>
            <a:r>
              <a:rPr b="1" baseline="30000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any fixed W, this algorithm runs in linear time!</a:t>
            </a:r>
          </a:p>
        </p:txBody>
      </p:sp>
      <p:sp>
        <p:nvSpPr>
          <p:cNvPr id="383" name="Shape 383"/>
          <p:cNvSpPr/>
          <p:nvPr/>
        </p:nvSpPr>
        <p:spPr>
          <a:xfrm flipH="1" rot="-4499328">
            <a:off x="3163132" y="4072438"/>
            <a:ext cx="124808" cy="48620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84" name="Shape 384"/>
          <p:cNvSpPr txBox="1"/>
          <p:nvPr/>
        </p:nvSpPr>
        <p:spPr>
          <a:xfrm>
            <a:off x="3530075" y="4324500"/>
            <a:ext cx="19905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That’s a little-o, not a big-O.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Parameterized Complexity</a:t>
            </a:r>
          </a:p>
        </p:txBody>
      </p:sp>
      <p:sp>
        <p:nvSpPr>
          <p:cNvPr id="390" name="Shape 39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Parameterized complexity is a branch of complexity theory that studies the hardness of problems with respect to different “parameters” of the input.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In the case of 0/1 Knapsack,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O(nW)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 two parameters: the number of items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(n) and capacity (W).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Often,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-hard problems aren’t entirely infeasible as long as some parameter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of the problem is fixed.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Fixed Parameter Tractability</a:t>
            </a:r>
          </a:p>
        </p:txBody>
      </p:sp>
      <p:sp>
        <p:nvSpPr>
          <p:cNvPr id="396" name="Shape 39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that the input to a problem P can be characterized by two parameters, n and k.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 is called fixed-parameter tractable iff there is some algorithm that solves P in time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O(f(k)p(n))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f(k) is an arbitrary function and p(n) is a polynomial in n..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Intuitively, for any fixed k, the algorithm runs in a polynomial in n since that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polynomial p(n) does not depend on choice of k.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Next Time</a:t>
            </a:r>
          </a:p>
        </p:txBody>
      </p:sp>
      <p:sp>
        <p:nvSpPr>
          <p:cNvPr id="402" name="Shape 40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Approximation Algorithms, my fave!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The Rest of the Quarter</a:t>
            </a:r>
          </a:p>
        </p:txBody>
      </p:sp>
      <p:sp>
        <p:nvSpPr>
          <p:cNvPr id="81" name="Shape 8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Lectures 1-11 covered the bulk of the material, congrats!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This material will be emphasized on the final (~90% of points).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Lectures 12-14 will cover additional topics.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Intractable problems, approximation algorithms, amortized analysis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Intractable Problems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Background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Traveling Salesman Problem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0/1 Knapsack, revisited</a:t>
            </a:r>
          </a:p>
        </p:txBody>
      </p:sp>
      <p:sp>
        <p:nvSpPr>
          <p:cNvPr id="87" name="Shape 8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Outline for Today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Background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an efficient algorithm?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 algorithm is efficient iff it runs in polynomial time on a serial computer.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Runtimes of “efficient” algorithms: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O(nlog(n))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1" baseline="30000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(n))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1,000,000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Runtimes of “inefficient” algorithms: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O(2</a:t>
            </a:r>
            <a:r>
              <a:rPr b="1" baseline="30000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O(n!)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O(1.0000001</a:t>
            </a:r>
            <a:r>
              <a:rPr b="1" baseline="30000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98" name="Shape 9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Defining Efficiency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Some Caveats</a:t>
            </a:r>
          </a:p>
        </p:txBody>
      </p:sp>
      <p:sp>
        <p:nvSpPr>
          <p:cNvPr id="104" name="Shape 10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Parallelism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Some problems can be solved in polynomial time on machines with a polynomial number of processors.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Are all efficient algorithms parallelizable?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Randomization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Some algorithms can be solved in expected polynomial time, or have poly-time Monte Carlo algorithms that work with high probability.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Are randomized efficient algorithms efficient solutions? P ⊆? RP⊆? NP.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Quantum computation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Some algorithms can be solved in polynomial time on a quantum computer.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Are quantum efficient algorithms efficient solutions?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are all open problems!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Tractability</a:t>
            </a:r>
          </a:p>
        </p:txBody>
      </p:sp>
      <p:sp>
        <p:nvSpPr>
          <p:cNvPr id="110" name="Shape 11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problem is called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tractable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iff there is an efficient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(i.e. polynomial time) algorithm that solves it.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problem is called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intractable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iff there is no efficient algorithm that solves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