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</p:sldIdLst>
  <p:sldSz cy="6858000" cx="9144000"/>
  <p:notesSz cx="6858000" cy="9144000"/>
  <p:embeddedFontLst>
    <p:embeddedFont>
      <p:font typeface="Roboto Slab"/>
      <p:regular r:id="rId66"/>
      <p:bold r:id="rId67"/>
    </p:embeddedFont>
    <p:embeddedFont>
      <p:font typeface="Dosis"/>
      <p:regular r:id="rId68"/>
      <p:bold r:id="rId69"/>
    </p:embeddedFont>
    <p:embeddedFont>
      <p:font typeface="Roboto"/>
      <p:regular r:id="rId70"/>
      <p:bold r:id="rId71"/>
      <p:italic r:id="rId72"/>
      <p:boldItalic r:id="rId73"/>
    </p:embeddedFont>
    <p:embeddedFont>
      <p:font typeface="Source Sans Pro"/>
      <p:regular r:id="rId74"/>
      <p:bold r:id="rId75"/>
      <p:italic r:id="rId76"/>
      <p:boldItalic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Roboto-boldItalic.fntdata"/><Relationship Id="rId72" Type="http://schemas.openxmlformats.org/officeDocument/2006/relationships/font" Target="fonts/Roboto-italic.fntdata"/><Relationship Id="rId31" Type="http://schemas.openxmlformats.org/officeDocument/2006/relationships/slide" Target="slides/slide27.xml"/><Relationship Id="rId75" Type="http://schemas.openxmlformats.org/officeDocument/2006/relationships/font" Target="fonts/SourceSansPro-bold.fntdata"/><Relationship Id="rId30" Type="http://schemas.openxmlformats.org/officeDocument/2006/relationships/slide" Target="slides/slide26.xml"/><Relationship Id="rId74" Type="http://schemas.openxmlformats.org/officeDocument/2006/relationships/font" Target="fonts/SourceSansPro-regular.fntdata"/><Relationship Id="rId33" Type="http://schemas.openxmlformats.org/officeDocument/2006/relationships/slide" Target="slides/slide29.xml"/><Relationship Id="rId77" Type="http://schemas.openxmlformats.org/officeDocument/2006/relationships/font" Target="fonts/SourceSansPro-boldItalic.fntdata"/><Relationship Id="rId32" Type="http://schemas.openxmlformats.org/officeDocument/2006/relationships/slide" Target="slides/slide28.xml"/><Relationship Id="rId76" Type="http://schemas.openxmlformats.org/officeDocument/2006/relationships/font" Target="fonts/SourceSansPro-italic.fntdata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Roboto-bold.fntdata"/><Relationship Id="rId70" Type="http://schemas.openxmlformats.org/officeDocument/2006/relationships/font" Target="fonts/Roboto-regular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font" Target="fonts/RobotoSlab-regular.fntdata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font" Target="fonts/Dosis-regular.fntdata"/><Relationship Id="rId23" Type="http://schemas.openxmlformats.org/officeDocument/2006/relationships/slide" Target="slides/slide19.xml"/><Relationship Id="rId67" Type="http://schemas.openxmlformats.org/officeDocument/2006/relationships/font" Target="fonts/RobotoSlab-bold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Dosis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Shape 6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Shape 6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Shape 7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Shape 8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Shape 8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Shape 8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Shape 8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Shape 9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Shape 9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Shape 9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Shape 9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Shape 9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Shape 9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Shape 9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idx="1" type="subTitle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" name="Shape 14"/>
          <p:cNvSpPr/>
          <p:nvPr/>
        </p:nvSpPr>
        <p:spPr>
          <a:xfrm>
            <a:off x="1524800" y="896807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5" name="Shape 15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000"/>
            </a:lvl1pPr>
            <a:lvl2pPr lvl="1" rtl="0" algn="ctr">
              <a:spcBef>
                <a:spcPts val="0"/>
              </a:spcBef>
              <a:buSzPct val="100000"/>
              <a:defRPr sz="4000"/>
            </a:lvl2pPr>
            <a:lvl3pPr lvl="2" rtl="0" algn="ctr">
              <a:spcBef>
                <a:spcPts val="0"/>
              </a:spcBef>
              <a:buSzPct val="100000"/>
              <a:defRPr sz="4000"/>
            </a:lvl3pPr>
            <a:lvl4pPr lvl="3" rtl="0" algn="ctr">
              <a:spcBef>
                <a:spcPts val="0"/>
              </a:spcBef>
              <a:buSzPct val="100000"/>
              <a:defRPr sz="4000"/>
            </a:lvl4pPr>
            <a:lvl5pPr lvl="4" rtl="0" algn="ctr">
              <a:spcBef>
                <a:spcPts val="0"/>
              </a:spcBef>
              <a:buSzPct val="100000"/>
              <a:defRPr sz="4000"/>
            </a:lvl5pPr>
            <a:lvl6pPr lvl="5" rtl="0" algn="ctr">
              <a:spcBef>
                <a:spcPts val="0"/>
              </a:spcBef>
              <a:buSzPct val="100000"/>
              <a:defRPr sz="4000"/>
            </a:lvl6pPr>
            <a:lvl7pPr lvl="6" rtl="0" algn="ctr">
              <a:spcBef>
                <a:spcPts val="0"/>
              </a:spcBef>
              <a:buSzPct val="100000"/>
              <a:defRPr sz="4000"/>
            </a:lvl7pPr>
            <a:lvl8pPr lvl="7" rtl="0" algn="ctr">
              <a:spcBef>
                <a:spcPts val="0"/>
              </a:spcBef>
              <a:buSzPct val="100000"/>
              <a:defRPr sz="4000"/>
            </a:lvl8pPr>
            <a:lvl9pPr lvl="8" rtl="0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gif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Divide and Conquer II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osis"/>
                <a:ea typeface="Dosis"/>
                <a:cs typeface="Dosis"/>
                <a:sym typeface="Dosis"/>
              </a:rPr>
              <a:t>Summer 2017   •   Lecture 06/29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Analyzing Runtime</a:t>
            </a:r>
          </a:p>
        </p:txBody>
      </p:sp>
      <p:sp>
        <p:nvSpPr>
          <p:cNvPr id="159" name="Shape 15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Here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’s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our first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recurrence relation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T(0) = 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T(1) = 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Θ(1)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T(n) = T(⌈n/2⌉) + T(⌊n/2⌋) + Θ(n)</a:t>
            </a:r>
            <a:b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Assumption 1: 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 is a power of two.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</a:t>
            </a:r>
            <a:r>
              <a:rPr lang="en" sz="2400" strike="sng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T(0) = Θ(1)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T(1) = Θ(1) = c</a:t>
            </a:r>
            <a:r>
              <a:rPr baseline="-25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T(n) = T(⌈n/2⌉) + T(⌊n/2⌋) + Θ(n)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= 2T(n/2) + c</a:t>
            </a:r>
            <a:r>
              <a:rPr baseline="-25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Assumption 2: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Let c = max{c</a:t>
            </a:r>
            <a:r>
              <a:rPr baseline="-25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c</a:t>
            </a:r>
            <a:r>
              <a:rPr baseline="-25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T(1) ≤ c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T(n) ≤ 2T(n/2) + cn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0" name="Shape 160"/>
          <p:cNvSpPr/>
          <p:nvPr/>
        </p:nvSpPr>
        <p:spPr>
          <a:xfrm rot="-908131">
            <a:off x="4822432" y="3283926"/>
            <a:ext cx="666617" cy="255697"/>
          </a:xfrm>
          <a:custGeom>
            <a:pathLst>
              <a:path extrusionOk="0" h="10228" w="26665">
                <a:moveTo>
                  <a:pt x="26665" y="10228"/>
                </a:moveTo>
                <a:cubicBezTo>
                  <a:pt x="25264" y="10045"/>
                  <a:pt x="21247" y="9801"/>
                  <a:pt x="18264" y="9132"/>
                </a:cubicBezTo>
                <a:cubicBezTo>
                  <a:pt x="15281" y="8462"/>
                  <a:pt x="11811" y="7732"/>
                  <a:pt x="8767" y="6210"/>
                </a:cubicBezTo>
                <a:cubicBezTo>
                  <a:pt x="5723" y="4688"/>
                  <a:pt x="1461" y="1035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61" name="Shape 161"/>
          <p:cNvSpPr txBox="1"/>
          <p:nvPr/>
        </p:nvSpPr>
        <p:spPr>
          <a:xfrm>
            <a:off x="5595200" y="3103200"/>
            <a:ext cx="16923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Why is it ok to make this assumption?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6125" y="2932350"/>
            <a:ext cx="1044225" cy="10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7117700" y="2437550"/>
            <a:ext cx="609600" cy="3564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Recursion Tree Method</a:t>
            </a:r>
          </a:p>
        </p:txBody>
      </p:sp>
      <p:sp>
        <p:nvSpPr>
          <p:cNvPr id="169" name="Shape 169"/>
          <p:cNvSpPr/>
          <p:nvPr/>
        </p:nvSpPr>
        <p:spPr>
          <a:xfrm>
            <a:off x="2884375" y="1452950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3494000" y="2519750"/>
            <a:ext cx="553200" cy="553200"/>
          </a:xfrm>
          <a:prstGeom prst="ellipse">
            <a:avLst/>
          </a:prstGeom>
          <a:solidFill>
            <a:srgbClr val="2196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2427200" y="2519750"/>
            <a:ext cx="553200" cy="553200"/>
          </a:xfrm>
          <a:prstGeom prst="ellipse">
            <a:avLst/>
          </a:prstGeom>
          <a:solidFill>
            <a:srgbClr val="2196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3532050" y="3634200"/>
            <a:ext cx="448800" cy="4488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2517475" y="3634200"/>
            <a:ext cx="448800" cy="4488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3050875" y="4167600"/>
            <a:ext cx="448800" cy="4488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2008075" y="4167600"/>
            <a:ext cx="448800" cy="4488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502900" y="3634200"/>
            <a:ext cx="448800" cy="4488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4574875" y="3634200"/>
            <a:ext cx="448800" cy="4488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4065475" y="4167600"/>
            <a:ext cx="448800" cy="4488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1286425" y="53300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1515025" y="55586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1743625" y="53300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1972225" y="55586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2200825" y="53300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2429425" y="55586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2658025" y="53300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2886625" y="55586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3115225" y="53300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3343825" y="55586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3572425" y="53300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3801025" y="55586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4029625" y="53300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4258225" y="55586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4486825" y="53300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715425" y="55586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4944025" y="53300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 rot="5400000">
            <a:off x="2975200" y="3114612"/>
            <a:ext cx="875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197" name="Shape 197"/>
          <p:cNvSpPr txBox="1"/>
          <p:nvPr/>
        </p:nvSpPr>
        <p:spPr>
          <a:xfrm rot="5400000">
            <a:off x="2975200" y="4714812"/>
            <a:ext cx="875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5315125" y="1359350"/>
            <a:ext cx="1533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1 problem of size cn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5238925" y="2349950"/>
            <a:ext cx="16602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2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problems of size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cn/2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5238925" y="3721550"/>
            <a:ext cx="1806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problems of size cn/2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5238925" y="5127016"/>
            <a:ext cx="1806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log_2(n)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= n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problems of size c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7154325" y="1446950"/>
            <a:ext cx="547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cn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7154325" y="2513750"/>
            <a:ext cx="547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cn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7154325" y="3809150"/>
            <a:ext cx="547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cn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7154325" y="5180750"/>
            <a:ext cx="547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cn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609600" y="6120875"/>
            <a:ext cx="81591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Total work: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cn log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n + cn =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O(nlogn)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7629325" y="3611950"/>
            <a:ext cx="15339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</a:t>
            </a:r>
            <a:r>
              <a:rPr baseline="-25000" lang="en" sz="24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levels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Iteration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Method</a:t>
            </a:r>
          </a:p>
        </p:txBody>
      </p:sp>
      <p:sp>
        <p:nvSpPr>
          <p:cNvPr id="213" name="Shape 21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Recall, our recurrence relation: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T(1) ≤ c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T(n) ≤ 2T(n/2) + cn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T(n) ≤ 2⋅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T(n/2)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cn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≤ 2⋅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(2T(n/4) + cn/2)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cn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= 4⋅</a:t>
            </a:r>
            <a:r>
              <a:rPr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T(n/4)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+ 2cn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≤ 4⋅</a:t>
            </a:r>
            <a:r>
              <a:rPr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(2T(n/8) + cn/4)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+ 2cn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= 8⋅T(n/8) + 3cn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≤ 2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T(n/2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+ kcn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k? It’s the number of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imes to divide n by 2 to get 1.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4696200" y="3025425"/>
            <a:ext cx="3838200" cy="3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So k = log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T(n) ≤ 2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T(n/2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) + kcn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     = 2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log_2(n)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T(n/2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log_2(n)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) +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        cnlog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    = nT(1) + cnlog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    ≤ cn + cnlog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    =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O(nlogn)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Analyzing Runtime</a:t>
            </a:r>
          </a:p>
        </p:txBody>
      </p:sp>
      <p:sp>
        <p:nvSpPr>
          <p:cNvPr id="220" name="Shape 22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best and worst-case runtime of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Θ(n log n).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worst-case runtime of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insertion_sort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was Θ(n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A HUGE IMPROVEMENT!!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900" y="3024022"/>
            <a:ext cx="4694175" cy="351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Integer Multiplication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Integer Multiplication</a:t>
            </a:r>
          </a:p>
        </p:txBody>
      </p:sp>
      <p:sp>
        <p:nvSpPr>
          <p:cNvPr id="232" name="Shape 23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 x 2 = 2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13 x 24 = 312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1357 x 2468 = 3,349,076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13579246801593726048 x 24680135792604815937 = ???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long would it take you to solve this problem?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About n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one-digit operations.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At most n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multiplications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At most n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additions (for carries)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Addition of n different 2n-digit numbers</a:t>
            </a:r>
          </a:p>
        </p:txBody>
      </p:sp>
      <p:cxnSp>
        <p:nvCxnSpPr>
          <p:cNvPr id="233" name="Shape 233"/>
          <p:cNvCxnSpPr/>
          <p:nvPr/>
        </p:nvCxnSpPr>
        <p:spPr>
          <a:xfrm>
            <a:off x="649175" y="3346675"/>
            <a:ext cx="3104400" cy="0"/>
          </a:xfrm>
          <a:prstGeom prst="straightConnector1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4" name="Shape 234"/>
          <p:cNvSpPr txBox="1"/>
          <p:nvPr/>
        </p:nvSpPr>
        <p:spPr>
          <a:xfrm>
            <a:off x="1837325" y="3208650"/>
            <a:ext cx="728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Integer Multiplication</a:t>
            </a:r>
          </a:p>
        </p:txBody>
      </p:sp>
      <p:sp>
        <p:nvSpPr>
          <p:cNvPr id="240" name="Shape 24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Let’s break up a 4-digit integer: 1357 = 13⋅</a:t>
            </a:r>
            <a:r>
              <a:rPr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+ 57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1357 x 2468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 (13⋅</a:t>
            </a:r>
            <a:r>
              <a:rPr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+ 57)(24⋅</a:t>
            </a:r>
            <a:r>
              <a:rPr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+ 68)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 (13 x 24)⋅</a:t>
            </a:r>
            <a:r>
              <a:rPr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10000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(13 x 68 + 57 x 24)⋅</a:t>
            </a:r>
            <a:r>
              <a:rPr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(57 x 68)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One 4-digit multiplication →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Four 2-digit multiplications</a:t>
            </a:r>
          </a:p>
        </p:txBody>
      </p:sp>
      <p:sp>
        <p:nvSpPr>
          <p:cNvPr id="241" name="Shape 241"/>
          <p:cNvSpPr/>
          <p:nvPr/>
        </p:nvSpPr>
        <p:spPr>
          <a:xfrm>
            <a:off x="913336" y="3193925"/>
            <a:ext cx="1050300" cy="347100"/>
          </a:xfrm>
          <a:prstGeom prst="rect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3095740" y="3193925"/>
            <a:ext cx="1050300" cy="347100"/>
          </a:xfrm>
          <a:prstGeom prst="rect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4305809" y="3193925"/>
            <a:ext cx="1050300" cy="347100"/>
          </a:xfrm>
          <a:prstGeom prst="rect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6183413" y="3193925"/>
            <a:ext cx="1050300" cy="347100"/>
          </a:xfrm>
          <a:prstGeom prst="rect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Integer Multiplication</a:t>
            </a:r>
          </a:p>
        </p:txBody>
      </p:sp>
      <p:sp>
        <p:nvSpPr>
          <p:cNvPr id="250" name="Shape 25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Let’s break up an n-digit integer: j = a⋅</a:t>
            </a:r>
            <a:r>
              <a:rPr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baseline="30000"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n/2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 x 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 (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a⋅</a:t>
            </a:r>
            <a:r>
              <a:rPr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baseline="30000"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n/2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b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)(c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⋅</a:t>
            </a:r>
            <a:r>
              <a:rPr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baseline="30000"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n/2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d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 (a x c)⋅</a:t>
            </a:r>
            <a:r>
              <a:rPr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baseline="30000"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(a x d + b x c)⋅</a:t>
            </a:r>
            <a:r>
              <a:rPr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baseline="30000"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n/2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(b x d)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One n-digit multiplication →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Four (n/2)-digit multiplications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Integer Multiplication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30450" y="1444500"/>
            <a:ext cx="7283100" cy="2573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naive_recursive_multiply(j, k):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Rewrite j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a⋅10</a:t>
            </a:r>
            <a:r>
              <a:rPr baseline="30000" lang="en" sz="2200">
                <a:latin typeface="Consolas"/>
                <a:ea typeface="Consolas"/>
                <a:cs typeface="Consolas"/>
                <a:sym typeface="Consolas"/>
              </a:rPr>
              <a:t>n/2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+ b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Rewrite k as c⋅10</a:t>
            </a:r>
            <a:r>
              <a:rPr baseline="30000" lang="en" sz="2200">
                <a:latin typeface="Consolas"/>
                <a:ea typeface="Consolas"/>
                <a:cs typeface="Consolas"/>
                <a:sym typeface="Consolas"/>
              </a:rPr>
              <a:t>n/2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+ 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Recursively compute a⋅c, a⋅d, b⋅c, b⋅d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Add them up (with shifts) to get j⋅k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930450" y="40032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1658974" y="4651875"/>
            <a:ext cx="1007700" cy="5532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Hm. This is rather suspect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Every pair of digits still gets multiplied together separately!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264" name="Shape 26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Analyzing Runtime</a:t>
            </a:r>
          </a:p>
        </p:txBody>
      </p:sp>
      <p:sp>
        <p:nvSpPr>
          <p:cNvPr id="265" name="Shape 265"/>
          <p:cNvSpPr/>
          <p:nvPr/>
        </p:nvSpPr>
        <p:spPr>
          <a:xfrm>
            <a:off x="3762000" y="2206500"/>
            <a:ext cx="18309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1357 x 2468</a:t>
            </a:r>
          </a:p>
        </p:txBody>
      </p:sp>
      <p:sp>
        <p:nvSpPr>
          <p:cNvPr id="266" name="Shape 266"/>
          <p:cNvSpPr/>
          <p:nvPr/>
        </p:nvSpPr>
        <p:spPr>
          <a:xfrm>
            <a:off x="3318900" y="3044700"/>
            <a:ext cx="1224900" cy="553200"/>
          </a:xfrm>
          <a:prstGeom prst="ellipse">
            <a:avLst/>
          </a:prstGeom>
          <a:solidFill>
            <a:srgbClr val="2196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13 x 68</a:t>
            </a:r>
          </a:p>
        </p:txBody>
      </p:sp>
      <p:sp>
        <p:nvSpPr>
          <p:cNvPr id="267" name="Shape 267"/>
          <p:cNvSpPr/>
          <p:nvPr/>
        </p:nvSpPr>
        <p:spPr>
          <a:xfrm>
            <a:off x="4676425" y="3044700"/>
            <a:ext cx="1224900" cy="553200"/>
          </a:xfrm>
          <a:prstGeom prst="ellipse">
            <a:avLst/>
          </a:prstGeom>
          <a:solidFill>
            <a:srgbClr val="2196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57 x 24</a:t>
            </a:r>
          </a:p>
        </p:txBody>
      </p:sp>
      <p:sp>
        <p:nvSpPr>
          <p:cNvPr id="268" name="Shape 268"/>
          <p:cNvSpPr/>
          <p:nvPr/>
        </p:nvSpPr>
        <p:spPr>
          <a:xfrm>
            <a:off x="1947300" y="3044700"/>
            <a:ext cx="1224900" cy="553200"/>
          </a:xfrm>
          <a:prstGeom prst="ellipse">
            <a:avLst/>
          </a:prstGeom>
          <a:solidFill>
            <a:srgbClr val="2196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13 x 24</a:t>
            </a:r>
          </a:p>
        </p:txBody>
      </p:sp>
      <p:sp>
        <p:nvSpPr>
          <p:cNvPr id="269" name="Shape 269"/>
          <p:cNvSpPr/>
          <p:nvPr/>
        </p:nvSpPr>
        <p:spPr>
          <a:xfrm>
            <a:off x="6048025" y="3044700"/>
            <a:ext cx="1224900" cy="553200"/>
          </a:xfrm>
          <a:prstGeom prst="ellipse">
            <a:avLst/>
          </a:prstGeom>
          <a:solidFill>
            <a:srgbClr val="2196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57 x 68</a:t>
            </a:r>
          </a:p>
        </p:txBody>
      </p:sp>
      <p:sp>
        <p:nvSpPr>
          <p:cNvPr id="270" name="Shape 270"/>
          <p:cNvSpPr/>
          <p:nvPr/>
        </p:nvSpPr>
        <p:spPr>
          <a:xfrm>
            <a:off x="2414400" y="4255500"/>
            <a:ext cx="900300" cy="4488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 x 4</a:t>
            </a:r>
          </a:p>
        </p:txBody>
      </p:sp>
      <p:sp>
        <p:nvSpPr>
          <p:cNvPr id="271" name="Shape 271"/>
          <p:cNvSpPr/>
          <p:nvPr/>
        </p:nvSpPr>
        <p:spPr>
          <a:xfrm>
            <a:off x="1712700" y="3806700"/>
            <a:ext cx="900300" cy="4488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 x 2</a:t>
            </a:r>
          </a:p>
        </p:txBody>
      </p:sp>
      <p:sp>
        <p:nvSpPr>
          <p:cNvPr id="272" name="Shape 272"/>
          <p:cNvSpPr/>
          <p:nvPr/>
        </p:nvSpPr>
        <p:spPr>
          <a:xfrm>
            <a:off x="1712700" y="4704300"/>
            <a:ext cx="900300" cy="4488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x 2</a:t>
            </a:r>
          </a:p>
        </p:txBody>
      </p:sp>
      <p:sp>
        <p:nvSpPr>
          <p:cNvPr id="273" name="Shape 273"/>
          <p:cNvSpPr/>
          <p:nvPr/>
        </p:nvSpPr>
        <p:spPr>
          <a:xfrm>
            <a:off x="2414400" y="5153100"/>
            <a:ext cx="900300" cy="4488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x 4</a:t>
            </a:r>
          </a:p>
        </p:txBody>
      </p:sp>
      <p:sp>
        <p:nvSpPr>
          <p:cNvPr id="274" name="Shape 274"/>
          <p:cNvSpPr/>
          <p:nvPr/>
        </p:nvSpPr>
        <p:spPr>
          <a:xfrm>
            <a:off x="3786000" y="4255500"/>
            <a:ext cx="900300" cy="4488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 x 8</a:t>
            </a:r>
          </a:p>
        </p:txBody>
      </p:sp>
      <p:sp>
        <p:nvSpPr>
          <p:cNvPr id="275" name="Shape 275"/>
          <p:cNvSpPr/>
          <p:nvPr/>
        </p:nvSpPr>
        <p:spPr>
          <a:xfrm>
            <a:off x="3084300" y="3806700"/>
            <a:ext cx="900300" cy="4488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 x 6</a:t>
            </a:r>
          </a:p>
        </p:txBody>
      </p:sp>
      <p:sp>
        <p:nvSpPr>
          <p:cNvPr id="276" name="Shape 276"/>
          <p:cNvSpPr/>
          <p:nvPr/>
        </p:nvSpPr>
        <p:spPr>
          <a:xfrm>
            <a:off x="3084300" y="4704300"/>
            <a:ext cx="900300" cy="4488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3 x 6</a:t>
            </a:r>
          </a:p>
        </p:txBody>
      </p:sp>
      <p:sp>
        <p:nvSpPr>
          <p:cNvPr id="277" name="Shape 277"/>
          <p:cNvSpPr/>
          <p:nvPr/>
        </p:nvSpPr>
        <p:spPr>
          <a:xfrm>
            <a:off x="3786000" y="5153100"/>
            <a:ext cx="900300" cy="4488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3 x 8</a:t>
            </a:r>
          </a:p>
        </p:txBody>
      </p:sp>
      <p:sp>
        <p:nvSpPr>
          <p:cNvPr id="278" name="Shape 278"/>
          <p:cNvSpPr/>
          <p:nvPr/>
        </p:nvSpPr>
        <p:spPr>
          <a:xfrm>
            <a:off x="5233800" y="4255500"/>
            <a:ext cx="900300" cy="4488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x 4</a:t>
            </a:r>
          </a:p>
        </p:txBody>
      </p:sp>
      <p:sp>
        <p:nvSpPr>
          <p:cNvPr id="279" name="Shape 279"/>
          <p:cNvSpPr/>
          <p:nvPr/>
        </p:nvSpPr>
        <p:spPr>
          <a:xfrm>
            <a:off x="4532100" y="3806700"/>
            <a:ext cx="900300" cy="4488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5 x 2</a:t>
            </a:r>
          </a:p>
        </p:txBody>
      </p:sp>
      <p:sp>
        <p:nvSpPr>
          <p:cNvPr id="280" name="Shape 280"/>
          <p:cNvSpPr/>
          <p:nvPr/>
        </p:nvSpPr>
        <p:spPr>
          <a:xfrm>
            <a:off x="4532100" y="4704300"/>
            <a:ext cx="900300" cy="4488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x 2</a:t>
            </a:r>
          </a:p>
        </p:txBody>
      </p:sp>
      <p:sp>
        <p:nvSpPr>
          <p:cNvPr id="281" name="Shape 281"/>
          <p:cNvSpPr/>
          <p:nvPr/>
        </p:nvSpPr>
        <p:spPr>
          <a:xfrm>
            <a:off x="5233800" y="5153100"/>
            <a:ext cx="900300" cy="4488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x 4</a:t>
            </a:r>
          </a:p>
        </p:txBody>
      </p:sp>
      <p:sp>
        <p:nvSpPr>
          <p:cNvPr id="282" name="Shape 282"/>
          <p:cNvSpPr/>
          <p:nvPr/>
        </p:nvSpPr>
        <p:spPr>
          <a:xfrm>
            <a:off x="6681600" y="4255500"/>
            <a:ext cx="900300" cy="4488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5 x 8</a:t>
            </a:r>
          </a:p>
        </p:txBody>
      </p:sp>
      <p:sp>
        <p:nvSpPr>
          <p:cNvPr id="283" name="Shape 283"/>
          <p:cNvSpPr/>
          <p:nvPr/>
        </p:nvSpPr>
        <p:spPr>
          <a:xfrm>
            <a:off x="5979900" y="3806700"/>
            <a:ext cx="900300" cy="4488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5 x 6</a:t>
            </a:r>
          </a:p>
        </p:txBody>
      </p:sp>
      <p:sp>
        <p:nvSpPr>
          <p:cNvPr id="284" name="Shape 284"/>
          <p:cNvSpPr/>
          <p:nvPr/>
        </p:nvSpPr>
        <p:spPr>
          <a:xfrm>
            <a:off x="5979900" y="4704300"/>
            <a:ext cx="900300" cy="4488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7 x 6</a:t>
            </a:r>
          </a:p>
        </p:txBody>
      </p:sp>
      <p:sp>
        <p:nvSpPr>
          <p:cNvPr id="285" name="Shape 285"/>
          <p:cNvSpPr/>
          <p:nvPr/>
        </p:nvSpPr>
        <p:spPr>
          <a:xfrm>
            <a:off x="6681600" y="5153100"/>
            <a:ext cx="900300" cy="4488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7 x 8</a:t>
            </a:r>
          </a:p>
        </p:txBody>
      </p:sp>
      <p:sp>
        <p:nvSpPr>
          <p:cNvPr id="286" name="Shape 286"/>
          <p:cNvSpPr/>
          <p:nvPr/>
        </p:nvSpPr>
        <p:spPr>
          <a:xfrm>
            <a:off x="4191879" y="2423800"/>
            <a:ext cx="200700" cy="296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4725279" y="2423800"/>
            <a:ext cx="200700" cy="296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2286879" y="3185800"/>
            <a:ext cx="200700" cy="296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2591679" y="3185800"/>
            <a:ext cx="200700" cy="296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 Few Notes</a:t>
            </a:r>
          </a:p>
        </p:txBody>
      </p:sp>
      <p:sp>
        <p:nvSpPr>
          <p:cNvPr id="69" name="Shape 6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Homework 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Released tomorrow night.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Due Friday 7/7 at 11:59 p.m. on Gradescope.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Remember, you must type your solutions!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You can use a max of 2 out of your 3 late days.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Will cover material from Lectures 1 and 2.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Piazza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Excellent questions and discussion on Piazza!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Recursion Tree Method</a:t>
            </a:r>
          </a:p>
        </p:txBody>
      </p:sp>
      <p:sp>
        <p:nvSpPr>
          <p:cNvPr id="295" name="Shape 295"/>
          <p:cNvSpPr/>
          <p:nvPr/>
        </p:nvSpPr>
        <p:spPr>
          <a:xfrm>
            <a:off x="2350975" y="1452950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1970000" y="2519750"/>
            <a:ext cx="553200" cy="553200"/>
          </a:xfrm>
          <a:prstGeom prst="ellipse">
            <a:avLst/>
          </a:prstGeom>
          <a:solidFill>
            <a:srgbClr val="2196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2960600" y="2519750"/>
            <a:ext cx="553200" cy="553200"/>
          </a:xfrm>
          <a:prstGeom prst="ellipse">
            <a:avLst/>
          </a:prstGeom>
          <a:solidFill>
            <a:srgbClr val="2196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4027400" y="2519750"/>
            <a:ext cx="553200" cy="553200"/>
          </a:xfrm>
          <a:prstGeom prst="ellipse">
            <a:avLst/>
          </a:prstGeom>
          <a:solidFill>
            <a:srgbClr val="2196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903200" y="2519750"/>
            <a:ext cx="553200" cy="553200"/>
          </a:xfrm>
          <a:prstGeom prst="ellipse">
            <a:avLst/>
          </a:prstGeom>
          <a:solidFill>
            <a:srgbClr val="2196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2465250" y="3558000"/>
            <a:ext cx="448800" cy="4488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1450675" y="3558000"/>
            <a:ext cx="448800" cy="4488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1984075" y="4091400"/>
            <a:ext cx="448800" cy="4488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941275" y="4091400"/>
            <a:ext cx="448800" cy="4488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436100" y="3558000"/>
            <a:ext cx="448800" cy="4488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4522650" y="3558000"/>
            <a:ext cx="448800" cy="4488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3508075" y="3558000"/>
            <a:ext cx="448800" cy="4488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041475" y="4091400"/>
            <a:ext cx="448800" cy="4488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2998675" y="4091400"/>
            <a:ext cx="448800" cy="4488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295825" y="50252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524425" y="52538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753025" y="50252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981625" y="52538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1210225" y="50252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1438825" y="52538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1667425" y="50252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1896025" y="52538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2124625" y="50252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2353225" y="52538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2581825" y="50252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2810425" y="52538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039025" y="50252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3267625" y="52538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3496225" y="50252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3724825" y="52538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3953425" y="50252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4182025" y="52538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4410625" y="50252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4639225" y="52538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4867825" y="50252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/>
        </p:nvSpPr>
        <p:spPr>
          <a:xfrm rot="5400000">
            <a:off x="2441800" y="3038412"/>
            <a:ext cx="875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331" name="Shape 331"/>
          <p:cNvSpPr txBox="1"/>
          <p:nvPr/>
        </p:nvSpPr>
        <p:spPr>
          <a:xfrm rot="5400000">
            <a:off x="2441800" y="4486212"/>
            <a:ext cx="875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5315125" y="1283150"/>
            <a:ext cx="1533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1 problem of size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cn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5238925" y="2349950"/>
            <a:ext cx="16602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4 problems of size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cn/2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5162725" y="3645350"/>
            <a:ext cx="1806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problems of size c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n/2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5162725" y="4822216"/>
            <a:ext cx="1806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log_2(n)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= n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problems of size c</a:t>
            </a:r>
          </a:p>
        </p:txBody>
      </p:sp>
      <p:sp>
        <p:nvSpPr>
          <p:cNvPr id="336" name="Shape 336"/>
          <p:cNvSpPr/>
          <p:nvPr/>
        </p:nvSpPr>
        <p:spPr>
          <a:xfrm>
            <a:off x="7117700" y="2437550"/>
            <a:ext cx="869400" cy="3192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 txBox="1"/>
          <p:nvPr/>
        </p:nvSpPr>
        <p:spPr>
          <a:xfrm>
            <a:off x="7154325" y="1446950"/>
            <a:ext cx="547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cn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7154325" y="2513750"/>
            <a:ext cx="7056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cn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7154325" y="3732950"/>
            <a:ext cx="7761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b="1"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cn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7154325" y="4952150"/>
            <a:ext cx="7056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cn</a:t>
            </a:r>
            <a:r>
              <a:rPr b="1"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7705525" y="3535750"/>
            <a:ext cx="15339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</a:t>
            </a:r>
            <a:r>
              <a:rPr baseline="-25000" lang="en" sz="24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levels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0" y="6078625"/>
            <a:ext cx="91440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For now, take my word that O(n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logn) isn’t tight.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 T(n) be the runtime of 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naive_recursive_multiply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on integers of length 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Recurrence relation: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T(n) = 4T(n/2) + O(n)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T(n) = 4⋅T(n/2)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= 4⋅(4⋅T(n/4))                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baseline="30000"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⋅T(n/2</a:t>
            </a:r>
            <a:r>
              <a:rPr baseline="30000"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= 4⋅(4⋅(4⋅T(n/8)))        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baseline="30000"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⋅T(n/2</a:t>
            </a:r>
            <a:r>
              <a:rPr baseline="30000"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= 2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⋅T(n/2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                   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baseline="30000"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⋅T(n/2</a:t>
            </a:r>
            <a:r>
              <a:rPr baseline="30000"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…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= n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⋅T(1)                          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baseline="30000"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log_2(n)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⋅T(n/2</a:t>
            </a:r>
            <a:r>
              <a:rPr baseline="30000"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log_2(n)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3368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Again, take my word that O(n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logn) isn’t tight.</a:t>
            </a:r>
          </a:p>
        </p:txBody>
      </p:sp>
      <p:sp>
        <p:nvSpPr>
          <p:cNvPr id="348" name="Shape 34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Iteration Method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6524927" y="2837188"/>
            <a:ext cx="2046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Ignore for now</a:t>
            </a:r>
          </a:p>
        </p:txBody>
      </p:sp>
      <p:sp>
        <p:nvSpPr>
          <p:cNvPr id="350" name="Shape 350"/>
          <p:cNvSpPr/>
          <p:nvPr/>
        </p:nvSpPr>
        <p:spPr>
          <a:xfrm>
            <a:off x="5835375" y="2798725"/>
            <a:ext cx="666625" cy="255700"/>
          </a:xfrm>
          <a:custGeom>
            <a:pathLst>
              <a:path extrusionOk="0" h="10228" w="26665">
                <a:moveTo>
                  <a:pt x="26665" y="10228"/>
                </a:moveTo>
                <a:cubicBezTo>
                  <a:pt x="25264" y="10045"/>
                  <a:pt x="21247" y="9801"/>
                  <a:pt x="18264" y="9132"/>
                </a:cubicBezTo>
                <a:cubicBezTo>
                  <a:pt x="15281" y="8462"/>
                  <a:pt x="11811" y="7732"/>
                  <a:pt x="8767" y="6210"/>
                </a:cubicBezTo>
                <a:cubicBezTo>
                  <a:pt x="5723" y="4688"/>
                  <a:pt x="1461" y="1035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 much work and still O(n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). This is sad :(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 wait … there’s more!</a:t>
            </a:r>
          </a:p>
        </p:txBody>
      </p:sp>
      <p:sp>
        <p:nvSpPr>
          <p:cNvPr id="356" name="Shape 35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Analyzing Runtime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Let’s break up an n-digit integer: j = a⋅</a:t>
            </a:r>
            <a:r>
              <a:rPr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baseline="30000"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n/2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 x 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 (a⋅</a:t>
            </a:r>
            <a:r>
              <a:rPr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baseline="30000"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n/2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b)(c⋅</a:t>
            </a:r>
            <a:r>
              <a:rPr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baseline="30000"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n/2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d)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 (a x c)⋅</a:t>
            </a:r>
            <a:r>
              <a:rPr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baseline="30000"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(a x d + b x c)⋅</a:t>
            </a:r>
            <a:r>
              <a:rPr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baseline="30000"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n/2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(b x d)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lang="en" sz="24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</a:t>
            </a:r>
            <a:r>
              <a:rPr lang="en" sz="24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</a:t>
            </a:r>
            <a:r>
              <a:rPr lang="en" sz="24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</a:t>
            </a:r>
            <a:r>
              <a:rPr lang="en" sz="24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insight: </a:t>
            </a:r>
            <a:r>
              <a:rPr lang="en" sz="24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2+3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 sz="24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</a:t>
            </a:r>
            <a:r>
              <a:rPr lang="en" sz="24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are part of the product (a+b)(c+d).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(a + b)(c + d) = (ad + bc) + (ac) + (bd)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(a + b)(c + d) - ac - bd = ad + bc</a:t>
            </a:r>
          </a:p>
        </p:txBody>
      </p:sp>
      <p:sp>
        <p:nvSpPr>
          <p:cNvPr id="362" name="Shape 36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Karatsuba’s Algorithm (1960)</a:t>
            </a:r>
          </a:p>
        </p:txBody>
      </p:sp>
      <p:sp>
        <p:nvSpPr>
          <p:cNvPr id="363" name="Shape 363"/>
          <p:cNvSpPr/>
          <p:nvPr/>
        </p:nvSpPr>
        <p:spPr>
          <a:xfrm>
            <a:off x="904211" y="2937929"/>
            <a:ext cx="767100" cy="347099"/>
          </a:xfrm>
          <a:prstGeom prst="rect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2440488" y="2937929"/>
            <a:ext cx="767100" cy="347099"/>
          </a:xfrm>
          <a:prstGeom prst="rect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3354888" y="2937929"/>
            <a:ext cx="767100" cy="347099"/>
          </a:xfrm>
          <a:prstGeom prst="rect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5040420" y="2937929"/>
            <a:ext cx="767100" cy="347099"/>
          </a:xfrm>
          <a:prstGeom prst="rect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675572" y="4852059"/>
            <a:ext cx="2679300" cy="347100"/>
          </a:xfrm>
          <a:prstGeom prst="rect">
            <a:avLst/>
          </a:prstGeom>
          <a:noFill/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 txBox="1"/>
          <p:nvPr/>
        </p:nvSpPr>
        <p:spPr>
          <a:xfrm>
            <a:off x="904200" y="5199475"/>
            <a:ext cx="76302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Now, we only need to spend 3 multiplications: one for each of 1 and 4, and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 third one for (a+b)(c+d). From these products alone, we can infer 2 and 3.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6014725" y="2798100"/>
            <a:ext cx="26793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</a:t>
            </a:r>
            <a:r>
              <a:rPr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 needed to spend 4 multiplications: one for each of 1, 2, 3, and 4.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Karatsuba’s Algorithm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930450" y="1444500"/>
            <a:ext cx="7283100" cy="29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karatsuba_multiply(j, k):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Rewrite j as a⋅10</a:t>
            </a:r>
            <a:r>
              <a:rPr baseline="30000" lang="en" sz="2200">
                <a:latin typeface="Consolas"/>
                <a:ea typeface="Consolas"/>
                <a:cs typeface="Consolas"/>
                <a:sym typeface="Consolas"/>
              </a:rPr>
              <a:t>n/2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+ b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Rewrite k as c⋅10</a:t>
            </a:r>
            <a:r>
              <a:rPr baseline="30000" lang="en" sz="2200">
                <a:latin typeface="Consolas"/>
                <a:ea typeface="Consolas"/>
                <a:cs typeface="Consolas"/>
                <a:sym typeface="Consolas"/>
              </a:rPr>
              <a:t>n/2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+ 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Recursively compute a⋅c, b⋅d, (a+b)(c+d)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Let ad+bc =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(a+b)(c+d)-ac-bd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Add them up (with shifts) to get j⋅k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930450" y="43842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log_2(3)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=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1.585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Recursion Tree Method</a:t>
            </a:r>
          </a:p>
        </p:txBody>
      </p:sp>
      <p:sp>
        <p:nvSpPr>
          <p:cNvPr id="382" name="Shape 382"/>
          <p:cNvSpPr/>
          <p:nvPr/>
        </p:nvSpPr>
        <p:spPr>
          <a:xfrm>
            <a:off x="2350975" y="1452950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2427200" y="2519750"/>
            <a:ext cx="553200" cy="553200"/>
          </a:xfrm>
          <a:prstGeom prst="ellipse">
            <a:avLst/>
          </a:prstGeom>
          <a:solidFill>
            <a:srgbClr val="2196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3417800" y="2519750"/>
            <a:ext cx="553200" cy="553200"/>
          </a:xfrm>
          <a:prstGeom prst="ellipse">
            <a:avLst/>
          </a:prstGeom>
          <a:solidFill>
            <a:srgbClr val="2196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1360400" y="2519750"/>
            <a:ext cx="553200" cy="553200"/>
          </a:xfrm>
          <a:prstGeom prst="ellipse">
            <a:avLst/>
          </a:prstGeom>
          <a:solidFill>
            <a:srgbClr val="2196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2998650" y="3405600"/>
            <a:ext cx="448800" cy="4488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1984075" y="3405600"/>
            <a:ext cx="448800" cy="4488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2517475" y="3939000"/>
            <a:ext cx="448800" cy="4488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1474675" y="3939000"/>
            <a:ext cx="448800" cy="4488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969500" y="3405600"/>
            <a:ext cx="448800" cy="4488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4041475" y="3405600"/>
            <a:ext cx="448800" cy="4488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3532075" y="3939000"/>
            <a:ext cx="448800" cy="4488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295825" y="49490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524425" y="51776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753025" y="49490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981625" y="51776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1210225" y="49490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1438825" y="51776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1667425" y="49490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1896025" y="51776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2124625" y="49490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2353225" y="51776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2581825" y="49490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2810425" y="51776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3039025" y="49490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3267625" y="51776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3496225" y="49490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3724825" y="51776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3953425" y="49490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4182025" y="51776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4410625" y="49490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4639225" y="51776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4867825" y="4949050"/>
            <a:ext cx="243900" cy="2439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 txBox="1"/>
          <p:nvPr/>
        </p:nvSpPr>
        <p:spPr>
          <a:xfrm rot="5400000">
            <a:off x="2441800" y="3190812"/>
            <a:ext cx="875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415" name="Shape 415"/>
          <p:cNvSpPr txBox="1"/>
          <p:nvPr/>
        </p:nvSpPr>
        <p:spPr>
          <a:xfrm rot="5400000">
            <a:off x="2450931" y="4410012"/>
            <a:ext cx="875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5315125" y="1283150"/>
            <a:ext cx="1533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1 problem of size cn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5238925" y="2349950"/>
            <a:ext cx="16602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problems of size cn/2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5162725" y="3645350"/>
            <a:ext cx="1806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problems of size cn/2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5162725" y="4822216"/>
            <a:ext cx="1806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baseline="30000" lang="en" sz="2000">
                <a:latin typeface="Source Sans Pro"/>
                <a:ea typeface="Source Sans Pro"/>
                <a:cs typeface="Source Sans Pro"/>
                <a:sym typeface="Source Sans Pro"/>
              </a:rPr>
              <a:t>log_2(n)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 = n</a:t>
            </a:r>
            <a:r>
              <a:rPr baseline="30000" lang="en" sz="2000">
                <a:latin typeface="Source Sans Pro"/>
                <a:ea typeface="Source Sans Pro"/>
                <a:cs typeface="Source Sans Pro"/>
                <a:sym typeface="Source Sans Pro"/>
              </a:rPr>
              <a:t>log_2(3)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problems of size c</a:t>
            </a:r>
          </a:p>
        </p:txBody>
      </p:sp>
      <p:sp>
        <p:nvSpPr>
          <p:cNvPr id="420" name="Shape 420"/>
          <p:cNvSpPr/>
          <p:nvPr/>
        </p:nvSpPr>
        <p:spPr>
          <a:xfrm>
            <a:off x="7117700" y="2437550"/>
            <a:ext cx="1037100" cy="3192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 txBox="1"/>
          <p:nvPr/>
        </p:nvSpPr>
        <p:spPr>
          <a:xfrm>
            <a:off x="7154325" y="1446950"/>
            <a:ext cx="547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cn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7154325" y="2513750"/>
            <a:ext cx="9183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(3/2)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cn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7154325" y="3732950"/>
            <a:ext cx="13476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(3/2)</a:t>
            </a:r>
            <a:r>
              <a:rPr b="1"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cn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7154325" y="4952150"/>
            <a:ext cx="1000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cn</a:t>
            </a:r>
            <a:r>
              <a:rPr b="1"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1.585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7857925" y="3535750"/>
            <a:ext cx="15339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</a:t>
            </a:r>
            <a:r>
              <a:rPr baseline="-25000" lang="en" sz="24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levels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0" y="5926225"/>
            <a:ext cx="9144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1.585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For now, take my word that O(n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1.585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logn) isn’t tight.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Integer Multiplication</a:t>
            </a:r>
          </a:p>
        </p:txBody>
      </p:sp>
      <p:sp>
        <p:nvSpPr>
          <p:cNvPr id="432" name="Shape 43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O(n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1.585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runtime of Karatsuba’s algorithm is an improvement over O(n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runtime of the grade-school algorithm.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few others outperform Karatsuba’s algorithm.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Toom-Cook algorithm (1963 and 1966) reduces 9 multiplications to 5,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instead of 4 to 3, with runtime O(n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1.465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Schonhage-Strassen algorithm (1971) uses FFTs, with runtime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O(nlog(n)loglog(n)).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Furer’s algorithm (2007) uses FFTs as well.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 fact: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 word “algorithm” comes from Al-Khwarizmi,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Persian mathematician who wrote a book (~800 a.d.) about how to multiply Arabic numerals.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3 min break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Solving Recurrences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Solving Recurrences</a:t>
            </a:r>
          </a:p>
        </p:txBody>
      </p:sp>
      <p:sp>
        <p:nvSpPr>
          <p:cNvPr id="448" name="Shape 44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We’ve seen three recursive algorithms.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naive_recursive_multiply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T(n) = 4T(n/2) + O(n)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= O(n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karatsuba_multiply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T(n) = 3T(n/2) + O(n)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= O(n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log_2(3)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= O(n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1.585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T(n) = 2T(n/2) + O(n)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= O(nlogn)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What’s the pattern???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Outline for Today</a:t>
            </a:r>
          </a:p>
        </p:txBody>
      </p:sp>
      <p:sp>
        <p:nvSpPr>
          <p:cNvPr id="75" name="Shape 7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Divide and Conquer II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[Example] Mergesort, revisited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[Example] Integer multiplication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Solving recurrences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Recursion Tree method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Iteration method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Master method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[Example] Median and selection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Substitution method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Master Method</a:t>
            </a:r>
          </a:p>
        </p:txBody>
      </p:sp>
      <p:sp>
        <p:nvSpPr>
          <p:cNvPr id="454" name="Shape 45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T(n) = a⋅T(n/b) + O(n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T(n) =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 is the number of subproblems,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 is the factor by which the input size shrinks, and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 parametrizes the runtime to create the subproblems and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merge their solutions.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1964275" y="1929000"/>
            <a:ext cx="30000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O(n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logn) if a = b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O(n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)          if a &lt; b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O(n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log_b(a)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) if a &gt; b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1447800" y="1219200"/>
            <a:ext cx="801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Master Method</a:t>
            </a:r>
          </a:p>
        </p:txBody>
      </p:sp>
      <p:sp>
        <p:nvSpPr>
          <p:cNvPr id="462" name="Shape 46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We’ve seen three recursive algorithms.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naive_recursive_multiply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T(n) = 4T(n/2) + O(n)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= O(n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karatsuba_multiply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T(n) = 3T(n/2) + O(n)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= O(n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log_2(3)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= O(n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1.585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T(n) = 2T(n/2) + O(n)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= O(nlogn)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5153400" y="2054100"/>
            <a:ext cx="8439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= 4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 =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 = 1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5153400" y="3349500"/>
            <a:ext cx="8439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=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 =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 = 1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5153400" y="4644900"/>
            <a:ext cx="8439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=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 =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 = 1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6144000" y="2054100"/>
            <a:ext cx="2542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a &gt; b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→O(n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log_b(a)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6144000" y="4644900"/>
            <a:ext cx="2542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a = b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→O(n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logn)</a:t>
            </a:r>
          </a:p>
        </p:txBody>
      </p:sp>
      <p:sp>
        <p:nvSpPr>
          <p:cNvPr id="468" name="Shape 468"/>
          <p:cNvSpPr/>
          <p:nvPr/>
        </p:nvSpPr>
        <p:spPr>
          <a:xfrm>
            <a:off x="5911575" y="3027325"/>
            <a:ext cx="666625" cy="255700"/>
          </a:xfrm>
          <a:custGeom>
            <a:pathLst>
              <a:path extrusionOk="0" h="10228" w="26665">
                <a:moveTo>
                  <a:pt x="26665" y="10228"/>
                </a:moveTo>
                <a:cubicBezTo>
                  <a:pt x="25264" y="10045"/>
                  <a:pt x="21247" y="9801"/>
                  <a:pt x="18264" y="9132"/>
                </a:cubicBezTo>
                <a:cubicBezTo>
                  <a:pt x="15281" y="8462"/>
                  <a:pt x="11811" y="7732"/>
                  <a:pt x="8767" y="6210"/>
                </a:cubicBezTo>
                <a:cubicBezTo>
                  <a:pt x="5723" y="4688"/>
                  <a:pt x="1461" y="1035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69" name="Shape 469"/>
          <p:cNvSpPr txBox="1"/>
          <p:nvPr/>
        </p:nvSpPr>
        <p:spPr>
          <a:xfrm>
            <a:off x="6684350" y="3075200"/>
            <a:ext cx="22311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Wouldn’t change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if d = 0</a:t>
            </a:r>
          </a:p>
        </p:txBody>
      </p:sp>
      <p:sp>
        <p:nvSpPr>
          <p:cNvPr id="470" name="Shape 470"/>
          <p:cNvSpPr/>
          <p:nvPr/>
        </p:nvSpPr>
        <p:spPr>
          <a:xfrm>
            <a:off x="5911575" y="4322725"/>
            <a:ext cx="666625" cy="255700"/>
          </a:xfrm>
          <a:custGeom>
            <a:pathLst>
              <a:path extrusionOk="0" h="10228" w="26665">
                <a:moveTo>
                  <a:pt x="26665" y="10228"/>
                </a:moveTo>
                <a:cubicBezTo>
                  <a:pt x="25264" y="10045"/>
                  <a:pt x="21247" y="9801"/>
                  <a:pt x="18264" y="9132"/>
                </a:cubicBezTo>
                <a:cubicBezTo>
                  <a:pt x="15281" y="8462"/>
                  <a:pt x="11811" y="7732"/>
                  <a:pt x="8767" y="6210"/>
                </a:cubicBezTo>
                <a:cubicBezTo>
                  <a:pt x="5723" y="4688"/>
                  <a:pt x="1461" y="1035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71" name="Shape 471"/>
          <p:cNvSpPr txBox="1"/>
          <p:nvPr/>
        </p:nvSpPr>
        <p:spPr>
          <a:xfrm>
            <a:off x="6684350" y="4370600"/>
            <a:ext cx="22311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Wouldn’t change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if d = 0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6144000" y="3354439"/>
            <a:ext cx="2542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a &gt; b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→O(n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log_b(a)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Master Method</a:t>
            </a:r>
          </a:p>
        </p:txBody>
      </p:sp>
      <p:sp>
        <p:nvSpPr>
          <p:cNvPr id="478" name="Shape 47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can prove the Master Method by writing out a generic proof using a recursion tree [on the board].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Draw out the tree.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Determine the work per level.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Sum across all levels.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three cases of the Master Method correspond to whether the recurrence is top heavy, balanced, or bottom heavy.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Solving Recurrences</a:t>
            </a:r>
          </a:p>
        </p:txBody>
      </p:sp>
      <p:sp>
        <p:nvSpPr>
          <p:cNvPr id="484" name="Shape 48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 far, we’ve seen three approaches to solving recurrences.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Recursion Tree Method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Iteration Method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Master Method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Median and Selection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Beyond Master Method</a:t>
            </a:r>
          </a:p>
        </p:txBody>
      </p:sp>
      <p:sp>
        <p:nvSpPr>
          <p:cNvPr id="495" name="Shape 49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Master Method only works when the sub-problems are the same size.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Here, we’ll investigate a recursive algorithm that the Master Method can’t solve.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Select-k Algorithm</a:t>
            </a:r>
          </a:p>
        </p:txBody>
      </p:sp>
      <p:sp>
        <p:nvSpPr>
          <p:cNvPr id="501" name="Shape 50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the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select_k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algorithm, we will attempt to return the k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smallest element of an unsorted list of values </a:t>
            </a:r>
            <a:r>
              <a:rPr b="1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select_k(A,0) =&gt; 3     select_k(A,0) =&gt; min(A)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select_k(A,4) =&gt; 14    select_k(A,⌈n/2⌉-1) =&gt; median(A)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select_k(A,9) =&gt; 52    select_k(A,n-1) =&gt; max(A)</a:t>
            </a:r>
          </a:p>
        </p:txBody>
      </p:sp>
      <p:sp>
        <p:nvSpPr>
          <p:cNvPr id="502" name="Shape 502"/>
          <p:cNvSpPr/>
          <p:nvPr/>
        </p:nvSpPr>
        <p:spPr>
          <a:xfrm>
            <a:off x="2289000" y="26298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41</a:t>
            </a:r>
          </a:p>
        </p:txBody>
      </p:sp>
      <p:sp>
        <p:nvSpPr>
          <p:cNvPr id="503" name="Shape 503"/>
          <p:cNvSpPr/>
          <p:nvPr/>
        </p:nvSpPr>
        <p:spPr>
          <a:xfrm>
            <a:off x="2745000" y="26298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504" name="Shape 504"/>
          <p:cNvSpPr/>
          <p:nvPr/>
        </p:nvSpPr>
        <p:spPr>
          <a:xfrm>
            <a:off x="3201000" y="26298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505" name="Shape 505"/>
          <p:cNvSpPr/>
          <p:nvPr/>
        </p:nvSpPr>
        <p:spPr>
          <a:xfrm>
            <a:off x="3657000" y="26298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506" name="Shape 506"/>
          <p:cNvSpPr/>
          <p:nvPr/>
        </p:nvSpPr>
        <p:spPr>
          <a:xfrm>
            <a:off x="4113000" y="26298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22</a:t>
            </a:r>
          </a:p>
        </p:txBody>
      </p:sp>
      <p:sp>
        <p:nvSpPr>
          <p:cNvPr id="507" name="Shape 507"/>
          <p:cNvSpPr/>
          <p:nvPr/>
        </p:nvSpPr>
        <p:spPr>
          <a:xfrm>
            <a:off x="4575000" y="26298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508" name="Shape 508"/>
          <p:cNvSpPr/>
          <p:nvPr/>
        </p:nvSpPr>
        <p:spPr>
          <a:xfrm>
            <a:off x="5031000" y="26298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509" name="Shape 509"/>
          <p:cNvSpPr/>
          <p:nvPr/>
        </p:nvSpPr>
        <p:spPr>
          <a:xfrm>
            <a:off x="5487000" y="26298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</a:p>
        </p:txBody>
      </p:sp>
      <p:sp>
        <p:nvSpPr>
          <p:cNvPr id="510" name="Shape 510"/>
          <p:cNvSpPr/>
          <p:nvPr/>
        </p:nvSpPr>
        <p:spPr>
          <a:xfrm>
            <a:off x="5943000" y="26298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52</a:t>
            </a:r>
          </a:p>
        </p:txBody>
      </p:sp>
      <p:sp>
        <p:nvSpPr>
          <p:cNvPr id="511" name="Shape 511"/>
          <p:cNvSpPr/>
          <p:nvPr/>
        </p:nvSpPr>
        <p:spPr>
          <a:xfrm>
            <a:off x="6399000" y="26298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 Slower Select-k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17" name="Shape 517"/>
          <p:cNvSpPr txBox="1"/>
          <p:nvPr>
            <p:ph idx="4294967295" type="subTitle"/>
          </p:nvPr>
        </p:nvSpPr>
        <p:spPr>
          <a:xfrm>
            <a:off x="930450" y="1444500"/>
            <a:ext cx="7283100" cy="195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naive_select_k(list A, k):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 = mergesort(A)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A[k] 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930450" y="33936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O(nlogn)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Select-k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24" name="Shape 52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 choose a pivot, partition around it, and recurse.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we call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select_k(A,3)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</a:p>
        </p:txBody>
      </p:sp>
      <p:sp>
        <p:nvSpPr>
          <p:cNvPr id="525" name="Shape 525"/>
          <p:cNvSpPr/>
          <p:nvPr/>
        </p:nvSpPr>
        <p:spPr>
          <a:xfrm>
            <a:off x="993600" y="2553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41</a:t>
            </a:r>
          </a:p>
        </p:txBody>
      </p:sp>
      <p:sp>
        <p:nvSpPr>
          <p:cNvPr id="526" name="Shape 526"/>
          <p:cNvSpPr/>
          <p:nvPr/>
        </p:nvSpPr>
        <p:spPr>
          <a:xfrm>
            <a:off x="1449600" y="2553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23</a:t>
            </a:r>
          </a:p>
        </p:txBody>
      </p:sp>
      <p:sp>
        <p:nvSpPr>
          <p:cNvPr id="527" name="Shape 527"/>
          <p:cNvSpPr/>
          <p:nvPr/>
        </p:nvSpPr>
        <p:spPr>
          <a:xfrm>
            <a:off x="1905600" y="2553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528" name="Shape 528"/>
          <p:cNvSpPr/>
          <p:nvPr/>
        </p:nvSpPr>
        <p:spPr>
          <a:xfrm>
            <a:off x="2361600" y="2553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529" name="Shape 529"/>
          <p:cNvSpPr/>
          <p:nvPr/>
        </p:nvSpPr>
        <p:spPr>
          <a:xfrm>
            <a:off x="2817600" y="2553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22</a:t>
            </a:r>
          </a:p>
        </p:txBody>
      </p:sp>
      <p:sp>
        <p:nvSpPr>
          <p:cNvPr id="530" name="Shape 530"/>
          <p:cNvSpPr/>
          <p:nvPr/>
        </p:nvSpPr>
        <p:spPr>
          <a:xfrm>
            <a:off x="3279600" y="2553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531" name="Shape 531"/>
          <p:cNvSpPr/>
          <p:nvPr/>
        </p:nvSpPr>
        <p:spPr>
          <a:xfrm>
            <a:off x="3735600" y="2553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532" name="Shape 532"/>
          <p:cNvSpPr/>
          <p:nvPr/>
        </p:nvSpPr>
        <p:spPr>
          <a:xfrm>
            <a:off x="4191600" y="2553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</a:p>
        </p:txBody>
      </p:sp>
      <p:sp>
        <p:nvSpPr>
          <p:cNvPr id="533" name="Shape 533"/>
          <p:cNvSpPr/>
          <p:nvPr/>
        </p:nvSpPr>
        <p:spPr>
          <a:xfrm>
            <a:off x="4647600" y="2553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52</a:t>
            </a:r>
          </a:p>
        </p:txBody>
      </p:sp>
      <p:sp>
        <p:nvSpPr>
          <p:cNvPr id="534" name="Shape 534"/>
          <p:cNvSpPr/>
          <p:nvPr/>
        </p:nvSpPr>
        <p:spPr>
          <a:xfrm>
            <a:off x="5103600" y="2553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</a:p>
        </p:txBody>
      </p:sp>
      <p:sp>
        <p:nvSpPr>
          <p:cNvPr id="535" name="Shape 535"/>
          <p:cNvSpPr/>
          <p:nvPr/>
        </p:nvSpPr>
        <p:spPr>
          <a:xfrm>
            <a:off x="2887177" y="3050325"/>
            <a:ext cx="326100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993600" y="3696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537" name="Shape 537"/>
          <p:cNvSpPr/>
          <p:nvPr/>
        </p:nvSpPr>
        <p:spPr>
          <a:xfrm>
            <a:off x="1449600" y="3696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538" name="Shape 538"/>
          <p:cNvSpPr/>
          <p:nvPr/>
        </p:nvSpPr>
        <p:spPr>
          <a:xfrm>
            <a:off x="1905600" y="3696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539" name="Shape 539"/>
          <p:cNvSpPr/>
          <p:nvPr/>
        </p:nvSpPr>
        <p:spPr>
          <a:xfrm>
            <a:off x="2361600" y="3696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540" name="Shape 540"/>
          <p:cNvSpPr/>
          <p:nvPr/>
        </p:nvSpPr>
        <p:spPr>
          <a:xfrm>
            <a:off x="2817600" y="3696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</a:p>
        </p:txBody>
      </p:sp>
      <p:sp>
        <p:nvSpPr>
          <p:cNvPr id="541" name="Shape 541"/>
          <p:cNvSpPr/>
          <p:nvPr/>
        </p:nvSpPr>
        <p:spPr>
          <a:xfrm>
            <a:off x="3279600" y="3696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</a:p>
        </p:txBody>
      </p:sp>
      <p:sp>
        <p:nvSpPr>
          <p:cNvPr id="542" name="Shape 542"/>
          <p:cNvSpPr/>
          <p:nvPr/>
        </p:nvSpPr>
        <p:spPr>
          <a:xfrm>
            <a:off x="3735600" y="3696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22</a:t>
            </a:r>
          </a:p>
        </p:txBody>
      </p:sp>
      <p:sp>
        <p:nvSpPr>
          <p:cNvPr id="543" name="Shape 543"/>
          <p:cNvSpPr/>
          <p:nvPr/>
        </p:nvSpPr>
        <p:spPr>
          <a:xfrm>
            <a:off x="4191600" y="3696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41</a:t>
            </a:r>
          </a:p>
        </p:txBody>
      </p:sp>
      <p:sp>
        <p:nvSpPr>
          <p:cNvPr id="544" name="Shape 544"/>
          <p:cNvSpPr/>
          <p:nvPr/>
        </p:nvSpPr>
        <p:spPr>
          <a:xfrm>
            <a:off x="4647600" y="3696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23</a:t>
            </a:r>
          </a:p>
        </p:txBody>
      </p:sp>
      <p:sp>
        <p:nvSpPr>
          <p:cNvPr id="545" name="Shape 545"/>
          <p:cNvSpPr/>
          <p:nvPr/>
        </p:nvSpPr>
        <p:spPr>
          <a:xfrm>
            <a:off x="5103600" y="3696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52</a:t>
            </a:r>
          </a:p>
        </p:txBody>
      </p:sp>
      <p:sp>
        <p:nvSpPr>
          <p:cNvPr id="546" name="Shape 546"/>
          <p:cNvSpPr/>
          <p:nvPr/>
        </p:nvSpPr>
        <p:spPr>
          <a:xfrm>
            <a:off x="3801577" y="4193325"/>
            <a:ext cx="326100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923775" y="3622511"/>
            <a:ext cx="2811900" cy="5937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4191243" y="3622518"/>
            <a:ext cx="1417200" cy="593700"/>
          </a:xfrm>
          <a:prstGeom prst="rect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/>
        </p:nvSpPr>
        <p:spPr>
          <a:xfrm rot="2168189">
            <a:off x="2086958" y="4417893"/>
            <a:ext cx="666612" cy="255695"/>
          </a:xfrm>
          <a:custGeom>
            <a:pathLst>
              <a:path extrusionOk="0" h="10228" w="26665">
                <a:moveTo>
                  <a:pt x="26665" y="10228"/>
                </a:moveTo>
                <a:cubicBezTo>
                  <a:pt x="25264" y="10045"/>
                  <a:pt x="21247" y="9801"/>
                  <a:pt x="18264" y="9132"/>
                </a:cubicBezTo>
                <a:cubicBezTo>
                  <a:pt x="15281" y="8462"/>
                  <a:pt x="11811" y="7732"/>
                  <a:pt x="8767" y="6210"/>
                </a:cubicBezTo>
                <a:cubicBezTo>
                  <a:pt x="5723" y="4688"/>
                  <a:pt x="1461" y="1035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550" name="Shape 550"/>
          <p:cNvSpPr txBox="1"/>
          <p:nvPr/>
        </p:nvSpPr>
        <p:spPr>
          <a:xfrm>
            <a:off x="2631125" y="4770575"/>
            <a:ext cx="29010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Recurse on this half since 22 occupies index 6 and 3 &lt; 6, calling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select_k(A,3)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743600" y="2529675"/>
            <a:ext cx="3000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Randomly (for now) choose 22 to be the pivot.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5743600" y="3672675"/>
            <a:ext cx="3000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Partition around 22, such that all values to its left are less than it and all values to its right are greater than it.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Select-k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58" name="Shape 55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idea: choose a pivot, partition around it, and recurse.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we call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select_k(A,3)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</a:p>
        </p:txBody>
      </p:sp>
      <p:sp>
        <p:nvSpPr>
          <p:cNvPr id="559" name="Shape 559"/>
          <p:cNvSpPr/>
          <p:nvPr/>
        </p:nvSpPr>
        <p:spPr>
          <a:xfrm>
            <a:off x="993600" y="2553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41</a:t>
            </a:r>
          </a:p>
        </p:txBody>
      </p:sp>
      <p:sp>
        <p:nvSpPr>
          <p:cNvPr id="560" name="Shape 560"/>
          <p:cNvSpPr/>
          <p:nvPr/>
        </p:nvSpPr>
        <p:spPr>
          <a:xfrm>
            <a:off x="1449600" y="2553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23</a:t>
            </a:r>
          </a:p>
        </p:txBody>
      </p:sp>
      <p:sp>
        <p:nvSpPr>
          <p:cNvPr id="561" name="Shape 561"/>
          <p:cNvSpPr/>
          <p:nvPr/>
        </p:nvSpPr>
        <p:spPr>
          <a:xfrm>
            <a:off x="1905600" y="2553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562" name="Shape 562"/>
          <p:cNvSpPr/>
          <p:nvPr/>
        </p:nvSpPr>
        <p:spPr>
          <a:xfrm>
            <a:off x="2361600" y="2553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563" name="Shape 563"/>
          <p:cNvSpPr/>
          <p:nvPr/>
        </p:nvSpPr>
        <p:spPr>
          <a:xfrm>
            <a:off x="2817600" y="2553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22</a:t>
            </a:r>
          </a:p>
        </p:txBody>
      </p:sp>
      <p:sp>
        <p:nvSpPr>
          <p:cNvPr id="564" name="Shape 564"/>
          <p:cNvSpPr/>
          <p:nvPr/>
        </p:nvSpPr>
        <p:spPr>
          <a:xfrm>
            <a:off x="3279600" y="2553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565" name="Shape 565"/>
          <p:cNvSpPr/>
          <p:nvPr/>
        </p:nvSpPr>
        <p:spPr>
          <a:xfrm>
            <a:off x="3735600" y="2553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566" name="Shape 566"/>
          <p:cNvSpPr/>
          <p:nvPr/>
        </p:nvSpPr>
        <p:spPr>
          <a:xfrm>
            <a:off x="4191600" y="2553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</a:p>
        </p:txBody>
      </p:sp>
      <p:sp>
        <p:nvSpPr>
          <p:cNvPr id="567" name="Shape 567"/>
          <p:cNvSpPr/>
          <p:nvPr/>
        </p:nvSpPr>
        <p:spPr>
          <a:xfrm>
            <a:off x="4647600" y="2553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52</a:t>
            </a:r>
          </a:p>
        </p:txBody>
      </p:sp>
      <p:sp>
        <p:nvSpPr>
          <p:cNvPr id="568" name="Shape 568"/>
          <p:cNvSpPr/>
          <p:nvPr/>
        </p:nvSpPr>
        <p:spPr>
          <a:xfrm>
            <a:off x="5103600" y="2553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</a:p>
        </p:txBody>
      </p:sp>
      <p:sp>
        <p:nvSpPr>
          <p:cNvPr id="569" name="Shape 569"/>
          <p:cNvSpPr/>
          <p:nvPr/>
        </p:nvSpPr>
        <p:spPr>
          <a:xfrm>
            <a:off x="2887177" y="3050325"/>
            <a:ext cx="326100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993600" y="3696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571" name="Shape 571"/>
          <p:cNvSpPr/>
          <p:nvPr/>
        </p:nvSpPr>
        <p:spPr>
          <a:xfrm>
            <a:off x="1449600" y="3696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572" name="Shape 572"/>
          <p:cNvSpPr/>
          <p:nvPr/>
        </p:nvSpPr>
        <p:spPr>
          <a:xfrm>
            <a:off x="1905600" y="3696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573" name="Shape 573"/>
          <p:cNvSpPr/>
          <p:nvPr/>
        </p:nvSpPr>
        <p:spPr>
          <a:xfrm>
            <a:off x="2361600" y="3696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574" name="Shape 574"/>
          <p:cNvSpPr/>
          <p:nvPr/>
        </p:nvSpPr>
        <p:spPr>
          <a:xfrm>
            <a:off x="2817600" y="3696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</a:p>
        </p:txBody>
      </p:sp>
      <p:sp>
        <p:nvSpPr>
          <p:cNvPr id="575" name="Shape 575"/>
          <p:cNvSpPr/>
          <p:nvPr/>
        </p:nvSpPr>
        <p:spPr>
          <a:xfrm>
            <a:off x="3279600" y="3696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</a:p>
        </p:txBody>
      </p:sp>
      <p:sp>
        <p:nvSpPr>
          <p:cNvPr id="576" name="Shape 576"/>
          <p:cNvSpPr/>
          <p:nvPr/>
        </p:nvSpPr>
        <p:spPr>
          <a:xfrm>
            <a:off x="3735600" y="3696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22</a:t>
            </a:r>
          </a:p>
        </p:txBody>
      </p:sp>
      <p:sp>
        <p:nvSpPr>
          <p:cNvPr id="577" name="Shape 577"/>
          <p:cNvSpPr/>
          <p:nvPr/>
        </p:nvSpPr>
        <p:spPr>
          <a:xfrm>
            <a:off x="4191600" y="3696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41</a:t>
            </a:r>
          </a:p>
        </p:txBody>
      </p:sp>
      <p:sp>
        <p:nvSpPr>
          <p:cNvPr id="578" name="Shape 578"/>
          <p:cNvSpPr/>
          <p:nvPr/>
        </p:nvSpPr>
        <p:spPr>
          <a:xfrm>
            <a:off x="4647600" y="3696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23</a:t>
            </a:r>
          </a:p>
        </p:txBody>
      </p:sp>
      <p:sp>
        <p:nvSpPr>
          <p:cNvPr id="579" name="Shape 579"/>
          <p:cNvSpPr/>
          <p:nvPr/>
        </p:nvSpPr>
        <p:spPr>
          <a:xfrm>
            <a:off x="5103600" y="36966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52</a:t>
            </a:r>
          </a:p>
        </p:txBody>
      </p:sp>
      <p:sp>
        <p:nvSpPr>
          <p:cNvPr id="580" name="Shape 580"/>
          <p:cNvSpPr/>
          <p:nvPr/>
        </p:nvSpPr>
        <p:spPr>
          <a:xfrm>
            <a:off x="3801577" y="4193325"/>
            <a:ext cx="326100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923775" y="3622511"/>
            <a:ext cx="2811900" cy="5937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4191243" y="3622518"/>
            <a:ext cx="1417200" cy="593700"/>
          </a:xfrm>
          <a:prstGeom prst="rect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 txBox="1"/>
          <p:nvPr/>
        </p:nvSpPr>
        <p:spPr>
          <a:xfrm>
            <a:off x="5743600" y="2529675"/>
            <a:ext cx="3000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Randomly (for now) choose 22 to be the pivot.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5743600" y="3672675"/>
            <a:ext cx="3000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Partition around 22, such that all values to its left are less than it and all values to its right are greater than it.</a:t>
            </a:r>
          </a:p>
        </p:txBody>
      </p:sp>
      <p:sp>
        <p:nvSpPr>
          <p:cNvPr id="585" name="Shape 585"/>
          <p:cNvSpPr/>
          <p:nvPr/>
        </p:nvSpPr>
        <p:spPr>
          <a:xfrm>
            <a:off x="993600" y="49158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586" name="Shape 586"/>
          <p:cNvSpPr/>
          <p:nvPr/>
        </p:nvSpPr>
        <p:spPr>
          <a:xfrm>
            <a:off x="1449600" y="49158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587" name="Shape 587"/>
          <p:cNvSpPr/>
          <p:nvPr/>
        </p:nvSpPr>
        <p:spPr>
          <a:xfrm>
            <a:off x="1905600" y="49158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588" name="Shape 588"/>
          <p:cNvSpPr/>
          <p:nvPr/>
        </p:nvSpPr>
        <p:spPr>
          <a:xfrm>
            <a:off x="2361600" y="49158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589" name="Shape 589"/>
          <p:cNvSpPr/>
          <p:nvPr/>
        </p:nvSpPr>
        <p:spPr>
          <a:xfrm>
            <a:off x="2817600" y="49158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</a:p>
        </p:txBody>
      </p:sp>
      <p:sp>
        <p:nvSpPr>
          <p:cNvPr id="590" name="Shape 590"/>
          <p:cNvSpPr/>
          <p:nvPr/>
        </p:nvSpPr>
        <p:spPr>
          <a:xfrm>
            <a:off x="3735600" y="4915825"/>
            <a:ext cx="456000" cy="456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22</a:t>
            </a:r>
          </a:p>
        </p:txBody>
      </p:sp>
      <p:sp>
        <p:nvSpPr>
          <p:cNvPr id="591" name="Shape 591"/>
          <p:cNvSpPr/>
          <p:nvPr/>
        </p:nvSpPr>
        <p:spPr>
          <a:xfrm>
            <a:off x="4191600" y="4915825"/>
            <a:ext cx="456000" cy="456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41</a:t>
            </a:r>
          </a:p>
        </p:txBody>
      </p:sp>
      <p:sp>
        <p:nvSpPr>
          <p:cNvPr id="592" name="Shape 592"/>
          <p:cNvSpPr/>
          <p:nvPr/>
        </p:nvSpPr>
        <p:spPr>
          <a:xfrm>
            <a:off x="4647600" y="4915825"/>
            <a:ext cx="456000" cy="456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23</a:t>
            </a:r>
          </a:p>
        </p:txBody>
      </p:sp>
      <p:sp>
        <p:nvSpPr>
          <p:cNvPr id="593" name="Shape 593"/>
          <p:cNvSpPr/>
          <p:nvPr/>
        </p:nvSpPr>
        <p:spPr>
          <a:xfrm>
            <a:off x="5103600" y="4915825"/>
            <a:ext cx="456000" cy="456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52</a:t>
            </a:r>
          </a:p>
        </p:txBody>
      </p:sp>
      <p:sp>
        <p:nvSpPr>
          <p:cNvPr id="594" name="Shape 594"/>
          <p:cNvSpPr/>
          <p:nvPr/>
        </p:nvSpPr>
        <p:spPr>
          <a:xfrm>
            <a:off x="3279600" y="49158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</a:p>
        </p:txBody>
      </p:sp>
      <p:sp>
        <p:nvSpPr>
          <p:cNvPr id="595" name="Shape 595"/>
          <p:cNvSpPr/>
          <p:nvPr/>
        </p:nvSpPr>
        <p:spPr>
          <a:xfrm>
            <a:off x="1972777" y="5412525"/>
            <a:ext cx="326100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 txBox="1"/>
          <p:nvPr/>
        </p:nvSpPr>
        <p:spPr>
          <a:xfrm>
            <a:off x="5743600" y="4891875"/>
            <a:ext cx="3000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Randomly (for now) choose 4 to be the pivot.</a:t>
            </a:r>
          </a:p>
        </p:txBody>
      </p:sp>
      <p:sp>
        <p:nvSpPr>
          <p:cNvPr id="597" name="Shape 597"/>
          <p:cNvSpPr/>
          <p:nvPr/>
        </p:nvSpPr>
        <p:spPr>
          <a:xfrm>
            <a:off x="993600" y="60588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598" name="Shape 598"/>
          <p:cNvSpPr/>
          <p:nvPr/>
        </p:nvSpPr>
        <p:spPr>
          <a:xfrm>
            <a:off x="1449600" y="60588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599" name="Shape 599"/>
          <p:cNvSpPr/>
          <p:nvPr/>
        </p:nvSpPr>
        <p:spPr>
          <a:xfrm>
            <a:off x="1905600" y="60588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600" name="Shape 600"/>
          <p:cNvSpPr/>
          <p:nvPr/>
        </p:nvSpPr>
        <p:spPr>
          <a:xfrm>
            <a:off x="2361600" y="60588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601" name="Shape 601"/>
          <p:cNvSpPr/>
          <p:nvPr/>
        </p:nvSpPr>
        <p:spPr>
          <a:xfrm>
            <a:off x="2817600" y="60588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</a:p>
        </p:txBody>
      </p:sp>
      <p:sp>
        <p:nvSpPr>
          <p:cNvPr id="602" name="Shape 602"/>
          <p:cNvSpPr/>
          <p:nvPr/>
        </p:nvSpPr>
        <p:spPr>
          <a:xfrm>
            <a:off x="3735600" y="6058825"/>
            <a:ext cx="456000" cy="456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22</a:t>
            </a:r>
          </a:p>
        </p:txBody>
      </p:sp>
      <p:sp>
        <p:nvSpPr>
          <p:cNvPr id="603" name="Shape 603"/>
          <p:cNvSpPr/>
          <p:nvPr/>
        </p:nvSpPr>
        <p:spPr>
          <a:xfrm>
            <a:off x="4191600" y="6058825"/>
            <a:ext cx="456000" cy="456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41</a:t>
            </a:r>
          </a:p>
        </p:txBody>
      </p:sp>
      <p:sp>
        <p:nvSpPr>
          <p:cNvPr id="604" name="Shape 604"/>
          <p:cNvSpPr/>
          <p:nvPr/>
        </p:nvSpPr>
        <p:spPr>
          <a:xfrm>
            <a:off x="4647600" y="6058825"/>
            <a:ext cx="456000" cy="456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23</a:t>
            </a:r>
          </a:p>
        </p:txBody>
      </p:sp>
      <p:sp>
        <p:nvSpPr>
          <p:cNvPr id="605" name="Shape 605"/>
          <p:cNvSpPr/>
          <p:nvPr/>
        </p:nvSpPr>
        <p:spPr>
          <a:xfrm>
            <a:off x="5103600" y="6058825"/>
            <a:ext cx="456000" cy="456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52</a:t>
            </a:r>
          </a:p>
        </p:txBody>
      </p:sp>
      <p:sp>
        <p:nvSpPr>
          <p:cNvPr id="606" name="Shape 606"/>
          <p:cNvSpPr/>
          <p:nvPr/>
        </p:nvSpPr>
        <p:spPr>
          <a:xfrm>
            <a:off x="3279600" y="60588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</a:p>
        </p:txBody>
      </p:sp>
      <p:sp>
        <p:nvSpPr>
          <p:cNvPr id="607" name="Shape 607"/>
          <p:cNvSpPr/>
          <p:nvPr/>
        </p:nvSpPr>
        <p:spPr>
          <a:xfrm>
            <a:off x="1515577" y="6555525"/>
            <a:ext cx="326100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" name="Shape 608"/>
          <p:cNvSpPr txBox="1"/>
          <p:nvPr/>
        </p:nvSpPr>
        <p:spPr>
          <a:xfrm>
            <a:off x="5743600" y="6034875"/>
            <a:ext cx="3000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Partition around 4.</a:t>
            </a:r>
          </a:p>
        </p:txBody>
      </p:sp>
      <p:sp>
        <p:nvSpPr>
          <p:cNvPr id="609" name="Shape 609"/>
          <p:cNvSpPr/>
          <p:nvPr/>
        </p:nvSpPr>
        <p:spPr>
          <a:xfrm>
            <a:off x="923775" y="5984700"/>
            <a:ext cx="525900" cy="5937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1905252" y="5984725"/>
            <a:ext cx="1830300" cy="593700"/>
          </a:xfrm>
          <a:prstGeom prst="rect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/>
        </p:nvSpPr>
        <p:spPr>
          <a:xfrm flipH="1" rot="10800000">
            <a:off x="2892996" y="5687249"/>
            <a:ext cx="466904" cy="255700"/>
          </a:xfrm>
          <a:custGeom>
            <a:pathLst>
              <a:path extrusionOk="0" h="10228" w="26665">
                <a:moveTo>
                  <a:pt x="26665" y="10228"/>
                </a:moveTo>
                <a:cubicBezTo>
                  <a:pt x="25264" y="10045"/>
                  <a:pt x="21247" y="9801"/>
                  <a:pt x="18264" y="9132"/>
                </a:cubicBezTo>
                <a:cubicBezTo>
                  <a:pt x="15281" y="8462"/>
                  <a:pt x="11811" y="7732"/>
                  <a:pt x="8767" y="6210"/>
                </a:cubicBezTo>
                <a:cubicBezTo>
                  <a:pt x="5723" y="4688"/>
                  <a:pt x="1461" y="1035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612" name="Shape 612"/>
          <p:cNvSpPr txBox="1"/>
          <p:nvPr/>
        </p:nvSpPr>
        <p:spPr>
          <a:xfrm>
            <a:off x="3393125" y="5380175"/>
            <a:ext cx="40371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Recurse on this half, 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select_k(A[2:],1)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since we want the value at index 1 in the right list.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Mergesort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Select-k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18" name="Shape 618"/>
          <p:cNvSpPr txBox="1"/>
          <p:nvPr>
            <p:ph idx="4294967295" type="subTitle"/>
          </p:nvPr>
        </p:nvSpPr>
        <p:spPr>
          <a:xfrm>
            <a:off x="930450" y="1444500"/>
            <a:ext cx="7283100" cy="395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partition(list A, p):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L, R = []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0 to length(A)-1: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== p: continue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lse if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A[i] &lt;= A[p]: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L.append(A[i])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lse if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A[i] &gt; A[p]: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R.append(A[i])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eturn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L, A[p], R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930450" y="54510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Select-k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25" name="Shape 625"/>
          <p:cNvSpPr txBox="1"/>
          <p:nvPr>
            <p:ph idx="4294967295" type="subTitle"/>
          </p:nvPr>
        </p:nvSpPr>
        <p:spPr>
          <a:xfrm>
            <a:off x="930450" y="1444500"/>
            <a:ext cx="7283100" cy="415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select_k(list A, k):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length(A) == 1: return A[0]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random_choose_pivot(A)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L, A[p], R = partition(A, p)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length(L) == k: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eturn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A[p]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lse if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length(L) &gt; k: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eturn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select_k(L, k)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lse if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length(L) &lt; k: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select_k(R, k-length(L)-1)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x="930450" y="56034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627" name="Shape 627"/>
          <p:cNvSpPr/>
          <p:nvPr/>
        </p:nvSpPr>
        <p:spPr>
          <a:xfrm rot="-908131">
            <a:off x="5702232" y="6150726"/>
            <a:ext cx="666617" cy="255697"/>
          </a:xfrm>
          <a:custGeom>
            <a:pathLst>
              <a:path extrusionOk="0" h="10228" w="26665">
                <a:moveTo>
                  <a:pt x="26665" y="10228"/>
                </a:moveTo>
                <a:cubicBezTo>
                  <a:pt x="25264" y="10045"/>
                  <a:pt x="21247" y="9801"/>
                  <a:pt x="18264" y="9132"/>
                </a:cubicBezTo>
                <a:cubicBezTo>
                  <a:pt x="15281" y="8462"/>
                  <a:pt x="11811" y="7732"/>
                  <a:pt x="8767" y="6210"/>
                </a:cubicBezTo>
                <a:cubicBezTo>
                  <a:pt x="5723" y="4688"/>
                  <a:pt x="1461" y="1035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628" name="Shape 628"/>
          <p:cNvSpPr txBox="1"/>
          <p:nvPr/>
        </p:nvSpPr>
        <p:spPr>
          <a:xfrm>
            <a:off x="6475000" y="5970000"/>
            <a:ext cx="29010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We’ll talk about why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this is the case later.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Select-k Algorithm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609600" y="1444500"/>
            <a:ext cx="18627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Question 1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b="1"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Question 2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2570525" y="1444500"/>
            <a:ext cx="59637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How do we prove this algorithm always returns the k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th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smallest element of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How efficiently does this algorithm return the k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th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smallest element?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Proving Correctness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In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formally (explain it to your co-worker) 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(Ignore the fact that there’s no error-checking so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select_k(A,10)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where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length(A) &lt;= 10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breaks the algorithm.)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Inductive hypothesis: At the return of each recursive call of size &lt; n,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select_k(A,k)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returns the k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th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smallest element of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When length(A) == 1, then returning the only element is correct.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Suppose the inductive hypothesis holds for n. We want to show that it holds for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n + 1. There are three cases: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(1) length(L) = k: A[p] is the correct thing to return.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(2) length(L) &gt; k: the k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th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smallest element of L is the correct thing to return.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(3) length(L) &lt; k: the (k - length(L) - 1)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st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smallest element is the correct thing to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return.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By induction, select_k is correct.</a:t>
            </a:r>
          </a:p>
        </p:txBody>
      </p:sp>
      <p:pic>
        <p:nvPicPr>
          <p:cNvPr descr="wave.gif" id="642" name="Shape 6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500" y="5364743"/>
            <a:ext cx="1652700" cy="93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Analyzing Runtime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9" name="Shape 649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Recall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 = random_choose_pivot(A)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Why is this algorithm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Suppose we called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select_k(A,0)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, i.e. we want the min element, and we get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unlucky with our selected pivot.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We can fix this by choosing our pivot more carefully.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Select-k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55" name="Shape 655"/>
          <p:cNvSpPr txBox="1"/>
          <p:nvPr>
            <p:ph idx="4294967295" type="subTitle"/>
          </p:nvPr>
        </p:nvSpPr>
        <p:spPr>
          <a:xfrm>
            <a:off x="930450" y="1444500"/>
            <a:ext cx="7283100" cy="391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smartly_choose_pivot(list A):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roups = 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plit A into 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m=⌈length(A)/5⌉ 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groups, of size ≤ 5 each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andidate_pivots = []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0 to m-1: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p_i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median(groups[i])  # O(1)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candidate_pivots.append(p_i)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A[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p]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select_k(candidate_pivots, m/2)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eturn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index_of(A[p])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Select-k Algorithm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61" name="Shape 661"/>
          <p:cNvSpPr txBox="1"/>
          <p:nvPr/>
        </p:nvSpPr>
        <p:spPr>
          <a:xfrm>
            <a:off x="930450" y="58320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</a:p>
        </p:txBody>
      </p:sp>
      <p:sp>
        <p:nvSpPr>
          <p:cNvPr id="662" name="Shape 662"/>
          <p:cNvSpPr/>
          <p:nvPr/>
        </p:nvSpPr>
        <p:spPr>
          <a:xfrm rot="-908131">
            <a:off x="5702232" y="6379326"/>
            <a:ext cx="666617" cy="255697"/>
          </a:xfrm>
          <a:custGeom>
            <a:pathLst>
              <a:path extrusionOk="0" h="10228" w="26665">
                <a:moveTo>
                  <a:pt x="26665" y="10228"/>
                </a:moveTo>
                <a:cubicBezTo>
                  <a:pt x="25264" y="10045"/>
                  <a:pt x="21247" y="9801"/>
                  <a:pt x="18264" y="9132"/>
                </a:cubicBezTo>
                <a:cubicBezTo>
                  <a:pt x="15281" y="8462"/>
                  <a:pt x="11811" y="7732"/>
                  <a:pt x="8767" y="6210"/>
                </a:cubicBezTo>
                <a:cubicBezTo>
                  <a:pt x="5723" y="4688"/>
                  <a:pt x="1461" y="1035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663" name="Shape 663"/>
          <p:cNvSpPr txBox="1"/>
          <p:nvPr/>
        </p:nvSpPr>
        <p:spPr>
          <a:xfrm>
            <a:off x="6475000" y="6198600"/>
            <a:ext cx="29010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But why? This is not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bvious at all...</a:t>
            </a:r>
          </a:p>
        </p:txBody>
      </p:sp>
      <p:sp>
        <p:nvSpPr>
          <p:cNvPr id="664" name="Shape 664"/>
          <p:cNvSpPr txBox="1"/>
          <p:nvPr>
            <p:ph idx="4294967295" type="subTitle"/>
          </p:nvPr>
        </p:nvSpPr>
        <p:spPr>
          <a:xfrm>
            <a:off x="930450" y="1444500"/>
            <a:ext cx="7283100" cy="440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select_k(list A, k):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length(A) </a:t>
            </a:r>
            <a:r>
              <a:rPr lang="en" sz="2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≤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100: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naive_select_k(A, k)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smartly_choose_pivot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(A)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L, A[p], R = partition(A, p)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length(L) == k: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A[p]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length(L) &gt; k: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select_k(L, k)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length(L) &lt; k: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select_k(R, k-length(L)-1)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Analyzing Runtime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Instead of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 =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random_choose_pivot(A)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now we have</a:t>
            </a:r>
          </a:p>
          <a:p>
            <a:pPr lv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 = smartly_choose_pivot(A)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Why is this algorithm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Main idea: each of the arrays L and R are pretty balanced. Thus, while the median of medians might not be the actual median, it’s pretty close.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Analyzing Runtime</a:t>
            </a:r>
          </a:p>
        </p:txBody>
      </p:sp>
      <p:sp>
        <p:nvSpPr>
          <p:cNvPr id="676" name="Shape 676"/>
          <p:cNvSpPr/>
          <p:nvPr/>
        </p:nvSpPr>
        <p:spPr>
          <a:xfrm>
            <a:off x="918050" y="26114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677" name="Shape 677"/>
          <p:cNvSpPr/>
          <p:nvPr/>
        </p:nvSpPr>
        <p:spPr>
          <a:xfrm>
            <a:off x="918050" y="30674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678" name="Shape 678"/>
          <p:cNvSpPr/>
          <p:nvPr/>
        </p:nvSpPr>
        <p:spPr>
          <a:xfrm>
            <a:off x="918050" y="35234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679" name="Shape 679"/>
          <p:cNvSpPr/>
          <p:nvPr/>
        </p:nvSpPr>
        <p:spPr>
          <a:xfrm>
            <a:off x="918050" y="39794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680" name="Shape 680"/>
          <p:cNvSpPr/>
          <p:nvPr/>
        </p:nvSpPr>
        <p:spPr>
          <a:xfrm>
            <a:off x="918050" y="44354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13</a:t>
            </a:r>
          </a:p>
        </p:txBody>
      </p:sp>
      <p:sp>
        <p:nvSpPr>
          <p:cNvPr id="681" name="Shape 681"/>
          <p:cNvSpPr/>
          <p:nvPr/>
        </p:nvSpPr>
        <p:spPr>
          <a:xfrm>
            <a:off x="1680050" y="26114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682" name="Shape 682"/>
          <p:cNvSpPr/>
          <p:nvPr/>
        </p:nvSpPr>
        <p:spPr>
          <a:xfrm>
            <a:off x="1680050" y="30674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</a:p>
        </p:txBody>
      </p:sp>
      <p:sp>
        <p:nvSpPr>
          <p:cNvPr id="683" name="Shape 683"/>
          <p:cNvSpPr/>
          <p:nvPr/>
        </p:nvSpPr>
        <p:spPr>
          <a:xfrm>
            <a:off x="1680050" y="35234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684" name="Shape 684"/>
          <p:cNvSpPr/>
          <p:nvPr/>
        </p:nvSpPr>
        <p:spPr>
          <a:xfrm>
            <a:off x="1680050" y="39794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685" name="Shape 685"/>
          <p:cNvSpPr/>
          <p:nvPr/>
        </p:nvSpPr>
        <p:spPr>
          <a:xfrm>
            <a:off x="1680050" y="44354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12</a:t>
            </a:r>
          </a:p>
        </p:txBody>
      </p:sp>
      <p:sp>
        <p:nvSpPr>
          <p:cNvPr id="686" name="Shape 686"/>
          <p:cNvSpPr/>
          <p:nvPr/>
        </p:nvSpPr>
        <p:spPr>
          <a:xfrm>
            <a:off x="2442050" y="26114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17</a:t>
            </a:r>
          </a:p>
        </p:txBody>
      </p:sp>
      <p:sp>
        <p:nvSpPr>
          <p:cNvPr id="687" name="Shape 687"/>
          <p:cNvSpPr/>
          <p:nvPr/>
        </p:nvSpPr>
        <p:spPr>
          <a:xfrm>
            <a:off x="2442050" y="30674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23</a:t>
            </a:r>
          </a:p>
        </p:txBody>
      </p:sp>
      <p:sp>
        <p:nvSpPr>
          <p:cNvPr id="688" name="Shape 688"/>
          <p:cNvSpPr/>
          <p:nvPr/>
        </p:nvSpPr>
        <p:spPr>
          <a:xfrm>
            <a:off x="2442050" y="35234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689" name="Shape 689"/>
          <p:cNvSpPr/>
          <p:nvPr/>
        </p:nvSpPr>
        <p:spPr>
          <a:xfrm>
            <a:off x="2442050" y="39794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690" name="Shape 690"/>
          <p:cNvSpPr/>
          <p:nvPr/>
        </p:nvSpPr>
        <p:spPr>
          <a:xfrm>
            <a:off x="2442050" y="44354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21</a:t>
            </a:r>
          </a:p>
        </p:txBody>
      </p:sp>
      <p:sp>
        <p:nvSpPr>
          <p:cNvPr id="691" name="Shape 691"/>
          <p:cNvSpPr/>
          <p:nvPr/>
        </p:nvSpPr>
        <p:spPr>
          <a:xfrm>
            <a:off x="3204050" y="26114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692" name="Shape 692"/>
          <p:cNvSpPr/>
          <p:nvPr/>
        </p:nvSpPr>
        <p:spPr>
          <a:xfrm>
            <a:off x="3204050" y="30674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18</a:t>
            </a:r>
          </a:p>
        </p:txBody>
      </p:sp>
      <p:sp>
        <p:nvSpPr>
          <p:cNvPr id="693" name="Shape 693"/>
          <p:cNvSpPr/>
          <p:nvPr/>
        </p:nvSpPr>
        <p:spPr>
          <a:xfrm>
            <a:off x="3204050" y="35234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15</a:t>
            </a:r>
          </a:p>
        </p:txBody>
      </p:sp>
      <p:sp>
        <p:nvSpPr>
          <p:cNvPr id="694" name="Shape 694"/>
          <p:cNvSpPr/>
          <p:nvPr/>
        </p:nvSpPr>
        <p:spPr>
          <a:xfrm>
            <a:off x="3204050" y="39794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695" name="Shape 695"/>
          <p:cNvSpPr/>
          <p:nvPr/>
        </p:nvSpPr>
        <p:spPr>
          <a:xfrm>
            <a:off x="3204050" y="44354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</a:p>
        </p:txBody>
      </p:sp>
      <p:sp>
        <p:nvSpPr>
          <p:cNvPr id="696" name="Shape 696"/>
          <p:cNvSpPr/>
          <p:nvPr/>
        </p:nvSpPr>
        <p:spPr>
          <a:xfrm>
            <a:off x="3966050" y="26114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22</a:t>
            </a:r>
          </a:p>
        </p:txBody>
      </p:sp>
      <p:sp>
        <p:nvSpPr>
          <p:cNvPr id="697" name="Shape 697"/>
          <p:cNvSpPr/>
          <p:nvPr/>
        </p:nvSpPr>
        <p:spPr>
          <a:xfrm>
            <a:off x="3966050" y="30674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19</a:t>
            </a:r>
          </a:p>
        </p:txBody>
      </p:sp>
      <p:sp>
        <p:nvSpPr>
          <p:cNvPr id="698" name="Shape 698"/>
          <p:cNvSpPr/>
          <p:nvPr/>
        </p:nvSpPr>
        <p:spPr>
          <a:xfrm>
            <a:off x="3966050" y="35234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</a:p>
        </p:txBody>
      </p:sp>
      <p:sp>
        <p:nvSpPr>
          <p:cNvPr id="699" name="Shape 699"/>
          <p:cNvSpPr/>
          <p:nvPr/>
        </p:nvSpPr>
        <p:spPr>
          <a:xfrm>
            <a:off x="1380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700" name="Shape 700"/>
          <p:cNvSpPr/>
          <p:nvPr/>
        </p:nvSpPr>
        <p:spPr>
          <a:xfrm>
            <a:off x="1836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701" name="Shape 701"/>
          <p:cNvSpPr/>
          <p:nvPr/>
        </p:nvSpPr>
        <p:spPr>
          <a:xfrm>
            <a:off x="2292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702" name="Shape 702"/>
          <p:cNvSpPr/>
          <p:nvPr/>
        </p:nvSpPr>
        <p:spPr>
          <a:xfrm>
            <a:off x="2748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703" name="Shape 703"/>
          <p:cNvSpPr/>
          <p:nvPr/>
        </p:nvSpPr>
        <p:spPr>
          <a:xfrm>
            <a:off x="3204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13</a:t>
            </a:r>
          </a:p>
        </p:txBody>
      </p:sp>
      <p:sp>
        <p:nvSpPr>
          <p:cNvPr id="704" name="Shape 704"/>
          <p:cNvSpPr/>
          <p:nvPr/>
        </p:nvSpPr>
        <p:spPr>
          <a:xfrm>
            <a:off x="3660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705" name="Shape 705"/>
          <p:cNvSpPr/>
          <p:nvPr/>
        </p:nvSpPr>
        <p:spPr>
          <a:xfrm>
            <a:off x="4116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</a:p>
        </p:txBody>
      </p:sp>
      <p:sp>
        <p:nvSpPr>
          <p:cNvPr id="706" name="Shape 706"/>
          <p:cNvSpPr/>
          <p:nvPr/>
        </p:nvSpPr>
        <p:spPr>
          <a:xfrm>
            <a:off x="4572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707" name="Shape 707"/>
          <p:cNvSpPr/>
          <p:nvPr/>
        </p:nvSpPr>
        <p:spPr>
          <a:xfrm>
            <a:off x="5028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708" name="Shape 708"/>
          <p:cNvSpPr/>
          <p:nvPr/>
        </p:nvSpPr>
        <p:spPr>
          <a:xfrm>
            <a:off x="5484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12</a:t>
            </a:r>
          </a:p>
        </p:txBody>
      </p:sp>
      <p:sp>
        <p:nvSpPr>
          <p:cNvPr id="709" name="Shape 709"/>
          <p:cNvSpPr/>
          <p:nvPr/>
        </p:nvSpPr>
        <p:spPr>
          <a:xfrm>
            <a:off x="5940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</a:p>
        </p:txBody>
      </p:sp>
      <p:sp>
        <p:nvSpPr>
          <p:cNvPr id="710" name="Shape 710"/>
          <p:cNvSpPr/>
          <p:nvPr/>
        </p:nvSpPr>
        <p:spPr>
          <a:xfrm>
            <a:off x="6396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19</a:t>
            </a:r>
          </a:p>
        </p:txBody>
      </p:sp>
      <p:sp>
        <p:nvSpPr>
          <p:cNvPr id="711" name="Shape 711"/>
          <p:cNvSpPr/>
          <p:nvPr/>
        </p:nvSpPr>
        <p:spPr>
          <a:xfrm>
            <a:off x="6852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</a:p>
        </p:txBody>
      </p:sp>
      <p:sp>
        <p:nvSpPr>
          <p:cNvPr id="712" name="Shape 712"/>
          <p:cNvSpPr/>
          <p:nvPr/>
        </p:nvSpPr>
        <p:spPr>
          <a:xfrm>
            <a:off x="5175600" y="405427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713" name="Shape 713"/>
          <p:cNvSpPr/>
          <p:nvPr/>
        </p:nvSpPr>
        <p:spPr>
          <a:xfrm>
            <a:off x="5175600" y="451027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714" name="Shape 714"/>
          <p:cNvSpPr/>
          <p:nvPr/>
        </p:nvSpPr>
        <p:spPr>
          <a:xfrm>
            <a:off x="5175600" y="4966275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715" name="Shape 715"/>
          <p:cNvSpPr/>
          <p:nvPr/>
        </p:nvSpPr>
        <p:spPr>
          <a:xfrm>
            <a:off x="5175600" y="542227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716" name="Shape 716"/>
          <p:cNvSpPr/>
          <p:nvPr/>
        </p:nvSpPr>
        <p:spPr>
          <a:xfrm>
            <a:off x="5175600" y="587827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13</a:t>
            </a:r>
          </a:p>
        </p:txBody>
      </p:sp>
      <p:sp>
        <p:nvSpPr>
          <p:cNvPr id="717" name="Shape 717"/>
          <p:cNvSpPr/>
          <p:nvPr/>
        </p:nvSpPr>
        <p:spPr>
          <a:xfrm>
            <a:off x="5937600" y="405427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718" name="Shape 718"/>
          <p:cNvSpPr/>
          <p:nvPr/>
        </p:nvSpPr>
        <p:spPr>
          <a:xfrm>
            <a:off x="5937600" y="451027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</a:p>
        </p:txBody>
      </p:sp>
      <p:sp>
        <p:nvSpPr>
          <p:cNvPr id="719" name="Shape 719"/>
          <p:cNvSpPr/>
          <p:nvPr/>
        </p:nvSpPr>
        <p:spPr>
          <a:xfrm>
            <a:off x="5937600" y="496627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720" name="Shape 720"/>
          <p:cNvSpPr/>
          <p:nvPr/>
        </p:nvSpPr>
        <p:spPr>
          <a:xfrm>
            <a:off x="5937600" y="5422275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721" name="Shape 721"/>
          <p:cNvSpPr/>
          <p:nvPr/>
        </p:nvSpPr>
        <p:spPr>
          <a:xfrm>
            <a:off x="5937600" y="587827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12</a:t>
            </a:r>
          </a:p>
        </p:txBody>
      </p:sp>
      <p:sp>
        <p:nvSpPr>
          <p:cNvPr id="722" name="Shape 722"/>
          <p:cNvSpPr/>
          <p:nvPr/>
        </p:nvSpPr>
        <p:spPr>
          <a:xfrm>
            <a:off x="6699600" y="4054275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17</a:t>
            </a:r>
          </a:p>
        </p:txBody>
      </p:sp>
      <p:sp>
        <p:nvSpPr>
          <p:cNvPr id="723" name="Shape 723"/>
          <p:cNvSpPr/>
          <p:nvPr/>
        </p:nvSpPr>
        <p:spPr>
          <a:xfrm>
            <a:off x="6699600" y="451027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23</a:t>
            </a:r>
          </a:p>
        </p:txBody>
      </p:sp>
      <p:sp>
        <p:nvSpPr>
          <p:cNvPr id="724" name="Shape 724"/>
          <p:cNvSpPr/>
          <p:nvPr/>
        </p:nvSpPr>
        <p:spPr>
          <a:xfrm>
            <a:off x="6699600" y="496627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725" name="Shape 725"/>
          <p:cNvSpPr/>
          <p:nvPr/>
        </p:nvSpPr>
        <p:spPr>
          <a:xfrm>
            <a:off x="6699600" y="542227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726" name="Shape 726"/>
          <p:cNvSpPr/>
          <p:nvPr/>
        </p:nvSpPr>
        <p:spPr>
          <a:xfrm>
            <a:off x="6699600" y="587827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21</a:t>
            </a:r>
          </a:p>
        </p:txBody>
      </p:sp>
      <p:sp>
        <p:nvSpPr>
          <p:cNvPr id="727" name="Shape 727"/>
          <p:cNvSpPr/>
          <p:nvPr/>
        </p:nvSpPr>
        <p:spPr>
          <a:xfrm>
            <a:off x="7461600" y="405427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728" name="Shape 728"/>
          <p:cNvSpPr/>
          <p:nvPr/>
        </p:nvSpPr>
        <p:spPr>
          <a:xfrm>
            <a:off x="7461600" y="451027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18</a:t>
            </a:r>
          </a:p>
        </p:txBody>
      </p:sp>
      <p:sp>
        <p:nvSpPr>
          <p:cNvPr id="729" name="Shape 729"/>
          <p:cNvSpPr/>
          <p:nvPr/>
        </p:nvSpPr>
        <p:spPr>
          <a:xfrm>
            <a:off x="7461600" y="4966275"/>
            <a:ext cx="456000" cy="456000"/>
          </a:xfrm>
          <a:prstGeom prst="rect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15</a:t>
            </a:r>
          </a:p>
        </p:txBody>
      </p:sp>
      <p:sp>
        <p:nvSpPr>
          <p:cNvPr id="730" name="Shape 730"/>
          <p:cNvSpPr/>
          <p:nvPr/>
        </p:nvSpPr>
        <p:spPr>
          <a:xfrm>
            <a:off x="7461600" y="542227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731" name="Shape 731"/>
          <p:cNvSpPr/>
          <p:nvPr/>
        </p:nvSpPr>
        <p:spPr>
          <a:xfrm>
            <a:off x="7461600" y="587827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</a:p>
        </p:txBody>
      </p:sp>
      <p:sp>
        <p:nvSpPr>
          <p:cNvPr id="732" name="Shape 732"/>
          <p:cNvSpPr/>
          <p:nvPr/>
        </p:nvSpPr>
        <p:spPr>
          <a:xfrm>
            <a:off x="8223600" y="405427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22</a:t>
            </a:r>
          </a:p>
        </p:txBody>
      </p:sp>
      <p:sp>
        <p:nvSpPr>
          <p:cNvPr id="733" name="Shape 733"/>
          <p:cNvSpPr/>
          <p:nvPr/>
        </p:nvSpPr>
        <p:spPr>
          <a:xfrm>
            <a:off x="8223600" y="4510275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19</a:t>
            </a:r>
          </a:p>
        </p:txBody>
      </p:sp>
      <p:sp>
        <p:nvSpPr>
          <p:cNvPr id="734" name="Shape 734"/>
          <p:cNvSpPr/>
          <p:nvPr/>
        </p:nvSpPr>
        <p:spPr>
          <a:xfrm>
            <a:off x="8223600" y="496627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</a:p>
        </p:txBody>
      </p:sp>
      <p:sp>
        <p:nvSpPr>
          <p:cNvPr id="735" name="Shape 735"/>
          <p:cNvSpPr/>
          <p:nvPr/>
        </p:nvSpPr>
        <p:spPr>
          <a:xfrm rot="-4228888">
            <a:off x="4559149" y="2308462"/>
            <a:ext cx="666601" cy="255690"/>
          </a:xfrm>
          <a:custGeom>
            <a:pathLst>
              <a:path extrusionOk="0" h="10228" w="26665">
                <a:moveTo>
                  <a:pt x="26665" y="10228"/>
                </a:moveTo>
                <a:cubicBezTo>
                  <a:pt x="25264" y="10045"/>
                  <a:pt x="21247" y="9801"/>
                  <a:pt x="18264" y="9132"/>
                </a:cubicBezTo>
                <a:cubicBezTo>
                  <a:pt x="15281" y="8462"/>
                  <a:pt x="11811" y="7732"/>
                  <a:pt x="8767" y="6210"/>
                </a:cubicBezTo>
                <a:cubicBezTo>
                  <a:pt x="5723" y="4688"/>
                  <a:pt x="1461" y="1035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36" name="Shape 736"/>
          <p:cNvSpPr txBox="1"/>
          <p:nvPr/>
        </p:nvSpPr>
        <p:spPr>
          <a:xfrm>
            <a:off x="5096100" y="2271625"/>
            <a:ext cx="29010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Divide A into m = ⌈n/5⌉ groups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of at most 5 elements</a:t>
            </a:r>
          </a:p>
        </p:txBody>
      </p:sp>
      <p:sp>
        <p:nvSpPr>
          <p:cNvPr id="737" name="Shape 737"/>
          <p:cNvSpPr txBox="1"/>
          <p:nvPr/>
        </p:nvSpPr>
        <p:spPr>
          <a:xfrm>
            <a:off x="1936800" y="5011150"/>
            <a:ext cx="15177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= ⌈n/5⌉ groups</a:t>
            </a:r>
          </a:p>
        </p:txBody>
      </p:sp>
      <p:sp>
        <p:nvSpPr>
          <p:cNvPr id="738" name="Shape 738"/>
          <p:cNvSpPr txBox="1"/>
          <p:nvPr/>
        </p:nvSpPr>
        <p:spPr>
          <a:xfrm rot="-5400000">
            <a:off x="-285750" y="3586650"/>
            <a:ext cx="16041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at most 5 elements</a:t>
            </a:r>
          </a:p>
        </p:txBody>
      </p:sp>
      <p:sp>
        <p:nvSpPr>
          <p:cNvPr id="739" name="Shape 739"/>
          <p:cNvSpPr/>
          <p:nvPr/>
        </p:nvSpPr>
        <p:spPr>
          <a:xfrm rot="-9850501">
            <a:off x="4613929" y="3504722"/>
            <a:ext cx="666625" cy="255700"/>
          </a:xfrm>
          <a:custGeom>
            <a:pathLst>
              <a:path extrusionOk="0" h="10228" w="26665">
                <a:moveTo>
                  <a:pt x="26665" y="10228"/>
                </a:moveTo>
                <a:cubicBezTo>
                  <a:pt x="25264" y="10045"/>
                  <a:pt x="21247" y="9801"/>
                  <a:pt x="18264" y="9132"/>
                </a:cubicBezTo>
                <a:cubicBezTo>
                  <a:pt x="15281" y="8462"/>
                  <a:pt x="11811" y="7732"/>
                  <a:pt x="8767" y="6210"/>
                </a:cubicBezTo>
                <a:cubicBezTo>
                  <a:pt x="5723" y="4688"/>
                  <a:pt x="1461" y="1035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40" name="Shape 740"/>
          <p:cNvSpPr txBox="1"/>
          <p:nvPr/>
        </p:nvSpPr>
        <p:spPr>
          <a:xfrm>
            <a:off x="5324700" y="3109825"/>
            <a:ext cx="34311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Find the median of each of the groups (yellow) and recursively 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select_k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to find the median of these medians (pink).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Analyzing Runtime</a:t>
            </a:r>
          </a:p>
        </p:txBody>
      </p:sp>
      <p:sp>
        <p:nvSpPr>
          <p:cNvPr id="746" name="Shape 746"/>
          <p:cNvSpPr/>
          <p:nvPr/>
        </p:nvSpPr>
        <p:spPr>
          <a:xfrm>
            <a:off x="2820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747" name="Shape 747"/>
          <p:cNvSpPr/>
          <p:nvPr/>
        </p:nvSpPr>
        <p:spPr>
          <a:xfrm>
            <a:off x="2820000" y="2205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748" name="Shape 748"/>
          <p:cNvSpPr/>
          <p:nvPr/>
        </p:nvSpPr>
        <p:spPr>
          <a:xfrm>
            <a:off x="2820000" y="266130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749" name="Shape 749"/>
          <p:cNvSpPr/>
          <p:nvPr/>
        </p:nvSpPr>
        <p:spPr>
          <a:xfrm>
            <a:off x="2820000" y="3117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750" name="Shape 750"/>
          <p:cNvSpPr/>
          <p:nvPr/>
        </p:nvSpPr>
        <p:spPr>
          <a:xfrm>
            <a:off x="2820000" y="3573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13</a:t>
            </a:r>
          </a:p>
        </p:txBody>
      </p:sp>
      <p:sp>
        <p:nvSpPr>
          <p:cNvPr id="751" name="Shape 751"/>
          <p:cNvSpPr/>
          <p:nvPr/>
        </p:nvSpPr>
        <p:spPr>
          <a:xfrm>
            <a:off x="3582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752" name="Shape 752"/>
          <p:cNvSpPr/>
          <p:nvPr/>
        </p:nvSpPr>
        <p:spPr>
          <a:xfrm>
            <a:off x="3582000" y="2205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</a:p>
        </p:txBody>
      </p:sp>
      <p:sp>
        <p:nvSpPr>
          <p:cNvPr id="753" name="Shape 753"/>
          <p:cNvSpPr/>
          <p:nvPr/>
        </p:nvSpPr>
        <p:spPr>
          <a:xfrm>
            <a:off x="3582000" y="266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754" name="Shape 754"/>
          <p:cNvSpPr/>
          <p:nvPr/>
        </p:nvSpPr>
        <p:spPr>
          <a:xfrm>
            <a:off x="3582000" y="311730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755" name="Shape 755"/>
          <p:cNvSpPr/>
          <p:nvPr/>
        </p:nvSpPr>
        <p:spPr>
          <a:xfrm>
            <a:off x="3582000" y="3573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12</a:t>
            </a:r>
          </a:p>
        </p:txBody>
      </p:sp>
      <p:sp>
        <p:nvSpPr>
          <p:cNvPr id="756" name="Shape 756"/>
          <p:cNvSpPr/>
          <p:nvPr/>
        </p:nvSpPr>
        <p:spPr>
          <a:xfrm>
            <a:off x="4344000" y="174930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17</a:t>
            </a:r>
          </a:p>
        </p:txBody>
      </p:sp>
      <p:sp>
        <p:nvSpPr>
          <p:cNvPr id="757" name="Shape 757"/>
          <p:cNvSpPr/>
          <p:nvPr/>
        </p:nvSpPr>
        <p:spPr>
          <a:xfrm>
            <a:off x="4344000" y="2205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23</a:t>
            </a:r>
          </a:p>
        </p:txBody>
      </p:sp>
      <p:sp>
        <p:nvSpPr>
          <p:cNvPr id="758" name="Shape 758"/>
          <p:cNvSpPr/>
          <p:nvPr/>
        </p:nvSpPr>
        <p:spPr>
          <a:xfrm>
            <a:off x="4344000" y="266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759" name="Shape 759"/>
          <p:cNvSpPr/>
          <p:nvPr/>
        </p:nvSpPr>
        <p:spPr>
          <a:xfrm>
            <a:off x="4344000" y="3117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760" name="Shape 760"/>
          <p:cNvSpPr/>
          <p:nvPr/>
        </p:nvSpPr>
        <p:spPr>
          <a:xfrm>
            <a:off x="4344000" y="3573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21</a:t>
            </a:r>
          </a:p>
        </p:txBody>
      </p:sp>
      <p:sp>
        <p:nvSpPr>
          <p:cNvPr id="761" name="Shape 761"/>
          <p:cNvSpPr/>
          <p:nvPr/>
        </p:nvSpPr>
        <p:spPr>
          <a:xfrm>
            <a:off x="5106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762" name="Shape 762"/>
          <p:cNvSpPr/>
          <p:nvPr/>
        </p:nvSpPr>
        <p:spPr>
          <a:xfrm>
            <a:off x="5106000" y="2205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18</a:t>
            </a:r>
          </a:p>
        </p:txBody>
      </p:sp>
      <p:sp>
        <p:nvSpPr>
          <p:cNvPr id="763" name="Shape 763"/>
          <p:cNvSpPr/>
          <p:nvPr/>
        </p:nvSpPr>
        <p:spPr>
          <a:xfrm>
            <a:off x="5106000" y="2661300"/>
            <a:ext cx="456000" cy="456000"/>
          </a:xfrm>
          <a:prstGeom prst="rect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15</a:t>
            </a:r>
          </a:p>
        </p:txBody>
      </p:sp>
      <p:sp>
        <p:nvSpPr>
          <p:cNvPr id="764" name="Shape 764"/>
          <p:cNvSpPr/>
          <p:nvPr/>
        </p:nvSpPr>
        <p:spPr>
          <a:xfrm>
            <a:off x="5106000" y="3117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765" name="Shape 765"/>
          <p:cNvSpPr/>
          <p:nvPr/>
        </p:nvSpPr>
        <p:spPr>
          <a:xfrm>
            <a:off x="5106000" y="3573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</a:p>
        </p:txBody>
      </p:sp>
      <p:sp>
        <p:nvSpPr>
          <p:cNvPr id="766" name="Shape 766"/>
          <p:cNvSpPr/>
          <p:nvPr/>
        </p:nvSpPr>
        <p:spPr>
          <a:xfrm>
            <a:off x="5868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22</a:t>
            </a:r>
          </a:p>
        </p:txBody>
      </p:sp>
      <p:sp>
        <p:nvSpPr>
          <p:cNvPr id="767" name="Shape 767"/>
          <p:cNvSpPr/>
          <p:nvPr/>
        </p:nvSpPr>
        <p:spPr>
          <a:xfrm>
            <a:off x="5868000" y="220530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19</a:t>
            </a:r>
          </a:p>
        </p:txBody>
      </p:sp>
      <p:sp>
        <p:nvSpPr>
          <p:cNvPr id="768" name="Shape 768"/>
          <p:cNvSpPr/>
          <p:nvPr/>
        </p:nvSpPr>
        <p:spPr>
          <a:xfrm>
            <a:off x="5868000" y="266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</a:p>
        </p:txBody>
      </p:sp>
      <p:sp>
        <p:nvSpPr>
          <p:cNvPr id="769" name="Shape 769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Clearly the median of medians (15) is not necessarily the actual median (12), but we claim that it’s guaranteed to be pretty close.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Divide: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break current problem into smaller problems.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Conquer: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solve the smaller problems and collate the results to solve the current problem.</a:t>
            </a:r>
          </a:p>
        </p:txBody>
      </p:sp>
      <p:sp>
        <p:nvSpPr>
          <p:cNvPr id="86" name="Shape 8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Divide and Conquer</a:t>
            </a:r>
          </a:p>
        </p:txBody>
      </p:sp>
      <p:sp>
        <p:nvSpPr>
          <p:cNvPr id="87" name="Shape 87"/>
          <p:cNvSpPr/>
          <p:nvPr/>
        </p:nvSpPr>
        <p:spPr>
          <a:xfrm>
            <a:off x="3893150" y="2939600"/>
            <a:ext cx="1579800" cy="1579800"/>
          </a:xfrm>
          <a:prstGeom prst="ellipse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Big</a:t>
            </a:r>
          </a:p>
        </p:txBody>
      </p:sp>
      <p:sp>
        <p:nvSpPr>
          <p:cNvPr id="88" name="Shape 88"/>
          <p:cNvSpPr/>
          <p:nvPr/>
        </p:nvSpPr>
        <p:spPr>
          <a:xfrm>
            <a:off x="2978750" y="4488775"/>
            <a:ext cx="1021200" cy="1021200"/>
          </a:xfrm>
          <a:prstGeom prst="ellipse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Not as big</a:t>
            </a:r>
          </a:p>
        </p:txBody>
      </p:sp>
      <p:sp>
        <p:nvSpPr>
          <p:cNvPr id="89" name="Shape 89"/>
          <p:cNvSpPr/>
          <p:nvPr/>
        </p:nvSpPr>
        <p:spPr>
          <a:xfrm>
            <a:off x="5417150" y="4488775"/>
            <a:ext cx="1021200" cy="1021200"/>
          </a:xfrm>
          <a:prstGeom prst="ellipse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Not as big</a:t>
            </a:r>
          </a:p>
        </p:txBody>
      </p:sp>
      <p:sp>
        <p:nvSpPr>
          <p:cNvPr id="90" name="Shape 90"/>
          <p:cNvSpPr/>
          <p:nvPr/>
        </p:nvSpPr>
        <p:spPr>
          <a:xfrm>
            <a:off x="2064350" y="5707975"/>
            <a:ext cx="838200" cy="838200"/>
          </a:xfrm>
          <a:prstGeom prst="ellipse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Even smaller</a:t>
            </a:r>
          </a:p>
        </p:txBody>
      </p:sp>
      <p:sp>
        <p:nvSpPr>
          <p:cNvPr id="91" name="Shape 91"/>
          <p:cNvSpPr/>
          <p:nvPr/>
        </p:nvSpPr>
        <p:spPr>
          <a:xfrm>
            <a:off x="3062600" y="5707975"/>
            <a:ext cx="838200" cy="838200"/>
          </a:xfrm>
          <a:prstGeom prst="ellipse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Even</a:t>
            </a: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 smaller</a:t>
            </a:r>
          </a:p>
        </p:txBody>
      </p:sp>
      <p:sp>
        <p:nvSpPr>
          <p:cNvPr id="92" name="Shape 92"/>
          <p:cNvSpPr/>
          <p:nvPr/>
        </p:nvSpPr>
        <p:spPr>
          <a:xfrm>
            <a:off x="5508650" y="5707975"/>
            <a:ext cx="838200" cy="838200"/>
          </a:xfrm>
          <a:prstGeom prst="ellipse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Even smaller</a:t>
            </a:r>
          </a:p>
        </p:txBody>
      </p:sp>
      <p:sp>
        <p:nvSpPr>
          <p:cNvPr id="93" name="Shape 93"/>
          <p:cNvSpPr/>
          <p:nvPr/>
        </p:nvSpPr>
        <p:spPr>
          <a:xfrm>
            <a:off x="6560150" y="5707975"/>
            <a:ext cx="838200" cy="838200"/>
          </a:xfrm>
          <a:prstGeom prst="ellipse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Even smaller</a:t>
            </a:r>
          </a:p>
        </p:txBody>
      </p:sp>
      <p:cxnSp>
        <p:nvCxnSpPr>
          <p:cNvPr id="94" name="Shape 94"/>
          <p:cNvCxnSpPr>
            <a:stCxn id="87" idx="3"/>
            <a:endCxn id="88" idx="7"/>
          </p:cNvCxnSpPr>
          <p:nvPr/>
        </p:nvCxnSpPr>
        <p:spPr>
          <a:xfrm flipH="1">
            <a:off x="3850306" y="4288043"/>
            <a:ext cx="274200" cy="350400"/>
          </a:xfrm>
          <a:prstGeom prst="straightConnector1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" name="Shape 95"/>
          <p:cNvCxnSpPr>
            <a:stCxn id="87" idx="5"/>
            <a:endCxn id="89" idx="1"/>
          </p:cNvCxnSpPr>
          <p:nvPr/>
        </p:nvCxnSpPr>
        <p:spPr>
          <a:xfrm>
            <a:off x="5241593" y="4288043"/>
            <a:ext cx="325200" cy="350400"/>
          </a:xfrm>
          <a:prstGeom prst="straightConnector1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" name="Shape 96"/>
          <p:cNvCxnSpPr>
            <a:stCxn id="88" idx="3"/>
            <a:endCxn id="90" idx="7"/>
          </p:cNvCxnSpPr>
          <p:nvPr/>
        </p:nvCxnSpPr>
        <p:spPr>
          <a:xfrm flipH="1">
            <a:off x="2779701" y="5360423"/>
            <a:ext cx="348600" cy="470400"/>
          </a:xfrm>
          <a:prstGeom prst="straightConnector1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" name="Shape 97"/>
          <p:cNvCxnSpPr>
            <a:stCxn id="88" idx="4"/>
            <a:endCxn id="91" idx="0"/>
          </p:cNvCxnSpPr>
          <p:nvPr/>
        </p:nvCxnSpPr>
        <p:spPr>
          <a:xfrm flipH="1">
            <a:off x="3481550" y="5509975"/>
            <a:ext cx="7800" cy="198000"/>
          </a:xfrm>
          <a:prstGeom prst="straightConnector1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" name="Shape 98"/>
          <p:cNvCxnSpPr>
            <a:stCxn id="89" idx="4"/>
            <a:endCxn id="92" idx="0"/>
          </p:cNvCxnSpPr>
          <p:nvPr/>
        </p:nvCxnSpPr>
        <p:spPr>
          <a:xfrm>
            <a:off x="5927750" y="5509975"/>
            <a:ext cx="0" cy="198000"/>
          </a:xfrm>
          <a:prstGeom prst="straightConnector1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" name="Shape 99"/>
          <p:cNvCxnSpPr>
            <a:stCxn id="89" idx="5"/>
            <a:endCxn id="93" idx="1"/>
          </p:cNvCxnSpPr>
          <p:nvPr/>
        </p:nvCxnSpPr>
        <p:spPr>
          <a:xfrm>
            <a:off x="6288798" y="5360423"/>
            <a:ext cx="394199" cy="470400"/>
          </a:xfrm>
          <a:prstGeom prst="straightConnector1">
            <a:avLst/>
          </a:pr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To see why, let’s partition elements within each of the groups around the group’s median, and partition the groups around the group with the median of medians.</a:t>
            </a:r>
          </a:p>
        </p:txBody>
      </p:sp>
      <p:sp>
        <p:nvSpPr>
          <p:cNvPr id="775" name="Shape 77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Analyzing Runtime</a:t>
            </a:r>
          </a:p>
        </p:txBody>
      </p:sp>
      <p:sp>
        <p:nvSpPr>
          <p:cNvPr id="776" name="Shape 776"/>
          <p:cNvSpPr/>
          <p:nvPr/>
        </p:nvSpPr>
        <p:spPr>
          <a:xfrm>
            <a:off x="2820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777" name="Shape 777"/>
          <p:cNvSpPr/>
          <p:nvPr/>
        </p:nvSpPr>
        <p:spPr>
          <a:xfrm>
            <a:off x="2820000" y="2205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778" name="Shape 778"/>
          <p:cNvSpPr/>
          <p:nvPr/>
        </p:nvSpPr>
        <p:spPr>
          <a:xfrm>
            <a:off x="2820000" y="266130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779" name="Shape 779"/>
          <p:cNvSpPr/>
          <p:nvPr/>
        </p:nvSpPr>
        <p:spPr>
          <a:xfrm>
            <a:off x="2820000" y="3117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780" name="Shape 780"/>
          <p:cNvSpPr/>
          <p:nvPr/>
        </p:nvSpPr>
        <p:spPr>
          <a:xfrm>
            <a:off x="2820000" y="3573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13</a:t>
            </a:r>
          </a:p>
        </p:txBody>
      </p:sp>
      <p:sp>
        <p:nvSpPr>
          <p:cNvPr id="781" name="Shape 781"/>
          <p:cNvSpPr/>
          <p:nvPr/>
        </p:nvSpPr>
        <p:spPr>
          <a:xfrm>
            <a:off x="3582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782" name="Shape 782"/>
          <p:cNvSpPr/>
          <p:nvPr/>
        </p:nvSpPr>
        <p:spPr>
          <a:xfrm>
            <a:off x="3582000" y="2205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783" name="Shape 783"/>
          <p:cNvSpPr/>
          <p:nvPr/>
        </p:nvSpPr>
        <p:spPr>
          <a:xfrm>
            <a:off x="3582000" y="266130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784" name="Shape 784"/>
          <p:cNvSpPr/>
          <p:nvPr/>
        </p:nvSpPr>
        <p:spPr>
          <a:xfrm>
            <a:off x="3582000" y="3117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785" name="Shape 785"/>
          <p:cNvSpPr/>
          <p:nvPr/>
        </p:nvSpPr>
        <p:spPr>
          <a:xfrm>
            <a:off x="3582000" y="3573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12</a:t>
            </a:r>
          </a:p>
        </p:txBody>
      </p:sp>
      <p:sp>
        <p:nvSpPr>
          <p:cNvPr id="786" name="Shape 786"/>
          <p:cNvSpPr/>
          <p:nvPr/>
        </p:nvSpPr>
        <p:spPr>
          <a:xfrm>
            <a:off x="4344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787" name="Shape 787"/>
          <p:cNvSpPr/>
          <p:nvPr/>
        </p:nvSpPr>
        <p:spPr>
          <a:xfrm>
            <a:off x="4344000" y="2205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788" name="Shape 788"/>
          <p:cNvSpPr/>
          <p:nvPr/>
        </p:nvSpPr>
        <p:spPr>
          <a:xfrm>
            <a:off x="4344000" y="2661300"/>
            <a:ext cx="456000" cy="456000"/>
          </a:xfrm>
          <a:prstGeom prst="rect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15</a:t>
            </a:r>
          </a:p>
        </p:txBody>
      </p:sp>
      <p:sp>
        <p:nvSpPr>
          <p:cNvPr id="789" name="Shape 789"/>
          <p:cNvSpPr/>
          <p:nvPr/>
        </p:nvSpPr>
        <p:spPr>
          <a:xfrm>
            <a:off x="4344000" y="3117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18</a:t>
            </a:r>
          </a:p>
        </p:txBody>
      </p:sp>
      <p:sp>
        <p:nvSpPr>
          <p:cNvPr id="790" name="Shape 790"/>
          <p:cNvSpPr/>
          <p:nvPr/>
        </p:nvSpPr>
        <p:spPr>
          <a:xfrm>
            <a:off x="4344000" y="3573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</a:p>
        </p:txBody>
      </p:sp>
      <p:sp>
        <p:nvSpPr>
          <p:cNvPr id="791" name="Shape 791"/>
          <p:cNvSpPr/>
          <p:nvPr/>
        </p:nvSpPr>
        <p:spPr>
          <a:xfrm>
            <a:off x="5868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22</a:t>
            </a:r>
          </a:p>
        </p:txBody>
      </p:sp>
      <p:sp>
        <p:nvSpPr>
          <p:cNvPr id="792" name="Shape 792"/>
          <p:cNvSpPr/>
          <p:nvPr/>
        </p:nvSpPr>
        <p:spPr>
          <a:xfrm>
            <a:off x="5868000" y="220530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19</a:t>
            </a:r>
          </a:p>
        </p:txBody>
      </p:sp>
      <p:sp>
        <p:nvSpPr>
          <p:cNvPr id="793" name="Shape 793"/>
          <p:cNvSpPr/>
          <p:nvPr/>
        </p:nvSpPr>
        <p:spPr>
          <a:xfrm>
            <a:off x="5868000" y="266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</a:p>
        </p:txBody>
      </p:sp>
      <p:sp>
        <p:nvSpPr>
          <p:cNvPr id="794" name="Shape 794"/>
          <p:cNvSpPr/>
          <p:nvPr/>
        </p:nvSpPr>
        <p:spPr>
          <a:xfrm>
            <a:off x="5106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795" name="Shape 795"/>
          <p:cNvSpPr/>
          <p:nvPr/>
        </p:nvSpPr>
        <p:spPr>
          <a:xfrm>
            <a:off x="5106000" y="2205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796" name="Shape 796"/>
          <p:cNvSpPr/>
          <p:nvPr/>
        </p:nvSpPr>
        <p:spPr>
          <a:xfrm>
            <a:off x="5106000" y="266130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17</a:t>
            </a:r>
          </a:p>
        </p:txBody>
      </p:sp>
      <p:sp>
        <p:nvSpPr>
          <p:cNvPr id="797" name="Shape 797"/>
          <p:cNvSpPr/>
          <p:nvPr/>
        </p:nvSpPr>
        <p:spPr>
          <a:xfrm>
            <a:off x="5106000" y="3117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23</a:t>
            </a:r>
          </a:p>
        </p:txBody>
      </p:sp>
      <p:sp>
        <p:nvSpPr>
          <p:cNvPr id="798" name="Shape 798"/>
          <p:cNvSpPr/>
          <p:nvPr/>
        </p:nvSpPr>
        <p:spPr>
          <a:xfrm>
            <a:off x="5106000" y="3573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How many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elements are smaller than the median of medians?</a:t>
            </a:r>
          </a:p>
        </p:txBody>
      </p:sp>
      <p:sp>
        <p:nvSpPr>
          <p:cNvPr id="804" name="Shape 80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Analyzing Runtime</a:t>
            </a:r>
          </a:p>
        </p:txBody>
      </p:sp>
      <p:sp>
        <p:nvSpPr>
          <p:cNvPr id="805" name="Shape 805"/>
          <p:cNvSpPr/>
          <p:nvPr/>
        </p:nvSpPr>
        <p:spPr>
          <a:xfrm>
            <a:off x="2820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806" name="Shape 806"/>
          <p:cNvSpPr/>
          <p:nvPr/>
        </p:nvSpPr>
        <p:spPr>
          <a:xfrm>
            <a:off x="2820000" y="2205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807" name="Shape 807"/>
          <p:cNvSpPr/>
          <p:nvPr/>
        </p:nvSpPr>
        <p:spPr>
          <a:xfrm>
            <a:off x="2820000" y="266130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808" name="Shape 808"/>
          <p:cNvSpPr/>
          <p:nvPr/>
        </p:nvSpPr>
        <p:spPr>
          <a:xfrm>
            <a:off x="2820000" y="3117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809" name="Shape 809"/>
          <p:cNvSpPr/>
          <p:nvPr/>
        </p:nvSpPr>
        <p:spPr>
          <a:xfrm>
            <a:off x="2820000" y="3573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13</a:t>
            </a:r>
          </a:p>
        </p:txBody>
      </p:sp>
      <p:sp>
        <p:nvSpPr>
          <p:cNvPr id="810" name="Shape 810"/>
          <p:cNvSpPr/>
          <p:nvPr/>
        </p:nvSpPr>
        <p:spPr>
          <a:xfrm>
            <a:off x="3582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811" name="Shape 811"/>
          <p:cNvSpPr/>
          <p:nvPr/>
        </p:nvSpPr>
        <p:spPr>
          <a:xfrm>
            <a:off x="3582000" y="2205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812" name="Shape 812"/>
          <p:cNvSpPr/>
          <p:nvPr/>
        </p:nvSpPr>
        <p:spPr>
          <a:xfrm>
            <a:off x="3582000" y="266130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813" name="Shape 813"/>
          <p:cNvSpPr/>
          <p:nvPr/>
        </p:nvSpPr>
        <p:spPr>
          <a:xfrm>
            <a:off x="3582000" y="3117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</a:p>
        </p:txBody>
      </p:sp>
      <p:sp>
        <p:nvSpPr>
          <p:cNvPr id="814" name="Shape 814"/>
          <p:cNvSpPr/>
          <p:nvPr/>
        </p:nvSpPr>
        <p:spPr>
          <a:xfrm>
            <a:off x="3582000" y="3573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12</a:t>
            </a:r>
          </a:p>
        </p:txBody>
      </p:sp>
      <p:sp>
        <p:nvSpPr>
          <p:cNvPr id="815" name="Shape 815"/>
          <p:cNvSpPr/>
          <p:nvPr/>
        </p:nvSpPr>
        <p:spPr>
          <a:xfrm>
            <a:off x="4344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816" name="Shape 816"/>
          <p:cNvSpPr/>
          <p:nvPr/>
        </p:nvSpPr>
        <p:spPr>
          <a:xfrm>
            <a:off x="4344000" y="2205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817" name="Shape 817"/>
          <p:cNvSpPr/>
          <p:nvPr/>
        </p:nvSpPr>
        <p:spPr>
          <a:xfrm>
            <a:off x="4344000" y="2661300"/>
            <a:ext cx="456000" cy="456000"/>
          </a:xfrm>
          <a:prstGeom prst="rect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15</a:t>
            </a:r>
          </a:p>
        </p:txBody>
      </p:sp>
      <p:sp>
        <p:nvSpPr>
          <p:cNvPr id="818" name="Shape 818"/>
          <p:cNvSpPr/>
          <p:nvPr/>
        </p:nvSpPr>
        <p:spPr>
          <a:xfrm>
            <a:off x="4344000" y="3117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18</a:t>
            </a:r>
          </a:p>
        </p:txBody>
      </p:sp>
      <p:sp>
        <p:nvSpPr>
          <p:cNvPr id="819" name="Shape 819"/>
          <p:cNvSpPr/>
          <p:nvPr/>
        </p:nvSpPr>
        <p:spPr>
          <a:xfrm>
            <a:off x="4344000" y="3573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</a:p>
        </p:txBody>
      </p:sp>
      <p:sp>
        <p:nvSpPr>
          <p:cNvPr id="820" name="Shape 820"/>
          <p:cNvSpPr/>
          <p:nvPr/>
        </p:nvSpPr>
        <p:spPr>
          <a:xfrm>
            <a:off x="5868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22</a:t>
            </a:r>
          </a:p>
        </p:txBody>
      </p:sp>
      <p:sp>
        <p:nvSpPr>
          <p:cNvPr id="821" name="Shape 821"/>
          <p:cNvSpPr/>
          <p:nvPr/>
        </p:nvSpPr>
        <p:spPr>
          <a:xfrm>
            <a:off x="5868000" y="220530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19</a:t>
            </a:r>
          </a:p>
        </p:txBody>
      </p:sp>
      <p:sp>
        <p:nvSpPr>
          <p:cNvPr id="822" name="Shape 822"/>
          <p:cNvSpPr/>
          <p:nvPr/>
        </p:nvSpPr>
        <p:spPr>
          <a:xfrm>
            <a:off x="5868000" y="266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</a:p>
        </p:txBody>
      </p:sp>
      <p:sp>
        <p:nvSpPr>
          <p:cNvPr id="823" name="Shape 823"/>
          <p:cNvSpPr/>
          <p:nvPr/>
        </p:nvSpPr>
        <p:spPr>
          <a:xfrm>
            <a:off x="5106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824" name="Shape 824"/>
          <p:cNvSpPr/>
          <p:nvPr/>
        </p:nvSpPr>
        <p:spPr>
          <a:xfrm>
            <a:off x="5106000" y="2205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825" name="Shape 825"/>
          <p:cNvSpPr/>
          <p:nvPr/>
        </p:nvSpPr>
        <p:spPr>
          <a:xfrm>
            <a:off x="5106000" y="266130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17</a:t>
            </a:r>
          </a:p>
        </p:txBody>
      </p:sp>
      <p:sp>
        <p:nvSpPr>
          <p:cNvPr id="826" name="Shape 826"/>
          <p:cNvSpPr/>
          <p:nvPr/>
        </p:nvSpPr>
        <p:spPr>
          <a:xfrm>
            <a:off x="5106000" y="3117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23</a:t>
            </a:r>
          </a:p>
        </p:txBody>
      </p:sp>
      <p:sp>
        <p:nvSpPr>
          <p:cNvPr id="827" name="Shape 827"/>
          <p:cNvSpPr/>
          <p:nvPr/>
        </p:nvSpPr>
        <p:spPr>
          <a:xfrm>
            <a:off x="5106000" y="3573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At least these guys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(2, 3, 4, 5, 6, 9)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: everything above and to the left. There might be more (1, 7, 8, 11, 12, 13, 14), but we are guaranteed that </a:t>
            </a:r>
            <a:r>
              <a:rPr i="1" lang="en" sz="2400">
                <a:latin typeface="Source Sans Pro"/>
                <a:ea typeface="Source Sans Pro"/>
                <a:cs typeface="Source Sans Pro"/>
                <a:sym typeface="Source Sans Pro"/>
              </a:rPr>
              <a:t>at least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these guys will be smaller.</a:t>
            </a:r>
          </a:p>
        </p:txBody>
      </p:sp>
      <p:sp>
        <p:nvSpPr>
          <p:cNvPr id="833" name="Shape 83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Analyzing Runtime</a:t>
            </a:r>
          </a:p>
        </p:txBody>
      </p:sp>
      <p:sp>
        <p:nvSpPr>
          <p:cNvPr id="834" name="Shape 834"/>
          <p:cNvSpPr/>
          <p:nvPr/>
        </p:nvSpPr>
        <p:spPr>
          <a:xfrm>
            <a:off x="2820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835" name="Shape 835"/>
          <p:cNvSpPr/>
          <p:nvPr/>
        </p:nvSpPr>
        <p:spPr>
          <a:xfrm>
            <a:off x="2820000" y="2205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836" name="Shape 836"/>
          <p:cNvSpPr/>
          <p:nvPr/>
        </p:nvSpPr>
        <p:spPr>
          <a:xfrm>
            <a:off x="2820000" y="266130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837" name="Shape 837"/>
          <p:cNvSpPr/>
          <p:nvPr/>
        </p:nvSpPr>
        <p:spPr>
          <a:xfrm>
            <a:off x="2820000" y="3117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838" name="Shape 838"/>
          <p:cNvSpPr/>
          <p:nvPr/>
        </p:nvSpPr>
        <p:spPr>
          <a:xfrm>
            <a:off x="2820000" y="3573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13</a:t>
            </a:r>
          </a:p>
        </p:txBody>
      </p:sp>
      <p:sp>
        <p:nvSpPr>
          <p:cNvPr id="839" name="Shape 839"/>
          <p:cNvSpPr/>
          <p:nvPr/>
        </p:nvSpPr>
        <p:spPr>
          <a:xfrm>
            <a:off x="3582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840" name="Shape 840"/>
          <p:cNvSpPr/>
          <p:nvPr/>
        </p:nvSpPr>
        <p:spPr>
          <a:xfrm>
            <a:off x="3582000" y="2205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841" name="Shape 841"/>
          <p:cNvSpPr/>
          <p:nvPr/>
        </p:nvSpPr>
        <p:spPr>
          <a:xfrm>
            <a:off x="3582000" y="266130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842" name="Shape 842"/>
          <p:cNvSpPr/>
          <p:nvPr/>
        </p:nvSpPr>
        <p:spPr>
          <a:xfrm>
            <a:off x="3582000" y="3117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</a:p>
        </p:txBody>
      </p:sp>
      <p:sp>
        <p:nvSpPr>
          <p:cNvPr id="843" name="Shape 843"/>
          <p:cNvSpPr/>
          <p:nvPr/>
        </p:nvSpPr>
        <p:spPr>
          <a:xfrm>
            <a:off x="3582000" y="3573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12</a:t>
            </a:r>
          </a:p>
        </p:txBody>
      </p:sp>
      <p:sp>
        <p:nvSpPr>
          <p:cNvPr id="844" name="Shape 844"/>
          <p:cNvSpPr/>
          <p:nvPr/>
        </p:nvSpPr>
        <p:spPr>
          <a:xfrm>
            <a:off x="4344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845" name="Shape 845"/>
          <p:cNvSpPr/>
          <p:nvPr/>
        </p:nvSpPr>
        <p:spPr>
          <a:xfrm>
            <a:off x="4344000" y="2205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846" name="Shape 846"/>
          <p:cNvSpPr/>
          <p:nvPr/>
        </p:nvSpPr>
        <p:spPr>
          <a:xfrm>
            <a:off x="4344000" y="2661300"/>
            <a:ext cx="456000" cy="456000"/>
          </a:xfrm>
          <a:prstGeom prst="rect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15</a:t>
            </a:r>
          </a:p>
        </p:txBody>
      </p:sp>
      <p:sp>
        <p:nvSpPr>
          <p:cNvPr id="847" name="Shape 847"/>
          <p:cNvSpPr/>
          <p:nvPr/>
        </p:nvSpPr>
        <p:spPr>
          <a:xfrm>
            <a:off x="4344000" y="3117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18</a:t>
            </a:r>
          </a:p>
        </p:txBody>
      </p:sp>
      <p:sp>
        <p:nvSpPr>
          <p:cNvPr id="848" name="Shape 848"/>
          <p:cNvSpPr/>
          <p:nvPr/>
        </p:nvSpPr>
        <p:spPr>
          <a:xfrm>
            <a:off x="4344000" y="3573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</a:p>
        </p:txBody>
      </p:sp>
      <p:sp>
        <p:nvSpPr>
          <p:cNvPr id="849" name="Shape 849"/>
          <p:cNvSpPr/>
          <p:nvPr/>
        </p:nvSpPr>
        <p:spPr>
          <a:xfrm>
            <a:off x="5868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22</a:t>
            </a:r>
          </a:p>
        </p:txBody>
      </p:sp>
      <p:sp>
        <p:nvSpPr>
          <p:cNvPr id="850" name="Shape 850"/>
          <p:cNvSpPr/>
          <p:nvPr/>
        </p:nvSpPr>
        <p:spPr>
          <a:xfrm>
            <a:off x="5868000" y="220530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19</a:t>
            </a:r>
          </a:p>
        </p:txBody>
      </p:sp>
      <p:sp>
        <p:nvSpPr>
          <p:cNvPr id="851" name="Shape 851"/>
          <p:cNvSpPr/>
          <p:nvPr/>
        </p:nvSpPr>
        <p:spPr>
          <a:xfrm>
            <a:off x="5868000" y="266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</a:p>
        </p:txBody>
      </p:sp>
      <p:sp>
        <p:nvSpPr>
          <p:cNvPr id="852" name="Shape 852"/>
          <p:cNvSpPr/>
          <p:nvPr/>
        </p:nvSpPr>
        <p:spPr>
          <a:xfrm>
            <a:off x="5106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853" name="Shape 853"/>
          <p:cNvSpPr/>
          <p:nvPr/>
        </p:nvSpPr>
        <p:spPr>
          <a:xfrm>
            <a:off x="5106000" y="2205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854" name="Shape 854"/>
          <p:cNvSpPr/>
          <p:nvPr/>
        </p:nvSpPr>
        <p:spPr>
          <a:xfrm>
            <a:off x="5106000" y="266130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17</a:t>
            </a:r>
          </a:p>
        </p:txBody>
      </p:sp>
      <p:sp>
        <p:nvSpPr>
          <p:cNvPr id="855" name="Shape 855"/>
          <p:cNvSpPr/>
          <p:nvPr/>
        </p:nvSpPr>
        <p:spPr>
          <a:xfrm>
            <a:off x="5106000" y="3117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23</a:t>
            </a:r>
          </a:p>
        </p:txBody>
      </p:sp>
      <p:sp>
        <p:nvSpPr>
          <p:cNvPr id="856" name="Shape 856"/>
          <p:cNvSpPr/>
          <p:nvPr/>
        </p:nvSpPr>
        <p:spPr>
          <a:xfrm>
            <a:off x="5106000" y="3573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21</a:t>
            </a:r>
          </a:p>
        </p:txBody>
      </p:sp>
      <p:sp>
        <p:nvSpPr>
          <p:cNvPr id="857" name="Shape 857"/>
          <p:cNvSpPr/>
          <p:nvPr/>
        </p:nvSpPr>
        <p:spPr>
          <a:xfrm>
            <a:off x="2767075" y="1699750"/>
            <a:ext cx="1333200" cy="1470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How many are there?</a:t>
            </a:r>
          </a:p>
        </p:txBody>
      </p:sp>
      <p:sp>
        <p:nvSpPr>
          <p:cNvPr id="863" name="Shape 86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Analyzing Runtime</a:t>
            </a:r>
          </a:p>
        </p:txBody>
      </p:sp>
      <p:sp>
        <p:nvSpPr>
          <p:cNvPr id="864" name="Shape 864"/>
          <p:cNvSpPr/>
          <p:nvPr/>
        </p:nvSpPr>
        <p:spPr>
          <a:xfrm>
            <a:off x="2820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865" name="Shape 865"/>
          <p:cNvSpPr/>
          <p:nvPr/>
        </p:nvSpPr>
        <p:spPr>
          <a:xfrm>
            <a:off x="2820000" y="2205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866" name="Shape 866"/>
          <p:cNvSpPr/>
          <p:nvPr/>
        </p:nvSpPr>
        <p:spPr>
          <a:xfrm>
            <a:off x="2820000" y="266130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867" name="Shape 867"/>
          <p:cNvSpPr/>
          <p:nvPr/>
        </p:nvSpPr>
        <p:spPr>
          <a:xfrm>
            <a:off x="2820000" y="3117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868" name="Shape 868"/>
          <p:cNvSpPr/>
          <p:nvPr/>
        </p:nvSpPr>
        <p:spPr>
          <a:xfrm>
            <a:off x="2820000" y="3573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13</a:t>
            </a:r>
          </a:p>
        </p:txBody>
      </p:sp>
      <p:sp>
        <p:nvSpPr>
          <p:cNvPr id="869" name="Shape 869"/>
          <p:cNvSpPr/>
          <p:nvPr/>
        </p:nvSpPr>
        <p:spPr>
          <a:xfrm>
            <a:off x="3582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870" name="Shape 870"/>
          <p:cNvSpPr/>
          <p:nvPr/>
        </p:nvSpPr>
        <p:spPr>
          <a:xfrm>
            <a:off x="3582000" y="2205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871" name="Shape 871"/>
          <p:cNvSpPr/>
          <p:nvPr/>
        </p:nvSpPr>
        <p:spPr>
          <a:xfrm>
            <a:off x="3582000" y="266130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872" name="Shape 872"/>
          <p:cNvSpPr/>
          <p:nvPr/>
        </p:nvSpPr>
        <p:spPr>
          <a:xfrm>
            <a:off x="3582000" y="3117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</a:p>
        </p:txBody>
      </p:sp>
      <p:sp>
        <p:nvSpPr>
          <p:cNvPr id="873" name="Shape 873"/>
          <p:cNvSpPr/>
          <p:nvPr/>
        </p:nvSpPr>
        <p:spPr>
          <a:xfrm>
            <a:off x="3582000" y="3573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12</a:t>
            </a:r>
          </a:p>
        </p:txBody>
      </p:sp>
      <p:sp>
        <p:nvSpPr>
          <p:cNvPr id="874" name="Shape 874"/>
          <p:cNvSpPr/>
          <p:nvPr/>
        </p:nvSpPr>
        <p:spPr>
          <a:xfrm>
            <a:off x="4344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875" name="Shape 875"/>
          <p:cNvSpPr/>
          <p:nvPr/>
        </p:nvSpPr>
        <p:spPr>
          <a:xfrm>
            <a:off x="4344000" y="2205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876" name="Shape 876"/>
          <p:cNvSpPr/>
          <p:nvPr/>
        </p:nvSpPr>
        <p:spPr>
          <a:xfrm>
            <a:off x="4344000" y="2661300"/>
            <a:ext cx="456000" cy="456000"/>
          </a:xfrm>
          <a:prstGeom prst="rect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15</a:t>
            </a:r>
          </a:p>
        </p:txBody>
      </p:sp>
      <p:sp>
        <p:nvSpPr>
          <p:cNvPr id="877" name="Shape 877"/>
          <p:cNvSpPr/>
          <p:nvPr/>
        </p:nvSpPr>
        <p:spPr>
          <a:xfrm>
            <a:off x="4344000" y="3117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18</a:t>
            </a:r>
          </a:p>
        </p:txBody>
      </p:sp>
      <p:sp>
        <p:nvSpPr>
          <p:cNvPr id="878" name="Shape 878"/>
          <p:cNvSpPr/>
          <p:nvPr/>
        </p:nvSpPr>
        <p:spPr>
          <a:xfrm>
            <a:off x="4344000" y="3573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</a:p>
        </p:txBody>
      </p:sp>
      <p:sp>
        <p:nvSpPr>
          <p:cNvPr id="879" name="Shape 879"/>
          <p:cNvSpPr/>
          <p:nvPr/>
        </p:nvSpPr>
        <p:spPr>
          <a:xfrm>
            <a:off x="5868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22</a:t>
            </a:r>
          </a:p>
        </p:txBody>
      </p:sp>
      <p:sp>
        <p:nvSpPr>
          <p:cNvPr id="880" name="Shape 880"/>
          <p:cNvSpPr/>
          <p:nvPr/>
        </p:nvSpPr>
        <p:spPr>
          <a:xfrm>
            <a:off x="5868000" y="220530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19</a:t>
            </a:r>
          </a:p>
        </p:txBody>
      </p:sp>
      <p:sp>
        <p:nvSpPr>
          <p:cNvPr id="881" name="Shape 881"/>
          <p:cNvSpPr/>
          <p:nvPr/>
        </p:nvSpPr>
        <p:spPr>
          <a:xfrm>
            <a:off x="5868000" y="266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</a:p>
        </p:txBody>
      </p:sp>
      <p:sp>
        <p:nvSpPr>
          <p:cNvPr id="882" name="Shape 882"/>
          <p:cNvSpPr/>
          <p:nvPr/>
        </p:nvSpPr>
        <p:spPr>
          <a:xfrm>
            <a:off x="5106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883" name="Shape 883"/>
          <p:cNvSpPr/>
          <p:nvPr/>
        </p:nvSpPr>
        <p:spPr>
          <a:xfrm>
            <a:off x="5106000" y="2205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884" name="Shape 884"/>
          <p:cNvSpPr/>
          <p:nvPr/>
        </p:nvSpPr>
        <p:spPr>
          <a:xfrm>
            <a:off x="5106000" y="266130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17</a:t>
            </a:r>
          </a:p>
        </p:txBody>
      </p:sp>
      <p:sp>
        <p:nvSpPr>
          <p:cNvPr id="885" name="Shape 885"/>
          <p:cNvSpPr/>
          <p:nvPr/>
        </p:nvSpPr>
        <p:spPr>
          <a:xfrm>
            <a:off x="5106000" y="3117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23</a:t>
            </a:r>
          </a:p>
        </p:txBody>
      </p:sp>
      <p:sp>
        <p:nvSpPr>
          <p:cNvPr id="886" name="Shape 886"/>
          <p:cNvSpPr/>
          <p:nvPr/>
        </p:nvSpPr>
        <p:spPr>
          <a:xfrm>
            <a:off x="5106000" y="3573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21</a:t>
            </a:r>
          </a:p>
        </p:txBody>
      </p:sp>
      <p:sp>
        <p:nvSpPr>
          <p:cNvPr id="887" name="Shape 887"/>
          <p:cNvSpPr/>
          <p:nvPr/>
        </p:nvSpPr>
        <p:spPr>
          <a:xfrm>
            <a:off x="2767075" y="1699750"/>
            <a:ext cx="1333200" cy="1470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At least </a:t>
            </a:r>
            <a:r>
              <a:rPr lang="en" sz="24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⋅(</a:t>
            </a:r>
            <a:r>
              <a:rPr lang="en" sz="2400">
                <a:solidFill>
                  <a:schemeClr val="accent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⌈m/2⌉ - 1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- 1)</a:t>
            </a:r>
          </a:p>
        </p:txBody>
      </p:sp>
      <p:sp>
        <p:nvSpPr>
          <p:cNvPr id="893" name="Shape 89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Analyzing Runtime</a:t>
            </a:r>
          </a:p>
        </p:txBody>
      </p:sp>
      <p:sp>
        <p:nvSpPr>
          <p:cNvPr id="894" name="Shape 894"/>
          <p:cNvSpPr/>
          <p:nvPr/>
        </p:nvSpPr>
        <p:spPr>
          <a:xfrm>
            <a:off x="2820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895" name="Shape 895"/>
          <p:cNvSpPr/>
          <p:nvPr/>
        </p:nvSpPr>
        <p:spPr>
          <a:xfrm>
            <a:off x="2820000" y="2205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896" name="Shape 896"/>
          <p:cNvSpPr/>
          <p:nvPr/>
        </p:nvSpPr>
        <p:spPr>
          <a:xfrm>
            <a:off x="2820000" y="266130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897" name="Shape 897"/>
          <p:cNvSpPr/>
          <p:nvPr/>
        </p:nvSpPr>
        <p:spPr>
          <a:xfrm>
            <a:off x="2820000" y="3117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898" name="Shape 898"/>
          <p:cNvSpPr/>
          <p:nvPr/>
        </p:nvSpPr>
        <p:spPr>
          <a:xfrm>
            <a:off x="2820000" y="3573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13</a:t>
            </a:r>
          </a:p>
        </p:txBody>
      </p:sp>
      <p:sp>
        <p:nvSpPr>
          <p:cNvPr id="899" name="Shape 899"/>
          <p:cNvSpPr/>
          <p:nvPr/>
        </p:nvSpPr>
        <p:spPr>
          <a:xfrm>
            <a:off x="3582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900" name="Shape 900"/>
          <p:cNvSpPr/>
          <p:nvPr/>
        </p:nvSpPr>
        <p:spPr>
          <a:xfrm>
            <a:off x="3582000" y="2205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901" name="Shape 901"/>
          <p:cNvSpPr/>
          <p:nvPr/>
        </p:nvSpPr>
        <p:spPr>
          <a:xfrm>
            <a:off x="3582000" y="266130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902" name="Shape 902"/>
          <p:cNvSpPr/>
          <p:nvPr/>
        </p:nvSpPr>
        <p:spPr>
          <a:xfrm>
            <a:off x="3582000" y="3117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</a:p>
        </p:txBody>
      </p:sp>
      <p:sp>
        <p:nvSpPr>
          <p:cNvPr id="903" name="Shape 903"/>
          <p:cNvSpPr/>
          <p:nvPr/>
        </p:nvSpPr>
        <p:spPr>
          <a:xfrm>
            <a:off x="3582000" y="3573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12</a:t>
            </a:r>
          </a:p>
        </p:txBody>
      </p:sp>
      <p:sp>
        <p:nvSpPr>
          <p:cNvPr id="904" name="Shape 904"/>
          <p:cNvSpPr/>
          <p:nvPr/>
        </p:nvSpPr>
        <p:spPr>
          <a:xfrm>
            <a:off x="4344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905" name="Shape 905"/>
          <p:cNvSpPr/>
          <p:nvPr/>
        </p:nvSpPr>
        <p:spPr>
          <a:xfrm>
            <a:off x="4344000" y="2205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906" name="Shape 906"/>
          <p:cNvSpPr/>
          <p:nvPr/>
        </p:nvSpPr>
        <p:spPr>
          <a:xfrm>
            <a:off x="4344000" y="2661300"/>
            <a:ext cx="456000" cy="456000"/>
          </a:xfrm>
          <a:prstGeom prst="rect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15</a:t>
            </a:r>
          </a:p>
        </p:txBody>
      </p:sp>
      <p:sp>
        <p:nvSpPr>
          <p:cNvPr id="907" name="Shape 907"/>
          <p:cNvSpPr/>
          <p:nvPr/>
        </p:nvSpPr>
        <p:spPr>
          <a:xfrm>
            <a:off x="4344000" y="3117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18</a:t>
            </a:r>
          </a:p>
        </p:txBody>
      </p:sp>
      <p:sp>
        <p:nvSpPr>
          <p:cNvPr id="908" name="Shape 908"/>
          <p:cNvSpPr/>
          <p:nvPr/>
        </p:nvSpPr>
        <p:spPr>
          <a:xfrm>
            <a:off x="4344000" y="3573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</a:p>
        </p:txBody>
      </p:sp>
      <p:sp>
        <p:nvSpPr>
          <p:cNvPr id="909" name="Shape 909"/>
          <p:cNvSpPr/>
          <p:nvPr/>
        </p:nvSpPr>
        <p:spPr>
          <a:xfrm>
            <a:off x="5868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22</a:t>
            </a:r>
          </a:p>
        </p:txBody>
      </p:sp>
      <p:sp>
        <p:nvSpPr>
          <p:cNvPr id="910" name="Shape 910"/>
          <p:cNvSpPr/>
          <p:nvPr/>
        </p:nvSpPr>
        <p:spPr>
          <a:xfrm>
            <a:off x="5868000" y="220530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19</a:t>
            </a:r>
          </a:p>
        </p:txBody>
      </p:sp>
      <p:sp>
        <p:nvSpPr>
          <p:cNvPr id="911" name="Shape 911"/>
          <p:cNvSpPr/>
          <p:nvPr/>
        </p:nvSpPr>
        <p:spPr>
          <a:xfrm>
            <a:off x="5868000" y="266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</a:p>
        </p:txBody>
      </p:sp>
      <p:sp>
        <p:nvSpPr>
          <p:cNvPr id="912" name="Shape 912"/>
          <p:cNvSpPr/>
          <p:nvPr/>
        </p:nvSpPr>
        <p:spPr>
          <a:xfrm>
            <a:off x="5106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913" name="Shape 913"/>
          <p:cNvSpPr/>
          <p:nvPr/>
        </p:nvSpPr>
        <p:spPr>
          <a:xfrm>
            <a:off x="5106000" y="2205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914" name="Shape 914"/>
          <p:cNvSpPr/>
          <p:nvPr/>
        </p:nvSpPr>
        <p:spPr>
          <a:xfrm>
            <a:off x="5106000" y="266130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17</a:t>
            </a:r>
          </a:p>
        </p:txBody>
      </p:sp>
      <p:sp>
        <p:nvSpPr>
          <p:cNvPr id="915" name="Shape 915"/>
          <p:cNvSpPr/>
          <p:nvPr/>
        </p:nvSpPr>
        <p:spPr>
          <a:xfrm>
            <a:off x="5106000" y="3117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23</a:t>
            </a:r>
          </a:p>
        </p:txBody>
      </p:sp>
      <p:sp>
        <p:nvSpPr>
          <p:cNvPr id="916" name="Shape 916"/>
          <p:cNvSpPr/>
          <p:nvPr/>
        </p:nvSpPr>
        <p:spPr>
          <a:xfrm>
            <a:off x="5106000" y="3573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21</a:t>
            </a:r>
          </a:p>
        </p:txBody>
      </p:sp>
      <p:sp>
        <p:nvSpPr>
          <p:cNvPr id="917" name="Shape 917"/>
          <p:cNvSpPr/>
          <p:nvPr/>
        </p:nvSpPr>
        <p:spPr>
          <a:xfrm>
            <a:off x="2767075" y="1699750"/>
            <a:ext cx="1333200" cy="1470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8" name="Shape 918"/>
          <p:cNvSpPr txBox="1"/>
          <p:nvPr/>
        </p:nvSpPr>
        <p:spPr>
          <a:xfrm>
            <a:off x="2444100" y="2293325"/>
            <a:ext cx="3696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919" name="Shape 919"/>
          <p:cNvSpPr txBox="1"/>
          <p:nvPr/>
        </p:nvSpPr>
        <p:spPr>
          <a:xfrm>
            <a:off x="2679475" y="1249572"/>
            <a:ext cx="1508400" cy="5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accent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⌈m/2⌉ - 1</a:t>
            </a:r>
          </a:p>
        </p:txBody>
      </p:sp>
      <p:sp>
        <p:nvSpPr>
          <p:cNvPr id="920" name="Shape 920"/>
          <p:cNvSpPr/>
          <p:nvPr/>
        </p:nvSpPr>
        <p:spPr>
          <a:xfrm rot="-4228888">
            <a:off x="5302849" y="4999812"/>
            <a:ext cx="666601" cy="255690"/>
          </a:xfrm>
          <a:custGeom>
            <a:pathLst>
              <a:path extrusionOk="0" h="10228" w="26665">
                <a:moveTo>
                  <a:pt x="26665" y="10228"/>
                </a:moveTo>
                <a:cubicBezTo>
                  <a:pt x="25264" y="10045"/>
                  <a:pt x="21247" y="9801"/>
                  <a:pt x="18264" y="9132"/>
                </a:cubicBezTo>
                <a:cubicBezTo>
                  <a:pt x="15281" y="8462"/>
                  <a:pt x="11811" y="7732"/>
                  <a:pt x="8767" y="6210"/>
                </a:cubicBezTo>
                <a:cubicBezTo>
                  <a:pt x="5723" y="4688"/>
                  <a:pt x="1461" y="1035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21" name="Shape 921"/>
          <p:cNvSpPr txBox="1"/>
          <p:nvPr/>
        </p:nvSpPr>
        <p:spPr>
          <a:xfrm>
            <a:off x="2820000" y="5060300"/>
            <a:ext cx="24858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One of groups could have been the leftovers group</a:t>
            </a:r>
          </a:p>
        </p:txBody>
      </p:sp>
      <p:sp>
        <p:nvSpPr>
          <p:cNvPr id="922" name="Shape 922"/>
          <p:cNvSpPr/>
          <p:nvPr/>
        </p:nvSpPr>
        <p:spPr>
          <a:xfrm rot="-8341587">
            <a:off x="6217224" y="2637612"/>
            <a:ext cx="666614" cy="255695"/>
          </a:xfrm>
          <a:custGeom>
            <a:pathLst>
              <a:path extrusionOk="0" h="10228" w="26665">
                <a:moveTo>
                  <a:pt x="26665" y="10228"/>
                </a:moveTo>
                <a:cubicBezTo>
                  <a:pt x="25264" y="10045"/>
                  <a:pt x="21247" y="9801"/>
                  <a:pt x="18264" y="9132"/>
                </a:cubicBezTo>
                <a:cubicBezTo>
                  <a:pt x="15281" y="8462"/>
                  <a:pt x="11811" y="7732"/>
                  <a:pt x="8767" y="6210"/>
                </a:cubicBezTo>
                <a:cubicBezTo>
                  <a:pt x="5723" y="4688"/>
                  <a:pt x="1461" y="1035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23" name="Shape 923"/>
          <p:cNvSpPr txBox="1"/>
          <p:nvPr/>
        </p:nvSpPr>
        <p:spPr>
          <a:xfrm>
            <a:off x="6400200" y="3126800"/>
            <a:ext cx="2485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This is the “leftovers group”; if its contents were [12, 14, 16], then it would not have 3 elements less than the median of medians; thus the -1 below.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How many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elements are larger than the median of medians?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At most n - 1 - </a:t>
            </a:r>
            <a:r>
              <a:rPr lang="en" sz="24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⋅(</a:t>
            </a:r>
            <a:r>
              <a:rPr lang="en" sz="2400">
                <a:solidFill>
                  <a:schemeClr val="accent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⌈m/2⌉ - 1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- 1) ≤ 7n/10 + 5.</a:t>
            </a:r>
          </a:p>
        </p:txBody>
      </p:sp>
      <p:sp>
        <p:nvSpPr>
          <p:cNvPr id="929" name="Shape 92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Analyzing Runtime</a:t>
            </a:r>
          </a:p>
        </p:txBody>
      </p:sp>
      <p:sp>
        <p:nvSpPr>
          <p:cNvPr id="930" name="Shape 930"/>
          <p:cNvSpPr/>
          <p:nvPr/>
        </p:nvSpPr>
        <p:spPr>
          <a:xfrm>
            <a:off x="2820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931" name="Shape 931"/>
          <p:cNvSpPr/>
          <p:nvPr/>
        </p:nvSpPr>
        <p:spPr>
          <a:xfrm>
            <a:off x="2820000" y="2205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932" name="Shape 932"/>
          <p:cNvSpPr/>
          <p:nvPr/>
        </p:nvSpPr>
        <p:spPr>
          <a:xfrm>
            <a:off x="2820000" y="266130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933" name="Shape 933"/>
          <p:cNvSpPr/>
          <p:nvPr/>
        </p:nvSpPr>
        <p:spPr>
          <a:xfrm>
            <a:off x="2820000" y="3117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934" name="Shape 934"/>
          <p:cNvSpPr/>
          <p:nvPr/>
        </p:nvSpPr>
        <p:spPr>
          <a:xfrm>
            <a:off x="2820000" y="3573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13</a:t>
            </a:r>
          </a:p>
        </p:txBody>
      </p:sp>
      <p:sp>
        <p:nvSpPr>
          <p:cNvPr id="935" name="Shape 935"/>
          <p:cNvSpPr/>
          <p:nvPr/>
        </p:nvSpPr>
        <p:spPr>
          <a:xfrm>
            <a:off x="3582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936" name="Shape 936"/>
          <p:cNvSpPr/>
          <p:nvPr/>
        </p:nvSpPr>
        <p:spPr>
          <a:xfrm>
            <a:off x="3582000" y="2205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937" name="Shape 937"/>
          <p:cNvSpPr/>
          <p:nvPr/>
        </p:nvSpPr>
        <p:spPr>
          <a:xfrm>
            <a:off x="3582000" y="266130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938" name="Shape 938"/>
          <p:cNvSpPr/>
          <p:nvPr/>
        </p:nvSpPr>
        <p:spPr>
          <a:xfrm>
            <a:off x="3582000" y="3117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</a:p>
        </p:txBody>
      </p:sp>
      <p:sp>
        <p:nvSpPr>
          <p:cNvPr id="939" name="Shape 939"/>
          <p:cNvSpPr/>
          <p:nvPr/>
        </p:nvSpPr>
        <p:spPr>
          <a:xfrm>
            <a:off x="3582000" y="3573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12</a:t>
            </a:r>
          </a:p>
        </p:txBody>
      </p:sp>
      <p:sp>
        <p:nvSpPr>
          <p:cNvPr id="940" name="Shape 940"/>
          <p:cNvSpPr/>
          <p:nvPr/>
        </p:nvSpPr>
        <p:spPr>
          <a:xfrm>
            <a:off x="4344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941" name="Shape 941"/>
          <p:cNvSpPr/>
          <p:nvPr/>
        </p:nvSpPr>
        <p:spPr>
          <a:xfrm>
            <a:off x="4344000" y="2205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942" name="Shape 942"/>
          <p:cNvSpPr/>
          <p:nvPr/>
        </p:nvSpPr>
        <p:spPr>
          <a:xfrm>
            <a:off x="4344000" y="2661300"/>
            <a:ext cx="456000" cy="456000"/>
          </a:xfrm>
          <a:prstGeom prst="rect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15</a:t>
            </a:r>
          </a:p>
        </p:txBody>
      </p:sp>
      <p:sp>
        <p:nvSpPr>
          <p:cNvPr id="943" name="Shape 943"/>
          <p:cNvSpPr/>
          <p:nvPr/>
        </p:nvSpPr>
        <p:spPr>
          <a:xfrm>
            <a:off x="4344000" y="3117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18</a:t>
            </a:r>
          </a:p>
        </p:txBody>
      </p:sp>
      <p:sp>
        <p:nvSpPr>
          <p:cNvPr id="944" name="Shape 944"/>
          <p:cNvSpPr/>
          <p:nvPr/>
        </p:nvSpPr>
        <p:spPr>
          <a:xfrm>
            <a:off x="4344000" y="3573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</a:p>
        </p:txBody>
      </p:sp>
      <p:sp>
        <p:nvSpPr>
          <p:cNvPr id="945" name="Shape 945"/>
          <p:cNvSpPr/>
          <p:nvPr/>
        </p:nvSpPr>
        <p:spPr>
          <a:xfrm>
            <a:off x="5868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22</a:t>
            </a:r>
          </a:p>
        </p:txBody>
      </p:sp>
      <p:sp>
        <p:nvSpPr>
          <p:cNvPr id="946" name="Shape 946"/>
          <p:cNvSpPr/>
          <p:nvPr/>
        </p:nvSpPr>
        <p:spPr>
          <a:xfrm>
            <a:off x="5868000" y="220530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19</a:t>
            </a:r>
          </a:p>
        </p:txBody>
      </p:sp>
      <p:sp>
        <p:nvSpPr>
          <p:cNvPr id="947" name="Shape 947"/>
          <p:cNvSpPr/>
          <p:nvPr/>
        </p:nvSpPr>
        <p:spPr>
          <a:xfrm>
            <a:off x="5868000" y="266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</a:p>
        </p:txBody>
      </p:sp>
      <p:sp>
        <p:nvSpPr>
          <p:cNvPr id="948" name="Shape 948"/>
          <p:cNvSpPr/>
          <p:nvPr/>
        </p:nvSpPr>
        <p:spPr>
          <a:xfrm>
            <a:off x="5106000" y="1749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949" name="Shape 949"/>
          <p:cNvSpPr/>
          <p:nvPr/>
        </p:nvSpPr>
        <p:spPr>
          <a:xfrm>
            <a:off x="5106000" y="2205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950" name="Shape 950"/>
          <p:cNvSpPr/>
          <p:nvPr/>
        </p:nvSpPr>
        <p:spPr>
          <a:xfrm>
            <a:off x="5106000" y="266130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17</a:t>
            </a:r>
          </a:p>
        </p:txBody>
      </p:sp>
      <p:sp>
        <p:nvSpPr>
          <p:cNvPr id="951" name="Shape 951"/>
          <p:cNvSpPr/>
          <p:nvPr/>
        </p:nvSpPr>
        <p:spPr>
          <a:xfrm>
            <a:off x="5106000" y="3117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23</a:t>
            </a:r>
          </a:p>
        </p:txBody>
      </p:sp>
      <p:sp>
        <p:nvSpPr>
          <p:cNvPr id="952" name="Shape 952"/>
          <p:cNvSpPr/>
          <p:nvPr/>
        </p:nvSpPr>
        <p:spPr>
          <a:xfrm>
            <a:off x="5106000" y="3573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21</a:t>
            </a:r>
          </a:p>
        </p:txBody>
      </p:sp>
      <p:sp>
        <p:nvSpPr>
          <p:cNvPr id="953" name="Shape 953"/>
          <p:cNvSpPr/>
          <p:nvPr/>
        </p:nvSpPr>
        <p:spPr>
          <a:xfrm>
            <a:off x="2767075" y="1699750"/>
            <a:ext cx="1333200" cy="1470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4" name="Shape 954"/>
          <p:cNvSpPr/>
          <p:nvPr/>
        </p:nvSpPr>
        <p:spPr>
          <a:xfrm rot="7015121">
            <a:off x="2097615" y="2542877"/>
            <a:ext cx="666587" cy="255685"/>
          </a:xfrm>
          <a:custGeom>
            <a:pathLst>
              <a:path extrusionOk="0" h="10228" w="26665">
                <a:moveTo>
                  <a:pt x="26665" y="10228"/>
                </a:moveTo>
                <a:cubicBezTo>
                  <a:pt x="25264" y="10045"/>
                  <a:pt x="21247" y="9801"/>
                  <a:pt x="18264" y="9132"/>
                </a:cubicBezTo>
                <a:cubicBezTo>
                  <a:pt x="15281" y="8462"/>
                  <a:pt x="11811" y="7732"/>
                  <a:pt x="8767" y="6210"/>
                </a:cubicBezTo>
                <a:cubicBezTo>
                  <a:pt x="5723" y="4688"/>
                  <a:pt x="1461" y="1035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55" name="Shape 955"/>
          <p:cNvSpPr txBox="1"/>
          <p:nvPr/>
        </p:nvSpPr>
        <p:spPr>
          <a:xfrm>
            <a:off x="462425" y="2790900"/>
            <a:ext cx="19998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Everything besides this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Analyzing Runtime</a:t>
            </a:r>
          </a:p>
        </p:txBody>
      </p:sp>
      <p:sp>
        <p:nvSpPr>
          <p:cNvPr id="961" name="Shape 961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We just showed that …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3⋅(⌈m/2⌉ - 2) ≤ |L| </a:t>
            </a: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≤ 7n/10 + 5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3⋅(⌈m/2⌉ - 2) ≤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|R|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≤ 7n/10 + 5</a:t>
            </a:r>
          </a:p>
        </p:txBody>
      </p:sp>
      <p:sp>
        <p:nvSpPr>
          <p:cNvPr id="962" name="Shape 962"/>
          <p:cNvSpPr txBox="1"/>
          <p:nvPr/>
        </p:nvSpPr>
        <p:spPr>
          <a:xfrm>
            <a:off x="5133700" y="1120075"/>
            <a:ext cx="30000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smartly_choose_pivot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will choose a pivot greater than at least 3⋅(⌈m/2⌉ - 2) elements.</a:t>
            </a:r>
          </a:p>
        </p:txBody>
      </p:sp>
      <p:sp>
        <p:nvSpPr>
          <p:cNvPr id="963" name="Shape 963"/>
          <p:cNvSpPr/>
          <p:nvPr/>
        </p:nvSpPr>
        <p:spPr>
          <a:xfrm rot="7769846">
            <a:off x="4398845" y="1654034"/>
            <a:ext cx="666579" cy="255682"/>
          </a:xfrm>
          <a:custGeom>
            <a:pathLst>
              <a:path extrusionOk="0" h="10228" w="26665">
                <a:moveTo>
                  <a:pt x="26665" y="10228"/>
                </a:moveTo>
                <a:cubicBezTo>
                  <a:pt x="25264" y="10045"/>
                  <a:pt x="21247" y="9801"/>
                  <a:pt x="18264" y="9132"/>
                </a:cubicBezTo>
                <a:cubicBezTo>
                  <a:pt x="15281" y="8462"/>
                  <a:pt x="11811" y="7732"/>
                  <a:pt x="8767" y="6210"/>
                </a:cubicBezTo>
                <a:cubicBezTo>
                  <a:pt x="5723" y="4688"/>
                  <a:pt x="1461" y="1035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64" name="Shape 964"/>
          <p:cNvSpPr txBox="1"/>
          <p:nvPr/>
        </p:nvSpPr>
        <p:spPr>
          <a:xfrm>
            <a:off x="5743300" y="2948875"/>
            <a:ext cx="30000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smartly_choose_pivot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will choose a pivot less than at most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7n/10 + 5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elements.</a:t>
            </a:r>
          </a:p>
        </p:txBody>
      </p:sp>
      <p:sp>
        <p:nvSpPr>
          <p:cNvPr id="965" name="Shape 965"/>
          <p:cNvSpPr/>
          <p:nvPr/>
        </p:nvSpPr>
        <p:spPr>
          <a:xfrm flipH="1" rot="3934046">
            <a:off x="5076888" y="2992059"/>
            <a:ext cx="666589" cy="304525"/>
          </a:xfrm>
          <a:custGeom>
            <a:pathLst>
              <a:path extrusionOk="0" h="10228" w="26665">
                <a:moveTo>
                  <a:pt x="26665" y="10228"/>
                </a:moveTo>
                <a:cubicBezTo>
                  <a:pt x="25264" y="10045"/>
                  <a:pt x="21247" y="9801"/>
                  <a:pt x="18264" y="9132"/>
                </a:cubicBezTo>
                <a:cubicBezTo>
                  <a:pt x="15281" y="8462"/>
                  <a:pt x="11811" y="7732"/>
                  <a:pt x="8767" y="6210"/>
                </a:cubicBezTo>
                <a:cubicBezTo>
                  <a:pt x="5723" y="4688"/>
                  <a:pt x="1461" y="1035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Analyzing Runtime</a:t>
            </a:r>
          </a:p>
        </p:txBody>
      </p:sp>
      <p:sp>
        <p:nvSpPr>
          <p:cNvPr id="971" name="Shape 971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We can just as easily show the inverse.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3⋅(⌈m/2⌉ - 2) ≤ |L| ≤ 7n/10 + 5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3⋅(⌈m/2⌉ - 2) ≤ |R| ≤ 7n/10 + 5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Analyzing Runtime</a:t>
            </a:r>
          </a:p>
        </p:txBody>
      </p:sp>
      <p:sp>
        <p:nvSpPr>
          <p:cNvPr id="977" name="Shape 977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What’s the greatest number of elements that can be smaller than p?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random_choose_pivot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might choose the largest element, so n-1.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smartly_choose_pivot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will choose an element greater than at most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7n/10 + 5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elements.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What’s the greatest number of elements that can be larger than p?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random_choose_pivot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might choose the smallest element, so n-1.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smartly_choose_pivot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will choose an element smaller than at most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7n/10 + 5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elements.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Analyzing Runtime</a:t>
            </a:r>
          </a:p>
        </p:txBody>
      </p:sp>
      <p:sp>
        <p:nvSpPr>
          <p:cNvPr id="983" name="Shape 983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Recurrence relation: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T(n) ≤ c⋅n + T(⌈n/5⌉) + T(⌈7n/10 + 5⌉).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But what if n = 4?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We introduce a “fat base case” where T(n) = Θ(1) ≤ c for n ≤ 100.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Recall that the Master Method only works when the sub-problems are the same size.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To prove this recurrence relation yields a runtime of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we will employ substitution method.</a:t>
            </a:r>
          </a:p>
        </p:txBody>
      </p:sp>
      <p:sp>
        <p:nvSpPr>
          <p:cNvPr id="984" name="Shape 984"/>
          <p:cNvSpPr/>
          <p:nvPr/>
        </p:nvSpPr>
        <p:spPr>
          <a:xfrm rot="-4228888">
            <a:off x="4921849" y="2256612"/>
            <a:ext cx="666601" cy="255690"/>
          </a:xfrm>
          <a:custGeom>
            <a:pathLst>
              <a:path extrusionOk="0" h="10228" w="26665">
                <a:moveTo>
                  <a:pt x="26665" y="10228"/>
                </a:moveTo>
                <a:cubicBezTo>
                  <a:pt x="25264" y="10045"/>
                  <a:pt x="21247" y="9801"/>
                  <a:pt x="18264" y="9132"/>
                </a:cubicBezTo>
                <a:cubicBezTo>
                  <a:pt x="15281" y="8462"/>
                  <a:pt x="11811" y="7732"/>
                  <a:pt x="8767" y="6210"/>
                </a:cubicBezTo>
                <a:cubicBezTo>
                  <a:pt x="5723" y="4688"/>
                  <a:pt x="1461" y="1035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85" name="Shape 985"/>
          <p:cNvSpPr txBox="1"/>
          <p:nvPr/>
        </p:nvSpPr>
        <p:spPr>
          <a:xfrm>
            <a:off x="3124800" y="2545700"/>
            <a:ext cx="1898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Computing the median of n/5 medians.</a:t>
            </a:r>
          </a:p>
        </p:txBody>
      </p:sp>
      <p:sp>
        <p:nvSpPr>
          <p:cNvPr id="986" name="Shape 986"/>
          <p:cNvSpPr/>
          <p:nvPr/>
        </p:nvSpPr>
        <p:spPr>
          <a:xfrm rot="-6299960">
            <a:off x="6445852" y="2332810"/>
            <a:ext cx="666605" cy="255692"/>
          </a:xfrm>
          <a:custGeom>
            <a:pathLst>
              <a:path extrusionOk="0" h="10228" w="26665">
                <a:moveTo>
                  <a:pt x="26665" y="10228"/>
                </a:moveTo>
                <a:cubicBezTo>
                  <a:pt x="25264" y="10045"/>
                  <a:pt x="21247" y="9801"/>
                  <a:pt x="18264" y="9132"/>
                </a:cubicBezTo>
                <a:cubicBezTo>
                  <a:pt x="15281" y="8462"/>
                  <a:pt x="11811" y="7732"/>
                  <a:pt x="8767" y="6210"/>
                </a:cubicBezTo>
                <a:cubicBezTo>
                  <a:pt x="5723" y="4688"/>
                  <a:pt x="1461" y="1035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87" name="Shape 987"/>
          <p:cNvSpPr txBox="1"/>
          <p:nvPr/>
        </p:nvSpPr>
        <p:spPr>
          <a:xfrm>
            <a:off x="5944200" y="2712600"/>
            <a:ext cx="1781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Recursing on L or R.</a:t>
            </a:r>
          </a:p>
        </p:txBody>
      </p:sp>
      <p:sp>
        <p:nvSpPr>
          <p:cNvPr id="988" name="Shape 988"/>
          <p:cNvSpPr txBox="1"/>
          <p:nvPr/>
        </p:nvSpPr>
        <p:spPr>
          <a:xfrm>
            <a:off x="887850" y="1950600"/>
            <a:ext cx="3105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Partitioning, computing n/5 medians</a:t>
            </a:r>
          </a:p>
        </p:txBody>
      </p:sp>
      <p:sp>
        <p:nvSpPr>
          <p:cNvPr id="989" name="Shape 989"/>
          <p:cNvSpPr/>
          <p:nvPr/>
        </p:nvSpPr>
        <p:spPr>
          <a:xfrm rot="-2700000">
            <a:off x="3855049" y="1951805"/>
            <a:ext cx="666618" cy="255697"/>
          </a:xfrm>
          <a:custGeom>
            <a:pathLst>
              <a:path extrusionOk="0" h="10228" w="26665">
                <a:moveTo>
                  <a:pt x="26665" y="10228"/>
                </a:moveTo>
                <a:cubicBezTo>
                  <a:pt x="25264" y="10045"/>
                  <a:pt x="21247" y="9801"/>
                  <a:pt x="18264" y="9132"/>
                </a:cubicBezTo>
                <a:cubicBezTo>
                  <a:pt x="15281" y="8462"/>
                  <a:pt x="11811" y="7732"/>
                  <a:pt x="8767" y="6210"/>
                </a:cubicBezTo>
                <a:cubicBezTo>
                  <a:pt x="5723" y="4688"/>
                  <a:pt x="1461" y="1035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Let’s use divide and conquer to improve upon insertion sort!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Shape 10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Mergesort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4575175" y="2282700"/>
            <a:ext cx="3959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Let’s sort an unsorted list of numbers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107" name="Shape 107"/>
          <p:cNvSpPr/>
          <p:nvPr/>
        </p:nvSpPr>
        <p:spPr>
          <a:xfrm>
            <a:off x="609600" y="22827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108" name="Shape 108"/>
          <p:cNvSpPr/>
          <p:nvPr/>
        </p:nvSpPr>
        <p:spPr>
          <a:xfrm>
            <a:off x="1065600" y="22827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109" name="Shape 109"/>
          <p:cNvSpPr/>
          <p:nvPr/>
        </p:nvSpPr>
        <p:spPr>
          <a:xfrm>
            <a:off x="1521600" y="22827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10" name="Shape 110"/>
          <p:cNvSpPr/>
          <p:nvPr/>
        </p:nvSpPr>
        <p:spPr>
          <a:xfrm>
            <a:off x="1977600" y="22827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111" name="Shape 111"/>
          <p:cNvSpPr/>
          <p:nvPr/>
        </p:nvSpPr>
        <p:spPr>
          <a:xfrm>
            <a:off x="2433600" y="22827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575025" y="2987725"/>
            <a:ext cx="3959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Recursively sort each half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1800">
                <a:highlight>
                  <a:srgbClr val="F9CB9C"/>
                </a:highlight>
                <a:latin typeface="Consolas"/>
                <a:ea typeface="Consolas"/>
                <a:cs typeface="Consolas"/>
                <a:sym typeface="Consolas"/>
              </a:rPr>
              <a:t>A[0:3]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1800">
                <a:highlight>
                  <a:srgbClr val="D5A6BD"/>
                </a:highlight>
                <a:latin typeface="Consolas"/>
                <a:ea typeface="Consolas"/>
                <a:cs typeface="Consolas"/>
                <a:sym typeface="Consolas"/>
              </a:rPr>
              <a:t>A[4:7]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, separately.</a:t>
            </a:r>
          </a:p>
        </p:txBody>
      </p:sp>
      <p:sp>
        <p:nvSpPr>
          <p:cNvPr id="113" name="Shape 113"/>
          <p:cNvSpPr/>
          <p:nvPr/>
        </p:nvSpPr>
        <p:spPr>
          <a:xfrm>
            <a:off x="609550" y="2987725"/>
            <a:ext cx="456000" cy="4560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14" name="Shape 114"/>
          <p:cNvSpPr/>
          <p:nvPr/>
        </p:nvSpPr>
        <p:spPr>
          <a:xfrm>
            <a:off x="1065550" y="2987725"/>
            <a:ext cx="456000" cy="4560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115" name="Shape 115"/>
          <p:cNvSpPr/>
          <p:nvPr/>
        </p:nvSpPr>
        <p:spPr>
          <a:xfrm>
            <a:off x="1521550" y="2987725"/>
            <a:ext cx="456000" cy="4560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116" name="Shape 116"/>
          <p:cNvSpPr/>
          <p:nvPr/>
        </p:nvSpPr>
        <p:spPr>
          <a:xfrm>
            <a:off x="1977550" y="2987725"/>
            <a:ext cx="456000" cy="4560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117" name="Shape 117"/>
          <p:cNvSpPr/>
          <p:nvPr/>
        </p:nvSpPr>
        <p:spPr>
          <a:xfrm>
            <a:off x="2433550" y="2987725"/>
            <a:ext cx="456000" cy="4560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4575046" y="3692750"/>
            <a:ext cx="3959399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Merge the results from each half together.</a:t>
            </a:r>
          </a:p>
        </p:txBody>
      </p:sp>
      <p:sp>
        <p:nvSpPr>
          <p:cNvPr id="119" name="Shape 119"/>
          <p:cNvSpPr/>
          <p:nvPr/>
        </p:nvSpPr>
        <p:spPr>
          <a:xfrm>
            <a:off x="609562" y="3692750"/>
            <a:ext cx="456000" cy="4560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20" name="Shape 120"/>
          <p:cNvSpPr/>
          <p:nvPr/>
        </p:nvSpPr>
        <p:spPr>
          <a:xfrm>
            <a:off x="1065562" y="3692750"/>
            <a:ext cx="456000" cy="4560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21" name="Shape 121"/>
          <p:cNvSpPr/>
          <p:nvPr/>
        </p:nvSpPr>
        <p:spPr>
          <a:xfrm>
            <a:off x="1521562" y="3692750"/>
            <a:ext cx="456000" cy="4560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22" name="Shape 122"/>
          <p:cNvSpPr/>
          <p:nvPr/>
        </p:nvSpPr>
        <p:spPr>
          <a:xfrm>
            <a:off x="1977562" y="3692750"/>
            <a:ext cx="456000" cy="4560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123" name="Shape 123"/>
          <p:cNvSpPr/>
          <p:nvPr/>
        </p:nvSpPr>
        <p:spPr>
          <a:xfrm>
            <a:off x="2433562" y="3692750"/>
            <a:ext cx="456000" cy="4560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124" name="Shape 124"/>
          <p:cNvSpPr/>
          <p:nvPr/>
        </p:nvSpPr>
        <p:spPr>
          <a:xfrm>
            <a:off x="2890800" y="22827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25" name="Shape 125"/>
          <p:cNvSpPr/>
          <p:nvPr/>
        </p:nvSpPr>
        <p:spPr>
          <a:xfrm>
            <a:off x="3348000" y="22827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126" name="Shape 126"/>
          <p:cNvSpPr/>
          <p:nvPr/>
        </p:nvSpPr>
        <p:spPr>
          <a:xfrm>
            <a:off x="3805200" y="22827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127" name="Shape 127"/>
          <p:cNvSpPr/>
          <p:nvPr/>
        </p:nvSpPr>
        <p:spPr>
          <a:xfrm>
            <a:off x="2889550" y="2987725"/>
            <a:ext cx="456000" cy="4560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28" name="Shape 128"/>
          <p:cNvSpPr/>
          <p:nvPr/>
        </p:nvSpPr>
        <p:spPr>
          <a:xfrm>
            <a:off x="3346750" y="2987725"/>
            <a:ext cx="456000" cy="4560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129" name="Shape 129"/>
          <p:cNvSpPr/>
          <p:nvPr/>
        </p:nvSpPr>
        <p:spPr>
          <a:xfrm>
            <a:off x="3803950" y="2987725"/>
            <a:ext cx="456000" cy="4560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130" name="Shape 130"/>
          <p:cNvSpPr/>
          <p:nvPr/>
        </p:nvSpPr>
        <p:spPr>
          <a:xfrm>
            <a:off x="2889575" y="3692750"/>
            <a:ext cx="456000" cy="4560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131" name="Shape 131"/>
          <p:cNvSpPr/>
          <p:nvPr/>
        </p:nvSpPr>
        <p:spPr>
          <a:xfrm>
            <a:off x="3346775" y="3692750"/>
            <a:ext cx="456000" cy="4560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132" name="Shape 132"/>
          <p:cNvSpPr/>
          <p:nvPr/>
        </p:nvSpPr>
        <p:spPr>
          <a:xfrm>
            <a:off x="3803975" y="3692750"/>
            <a:ext cx="456000" cy="4560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Analyzing Runtime</a:t>
            </a:r>
          </a:p>
        </p:txBody>
      </p:sp>
      <p:sp>
        <p:nvSpPr>
          <p:cNvPr id="995" name="Shape 995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 T(n) = O(n)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 We guess that for all n ≥ 1, T(n) ≤ kn for some k that we will determine later; this means T(n) = O(n).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We proceed by induction. As a base case, if 1 ≤ n ≤ 100, then T(n) ≤ c ≤ kn will be true as long as we pick k ≥ c.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For the inductive step, assume for some n ≥ 100 that the claim holds for all 1 ≤ n’ &lt; n. Note that 1 ≤ ⌈n/5⌉, ⌈7n/10 +5⌉&lt; n. Then: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    T(n) ≤ T(⌈n/5⌉) + T( ⌈7n/10 +5⌉) + cn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             ≤ k⌈n/5⌉ + k ⌈7n/10 +5⌉ + cn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             = k(n/5 + 1) + k(7n/10 + 5 + 1) + cn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             = 9kn/10 + 7k + cn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             = kn + (7k + cn - kn/10)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If we pick k = 50c, then 7k + cn - kn/10 ≤ 0 and T(n) ≤ kn holds, completing the induction. ◼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Substitution Method</a:t>
            </a:r>
          </a:p>
        </p:txBody>
      </p:sp>
      <p:sp>
        <p:nvSpPr>
          <p:cNvPr id="1001" name="Shape 1001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To use substitution method, proceed as follows: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Make a guess of the form of your answer (e.g. kn)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Proceed by induction to prove the bound holds, noting what constraints arise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on your undetermined constants (e.g. k).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If you induction succeeds, you will have values for your undetermined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constants.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If the induction fails, then it doesn’t necessarily imply that your guess fails to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bound the recurrence.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Merge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sort</a:t>
            </a:r>
          </a:p>
        </p:txBody>
      </p:sp>
      <p:sp>
        <p:nvSpPr>
          <p:cNvPr id="138" name="Shape 138"/>
          <p:cNvSpPr txBox="1"/>
          <p:nvPr>
            <p:ph idx="4294967295" type="subTitle"/>
          </p:nvPr>
        </p:nvSpPr>
        <p:spPr>
          <a:xfrm>
            <a:off x="930450" y="1444500"/>
            <a:ext cx="7283100" cy="3930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mergesort(list A):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length(A) ≤ 1: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eturn A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left = first half of A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right = second half of A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merge(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mergesort(left),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mergesort(right)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930450" y="53748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O(nlogn)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Mergesort</a:t>
            </a:r>
          </a:p>
        </p:txBody>
      </p:sp>
      <p:sp>
        <p:nvSpPr>
          <p:cNvPr id="145" name="Shape 145"/>
          <p:cNvSpPr txBox="1"/>
          <p:nvPr>
            <p:ph idx="4294967295" type="subTitle"/>
          </p:nvPr>
        </p:nvSpPr>
        <p:spPr>
          <a:xfrm>
            <a:off x="930450" y="1444500"/>
            <a:ext cx="7283100" cy="3930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merge(list A, list B):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 = []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both A and B are nonempty: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head(A) &lt; head(B):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append head(A) to result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pop head(A) from A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append head(B) to result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pop head(B) from B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append remaining elements in A to result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append remaining elements in B to result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930450" y="53748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Total work: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(a+b)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where a and b are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 lengths of lists A and B.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4294967295" type="subTitle"/>
          </p:nvPr>
        </p:nvSpPr>
        <p:spPr>
          <a:xfrm>
            <a:off x="609600" y="1444500"/>
            <a:ext cx="18627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CCC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Question 1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Question 2</a:t>
            </a:r>
          </a:p>
        </p:txBody>
      </p:sp>
      <p:sp>
        <p:nvSpPr>
          <p:cNvPr id="152" name="Shape 15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Mergesort</a:t>
            </a:r>
          </a:p>
        </p:txBody>
      </p:sp>
      <p:sp>
        <p:nvSpPr>
          <p:cNvPr id="153" name="Shape 153"/>
          <p:cNvSpPr txBox="1"/>
          <p:nvPr>
            <p:ph idx="4294967295" type="subTitle"/>
          </p:nvPr>
        </p:nvSpPr>
        <p:spPr>
          <a:xfrm>
            <a:off x="2570525" y="1444500"/>
            <a:ext cx="59637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CC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 we prove this algorithm always sorts the input list?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efficiently does this algorithm sort the input list?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