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</p:sldIdLst>
  <p:sldSz cy="6858000" cx="9144000"/>
  <p:notesSz cx="6858000" cy="9144000"/>
  <p:embeddedFontLst>
    <p:embeddedFont>
      <p:font typeface="Roboto Slab"/>
      <p:regular r:id="rId93"/>
      <p:bold r:id="rId94"/>
    </p:embeddedFont>
    <p:embeddedFont>
      <p:font typeface="Dosis"/>
      <p:regular r:id="rId95"/>
      <p:bold r:id="rId96"/>
    </p:embeddedFont>
    <p:embeddedFont>
      <p:font typeface="Roboto"/>
      <p:regular r:id="rId97"/>
      <p:bold r:id="rId98"/>
      <p:italic r:id="rId99"/>
      <p:boldItalic r:id="rId100"/>
    </p:embeddedFont>
    <p:embeddedFont>
      <p:font typeface="Source Sans Pro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4" Type="http://schemas.openxmlformats.org/officeDocument/2006/relationships/font" Target="fonts/SourceSansPro-bold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SourceSansPro-italic.fntdata"/><Relationship Id="rId102" Type="http://schemas.openxmlformats.org/officeDocument/2006/relationships/font" Target="fonts/SourceSansPro-bold.fntdata"/><Relationship Id="rId101" Type="http://schemas.openxmlformats.org/officeDocument/2006/relationships/font" Target="fonts/SourceSansPro-regular.fntdata"/><Relationship Id="rId100" Type="http://schemas.openxmlformats.org/officeDocument/2006/relationships/font" Target="fonts/Roboto-bold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Dosis-regular.fntdata"/><Relationship Id="rId94" Type="http://schemas.openxmlformats.org/officeDocument/2006/relationships/font" Target="fonts/RobotoSlab-bold.fntdata"/><Relationship Id="rId97" Type="http://schemas.openxmlformats.org/officeDocument/2006/relationships/font" Target="fonts/Roboto-regular.fntdata"/><Relationship Id="rId96" Type="http://schemas.openxmlformats.org/officeDocument/2006/relationships/font" Target="fonts/Dosis-bold.fntdata"/><Relationship Id="rId11" Type="http://schemas.openxmlformats.org/officeDocument/2006/relationships/slide" Target="slides/slide7.xml"/><Relationship Id="rId99" Type="http://schemas.openxmlformats.org/officeDocument/2006/relationships/font" Target="fonts/Roboto-italic.fntdata"/><Relationship Id="rId10" Type="http://schemas.openxmlformats.org/officeDocument/2006/relationships/slide" Target="slides/slide6.xml"/><Relationship Id="rId98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font" Target="fonts/RobotoSlab-regular.fntdata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Shape 9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Shape 10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Shape 10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Shape 10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Shape 1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Shape 1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Shape 1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Shape 1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Shape 1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Shape 1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Shape 13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Shape 1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Shape 1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Shape 1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Shape 1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Shape 1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Shape 1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Shape 1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Shape 1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Shape 1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Shape 1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Shape 1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Shape 1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Shape 1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Shape 15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Shape 1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Shape 1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Shape 1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Shape 16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Shape 1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Shape 1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Shape 1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Shape 17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Shape 1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Shape 17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Shape 17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Shape 17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Shape 17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Sorting Lower Bounds &amp;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Binary Search Trees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Summer 2017   •   Lecture 07/06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Comparison-Based Sorting</a:t>
            </a:r>
          </a:p>
        </p:txBody>
      </p:sp>
      <p:sp>
        <p:nvSpPr>
          <p:cNvPr id="164" name="Shape 16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is the longest path?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least how many leaves must this decision tree have?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What is the depth of the shallowest tree with this many leaves?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log(n!)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longest path is at least log(n!), so the worst-case runtime must be at least </a:t>
            </a:r>
            <a:r>
              <a:rPr b="1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Ω(log(n!))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b="1" lang="en" sz="2400">
                <a:solidFill>
                  <a:srgbClr val="2196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Ω(n log(n))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Comparison-Based Sorting</a:t>
            </a:r>
          </a:p>
        </p:txBody>
      </p:sp>
      <p:sp>
        <p:nvSpPr>
          <p:cNvPr id="170" name="Shape 17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Any deterministic comparison-based sorting algorithm requires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Ω(n log(n))-time.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deterministic comparison-based sorting algorithm can be represented as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decision tree with n! Leaves.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worst-case runtime is at least the depth of the decision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All decision trees with n! leaves have depth Ω(n log(n)).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Therefore, any deterministic comparison-based sorting algorithm requires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Ω(n log(n))-time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Beyond 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Comparisons</a:t>
            </a:r>
          </a:p>
        </p:txBody>
      </p:sp>
      <p:sp>
        <p:nvSpPr>
          <p:cNvPr id="176" name="Shape 17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then what’s this nonsense about linear-time sorting algorithms?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achieve O(n) worst-runtime if we make assumptions on the input.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e.g. They are integers that range from 0 to k-1.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930450" y="1444500"/>
            <a:ext cx="7283100" cy="355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counting_sort(A,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consists of n ints, ranging from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# 0 to k-1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counts = [0 * k]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list of k zeros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a_i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ounts[a_i] +=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esult = []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a_i = 0 to length(counts)-1: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ppend counts[a_i]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a_i's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to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esults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results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930450" y="49938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O(n+k)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190" name="Shape 19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93" name="Shape 193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94" name="Shape 194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95" name="Shape 195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96" name="Shape 196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197" name="Shape 197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198" name="Shape 198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199" name="Shape 199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00" name="Shape 200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01" name="Shape 201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02" name="Shape 202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208" name="Shape 20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10" name="Shape 210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11" name="Shape 211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12" name="Shape 212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13" name="Shape 213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14" name="Shape 214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15" name="Shape 215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16" name="Shape 216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17" name="Shape 217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18" name="Shape 218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19" name="Shape 219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20" name="Shape 220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21" name="Shape 221"/>
          <p:cNvSpPr/>
          <p:nvPr/>
        </p:nvSpPr>
        <p:spPr>
          <a:xfrm>
            <a:off x="1439377" y="3050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227" name="Shape 22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29" name="Shape 229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30" name="Shape 230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31" name="Shape 231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32" name="Shape 232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33" name="Shape 233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34" name="Shape 234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35" name="Shape 235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36" name="Shape 236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37" name="Shape 237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38" name="Shape 238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39" name="Shape 239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40" name="Shape 240"/>
          <p:cNvSpPr/>
          <p:nvPr/>
        </p:nvSpPr>
        <p:spPr>
          <a:xfrm>
            <a:off x="1896577" y="3050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246" name="Shape 24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48" name="Shape 248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49" name="Shape 249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50" name="Shape 250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51" name="Shape 251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52" name="Shape 252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53" name="Shape 253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54" name="Shape 254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55" name="Shape 255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56" name="Shape 256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57" name="Shape 257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58" name="Shape 258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59" name="Shape 259"/>
          <p:cNvSpPr/>
          <p:nvPr/>
        </p:nvSpPr>
        <p:spPr>
          <a:xfrm>
            <a:off x="2353777" y="3050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265" name="Shape 26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67" name="Shape 267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68" name="Shape 268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69" name="Shape 269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70" name="Shape 270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71" name="Shape 271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72" name="Shape 272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73" name="Shape 273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74" name="Shape 274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75" name="Shape 275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76" name="Shape 276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77" name="Shape 277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78" name="Shape 278"/>
          <p:cNvSpPr/>
          <p:nvPr/>
        </p:nvSpPr>
        <p:spPr>
          <a:xfrm>
            <a:off x="2810977" y="3050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284" name="Shape 28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86" name="Shape 286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87" name="Shape 287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88" name="Shape 288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89" name="Shape 289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90" name="Shape 290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291" name="Shape 291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92" name="Shape 292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93" name="Shape 293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94" name="Shape 294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295" name="Shape 295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296" name="Shape 296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297" name="Shape 297"/>
          <p:cNvSpPr/>
          <p:nvPr/>
        </p:nvSpPr>
        <p:spPr>
          <a:xfrm>
            <a:off x="3268177" y="3050325"/>
            <a:ext cx="326099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 Few Notes</a:t>
            </a:r>
          </a:p>
        </p:txBody>
      </p:sp>
      <p:sp>
        <p:nvSpPr>
          <p:cNvPr id="69" name="Shape 6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tomorrow night at 11:59 p.m. on Gradescope.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Remember, you must type your solutions!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You can use a max of 2 out of your 3 late days.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Homework 2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Released tomorrow night.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Due Friday 7/14 at 11:59 p.m. on Gradescope.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 Notes are from past quarters, for now.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303" name="Shape 30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05" name="Shape 305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06" name="Shape 306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07" name="Shape 307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08" name="Shape 308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09" name="Shape 309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10" name="Shape 310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11" name="Shape 311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12" name="Shape 312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13" name="Shape 313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14" name="Shape 314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15" name="Shape 315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16" name="Shape 316"/>
          <p:cNvSpPr/>
          <p:nvPr/>
        </p:nvSpPr>
        <p:spPr>
          <a:xfrm>
            <a:off x="3725377" y="3050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322" name="Shape 32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24" name="Shape 324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25" name="Shape 325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26" name="Shape 326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27" name="Shape 327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28" name="Shape 328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29" name="Shape 329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30" name="Shape 330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31" name="Shape 331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32" name="Shape 332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33" name="Shape 333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34" name="Shape 334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35" name="Shape 335"/>
          <p:cNvSpPr/>
          <p:nvPr/>
        </p:nvSpPr>
        <p:spPr>
          <a:xfrm>
            <a:off x="4182577" y="3050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341" name="Shape 34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43" name="Shape 343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44" name="Shape 344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45" name="Shape 345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46" name="Shape 346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47" name="Shape 347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48" name="Shape 348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49" name="Shape 349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50" name="Shape 350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51" name="Shape 351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52" name="Shape 352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53" name="Shape 353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54" name="Shape 354"/>
          <p:cNvSpPr/>
          <p:nvPr/>
        </p:nvSpPr>
        <p:spPr>
          <a:xfrm>
            <a:off x="4639777" y="3050325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360" name="Shape 36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62" name="Shape 362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63" name="Shape 363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64" name="Shape 364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65" name="Shape 365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66" name="Shape 366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67" name="Shape 367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68" name="Shape 368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69" name="Shape 369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70" name="Shape 370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71" name="Shape 371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72" name="Shape 372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73" name="Shape 373"/>
          <p:cNvSpPr/>
          <p:nvPr/>
        </p:nvSpPr>
        <p:spPr>
          <a:xfrm>
            <a:off x="1900952" y="4035912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18372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75" name="Shape 375"/>
          <p:cNvSpPr/>
          <p:nvPr/>
        </p:nvSpPr>
        <p:spPr>
          <a:xfrm>
            <a:off x="22932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76" name="Shape 376"/>
          <p:cNvSpPr/>
          <p:nvPr/>
        </p:nvSpPr>
        <p:spPr>
          <a:xfrm>
            <a:off x="27504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382" name="Shape 38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84" name="Shape 384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85" name="Shape 385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86" name="Shape 386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87" name="Shape 387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88" name="Shape 388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89" name="Shape 389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390" name="Shape 390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91" name="Shape 391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92" name="Shape 392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393" name="Shape 393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94" name="Shape 394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395" name="Shape 395"/>
          <p:cNvSpPr/>
          <p:nvPr/>
        </p:nvSpPr>
        <p:spPr>
          <a:xfrm>
            <a:off x="2358152" y="4035912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8372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97" name="Shape 397"/>
          <p:cNvSpPr/>
          <p:nvPr/>
        </p:nvSpPr>
        <p:spPr>
          <a:xfrm>
            <a:off x="22932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98" name="Shape 398"/>
          <p:cNvSpPr/>
          <p:nvPr/>
        </p:nvSpPr>
        <p:spPr>
          <a:xfrm>
            <a:off x="27504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399" name="Shape 399"/>
          <p:cNvSpPr/>
          <p:nvPr/>
        </p:nvSpPr>
        <p:spPr>
          <a:xfrm>
            <a:off x="32088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00" name="Shape 400"/>
          <p:cNvSpPr/>
          <p:nvPr/>
        </p:nvSpPr>
        <p:spPr>
          <a:xfrm>
            <a:off x="36648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01" name="Shape 401"/>
          <p:cNvSpPr/>
          <p:nvPr/>
        </p:nvSpPr>
        <p:spPr>
          <a:xfrm>
            <a:off x="41220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407" name="Shape 40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09" name="Shape 409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10" name="Shape 410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11" name="Shape 411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12" name="Shape 412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13" name="Shape 413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14" name="Shape 414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15" name="Shape 415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16" name="Shape 416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17" name="Shape 417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18" name="Shape 418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19" name="Shape 419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20" name="Shape 420"/>
          <p:cNvSpPr/>
          <p:nvPr/>
        </p:nvSpPr>
        <p:spPr>
          <a:xfrm>
            <a:off x="2815352" y="4035912"/>
            <a:ext cx="326100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18372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22" name="Shape 422"/>
          <p:cNvSpPr/>
          <p:nvPr/>
        </p:nvSpPr>
        <p:spPr>
          <a:xfrm>
            <a:off x="22932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23" name="Shape 423"/>
          <p:cNvSpPr/>
          <p:nvPr/>
        </p:nvSpPr>
        <p:spPr>
          <a:xfrm>
            <a:off x="27504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24" name="Shape 424"/>
          <p:cNvSpPr/>
          <p:nvPr/>
        </p:nvSpPr>
        <p:spPr>
          <a:xfrm>
            <a:off x="32088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25" name="Shape 425"/>
          <p:cNvSpPr/>
          <p:nvPr/>
        </p:nvSpPr>
        <p:spPr>
          <a:xfrm>
            <a:off x="36648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26" name="Shape 426"/>
          <p:cNvSpPr/>
          <p:nvPr/>
        </p:nvSpPr>
        <p:spPr>
          <a:xfrm>
            <a:off x="41220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Counting sort</a:t>
            </a:r>
          </a:p>
        </p:txBody>
      </p:sp>
      <p:sp>
        <p:nvSpPr>
          <p:cNvPr id="432" name="Shape 4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ints ranging from 0 to 3.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counting_sort(A, 4)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38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34" name="Shape 434"/>
          <p:cNvSpPr/>
          <p:nvPr/>
        </p:nvSpPr>
        <p:spPr>
          <a:xfrm>
            <a:off x="183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35" name="Shape 435"/>
          <p:cNvSpPr/>
          <p:nvPr/>
        </p:nvSpPr>
        <p:spPr>
          <a:xfrm>
            <a:off x="229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36" name="Shape 436"/>
          <p:cNvSpPr/>
          <p:nvPr/>
        </p:nvSpPr>
        <p:spPr>
          <a:xfrm>
            <a:off x="2748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37" name="Shape 437"/>
          <p:cNvSpPr/>
          <p:nvPr/>
        </p:nvSpPr>
        <p:spPr>
          <a:xfrm>
            <a:off x="3204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3660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39" name="Shape 439"/>
          <p:cNvSpPr/>
          <p:nvPr/>
        </p:nvSpPr>
        <p:spPr>
          <a:xfrm>
            <a:off x="4116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40" name="Shape 440"/>
          <p:cNvSpPr/>
          <p:nvPr/>
        </p:nvSpPr>
        <p:spPr>
          <a:xfrm>
            <a:off x="4572000" y="2551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41" name="Shape 441"/>
          <p:cNvSpPr/>
          <p:nvPr/>
        </p:nvSpPr>
        <p:spPr>
          <a:xfrm>
            <a:off x="1837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42" name="Shape 442"/>
          <p:cNvSpPr/>
          <p:nvPr/>
        </p:nvSpPr>
        <p:spPr>
          <a:xfrm>
            <a:off x="2293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43" name="Shape 443"/>
          <p:cNvSpPr/>
          <p:nvPr/>
        </p:nvSpPr>
        <p:spPr>
          <a:xfrm>
            <a:off x="2749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44" name="Shape 444"/>
          <p:cNvSpPr/>
          <p:nvPr/>
        </p:nvSpPr>
        <p:spPr>
          <a:xfrm>
            <a:off x="3205200" y="3542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445" name="Shape 445"/>
          <p:cNvSpPr/>
          <p:nvPr/>
        </p:nvSpPr>
        <p:spPr>
          <a:xfrm>
            <a:off x="3272552" y="4035912"/>
            <a:ext cx="326099" cy="282300"/>
          </a:xfrm>
          <a:prstGeom prst="triangle">
            <a:avLst>
              <a:gd fmla="val 50000" name="adj"/>
            </a:avLst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18372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47" name="Shape 447"/>
          <p:cNvSpPr/>
          <p:nvPr/>
        </p:nvSpPr>
        <p:spPr>
          <a:xfrm>
            <a:off x="22932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48" name="Shape 448"/>
          <p:cNvSpPr/>
          <p:nvPr/>
        </p:nvSpPr>
        <p:spPr>
          <a:xfrm>
            <a:off x="27504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49" name="Shape 449"/>
          <p:cNvSpPr/>
          <p:nvPr/>
        </p:nvSpPr>
        <p:spPr>
          <a:xfrm>
            <a:off x="32088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50" name="Shape 450"/>
          <p:cNvSpPr/>
          <p:nvPr/>
        </p:nvSpPr>
        <p:spPr>
          <a:xfrm>
            <a:off x="36648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51" name="Shape 451"/>
          <p:cNvSpPr/>
          <p:nvPr/>
        </p:nvSpPr>
        <p:spPr>
          <a:xfrm>
            <a:off x="4122000" y="4660359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52" name="Shape 452"/>
          <p:cNvSpPr/>
          <p:nvPr/>
        </p:nvSpPr>
        <p:spPr>
          <a:xfrm>
            <a:off x="4579200" y="46603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453" name="Shape 453"/>
          <p:cNvSpPr/>
          <p:nvPr/>
        </p:nvSpPr>
        <p:spPr>
          <a:xfrm>
            <a:off x="5036400" y="46603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Bucket sort</a:t>
            </a:r>
          </a:p>
        </p:txBody>
      </p:sp>
      <p:sp>
        <p:nvSpPr>
          <p:cNvPr id="459" name="Shape 45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930450" y="1444500"/>
            <a:ext cx="7283100" cy="389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bucket_sort(A, k, num_buckets):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consists of n (key, value) pairs,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# with keys ranging from 0 to k-1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buckets = [[] * num_buckets]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key, value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buckets[get_bucket(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)].append((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num_buckets &lt; 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bucket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buckets: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stable_sort(bucket) by their keys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esult = concatenate buckets by their values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930450" y="52224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O(n+k)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</a:p>
        </p:txBody>
      </p:sp>
      <p:sp>
        <p:nvSpPr>
          <p:cNvPr id="462" name="Shape 462"/>
          <p:cNvSpPr/>
          <p:nvPr/>
        </p:nvSpPr>
        <p:spPr>
          <a:xfrm>
            <a:off x="4254436" y="6023024"/>
            <a:ext cx="666625" cy="255700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63" name="Shape 463"/>
          <p:cNvSpPr txBox="1"/>
          <p:nvPr/>
        </p:nvSpPr>
        <p:spPr>
          <a:xfrm>
            <a:off x="4951000" y="5970000"/>
            <a:ext cx="17712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Only guaranteed if num_buckets &gt;= 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Bucket sort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Two cases for k and num_buckets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bucket_sort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(1) k ≤ num_buckets: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At most one key per bucket, so buckets do not require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an additional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stable_sort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to be sorted (similar to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counting_sort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(2) k &gt; num_buckets: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Maybe multiple keys per bucket, so buckets require an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additional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stable_sort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to be sorted.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Suppose k = 30 and num_buckets = 10. Then we group keys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0 to 2 in the same bucket, 3 to 5 in the same bucket,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    A= [17, 13, 16, 12, 15, 1, 28, 0, 27] produces:</a:t>
            </a:r>
          </a:p>
        </p:txBody>
      </p:sp>
      <p:sp>
        <p:nvSpPr>
          <p:cNvPr id="470" name="Shape 470"/>
          <p:cNvSpPr/>
          <p:nvPr/>
        </p:nvSpPr>
        <p:spPr>
          <a:xfrm>
            <a:off x="3195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11700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20205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28710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37215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45720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4225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62730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71235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7974000" y="4827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3195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0-2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1577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3-5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20205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6-8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28587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9-11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7215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12-14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45597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15-17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54225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18-20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62607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21-23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71235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24-26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7961700" y="4395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27-29</a:t>
            </a:r>
          </a:p>
        </p:txBody>
      </p:sp>
      <p:sp>
        <p:nvSpPr>
          <p:cNvPr id="490" name="Shape 490"/>
          <p:cNvSpPr/>
          <p:nvPr/>
        </p:nvSpPr>
        <p:spPr>
          <a:xfrm>
            <a:off x="8158950" y="49800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28</a:t>
            </a:r>
          </a:p>
        </p:txBody>
      </p:sp>
      <p:sp>
        <p:nvSpPr>
          <p:cNvPr id="491" name="Shape 491"/>
          <p:cNvSpPr/>
          <p:nvPr/>
        </p:nvSpPr>
        <p:spPr>
          <a:xfrm>
            <a:off x="4756950" y="5920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15</a:t>
            </a:r>
          </a:p>
        </p:txBody>
      </p:sp>
      <p:sp>
        <p:nvSpPr>
          <p:cNvPr id="492" name="Shape 492"/>
          <p:cNvSpPr/>
          <p:nvPr/>
        </p:nvSpPr>
        <p:spPr>
          <a:xfrm>
            <a:off x="516750" y="49800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493" name="Shape 493"/>
          <p:cNvSpPr/>
          <p:nvPr/>
        </p:nvSpPr>
        <p:spPr>
          <a:xfrm>
            <a:off x="8158950" y="5450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27</a:t>
            </a:r>
          </a:p>
        </p:txBody>
      </p:sp>
      <p:sp>
        <p:nvSpPr>
          <p:cNvPr id="494" name="Shape 494"/>
          <p:cNvSpPr/>
          <p:nvPr/>
        </p:nvSpPr>
        <p:spPr>
          <a:xfrm>
            <a:off x="3918750" y="49800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</a:p>
        </p:txBody>
      </p:sp>
      <p:sp>
        <p:nvSpPr>
          <p:cNvPr id="495" name="Shape 495"/>
          <p:cNvSpPr/>
          <p:nvPr/>
        </p:nvSpPr>
        <p:spPr>
          <a:xfrm>
            <a:off x="4756950" y="5450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16</a:t>
            </a:r>
          </a:p>
        </p:txBody>
      </p:sp>
      <p:sp>
        <p:nvSpPr>
          <p:cNvPr id="496" name="Shape 496"/>
          <p:cNvSpPr/>
          <p:nvPr/>
        </p:nvSpPr>
        <p:spPr>
          <a:xfrm>
            <a:off x="3918750" y="5450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</a:p>
        </p:txBody>
      </p:sp>
      <p:sp>
        <p:nvSpPr>
          <p:cNvPr id="497" name="Shape 497"/>
          <p:cNvSpPr/>
          <p:nvPr/>
        </p:nvSpPr>
        <p:spPr>
          <a:xfrm>
            <a:off x="4756950" y="49800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17</a:t>
            </a:r>
          </a:p>
        </p:txBody>
      </p:sp>
      <p:sp>
        <p:nvSpPr>
          <p:cNvPr id="498" name="Shape 498"/>
          <p:cNvSpPr/>
          <p:nvPr/>
        </p:nvSpPr>
        <p:spPr>
          <a:xfrm>
            <a:off x="516750" y="5450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499" name="Shape 499"/>
          <p:cNvSpPr/>
          <p:nvPr/>
        </p:nvSpPr>
        <p:spPr>
          <a:xfrm flipH="1" rot="-4500002">
            <a:off x="8541575" y="4331545"/>
            <a:ext cx="391240" cy="254209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8BC34A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00" name="Shape 500"/>
          <p:cNvSpPr txBox="1"/>
          <p:nvPr/>
        </p:nvSpPr>
        <p:spPr>
          <a:xfrm>
            <a:off x="6971100" y="3322675"/>
            <a:ext cx="18432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Only the keys in the (key, value) pairs are shown here, and all of the buckets require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stable_sort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Bucket sort, case (2)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639000" y="1444500"/>
            <a:ext cx="7924800" cy="5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Why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O(nlogn)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in case (2)?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With multiple keys per bucket, a bucket might receive all of the inserted keys.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Suppose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bucket_sort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caller specifies k = 3000 and num_buckets = 10, but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then inserts elements all from the same bucket.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A = [380, 370, 340, 320, 410, …] would need to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stable_sort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all of the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   elements in the original list since they all fall in the same bucket.</a:t>
            </a:r>
          </a:p>
        </p:txBody>
      </p:sp>
      <p:sp>
        <p:nvSpPr>
          <p:cNvPr id="507" name="Shape 507"/>
          <p:cNvSpPr/>
          <p:nvPr/>
        </p:nvSpPr>
        <p:spPr>
          <a:xfrm>
            <a:off x="3195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11700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20205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28710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37215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45720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54225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62730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71235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7974000" y="4065600"/>
            <a:ext cx="8505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 txBox="1"/>
          <p:nvPr/>
        </p:nvSpPr>
        <p:spPr>
          <a:xfrm>
            <a:off x="3195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0-299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11700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300-599</a:t>
            </a:r>
          </a:p>
        </p:txBody>
      </p:sp>
      <p:sp>
        <p:nvSpPr>
          <p:cNvPr id="519" name="Shape 519"/>
          <p:cNvSpPr/>
          <p:nvPr/>
        </p:nvSpPr>
        <p:spPr>
          <a:xfrm>
            <a:off x="1367250" y="5158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340</a:t>
            </a:r>
          </a:p>
        </p:txBody>
      </p:sp>
      <p:sp>
        <p:nvSpPr>
          <p:cNvPr id="520" name="Shape 520"/>
          <p:cNvSpPr/>
          <p:nvPr/>
        </p:nvSpPr>
        <p:spPr>
          <a:xfrm>
            <a:off x="1367250" y="46881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370</a:t>
            </a:r>
          </a:p>
        </p:txBody>
      </p:sp>
      <p:sp>
        <p:nvSpPr>
          <p:cNvPr id="521" name="Shape 521"/>
          <p:cNvSpPr/>
          <p:nvPr/>
        </p:nvSpPr>
        <p:spPr>
          <a:xfrm>
            <a:off x="1367250" y="42180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380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20205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600-899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28710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900-1199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37215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1200-1499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45720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1500-1799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54225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1800-2099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2730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2100-2399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71235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2400-2699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7974000" y="3633000"/>
            <a:ext cx="8505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latin typeface="Source Sans Pro"/>
                <a:ea typeface="Source Sans Pro"/>
                <a:cs typeface="Source Sans Pro"/>
                <a:sym typeface="Source Sans Pro"/>
              </a:rPr>
              <a:t>2700-2999</a:t>
            </a:r>
          </a:p>
        </p:txBody>
      </p:sp>
      <p:sp>
        <p:nvSpPr>
          <p:cNvPr id="530" name="Shape 530"/>
          <p:cNvSpPr/>
          <p:nvPr/>
        </p:nvSpPr>
        <p:spPr>
          <a:xfrm>
            <a:off x="1367250" y="5614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320</a:t>
            </a:r>
          </a:p>
        </p:txBody>
      </p:sp>
      <p:sp>
        <p:nvSpPr>
          <p:cNvPr id="531" name="Shape 531"/>
          <p:cNvSpPr/>
          <p:nvPr/>
        </p:nvSpPr>
        <p:spPr>
          <a:xfrm>
            <a:off x="1367250" y="60702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410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367250" y="6399225"/>
            <a:ext cx="456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Outline for Today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Sorting Lower Bounds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[Example] Mergesort, revisited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Sorting Lower Bounds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Comparison-based sorting algorithms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Linear-time sorting algorithms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Binary Search Trees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Red-black trees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sort</a:t>
            </a:r>
          </a:p>
        </p:txBody>
      </p:sp>
      <p:sp>
        <p:nvSpPr>
          <p:cNvPr id="538" name="Shape 53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930450" y="1444500"/>
            <a:ext cx="7283100" cy="321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radix_sort(A, d, k):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consists of n d-digit ints, with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# digits ranging 0 -&gt; k-1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j = 0 to d-1: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A_j = A converted to (key, value) pairs, where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key is the jth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digit of value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result = bucket_sort(A_j, k, k)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 = result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930450" y="46128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O(d(n+k))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sort</a:t>
            </a:r>
          </a:p>
        </p:txBody>
      </p:sp>
      <p:sp>
        <p:nvSpPr>
          <p:cNvPr id="546" name="Shape 54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3-digit ints, with digits ranging from 0 to 9.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radix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_sort(A, 3, 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168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31</a:t>
            </a:r>
          </a:p>
        </p:txBody>
      </p:sp>
      <p:sp>
        <p:nvSpPr>
          <p:cNvPr id="548" name="Shape 548"/>
          <p:cNvSpPr/>
          <p:nvPr/>
        </p:nvSpPr>
        <p:spPr>
          <a:xfrm>
            <a:off x="214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49" name="Shape 549"/>
          <p:cNvSpPr/>
          <p:nvPr/>
        </p:nvSpPr>
        <p:spPr>
          <a:xfrm>
            <a:off x="259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210</a:t>
            </a:r>
          </a:p>
        </p:txBody>
      </p:sp>
      <p:sp>
        <p:nvSpPr>
          <p:cNvPr id="550" name="Shape 550"/>
          <p:cNvSpPr/>
          <p:nvPr/>
        </p:nvSpPr>
        <p:spPr>
          <a:xfrm>
            <a:off x="3052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51" name="Shape 551"/>
          <p:cNvSpPr/>
          <p:nvPr/>
        </p:nvSpPr>
        <p:spPr>
          <a:xfrm>
            <a:off x="3508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95</a:t>
            </a:r>
          </a:p>
        </p:txBody>
      </p:sp>
      <p:sp>
        <p:nvSpPr>
          <p:cNvPr id="552" name="Shape 552"/>
          <p:cNvSpPr/>
          <p:nvPr/>
        </p:nvSpPr>
        <p:spPr>
          <a:xfrm>
            <a:off x="396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477</a:t>
            </a:r>
          </a:p>
        </p:txBody>
      </p:sp>
      <p:sp>
        <p:nvSpPr>
          <p:cNvPr id="553" name="Shape 553"/>
          <p:cNvSpPr/>
          <p:nvPr/>
        </p:nvSpPr>
        <p:spPr>
          <a:xfrm>
            <a:off x="442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555</a:t>
            </a:r>
          </a:p>
        </p:txBody>
      </p:sp>
      <p:sp>
        <p:nvSpPr>
          <p:cNvPr id="554" name="Shape 554"/>
          <p:cNvSpPr/>
          <p:nvPr/>
        </p:nvSpPr>
        <p:spPr>
          <a:xfrm>
            <a:off x="487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125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 sort</a:t>
            </a:r>
          </a:p>
        </p:txBody>
      </p:sp>
      <p:sp>
        <p:nvSpPr>
          <p:cNvPr id="560" name="Shape 56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3-digit ints, with digits ranging from 0 to 9.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radix_sort(A, 3, 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168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31</a:t>
            </a:r>
          </a:p>
        </p:txBody>
      </p:sp>
      <p:sp>
        <p:nvSpPr>
          <p:cNvPr id="562" name="Shape 562"/>
          <p:cNvSpPr/>
          <p:nvPr/>
        </p:nvSpPr>
        <p:spPr>
          <a:xfrm>
            <a:off x="214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63" name="Shape 563"/>
          <p:cNvSpPr/>
          <p:nvPr/>
        </p:nvSpPr>
        <p:spPr>
          <a:xfrm>
            <a:off x="259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210</a:t>
            </a:r>
          </a:p>
        </p:txBody>
      </p:sp>
      <p:sp>
        <p:nvSpPr>
          <p:cNvPr id="564" name="Shape 564"/>
          <p:cNvSpPr/>
          <p:nvPr/>
        </p:nvSpPr>
        <p:spPr>
          <a:xfrm>
            <a:off x="3052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565" name="Shape 565"/>
          <p:cNvSpPr/>
          <p:nvPr/>
        </p:nvSpPr>
        <p:spPr>
          <a:xfrm>
            <a:off x="3508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95</a:t>
            </a:r>
          </a:p>
        </p:txBody>
      </p:sp>
      <p:sp>
        <p:nvSpPr>
          <p:cNvPr id="566" name="Shape 566"/>
          <p:cNvSpPr/>
          <p:nvPr/>
        </p:nvSpPr>
        <p:spPr>
          <a:xfrm>
            <a:off x="396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477</a:t>
            </a:r>
          </a:p>
        </p:txBody>
      </p:sp>
      <p:sp>
        <p:nvSpPr>
          <p:cNvPr id="567" name="Shape 567"/>
          <p:cNvSpPr/>
          <p:nvPr/>
        </p:nvSpPr>
        <p:spPr>
          <a:xfrm>
            <a:off x="442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555</a:t>
            </a:r>
          </a:p>
        </p:txBody>
      </p:sp>
      <p:sp>
        <p:nvSpPr>
          <p:cNvPr id="568" name="Shape 568"/>
          <p:cNvSpPr/>
          <p:nvPr/>
        </p:nvSpPr>
        <p:spPr>
          <a:xfrm>
            <a:off x="487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 sort</a:t>
            </a:r>
          </a:p>
        </p:txBody>
      </p:sp>
      <p:sp>
        <p:nvSpPr>
          <p:cNvPr id="574" name="Shape 57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3-digit ints, with digits ranging from 0 to 9.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radix_sort(A, 3, 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j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A_j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result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168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031</a:t>
            </a:r>
          </a:p>
        </p:txBody>
      </p:sp>
      <p:sp>
        <p:nvSpPr>
          <p:cNvPr id="576" name="Shape 576"/>
          <p:cNvSpPr/>
          <p:nvPr/>
        </p:nvSpPr>
        <p:spPr>
          <a:xfrm>
            <a:off x="214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005</a:t>
            </a:r>
          </a:p>
        </p:txBody>
      </p:sp>
      <p:sp>
        <p:nvSpPr>
          <p:cNvPr id="577" name="Shape 577"/>
          <p:cNvSpPr/>
          <p:nvPr/>
        </p:nvSpPr>
        <p:spPr>
          <a:xfrm>
            <a:off x="259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210</a:t>
            </a:r>
          </a:p>
        </p:txBody>
      </p:sp>
      <p:sp>
        <p:nvSpPr>
          <p:cNvPr id="578" name="Shape 578"/>
          <p:cNvSpPr/>
          <p:nvPr/>
        </p:nvSpPr>
        <p:spPr>
          <a:xfrm>
            <a:off x="3052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014</a:t>
            </a:r>
          </a:p>
        </p:txBody>
      </p:sp>
      <p:sp>
        <p:nvSpPr>
          <p:cNvPr id="579" name="Shape 579"/>
          <p:cNvSpPr/>
          <p:nvPr/>
        </p:nvSpPr>
        <p:spPr>
          <a:xfrm>
            <a:off x="3508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095</a:t>
            </a:r>
          </a:p>
        </p:txBody>
      </p:sp>
      <p:sp>
        <p:nvSpPr>
          <p:cNvPr id="580" name="Shape 580"/>
          <p:cNvSpPr/>
          <p:nvPr/>
        </p:nvSpPr>
        <p:spPr>
          <a:xfrm>
            <a:off x="396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477</a:t>
            </a:r>
          </a:p>
        </p:txBody>
      </p:sp>
      <p:sp>
        <p:nvSpPr>
          <p:cNvPr id="581" name="Shape 581"/>
          <p:cNvSpPr/>
          <p:nvPr/>
        </p:nvSpPr>
        <p:spPr>
          <a:xfrm>
            <a:off x="442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555</a:t>
            </a:r>
          </a:p>
        </p:txBody>
      </p:sp>
      <p:sp>
        <p:nvSpPr>
          <p:cNvPr id="582" name="Shape 582"/>
          <p:cNvSpPr/>
          <p:nvPr/>
        </p:nvSpPr>
        <p:spPr>
          <a:xfrm>
            <a:off x="487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125</a:t>
            </a:r>
          </a:p>
        </p:txBody>
      </p:sp>
      <p:sp>
        <p:nvSpPr>
          <p:cNvPr id="583" name="Shape 583"/>
          <p:cNvSpPr/>
          <p:nvPr/>
        </p:nvSpPr>
        <p:spPr>
          <a:xfrm>
            <a:off x="1684800" y="3618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84" name="Shape 584"/>
          <p:cNvSpPr/>
          <p:nvPr/>
        </p:nvSpPr>
        <p:spPr>
          <a:xfrm>
            <a:off x="1684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03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85" name="Shape 585"/>
          <p:cNvSpPr/>
          <p:nvPr/>
        </p:nvSpPr>
        <p:spPr>
          <a:xfrm>
            <a:off x="2596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00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86" name="Shape 586"/>
          <p:cNvSpPr/>
          <p:nvPr/>
        </p:nvSpPr>
        <p:spPr>
          <a:xfrm>
            <a:off x="3508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21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87" name="Shape 587"/>
          <p:cNvSpPr/>
          <p:nvPr/>
        </p:nvSpPr>
        <p:spPr>
          <a:xfrm>
            <a:off x="4420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01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88" name="Shape 588"/>
          <p:cNvSpPr/>
          <p:nvPr/>
        </p:nvSpPr>
        <p:spPr>
          <a:xfrm>
            <a:off x="57924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12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589" name="Shape 589"/>
          <p:cNvSpPr/>
          <p:nvPr/>
        </p:nvSpPr>
        <p:spPr>
          <a:xfrm>
            <a:off x="5334000" y="4456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… </a:t>
            </a:r>
          </a:p>
        </p:txBody>
      </p:sp>
      <p:sp>
        <p:nvSpPr>
          <p:cNvPr id="590" name="Shape 590"/>
          <p:cNvSpPr/>
          <p:nvPr/>
        </p:nvSpPr>
        <p:spPr>
          <a:xfrm>
            <a:off x="2142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21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591" name="Shape 591"/>
          <p:cNvSpPr/>
          <p:nvPr/>
        </p:nvSpPr>
        <p:spPr>
          <a:xfrm>
            <a:off x="2598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03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592" name="Shape 592"/>
          <p:cNvSpPr/>
          <p:nvPr/>
        </p:nvSpPr>
        <p:spPr>
          <a:xfrm>
            <a:off x="3054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01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593" name="Shape 593"/>
          <p:cNvSpPr/>
          <p:nvPr/>
        </p:nvSpPr>
        <p:spPr>
          <a:xfrm>
            <a:off x="3510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00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94" name="Shape 594"/>
          <p:cNvSpPr/>
          <p:nvPr/>
        </p:nvSpPr>
        <p:spPr>
          <a:xfrm>
            <a:off x="3966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09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95" name="Shape 595"/>
          <p:cNvSpPr/>
          <p:nvPr/>
        </p:nvSpPr>
        <p:spPr>
          <a:xfrm>
            <a:off x="4422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55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96" name="Shape 596"/>
          <p:cNvSpPr/>
          <p:nvPr/>
        </p:nvSpPr>
        <p:spPr>
          <a:xfrm>
            <a:off x="4878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597" name="Shape 597"/>
          <p:cNvSpPr/>
          <p:nvPr/>
        </p:nvSpPr>
        <p:spPr>
          <a:xfrm>
            <a:off x="5334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47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 sort</a:t>
            </a:r>
          </a:p>
        </p:txBody>
      </p:sp>
      <p:sp>
        <p:nvSpPr>
          <p:cNvPr id="603" name="Shape 60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3-digit ints, with digits ranging from 0 to 9.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radix_sort(A, 3, 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j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168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210</a:t>
            </a:r>
          </a:p>
        </p:txBody>
      </p:sp>
      <p:sp>
        <p:nvSpPr>
          <p:cNvPr id="605" name="Shape 605"/>
          <p:cNvSpPr/>
          <p:nvPr/>
        </p:nvSpPr>
        <p:spPr>
          <a:xfrm>
            <a:off x="214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031</a:t>
            </a:r>
          </a:p>
        </p:txBody>
      </p:sp>
      <p:sp>
        <p:nvSpPr>
          <p:cNvPr id="606" name="Shape 606"/>
          <p:cNvSpPr/>
          <p:nvPr/>
        </p:nvSpPr>
        <p:spPr>
          <a:xfrm>
            <a:off x="259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014</a:t>
            </a:r>
          </a:p>
        </p:txBody>
      </p:sp>
      <p:sp>
        <p:nvSpPr>
          <p:cNvPr id="607" name="Shape 607"/>
          <p:cNvSpPr/>
          <p:nvPr/>
        </p:nvSpPr>
        <p:spPr>
          <a:xfrm>
            <a:off x="3052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005</a:t>
            </a:r>
          </a:p>
        </p:txBody>
      </p:sp>
      <p:sp>
        <p:nvSpPr>
          <p:cNvPr id="608" name="Shape 608"/>
          <p:cNvSpPr/>
          <p:nvPr/>
        </p:nvSpPr>
        <p:spPr>
          <a:xfrm>
            <a:off x="3508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095</a:t>
            </a:r>
          </a:p>
        </p:txBody>
      </p:sp>
      <p:sp>
        <p:nvSpPr>
          <p:cNvPr id="609" name="Shape 609"/>
          <p:cNvSpPr/>
          <p:nvPr/>
        </p:nvSpPr>
        <p:spPr>
          <a:xfrm>
            <a:off x="396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555</a:t>
            </a:r>
          </a:p>
        </p:txBody>
      </p:sp>
      <p:sp>
        <p:nvSpPr>
          <p:cNvPr id="610" name="Shape 610"/>
          <p:cNvSpPr/>
          <p:nvPr/>
        </p:nvSpPr>
        <p:spPr>
          <a:xfrm>
            <a:off x="442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125</a:t>
            </a:r>
          </a:p>
        </p:txBody>
      </p:sp>
      <p:sp>
        <p:nvSpPr>
          <p:cNvPr id="611" name="Shape 611"/>
          <p:cNvSpPr/>
          <p:nvPr/>
        </p:nvSpPr>
        <p:spPr>
          <a:xfrm>
            <a:off x="487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477</a:t>
            </a:r>
          </a:p>
        </p:txBody>
      </p:sp>
      <p:sp>
        <p:nvSpPr>
          <p:cNvPr id="612" name="Shape 612"/>
          <p:cNvSpPr/>
          <p:nvPr/>
        </p:nvSpPr>
        <p:spPr>
          <a:xfrm>
            <a:off x="1684800" y="3618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 sort</a:t>
            </a:r>
          </a:p>
        </p:txBody>
      </p:sp>
      <p:sp>
        <p:nvSpPr>
          <p:cNvPr id="618" name="Shape 61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3-digit ints, with digits ranging from 0 to 9.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radix_sort(A, 3, 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j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A_j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result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1684800" y="3618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620" name="Shape 620"/>
          <p:cNvSpPr/>
          <p:nvPr/>
        </p:nvSpPr>
        <p:spPr>
          <a:xfrm>
            <a:off x="1684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2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0)</a:t>
            </a:r>
          </a:p>
        </p:txBody>
      </p:sp>
      <p:sp>
        <p:nvSpPr>
          <p:cNvPr id="621" name="Shape 621"/>
          <p:cNvSpPr/>
          <p:nvPr/>
        </p:nvSpPr>
        <p:spPr>
          <a:xfrm>
            <a:off x="2596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0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622" name="Shape 622"/>
          <p:cNvSpPr/>
          <p:nvPr/>
        </p:nvSpPr>
        <p:spPr>
          <a:xfrm>
            <a:off x="3508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0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623" name="Shape 623"/>
          <p:cNvSpPr/>
          <p:nvPr/>
        </p:nvSpPr>
        <p:spPr>
          <a:xfrm>
            <a:off x="4420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0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624" name="Shape 624"/>
          <p:cNvSpPr/>
          <p:nvPr/>
        </p:nvSpPr>
        <p:spPr>
          <a:xfrm>
            <a:off x="57924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4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625" name="Shape 625"/>
          <p:cNvSpPr/>
          <p:nvPr/>
        </p:nvSpPr>
        <p:spPr>
          <a:xfrm>
            <a:off x="5334000" y="4456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… </a:t>
            </a:r>
          </a:p>
        </p:txBody>
      </p:sp>
      <p:sp>
        <p:nvSpPr>
          <p:cNvPr id="626" name="Shape 626"/>
          <p:cNvSpPr/>
          <p:nvPr/>
        </p:nvSpPr>
        <p:spPr>
          <a:xfrm>
            <a:off x="2142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627" name="Shape 627"/>
          <p:cNvSpPr/>
          <p:nvPr/>
        </p:nvSpPr>
        <p:spPr>
          <a:xfrm>
            <a:off x="2598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</a:p>
        </p:txBody>
      </p:sp>
      <p:sp>
        <p:nvSpPr>
          <p:cNvPr id="628" name="Shape 628"/>
          <p:cNvSpPr/>
          <p:nvPr/>
        </p:nvSpPr>
        <p:spPr>
          <a:xfrm>
            <a:off x="3054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629" name="Shape 629"/>
          <p:cNvSpPr/>
          <p:nvPr/>
        </p:nvSpPr>
        <p:spPr>
          <a:xfrm>
            <a:off x="3510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630" name="Shape 630"/>
          <p:cNvSpPr/>
          <p:nvPr/>
        </p:nvSpPr>
        <p:spPr>
          <a:xfrm>
            <a:off x="3966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631" name="Shape 631"/>
          <p:cNvSpPr/>
          <p:nvPr/>
        </p:nvSpPr>
        <p:spPr>
          <a:xfrm>
            <a:off x="4422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632" name="Shape 632"/>
          <p:cNvSpPr/>
          <p:nvPr/>
        </p:nvSpPr>
        <p:spPr>
          <a:xfrm>
            <a:off x="4878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633" name="Shape 633"/>
          <p:cNvSpPr/>
          <p:nvPr/>
        </p:nvSpPr>
        <p:spPr>
          <a:xfrm>
            <a:off x="5334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634" name="Shape 634"/>
          <p:cNvSpPr/>
          <p:nvPr/>
        </p:nvSpPr>
        <p:spPr>
          <a:xfrm>
            <a:off x="168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210</a:t>
            </a:r>
          </a:p>
        </p:txBody>
      </p:sp>
      <p:sp>
        <p:nvSpPr>
          <p:cNvPr id="635" name="Shape 635"/>
          <p:cNvSpPr/>
          <p:nvPr/>
        </p:nvSpPr>
        <p:spPr>
          <a:xfrm>
            <a:off x="214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031</a:t>
            </a:r>
          </a:p>
        </p:txBody>
      </p:sp>
      <p:sp>
        <p:nvSpPr>
          <p:cNvPr id="636" name="Shape 636"/>
          <p:cNvSpPr/>
          <p:nvPr/>
        </p:nvSpPr>
        <p:spPr>
          <a:xfrm>
            <a:off x="259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014</a:t>
            </a:r>
          </a:p>
        </p:txBody>
      </p:sp>
      <p:sp>
        <p:nvSpPr>
          <p:cNvPr id="637" name="Shape 637"/>
          <p:cNvSpPr/>
          <p:nvPr/>
        </p:nvSpPr>
        <p:spPr>
          <a:xfrm>
            <a:off x="3052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005</a:t>
            </a:r>
          </a:p>
        </p:txBody>
      </p:sp>
      <p:sp>
        <p:nvSpPr>
          <p:cNvPr id="638" name="Shape 638"/>
          <p:cNvSpPr/>
          <p:nvPr/>
        </p:nvSpPr>
        <p:spPr>
          <a:xfrm>
            <a:off x="3508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095</a:t>
            </a:r>
          </a:p>
        </p:txBody>
      </p:sp>
      <p:sp>
        <p:nvSpPr>
          <p:cNvPr id="639" name="Shape 639"/>
          <p:cNvSpPr/>
          <p:nvPr/>
        </p:nvSpPr>
        <p:spPr>
          <a:xfrm>
            <a:off x="396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555</a:t>
            </a:r>
          </a:p>
        </p:txBody>
      </p:sp>
      <p:sp>
        <p:nvSpPr>
          <p:cNvPr id="640" name="Shape 640"/>
          <p:cNvSpPr/>
          <p:nvPr/>
        </p:nvSpPr>
        <p:spPr>
          <a:xfrm>
            <a:off x="442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125</a:t>
            </a:r>
          </a:p>
        </p:txBody>
      </p:sp>
      <p:sp>
        <p:nvSpPr>
          <p:cNvPr id="641" name="Shape 641"/>
          <p:cNvSpPr/>
          <p:nvPr/>
        </p:nvSpPr>
        <p:spPr>
          <a:xfrm>
            <a:off x="487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477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 sort</a:t>
            </a:r>
          </a:p>
        </p:txBody>
      </p:sp>
      <p:sp>
        <p:nvSpPr>
          <p:cNvPr id="647" name="Shape 64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3-digit ints, with digits ranging from 0 to 9.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radix_sort(A, 3, 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j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1684800" y="3618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49" name="Shape 649"/>
          <p:cNvSpPr/>
          <p:nvPr/>
        </p:nvSpPr>
        <p:spPr>
          <a:xfrm>
            <a:off x="168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005</a:t>
            </a:r>
          </a:p>
        </p:txBody>
      </p:sp>
      <p:sp>
        <p:nvSpPr>
          <p:cNvPr id="650" name="Shape 650"/>
          <p:cNvSpPr/>
          <p:nvPr/>
        </p:nvSpPr>
        <p:spPr>
          <a:xfrm>
            <a:off x="214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210</a:t>
            </a:r>
          </a:p>
        </p:txBody>
      </p:sp>
      <p:sp>
        <p:nvSpPr>
          <p:cNvPr id="651" name="Shape 651"/>
          <p:cNvSpPr/>
          <p:nvPr/>
        </p:nvSpPr>
        <p:spPr>
          <a:xfrm>
            <a:off x="259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014</a:t>
            </a:r>
          </a:p>
        </p:txBody>
      </p:sp>
      <p:sp>
        <p:nvSpPr>
          <p:cNvPr id="652" name="Shape 652"/>
          <p:cNvSpPr/>
          <p:nvPr/>
        </p:nvSpPr>
        <p:spPr>
          <a:xfrm>
            <a:off x="3052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125</a:t>
            </a:r>
          </a:p>
        </p:txBody>
      </p:sp>
      <p:sp>
        <p:nvSpPr>
          <p:cNvPr id="653" name="Shape 653"/>
          <p:cNvSpPr/>
          <p:nvPr/>
        </p:nvSpPr>
        <p:spPr>
          <a:xfrm>
            <a:off x="3508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031</a:t>
            </a:r>
          </a:p>
        </p:txBody>
      </p:sp>
      <p:sp>
        <p:nvSpPr>
          <p:cNvPr id="654" name="Shape 654"/>
          <p:cNvSpPr/>
          <p:nvPr/>
        </p:nvSpPr>
        <p:spPr>
          <a:xfrm>
            <a:off x="396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555</a:t>
            </a:r>
          </a:p>
        </p:txBody>
      </p:sp>
      <p:sp>
        <p:nvSpPr>
          <p:cNvPr id="655" name="Shape 655"/>
          <p:cNvSpPr/>
          <p:nvPr/>
        </p:nvSpPr>
        <p:spPr>
          <a:xfrm>
            <a:off x="442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477</a:t>
            </a:r>
          </a:p>
        </p:txBody>
      </p:sp>
      <p:sp>
        <p:nvSpPr>
          <p:cNvPr id="656" name="Shape 656"/>
          <p:cNvSpPr/>
          <p:nvPr/>
        </p:nvSpPr>
        <p:spPr>
          <a:xfrm>
            <a:off x="487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095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 sort</a:t>
            </a:r>
          </a:p>
        </p:txBody>
      </p:sp>
      <p:sp>
        <p:nvSpPr>
          <p:cNvPr id="662" name="Shape 66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Suppose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consists of 8 3-digit ints, with digits ranging from 0 to 9.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radix_sort(A, 3, 10)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j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A_j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result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1684800" y="36184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664" name="Shape 664"/>
          <p:cNvSpPr/>
          <p:nvPr/>
        </p:nvSpPr>
        <p:spPr>
          <a:xfrm>
            <a:off x="1684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05)</a:t>
            </a:r>
          </a:p>
        </p:txBody>
      </p:sp>
      <p:sp>
        <p:nvSpPr>
          <p:cNvPr id="665" name="Shape 665"/>
          <p:cNvSpPr/>
          <p:nvPr/>
        </p:nvSpPr>
        <p:spPr>
          <a:xfrm>
            <a:off x="2596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10)</a:t>
            </a:r>
          </a:p>
        </p:txBody>
      </p:sp>
      <p:sp>
        <p:nvSpPr>
          <p:cNvPr id="666" name="Shape 666"/>
          <p:cNvSpPr/>
          <p:nvPr/>
        </p:nvSpPr>
        <p:spPr>
          <a:xfrm>
            <a:off x="3508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667" name="Shape 667"/>
          <p:cNvSpPr/>
          <p:nvPr/>
        </p:nvSpPr>
        <p:spPr>
          <a:xfrm>
            <a:off x="44208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25)</a:t>
            </a:r>
          </a:p>
        </p:txBody>
      </p:sp>
      <p:sp>
        <p:nvSpPr>
          <p:cNvPr id="668" name="Shape 668"/>
          <p:cNvSpPr/>
          <p:nvPr/>
        </p:nvSpPr>
        <p:spPr>
          <a:xfrm>
            <a:off x="5792400" y="4456650"/>
            <a:ext cx="912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95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669" name="Shape 669"/>
          <p:cNvSpPr/>
          <p:nvPr/>
        </p:nvSpPr>
        <p:spPr>
          <a:xfrm>
            <a:off x="5334000" y="44566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… </a:t>
            </a:r>
          </a:p>
        </p:txBody>
      </p:sp>
      <p:sp>
        <p:nvSpPr>
          <p:cNvPr id="670" name="Shape 670"/>
          <p:cNvSpPr/>
          <p:nvPr/>
        </p:nvSpPr>
        <p:spPr>
          <a:xfrm>
            <a:off x="2142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05</a:t>
            </a:r>
          </a:p>
        </p:txBody>
      </p:sp>
      <p:sp>
        <p:nvSpPr>
          <p:cNvPr id="671" name="Shape 671"/>
          <p:cNvSpPr/>
          <p:nvPr/>
        </p:nvSpPr>
        <p:spPr>
          <a:xfrm>
            <a:off x="2598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</a:p>
        </p:txBody>
      </p:sp>
      <p:sp>
        <p:nvSpPr>
          <p:cNvPr id="672" name="Shape 672"/>
          <p:cNvSpPr/>
          <p:nvPr/>
        </p:nvSpPr>
        <p:spPr>
          <a:xfrm>
            <a:off x="3054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31</a:t>
            </a:r>
          </a:p>
        </p:txBody>
      </p:sp>
      <p:sp>
        <p:nvSpPr>
          <p:cNvPr id="673" name="Shape 673"/>
          <p:cNvSpPr/>
          <p:nvPr/>
        </p:nvSpPr>
        <p:spPr>
          <a:xfrm>
            <a:off x="3510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95</a:t>
            </a:r>
          </a:p>
        </p:txBody>
      </p:sp>
      <p:sp>
        <p:nvSpPr>
          <p:cNvPr id="674" name="Shape 674"/>
          <p:cNvSpPr/>
          <p:nvPr/>
        </p:nvSpPr>
        <p:spPr>
          <a:xfrm>
            <a:off x="3966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25</a:t>
            </a:r>
          </a:p>
        </p:txBody>
      </p:sp>
      <p:sp>
        <p:nvSpPr>
          <p:cNvPr id="675" name="Shape 675"/>
          <p:cNvSpPr/>
          <p:nvPr/>
        </p:nvSpPr>
        <p:spPr>
          <a:xfrm>
            <a:off x="4422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676" name="Shape 676"/>
          <p:cNvSpPr/>
          <p:nvPr/>
        </p:nvSpPr>
        <p:spPr>
          <a:xfrm>
            <a:off x="4878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77</a:t>
            </a:r>
          </a:p>
        </p:txBody>
      </p:sp>
      <p:sp>
        <p:nvSpPr>
          <p:cNvPr id="677" name="Shape 677"/>
          <p:cNvSpPr/>
          <p:nvPr/>
        </p:nvSpPr>
        <p:spPr>
          <a:xfrm>
            <a:off x="5334000" y="52948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D3368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55</a:t>
            </a:r>
          </a:p>
        </p:txBody>
      </p:sp>
      <p:sp>
        <p:nvSpPr>
          <p:cNvPr id="678" name="Shape 678"/>
          <p:cNvSpPr/>
          <p:nvPr/>
        </p:nvSpPr>
        <p:spPr>
          <a:xfrm>
            <a:off x="168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005</a:t>
            </a:r>
          </a:p>
        </p:txBody>
      </p:sp>
      <p:sp>
        <p:nvSpPr>
          <p:cNvPr id="679" name="Shape 679"/>
          <p:cNvSpPr/>
          <p:nvPr/>
        </p:nvSpPr>
        <p:spPr>
          <a:xfrm>
            <a:off x="214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210</a:t>
            </a:r>
          </a:p>
        </p:txBody>
      </p:sp>
      <p:sp>
        <p:nvSpPr>
          <p:cNvPr id="680" name="Shape 680"/>
          <p:cNvSpPr/>
          <p:nvPr/>
        </p:nvSpPr>
        <p:spPr>
          <a:xfrm>
            <a:off x="259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014</a:t>
            </a:r>
          </a:p>
        </p:txBody>
      </p:sp>
      <p:sp>
        <p:nvSpPr>
          <p:cNvPr id="681" name="Shape 681"/>
          <p:cNvSpPr/>
          <p:nvPr/>
        </p:nvSpPr>
        <p:spPr>
          <a:xfrm>
            <a:off x="3052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125</a:t>
            </a:r>
          </a:p>
        </p:txBody>
      </p:sp>
      <p:sp>
        <p:nvSpPr>
          <p:cNvPr id="682" name="Shape 682"/>
          <p:cNvSpPr/>
          <p:nvPr/>
        </p:nvSpPr>
        <p:spPr>
          <a:xfrm>
            <a:off x="3508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031</a:t>
            </a:r>
          </a:p>
        </p:txBody>
      </p:sp>
      <p:sp>
        <p:nvSpPr>
          <p:cNvPr id="683" name="Shape 683"/>
          <p:cNvSpPr/>
          <p:nvPr/>
        </p:nvSpPr>
        <p:spPr>
          <a:xfrm>
            <a:off x="3964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555</a:t>
            </a:r>
          </a:p>
        </p:txBody>
      </p:sp>
      <p:sp>
        <p:nvSpPr>
          <p:cNvPr id="684" name="Shape 684"/>
          <p:cNvSpPr/>
          <p:nvPr/>
        </p:nvSpPr>
        <p:spPr>
          <a:xfrm>
            <a:off x="4420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477</a:t>
            </a:r>
          </a:p>
        </p:txBody>
      </p:sp>
      <p:sp>
        <p:nvSpPr>
          <p:cNvPr id="685" name="Shape 685"/>
          <p:cNvSpPr/>
          <p:nvPr/>
        </p:nvSpPr>
        <p:spPr>
          <a:xfrm>
            <a:off x="4876800" y="2780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095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 sort</a:t>
            </a:r>
          </a:p>
        </p:txBody>
      </p:sp>
      <p:sp>
        <p:nvSpPr>
          <p:cNvPr id="691" name="Shape 69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sorted by its x least-significant digits at the start of iteration j = x of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loop, then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will be sorted by its x+1 least-significant digits at the start of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iteration j = x+1 of the loop.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Since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bucket_sort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stable, the elements within each bucket are still sorted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their x least-significant digits.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bucket_sort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sorts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by the x+1 digit of the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elements, so the elements are sorted by their x+1 least-significant digits. ◼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Radix sort</a:t>
            </a:r>
          </a:p>
        </p:txBody>
      </p:sp>
      <p:sp>
        <p:nvSpPr>
          <p:cNvPr id="697" name="Shape 69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Radix sort sorts the input list.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the first iteration of the loop,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trivially sorted by its 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least-significant digits.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our lemma, if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sorted by its x least-significant  digits at the start of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iteration j = x of the loop, then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will be sorted by its x+1 least-significant digits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the start of iteration j = x+1 of the loop.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loop terminates at the start of iteration j = d. The collection of d-digit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integers in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sorted by their d least-significant digits, which implies that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sorted when the loop ends. 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Sorting Lower Bounds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3 min break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idx="4294967295" type="sub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Binary Search Trees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Why BSTs?</a:t>
            </a:r>
          </a:p>
        </p:txBody>
      </p:sp>
      <p:sp>
        <p:nvSpPr>
          <p:cNvPr id="713" name="Shape 713"/>
          <p:cNvSpPr/>
          <p:nvPr/>
        </p:nvSpPr>
        <p:spPr>
          <a:xfrm>
            <a:off x="2292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714" name="Shape 714"/>
          <p:cNvSpPr/>
          <p:nvPr/>
        </p:nvSpPr>
        <p:spPr>
          <a:xfrm>
            <a:off x="3204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15" name="Shape 715"/>
          <p:cNvSpPr/>
          <p:nvPr/>
        </p:nvSpPr>
        <p:spPr>
          <a:xfrm>
            <a:off x="4116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16" name="Shape 716"/>
          <p:cNvSpPr/>
          <p:nvPr/>
        </p:nvSpPr>
        <p:spPr>
          <a:xfrm>
            <a:off x="5028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17" name="Shape 717"/>
          <p:cNvSpPr/>
          <p:nvPr/>
        </p:nvSpPr>
        <p:spPr>
          <a:xfrm>
            <a:off x="5940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718" name="Shape 718"/>
          <p:cNvSpPr/>
          <p:nvPr/>
        </p:nvSpPr>
        <p:spPr>
          <a:xfrm>
            <a:off x="6852000" y="144450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719" name="Shape 719"/>
          <p:cNvSpPr/>
          <p:nvPr/>
        </p:nvSpPr>
        <p:spPr>
          <a:xfrm>
            <a:off x="1380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720" name="Shape 720"/>
          <p:cNvSpPr/>
          <p:nvPr/>
        </p:nvSpPr>
        <p:spPr>
          <a:xfrm>
            <a:off x="1836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721" name="Shape 721"/>
          <p:cNvSpPr/>
          <p:nvPr/>
        </p:nvSpPr>
        <p:spPr>
          <a:xfrm>
            <a:off x="2292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722" name="Shape 722"/>
          <p:cNvSpPr/>
          <p:nvPr/>
        </p:nvSpPr>
        <p:spPr>
          <a:xfrm>
            <a:off x="2748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723" name="Shape 723"/>
          <p:cNvSpPr/>
          <p:nvPr/>
        </p:nvSpPr>
        <p:spPr>
          <a:xfrm>
            <a:off x="3204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724" name="Shape 724"/>
          <p:cNvSpPr/>
          <p:nvPr/>
        </p:nvSpPr>
        <p:spPr>
          <a:xfrm>
            <a:off x="3660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</a:p>
        </p:txBody>
      </p:sp>
      <p:sp>
        <p:nvSpPr>
          <p:cNvPr id="725" name="Shape 725"/>
          <p:cNvSpPr/>
          <p:nvPr/>
        </p:nvSpPr>
        <p:spPr>
          <a:xfrm>
            <a:off x="4116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</a:p>
        </p:txBody>
      </p:sp>
      <p:sp>
        <p:nvSpPr>
          <p:cNvPr id="726" name="Shape 726"/>
          <p:cNvSpPr/>
          <p:nvPr/>
        </p:nvSpPr>
        <p:spPr>
          <a:xfrm>
            <a:off x="4572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</a:p>
        </p:txBody>
      </p:sp>
      <p:sp>
        <p:nvSpPr>
          <p:cNvPr id="727" name="Shape 727"/>
          <p:cNvSpPr/>
          <p:nvPr/>
        </p:nvSpPr>
        <p:spPr>
          <a:xfrm>
            <a:off x="5028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</a:p>
        </p:txBody>
      </p:sp>
      <p:sp>
        <p:nvSpPr>
          <p:cNvPr id="728" name="Shape 728"/>
          <p:cNvSpPr/>
          <p:nvPr/>
        </p:nvSpPr>
        <p:spPr>
          <a:xfrm>
            <a:off x="5484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</a:p>
        </p:txBody>
      </p:sp>
      <p:sp>
        <p:nvSpPr>
          <p:cNvPr id="729" name="Shape 729"/>
          <p:cNvSpPr/>
          <p:nvPr/>
        </p:nvSpPr>
        <p:spPr>
          <a:xfrm>
            <a:off x="5940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</a:p>
        </p:txBody>
      </p:sp>
      <p:sp>
        <p:nvSpPr>
          <p:cNvPr id="730" name="Shape 730"/>
          <p:cNvSpPr/>
          <p:nvPr/>
        </p:nvSpPr>
        <p:spPr>
          <a:xfrm>
            <a:off x="6396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n-1</a:t>
            </a:r>
          </a:p>
        </p:txBody>
      </p:sp>
      <p:sp>
        <p:nvSpPr>
          <p:cNvPr id="731" name="Shape 731"/>
          <p:cNvSpPr/>
          <p:nvPr/>
        </p:nvSpPr>
        <p:spPr>
          <a:xfrm>
            <a:off x="6852000" y="3923250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930450" y="46128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Sorted arrays: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search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select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insert/delete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930450" y="19005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Sorted linked lists: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search/select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insert/delete</a:t>
            </a:r>
          </a:p>
        </p:txBody>
      </p:sp>
      <p:cxnSp>
        <p:nvCxnSpPr>
          <p:cNvPr id="734" name="Shape 734"/>
          <p:cNvCxnSpPr>
            <a:stCxn id="735" idx="3"/>
            <a:endCxn id="713" idx="1"/>
          </p:cNvCxnSpPr>
          <p:nvPr/>
        </p:nvCxnSpPr>
        <p:spPr>
          <a:xfrm>
            <a:off x="1836000" y="1672500"/>
            <a:ext cx="4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6" name="Shape 736"/>
          <p:cNvCxnSpPr/>
          <p:nvPr/>
        </p:nvCxnSpPr>
        <p:spPr>
          <a:xfrm>
            <a:off x="2750400" y="1672500"/>
            <a:ext cx="4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7" name="Shape 737"/>
          <p:cNvCxnSpPr/>
          <p:nvPr/>
        </p:nvCxnSpPr>
        <p:spPr>
          <a:xfrm>
            <a:off x="3664800" y="1672500"/>
            <a:ext cx="4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8" name="Shape 738"/>
          <p:cNvCxnSpPr/>
          <p:nvPr/>
        </p:nvCxnSpPr>
        <p:spPr>
          <a:xfrm>
            <a:off x="4579200" y="1672500"/>
            <a:ext cx="4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39" name="Shape 739"/>
          <p:cNvCxnSpPr/>
          <p:nvPr/>
        </p:nvCxnSpPr>
        <p:spPr>
          <a:xfrm>
            <a:off x="5493600" y="1672500"/>
            <a:ext cx="4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40" name="Shape 740"/>
          <p:cNvCxnSpPr/>
          <p:nvPr/>
        </p:nvCxnSpPr>
        <p:spPr>
          <a:xfrm>
            <a:off x="6408000" y="1672500"/>
            <a:ext cx="456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41" name="Shape 741"/>
          <p:cNvSpPr/>
          <p:nvPr/>
        </p:nvSpPr>
        <p:spPr>
          <a:xfrm rot="-3299352">
            <a:off x="5312093" y="2938596"/>
            <a:ext cx="666589" cy="255686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42" name="Shape 742"/>
          <p:cNvSpPr txBox="1"/>
          <p:nvPr/>
        </p:nvSpPr>
        <p:spPr>
          <a:xfrm>
            <a:off x="1058100" y="1481250"/>
            <a:ext cx="777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HEAD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2810100" y="2957425"/>
            <a:ext cx="2539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Assuming we have a pointer to the location of the insert/delete</a:t>
            </a:r>
          </a:p>
        </p:txBody>
      </p:sp>
      <p:sp>
        <p:nvSpPr>
          <p:cNvPr id="744" name="Shape 744"/>
          <p:cNvSpPr/>
          <p:nvPr/>
        </p:nvSpPr>
        <p:spPr>
          <a:xfrm flipH="1" rot="10800000">
            <a:off x="3692119" y="5155461"/>
            <a:ext cx="666558" cy="350794"/>
          </a:xfrm>
          <a:custGeom>
            <a:pathLst>
              <a:path extrusionOk="0" h="10228" w="26665">
                <a:moveTo>
                  <a:pt x="26665" y="10228"/>
                </a:moveTo>
                <a:cubicBezTo>
                  <a:pt x="25264" y="10045"/>
                  <a:pt x="21247" y="9801"/>
                  <a:pt x="18264" y="9132"/>
                </a:cubicBezTo>
                <a:cubicBezTo>
                  <a:pt x="15281" y="8462"/>
                  <a:pt x="11811" y="7732"/>
                  <a:pt x="8767" y="6210"/>
                </a:cubicBezTo>
                <a:cubicBezTo>
                  <a:pt x="5723" y="4688"/>
                  <a:pt x="1461" y="1035"/>
                  <a:pt x="0" y="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45" name="Shape 745"/>
          <p:cNvSpPr txBox="1"/>
          <p:nvPr/>
        </p:nvSpPr>
        <p:spPr>
          <a:xfrm>
            <a:off x="1590900" y="5319625"/>
            <a:ext cx="2539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“Get the k</a:t>
            </a:r>
            <a:r>
              <a:rPr baseline="30000" lang="en"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smallest element”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Why BSTs?</a:t>
            </a:r>
          </a:p>
        </p:txBody>
      </p:sp>
      <p:sp>
        <p:nvSpPr>
          <p:cNvPr id="751" name="Shape 75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Shape 752"/>
          <p:cNvSpPr/>
          <p:nvPr/>
        </p:nvSpPr>
        <p:spPr>
          <a:xfrm>
            <a:off x="290725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</p:txBody>
      </p:sp>
      <p:sp>
        <p:nvSpPr>
          <p:cNvPr id="753" name="Shape 753"/>
          <p:cNvSpPr/>
          <p:nvPr/>
        </p:nvSpPr>
        <p:spPr>
          <a:xfrm>
            <a:off x="290725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Sorted linked lists</a:t>
            </a:r>
          </a:p>
        </p:txBody>
      </p:sp>
      <p:sp>
        <p:nvSpPr>
          <p:cNvPr id="754" name="Shape 754"/>
          <p:cNvSpPr/>
          <p:nvPr/>
        </p:nvSpPr>
        <p:spPr>
          <a:xfrm>
            <a:off x="4736050" y="1444500"/>
            <a:ext cx="1830900" cy="9231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Sorted arrays</a:t>
            </a:r>
          </a:p>
        </p:txBody>
      </p:sp>
      <p:sp>
        <p:nvSpPr>
          <p:cNvPr id="755" name="Shape 755"/>
          <p:cNvSpPr/>
          <p:nvPr/>
        </p:nvSpPr>
        <p:spPr>
          <a:xfrm>
            <a:off x="6564850" y="1444500"/>
            <a:ext cx="1830900" cy="9231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Binary search trees</a:t>
            </a:r>
          </a:p>
        </p:txBody>
      </p:sp>
      <p:sp>
        <p:nvSpPr>
          <p:cNvPr id="756" name="Shape 756"/>
          <p:cNvSpPr/>
          <p:nvPr/>
        </p:nvSpPr>
        <p:spPr>
          <a:xfrm>
            <a:off x="6564850" y="2367600"/>
            <a:ext cx="1830900" cy="18309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</p:txBody>
      </p:sp>
      <p:sp>
        <p:nvSpPr>
          <p:cNvPr id="757" name="Shape 757"/>
          <p:cNvSpPr/>
          <p:nvPr/>
        </p:nvSpPr>
        <p:spPr>
          <a:xfrm>
            <a:off x="290725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given a pointer to the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element; otherwise, O(n)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to search for it</a:t>
            </a:r>
          </a:p>
        </p:txBody>
      </p:sp>
      <p:sp>
        <p:nvSpPr>
          <p:cNvPr id="758" name="Shape 758"/>
          <p:cNvSpPr/>
          <p:nvPr/>
        </p:nvSpPr>
        <p:spPr>
          <a:xfrm>
            <a:off x="473605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</a:p>
        </p:txBody>
      </p:sp>
      <p:sp>
        <p:nvSpPr>
          <p:cNvPr id="759" name="Shape 759"/>
          <p:cNvSpPr/>
          <p:nvPr/>
        </p:nvSpPr>
        <p:spPr>
          <a:xfrm>
            <a:off x="473605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</p:txBody>
      </p:sp>
      <p:sp>
        <p:nvSpPr>
          <p:cNvPr id="760" name="Shape 760"/>
          <p:cNvSpPr/>
          <p:nvPr/>
        </p:nvSpPr>
        <p:spPr>
          <a:xfrm>
            <a:off x="6564850" y="4196400"/>
            <a:ext cx="1830900" cy="1830900"/>
          </a:xfrm>
          <a:prstGeom prst="rect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</p:txBody>
      </p:sp>
      <p:sp>
        <p:nvSpPr>
          <p:cNvPr id="761" name="Shape 761"/>
          <p:cNvSpPr/>
          <p:nvPr/>
        </p:nvSpPr>
        <p:spPr>
          <a:xfrm>
            <a:off x="1076350" y="23676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Search</a:t>
            </a:r>
          </a:p>
        </p:txBody>
      </p:sp>
      <p:sp>
        <p:nvSpPr>
          <p:cNvPr id="762" name="Shape 762"/>
          <p:cNvSpPr/>
          <p:nvPr/>
        </p:nvSpPr>
        <p:spPr>
          <a:xfrm>
            <a:off x="1076350" y="4196400"/>
            <a:ext cx="1830900" cy="18309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Insert/Delete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Tree Terminology</a:t>
            </a:r>
          </a:p>
        </p:txBody>
      </p:sp>
      <p:sp>
        <p:nvSpPr>
          <p:cNvPr id="768" name="Shape 76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770" name="Shape 770"/>
          <p:cNvSpPr/>
          <p:nvPr/>
        </p:nvSpPr>
        <p:spPr>
          <a:xfrm>
            <a:off x="33048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771" name="Shape 771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772" name="Shape 772"/>
          <p:cNvSpPr/>
          <p:nvPr/>
        </p:nvSpPr>
        <p:spPr>
          <a:xfrm>
            <a:off x="23904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773" name="Shape 773"/>
          <p:cNvSpPr/>
          <p:nvPr/>
        </p:nvSpPr>
        <p:spPr>
          <a:xfrm>
            <a:off x="42192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774" name="Shape 774"/>
          <p:cNvSpPr/>
          <p:nvPr/>
        </p:nvSpPr>
        <p:spPr>
          <a:xfrm>
            <a:off x="60480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775" name="Shape 775"/>
          <p:cNvSpPr/>
          <p:nvPr/>
        </p:nvSpPr>
        <p:spPr>
          <a:xfrm>
            <a:off x="1476000" y="41876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776" name="Shape 776"/>
          <p:cNvCxnSpPr>
            <a:stCxn id="769" idx="3"/>
            <a:endCxn id="770" idx="7"/>
          </p:cNvCxnSpPr>
          <p:nvPr/>
        </p:nvCxnSpPr>
        <p:spPr>
          <a:xfrm flipH="1">
            <a:off x="3907032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7" name="Shape 777"/>
          <p:cNvCxnSpPr>
            <a:stCxn id="770" idx="3"/>
            <a:endCxn id="772" idx="7"/>
          </p:cNvCxnSpPr>
          <p:nvPr/>
        </p:nvCxnSpPr>
        <p:spPr>
          <a:xfrm flipH="1">
            <a:off x="2992632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8" name="Shape 778"/>
          <p:cNvCxnSpPr>
            <a:stCxn id="772" idx="3"/>
            <a:endCxn id="775" idx="7"/>
          </p:cNvCxnSpPr>
          <p:nvPr/>
        </p:nvCxnSpPr>
        <p:spPr>
          <a:xfrm flipH="1">
            <a:off x="2078232" y="3875554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79" name="Shape 779"/>
          <p:cNvCxnSpPr>
            <a:stCxn id="769" idx="5"/>
            <a:endCxn id="771" idx="1"/>
          </p:cNvCxnSpPr>
          <p:nvPr/>
        </p:nvCxnSpPr>
        <p:spPr>
          <a:xfrm>
            <a:off x="4821467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80" name="Shape 780"/>
          <p:cNvCxnSpPr>
            <a:stCxn id="770" idx="5"/>
            <a:endCxn id="773" idx="1"/>
          </p:cNvCxnSpPr>
          <p:nvPr/>
        </p:nvCxnSpPr>
        <p:spPr>
          <a:xfrm>
            <a:off x="39070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781" name="Shape 781"/>
          <p:cNvCxnSpPr>
            <a:stCxn id="771" idx="5"/>
            <a:endCxn id="774" idx="1"/>
          </p:cNvCxnSpPr>
          <p:nvPr/>
        </p:nvCxnSpPr>
        <p:spPr>
          <a:xfrm>
            <a:off x="57358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82" name="Shape 782"/>
          <p:cNvSpPr/>
          <p:nvPr/>
        </p:nvSpPr>
        <p:spPr>
          <a:xfrm rot="4156549">
            <a:off x="2948653" y="3431228"/>
            <a:ext cx="800002" cy="23271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3" name="Shape 783"/>
          <p:cNvSpPr txBox="1"/>
          <p:nvPr/>
        </p:nvSpPr>
        <p:spPr>
          <a:xfrm>
            <a:off x="2808900" y="3967275"/>
            <a:ext cx="1174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left child of 3 is 2</a:t>
            </a:r>
          </a:p>
        </p:txBody>
      </p:sp>
      <p:sp>
        <p:nvSpPr>
          <p:cNvPr id="784" name="Shape 784"/>
          <p:cNvSpPr txBox="1"/>
          <p:nvPr/>
        </p:nvSpPr>
        <p:spPr>
          <a:xfrm>
            <a:off x="2732700" y="4500675"/>
            <a:ext cx="1311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right child of 3 is 4</a:t>
            </a:r>
          </a:p>
        </p:txBody>
      </p:sp>
      <p:sp>
        <p:nvSpPr>
          <p:cNvPr id="785" name="Shape 785"/>
          <p:cNvSpPr/>
          <p:nvPr/>
        </p:nvSpPr>
        <p:spPr>
          <a:xfrm rot="4329427">
            <a:off x="3309502" y="3545207"/>
            <a:ext cx="1215169" cy="55764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6" name="Shape 786"/>
          <p:cNvSpPr txBox="1"/>
          <p:nvPr/>
        </p:nvSpPr>
        <p:spPr>
          <a:xfrm>
            <a:off x="4398725" y="5351250"/>
            <a:ext cx="1569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Vertices without non-NIL children are “leaves” </a:t>
            </a:r>
          </a:p>
        </p:txBody>
      </p:sp>
      <p:sp>
        <p:nvSpPr>
          <p:cNvPr id="787" name="Shape 787"/>
          <p:cNvSpPr/>
          <p:nvPr/>
        </p:nvSpPr>
        <p:spPr>
          <a:xfrm rot="5653932">
            <a:off x="5291800" y="4444335"/>
            <a:ext cx="1362385" cy="485492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8" name="Shape 788"/>
          <p:cNvSpPr/>
          <p:nvPr/>
        </p:nvSpPr>
        <p:spPr>
          <a:xfrm rot="3435134">
            <a:off x="4378456" y="4450395"/>
            <a:ext cx="1285246" cy="42735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9" name="Shape 789"/>
          <p:cNvSpPr/>
          <p:nvPr/>
        </p:nvSpPr>
        <p:spPr>
          <a:xfrm flipH="1" rot="-6476687">
            <a:off x="2550203" y="4280386"/>
            <a:ext cx="1432050" cy="18083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90" name="Shape 790"/>
          <p:cNvSpPr txBox="1"/>
          <p:nvPr/>
        </p:nvSpPr>
        <p:spPr>
          <a:xfrm>
            <a:off x="5891750" y="1571550"/>
            <a:ext cx="1835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vertex without a parent is the “root”</a:t>
            </a:r>
          </a:p>
        </p:txBody>
      </p:sp>
      <p:sp>
        <p:nvSpPr>
          <p:cNvPr id="791" name="Shape 791"/>
          <p:cNvSpPr/>
          <p:nvPr/>
        </p:nvSpPr>
        <p:spPr>
          <a:xfrm rot="-870350">
            <a:off x="5044647" y="1629274"/>
            <a:ext cx="799956" cy="23272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92" name="Shape 792"/>
          <p:cNvSpPr txBox="1"/>
          <p:nvPr/>
        </p:nvSpPr>
        <p:spPr>
          <a:xfrm>
            <a:off x="914400" y="1525650"/>
            <a:ext cx="22095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 a “vertex” or “node”; it has key 3</a:t>
            </a:r>
          </a:p>
        </p:txBody>
      </p:sp>
      <p:sp>
        <p:nvSpPr>
          <p:cNvPr id="793" name="Shape 793"/>
          <p:cNvSpPr/>
          <p:nvPr/>
        </p:nvSpPr>
        <p:spPr>
          <a:xfrm flipH="1" rot="5400000">
            <a:off x="2855650" y="1810148"/>
            <a:ext cx="547815" cy="5570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94" name="Shape 794"/>
          <p:cNvSpPr txBox="1"/>
          <p:nvPr/>
        </p:nvSpPr>
        <p:spPr>
          <a:xfrm>
            <a:off x="6133725" y="5275050"/>
            <a:ext cx="1569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Both children of 7 are NIL.</a:t>
            </a:r>
          </a:p>
        </p:txBody>
      </p:sp>
      <p:sp>
        <p:nvSpPr>
          <p:cNvPr id="795" name="Shape 795"/>
          <p:cNvSpPr/>
          <p:nvPr/>
        </p:nvSpPr>
        <p:spPr>
          <a:xfrm rot="3435134">
            <a:off x="6131056" y="4450395"/>
            <a:ext cx="1285246" cy="42735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Tree Terminology</a:t>
            </a:r>
          </a:p>
        </p:txBody>
      </p:sp>
      <p:sp>
        <p:nvSpPr>
          <p:cNvPr id="801" name="Shape 80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803" name="Shape 803"/>
          <p:cNvSpPr/>
          <p:nvPr/>
        </p:nvSpPr>
        <p:spPr>
          <a:xfrm>
            <a:off x="33048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804" name="Shape 804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805" name="Shape 805"/>
          <p:cNvSpPr/>
          <p:nvPr/>
        </p:nvSpPr>
        <p:spPr>
          <a:xfrm>
            <a:off x="23904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806" name="Shape 806"/>
          <p:cNvSpPr/>
          <p:nvPr/>
        </p:nvSpPr>
        <p:spPr>
          <a:xfrm>
            <a:off x="42192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807" name="Shape 807"/>
          <p:cNvSpPr/>
          <p:nvPr/>
        </p:nvSpPr>
        <p:spPr>
          <a:xfrm>
            <a:off x="60480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808" name="Shape 808"/>
          <p:cNvSpPr/>
          <p:nvPr/>
        </p:nvSpPr>
        <p:spPr>
          <a:xfrm>
            <a:off x="1476000" y="41876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809" name="Shape 809"/>
          <p:cNvCxnSpPr>
            <a:stCxn id="802" idx="3"/>
            <a:endCxn id="803" idx="7"/>
          </p:cNvCxnSpPr>
          <p:nvPr/>
        </p:nvCxnSpPr>
        <p:spPr>
          <a:xfrm flipH="1">
            <a:off x="3907032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0" name="Shape 810"/>
          <p:cNvCxnSpPr>
            <a:stCxn id="803" idx="3"/>
            <a:endCxn id="805" idx="7"/>
          </p:cNvCxnSpPr>
          <p:nvPr/>
        </p:nvCxnSpPr>
        <p:spPr>
          <a:xfrm flipH="1">
            <a:off x="2992632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1" name="Shape 811"/>
          <p:cNvCxnSpPr>
            <a:stCxn id="805" idx="3"/>
            <a:endCxn id="808" idx="7"/>
          </p:cNvCxnSpPr>
          <p:nvPr/>
        </p:nvCxnSpPr>
        <p:spPr>
          <a:xfrm flipH="1">
            <a:off x="2078232" y="3875554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2" name="Shape 812"/>
          <p:cNvCxnSpPr>
            <a:stCxn id="802" idx="5"/>
            <a:endCxn id="804" idx="1"/>
          </p:cNvCxnSpPr>
          <p:nvPr/>
        </p:nvCxnSpPr>
        <p:spPr>
          <a:xfrm>
            <a:off x="4821467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3" name="Shape 813"/>
          <p:cNvCxnSpPr>
            <a:stCxn id="803" idx="5"/>
            <a:endCxn id="806" idx="1"/>
          </p:cNvCxnSpPr>
          <p:nvPr/>
        </p:nvCxnSpPr>
        <p:spPr>
          <a:xfrm>
            <a:off x="39070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14" name="Shape 814"/>
          <p:cNvCxnSpPr>
            <a:stCxn id="804" idx="5"/>
            <a:endCxn id="807" idx="1"/>
          </p:cNvCxnSpPr>
          <p:nvPr/>
        </p:nvCxnSpPr>
        <p:spPr>
          <a:xfrm>
            <a:off x="57358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815" name="Shape 815"/>
          <p:cNvSpPr txBox="1"/>
          <p:nvPr/>
        </p:nvSpPr>
        <p:spPr>
          <a:xfrm>
            <a:off x="1546675" y="1520700"/>
            <a:ext cx="18531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left-descendants of 5 are 1, 2, 3, and 4.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2171325" y="4811375"/>
            <a:ext cx="1569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parent of 1 is 2; the ancestors of 1 are 2, 3, and 5.</a:t>
            </a:r>
          </a:p>
        </p:txBody>
      </p:sp>
      <p:sp>
        <p:nvSpPr>
          <p:cNvPr id="817" name="Shape 817"/>
          <p:cNvSpPr/>
          <p:nvPr/>
        </p:nvSpPr>
        <p:spPr>
          <a:xfrm flipH="1" rot="4299257">
            <a:off x="3465258" y="1733951"/>
            <a:ext cx="547811" cy="55702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18" name="Shape 818"/>
          <p:cNvSpPr/>
          <p:nvPr/>
        </p:nvSpPr>
        <p:spPr>
          <a:xfrm rot="1764762">
            <a:off x="2208234" y="4271824"/>
            <a:ext cx="922477" cy="497507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19" name="Shape 819"/>
          <p:cNvSpPr/>
          <p:nvPr/>
        </p:nvSpPr>
        <p:spPr>
          <a:xfrm rot="-807370">
            <a:off x="5023073" y="1629279"/>
            <a:ext cx="800032" cy="2327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D3368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820" name="Shape 820"/>
          <p:cNvSpPr txBox="1"/>
          <p:nvPr/>
        </p:nvSpPr>
        <p:spPr>
          <a:xfrm>
            <a:off x="5890075" y="1444500"/>
            <a:ext cx="1666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predecessor of 5 is 4; the successor of 5 is 6.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Binary Search Trees</a:t>
            </a:r>
          </a:p>
        </p:txBody>
      </p:sp>
      <p:sp>
        <p:nvSpPr>
          <p:cNvPr id="826" name="Shape 82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Binary Trees are trees such that each vertex has at most 2 children.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Binary Search Trees are Binary Trees such that: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Every left descendent of a vertex has key less than that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Every right descendent of a vertex has key greater than that vertex.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Building BSTs by Example</a:t>
            </a:r>
          </a:p>
        </p:txBody>
      </p:sp>
      <p:sp>
        <p:nvSpPr>
          <p:cNvPr id="832" name="Shape 8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Shape 833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834" name="Shape 834"/>
          <p:cNvSpPr/>
          <p:nvPr/>
        </p:nvSpPr>
        <p:spPr>
          <a:xfrm>
            <a:off x="51336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835" name="Shape 835"/>
          <p:cNvSpPr/>
          <p:nvPr/>
        </p:nvSpPr>
        <p:spPr>
          <a:xfrm>
            <a:off x="60480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836" name="Shape 836"/>
          <p:cNvSpPr/>
          <p:nvPr/>
        </p:nvSpPr>
        <p:spPr>
          <a:xfrm>
            <a:off x="6962400" y="14444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837" name="Shape 837"/>
          <p:cNvSpPr/>
          <p:nvPr/>
        </p:nvSpPr>
        <p:spPr>
          <a:xfrm>
            <a:off x="2390400" y="14444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838" name="Shape 838"/>
          <p:cNvSpPr/>
          <p:nvPr/>
        </p:nvSpPr>
        <p:spPr>
          <a:xfrm>
            <a:off x="1476000" y="14444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839" name="Shape 839"/>
          <p:cNvSpPr/>
          <p:nvPr/>
        </p:nvSpPr>
        <p:spPr>
          <a:xfrm>
            <a:off x="3304800" y="14444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Building BSTs by Example</a:t>
            </a:r>
          </a:p>
        </p:txBody>
      </p:sp>
      <p:sp>
        <p:nvSpPr>
          <p:cNvPr id="845" name="Shape 84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partition about one of the vertices …</a:t>
            </a:r>
          </a:p>
        </p:txBody>
      </p:sp>
      <p:sp>
        <p:nvSpPr>
          <p:cNvPr id="846" name="Shape 846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847" name="Shape 847"/>
          <p:cNvSpPr/>
          <p:nvPr/>
        </p:nvSpPr>
        <p:spPr>
          <a:xfrm>
            <a:off x="5133600" y="14445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848" name="Shape 848"/>
          <p:cNvSpPr/>
          <p:nvPr/>
        </p:nvSpPr>
        <p:spPr>
          <a:xfrm>
            <a:off x="60480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849" name="Shape 849"/>
          <p:cNvSpPr/>
          <p:nvPr/>
        </p:nvSpPr>
        <p:spPr>
          <a:xfrm>
            <a:off x="6962400" y="14444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850" name="Shape 850"/>
          <p:cNvSpPr/>
          <p:nvPr/>
        </p:nvSpPr>
        <p:spPr>
          <a:xfrm>
            <a:off x="2390400" y="14444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851" name="Shape 851"/>
          <p:cNvSpPr/>
          <p:nvPr/>
        </p:nvSpPr>
        <p:spPr>
          <a:xfrm>
            <a:off x="1476000" y="14444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852" name="Shape 852"/>
          <p:cNvSpPr/>
          <p:nvPr/>
        </p:nvSpPr>
        <p:spPr>
          <a:xfrm>
            <a:off x="3304800" y="14444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Building BSTs by Example</a:t>
            </a:r>
          </a:p>
        </p:txBody>
      </p:sp>
      <p:sp>
        <p:nvSpPr>
          <p:cNvPr id="858" name="Shape 85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 and build a tree with that vertex as the root.</a:t>
            </a:r>
          </a:p>
        </p:txBody>
      </p:sp>
      <p:sp>
        <p:nvSpPr>
          <p:cNvPr id="859" name="Shape 859"/>
          <p:cNvSpPr/>
          <p:nvPr/>
        </p:nvSpPr>
        <p:spPr>
          <a:xfrm>
            <a:off x="14760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860" name="Shape 860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861" name="Shape 861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862" name="Shape 862"/>
          <p:cNvSpPr/>
          <p:nvPr/>
        </p:nvSpPr>
        <p:spPr>
          <a:xfrm>
            <a:off x="6048000" y="23588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863" name="Shape 863"/>
          <p:cNvSpPr/>
          <p:nvPr/>
        </p:nvSpPr>
        <p:spPr>
          <a:xfrm>
            <a:off x="3304800" y="23588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864" name="Shape 864"/>
          <p:cNvSpPr/>
          <p:nvPr/>
        </p:nvSpPr>
        <p:spPr>
          <a:xfrm>
            <a:off x="2390400" y="23588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865" name="Shape 865"/>
          <p:cNvSpPr/>
          <p:nvPr/>
        </p:nvSpPr>
        <p:spPr>
          <a:xfrm>
            <a:off x="561600" y="23588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Comparison-Based Sorting</a:t>
            </a:r>
          </a:p>
        </p:txBody>
      </p:sp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algorithms use “comparisons” to achieve their output.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insertion_sort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are comparison-based sorting algorithms.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select_k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a comparison-based algorithm. Next week, we’ll learn about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randomized comparison-based sorting algorithm called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 comparison compares two values. e.g. Is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Is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A[4]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Recall, insertion sort.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437125" y="3825925"/>
            <a:ext cx="5402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Is 3 &lt; 4?</a:t>
            </a:r>
          </a:p>
        </p:txBody>
      </p:sp>
      <p:sp>
        <p:nvSpPr>
          <p:cNvPr id="88" name="Shape 88"/>
          <p:cNvSpPr/>
          <p:nvPr/>
        </p:nvSpPr>
        <p:spPr>
          <a:xfrm>
            <a:off x="914350" y="38259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89" name="Shape 89"/>
          <p:cNvSpPr/>
          <p:nvPr/>
        </p:nvSpPr>
        <p:spPr>
          <a:xfrm>
            <a:off x="1370350" y="3825925"/>
            <a:ext cx="456000" cy="4560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90" name="Shape 90"/>
          <p:cNvSpPr/>
          <p:nvPr/>
        </p:nvSpPr>
        <p:spPr>
          <a:xfrm>
            <a:off x="1826350" y="38259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2282350" y="38259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92" name="Shape 92"/>
          <p:cNvSpPr/>
          <p:nvPr/>
        </p:nvSpPr>
        <p:spPr>
          <a:xfrm>
            <a:off x="2738350" y="382592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437125" y="5235975"/>
            <a:ext cx="5402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Is 1 &lt; 4? Is 1 &lt; 3?</a:t>
            </a:r>
          </a:p>
        </p:txBody>
      </p:sp>
      <p:sp>
        <p:nvSpPr>
          <p:cNvPr id="94" name="Shape 94"/>
          <p:cNvSpPr/>
          <p:nvPr/>
        </p:nvSpPr>
        <p:spPr>
          <a:xfrm>
            <a:off x="914350" y="52359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</a:p>
        </p:txBody>
      </p:sp>
      <p:sp>
        <p:nvSpPr>
          <p:cNvPr id="95" name="Shape 95"/>
          <p:cNvSpPr/>
          <p:nvPr/>
        </p:nvSpPr>
        <p:spPr>
          <a:xfrm>
            <a:off x="1370350" y="52359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</a:p>
        </p:txBody>
      </p:sp>
      <p:sp>
        <p:nvSpPr>
          <p:cNvPr id="96" name="Shape 96"/>
          <p:cNvSpPr/>
          <p:nvPr/>
        </p:nvSpPr>
        <p:spPr>
          <a:xfrm>
            <a:off x="1826350" y="5235975"/>
            <a:ext cx="456000" cy="456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</a:p>
        </p:txBody>
      </p:sp>
      <p:sp>
        <p:nvSpPr>
          <p:cNvPr id="97" name="Shape 97"/>
          <p:cNvSpPr/>
          <p:nvPr/>
        </p:nvSpPr>
        <p:spPr>
          <a:xfrm>
            <a:off x="2282350" y="52359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</a:p>
        </p:txBody>
      </p:sp>
      <p:sp>
        <p:nvSpPr>
          <p:cNvPr id="98" name="Shape 98"/>
          <p:cNvSpPr/>
          <p:nvPr/>
        </p:nvSpPr>
        <p:spPr>
          <a:xfrm>
            <a:off x="2738350" y="5235975"/>
            <a:ext cx="456000" cy="456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</a:p>
        </p:txBody>
      </p:sp>
      <p:sp>
        <p:nvSpPr>
          <p:cNvPr id="99" name="Shape 99"/>
          <p:cNvSpPr txBox="1"/>
          <p:nvPr/>
        </p:nvSpPr>
        <p:spPr>
          <a:xfrm rot="5400000">
            <a:off x="1963517" y="4512642"/>
            <a:ext cx="557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  <p:sp>
        <p:nvSpPr>
          <p:cNvPr id="100" name="Shape 100"/>
          <p:cNvSpPr txBox="1"/>
          <p:nvPr/>
        </p:nvSpPr>
        <p:spPr>
          <a:xfrm rot="5400000">
            <a:off x="1963517" y="5960442"/>
            <a:ext cx="557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...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Building BSTs by Example</a:t>
            </a:r>
          </a:p>
        </p:txBody>
      </p:sp>
      <p:sp>
        <p:nvSpPr>
          <p:cNvPr id="871" name="Shape 87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Then, recursively build trees out of its descendants.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14760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873" name="Shape 873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874" name="Shape 874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875" name="Shape 875"/>
          <p:cNvSpPr/>
          <p:nvPr/>
        </p:nvSpPr>
        <p:spPr>
          <a:xfrm>
            <a:off x="6048000" y="23588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876" name="Shape 876"/>
          <p:cNvSpPr/>
          <p:nvPr/>
        </p:nvSpPr>
        <p:spPr>
          <a:xfrm>
            <a:off x="3304800" y="23588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877" name="Shape 877"/>
          <p:cNvSpPr/>
          <p:nvPr/>
        </p:nvSpPr>
        <p:spPr>
          <a:xfrm>
            <a:off x="2390400" y="2358887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878" name="Shape 878"/>
          <p:cNvSpPr/>
          <p:nvPr/>
        </p:nvSpPr>
        <p:spPr>
          <a:xfrm>
            <a:off x="561600" y="23588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Building BSTs by Example</a:t>
            </a:r>
          </a:p>
        </p:txBody>
      </p:sp>
      <p:sp>
        <p:nvSpPr>
          <p:cNvPr id="884" name="Shape 88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Then, recursively build trees out of its descendants.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2390400" y="32733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886" name="Shape 886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887" name="Shape 887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888" name="Shape 888"/>
          <p:cNvSpPr/>
          <p:nvPr/>
        </p:nvSpPr>
        <p:spPr>
          <a:xfrm>
            <a:off x="60480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889" name="Shape 889"/>
          <p:cNvSpPr/>
          <p:nvPr/>
        </p:nvSpPr>
        <p:spPr>
          <a:xfrm>
            <a:off x="3304800" y="2358887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890" name="Shape 890"/>
          <p:cNvSpPr/>
          <p:nvPr/>
        </p:nvSpPr>
        <p:spPr>
          <a:xfrm>
            <a:off x="14760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891" name="Shape 891"/>
          <p:cNvSpPr/>
          <p:nvPr/>
        </p:nvSpPr>
        <p:spPr>
          <a:xfrm>
            <a:off x="4219200" y="32733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cxnSp>
        <p:nvCxnSpPr>
          <p:cNvPr id="892" name="Shape 892"/>
          <p:cNvCxnSpPr>
            <a:stCxn id="886" idx="3"/>
            <a:endCxn id="889" idx="7"/>
          </p:cNvCxnSpPr>
          <p:nvPr/>
        </p:nvCxnSpPr>
        <p:spPr>
          <a:xfrm flipH="1">
            <a:off x="3907032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93" name="Shape 893"/>
          <p:cNvCxnSpPr>
            <a:stCxn id="886" idx="5"/>
            <a:endCxn id="887" idx="1"/>
          </p:cNvCxnSpPr>
          <p:nvPr/>
        </p:nvCxnSpPr>
        <p:spPr>
          <a:xfrm>
            <a:off x="4821467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Building BSTs by Example</a:t>
            </a:r>
          </a:p>
        </p:txBody>
      </p:sp>
      <p:sp>
        <p:nvSpPr>
          <p:cNvPr id="899" name="Shape 89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Then, recursively build trees out of its descendants.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2390400" y="32733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901" name="Shape 901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902" name="Shape 902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903" name="Shape 903"/>
          <p:cNvSpPr/>
          <p:nvPr/>
        </p:nvSpPr>
        <p:spPr>
          <a:xfrm>
            <a:off x="6048000" y="3273287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904" name="Shape 904"/>
          <p:cNvSpPr/>
          <p:nvPr/>
        </p:nvSpPr>
        <p:spPr>
          <a:xfrm>
            <a:off x="3304800" y="2358887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905" name="Shape 905"/>
          <p:cNvSpPr/>
          <p:nvPr/>
        </p:nvSpPr>
        <p:spPr>
          <a:xfrm>
            <a:off x="1476000" y="41876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906" name="Shape 906"/>
          <p:cNvSpPr/>
          <p:nvPr/>
        </p:nvSpPr>
        <p:spPr>
          <a:xfrm>
            <a:off x="4219200" y="32733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cxnSp>
        <p:nvCxnSpPr>
          <p:cNvPr id="907" name="Shape 907"/>
          <p:cNvCxnSpPr>
            <a:stCxn id="901" idx="3"/>
            <a:endCxn id="904" idx="7"/>
          </p:cNvCxnSpPr>
          <p:nvPr/>
        </p:nvCxnSpPr>
        <p:spPr>
          <a:xfrm flipH="1">
            <a:off x="3907032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08" name="Shape 908"/>
          <p:cNvCxnSpPr>
            <a:stCxn id="901" idx="5"/>
            <a:endCxn id="902" idx="1"/>
          </p:cNvCxnSpPr>
          <p:nvPr/>
        </p:nvCxnSpPr>
        <p:spPr>
          <a:xfrm>
            <a:off x="4821467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09" name="Shape 909"/>
          <p:cNvCxnSpPr>
            <a:stCxn id="904" idx="5"/>
            <a:endCxn id="906" idx="1"/>
          </p:cNvCxnSpPr>
          <p:nvPr/>
        </p:nvCxnSpPr>
        <p:spPr>
          <a:xfrm>
            <a:off x="3907067" y="2961154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10" name="Shape 910"/>
          <p:cNvCxnSpPr>
            <a:stCxn id="902" idx="5"/>
            <a:endCxn id="903" idx="1"/>
          </p:cNvCxnSpPr>
          <p:nvPr/>
        </p:nvCxnSpPr>
        <p:spPr>
          <a:xfrm>
            <a:off x="57358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11" name="Shape 911"/>
          <p:cNvCxnSpPr>
            <a:stCxn id="904" idx="3"/>
            <a:endCxn id="900" idx="7"/>
          </p:cNvCxnSpPr>
          <p:nvPr/>
        </p:nvCxnSpPr>
        <p:spPr>
          <a:xfrm flipH="1">
            <a:off x="2992632" y="2961154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Building BSTs by Example</a:t>
            </a:r>
          </a:p>
        </p:txBody>
      </p:sp>
      <p:sp>
        <p:nvSpPr>
          <p:cNvPr id="917" name="Shape 91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Then, recursively build trees out of its descendants.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390400" y="32733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919" name="Shape 919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920" name="Shape 920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921" name="Shape 921"/>
          <p:cNvSpPr/>
          <p:nvPr/>
        </p:nvSpPr>
        <p:spPr>
          <a:xfrm>
            <a:off x="6048000" y="3273287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922" name="Shape 922"/>
          <p:cNvSpPr/>
          <p:nvPr/>
        </p:nvSpPr>
        <p:spPr>
          <a:xfrm>
            <a:off x="3304800" y="2358887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923" name="Shape 923"/>
          <p:cNvSpPr/>
          <p:nvPr/>
        </p:nvSpPr>
        <p:spPr>
          <a:xfrm>
            <a:off x="1476000" y="4187687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924" name="Shape 924"/>
          <p:cNvSpPr/>
          <p:nvPr/>
        </p:nvSpPr>
        <p:spPr>
          <a:xfrm>
            <a:off x="4219200" y="3273300"/>
            <a:ext cx="705600" cy="705600"/>
          </a:xfrm>
          <a:prstGeom prst="ellipse">
            <a:avLst/>
          </a:prstGeom>
          <a:solidFill>
            <a:srgbClr val="D33682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cxnSp>
        <p:nvCxnSpPr>
          <p:cNvPr id="925" name="Shape 925"/>
          <p:cNvCxnSpPr>
            <a:stCxn id="919" idx="3"/>
            <a:endCxn id="922" idx="7"/>
          </p:cNvCxnSpPr>
          <p:nvPr/>
        </p:nvCxnSpPr>
        <p:spPr>
          <a:xfrm flipH="1">
            <a:off x="3907032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26" name="Shape 926"/>
          <p:cNvCxnSpPr>
            <a:stCxn id="919" idx="5"/>
            <a:endCxn id="920" idx="1"/>
          </p:cNvCxnSpPr>
          <p:nvPr/>
        </p:nvCxnSpPr>
        <p:spPr>
          <a:xfrm>
            <a:off x="4821467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27" name="Shape 927"/>
          <p:cNvCxnSpPr>
            <a:stCxn id="922" idx="5"/>
            <a:endCxn id="924" idx="1"/>
          </p:cNvCxnSpPr>
          <p:nvPr/>
        </p:nvCxnSpPr>
        <p:spPr>
          <a:xfrm>
            <a:off x="3907067" y="2961154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28" name="Shape 928"/>
          <p:cNvCxnSpPr>
            <a:stCxn id="920" idx="5"/>
            <a:endCxn id="921" idx="1"/>
          </p:cNvCxnSpPr>
          <p:nvPr/>
        </p:nvCxnSpPr>
        <p:spPr>
          <a:xfrm>
            <a:off x="57358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29" name="Shape 929"/>
          <p:cNvCxnSpPr>
            <a:stCxn id="922" idx="3"/>
            <a:endCxn id="918" idx="7"/>
          </p:cNvCxnSpPr>
          <p:nvPr/>
        </p:nvCxnSpPr>
        <p:spPr>
          <a:xfrm flipH="1">
            <a:off x="2992632" y="2961154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30" name="Shape 930"/>
          <p:cNvCxnSpPr>
            <a:stCxn id="918" idx="3"/>
            <a:endCxn id="923" idx="7"/>
          </p:cNvCxnSpPr>
          <p:nvPr/>
        </p:nvCxnSpPr>
        <p:spPr>
          <a:xfrm flipH="1">
            <a:off x="2078232" y="38755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There Exist Many Valid BSTs</a:t>
            </a:r>
          </a:p>
        </p:txBody>
      </p:sp>
      <p:sp>
        <p:nvSpPr>
          <p:cNvPr id="936" name="Shape 93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 and many more.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many?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2493500" y="1500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938" name="Shape 938"/>
          <p:cNvSpPr/>
          <p:nvPr/>
        </p:nvSpPr>
        <p:spPr>
          <a:xfrm>
            <a:off x="2036300" y="1957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939" name="Shape 939"/>
          <p:cNvSpPr/>
          <p:nvPr/>
        </p:nvSpPr>
        <p:spPr>
          <a:xfrm>
            <a:off x="2950700" y="1957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940" name="Shape 940"/>
          <p:cNvSpPr/>
          <p:nvPr/>
        </p:nvSpPr>
        <p:spPr>
          <a:xfrm>
            <a:off x="15791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941" name="Shape 941"/>
          <p:cNvSpPr/>
          <p:nvPr/>
        </p:nvSpPr>
        <p:spPr>
          <a:xfrm>
            <a:off x="24935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942" name="Shape 942"/>
          <p:cNvSpPr/>
          <p:nvPr/>
        </p:nvSpPr>
        <p:spPr>
          <a:xfrm>
            <a:off x="34079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943" name="Shape 943"/>
          <p:cNvSpPr/>
          <p:nvPr/>
        </p:nvSpPr>
        <p:spPr>
          <a:xfrm>
            <a:off x="1121900" y="2872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944" name="Shape 944"/>
          <p:cNvCxnSpPr>
            <a:stCxn id="937" idx="3"/>
            <a:endCxn id="938" idx="7"/>
          </p:cNvCxnSpPr>
          <p:nvPr/>
        </p:nvCxnSpPr>
        <p:spPr>
          <a:xfrm flipH="1">
            <a:off x="2419425" y="1883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45" name="Shape 945"/>
          <p:cNvCxnSpPr>
            <a:stCxn id="937" idx="5"/>
            <a:endCxn id="939" idx="1"/>
          </p:cNvCxnSpPr>
          <p:nvPr/>
        </p:nvCxnSpPr>
        <p:spPr>
          <a:xfrm>
            <a:off x="2876574" y="1883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46" name="Shape 946"/>
          <p:cNvCxnSpPr>
            <a:stCxn id="938" idx="3"/>
            <a:endCxn id="940" idx="7"/>
          </p:cNvCxnSpPr>
          <p:nvPr/>
        </p:nvCxnSpPr>
        <p:spPr>
          <a:xfrm flipH="1">
            <a:off x="1962225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47" name="Shape 947"/>
          <p:cNvCxnSpPr>
            <a:stCxn id="938" idx="5"/>
            <a:endCxn id="941" idx="1"/>
          </p:cNvCxnSpPr>
          <p:nvPr/>
        </p:nvCxnSpPr>
        <p:spPr>
          <a:xfrm>
            <a:off x="2419374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48" name="Shape 948"/>
          <p:cNvCxnSpPr>
            <a:stCxn id="940" idx="3"/>
            <a:endCxn id="943" idx="7"/>
          </p:cNvCxnSpPr>
          <p:nvPr/>
        </p:nvCxnSpPr>
        <p:spPr>
          <a:xfrm flipH="1">
            <a:off x="1505025" y="2798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49" name="Shape 949"/>
          <p:cNvCxnSpPr>
            <a:stCxn id="939" idx="5"/>
            <a:endCxn id="942" idx="1"/>
          </p:cNvCxnSpPr>
          <p:nvPr/>
        </p:nvCxnSpPr>
        <p:spPr>
          <a:xfrm>
            <a:off x="3333774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50" name="Shape 950"/>
          <p:cNvSpPr/>
          <p:nvPr/>
        </p:nvSpPr>
        <p:spPr>
          <a:xfrm>
            <a:off x="2493500" y="3481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951" name="Shape 951"/>
          <p:cNvSpPr/>
          <p:nvPr/>
        </p:nvSpPr>
        <p:spPr>
          <a:xfrm>
            <a:off x="2036300" y="3939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952" name="Shape 952"/>
          <p:cNvSpPr/>
          <p:nvPr/>
        </p:nvSpPr>
        <p:spPr>
          <a:xfrm>
            <a:off x="2950700" y="3939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953" name="Shape 953"/>
          <p:cNvSpPr/>
          <p:nvPr/>
        </p:nvSpPr>
        <p:spPr>
          <a:xfrm>
            <a:off x="15791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954" name="Shape 954"/>
          <p:cNvSpPr/>
          <p:nvPr/>
        </p:nvSpPr>
        <p:spPr>
          <a:xfrm>
            <a:off x="2036300" y="4853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955" name="Shape 955"/>
          <p:cNvSpPr/>
          <p:nvPr/>
        </p:nvSpPr>
        <p:spPr>
          <a:xfrm>
            <a:off x="34079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956" name="Shape 956"/>
          <p:cNvSpPr/>
          <p:nvPr/>
        </p:nvSpPr>
        <p:spPr>
          <a:xfrm>
            <a:off x="1121900" y="4853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957" name="Shape 957"/>
          <p:cNvCxnSpPr>
            <a:stCxn id="950" idx="3"/>
            <a:endCxn id="951" idx="7"/>
          </p:cNvCxnSpPr>
          <p:nvPr/>
        </p:nvCxnSpPr>
        <p:spPr>
          <a:xfrm flipH="1">
            <a:off x="2419425" y="3864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58" name="Shape 958"/>
          <p:cNvCxnSpPr>
            <a:stCxn id="950" idx="5"/>
            <a:endCxn id="952" idx="1"/>
          </p:cNvCxnSpPr>
          <p:nvPr/>
        </p:nvCxnSpPr>
        <p:spPr>
          <a:xfrm>
            <a:off x="2876574" y="3864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59" name="Shape 959"/>
          <p:cNvCxnSpPr>
            <a:stCxn id="951" idx="3"/>
            <a:endCxn id="953" idx="7"/>
          </p:cNvCxnSpPr>
          <p:nvPr/>
        </p:nvCxnSpPr>
        <p:spPr>
          <a:xfrm flipH="1">
            <a:off x="1962225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60" name="Shape 960"/>
          <p:cNvCxnSpPr>
            <a:stCxn id="953" idx="3"/>
            <a:endCxn id="956" idx="7"/>
          </p:cNvCxnSpPr>
          <p:nvPr/>
        </p:nvCxnSpPr>
        <p:spPr>
          <a:xfrm flipH="1">
            <a:off x="1505025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61" name="Shape 961"/>
          <p:cNvCxnSpPr>
            <a:stCxn id="952" idx="5"/>
            <a:endCxn id="955" idx="1"/>
          </p:cNvCxnSpPr>
          <p:nvPr/>
        </p:nvCxnSpPr>
        <p:spPr>
          <a:xfrm>
            <a:off x="33337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62" name="Shape 962"/>
          <p:cNvSpPr/>
          <p:nvPr/>
        </p:nvSpPr>
        <p:spPr>
          <a:xfrm>
            <a:off x="5770100" y="1500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963" name="Shape 963"/>
          <p:cNvSpPr/>
          <p:nvPr/>
        </p:nvSpPr>
        <p:spPr>
          <a:xfrm>
            <a:off x="5312900" y="1957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964" name="Shape 964"/>
          <p:cNvSpPr/>
          <p:nvPr/>
        </p:nvSpPr>
        <p:spPr>
          <a:xfrm>
            <a:off x="6227300" y="1957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965" name="Shape 965"/>
          <p:cNvSpPr/>
          <p:nvPr/>
        </p:nvSpPr>
        <p:spPr>
          <a:xfrm>
            <a:off x="48557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966" name="Shape 966"/>
          <p:cNvSpPr/>
          <p:nvPr/>
        </p:nvSpPr>
        <p:spPr>
          <a:xfrm>
            <a:off x="66845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cxnSp>
        <p:nvCxnSpPr>
          <p:cNvPr id="967" name="Shape 967"/>
          <p:cNvCxnSpPr>
            <a:stCxn id="962" idx="3"/>
            <a:endCxn id="963" idx="7"/>
          </p:cNvCxnSpPr>
          <p:nvPr/>
        </p:nvCxnSpPr>
        <p:spPr>
          <a:xfrm flipH="1">
            <a:off x="5696025" y="1883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68" name="Shape 968"/>
          <p:cNvCxnSpPr>
            <a:stCxn id="962" idx="5"/>
            <a:endCxn id="964" idx="1"/>
          </p:cNvCxnSpPr>
          <p:nvPr/>
        </p:nvCxnSpPr>
        <p:spPr>
          <a:xfrm>
            <a:off x="6153174" y="1883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69" name="Shape 969"/>
          <p:cNvCxnSpPr>
            <a:stCxn id="963" idx="3"/>
            <a:endCxn id="965" idx="7"/>
          </p:cNvCxnSpPr>
          <p:nvPr/>
        </p:nvCxnSpPr>
        <p:spPr>
          <a:xfrm flipH="1">
            <a:off x="5238825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70" name="Shape 970"/>
          <p:cNvCxnSpPr>
            <a:stCxn id="964" idx="5"/>
            <a:endCxn id="966" idx="1"/>
          </p:cNvCxnSpPr>
          <p:nvPr/>
        </p:nvCxnSpPr>
        <p:spPr>
          <a:xfrm>
            <a:off x="6610374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71" name="Shape 971"/>
          <p:cNvSpPr/>
          <p:nvPr/>
        </p:nvSpPr>
        <p:spPr>
          <a:xfrm>
            <a:off x="57701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972" name="Shape 972"/>
          <p:cNvSpPr/>
          <p:nvPr/>
        </p:nvSpPr>
        <p:spPr>
          <a:xfrm>
            <a:off x="6227300" y="2872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cxnSp>
        <p:nvCxnSpPr>
          <p:cNvPr id="973" name="Shape 973"/>
          <p:cNvCxnSpPr>
            <a:stCxn id="963" idx="5"/>
            <a:endCxn id="971" idx="1"/>
          </p:cNvCxnSpPr>
          <p:nvPr/>
        </p:nvCxnSpPr>
        <p:spPr>
          <a:xfrm>
            <a:off x="5695974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74" name="Shape 974"/>
          <p:cNvCxnSpPr>
            <a:stCxn id="971" idx="5"/>
            <a:endCxn id="972" idx="1"/>
          </p:cNvCxnSpPr>
          <p:nvPr/>
        </p:nvCxnSpPr>
        <p:spPr>
          <a:xfrm>
            <a:off x="6153174" y="2798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75" name="Shape 975"/>
          <p:cNvSpPr/>
          <p:nvPr/>
        </p:nvSpPr>
        <p:spPr>
          <a:xfrm>
            <a:off x="5770100" y="3481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976" name="Shape 976"/>
          <p:cNvSpPr/>
          <p:nvPr/>
        </p:nvSpPr>
        <p:spPr>
          <a:xfrm>
            <a:off x="5312900" y="3939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977" name="Shape 977"/>
          <p:cNvSpPr/>
          <p:nvPr/>
        </p:nvSpPr>
        <p:spPr>
          <a:xfrm>
            <a:off x="6227300" y="3939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978" name="Shape 978"/>
          <p:cNvSpPr/>
          <p:nvPr/>
        </p:nvSpPr>
        <p:spPr>
          <a:xfrm>
            <a:off x="48557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979" name="Shape 979"/>
          <p:cNvSpPr/>
          <p:nvPr/>
        </p:nvSpPr>
        <p:spPr>
          <a:xfrm>
            <a:off x="66845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cxnSp>
        <p:nvCxnSpPr>
          <p:cNvPr id="980" name="Shape 980"/>
          <p:cNvCxnSpPr>
            <a:stCxn id="975" idx="3"/>
            <a:endCxn id="976" idx="7"/>
          </p:cNvCxnSpPr>
          <p:nvPr/>
        </p:nvCxnSpPr>
        <p:spPr>
          <a:xfrm flipH="1">
            <a:off x="5696025" y="3864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81" name="Shape 981"/>
          <p:cNvCxnSpPr>
            <a:stCxn id="975" idx="5"/>
            <a:endCxn id="977" idx="1"/>
          </p:cNvCxnSpPr>
          <p:nvPr/>
        </p:nvCxnSpPr>
        <p:spPr>
          <a:xfrm>
            <a:off x="6153174" y="3864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82" name="Shape 982"/>
          <p:cNvCxnSpPr>
            <a:stCxn id="976" idx="3"/>
            <a:endCxn id="978" idx="7"/>
          </p:cNvCxnSpPr>
          <p:nvPr/>
        </p:nvCxnSpPr>
        <p:spPr>
          <a:xfrm flipH="1">
            <a:off x="5238825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83" name="Shape 983"/>
          <p:cNvCxnSpPr>
            <a:stCxn id="977" idx="5"/>
            <a:endCxn id="979" idx="1"/>
          </p:cNvCxnSpPr>
          <p:nvPr/>
        </p:nvCxnSpPr>
        <p:spPr>
          <a:xfrm>
            <a:off x="66103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984" name="Shape 984"/>
          <p:cNvSpPr/>
          <p:nvPr/>
        </p:nvSpPr>
        <p:spPr>
          <a:xfrm>
            <a:off x="57701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985" name="Shape 985"/>
          <p:cNvSpPr/>
          <p:nvPr/>
        </p:nvSpPr>
        <p:spPr>
          <a:xfrm>
            <a:off x="5312900" y="4853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986" name="Shape 986"/>
          <p:cNvCxnSpPr>
            <a:stCxn id="976" idx="5"/>
            <a:endCxn id="984" idx="1"/>
          </p:cNvCxnSpPr>
          <p:nvPr/>
        </p:nvCxnSpPr>
        <p:spPr>
          <a:xfrm>
            <a:off x="56959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87" name="Shape 987"/>
          <p:cNvCxnSpPr>
            <a:stCxn id="984" idx="3"/>
            <a:endCxn id="985" idx="7"/>
          </p:cNvCxnSpPr>
          <p:nvPr/>
        </p:nvCxnSpPr>
        <p:spPr>
          <a:xfrm flipH="1">
            <a:off x="5696025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88" name="Shape 988"/>
          <p:cNvCxnSpPr>
            <a:stCxn id="953" idx="5"/>
            <a:endCxn id="954" idx="1"/>
          </p:cNvCxnSpPr>
          <p:nvPr/>
        </p:nvCxnSpPr>
        <p:spPr>
          <a:xfrm>
            <a:off x="1962174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989" name="Shape 9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125" y="5934825"/>
            <a:ext cx="525474" cy="5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There Exist Many Invalid BSTs</a:t>
            </a:r>
          </a:p>
        </p:txBody>
      </p:sp>
      <p:sp>
        <p:nvSpPr>
          <p:cNvPr id="995" name="Shape 99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 and many more.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many?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Shape 996"/>
          <p:cNvSpPr/>
          <p:nvPr/>
        </p:nvSpPr>
        <p:spPr>
          <a:xfrm>
            <a:off x="2493500" y="1500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997" name="Shape 997"/>
          <p:cNvSpPr/>
          <p:nvPr/>
        </p:nvSpPr>
        <p:spPr>
          <a:xfrm>
            <a:off x="2036300" y="1957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998" name="Shape 998"/>
          <p:cNvSpPr/>
          <p:nvPr/>
        </p:nvSpPr>
        <p:spPr>
          <a:xfrm>
            <a:off x="2950700" y="1957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999" name="Shape 999"/>
          <p:cNvSpPr/>
          <p:nvPr/>
        </p:nvSpPr>
        <p:spPr>
          <a:xfrm>
            <a:off x="15791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000" name="Shape 1000"/>
          <p:cNvSpPr/>
          <p:nvPr/>
        </p:nvSpPr>
        <p:spPr>
          <a:xfrm>
            <a:off x="24935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001" name="Shape 1001"/>
          <p:cNvSpPr/>
          <p:nvPr/>
        </p:nvSpPr>
        <p:spPr>
          <a:xfrm>
            <a:off x="34079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1002" name="Shape 1002"/>
          <p:cNvSpPr/>
          <p:nvPr/>
        </p:nvSpPr>
        <p:spPr>
          <a:xfrm>
            <a:off x="1121900" y="2872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cxnSp>
        <p:nvCxnSpPr>
          <p:cNvPr id="1003" name="Shape 1003"/>
          <p:cNvCxnSpPr>
            <a:stCxn id="996" idx="3"/>
            <a:endCxn id="997" idx="7"/>
          </p:cNvCxnSpPr>
          <p:nvPr/>
        </p:nvCxnSpPr>
        <p:spPr>
          <a:xfrm flipH="1">
            <a:off x="2419425" y="1883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04" name="Shape 1004"/>
          <p:cNvCxnSpPr>
            <a:stCxn id="996" idx="5"/>
            <a:endCxn id="998" idx="1"/>
          </p:cNvCxnSpPr>
          <p:nvPr/>
        </p:nvCxnSpPr>
        <p:spPr>
          <a:xfrm>
            <a:off x="2876574" y="1883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05" name="Shape 1005"/>
          <p:cNvCxnSpPr>
            <a:stCxn id="997" idx="3"/>
            <a:endCxn id="999" idx="7"/>
          </p:cNvCxnSpPr>
          <p:nvPr/>
        </p:nvCxnSpPr>
        <p:spPr>
          <a:xfrm flipH="1">
            <a:off x="1962225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06" name="Shape 1006"/>
          <p:cNvCxnSpPr>
            <a:stCxn id="997" idx="5"/>
            <a:endCxn id="1000" idx="1"/>
          </p:cNvCxnSpPr>
          <p:nvPr/>
        </p:nvCxnSpPr>
        <p:spPr>
          <a:xfrm>
            <a:off x="2419374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07" name="Shape 1007"/>
          <p:cNvCxnSpPr>
            <a:stCxn id="999" idx="3"/>
            <a:endCxn id="1002" idx="7"/>
          </p:cNvCxnSpPr>
          <p:nvPr/>
        </p:nvCxnSpPr>
        <p:spPr>
          <a:xfrm flipH="1">
            <a:off x="1505025" y="2798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08" name="Shape 1008"/>
          <p:cNvCxnSpPr>
            <a:stCxn id="998" idx="5"/>
            <a:endCxn id="1001" idx="1"/>
          </p:cNvCxnSpPr>
          <p:nvPr/>
        </p:nvCxnSpPr>
        <p:spPr>
          <a:xfrm>
            <a:off x="3333774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09" name="Shape 1009"/>
          <p:cNvSpPr/>
          <p:nvPr/>
        </p:nvSpPr>
        <p:spPr>
          <a:xfrm>
            <a:off x="2493500" y="3481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010" name="Shape 1010"/>
          <p:cNvSpPr/>
          <p:nvPr/>
        </p:nvSpPr>
        <p:spPr>
          <a:xfrm>
            <a:off x="2036300" y="3939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011" name="Shape 1011"/>
          <p:cNvSpPr/>
          <p:nvPr/>
        </p:nvSpPr>
        <p:spPr>
          <a:xfrm>
            <a:off x="2950700" y="3939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1012" name="Shape 1012"/>
          <p:cNvSpPr/>
          <p:nvPr/>
        </p:nvSpPr>
        <p:spPr>
          <a:xfrm>
            <a:off x="15791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013" name="Shape 1013"/>
          <p:cNvSpPr/>
          <p:nvPr/>
        </p:nvSpPr>
        <p:spPr>
          <a:xfrm>
            <a:off x="2036300" y="4853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014" name="Shape 1014"/>
          <p:cNvSpPr/>
          <p:nvPr/>
        </p:nvSpPr>
        <p:spPr>
          <a:xfrm>
            <a:off x="34079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015" name="Shape 1015"/>
          <p:cNvSpPr/>
          <p:nvPr/>
        </p:nvSpPr>
        <p:spPr>
          <a:xfrm>
            <a:off x="1121900" y="4853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016" name="Shape 1016"/>
          <p:cNvCxnSpPr>
            <a:stCxn id="1009" idx="3"/>
            <a:endCxn id="1010" idx="7"/>
          </p:cNvCxnSpPr>
          <p:nvPr/>
        </p:nvCxnSpPr>
        <p:spPr>
          <a:xfrm flipH="1">
            <a:off x="2419425" y="3864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17" name="Shape 1017"/>
          <p:cNvCxnSpPr>
            <a:stCxn id="1009" idx="5"/>
            <a:endCxn id="1011" idx="1"/>
          </p:cNvCxnSpPr>
          <p:nvPr/>
        </p:nvCxnSpPr>
        <p:spPr>
          <a:xfrm>
            <a:off x="2876574" y="3864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18" name="Shape 1018"/>
          <p:cNvCxnSpPr>
            <a:stCxn id="1010" idx="3"/>
            <a:endCxn id="1012" idx="7"/>
          </p:cNvCxnSpPr>
          <p:nvPr/>
        </p:nvCxnSpPr>
        <p:spPr>
          <a:xfrm flipH="1">
            <a:off x="1962225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19" name="Shape 1019"/>
          <p:cNvCxnSpPr>
            <a:stCxn id="1012" idx="3"/>
            <a:endCxn id="1015" idx="7"/>
          </p:cNvCxnSpPr>
          <p:nvPr/>
        </p:nvCxnSpPr>
        <p:spPr>
          <a:xfrm flipH="1">
            <a:off x="1505025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20" name="Shape 1020"/>
          <p:cNvCxnSpPr>
            <a:stCxn id="1011" idx="5"/>
            <a:endCxn id="1014" idx="1"/>
          </p:cNvCxnSpPr>
          <p:nvPr/>
        </p:nvCxnSpPr>
        <p:spPr>
          <a:xfrm>
            <a:off x="33337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21" name="Shape 1021"/>
          <p:cNvSpPr/>
          <p:nvPr/>
        </p:nvSpPr>
        <p:spPr>
          <a:xfrm>
            <a:off x="5770100" y="1500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022" name="Shape 1022"/>
          <p:cNvSpPr/>
          <p:nvPr/>
        </p:nvSpPr>
        <p:spPr>
          <a:xfrm>
            <a:off x="5312900" y="1957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023" name="Shape 1023"/>
          <p:cNvSpPr/>
          <p:nvPr/>
        </p:nvSpPr>
        <p:spPr>
          <a:xfrm>
            <a:off x="6227300" y="1957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024" name="Shape 1024"/>
          <p:cNvSpPr/>
          <p:nvPr/>
        </p:nvSpPr>
        <p:spPr>
          <a:xfrm>
            <a:off x="48557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025" name="Shape 1025"/>
          <p:cNvSpPr/>
          <p:nvPr/>
        </p:nvSpPr>
        <p:spPr>
          <a:xfrm>
            <a:off x="66845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cxnSp>
        <p:nvCxnSpPr>
          <p:cNvPr id="1026" name="Shape 1026"/>
          <p:cNvCxnSpPr>
            <a:stCxn id="1021" idx="3"/>
            <a:endCxn id="1022" idx="7"/>
          </p:cNvCxnSpPr>
          <p:nvPr/>
        </p:nvCxnSpPr>
        <p:spPr>
          <a:xfrm flipH="1">
            <a:off x="5696025" y="1883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27" name="Shape 1027"/>
          <p:cNvCxnSpPr>
            <a:stCxn id="1021" idx="5"/>
            <a:endCxn id="1023" idx="1"/>
          </p:cNvCxnSpPr>
          <p:nvPr/>
        </p:nvCxnSpPr>
        <p:spPr>
          <a:xfrm>
            <a:off x="6153174" y="1883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28" name="Shape 1028"/>
          <p:cNvCxnSpPr>
            <a:stCxn id="1022" idx="3"/>
            <a:endCxn id="1024" idx="7"/>
          </p:cNvCxnSpPr>
          <p:nvPr/>
        </p:nvCxnSpPr>
        <p:spPr>
          <a:xfrm flipH="1">
            <a:off x="5238825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29" name="Shape 1029"/>
          <p:cNvCxnSpPr>
            <a:stCxn id="1023" idx="5"/>
            <a:endCxn id="1025" idx="1"/>
          </p:cNvCxnSpPr>
          <p:nvPr/>
        </p:nvCxnSpPr>
        <p:spPr>
          <a:xfrm>
            <a:off x="6610374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30" name="Shape 1030"/>
          <p:cNvSpPr/>
          <p:nvPr/>
        </p:nvSpPr>
        <p:spPr>
          <a:xfrm>
            <a:off x="5770100" y="2415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031" name="Shape 1031"/>
          <p:cNvSpPr/>
          <p:nvPr/>
        </p:nvSpPr>
        <p:spPr>
          <a:xfrm>
            <a:off x="6227300" y="2872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cxnSp>
        <p:nvCxnSpPr>
          <p:cNvPr id="1032" name="Shape 1032"/>
          <p:cNvCxnSpPr>
            <a:stCxn id="1022" idx="5"/>
            <a:endCxn id="1030" idx="1"/>
          </p:cNvCxnSpPr>
          <p:nvPr/>
        </p:nvCxnSpPr>
        <p:spPr>
          <a:xfrm>
            <a:off x="5695974" y="2340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33" name="Shape 1033"/>
          <p:cNvCxnSpPr>
            <a:stCxn id="1030" idx="5"/>
            <a:endCxn id="1031" idx="1"/>
          </p:cNvCxnSpPr>
          <p:nvPr/>
        </p:nvCxnSpPr>
        <p:spPr>
          <a:xfrm>
            <a:off x="6153174" y="2798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34" name="Shape 1034"/>
          <p:cNvSpPr/>
          <p:nvPr/>
        </p:nvSpPr>
        <p:spPr>
          <a:xfrm>
            <a:off x="5770100" y="3481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035" name="Shape 1035"/>
          <p:cNvSpPr/>
          <p:nvPr/>
        </p:nvSpPr>
        <p:spPr>
          <a:xfrm>
            <a:off x="5312900" y="3939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036" name="Shape 1036"/>
          <p:cNvSpPr/>
          <p:nvPr/>
        </p:nvSpPr>
        <p:spPr>
          <a:xfrm>
            <a:off x="6227300" y="3939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037" name="Shape 1037"/>
          <p:cNvSpPr/>
          <p:nvPr/>
        </p:nvSpPr>
        <p:spPr>
          <a:xfrm>
            <a:off x="48557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038" name="Shape 1038"/>
          <p:cNvSpPr/>
          <p:nvPr/>
        </p:nvSpPr>
        <p:spPr>
          <a:xfrm>
            <a:off x="66845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039" name="Shape 1039"/>
          <p:cNvCxnSpPr>
            <a:stCxn id="1034" idx="3"/>
            <a:endCxn id="1035" idx="7"/>
          </p:cNvCxnSpPr>
          <p:nvPr/>
        </p:nvCxnSpPr>
        <p:spPr>
          <a:xfrm flipH="1">
            <a:off x="5696025" y="3864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0" name="Shape 1040"/>
          <p:cNvCxnSpPr>
            <a:stCxn id="1034" idx="5"/>
            <a:endCxn id="1036" idx="1"/>
          </p:cNvCxnSpPr>
          <p:nvPr/>
        </p:nvCxnSpPr>
        <p:spPr>
          <a:xfrm>
            <a:off x="6153174" y="3864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1" name="Shape 1041"/>
          <p:cNvCxnSpPr>
            <a:stCxn id="1035" idx="3"/>
            <a:endCxn id="1037" idx="7"/>
          </p:cNvCxnSpPr>
          <p:nvPr/>
        </p:nvCxnSpPr>
        <p:spPr>
          <a:xfrm flipH="1">
            <a:off x="5238825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2" name="Shape 1042"/>
          <p:cNvCxnSpPr>
            <a:stCxn id="1036" idx="5"/>
            <a:endCxn id="1038" idx="1"/>
          </p:cNvCxnSpPr>
          <p:nvPr/>
        </p:nvCxnSpPr>
        <p:spPr>
          <a:xfrm>
            <a:off x="66103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43" name="Shape 1043"/>
          <p:cNvSpPr/>
          <p:nvPr/>
        </p:nvSpPr>
        <p:spPr>
          <a:xfrm>
            <a:off x="5770100" y="4396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1044" name="Shape 1044"/>
          <p:cNvSpPr/>
          <p:nvPr/>
        </p:nvSpPr>
        <p:spPr>
          <a:xfrm>
            <a:off x="5312900" y="4853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1045" name="Shape 1045"/>
          <p:cNvCxnSpPr>
            <a:stCxn id="1035" idx="5"/>
            <a:endCxn id="1043" idx="1"/>
          </p:cNvCxnSpPr>
          <p:nvPr/>
        </p:nvCxnSpPr>
        <p:spPr>
          <a:xfrm>
            <a:off x="56959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6" name="Shape 1046"/>
          <p:cNvCxnSpPr>
            <a:stCxn id="1043" idx="3"/>
            <a:endCxn id="1044" idx="7"/>
          </p:cNvCxnSpPr>
          <p:nvPr/>
        </p:nvCxnSpPr>
        <p:spPr>
          <a:xfrm flipH="1">
            <a:off x="5696025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47" name="Shape 1047"/>
          <p:cNvCxnSpPr>
            <a:stCxn id="1012" idx="5"/>
            <a:endCxn id="1013" idx="1"/>
          </p:cNvCxnSpPr>
          <p:nvPr/>
        </p:nvCxnSpPr>
        <p:spPr>
          <a:xfrm>
            <a:off x="1962174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1048" name="Shape 10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125" y="5934825"/>
            <a:ext cx="525474" cy="5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BSTs</a:t>
            </a:r>
          </a:p>
        </p:txBody>
      </p:sp>
      <p:sp>
        <p:nvSpPr>
          <p:cNvPr id="1054" name="Shape 105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compares the desired key to the current vertex, visiting left or right children as appropriate.</a:t>
            </a:r>
          </a:p>
        </p:txBody>
      </p:sp>
      <p:sp>
        <p:nvSpPr>
          <p:cNvPr id="1055" name="Shape 1055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056" name="Shape 1056"/>
          <p:cNvSpPr/>
          <p:nvPr/>
        </p:nvSpPr>
        <p:spPr>
          <a:xfrm>
            <a:off x="33048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057" name="Shape 1057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058" name="Shape 1058"/>
          <p:cNvSpPr/>
          <p:nvPr/>
        </p:nvSpPr>
        <p:spPr>
          <a:xfrm>
            <a:off x="23904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059" name="Shape 1059"/>
          <p:cNvSpPr/>
          <p:nvPr/>
        </p:nvSpPr>
        <p:spPr>
          <a:xfrm>
            <a:off x="42192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060" name="Shape 1060"/>
          <p:cNvSpPr/>
          <p:nvPr/>
        </p:nvSpPr>
        <p:spPr>
          <a:xfrm>
            <a:off x="60480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1061" name="Shape 1061"/>
          <p:cNvSpPr/>
          <p:nvPr/>
        </p:nvSpPr>
        <p:spPr>
          <a:xfrm>
            <a:off x="1476000" y="41876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062" name="Shape 1062"/>
          <p:cNvCxnSpPr>
            <a:stCxn id="1055" idx="3"/>
            <a:endCxn id="1056" idx="7"/>
          </p:cNvCxnSpPr>
          <p:nvPr/>
        </p:nvCxnSpPr>
        <p:spPr>
          <a:xfrm flipH="1">
            <a:off x="3907032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63" name="Shape 1063"/>
          <p:cNvCxnSpPr>
            <a:stCxn id="1056" idx="3"/>
            <a:endCxn id="1058" idx="7"/>
          </p:cNvCxnSpPr>
          <p:nvPr/>
        </p:nvCxnSpPr>
        <p:spPr>
          <a:xfrm flipH="1">
            <a:off x="2992632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64" name="Shape 1064"/>
          <p:cNvCxnSpPr>
            <a:stCxn id="1058" idx="3"/>
            <a:endCxn id="1061" idx="7"/>
          </p:cNvCxnSpPr>
          <p:nvPr/>
        </p:nvCxnSpPr>
        <p:spPr>
          <a:xfrm flipH="1">
            <a:off x="2078232" y="3875554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65" name="Shape 1065"/>
          <p:cNvCxnSpPr>
            <a:stCxn id="1055" idx="5"/>
            <a:endCxn id="1057" idx="1"/>
          </p:cNvCxnSpPr>
          <p:nvPr/>
        </p:nvCxnSpPr>
        <p:spPr>
          <a:xfrm>
            <a:off x="4821467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66" name="Shape 1066"/>
          <p:cNvCxnSpPr>
            <a:stCxn id="1056" idx="5"/>
            <a:endCxn id="1059" idx="1"/>
          </p:cNvCxnSpPr>
          <p:nvPr/>
        </p:nvCxnSpPr>
        <p:spPr>
          <a:xfrm>
            <a:off x="39070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67" name="Shape 1067"/>
          <p:cNvCxnSpPr>
            <a:stCxn id="1057" idx="5"/>
            <a:endCxn id="1060" idx="1"/>
          </p:cNvCxnSpPr>
          <p:nvPr/>
        </p:nvCxnSpPr>
        <p:spPr>
          <a:xfrm>
            <a:off x="57358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BSTs</a:t>
            </a:r>
          </a:p>
        </p:txBody>
      </p:sp>
      <p:sp>
        <p:nvSpPr>
          <p:cNvPr id="1073" name="Shape 107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search(4)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compares the 4 to the 5, then visits its left child of 3, then visits its right child of 4.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pseudocode to implement this algorithm!</a:t>
            </a:r>
          </a:p>
        </p:txBody>
      </p:sp>
      <p:sp>
        <p:nvSpPr>
          <p:cNvPr id="1074" name="Shape 1074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075" name="Shape 1075"/>
          <p:cNvSpPr/>
          <p:nvPr/>
        </p:nvSpPr>
        <p:spPr>
          <a:xfrm>
            <a:off x="33048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076" name="Shape 1076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077" name="Shape 1077"/>
          <p:cNvSpPr/>
          <p:nvPr/>
        </p:nvSpPr>
        <p:spPr>
          <a:xfrm>
            <a:off x="23904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078" name="Shape 1078"/>
          <p:cNvSpPr/>
          <p:nvPr/>
        </p:nvSpPr>
        <p:spPr>
          <a:xfrm>
            <a:off x="42192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079" name="Shape 1079"/>
          <p:cNvSpPr/>
          <p:nvPr/>
        </p:nvSpPr>
        <p:spPr>
          <a:xfrm>
            <a:off x="60480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1080" name="Shape 1080"/>
          <p:cNvSpPr/>
          <p:nvPr/>
        </p:nvSpPr>
        <p:spPr>
          <a:xfrm>
            <a:off x="1476000" y="41876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081" name="Shape 1081"/>
          <p:cNvCxnSpPr>
            <a:stCxn id="1074" idx="3"/>
            <a:endCxn id="1075" idx="7"/>
          </p:cNvCxnSpPr>
          <p:nvPr/>
        </p:nvCxnSpPr>
        <p:spPr>
          <a:xfrm flipH="1">
            <a:off x="3907032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82" name="Shape 1082"/>
          <p:cNvCxnSpPr>
            <a:stCxn id="1075" idx="3"/>
            <a:endCxn id="1077" idx="7"/>
          </p:cNvCxnSpPr>
          <p:nvPr/>
        </p:nvCxnSpPr>
        <p:spPr>
          <a:xfrm flipH="1">
            <a:off x="2992632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83" name="Shape 1083"/>
          <p:cNvCxnSpPr>
            <a:stCxn id="1077" idx="3"/>
            <a:endCxn id="1080" idx="7"/>
          </p:cNvCxnSpPr>
          <p:nvPr/>
        </p:nvCxnSpPr>
        <p:spPr>
          <a:xfrm flipH="1">
            <a:off x="2078232" y="3875554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84" name="Shape 1084"/>
          <p:cNvCxnSpPr>
            <a:stCxn id="1074" idx="5"/>
            <a:endCxn id="1076" idx="1"/>
          </p:cNvCxnSpPr>
          <p:nvPr/>
        </p:nvCxnSpPr>
        <p:spPr>
          <a:xfrm>
            <a:off x="4821467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85" name="Shape 1085"/>
          <p:cNvCxnSpPr>
            <a:stCxn id="1075" idx="5"/>
            <a:endCxn id="1078" idx="1"/>
          </p:cNvCxnSpPr>
          <p:nvPr/>
        </p:nvCxnSpPr>
        <p:spPr>
          <a:xfrm>
            <a:off x="39070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86" name="Shape 1086"/>
          <p:cNvCxnSpPr>
            <a:stCxn id="1076" idx="5"/>
            <a:endCxn id="1079" idx="1"/>
          </p:cNvCxnSpPr>
          <p:nvPr/>
        </p:nvCxnSpPr>
        <p:spPr>
          <a:xfrm>
            <a:off x="57358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1087" name="Shape 10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125" y="5934825"/>
            <a:ext cx="525474" cy="5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BSTs</a:t>
            </a:r>
          </a:p>
        </p:txBody>
      </p:sp>
      <p:sp>
        <p:nvSpPr>
          <p:cNvPr id="1093" name="Shape 109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we desire a non-existent key, such as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search(4.5)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we can either return the last seen node (in this case, 4) or we can throw an exception. For now, let’s do the former.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4" name="Shape 1094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095" name="Shape 1095"/>
          <p:cNvSpPr/>
          <p:nvPr/>
        </p:nvSpPr>
        <p:spPr>
          <a:xfrm>
            <a:off x="33048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096" name="Shape 1096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097" name="Shape 1097"/>
          <p:cNvSpPr/>
          <p:nvPr/>
        </p:nvSpPr>
        <p:spPr>
          <a:xfrm>
            <a:off x="23904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098" name="Shape 1098"/>
          <p:cNvSpPr/>
          <p:nvPr/>
        </p:nvSpPr>
        <p:spPr>
          <a:xfrm>
            <a:off x="42192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099" name="Shape 1099"/>
          <p:cNvSpPr/>
          <p:nvPr/>
        </p:nvSpPr>
        <p:spPr>
          <a:xfrm>
            <a:off x="60480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1100" name="Shape 1100"/>
          <p:cNvSpPr/>
          <p:nvPr/>
        </p:nvSpPr>
        <p:spPr>
          <a:xfrm>
            <a:off x="1476000" y="41876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101" name="Shape 1101"/>
          <p:cNvCxnSpPr>
            <a:stCxn id="1094" idx="3"/>
            <a:endCxn id="1095" idx="7"/>
          </p:cNvCxnSpPr>
          <p:nvPr/>
        </p:nvCxnSpPr>
        <p:spPr>
          <a:xfrm flipH="1">
            <a:off x="3907032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02" name="Shape 1102"/>
          <p:cNvCxnSpPr>
            <a:stCxn id="1095" idx="3"/>
            <a:endCxn id="1097" idx="7"/>
          </p:cNvCxnSpPr>
          <p:nvPr/>
        </p:nvCxnSpPr>
        <p:spPr>
          <a:xfrm flipH="1">
            <a:off x="2992632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03" name="Shape 1103"/>
          <p:cNvCxnSpPr>
            <a:stCxn id="1097" idx="3"/>
            <a:endCxn id="1100" idx="7"/>
          </p:cNvCxnSpPr>
          <p:nvPr/>
        </p:nvCxnSpPr>
        <p:spPr>
          <a:xfrm flipH="1">
            <a:off x="2078232" y="3875554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04" name="Shape 1104"/>
          <p:cNvCxnSpPr>
            <a:stCxn id="1094" idx="5"/>
            <a:endCxn id="1096" idx="1"/>
          </p:cNvCxnSpPr>
          <p:nvPr/>
        </p:nvCxnSpPr>
        <p:spPr>
          <a:xfrm>
            <a:off x="4821467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05" name="Shape 1105"/>
          <p:cNvCxnSpPr>
            <a:stCxn id="1095" idx="5"/>
            <a:endCxn id="1098" idx="1"/>
          </p:cNvCxnSpPr>
          <p:nvPr/>
        </p:nvCxnSpPr>
        <p:spPr>
          <a:xfrm>
            <a:off x="39070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06" name="Shape 1106"/>
          <p:cNvCxnSpPr>
            <a:stCxn id="1096" idx="5"/>
            <a:endCxn id="1099" idx="1"/>
          </p:cNvCxnSpPr>
          <p:nvPr/>
        </p:nvCxnSpPr>
        <p:spPr>
          <a:xfrm>
            <a:off x="57358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BSTs</a:t>
            </a:r>
          </a:p>
        </p:txBody>
      </p:sp>
      <p:sp>
        <p:nvSpPr>
          <p:cNvPr id="1112" name="Shape 1112"/>
          <p:cNvSpPr txBox="1"/>
          <p:nvPr/>
        </p:nvSpPr>
        <p:spPr>
          <a:xfrm>
            <a:off x="930450" y="1444500"/>
            <a:ext cx="7283100" cy="383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insert(root, key_to_insert):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= search(root,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key_to_insert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new vertex with key_to_insert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key_to_insert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&gt;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.right = v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key_to_insert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&lt;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.left = v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key_to_insert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==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</a:p>
        </p:txBody>
      </p:sp>
      <p:sp>
        <p:nvSpPr>
          <p:cNvPr id="1113" name="Shape 1113"/>
          <p:cNvSpPr txBox="1"/>
          <p:nvPr/>
        </p:nvSpPr>
        <p:spPr>
          <a:xfrm>
            <a:off x="930450" y="52986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if balanced,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otherwise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Comparison-Based Sorting</a:t>
            </a:r>
          </a:p>
        </p:txBody>
      </p:sp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Any deterministic comparison-based sorting algorithm requires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Ω(n log(n))-time.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Hmm …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BSTs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930450" y="1444500"/>
            <a:ext cx="7283100" cy="208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delete(root,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key_to_insert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x = search(root,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key_to_insert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key_to_insert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==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elete x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930450" y="35460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if balanced,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otherwise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3834350" y="2943150"/>
            <a:ext cx="1835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is somewhat complicated … </a:t>
            </a:r>
          </a:p>
        </p:txBody>
      </p:sp>
      <p:sp>
        <p:nvSpPr>
          <p:cNvPr id="1122" name="Shape 1122"/>
          <p:cNvSpPr/>
          <p:nvPr/>
        </p:nvSpPr>
        <p:spPr>
          <a:xfrm flipH="1" rot="-8100000">
            <a:off x="3518127" y="2994321"/>
            <a:ext cx="438731" cy="33161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BSTs</a:t>
            </a:r>
          </a:p>
        </p:txBody>
      </p:sp>
      <p:sp>
        <p:nvSpPr>
          <p:cNvPr id="1128" name="Shape 1128"/>
          <p:cNvSpPr txBox="1"/>
          <p:nvPr>
            <p:ph idx="4294967295" type="subTitle"/>
          </p:nvPr>
        </p:nvSpPr>
        <p:spPr>
          <a:xfrm>
            <a:off x="609600" y="1444500"/>
            <a:ext cx="25806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1: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is a leaf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Just delete x</a:t>
            </a:r>
          </a:p>
        </p:txBody>
      </p:sp>
      <p:sp>
        <p:nvSpPr>
          <p:cNvPr id="1129" name="Shape 1129"/>
          <p:cNvSpPr txBox="1"/>
          <p:nvPr>
            <p:ph idx="4294967295" type="subTitle"/>
          </p:nvPr>
        </p:nvSpPr>
        <p:spPr>
          <a:xfrm>
            <a:off x="3200400" y="1444500"/>
            <a:ext cx="25806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2: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has 1 child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Move its child up</a:t>
            </a:r>
          </a:p>
        </p:txBody>
      </p:sp>
      <p:sp>
        <p:nvSpPr>
          <p:cNvPr id="1130" name="Shape 1130"/>
          <p:cNvSpPr txBox="1"/>
          <p:nvPr>
            <p:ph idx="4294967295" type="subTitle"/>
          </p:nvPr>
        </p:nvSpPr>
        <p:spPr>
          <a:xfrm>
            <a:off x="5791200" y="1444500"/>
            <a:ext cx="25806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Case 3: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has 2 children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Replace x with its successor</a:t>
            </a:r>
          </a:p>
        </p:txBody>
      </p:sp>
      <p:sp>
        <p:nvSpPr>
          <p:cNvPr id="1131" name="Shape 1131"/>
          <p:cNvSpPr/>
          <p:nvPr/>
        </p:nvSpPr>
        <p:spPr>
          <a:xfrm>
            <a:off x="2085600" y="2511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132" name="Shape 1132"/>
          <p:cNvSpPr/>
          <p:nvPr/>
        </p:nvSpPr>
        <p:spPr>
          <a:xfrm>
            <a:off x="1171200" y="34256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1133" name="Shape 1133"/>
          <p:cNvCxnSpPr>
            <a:stCxn id="1131" idx="3"/>
            <a:endCxn id="1132" idx="7"/>
          </p:cNvCxnSpPr>
          <p:nvPr/>
        </p:nvCxnSpPr>
        <p:spPr>
          <a:xfrm flipH="1">
            <a:off x="1773432" y="3113554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34" name="Shape 1134"/>
          <p:cNvSpPr/>
          <p:nvPr/>
        </p:nvSpPr>
        <p:spPr>
          <a:xfrm flipH="1" rot="8264288">
            <a:off x="2340899" y="3679960"/>
            <a:ext cx="547816" cy="557025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35" name="Shape 1135"/>
          <p:cNvSpPr/>
          <p:nvPr/>
        </p:nvSpPr>
        <p:spPr>
          <a:xfrm>
            <a:off x="1780800" y="45686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136" name="Shape 1136"/>
          <p:cNvSpPr/>
          <p:nvPr/>
        </p:nvSpPr>
        <p:spPr>
          <a:xfrm>
            <a:off x="4474700" y="2262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137" name="Shape 1137"/>
          <p:cNvSpPr/>
          <p:nvPr/>
        </p:nvSpPr>
        <p:spPr>
          <a:xfrm>
            <a:off x="4017500" y="2719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1138" name="Shape 1138"/>
          <p:cNvCxnSpPr>
            <a:stCxn id="1136" idx="3"/>
            <a:endCxn id="1137" idx="7"/>
          </p:cNvCxnSpPr>
          <p:nvPr/>
        </p:nvCxnSpPr>
        <p:spPr>
          <a:xfrm flipH="1">
            <a:off x="4400625" y="2645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39" name="Shape 1139"/>
          <p:cNvSpPr/>
          <p:nvPr/>
        </p:nvSpPr>
        <p:spPr>
          <a:xfrm>
            <a:off x="4474700" y="3177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cxnSp>
        <p:nvCxnSpPr>
          <p:cNvPr id="1140" name="Shape 1140"/>
          <p:cNvCxnSpPr>
            <a:stCxn id="1137" idx="5"/>
            <a:endCxn id="1139" idx="1"/>
          </p:cNvCxnSpPr>
          <p:nvPr/>
        </p:nvCxnSpPr>
        <p:spPr>
          <a:xfrm>
            <a:off x="4400574" y="3102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41" name="Shape 1141"/>
          <p:cNvSpPr/>
          <p:nvPr/>
        </p:nvSpPr>
        <p:spPr>
          <a:xfrm>
            <a:off x="4346300" y="3634150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2" name="Shape 1142"/>
          <p:cNvSpPr/>
          <p:nvPr/>
        </p:nvSpPr>
        <p:spPr>
          <a:xfrm rot="-8099565">
            <a:off x="3821702" y="4131828"/>
            <a:ext cx="569401" cy="55701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43" name="Shape 1143"/>
          <p:cNvSpPr/>
          <p:nvPr/>
        </p:nvSpPr>
        <p:spPr>
          <a:xfrm>
            <a:off x="4627100" y="4548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144" name="Shape 1144"/>
          <p:cNvSpPr/>
          <p:nvPr/>
        </p:nvSpPr>
        <p:spPr>
          <a:xfrm>
            <a:off x="4169900" y="5005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cxnSp>
        <p:nvCxnSpPr>
          <p:cNvPr id="1145" name="Shape 1145"/>
          <p:cNvCxnSpPr>
            <a:stCxn id="1143" idx="3"/>
            <a:endCxn id="1144" idx="7"/>
          </p:cNvCxnSpPr>
          <p:nvPr/>
        </p:nvCxnSpPr>
        <p:spPr>
          <a:xfrm flipH="1">
            <a:off x="4553025" y="4931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46" name="Shape 1146"/>
          <p:cNvSpPr/>
          <p:nvPr/>
        </p:nvSpPr>
        <p:spPr>
          <a:xfrm>
            <a:off x="4041500" y="5462950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7294100" y="2262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148" name="Shape 1148"/>
          <p:cNvSpPr/>
          <p:nvPr/>
        </p:nvSpPr>
        <p:spPr>
          <a:xfrm>
            <a:off x="6836900" y="2719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149" name="Shape 1149"/>
          <p:cNvSpPr/>
          <p:nvPr/>
        </p:nvSpPr>
        <p:spPr>
          <a:xfrm>
            <a:off x="6379700" y="3177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cxnSp>
        <p:nvCxnSpPr>
          <p:cNvPr id="1150" name="Shape 1150"/>
          <p:cNvCxnSpPr>
            <a:stCxn id="1147" idx="3"/>
            <a:endCxn id="1148" idx="7"/>
          </p:cNvCxnSpPr>
          <p:nvPr/>
        </p:nvCxnSpPr>
        <p:spPr>
          <a:xfrm flipH="1">
            <a:off x="7220025" y="2645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51" name="Shape 1151"/>
          <p:cNvCxnSpPr>
            <a:stCxn id="1148" idx="3"/>
            <a:endCxn id="1149" idx="7"/>
          </p:cNvCxnSpPr>
          <p:nvPr/>
        </p:nvCxnSpPr>
        <p:spPr>
          <a:xfrm flipH="1">
            <a:off x="6762825" y="3102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52" name="Shape 1152"/>
          <p:cNvSpPr/>
          <p:nvPr/>
        </p:nvSpPr>
        <p:spPr>
          <a:xfrm>
            <a:off x="7294100" y="3177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cxnSp>
        <p:nvCxnSpPr>
          <p:cNvPr id="1153" name="Shape 1153"/>
          <p:cNvCxnSpPr>
            <a:stCxn id="1148" idx="5"/>
            <a:endCxn id="1152" idx="1"/>
          </p:cNvCxnSpPr>
          <p:nvPr/>
        </p:nvCxnSpPr>
        <p:spPr>
          <a:xfrm>
            <a:off x="7219974" y="3102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54" name="Shape 1154"/>
          <p:cNvSpPr txBox="1"/>
          <p:nvPr/>
        </p:nvSpPr>
        <p:spPr>
          <a:xfrm>
            <a:off x="633950" y="2638350"/>
            <a:ext cx="49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155" name="Shape 1155"/>
          <p:cNvSpPr/>
          <p:nvPr/>
        </p:nvSpPr>
        <p:spPr>
          <a:xfrm flipH="1" rot="5245567">
            <a:off x="937707" y="3131063"/>
            <a:ext cx="438705" cy="24762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56" name="Shape 1156"/>
          <p:cNvSpPr txBox="1"/>
          <p:nvPr/>
        </p:nvSpPr>
        <p:spPr>
          <a:xfrm>
            <a:off x="3224750" y="2257350"/>
            <a:ext cx="49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157" name="Shape 1157"/>
          <p:cNvSpPr/>
          <p:nvPr/>
        </p:nvSpPr>
        <p:spPr>
          <a:xfrm rot="-10251936">
            <a:off x="3594805" y="2627357"/>
            <a:ext cx="438684" cy="1856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58" name="Shape 1158"/>
          <p:cNvSpPr txBox="1"/>
          <p:nvPr/>
        </p:nvSpPr>
        <p:spPr>
          <a:xfrm>
            <a:off x="6044150" y="2257350"/>
            <a:ext cx="493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</a:p>
        </p:txBody>
      </p:sp>
      <p:sp>
        <p:nvSpPr>
          <p:cNvPr id="1159" name="Shape 1159"/>
          <p:cNvSpPr/>
          <p:nvPr/>
        </p:nvSpPr>
        <p:spPr>
          <a:xfrm rot="-10251936">
            <a:off x="6414205" y="2627357"/>
            <a:ext cx="438684" cy="185608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rgbClr val="2196F3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60" name="Shape 1160"/>
          <p:cNvSpPr/>
          <p:nvPr/>
        </p:nvSpPr>
        <p:spPr>
          <a:xfrm>
            <a:off x="6251300" y="3634150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1" name="Shape 1161"/>
          <p:cNvSpPr/>
          <p:nvPr/>
        </p:nvSpPr>
        <p:spPr>
          <a:xfrm>
            <a:off x="7165700" y="3634150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7065500" y="3710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3" name="Shape 1163"/>
          <p:cNvSpPr txBox="1"/>
          <p:nvPr/>
        </p:nvSpPr>
        <p:spPr>
          <a:xfrm>
            <a:off x="7065529" y="3787597"/>
            <a:ext cx="448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3.1</a:t>
            </a:r>
          </a:p>
        </p:txBody>
      </p:sp>
      <p:sp>
        <p:nvSpPr>
          <p:cNvPr id="1164" name="Shape 1164"/>
          <p:cNvSpPr/>
          <p:nvPr/>
        </p:nvSpPr>
        <p:spPr>
          <a:xfrm rot="-9317312">
            <a:off x="6183889" y="4512828"/>
            <a:ext cx="569415" cy="557013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165" name="Shape 1165"/>
          <p:cNvSpPr/>
          <p:nvPr/>
        </p:nvSpPr>
        <p:spPr>
          <a:xfrm>
            <a:off x="7294100" y="4548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166" name="Shape 1166"/>
          <p:cNvSpPr/>
          <p:nvPr/>
        </p:nvSpPr>
        <p:spPr>
          <a:xfrm>
            <a:off x="6836900" y="5005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7" name="Shape 1167"/>
          <p:cNvSpPr/>
          <p:nvPr/>
        </p:nvSpPr>
        <p:spPr>
          <a:xfrm>
            <a:off x="6379700" y="5463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cxnSp>
        <p:nvCxnSpPr>
          <p:cNvPr id="1168" name="Shape 1168"/>
          <p:cNvCxnSpPr>
            <a:stCxn id="1165" idx="3"/>
            <a:endCxn id="1166" idx="7"/>
          </p:cNvCxnSpPr>
          <p:nvPr/>
        </p:nvCxnSpPr>
        <p:spPr>
          <a:xfrm flipH="1">
            <a:off x="7220025" y="4931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69" name="Shape 1169"/>
          <p:cNvCxnSpPr>
            <a:stCxn id="1166" idx="3"/>
            <a:endCxn id="1167" idx="7"/>
          </p:cNvCxnSpPr>
          <p:nvPr/>
        </p:nvCxnSpPr>
        <p:spPr>
          <a:xfrm flipH="1">
            <a:off x="6762825" y="5388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70" name="Shape 1170"/>
          <p:cNvSpPr/>
          <p:nvPr/>
        </p:nvSpPr>
        <p:spPr>
          <a:xfrm>
            <a:off x="7294100" y="54630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cxnSp>
        <p:nvCxnSpPr>
          <p:cNvPr id="1171" name="Shape 1171"/>
          <p:cNvCxnSpPr>
            <a:stCxn id="1166" idx="5"/>
            <a:endCxn id="1170" idx="1"/>
          </p:cNvCxnSpPr>
          <p:nvPr/>
        </p:nvCxnSpPr>
        <p:spPr>
          <a:xfrm>
            <a:off x="7219974" y="5388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72" name="Shape 1172"/>
          <p:cNvSpPr/>
          <p:nvPr/>
        </p:nvSpPr>
        <p:spPr>
          <a:xfrm>
            <a:off x="6251300" y="5920150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7165700" y="5920150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4" name="Shape 1174"/>
          <p:cNvSpPr txBox="1"/>
          <p:nvPr/>
        </p:nvSpPr>
        <p:spPr>
          <a:xfrm>
            <a:off x="6828504" y="5078522"/>
            <a:ext cx="4488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3.1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Shape 117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Runtime Analysis</a:t>
            </a:r>
          </a:p>
        </p:txBody>
      </p:sp>
      <p:sp>
        <p:nvSpPr>
          <p:cNvPr id="1180" name="Shape 118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Runtime of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(which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both call) is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O(depth of tree)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</p:txBody>
      </p:sp>
      <p:sp>
        <p:nvSpPr>
          <p:cNvPr id="1181" name="Shape 1181"/>
          <p:cNvSpPr/>
          <p:nvPr/>
        </p:nvSpPr>
        <p:spPr>
          <a:xfrm>
            <a:off x="4219200" y="14445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182" name="Shape 1182"/>
          <p:cNvSpPr/>
          <p:nvPr/>
        </p:nvSpPr>
        <p:spPr>
          <a:xfrm>
            <a:off x="33048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183" name="Shape 1183"/>
          <p:cNvSpPr/>
          <p:nvPr/>
        </p:nvSpPr>
        <p:spPr>
          <a:xfrm>
            <a:off x="5133600" y="2358900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184" name="Shape 1184"/>
          <p:cNvSpPr/>
          <p:nvPr/>
        </p:nvSpPr>
        <p:spPr>
          <a:xfrm>
            <a:off x="23904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185" name="Shape 1185"/>
          <p:cNvSpPr/>
          <p:nvPr/>
        </p:nvSpPr>
        <p:spPr>
          <a:xfrm>
            <a:off x="42192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186" name="Shape 1186"/>
          <p:cNvSpPr/>
          <p:nvPr/>
        </p:nvSpPr>
        <p:spPr>
          <a:xfrm>
            <a:off x="6048000" y="32732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1187" name="Shape 1187"/>
          <p:cNvSpPr/>
          <p:nvPr/>
        </p:nvSpPr>
        <p:spPr>
          <a:xfrm>
            <a:off x="1476000" y="4187687"/>
            <a:ext cx="705600" cy="7056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188" name="Shape 1188"/>
          <p:cNvCxnSpPr>
            <a:stCxn id="1181" idx="3"/>
            <a:endCxn id="1182" idx="7"/>
          </p:cNvCxnSpPr>
          <p:nvPr/>
        </p:nvCxnSpPr>
        <p:spPr>
          <a:xfrm flipH="1">
            <a:off x="3907032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89" name="Shape 1189"/>
          <p:cNvCxnSpPr>
            <a:stCxn id="1182" idx="3"/>
            <a:endCxn id="1184" idx="7"/>
          </p:cNvCxnSpPr>
          <p:nvPr/>
        </p:nvCxnSpPr>
        <p:spPr>
          <a:xfrm flipH="1">
            <a:off x="2992632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90" name="Shape 1190"/>
          <p:cNvCxnSpPr>
            <a:stCxn id="1184" idx="3"/>
            <a:endCxn id="1187" idx="7"/>
          </p:cNvCxnSpPr>
          <p:nvPr/>
        </p:nvCxnSpPr>
        <p:spPr>
          <a:xfrm flipH="1">
            <a:off x="2078232" y="3875554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91" name="Shape 1191"/>
          <p:cNvCxnSpPr>
            <a:stCxn id="1181" idx="5"/>
            <a:endCxn id="1183" idx="1"/>
          </p:cNvCxnSpPr>
          <p:nvPr/>
        </p:nvCxnSpPr>
        <p:spPr>
          <a:xfrm>
            <a:off x="4821467" y="2046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92" name="Shape 1192"/>
          <p:cNvCxnSpPr>
            <a:stCxn id="1182" idx="5"/>
            <a:endCxn id="1185" idx="1"/>
          </p:cNvCxnSpPr>
          <p:nvPr/>
        </p:nvCxnSpPr>
        <p:spPr>
          <a:xfrm>
            <a:off x="39070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93" name="Shape 1193"/>
          <p:cNvCxnSpPr>
            <a:stCxn id="1183" idx="5"/>
            <a:endCxn id="1186" idx="1"/>
          </p:cNvCxnSpPr>
          <p:nvPr/>
        </p:nvCxnSpPr>
        <p:spPr>
          <a:xfrm>
            <a:off x="5735867" y="2961167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Runtime Analysis</a:t>
            </a:r>
          </a:p>
        </p:txBody>
      </p:sp>
      <p:sp>
        <p:nvSpPr>
          <p:cNvPr id="1199" name="Shape 119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this is a valid BST and the depth of the tree is n, resulting in a runtime of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O(n)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what order would we need to insert vertices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generate this tree?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4347600" y="283462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201" name="Shape 1201"/>
          <p:cNvSpPr/>
          <p:nvPr/>
        </p:nvSpPr>
        <p:spPr>
          <a:xfrm>
            <a:off x="3890400" y="329182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202" name="Shape 1202"/>
          <p:cNvSpPr/>
          <p:nvPr/>
        </p:nvSpPr>
        <p:spPr>
          <a:xfrm>
            <a:off x="5262000" y="192022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203" name="Shape 1203"/>
          <p:cNvSpPr/>
          <p:nvPr/>
        </p:nvSpPr>
        <p:spPr>
          <a:xfrm>
            <a:off x="3433200" y="374902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sp>
        <p:nvSpPr>
          <p:cNvPr id="1204" name="Shape 1204"/>
          <p:cNvSpPr/>
          <p:nvPr/>
        </p:nvSpPr>
        <p:spPr>
          <a:xfrm>
            <a:off x="4804800" y="238582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205" name="Shape 1205"/>
          <p:cNvSpPr/>
          <p:nvPr/>
        </p:nvSpPr>
        <p:spPr>
          <a:xfrm>
            <a:off x="5719200" y="146302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sp>
        <p:nvSpPr>
          <p:cNvPr id="1206" name="Shape 1206"/>
          <p:cNvSpPr/>
          <p:nvPr/>
        </p:nvSpPr>
        <p:spPr>
          <a:xfrm>
            <a:off x="2976000" y="420622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207" name="Shape 1207"/>
          <p:cNvCxnSpPr>
            <a:stCxn id="1200" idx="3"/>
            <a:endCxn id="1201" idx="7"/>
          </p:cNvCxnSpPr>
          <p:nvPr/>
        </p:nvCxnSpPr>
        <p:spPr>
          <a:xfrm flipH="1">
            <a:off x="4273525" y="3217699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08" name="Shape 1208"/>
          <p:cNvCxnSpPr>
            <a:stCxn id="1201" idx="3"/>
            <a:endCxn id="1203" idx="7"/>
          </p:cNvCxnSpPr>
          <p:nvPr/>
        </p:nvCxnSpPr>
        <p:spPr>
          <a:xfrm flipH="1">
            <a:off x="3816325" y="3674899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09" name="Shape 1209"/>
          <p:cNvCxnSpPr>
            <a:stCxn id="1203" idx="3"/>
            <a:endCxn id="1206" idx="7"/>
          </p:cNvCxnSpPr>
          <p:nvPr/>
        </p:nvCxnSpPr>
        <p:spPr>
          <a:xfrm flipH="1">
            <a:off x="3359125" y="4132099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10" name="Shape 1210"/>
          <p:cNvCxnSpPr>
            <a:stCxn id="1204" idx="3"/>
            <a:endCxn id="1200" idx="7"/>
          </p:cNvCxnSpPr>
          <p:nvPr/>
        </p:nvCxnSpPr>
        <p:spPr>
          <a:xfrm flipH="1">
            <a:off x="4730725" y="2768899"/>
            <a:ext cx="139800" cy="13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11" name="Shape 1211"/>
          <p:cNvCxnSpPr>
            <a:stCxn id="1205" idx="3"/>
            <a:endCxn id="1202" idx="7"/>
          </p:cNvCxnSpPr>
          <p:nvPr/>
        </p:nvCxnSpPr>
        <p:spPr>
          <a:xfrm flipH="1">
            <a:off x="5645125" y="1846099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12" name="Shape 1212"/>
          <p:cNvCxnSpPr>
            <a:stCxn id="1202" idx="3"/>
            <a:endCxn id="1204" idx="7"/>
          </p:cNvCxnSpPr>
          <p:nvPr/>
        </p:nvCxnSpPr>
        <p:spPr>
          <a:xfrm flipH="1">
            <a:off x="5187925" y="2303299"/>
            <a:ext cx="139800" cy="14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1213" name="Shape 1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925" y="6087225"/>
            <a:ext cx="525474" cy="5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What To Do?</a:t>
            </a:r>
          </a:p>
        </p:txBody>
      </p:sp>
      <p:sp>
        <p:nvSpPr>
          <p:cNvPr id="1219" name="Shape 121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could keep track of the depth of the tree. If it gets too tall, re-do everything from scratch.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least Ω(n) every so often 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other ideas?</a:t>
            </a:r>
          </a:p>
        </p:txBody>
      </p:sp>
      <p:sp>
        <p:nvSpPr>
          <p:cNvPr id="1220" name="Shape 1220"/>
          <p:cNvSpPr txBox="1"/>
          <p:nvPr/>
        </p:nvSpPr>
        <p:spPr>
          <a:xfrm>
            <a:off x="3529550" y="2866950"/>
            <a:ext cx="3726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the worst case, how often is “every so often”?</a:t>
            </a:r>
          </a:p>
        </p:txBody>
      </p:sp>
      <p:sp>
        <p:nvSpPr>
          <p:cNvPr id="1221" name="Shape 1221"/>
          <p:cNvSpPr/>
          <p:nvPr/>
        </p:nvSpPr>
        <p:spPr>
          <a:xfrm flipH="1" rot="-6704381">
            <a:off x="3060942" y="2765705"/>
            <a:ext cx="438717" cy="33161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pic>
        <p:nvPicPr>
          <p:cNvPr id="1222" name="Shape 1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125" y="2810625"/>
            <a:ext cx="525474" cy="5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Shape 122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Idea 1: Rotations</a:t>
            </a:r>
          </a:p>
        </p:txBody>
      </p:sp>
      <p:sp>
        <p:nvSpPr>
          <p:cNvPr id="1228" name="Shape 122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Maintain the BST property, and move some of the vertices (but not all of them) around.</a:t>
            </a:r>
          </a:p>
        </p:txBody>
      </p:sp>
      <p:sp>
        <p:nvSpPr>
          <p:cNvPr id="1229" name="Shape 1229"/>
          <p:cNvSpPr/>
          <p:nvPr/>
        </p:nvSpPr>
        <p:spPr>
          <a:xfrm>
            <a:off x="1960100" y="3253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X</a:t>
            </a:r>
          </a:p>
        </p:txBody>
      </p:sp>
      <p:sp>
        <p:nvSpPr>
          <p:cNvPr id="1230" name="Shape 1230"/>
          <p:cNvSpPr/>
          <p:nvPr/>
        </p:nvSpPr>
        <p:spPr>
          <a:xfrm>
            <a:off x="1502900" y="3710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</a:p>
        </p:txBody>
      </p:sp>
      <p:sp>
        <p:nvSpPr>
          <p:cNvPr id="1231" name="Shape 1231"/>
          <p:cNvSpPr/>
          <p:nvPr/>
        </p:nvSpPr>
        <p:spPr>
          <a:xfrm>
            <a:off x="1045700" y="4167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</a:p>
        </p:txBody>
      </p:sp>
      <p:cxnSp>
        <p:nvCxnSpPr>
          <p:cNvPr id="1232" name="Shape 1232"/>
          <p:cNvCxnSpPr>
            <a:stCxn id="1229" idx="3"/>
            <a:endCxn id="1230" idx="7"/>
          </p:cNvCxnSpPr>
          <p:nvPr/>
        </p:nvCxnSpPr>
        <p:spPr>
          <a:xfrm flipH="1">
            <a:off x="1886025" y="3636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33" name="Shape 1233"/>
          <p:cNvCxnSpPr>
            <a:stCxn id="1230" idx="3"/>
            <a:endCxn id="1231" idx="7"/>
          </p:cNvCxnSpPr>
          <p:nvPr/>
        </p:nvCxnSpPr>
        <p:spPr>
          <a:xfrm flipH="1">
            <a:off x="1428825" y="40934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34" name="Shape 1234"/>
          <p:cNvSpPr/>
          <p:nvPr/>
        </p:nvSpPr>
        <p:spPr>
          <a:xfrm>
            <a:off x="1960100" y="4167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</a:p>
        </p:txBody>
      </p:sp>
      <p:cxnSp>
        <p:nvCxnSpPr>
          <p:cNvPr id="1235" name="Shape 1235"/>
          <p:cNvCxnSpPr>
            <a:stCxn id="1230" idx="5"/>
            <a:endCxn id="1234" idx="1"/>
          </p:cNvCxnSpPr>
          <p:nvPr/>
        </p:nvCxnSpPr>
        <p:spPr>
          <a:xfrm>
            <a:off x="1885974" y="40934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36" name="Shape 1236"/>
          <p:cNvSpPr/>
          <p:nvPr/>
        </p:nvSpPr>
        <p:spPr>
          <a:xfrm>
            <a:off x="2417300" y="3710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cxnSp>
        <p:nvCxnSpPr>
          <p:cNvPr id="1237" name="Shape 1237"/>
          <p:cNvCxnSpPr>
            <a:stCxn id="1229" idx="5"/>
            <a:endCxn id="1236" idx="1"/>
          </p:cNvCxnSpPr>
          <p:nvPr/>
        </p:nvCxnSpPr>
        <p:spPr>
          <a:xfrm>
            <a:off x="2343174" y="3636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38" name="Shape 1238"/>
          <p:cNvSpPr/>
          <p:nvPr/>
        </p:nvSpPr>
        <p:spPr>
          <a:xfrm>
            <a:off x="2382208" y="4169675"/>
            <a:ext cx="519000" cy="4488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1925008" y="4626875"/>
            <a:ext cx="519000" cy="4488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0" name="Shape 1240"/>
          <p:cNvSpPr/>
          <p:nvPr/>
        </p:nvSpPr>
        <p:spPr>
          <a:xfrm>
            <a:off x="1010608" y="4626875"/>
            <a:ext cx="519000" cy="4488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1" name="Shape 1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00" y="3134700"/>
            <a:ext cx="1524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Shape 1242"/>
          <p:cNvSpPr txBox="1"/>
          <p:nvPr/>
        </p:nvSpPr>
        <p:spPr>
          <a:xfrm>
            <a:off x="893300" y="26943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Yoink!</a:t>
            </a:r>
          </a:p>
        </p:txBody>
      </p:sp>
      <p:sp>
        <p:nvSpPr>
          <p:cNvPr id="1243" name="Shape 1243"/>
          <p:cNvSpPr/>
          <p:nvPr/>
        </p:nvSpPr>
        <p:spPr>
          <a:xfrm>
            <a:off x="4294050" y="327987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</a:p>
        </p:txBody>
      </p:sp>
      <p:sp>
        <p:nvSpPr>
          <p:cNvPr id="1244" name="Shape 1244"/>
          <p:cNvSpPr/>
          <p:nvPr/>
        </p:nvSpPr>
        <p:spPr>
          <a:xfrm>
            <a:off x="3684450" y="373707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</a:p>
        </p:txBody>
      </p:sp>
      <p:cxnSp>
        <p:nvCxnSpPr>
          <p:cNvPr id="1245" name="Shape 1245"/>
          <p:cNvCxnSpPr>
            <a:stCxn id="1243" idx="3"/>
            <a:endCxn id="1244" idx="7"/>
          </p:cNvCxnSpPr>
          <p:nvPr/>
        </p:nvCxnSpPr>
        <p:spPr>
          <a:xfrm flipH="1">
            <a:off x="4067575" y="3662949"/>
            <a:ext cx="2922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46" name="Shape 1246"/>
          <p:cNvSpPr/>
          <p:nvPr/>
        </p:nvSpPr>
        <p:spPr>
          <a:xfrm>
            <a:off x="4294050" y="404187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</a:p>
        </p:txBody>
      </p:sp>
      <p:cxnSp>
        <p:nvCxnSpPr>
          <p:cNvPr id="1247" name="Shape 1247"/>
          <p:cNvCxnSpPr>
            <a:stCxn id="1243" idx="4"/>
            <a:endCxn id="1246" idx="0"/>
          </p:cNvCxnSpPr>
          <p:nvPr/>
        </p:nvCxnSpPr>
        <p:spPr>
          <a:xfrm>
            <a:off x="4518450" y="3728675"/>
            <a:ext cx="0" cy="31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48" name="Shape 1248"/>
          <p:cNvCxnSpPr>
            <a:stCxn id="1243" idx="5"/>
            <a:endCxn id="1249" idx="1"/>
          </p:cNvCxnSpPr>
          <p:nvPr/>
        </p:nvCxnSpPr>
        <p:spPr>
          <a:xfrm>
            <a:off x="4677124" y="3662949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50" name="Shape 1250"/>
          <p:cNvSpPr/>
          <p:nvPr/>
        </p:nvSpPr>
        <p:spPr>
          <a:xfrm>
            <a:off x="4258958" y="4501150"/>
            <a:ext cx="519000" cy="4488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1" name="Shape 1251"/>
          <p:cNvSpPr/>
          <p:nvPr/>
        </p:nvSpPr>
        <p:spPr>
          <a:xfrm>
            <a:off x="3649358" y="4196350"/>
            <a:ext cx="519000" cy="4488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2" name="Shape 1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650" y="2704175"/>
            <a:ext cx="1524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Shape 1249"/>
          <p:cNvSpPr/>
          <p:nvPr/>
        </p:nvSpPr>
        <p:spPr>
          <a:xfrm>
            <a:off x="4751250" y="373707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X</a:t>
            </a:r>
          </a:p>
        </p:txBody>
      </p:sp>
      <p:sp>
        <p:nvSpPr>
          <p:cNvPr id="1253" name="Shape 1253"/>
          <p:cNvSpPr/>
          <p:nvPr/>
        </p:nvSpPr>
        <p:spPr>
          <a:xfrm>
            <a:off x="5208450" y="4194275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cxnSp>
        <p:nvCxnSpPr>
          <p:cNvPr id="1254" name="Shape 1254"/>
          <p:cNvCxnSpPr>
            <a:stCxn id="1249" idx="5"/>
            <a:endCxn id="1253" idx="1"/>
          </p:cNvCxnSpPr>
          <p:nvPr/>
        </p:nvCxnSpPr>
        <p:spPr>
          <a:xfrm>
            <a:off x="5134324" y="4120149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55" name="Shape 1255"/>
          <p:cNvSpPr/>
          <p:nvPr/>
        </p:nvSpPr>
        <p:spPr>
          <a:xfrm>
            <a:off x="5173358" y="4653550"/>
            <a:ext cx="519000" cy="4488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6" name="Shape 1256"/>
          <p:cNvSpPr txBox="1"/>
          <p:nvPr/>
        </p:nvSpPr>
        <p:spPr>
          <a:xfrm>
            <a:off x="3760650" y="5311775"/>
            <a:ext cx="1752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Not binary</a:t>
            </a:r>
            <a:r>
              <a:rPr b="1" lang="en" sz="24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!</a:t>
            </a:r>
          </a:p>
        </p:txBody>
      </p:sp>
      <p:sp>
        <p:nvSpPr>
          <p:cNvPr id="1257" name="Shape 1257"/>
          <p:cNvSpPr/>
          <p:nvPr/>
        </p:nvSpPr>
        <p:spPr>
          <a:xfrm>
            <a:off x="7141700" y="3253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</a:p>
        </p:txBody>
      </p:sp>
      <p:sp>
        <p:nvSpPr>
          <p:cNvPr id="1258" name="Shape 1258"/>
          <p:cNvSpPr/>
          <p:nvPr/>
        </p:nvSpPr>
        <p:spPr>
          <a:xfrm>
            <a:off x="6684500" y="3710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</a:p>
        </p:txBody>
      </p:sp>
      <p:cxnSp>
        <p:nvCxnSpPr>
          <p:cNvPr id="1259" name="Shape 1259"/>
          <p:cNvCxnSpPr>
            <a:stCxn id="1257" idx="3"/>
            <a:endCxn id="1258" idx="7"/>
          </p:cNvCxnSpPr>
          <p:nvPr/>
        </p:nvCxnSpPr>
        <p:spPr>
          <a:xfrm flipH="1">
            <a:off x="7067625" y="3636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60" name="Shape 1260"/>
          <p:cNvSpPr/>
          <p:nvPr/>
        </p:nvSpPr>
        <p:spPr>
          <a:xfrm>
            <a:off x="7141700" y="4167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</a:p>
        </p:txBody>
      </p:sp>
      <p:cxnSp>
        <p:nvCxnSpPr>
          <p:cNvPr id="1261" name="Shape 1261"/>
          <p:cNvCxnSpPr>
            <a:stCxn id="1262" idx="3"/>
            <a:endCxn id="1260" idx="7"/>
          </p:cNvCxnSpPr>
          <p:nvPr/>
        </p:nvCxnSpPr>
        <p:spPr>
          <a:xfrm flipH="1">
            <a:off x="7524825" y="40934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63" name="Shape 1263"/>
          <p:cNvCxnSpPr>
            <a:stCxn id="1257" idx="5"/>
            <a:endCxn id="1262" idx="1"/>
          </p:cNvCxnSpPr>
          <p:nvPr/>
        </p:nvCxnSpPr>
        <p:spPr>
          <a:xfrm>
            <a:off x="7524774" y="3636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64" name="Shape 1264"/>
          <p:cNvSpPr/>
          <p:nvPr/>
        </p:nvSpPr>
        <p:spPr>
          <a:xfrm>
            <a:off x="7106608" y="4626875"/>
            <a:ext cx="519000" cy="4488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6649408" y="4169675"/>
            <a:ext cx="519000" cy="4488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2" name="Shape 1262"/>
          <p:cNvSpPr/>
          <p:nvPr/>
        </p:nvSpPr>
        <p:spPr>
          <a:xfrm>
            <a:off x="7598900" y="3710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X</a:t>
            </a:r>
          </a:p>
        </p:txBody>
      </p:sp>
      <p:sp>
        <p:nvSpPr>
          <p:cNvPr id="1266" name="Shape 1266"/>
          <p:cNvSpPr/>
          <p:nvPr/>
        </p:nvSpPr>
        <p:spPr>
          <a:xfrm>
            <a:off x="8056100" y="4167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</a:p>
        </p:txBody>
      </p:sp>
      <p:cxnSp>
        <p:nvCxnSpPr>
          <p:cNvPr id="1267" name="Shape 1267"/>
          <p:cNvCxnSpPr>
            <a:stCxn id="1262" idx="5"/>
            <a:endCxn id="1266" idx="1"/>
          </p:cNvCxnSpPr>
          <p:nvPr/>
        </p:nvCxnSpPr>
        <p:spPr>
          <a:xfrm>
            <a:off x="7981974" y="40934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68" name="Shape 1268"/>
          <p:cNvSpPr/>
          <p:nvPr/>
        </p:nvSpPr>
        <p:spPr>
          <a:xfrm>
            <a:off x="8021008" y="4626875"/>
            <a:ext cx="519000" cy="4488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9" name="Shape 1269"/>
          <p:cNvSpPr/>
          <p:nvPr/>
        </p:nvSpPr>
        <p:spPr>
          <a:xfrm rot="8100435">
            <a:off x="3059702" y="4741428"/>
            <a:ext cx="569401" cy="55701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70" name="Shape 1270"/>
          <p:cNvSpPr/>
          <p:nvPr/>
        </p:nvSpPr>
        <p:spPr>
          <a:xfrm rot="8100435">
            <a:off x="6107702" y="4741428"/>
            <a:ext cx="569401" cy="55701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Idea 1: Rotations</a:t>
            </a:r>
          </a:p>
        </p:txBody>
      </p:sp>
      <p:sp>
        <p:nvSpPr>
          <p:cNvPr id="1276" name="Shape 127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Maintain the BST property, and move some of the vertices (but not all of them) around.</a:t>
            </a:r>
          </a:p>
        </p:txBody>
      </p:sp>
      <p:sp>
        <p:nvSpPr>
          <p:cNvPr id="1277" name="Shape 1277"/>
          <p:cNvSpPr/>
          <p:nvPr/>
        </p:nvSpPr>
        <p:spPr>
          <a:xfrm>
            <a:off x="3280800" y="3253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278" name="Shape 1278"/>
          <p:cNvSpPr/>
          <p:nvPr/>
        </p:nvSpPr>
        <p:spPr>
          <a:xfrm>
            <a:off x="2823600" y="3710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279" name="Shape 1279"/>
          <p:cNvSpPr/>
          <p:nvPr/>
        </p:nvSpPr>
        <p:spPr>
          <a:xfrm>
            <a:off x="2366400" y="4167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cxnSp>
        <p:nvCxnSpPr>
          <p:cNvPr id="1280" name="Shape 1280"/>
          <p:cNvCxnSpPr>
            <a:stCxn id="1277" idx="3"/>
            <a:endCxn id="1278" idx="7"/>
          </p:cNvCxnSpPr>
          <p:nvPr/>
        </p:nvCxnSpPr>
        <p:spPr>
          <a:xfrm flipH="1">
            <a:off x="3206725" y="3636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81" name="Shape 1281"/>
          <p:cNvCxnSpPr>
            <a:stCxn id="1278" idx="3"/>
            <a:endCxn id="1279" idx="7"/>
          </p:cNvCxnSpPr>
          <p:nvPr/>
        </p:nvCxnSpPr>
        <p:spPr>
          <a:xfrm flipH="1">
            <a:off x="2749525" y="40934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82" name="Shape 1282"/>
          <p:cNvSpPr/>
          <p:nvPr/>
        </p:nvSpPr>
        <p:spPr>
          <a:xfrm>
            <a:off x="3280800" y="41676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cxnSp>
        <p:nvCxnSpPr>
          <p:cNvPr id="1283" name="Shape 1283"/>
          <p:cNvCxnSpPr>
            <a:stCxn id="1278" idx="5"/>
            <a:endCxn id="1282" idx="1"/>
          </p:cNvCxnSpPr>
          <p:nvPr/>
        </p:nvCxnSpPr>
        <p:spPr>
          <a:xfrm>
            <a:off x="3206674" y="40934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84" name="Shape 1284"/>
          <p:cNvSpPr/>
          <p:nvPr/>
        </p:nvSpPr>
        <p:spPr>
          <a:xfrm>
            <a:off x="3738000" y="3710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cxnSp>
        <p:nvCxnSpPr>
          <p:cNvPr id="1285" name="Shape 1285"/>
          <p:cNvCxnSpPr>
            <a:stCxn id="1277" idx="5"/>
            <a:endCxn id="1284" idx="1"/>
          </p:cNvCxnSpPr>
          <p:nvPr/>
        </p:nvCxnSpPr>
        <p:spPr>
          <a:xfrm>
            <a:off x="3663874" y="3636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pic>
        <p:nvPicPr>
          <p:cNvPr id="1286" name="Shape 1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3134700"/>
            <a:ext cx="1524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Shape 1287"/>
          <p:cNvSpPr txBox="1"/>
          <p:nvPr/>
        </p:nvSpPr>
        <p:spPr>
          <a:xfrm>
            <a:off x="2214000" y="26943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Yoink!</a:t>
            </a:r>
          </a:p>
        </p:txBody>
      </p:sp>
      <p:sp>
        <p:nvSpPr>
          <p:cNvPr id="1288" name="Shape 1288"/>
          <p:cNvSpPr/>
          <p:nvPr/>
        </p:nvSpPr>
        <p:spPr>
          <a:xfrm>
            <a:off x="6024000" y="32532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289" name="Shape 1289"/>
          <p:cNvSpPr/>
          <p:nvPr/>
        </p:nvSpPr>
        <p:spPr>
          <a:xfrm>
            <a:off x="5566800" y="3710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cxnSp>
        <p:nvCxnSpPr>
          <p:cNvPr id="1290" name="Shape 1290"/>
          <p:cNvCxnSpPr>
            <a:stCxn id="1288" idx="3"/>
            <a:endCxn id="1289" idx="7"/>
          </p:cNvCxnSpPr>
          <p:nvPr/>
        </p:nvCxnSpPr>
        <p:spPr>
          <a:xfrm flipH="1">
            <a:off x="5949925" y="3636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91" name="Shape 1291"/>
          <p:cNvSpPr/>
          <p:nvPr/>
        </p:nvSpPr>
        <p:spPr>
          <a:xfrm>
            <a:off x="6281690" y="4243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cxnSp>
        <p:nvCxnSpPr>
          <p:cNvPr id="1292" name="Shape 1292"/>
          <p:cNvCxnSpPr>
            <a:stCxn id="1293" idx="3"/>
            <a:endCxn id="1291" idx="0"/>
          </p:cNvCxnSpPr>
          <p:nvPr/>
        </p:nvCxnSpPr>
        <p:spPr>
          <a:xfrm flipH="1">
            <a:off x="6506125" y="4093474"/>
            <a:ext cx="408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94" name="Shape 1294"/>
          <p:cNvCxnSpPr>
            <a:stCxn id="1288" idx="5"/>
            <a:endCxn id="1293" idx="1"/>
          </p:cNvCxnSpPr>
          <p:nvPr/>
        </p:nvCxnSpPr>
        <p:spPr>
          <a:xfrm>
            <a:off x="6407074" y="3636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93" name="Shape 1293"/>
          <p:cNvSpPr/>
          <p:nvPr/>
        </p:nvSpPr>
        <p:spPr>
          <a:xfrm>
            <a:off x="6481200" y="37104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295" name="Shape 1295"/>
          <p:cNvSpPr/>
          <p:nvPr/>
        </p:nvSpPr>
        <p:spPr>
          <a:xfrm>
            <a:off x="6786000" y="4243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cxnSp>
        <p:nvCxnSpPr>
          <p:cNvPr id="1296" name="Shape 1296"/>
          <p:cNvCxnSpPr>
            <a:stCxn id="1293" idx="5"/>
            <a:endCxn id="1295" idx="0"/>
          </p:cNvCxnSpPr>
          <p:nvPr/>
        </p:nvCxnSpPr>
        <p:spPr>
          <a:xfrm>
            <a:off x="6864274" y="4093474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97" name="Shape 1297"/>
          <p:cNvSpPr/>
          <p:nvPr/>
        </p:nvSpPr>
        <p:spPr>
          <a:xfrm rot="8100435">
            <a:off x="4380402" y="4741428"/>
            <a:ext cx="569401" cy="55701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98" name="Shape 1298"/>
          <p:cNvSpPr/>
          <p:nvPr/>
        </p:nvSpPr>
        <p:spPr>
          <a:xfrm>
            <a:off x="1909200" y="4624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299" name="Shape 1299"/>
          <p:cNvCxnSpPr>
            <a:stCxn id="1279" idx="3"/>
            <a:endCxn id="1298" idx="7"/>
          </p:cNvCxnSpPr>
          <p:nvPr/>
        </p:nvCxnSpPr>
        <p:spPr>
          <a:xfrm flipH="1">
            <a:off x="2292325" y="4550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00" name="Shape 1300"/>
          <p:cNvSpPr/>
          <p:nvPr/>
        </p:nvSpPr>
        <p:spPr>
          <a:xfrm>
            <a:off x="2823600" y="4624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1301" name="Shape 1301"/>
          <p:cNvCxnSpPr>
            <a:stCxn id="1279" idx="5"/>
            <a:endCxn id="1300" idx="1"/>
          </p:cNvCxnSpPr>
          <p:nvPr/>
        </p:nvCxnSpPr>
        <p:spPr>
          <a:xfrm>
            <a:off x="2749474" y="45506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02" name="Shape 1302"/>
          <p:cNvSpPr/>
          <p:nvPr/>
        </p:nvSpPr>
        <p:spPr>
          <a:xfrm>
            <a:off x="5262000" y="4243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303" name="Shape 1303"/>
          <p:cNvCxnSpPr>
            <a:stCxn id="1289" idx="3"/>
            <a:endCxn id="1302" idx="0"/>
          </p:cNvCxnSpPr>
          <p:nvPr/>
        </p:nvCxnSpPr>
        <p:spPr>
          <a:xfrm flipH="1">
            <a:off x="5486425" y="4093474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04" name="Shape 1304"/>
          <p:cNvSpPr/>
          <p:nvPr/>
        </p:nvSpPr>
        <p:spPr>
          <a:xfrm>
            <a:off x="5766309" y="4243800"/>
            <a:ext cx="448800" cy="448800"/>
          </a:xfrm>
          <a:prstGeom prst="ellipse">
            <a:avLst/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1305" name="Shape 1305"/>
          <p:cNvCxnSpPr>
            <a:stCxn id="1289" idx="5"/>
            <a:endCxn id="1304" idx="0"/>
          </p:cNvCxnSpPr>
          <p:nvPr/>
        </p:nvCxnSpPr>
        <p:spPr>
          <a:xfrm>
            <a:off x="5949874" y="4093474"/>
            <a:ext cx="408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Idea 2: Proxy for Balance</a:t>
            </a:r>
          </a:p>
        </p:txBody>
      </p:sp>
      <p:sp>
        <p:nvSpPr>
          <p:cNvPr id="1311" name="Shape 1311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Maintaining 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perfect balance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too difficult.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Instead, let’s determine some proxy for balance.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i.e. If the tree satisfies some property, then it’s “pretty balanced.”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We can maintain this property using rotations.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Shape 131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Red-Black Trees</a:t>
            </a:r>
          </a:p>
        </p:txBody>
      </p:sp>
      <p:sp>
        <p:nvSpPr>
          <p:cNvPr id="1317" name="Shape 1317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exist many ways to achieve this proxy for balance, but here we’ll study the </a:t>
            </a:r>
            <a:r>
              <a:rPr b="1"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</a:t>
            </a:r>
            <a:r>
              <a:rPr b="1"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-black </a:t>
            </a:r>
            <a:r>
              <a:rPr b="1" lang="en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tree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1. Every vertex is colored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2. The root vertex is a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3. A NIL child is a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4. The child of a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 must be a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5. For all vertices v, all paths from v to its NIL descendants have the same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number of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vertices.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Red-Black Trees by Example</a:t>
            </a:r>
          </a:p>
        </p:txBody>
      </p:sp>
      <p:sp>
        <p:nvSpPr>
          <p:cNvPr id="1323" name="Shape 1323"/>
          <p:cNvSpPr txBox="1"/>
          <p:nvPr>
            <p:ph idx="4294967295" type="subTitle"/>
          </p:nvPr>
        </p:nvSpPr>
        <p:spPr>
          <a:xfrm>
            <a:off x="609600" y="1444500"/>
            <a:ext cx="39684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vertex is colored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root vertex is a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NIL child is a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child of a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 must be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all vertices v, all paths from v to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its NIL descendants have the same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number of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vertices.</a:t>
            </a:r>
          </a:p>
        </p:txBody>
      </p:sp>
      <p:sp>
        <p:nvSpPr>
          <p:cNvPr id="1324" name="Shape 1324"/>
          <p:cNvSpPr/>
          <p:nvPr/>
        </p:nvSpPr>
        <p:spPr>
          <a:xfrm>
            <a:off x="5465300" y="15768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5" name="Shape 1325"/>
          <p:cNvSpPr/>
          <p:nvPr/>
        </p:nvSpPr>
        <p:spPr>
          <a:xfrm>
            <a:off x="5008100" y="2034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6" name="Shape 1326"/>
          <p:cNvSpPr/>
          <p:nvPr/>
        </p:nvSpPr>
        <p:spPr>
          <a:xfrm>
            <a:off x="5922500" y="2034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27" name="Shape 1327"/>
          <p:cNvCxnSpPr>
            <a:stCxn id="1324" idx="3"/>
            <a:endCxn id="1325" idx="7"/>
          </p:cNvCxnSpPr>
          <p:nvPr/>
        </p:nvCxnSpPr>
        <p:spPr>
          <a:xfrm flipH="1">
            <a:off x="5391225" y="1959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28" name="Shape 1328"/>
          <p:cNvCxnSpPr>
            <a:stCxn id="1324" idx="5"/>
            <a:endCxn id="1326" idx="1"/>
          </p:cNvCxnSpPr>
          <p:nvPr/>
        </p:nvCxnSpPr>
        <p:spPr>
          <a:xfrm>
            <a:off x="5848374" y="1959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29" name="Shape 1329"/>
          <p:cNvSpPr/>
          <p:nvPr/>
        </p:nvSpPr>
        <p:spPr>
          <a:xfrm>
            <a:off x="5465300" y="24912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0" name="Shape 1330"/>
          <p:cNvCxnSpPr>
            <a:stCxn id="1325" idx="5"/>
            <a:endCxn id="1329" idx="1"/>
          </p:cNvCxnSpPr>
          <p:nvPr/>
        </p:nvCxnSpPr>
        <p:spPr>
          <a:xfrm>
            <a:off x="5391174" y="2417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31" name="Shape 1331"/>
          <p:cNvSpPr/>
          <p:nvPr/>
        </p:nvSpPr>
        <p:spPr>
          <a:xfrm>
            <a:off x="7522700" y="15768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2" name="Shape 1332"/>
          <p:cNvSpPr/>
          <p:nvPr/>
        </p:nvSpPr>
        <p:spPr>
          <a:xfrm>
            <a:off x="7065500" y="2034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3" name="Shape 1333"/>
          <p:cNvSpPr/>
          <p:nvPr/>
        </p:nvSpPr>
        <p:spPr>
          <a:xfrm>
            <a:off x="7979900" y="2034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4" name="Shape 1334"/>
          <p:cNvCxnSpPr>
            <a:stCxn id="1331" idx="3"/>
            <a:endCxn id="1332" idx="7"/>
          </p:cNvCxnSpPr>
          <p:nvPr/>
        </p:nvCxnSpPr>
        <p:spPr>
          <a:xfrm flipH="1">
            <a:off x="7448625" y="1959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35" name="Shape 1335"/>
          <p:cNvCxnSpPr>
            <a:stCxn id="1331" idx="5"/>
            <a:endCxn id="1333" idx="1"/>
          </p:cNvCxnSpPr>
          <p:nvPr/>
        </p:nvCxnSpPr>
        <p:spPr>
          <a:xfrm>
            <a:off x="7905774" y="1959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36" name="Shape 1336"/>
          <p:cNvSpPr/>
          <p:nvPr/>
        </p:nvSpPr>
        <p:spPr>
          <a:xfrm>
            <a:off x="7522700" y="24912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7" name="Shape 1337"/>
          <p:cNvCxnSpPr>
            <a:stCxn id="1332" idx="5"/>
            <a:endCxn id="1336" idx="1"/>
          </p:cNvCxnSpPr>
          <p:nvPr/>
        </p:nvCxnSpPr>
        <p:spPr>
          <a:xfrm>
            <a:off x="7448574" y="2417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38" name="Shape 1338"/>
          <p:cNvSpPr/>
          <p:nvPr/>
        </p:nvSpPr>
        <p:spPr>
          <a:xfrm>
            <a:off x="5465300" y="3939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9" name="Shape 1339"/>
          <p:cNvSpPr/>
          <p:nvPr/>
        </p:nvSpPr>
        <p:spPr>
          <a:xfrm>
            <a:off x="5008100" y="43962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0" name="Shape 1340"/>
          <p:cNvSpPr/>
          <p:nvPr/>
        </p:nvSpPr>
        <p:spPr>
          <a:xfrm>
            <a:off x="5922500" y="43962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1" name="Shape 1341"/>
          <p:cNvCxnSpPr>
            <a:stCxn id="1338" idx="3"/>
            <a:endCxn id="1339" idx="7"/>
          </p:cNvCxnSpPr>
          <p:nvPr/>
        </p:nvCxnSpPr>
        <p:spPr>
          <a:xfrm flipH="1">
            <a:off x="5391225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42" name="Shape 1342"/>
          <p:cNvCxnSpPr>
            <a:stCxn id="1338" idx="5"/>
            <a:endCxn id="1340" idx="1"/>
          </p:cNvCxnSpPr>
          <p:nvPr/>
        </p:nvCxnSpPr>
        <p:spPr>
          <a:xfrm>
            <a:off x="58483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43" name="Shape 1343"/>
          <p:cNvSpPr/>
          <p:nvPr/>
        </p:nvSpPr>
        <p:spPr>
          <a:xfrm>
            <a:off x="5465300" y="48534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4" name="Shape 1344"/>
          <p:cNvCxnSpPr>
            <a:stCxn id="1339" idx="5"/>
            <a:endCxn id="1343" idx="1"/>
          </p:cNvCxnSpPr>
          <p:nvPr/>
        </p:nvCxnSpPr>
        <p:spPr>
          <a:xfrm>
            <a:off x="5391174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45" name="Shape 1345"/>
          <p:cNvSpPr/>
          <p:nvPr/>
        </p:nvSpPr>
        <p:spPr>
          <a:xfrm>
            <a:off x="7522700" y="3939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6" name="Shape 1346"/>
          <p:cNvSpPr/>
          <p:nvPr/>
        </p:nvSpPr>
        <p:spPr>
          <a:xfrm>
            <a:off x="7065500" y="43962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7" name="Shape 1347"/>
          <p:cNvSpPr/>
          <p:nvPr/>
        </p:nvSpPr>
        <p:spPr>
          <a:xfrm>
            <a:off x="7979900" y="43962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48" name="Shape 1348"/>
          <p:cNvCxnSpPr>
            <a:stCxn id="1345" idx="3"/>
            <a:endCxn id="1346" idx="7"/>
          </p:cNvCxnSpPr>
          <p:nvPr/>
        </p:nvCxnSpPr>
        <p:spPr>
          <a:xfrm flipH="1">
            <a:off x="7448625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49" name="Shape 1349"/>
          <p:cNvCxnSpPr>
            <a:stCxn id="1345" idx="5"/>
            <a:endCxn id="1347" idx="1"/>
          </p:cNvCxnSpPr>
          <p:nvPr/>
        </p:nvCxnSpPr>
        <p:spPr>
          <a:xfrm>
            <a:off x="79057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50" name="Shape 1350"/>
          <p:cNvSpPr/>
          <p:nvPr/>
        </p:nvSpPr>
        <p:spPr>
          <a:xfrm>
            <a:off x="7522700" y="48534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1" name="Shape 1351"/>
          <p:cNvCxnSpPr>
            <a:stCxn id="1346" idx="5"/>
            <a:endCxn id="1350" idx="1"/>
          </p:cNvCxnSpPr>
          <p:nvPr/>
        </p:nvCxnSpPr>
        <p:spPr>
          <a:xfrm>
            <a:off x="7448574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Comparison-Based Sorting</a:t>
            </a:r>
          </a:p>
        </p:txBody>
      </p:sp>
      <p:sp>
        <p:nvSpPr>
          <p:cNvPr id="112" name="Shape 11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represent the comparisons made by a comparison-based sorting algorithm as a decision tree.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sort three items in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32150" y="2664450"/>
            <a:ext cx="2279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&lt;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  <p:cxnSp>
        <p:nvCxnSpPr>
          <p:cNvPr id="114" name="Shape 114"/>
          <p:cNvCxnSpPr/>
          <p:nvPr/>
        </p:nvCxnSpPr>
        <p:spPr>
          <a:xfrm flipH="1">
            <a:off x="3449832" y="33421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15" name="Shape 115"/>
          <p:cNvCxnSpPr/>
          <p:nvPr/>
        </p:nvCxnSpPr>
        <p:spPr>
          <a:xfrm>
            <a:off x="5278667" y="33421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16" name="Shape 116"/>
          <p:cNvSpPr txBox="1"/>
          <p:nvPr/>
        </p:nvSpPr>
        <p:spPr>
          <a:xfrm>
            <a:off x="2569700" y="32277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Yes!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312900" y="32277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No</a:t>
            </a:r>
            <a:r>
              <a:rPr b="1" lang="en" sz="18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!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365350" y="3731250"/>
            <a:ext cx="2279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&lt;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  <p:cxnSp>
        <p:nvCxnSpPr>
          <p:cNvPr id="119" name="Shape 119"/>
          <p:cNvCxnSpPr/>
          <p:nvPr/>
        </p:nvCxnSpPr>
        <p:spPr>
          <a:xfrm flipH="1">
            <a:off x="2383032" y="44089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0" name="Shape 120"/>
          <p:cNvCxnSpPr/>
          <p:nvPr/>
        </p:nvCxnSpPr>
        <p:spPr>
          <a:xfrm>
            <a:off x="4211867" y="44089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1" name="Shape 121"/>
          <p:cNvSpPr txBox="1"/>
          <p:nvPr/>
        </p:nvSpPr>
        <p:spPr>
          <a:xfrm>
            <a:off x="1502900" y="42945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Yes!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246100" y="42945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No!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298550" y="4798050"/>
            <a:ext cx="2279700" cy="61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432150" y="4798050"/>
            <a:ext cx="2279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&lt;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  <p:cxnSp>
        <p:nvCxnSpPr>
          <p:cNvPr id="125" name="Shape 125"/>
          <p:cNvCxnSpPr/>
          <p:nvPr/>
        </p:nvCxnSpPr>
        <p:spPr>
          <a:xfrm flipH="1">
            <a:off x="3449832" y="5475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6" name="Shape 126"/>
          <p:cNvCxnSpPr/>
          <p:nvPr/>
        </p:nvCxnSpPr>
        <p:spPr>
          <a:xfrm>
            <a:off x="5278667" y="5475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7" name="Shape 127"/>
          <p:cNvSpPr txBox="1"/>
          <p:nvPr/>
        </p:nvSpPr>
        <p:spPr>
          <a:xfrm>
            <a:off x="2569700" y="53613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Yes!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312900" y="53613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No!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2060550" y="5864850"/>
            <a:ext cx="2279700" cy="61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803750" y="5864850"/>
            <a:ext cx="2279700" cy="61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727550" y="3731250"/>
            <a:ext cx="2279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… 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474900" y="2538975"/>
            <a:ext cx="23973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What does the decision tree look like for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insertion_sort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? For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975" y="4023175"/>
            <a:ext cx="525474" cy="52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Red-Black Trees by Example</a:t>
            </a:r>
          </a:p>
        </p:txBody>
      </p:sp>
      <p:sp>
        <p:nvSpPr>
          <p:cNvPr id="1357" name="Shape 1357"/>
          <p:cNvSpPr/>
          <p:nvPr/>
        </p:nvSpPr>
        <p:spPr>
          <a:xfrm>
            <a:off x="5465300" y="15768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5008100" y="2034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9" name="Shape 1359"/>
          <p:cNvSpPr/>
          <p:nvPr/>
        </p:nvSpPr>
        <p:spPr>
          <a:xfrm>
            <a:off x="5922500" y="2034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0" name="Shape 1360"/>
          <p:cNvCxnSpPr>
            <a:stCxn id="1357" idx="3"/>
            <a:endCxn id="1358" idx="7"/>
          </p:cNvCxnSpPr>
          <p:nvPr/>
        </p:nvCxnSpPr>
        <p:spPr>
          <a:xfrm flipH="1">
            <a:off x="5391225" y="1959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61" name="Shape 1361"/>
          <p:cNvCxnSpPr>
            <a:stCxn id="1357" idx="5"/>
            <a:endCxn id="1359" idx="1"/>
          </p:cNvCxnSpPr>
          <p:nvPr/>
        </p:nvCxnSpPr>
        <p:spPr>
          <a:xfrm>
            <a:off x="5848374" y="1959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62" name="Shape 1362"/>
          <p:cNvSpPr/>
          <p:nvPr/>
        </p:nvSpPr>
        <p:spPr>
          <a:xfrm>
            <a:off x="5465300" y="24912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3" name="Shape 1363"/>
          <p:cNvCxnSpPr>
            <a:stCxn id="1358" idx="5"/>
            <a:endCxn id="1362" idx="1"/>
          </p:cNvCxnSpPr>
          <p:nvPr/>
        </p:nvCxnSpPr>
        <p:spPr>
          <a:xfrm>
            <a:off x="5391174" y="2417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64" name="Shape 1364"/>
          <p:cNvSpPr/>
          <p:nvPr/>
        </p:nvSpPr>
        <p:spPr>
          <a:xfrm>
            <a:off x="7522700" y="15768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5" name="Shape 1365"/>
          <p:cNvSpPr/>
          <p:nvPr/>
        </p:nvSpPr>
        <p:spPr>
          <a:xfrm>
            <a:off x="7065500" y="2034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6" name="Shape 1366"/>
          <p:cNvSpPr/>
          <p:nvPr/>
        </p:nvSpPr>
        <p:spPr>
          <a:xfrm>
            <a:off x="7979900" y="2034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7" name="Shape 1367"/>
          <p:cNvCxnSpPr>
            <a:stCxn id="1364" idx="3"/>
            <a:endCxn id="1365" idx="7"/>
          </p:cNvCxnSpPr>
          <p:nvPr/>
        </p:nvCxnSpPr>
        <p:spPr>
          <a:xfrm flipH="1">
            <a:off x="7448625" y="1959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68" name="Shape 1368"/>
          <p:cNvCxnSpPr>
            <a:stCxn id="1364" idx="5"/>
            <a:endCxn id="1366" idx="1"/>
          </p:cNvCxnSpPr>
          <p:nvPr/>
        </p:nvCxnSpPr>
        <p:spPr>
          <a:xfrm>
            <a:off x="7905774" y="19598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69" name="Shape 1369"/>
          <p:cNvSpPr/>
          <p:nvPr/>
        </p:nvSpPr>
        <p:spPr>
          <a:xfrm>
            <a:off x="7522700" y="24912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0" name="Shape 1370"/>
          <p:cNvCxnSpPr>
            <a:stCxn id="1365" idx="5"/>
            <a:endCxn id="1369" idx="1"/>
          </p:cNvCxnSpPr>
          <p:nvPr/>
        </p:nvCxnSpPr>
        <p:spPr>
          <a:xfrm>
            <a:off x="7448574" y="2417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71" name="Shape 1371"/>
          <p:cNvSpPr/>
          <p:nvPr/>
        </p:nvSpPr>
        <p:spPr>
          <a:xfrm>
            <a:off x="5465300" y="3939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2" name="Shape 1372"/>
          <p:cNvSpPr/>
          <p:nvPr/>
        </p:nvSpPr>
        <p:spPr>
          <a:xfrm>
            <a:off x="5008100" y="43962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3" name="Shape 1373"/>
          <p:cNvSpPr/>
          <p:nvPr/>
        </p:nvSpPr>
        <p:spPr>
          <a:xfrm>
            <a:off x="5922500" y="43962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4" name="Shape 1374"/>
          <p:cNvCxnSpPr>
            <a:stCxn id="1371" idx="3"/>
            <a:endCxn id="1372" idx="7"/>
          </p:cNvCxnSpPr>
          <p:nvPr/>
        </p:nvCxnSpPr>
        <p:spPr>
          <a:xfrm flipH="1">
            <a:off x="5391225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75" name="Shape 1375"/>
          <p:cNvCxnSpPr>
            <a:stCxn id="1371" idx="5"/>
            <a:endCxn id="1373" idx="1"/>
          </p:cNvCxnSpPr>
          <p:nvPr/>
        </p:nvCxnSpPr>
        <p:spPr>
          <a:xfrm>
            <a:off x="58483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76" name="Shape 1376"/>
          <p:cNvSpPr/>
          <p:nvPr/>
        </p:nvSpPr>
        <p:spPr>
          <a:xfrm>
            <a:off x="5465300" y="48534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77" name="Shape 1377"/>
          <p:cNvCxnSpPr>
            <a:stCxn id="1372" idx="5"/>
            <a:endCxn id="1376" idx="1"/>
          </p:cNvCxnSpPr>
          <p:nvPr/>
        </p:nvCxnSpPr>
        <p:spPr>
          <a:xfrm>
            <a:off x="5391174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78" name="Shape 1378"/>
          <p:cNvSpPr/>
          <p:nvPr/>
        </p:nvSpPr>
        <p:spPr>
          <a:xfrm>
            <a:off x="7522700" y="39390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9" name="Shape 1379"/>
          <p:cNvSpPr/>
          <p:nvPr/>
        </p:nvSpPr>
        <p:spPr>
          <a:xfrm>
            <a:off x="7065500" y="43962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0" name="Shape 1380"/>
          <p:cNvSpPr/>
          <p:nvPr/>
        </p:nvSpPr>
        <p:spPr>
          <a:xfrm>
            <a:off x="7979900" y="43962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1" name="Shape 1381"/>
          <p:cNvCxnSpPr>
            <a:stCxn id="1378" idx="3"/>
            <a:endCxn id="1379" idx="7"/>
          </p:cNvCxnSpPr>
          <p:nvPr/>
        </p:nvCxnSpPr>
        <p:spPr>
          <a:xfrm flipH="1">
            <a:off x="7448625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382" name="Shape 1382"/>
          <p:cNvCxnSpPr>
            <a:stCxn id="1378" idx="5"/>
            <a:endCxn id="1380" idx="1"/>
          </p:cNvCxnSpPr>
          <p:nvPr/>
        </p:nvCxnSpPr>
        <p:spPr>
          <a:xfrm>
            <a:off x="7905774" y="43220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83" name="Shape 1383"/>
          <p:cNvSpPr/>
          <p:nvPr/>
        </p:nvSpPr>
        <p:spPr>
          <a:xfrm>
            <a:off x="7522700" y="48534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4" name="Shape 1384"/>
          <p:cNvCxnSpPr>
            <a:stCxn id="1379" idx="5"/>
            <a:endCxn id="1383" idx="1"/>
          </p:cNvCxnSpPr>
          <p:nvPr/>
        </p:nvCxnSpPr>
        <p:spPr>
          <a:xfrm>
            <a:off x="7448574" y="47792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385" name="Shape 1385"/>
          <p:cNvSpPr/>
          <p:nvPr/>
        </p:nvSpPr>
        <p:spPr>
          <a:xfrm>
            <a:off x="4809972" y="3747000"/>
            <a:ext cx="1766700" cy="1766700"/>
          </a:xfrm>
          <a:prstGeom prst="noSmoking">
            <a:avLst>
              <a:gd fmla="val 7339" name="adj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x="6867372" y="3747000"/>
            <a:ext cx="1766700" cy="1766700"/>
          </a:xfrm>
          <a:prstGeom prst="noSmoking">
            <a:avLst>
              <a:gd fmla="val 7339" name="adj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7" name="Shape 1387"/>
          <p:cNvSpPr/>
          <p:nvPr/>
        </p:nvSpPr>
        <p:spPr>
          <a:xfrm>
            <a:off x="6867372" y="1384800"/>
            <a:ext cx="1766700" cy="1766700"/>
          </a:xfrm>
          <a:prstGeom prst="noSmoking">
            <a:avLst>
              <a:gd fmla="val 7339" name="adj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x="4788501" y="1384800"/>
            <a:ext cx="1766700" cy="1766700"/>
          </a:xfrm>
          <a:prstGeom prst="donut">
            <a:avLst>
              <a:gd fmla="val 6786" name="adj"/>
            </a:avLst>
          </a:prstGeom>
          <a:solidFill>
            <a:schemeClr val="accent5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9" name="Shape 1389"/>
          <p:cNvSpPr txBox="1"/>
          <p:nvPr>
            <p:ph idx="4294967295" type="subTitle"/>
          </p:nvPr>
        </p:nvSpPr>
        <p:spPr>
          <a:xfrm>
            <a:off x="609600" y="1444500"/>
            <a:ext cx="39684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Every vertex is colored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The root vertex is a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A NIL child is a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4. The child of a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 must be a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 For all vertices v, all paths from v to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its NIL descendants have the same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number of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vertices.</a:t>
            </a:r>
          </a:p>
        </p:txBody>
      </p:sp>
      <p:sp>
        <p:nvSpPr>
          <p:cNvPr id="1390" name="Shape 1390"/>
          <p:cNvSpPr txBox="1"/>
          <p:nvPr/>
        </p:nvSpPr>
        <p:spPr>
          <a:xfrm>
            <a:off x="6990652" y="3035259"/>
            <a:ext cx="1512900" cy="5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Violates 2</a:t>
            </a:r>
          </a:p>
        </p:txBody>
      </p:sp>
      <p:sp>
        <p:nvSpPr>
          <p:cNvPr id="1391" name="Shape 1391"/>
          <p:cNvSpPr txBox="1"/>
          <p:nvPr/>
        </p:nvSpPr>
        <p:spPr>
          <a:xfrm>
            <a:off x="6990652" y="5473659"/>
            <a:ext cx="1512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Violates 5</a:t>
            </a:r>
          </a:p>
        </p:txBody>
      </p:sp>
      <p:sp>
        <p:nvSpPr>
          <p:cNvPr id="1392" name="Shape 1392"/>
          <p:cNvSpPr txBox="1"/>
          <p:nvPr/>
        </p:nvSpPr>
        <p:spPr>
          <a:xfrm>
            <a:off x="4933252" y="5473659"/>
            <a:ext cx="1512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Violates 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hape 139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Red-Black Trees</a:t>
            </a:r>
          </a:p>
        </p:txBody>
      </p:sp>
      <p:sp>
        <p:nvSpPr>
          <p:cNvPr id="1398" name="Shape 139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Maintaining these properties maintains a “pretty balanced” BST.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vertices are balanced.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vertices are “spread out.”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maintain this property as we insert/delete vertices, using rotations.</a:t>
            </a:r>
          </a:p>
        </p:txBody>
      </p:sp>
      <p:sp>
        <p:nvSpPr>
          <p:cNvPr id="1399" name="Shape 1399"/>
          <p:cNvSpPr/>
          <p:nvPr/>
        </p:nvSpPr>
        <p:spPr>
          <a:xfrm>
            <a:off x="4347600" y="4120975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</p:txBody>
      </p:sp>
      <p:sp>
        <p:nvSpPr>
          <p:cNvPr id="1400" name="Shape 1400"/>
          <p:cNvSpPr/>
          <p:nvPr/>
        </p:nvSpPr>
        <p:spPr>
          <a:xfrm>
            <a:off x="3890400" y="4578175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</a:p>
        </p:txBody>
      </p:sp>
      <p:cxnSp>
        <p:nvCxnSpPr>
          <p:cNvPr id="1401" name="Shape 1401"/>
          <p:cNvCxnSpPr>
            <a:stCxn id="1399" idx="3"/>
            <a:endCxn id="1400" idx="7"/>
          </p:cNvCxnSpPr>
          <p:nvPr/>
        </p:nvCxnSpPr>
        <p:spPr>
          <a:xfrm flipH="1">
            <a:off x="4273525" y="4504049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02" name="Shape 1402"/>
          <p:cNvSpPr/>
          <p:nvPr/>
        </p:nvSpPr>
        <p:spPr>
          <a:xfrm>
            <a:off x="4605290" y="5111575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cxnSp>
        <p:nvCxnSpPr>
          <p:cNvPr id="1403" name="Shape 1403"/>
          <p:cNvCxnSpPr>
            <a:stCxn id="1404" idx="3"/>
            <a:endCxn id="1402" idx="0"/>
          </p:cNvCxnSpPr>
          <p:nvPr/>
        </p:nvCxnSpPr>
        <p:spPr>
          <a:xfrm flipH="1">
            <a:off x="4829725" y="4961249"/>
            <a:ext cx="408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05" name="Shape 1405"/>
          <p:cNvCxnSpPr>
            <a:stCxn id="1399" idx="5"/>
            <a:endCxn id="1404" idx="1"/>
          </p:cNvCxnSpPr>
          <p:nvPr/>
        </p:nvCxnSpPr>
        <p:spPr>
          <a:xfrm>
            <a:off x="4730674" y="4504049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04" name="Shape 1404"/>
          <p:cNvSpPr/>
          <p:nvPr/>
        </p:nvSpPr>
        <p:spPr>
          <a:xfrm>
            <a:off x="4804800" y="4578175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1406" name="Shape 1406"/>
          <p:cNvSpPr/>
          <p:nvPr/>
        </p:nvSpPr>
        <p:spPr>
          <a:xfrm>
            <a:off x="5109600" y="5111575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</a:p>
        </p:txBody>
      </p:sp>
      <p:cxnSp>
        <p:nvCxnSpPr>
          <p:cNvPr id="1407" name="Shape 1407"/>
          <p:cNvCxnSpPr>
            <a:stCxn id="1404" idx="5"/>
            <a:endCxn id="1406" idx="0"/>
          </p:cNvCxnSpPr>
          <p:nvPr/>
        </p:nvCxnSpPr>
        <p:spPr>
          <a:xfrm>
            <a:off x="5187874" y="4961249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08" name="Shape 1408"/>
          <p:cNvSpPr/>
          <p:nvPr/>
        </p:nvSpPr>
        <p:spPr>
          <a:xfrm>
            <a:off x="3585600" y="5111575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409" name="Shape 1409"/>
          <p:cNvCxnSpPr>
            <a:stCxn id="1400" idx="3"/>
            <a:endCxn id="1408" idx="0"/>
          </p:cNvCxnSpPr>
          <p:nvPr/>
        </p:nvCxnSpPr>
        <p:spPr>
          <a:xfrm flipH="1">
            <a:off x="3810025" y="4961249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10" name="Shape 1410"/>
          <p:cNvSpPr/>
          <p:nvPr/>
        </p:nvSpPr>
        <p:spPr>
          <a:xfrm>
            <a:off x="4089909" y="5111575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cxnSp>
        <p:nvCxnSpPr>
          <p:cNvPr id="1411" name="Shape 1411"/>
          <p:cNvCxnSpPr>
            <a:stCxn id="1400" idx="5"/>
            <a:endCxn id="1410" idx="0"/>
          </p:cNvCxnSpPr>
          <p:nvPr/>
        </p:nvCxnSpPr>
        <p:spPr>
          <a:xfrm>
            <a:off x="4273474" y="4961249"/>
            <a:ext cx="408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12" name="Shape 1412"/>
          <p:cNvSpPr/>
          <p:nvPr/>
        </p:nvSpPr>
        <p:spPr>
          <a:xfrm>
            <a:off x="5414400" y="5644975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</a:p>
        </p:txBody>
      </p:sp>
      <p:cxnSp>
        <p:nvCxnSpPr>
          <p:cNvPr id="1413" name="Shape 1413"/>
          <p:cNvCxnSpPr>
            <a:stCxn id="1406" idx="5"/>
            <a:endCxn id="1412" idx="0"/>
          </p:cNvCxnSpPr>
          <p:nvPr/>
        </p:nvCxnSpPr>
        <p:spPr>
          <a:xfrm>
            <a:off x="5492674" y="5494649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Red-Black Trees</a:t>
            </a:r>
          </a:p>
        </p:txBody>
      </p:sp>
      <p:sp>
        <p:nvSpPr>
          <p:cNvPr id="1419" name="Shape 141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see why a red-black tree is “pretty balanced,” consider that its height is at most O(log(n)).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One path could be twice as long as the others if we pad it with red vertices.</a:t>
            </a:r>
          </a:p>
        </p:txBody>
      </p:sp>
      <p:sp>
        <p:nvSpPr>
          <p:cNvPr id="1420" name="Shape 1420"/>
          <p:cNvSpPr/>
          <p:nvPr/>
        </p:nvSpPr>
        <p:spPr>
          <a:xfrm>
            <a:off x="3318900" y="36237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1" name="Shape 1421"/>
          <p:cNvSpPr/>
          <p:nvPr/>
        </p:nvSpPr>
        <p:spPr>
          <a:xfrm>
            <a:off x="2861700" y="40809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2" name="Shape 1422"/>
          <p:cNvCxnSpPr>
            <a:stCxn id="1420" idx="3"/>
            <a:endCxn id="1421" idx="7"/>
          </p:cNvCxnSpPr>
          <p:nvPr/>
        </p:nvCxnSpPr>
        <p:spPr>
          <a:xfrm flipH="1">
            <a:off x="3244825" y="40067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23" name="Shape 1423"/>
          <p:cNvSpPr/>
          <p:nvPr/>
        </p:nvSpPr>
        <p:spPr>
          <a:xfrm>
            <a:off x="3576590" y="46143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4" name="Shape 1424"/>
          <p:cNvCxnSpPr>
            <a:stCxn id="1425" idx="3"/>
            <a:endCxn id="1423" idx="0"/>
          </p:cNvCxnSpPr>
          <p:nvPr/>
        </p:nvCxnSpPr>
        <p:spPr>
          <a:xfrm flipH="1">
            <a:off x="3801025" y="4463974"/>
            <a:ext cx="408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26" name="Shape 1426"/>
          <p:cNvCxnSpPr>
            <a:stCxn id="1420" idx="5"/>
            <a:endCxn id="1425" idx="1"/>
          </p:cNvCxnSpPr>
          <p:nvPr/>
        </p:nvCxnSpPr>
        <p:spPr>
          <a:xfrm>
            <a:off x="3701974" y="40067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25" name="Shape 1425"/>
          <p:cNvSpPr/>
          <p:nvPr/>
        </p:nvSpPr>
        <p:spPr>
          <a:xfrm>
            <a:off x="3776100" y="40809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7" name="Shape 1427"/>
          <p:cNvSpPr/>
          <p:nvPr/>
        </p:nvSpPr>
        <p:spPr>
          <a:xfrm>
            <a:off x="4080900" y="46143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8" name="Shape 1428"/>
          <p:cNvCxnSpPr>
            <a:stCxn id="1425" idx="5"/>
            <a:endCxn id="1427" idx="0"/>
          </p:cNvCxnSpPr>
          <p:nvPr/>
        </p:nvCxnSpPr>
        <p:spPr>
          <a:xfrm>
            <a:off x="4159174" y="4463974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29" name="Shape 1429"/>
          <p:cNvSpPr/>
          <p:nvPr/>
        </p:nvSpPr>
        <p:spPr>
          <a:xfrm>
            <a:off x="2556900" y="46143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0" name="Shape 1430"/>
          <p:cNvCxnSpPr>
            <a:stCxn id="1421" idx="3"/>
            <a:endCxn id="1429" idx="0"/>
          </p:cNvCxnSpPr>
          <p:nvPr/>
        </p:nvCxnSpPr>
        <p:spPr>
          <a:xfrm flipH="1">
            <a:off x="2781325" y="4463974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31" name="Shape 1431"/>
          <p:cNvSpPr/>
          <p:nvPr/>
        </p:nvSpPr>
        <p:spPr>
          <a:xfrm>
            <a:off x="3061209" y="4614300"/>
            <a:ext cx="448799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2" name="Shape 1432"/>
          <p:cNvCxnSpPr>
            <a:stCxn id="1421" idx="5"/>
            <a:endCxn id="1431" idx="0"/>
          </p:cNvCxnSpPr>
          <p:nvPr/>
        </p:nvCxnSpPr>
        <p:spPr>
          <a:xfrm>
            <a:off x="3244774" y="4463974"/>
            <a:ext cx="408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33" name="Shape 1433"/>
          <p:cNvSpPr/>
          <p:nvPr/>
        </p:nvSpPr>
        <p:spPr>
          <a:xfrm>
            <a:off x="5376300" y="36237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4" name="Shape 1434"/>
          <p:cNvSpPr/>
          <p:nvPr/>
        </p:nvSpPr>
        <p:spPr>
          <a:xfrm>
            <a:off x="4919100" y="40809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5" name="Shape 1435"/>
          <p:cNvCxnSpPr>
            <a:stCxn id="1433" idx="3"/>
            <a:endCxn id="1434" idx="7"/>
          </p:cNvCxnSpPr>
          <p:nvPr/>
        </p:nvCxnSpPr>
        <p:spPr>
          <a:xfrm flipH="1">
            <a:off x="5302225" y="40067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36" name="Shape 1436"/>
          <p:cNvSpPr/>
          <p:nvPr/>
        </p:nvSpPr>
        <p:spPr>
          <a:xfrm>
            <a:off x="5633990" y="46143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7" name="Shape 1437"/>
          <p:cNvCxnSpPr>
            <a:stCxn id="1438" idx="3"/>
            <a:endCxn id="1436" idx="0"/>
          </p:cNvCxnSpPr>
          <p:nvPr/>
        </p:nvCxnSpPr>
        <p:spPr>
          <a:xfrm flipH="1">
            <a:off x="5858425" y="4463974"/>
            <a:ext cx="408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39" name="Shape 1439"/>
          <p:cNvCxnSpPr>
            <a:stCxn id="1433" idx="5"/>
            <a:endCxn id="1438" idx="1"/>
          </p:cNvCxnSpPr>
          <p:nvPr/>
        </p:nvCxnSpPr>
        <p:spPr>
          <a:xfrm>
            <a:off x="5759374" y="40067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38" name="Shape 1438"/>
          <p:cNvSpPr/>
          <p:nvPr/>
        </p:nvSpPr>
        <p:spPr>
          <a:xfrm>
            <a:off x="5833500" y="40809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0" name="Shape 1440"/>
          <p:cNvSpPr/>
          <p:nvPr/>
        </p:nvSpPr>
        <p:spPr>
          <a:xfrm>
            <a:off x="6138300" y="46143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1" name="Shape 1441"/>
          <p:cNvCxnSpPr>
            <a:stCxn id="1438" idx="5"/>
            <a:endCxn id="1440" idx="0"/>
          </p:cNvCxnSpPr>
          <p:nvPr/>
        </p:nvCxnSpPr>
        <p:spPr>
          <a:xfrm>
            <a:off x="6216574" y="4463974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42" name="Shape 1442"/>
          <p:cNvSpPr/>
          <p:nvPr/>
        </p:nvSpPr>
        <p:spPr>
          <a:xfrm>
            <a:off x="4614300" y="46143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3" name="Shape 1443"/>
          <p:cNvCxnSpPr>
            <a:stCxn id="1434" idx="3"/>
            <a:endCxn id="1442" idx="0"/>
          </p:cNvCxnSpPr>
          <p:nvPr/>
        </p:nvCxnSpPr>
        <p:spPr>
          <a:xfrm flipH="1">
            <a:off x="4838725" y="4463974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44" name="Shape 1444"/>
          <p:cNvSpPr/>
          <p:nvPr/>
        </p:nvSpPr>
        <p:spPr>
          <a:xfrm>
            <a:off x="5118609" y="46143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5" name="Shape 1445"/>
          <p:cNvCxnSpPr>
            <a:stCxn id="1434" idx="5"/>
            <a:endCxn id="1444" idx="0"/>
          </p:cNvCxnSpPr>
          <p:nvPr/>
        </p:nvCxnSpPr>
        <p:spPr>
          <a:xfrm>
            <a:off x="5302174" y="4463974"/>
            <a:ext cx="408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46" name="Shape 1446"/>
          <p:cNvSpPr/>
          <p:nvPr/>
        </p:nvSpPr>
        <p:spPr>
          <a:xfrm>
            <a:off x="4347600" y="30336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7" name="Shape 1447"/>
          <p:cNvCxnSpPr>
            <a:stCxn id="1446" idx="3"/>
            <a:endCxn id="1420" idx="7"/>
          </p:cNvCxnSpPr>
          <p:nvPr/>
        </p:nvCxnSpPr>
        <p:spPr>
          <a:xfrm flipH="1">
            <a:off x="3702025" y="3416674"/>
            <a:ext cx="711300" cy="2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8" name="Shape 1448"/>
          <p:cNvCxnSpPr>
            <a:stCxn id="1446" idx="5"/>
            <a:endCxn id="1433" idx="1"/>
          </p:cNvCxnSpPr>
          <p:nvPr/>
        </p:nvCxnSpPr>
        <p:spPr>
          <a:xfrm>
            <a:off x="4730674" y="3416674"/>
            <a:ext cx="711300" cy="27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49" name="Shape 1449"/>
          <p:cNvCxnSpPr>
            <a:stCxn id="1440" idx="5"/>
            <a:endCxn id="1450" idx="1"/>
          </p:cNvCxnSpPr>
          <p:nvPr/>
        </p:nvCxnSpPr>
        <p:spPr>
          <a:xfrm>
            <a:off x="6521374" y="4997374"/>
            <a:ext cx="139800" cy="13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50" name="Shape 1450"/>
          <p:cNvSpPr/>
          <p:nvPr/>
        </p:nvSpPr>
        <p:spPr>
          <a:xfrm>
            <a:off x="6595500" y="5071500"/>
            <a:ext cx="448800" cy="4488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1" name="Shape 1451"/>
          <p:cNvSpPr/>
          <p:nvPr/>
        </p:nvSpPr>
        <p:spPr>
          <a:xfrm>
            <a:off x="6900300" y="5604900"/>
            <a:ext cx="448800" cy="4488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52" name="Shape 1452"/>
          <p:cNvCxnSpPr>
            <a:stCxn id="1450" idx="5"/>
            <a:endCxn id="1451" idx="0"/>
          </p:cNvCxnSpPr>
          <p:nvPr/>
        </p:nvCxnSpPr>
        <p:spPr>
          <a:xfrm>
            <a:off x="6978574" y="5454574"/>
            <a:ext cx="146100" cy="1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53" name="Shape 1453"/>
          <p:cNvSpPr/>
          <p:nvPr/>
        </p:nvSpPr>
        <p:spPr>
          <a:xfrm rot="5743278">
            <a:off x="3999417" y="5198621"/>
            <a:ext cx="569385" cy="55702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54" name="Shape 1454"/>
          <p:cNvSpPr txBox="1"/>
          <p:nvPr/>
        </p:nvSpPr>
        <p:spPr>
          <a:xfrm>
            <a:off x="2556900" y="5305350"/>
            <a:ext cx="1411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 actually a valid coloring; just used for demonstration purposes.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Red-Black Trees</a:t>
            </a:r>
          </a:p>
        </p:txBody>
      </p:sp>
      <p:sp>
        <p:nvSpPr>
          <p:cNvPr id="1460" name="Shape 146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Lemma: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number of non-NIL descendants of x is at least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b(x)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To prove this statement, we proceed by induction.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base case, note that a NIL node has b(x) = 0 and at least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 = 0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non-NIL descendants.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For our inductive step, let d(x) be the number of non-NIL descendants of x.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d(x) = 1 + d(x.left) + d(x.right)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≥ 1 + (2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b(x) - 1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- 1) + (2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b(x) - 1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=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b(x)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Thus, the number of non-NIL descendants of x is at least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b(x)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- 1. ◼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Red-Black Trees</a:t>
            </a:r>
          </a:p>
        </p:txBody>
      </p:sp>
      <p:sp>
        <p:nvSpPr>
          <p:cNvPr id="1466" name="Shape 146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Theorem: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Red-Black Tree has height ≤ 2 log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(n+1) = O(log n).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Proof: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By our lemma, the number of non-NIL descendants of x is at least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b(x)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Notice that on any root to NIL path there are no two consecutive red vertices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(otherwise the tree violates rule 4), so the number of black vertices is at least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the number of red vertices. Thus, b(x) is at least half of the height. Then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n ≥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b(r)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 ≥ 2</a:t>
            </a:r>
            <a:r>
              <a:rPr baseline="30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h/2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- 1, and hence h ≤ 2 log</a:t>
            </a:r>
            <a:r>
              <a:rPr baseline="-25000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(n+1). ◼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Red-Black Trees</a:t>
            </a:r>
          </a:p>
        </p:txBody>
      </p:sp>
      <p:sp>
        <p:nvSpPr>
          <p:cNvPr id="1472" name="Shape 147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3" name="Shape 1473"/>
          <p:cNvSpPr txBox="1"/>
          <p:nvPr/>
        </p:nvSpPr>
        <p:spPr>
          <a:xfrm>
            <a:off x="930450" y="1444500"/>
            <a:ext cx="7283100" cy="438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rb_insert(root, key_to_insert):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x = search(root, key_to_insert)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v = new </a:t>
            </a:r>
            <a:r>
              <a:rPr b="1"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vertex with key_to_insert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key_to_insert &gt;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.right = v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2200">
                <a:latin typeface="Consolas"/>
                <a:ea typeface="Consolas"/>
                <a:cs typeface="Consolas"/>
                <a:sym typeface="Consolas"/>
              </a:rPr>
              <a:t>ix things up, if necessary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key_to_insert &lt;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.left = v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latin typeface="Consolas"/>
                <a:ea typeface="Consolas"/>
                <a:cs typeface="Consolas"/>
                <a:sym typeface="Consolas"/>
              </a:rPr>
              <a:t>fix things up, if necessary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key_to_insert ==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</a:p>
        </p:txBody>
      </p:sp>
      <p:sp>
        <p:nvSpPr>
          <p:cNvPr id="1474" name="Shape 1474"/>
          <p:cNvSpPr txBox="1"/>
          <p:nvPr/>
        </p:nvSpPr>
        <p:spPr>
          <a:xfrm>
            <a:off x="6882350" y="4009950"/>
            <a:ext cx="1048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What does that mean?</a:t>
            </a:r>
          </a:p>
        </p:txBody>
      </p:sp>
      <p:sp>
        <p:nvSpPr>
          <p:cNvPr id="1475" name="Shape 1475"/>
          <p:cNvSpPr/>
          <p:nvPr/>
        </p:nvSpPr>
        <p:spPr>
          <a:xfrm flipH="1" rot="-9843550">
            <a:off x="6413725" y="4442123"/>
            <a:ext cx="438741" cy="331606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76" name="Shape 1476"/>
          <p:cNvSpPr/>
          <p:nvPr/>
        </p:nvSpPr>
        <p:spPr>
          <a:xfrm rot="-607088">
            <a:off x="6349220" y="3660228"/>
            <a:ext cx="438722" cy="348024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482" name="Shape 148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483" name="Shape 1483"/>
          <p:cNvSpPr/>
          <p:nvPr/>
        </p:nvSpPr>
        <p:spPr>
          <a:xfrm>
            <a:off x="24285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484" name="Shape 1484"/>
          <p:cNvSpPr/>
          <p:nvPr/>
        </p:nvSpPr>
        <p:spPr>
          <a:xfrm>
            <a:off x="1514100" y="35524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485" name="Shape 1485"/>
          <p:cNvSpPr/>
          <p:nvPr/>
        </p:nvSpPr>
        <p:spPr>
          <a:xfrm>
            <a:off x="3342900" y="35524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486" name="Shape 1486"/>
          <p:cNvCxnSpPr>
            <a:stCxn id="1483" idx="3"/>
            <a:endCxn id="1484" idx="7"/>
          </p:cNvCxnSpPr>
          <p:nvPr/>
        </p:nvCxnSpPr>
        <p:spPr>
          <a:xfrm flipH="1">
            <a:off x="21163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87" name="Shape 1487"/>
          <p:cNvCxnSpPr>
            <a:stCxn id="1483" idx="5"/>
            <a:endCxn id="1485" idx="1"/>
          </p:cNvCxnSpPr>
          <p:nvPr/>
        </p:nvCxnSpPr>
        <p:spPr>
          <a:xfrm>
            <a:off x="3030767" y="3240342"/>
            <a:ext cx="415499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88" name="Shape 1488"/>
          <p:cNvCxnSpPr>
            <a:stCxn id="1484" idx="5"/>
            <a:endCxn id="1489" idx="1"/>
          </p:cNvCxnSpPr>
          <p:nvPr/>
        </p:nvCxnSpPr>
        <p:spPr>
          <a:xfrm>
            <a:off x="21163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90" name="Shape 1490"/>
          <p:cNvSpPr/>
          <p:nvPr/>
        </p:nvSpPr>
        <p:spPr>
          <a:xfrm>
            <a:off x="21634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33428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64671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493" name="Shape 1493"/>
          <p:cNvSpPr/>
          <p:nvPr/>
        </p:nvSpPr>
        <p:spPr>
          <a:xfrm>
            <a:off x="55527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494" name="Shape 1494"/>
          <p:cNvSpPr/>
          <p:nvPr/>
        </p:nvSpPr>
        <p:spPr>
          <a:xfrm>
            <a:off x="73815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495" name="Shape 1495"/>
          <p:cNvCxnSpPr>
            <a:stCxn id="1492" idx="3"/>
            <a:endCxn id="1493" idx="7"/>
          </p:cNvCxnSpPr>
          <p:nvPr/>
        </p:nvCxnSpPr>
        <p:spPr>
          <a:xfrm flipH="1">
            <a:off x="61549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96" name="Shape 1496"/>
          <p:cNvCxnSpPr>
            <a:stCxn id="1492" idx="5"/>
            <a:endCxn id="1494" idx="1"/>
          </p:cNvCxnSpPr>
          <p:nvPr/>
        </p:nvCxnSpPr>
        <p:spPr>
          <a:xfrm>
            <a:off x="7069367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97" name="Shape 1497"/>
          <p:cNvCxnSpPr>
            <a:stCxn id="1493" idx="5"/>
          </p:cNvCxnSpPr>
          <p:nvPr/>
        </p:nvCxnSpPr>
        <p:spPr>
          <a:xfrm>
            <a:off x="61549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98" name="Shape 1498"/>
          <p:cNvSpPr/>
          <p:nvPr/>
        </p:nvSpPr>
        <p:spPr>
          <a:xfrm>
            <a:off x="62020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73814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505" name="Shape 1505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506" name="Shape 1506"/>
          <p:cNvSpPr/>
          <p:nvPr/>
        </p:nvSpPr>
        <p:spPr>
          <a:xfrm>
            <a:off x="24285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507" name="Shape 1507"/>
          <p:cNvSpPr/>
          <p:nvPr/>
        </p:nvSpPr>
        <p:spPr>
          <a:xfrm>
            <a:off x="1514100" y="35524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508" name="Shape 1508"/>
          <p:cNvSpPr/>
          <p:nvPr/>
        </p:nvSpPr>
        <p:spPr>
          <a:xfrm>
            <a:off x="3342900" y="35524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509" name="Shape 1509"/>
          <p:cNvCxnSpPr>
            <a:stCxn id="1506" idx="3"/>
            <a:endCxn id="1507" idx="7"/>
          </p:cNvCxnSpPr>
          <p:nvPr/>
        </p:nvCxnSpPr>
        <p:spPr>
          <a:xfrm flipH="1">
            <a:off x="21163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10" name="Shape 1510"/>
          <p:cNvCxnSpPr>
            <a:stCxn id="1506" idx="5"/>
            <a:endCxn id="1508" idx="1"/>
          </p:cNvCxnSpPr>
          <p:nvPr/>
        </p:nvCxnSpPr>
        <p:spPr>
          <a:xfrm>
            <a:off x="3030767" y="3240342"/>
            <a:ext cx="415499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11" name="Shape 1511"/>
          <p:cNvCxnSpPr>
            <a:stCxn id="1507" idx="5"/>
            <a:endCxn id="1512" idx="1"/>
          </p:cNvCxnSpPr>
          <p:nvPr/>
        </p:nvCxnSpPr>
        <p:spPr>
          <a:xfrm>
            <a:off x="21163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13" name="Shape 1513"/>
          <p:cNvSpPr/>
          <p:nvPr/>
        </p:nvSpPr>
        <p:spPr>
          <a:xfrm>
            <a:off x="21634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4" name="Shape 1514"/>
          <p:cNvSpPr/>
          <p:nvPr/>
        </p:nvSpPr>
        <p:spPr>
          <a:xfrm>
            <a:off x="33428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5" name="Shape 1515"/>
          <p:cNvSpPr/>
          <p:nvPr/>
        </p:nvSpPr>
        <p:spPr>
          <a:xfrm>
            <a:off x="6467100" y="26380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516" name="Shape 1516"/>
          <p:cNvSpPr/>
          <p:nvPr/>
        </p:nvSpPr>
        <p:spPr>
          <a:xfrm>
            <a:off x="5552700" y="3552475"/>
            <a:ext cx="705600" cy="7056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517" name="Shape 1517"/>
          <p:cNvSpPr/>
          <p:nvPr/>
        </p:nvSpPr>
        <p:spPr>
          <a:xfrm>
            <a:off x="7381500" y="3552475"/>
            <a:ext cx="705600" cy="7056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518" name="Shape 1518"/>
          <p:cNvCxnSpPr>
            <a:stCxn id="1515" idx="3"/>
            <a:endCxn id="1516" idx="7"/>
          </p:cNvCxnSpPr>
          <p:nvPr/>
        </p:nvCxnSpPr>
        <p:spPr>
          <a:xfrm flipH="1">
            <a:off x="61549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19" name="Shape 1519"/>
          <p:cNvCxnSpPr>
            <a:stCxn id="1515" idx="5"/>
            <a:endCxn id="1517" idx="1"/>
          </p:cNvCxnSpPr>
          <p:nvPr/>
        </p:nvCxnSpPr>
        <p:spPr>
          <a:xfrm>
            <a:off x="7069367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20" name="Shape 1520"/>
          <p:cNvCxnSpPr>
            <a:stCxn id="1516" idx="5"/>
          </p:cNvCxnSpPr>
          <p:nvPr/>
        </p:nvCxnSpPr>
        <p:spPr>
          <a:xfrm>
            <a:off x="61549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21" name="Shape 1521"/>
          <p:cNvSpPr/>
          <p:nvPr/>
        </p:nvSpPr>
        <p:spPr>
          <a:xfrm>
            <a:off x="62020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x="73814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528" name="Shape 152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529" name="Shape 1529"/>
          <p:cNvSpPr/>
          <p:nvPr/>
        </p:nvSpPr>
        <p:spPr>
          <a:xfrm>
            <a:off x="24285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530" name="Shape 1530"/>
          <p:cNvSpPr/>
          <p:nvPr/>
        </p:nvSpPr>
        <p:spPr>
          <a:xfrm>
            <a:off x="1514100" y="35524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531" name="Shape 1531"/>
          <p:cNvSpPr/>
          <p:nvPr/>
        </p:nvSpPr>
        <p:spPr>
          <a:xfrm>
            <a:off x="3342900" y="35524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532" name="Shape 1532"/>
          <p:cNvCxnSpPr>
            <a:stCxn id="1529" idx="3"/>
            <a:endCxn id="1530" idx="7"/>
          </p:cNvCxnSpPr>
          <p:nvPr/>
        </p:nvCxnSpPr>
        <p:spPr>
          <a:xfrm flipH="1">
            <a:off x="21163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33" name="Shape 1533"/>
          <p:cNvCxnSpPr>
            <a:stCxn id="1529" idx="5"/>
            <a:endCxn id="1531" idx="1"/>
          </p:cNvCxnSpPr>
          <p:nvPr/>
        </p:nvCxnSpPr>
        <p:spPr>
          <a:xfrm>
            <a:off x="3030767" y="3240342"/>
            <a:ext cx="415499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34" name="Shape 1534"/>
          <p:cNvCxnSpPr>
            <a:stCxn id="1530" idx="5"/>
            <a:endCxn id="1535" idx="1"/>
          </p:cNvCxnSpPr>
          <p:nvPr/>
        </p:nvCxnSpPr>
        <p:spPr>
          <a:xfrm>
            <a:off x="21163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36" name="Shape 1536"/>
          <p:cNvSpPr/>
          <p:nvPr/>
        </p:nvSpPr>
        <p:spPr>
          <a:xfrm>
            <a:off x="21634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7" name="Shape 1537"/>
          <p:cNvSpPr/>
          <p:nvPr/>
        </p:nvSpPr>
        <p:spPr>
          <a:xfrm>
            <a:off x="33428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x="6467100" y="26380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539" name="Shape 1539"/>
          <p:cNvSpPr/>
          <p:nvPr/>
        </p:nvSpPr>
        <p:spPr>
          <a:xfrm>
            <a:off x="5552700" y="3552475"/>
            <a:ext cx="705600" cy="7056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540" name="Shape 1540"/>
          <p:cNvSpPr/>
          <p:nvPr/>
        </p:nvSpPr>
        <p:spPr>
          <a:xfrm>
            <a:off x="7381500" y="3552475"/>
            <a:ext cx="705600" cy="7056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541" name="Shape 1541"/>
          <p:cNvCxnSpPr>
            <a:stCxn id="1538" idx="3"/>
            <a:endCxn id="1539" idx="7"/>
          </p:cNvCxnSpPr>
          <p:nvPr/>
        </p:nvCxnSpPr>
        <p:spPr>
          <a:xfrm flipH="1">
            <a:off x="61549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42" name="Shape 1542"/>
          <p:cNvCxnSpPr>
            <a:stCxn id="1538" idx="5"/>
            <a:endCxn id="1540" idx="1"/>
          </p:cNvCxnSpPr>
          <p:nvPr/>
        </p:nvCxnSpPr>
        <p:spPr>
          <a:xfrm>
            <a:off x="7069367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43" name="Shape 1543"/>
          <p:cNvCxnSpPr>
            <a:stCxn id="1539" idx="5"/>
          </p:cNvCxnSpPr>
          <p:nvPr/>
        </p:nvCxnSpPr>
        <p:spPr>
          <a:xfrm>
            <a:off x="61549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44" name="Shape 1544"/>
          <p:cNvSpPr/>
          <p:nvPr/>
        </p:nvSpPr>
        <p:spPr>
          <a:xfrm>
            <a:off x="62020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5" name="Shape 1545"/>
          <p:cNvSpPr/>
          <p:nvPr/>
        </p:nvSpPr>
        <p:spPr>
          <a:xfrm>
            <a:off x="73814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599700" y="446692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547" name="Shape 1547"/>
          <p:cNvCxnSpPr>
            <a:stCxn id="1530" idx="3"/>
            <a:endCxn id="1546" idx="7"/>
          </p:cNvCxnSpPr>
          <p:nvPr/>
        </p:nvCxnSpPr>
        <p:spPr>
          <a:xfrm flipH="1">
            <a:off x="12019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Shape 1552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553" name="Shape 1553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554" name="Shape 1554"/>
          <p:cNvSpPr/>
          <p:nvPr/>
        </p:nvSpPr>
        <p:spPr>
          <a:xfrm>
            <a:off x="24285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555" name="Shape 1555"/>
          <p:cNvSpPr/>
          <p:nvPr/>
        </p:nvSpPr>
        <p:spPr>
          <a:xfrm>
            <a:off x="1514100" y="35524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556" name="Shape 1556"/>
          <p:cNvSpPr/>
          <p:nvPr/>
        </p:nvSpPr>
        <p:spPr>
          <a:xfrm>
            <a:off x="3342900" y="35524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557" name="Shape 1557"/>
          <p:cNvCxnSpPr>
            <a:stCxn id="1554" idx="3"/>
            <a:endCxn id="1555" idx="7"/>
          </p:cNvCxnSpPr>
          <p:nvPr/>
        </p:nvCxnSpPr>
        <p:spPr>
          <a:xfrm flipH="1">
            <a:off x="21163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58" name="Shape 1558"/>
          <p:cNvCxnSpPr>
            <a:stCxn id="1554" idx="5"/>
            <a:endCxn id="1556" idx="1"/>
          </p:cNvCxnSpPr>
          <p:nvPr/>
        </p:nvCxnSpPr>
        <p:spPr>
          <a:xfrm>
            <a:off x="3030767" y="3240342"/>
            <a:ext cx="415499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59" name="Shape 1559"/>
          <p:cNvCxnSpPr>
            <a:stCxn id="1555" idx="5"/>
            <a:endCxn id="1560" idx="1"/>
          </p:cNvCxnSpPr>
          <p:nvPr/>
        </p:nvCxnSpPr>
        <p:spPr>
          <a:xfrm>
            <a:off x="21163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61" name="Shape 1561"/>
          <p:cNvSpPr/>
          <p:nvPr/>
        </p:nvSpPr>
        <p:spPr>
          <a:xfrm>
            <a:off x="21634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2" name="Shape 1562"/>
          <p:cNvSpPr/>
          <p:nvPr/>
        </p:nvSpPr>
        <p:spPr>
          <a:xfrm>
            <a:off x="33428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6467100" y="26380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564" name="Shape 1564"/>
          <p:cNvSpPr/>
          <p:nvPr/>
        </p:nvSpPr>
        <p:spPr>
          <a:xfrm>
            <a:off x="5552700" y="3552475"/>
            <a:ext cx="705600" cy="705600"/>
          </a:xfrm>
          <a:prstGeom prst="ellipse">
            <a:avLst/>
          </a:prstGeom>
          <a:solidFill>
            <a:srgbClr val="D9D9D9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565" name="Shape 1565"/>
          <p:cNvSpPr/>
          <p:nvPr/>
        </p:nvSpPr>
        <p:spPr>
          <a:xfrm>
            <a:off x="7381500" y="3552475"/>
            <a:ext cx="705600" cy="705600"/>
          </a:xfrm>
          <a:prstGeom prst="ellipse">
            <a:avLst/>
          </a:prstGeom>
          <a:solidFill>
            <a:srgbClr val="D9D9D9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566" name="Shape 1566"/>
          <p:cNvCxnSpPr>
            <a:stCxn id="1563" idx="3"/>
            <a:endCxn id="1564" idx="7"/>
          </p:cNvCxnSpPr>
          <p:nvPr/>
        </p:nvCxnSpPr>
        <p:spPr>
          <a:xfrm flipH="1">
            <a:off x="61549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67" name="Shape 1567"/>
          <p:cNvCxnSpPr>
            <a:stCxn id="1563" idx="5"/>
            <a:endCxn id="1565" idx="1"/>
          </p:cNvCxnSpPr>
          <p:nvPr/>
        </p:nvCxnSpPr>
        <p:spPr>
          <a:xfrm>
            <a:off x="7069367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68" name="Shape 1568"/>
          <p:cNvCxnSpPr>
            <a:stCxn id="1564" idx="5"/>
          </p:cNvCxnSpPr>
          <p:nvPr/>
        </p:nvCxnSpPr>
        <p:spPr>
          <a:xfrm>
            <a:off x="61549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69" name="Shape 1569"/>
          <p:cNvSpPr/>
          <p:nvPr/>
        </p:nvSpPr>
        <p:spPr>
          <a:xfrm>
            <a:off x="62020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73814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599700" y="446692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572" name="Shape 1572"/>
          <p:cNvCxnSpPr>
            <a:stCxn id="1555" idx="3"/>
            <a:endCxn id="1571" idx="7"/>
          </p:cNvCxnSpPr>
          <p:nvPr/>
        </p:nvCxnSpPr>
        <p:spPr>
          <a:xfrm flipH="1">
            <a:off x="12019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73" name="Shape 1573"/>
          <p:cNvSpPr/>
          <p:nvPr/>
        </p:nvSpPr>
        <p:spPr>
          <a:xfrm>
            <a:off x="1976950" y="5596500"/>
            <a:ext cx="698100" cy="698100"/>
          </a:xfrm>
          <a:prstGeom prst="smileyFace">
            <a:avLst>
              <a:gd fmla="val 4653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Comparison-Based Sorting</a:t>
            </a:r>
          </a:p>
        </p:txBody>
      </p:sp>
      <p:sp>
        <p:nvSpPr>
          <p:cNvPr id="139" name="Shape 13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leaves are all of the possible orderings of the items.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worst-case runtime must be at least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Ω(length of the longest path).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432150" y="2893050"/>
            <a:ext cx="2279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&lt;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</p:txBody>
      </p:sp>
      <p:cxnSp>
        <p:nvCxnSpPr>
          <p:cNvPr id="141" name="Shape 141"/>
          <p:cNvCxnSpPr/>
          <p:nvPr/>
        </p:nvCxnSpPr>
        <p:spPr>
          <a:xfrm flipH="1">
            <a:off x="3449832" y="3570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42" name="Shape 142"/>
          <p:cNvCxnSpPr/>
          <p:nvPr/>
        </p:nvCxnSpPr>
        <p:spPr>
          <a:xfrm>
            <a:off x="5278667" y="3570767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43" name="Shape 143"/>
          <p:cNvSpPr txBox="1"/>
          <p:nvPr/>
        </p:nvSpPr>
        <p:spPr>
          <a:xfrm>
            <a:off x="2569700" y="34563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Yes!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312900" y="3456300"/>
            <a:ext cx="1192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Dosis"/>
                <a:ea typeface="Dosis"/>
                <a:cs typeface="Dosis"/>
                <a:sym typeface="Dosis"/>
              </a:rPr>
              <a:t>No!</a:t>
            </a:r>
          </a:p>
        </p:txBody>
      </p:sp>
      <p:sp>
        <p:nvSpPr>
          <p:cNvPr id="145" name="Shape 145"/>
          <p:cNvSpPr txBox="1"/>
          <p:nvPr/>
        </p:nvSpPr>
        <p:spPr>
          <a:xfrm rot="5400000">
            <a:off x="2365350" y="4112250"/>
            <a:ext cx="2279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…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36550" y="4340850"/>
            <a:ext cx="2279700" cy="61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069950" y="5102850"/>
            <a:ext cx="2279700" cy="61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212950" y="5864850"/>
            <a:ext cx="2279700" cy="61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</a:p>
        </p:txBody>
      </p:sp>
      <p:sp>
        <p:nvSpPr>
          <p:cNvPr id="149" name="Shape 149"/>
          <p:cNvSpPr txBox="1"/>
          <p:nvPr/>
        </p:nvSpPr>
        <p:spPr>
          <a:xfrm rot="5400000">
            <a:off x="4651350" y="4112250"/>
            <a:ext cx="22797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…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651350" y="5864850"/>
            <a:ext cx="2279700" cy="61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794350" y="5102850"/>
            <a:ext cx="2279700" cy="61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403950" y="4340850"/>
            <a:ext cx="2279700" cy="6147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A[1]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A[0]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A[2]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579" name="Shape 1579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580" name="Shape 1580"/>
          <p:cNvSpPr/>
          <p:nvPr/>
        </p:nvSpPr>
        <p:spPr>
          <a:xfrm>
            <a:off x="64671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581" name="Shape 1581"/>
          <p:cNvSpPr/>
          <p:nvPr/>
        </p:nvSpPr>
        <p:spPr>
          <a:xfrm>
            <a:off x="55527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582" name="Shape 1582"/>
          <p:cNvSpPr/>
          <p:nvPr/>
        </p:nvSpPr>
        <p:spPr>
          <a:xfrm>
            <a:off x="73815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583" name="Shape 1583"/>
          <p:cNvCxnSpPr>
            <a:stCxn id="1580" idx="3"/>
            <a:endCxn id="1581" idx="7"/>
          </p:cNvCxnSpPr>
          <p:nvPr/>
        </p:nvCxnSpPr>
        <p:spPr>
          <a:xfrm flipH="1">
            <a:off x="61549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84" name="Shape 1584"/>
          <p:cNvCxnSpPr>
            <a:stCxn id="1580" idx="5"/>
            <a:endCxn id="1582" idx="1"/>
          </p:cNvCxnSpPr>
          <p:nvPr/>
        </p:nvCxnSpPr>
        <p:spPr>
          <a:xfrm>
            <a:off x="7069367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85" name="Shape 1585"/>
          <p:cNvCxnSpPr>
            <a:stCxn id="1581" idx="5"/>
          </p:cNvCxnSpPr>
          <p:nvPr/>
        </p:nvCxnSpPr>
        <p:spPr>
          <a:xfrm>
            <a:off x="61549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86" name="Shape 1586"/>
          <p:cNvSpPr/>
          <p:nvPr/>
        </p:nvSpPr>
        <p:spPr>
          <a:xfrm>
            <a:off x="62020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7" name="Shape 1587"/>
          <p:cNvSpPr/>
          <p:nvPr/>
        </p:nvSpPr>
        <p:spPr>
          <a:xfrm>
            <a:off x="73814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8" name="Shape 1588"/>
          <p:cNvSpPr/>
          <p:nvPr/>
        </p:nvSpPr>
        <p:spPr>
          <a:xfrm>
            <a:off x="2428500" y="26380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589" name="Shape 1589"/>
          <p:cNvSpPr/>
          <p:nvPr/>
        </p:nvSpPr>
        <p:spPr>
          <a:xfrm>
            <a:off x="15141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590" name="Shape 1590"/>
          <p:cNvSpPr/>
          <p:nvPr/>
        </p:nvSpPr>
        <p:spPr>
          <a:xfrm>
            <a:off x="33429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591" name="Shape 1591"/>
          <p:cNvCxnSpPr>
            <a:stCxn id="1588" idx="3"/>
            <a:endCxn id="1589" idx="7"/>
          </p:cNvCxnSpPr>
          <p:nvPr/>
        </p:nvCxnSpPr>
        <p:spPr>
          <a:xfrm flipH="1">
            <a:off x="21163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92" name="Shape 1592"/>
          <p:cNvCxnSpPr>
            <a:stCxn id="1588" idx="5"/>
            <a:endCxn id="1590" idx="1"/>
          </p:cNvCxnSpPr>
          <p:nvPr/>
        </p:nvCxnSpPr>
        <p:spPr>
          <a:xfrm>
            <a:off x="3030767" y="3240342"/>
            <a:ext cx="415499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593" name="Shape 1593"/>
          <p:cNvCxnSpPr>
            <a:stCxn id="1589" idx="5"/>
          </p:cNvCxnSpPr>
          <p:nvPr/>
        </p:nvCxnSpPr>
        <p:spPr>
          <a:xfrm>
            <a:off x="21163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94" name="Shape 1594"/>
          <p:cNvSpPr/>
          <p:nvPr/>
        </p:nvSpPr>
        <p:spPr>
          <a:xfrm>
            <a:off x="21634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5" name="Shape 1595"/>
          <p:cNvSpPr/>
          <p:nvPr/>
        </p:nvSpPr>
        <p:spPr>
          <a:xfrm>
            <a:off x="33428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6" name="Shape 1596"/>
          <p:cNvSpPr/>
          <p:nvPr/>
        </p:nvSpPr>
        <p:spPr>
          <a:xfrm>
            <a:off x="599700" y="4466925"/>
            <a:ext cx="705600" cy="7056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597" name="Shape 1597"/>
          <p:cNvCxnSpPr>
            <a:stCxn id="1589" idx="3"/>
            <a:endCxn id="1596" idx="7"/>
          </p:cNvCxnSpPr>
          <p:nvPr/>
        </p:nvCxnSpPr>
        <p:spPr>
          <a:xfrm flipH="1">
            <a:off x="12019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98" name="Shape 1598"/>
          <p:cNvSpPr/>
          <p:nvPr/>
        </p:nvSpPr>
        <p:spPr>
          <a:xfrm>
            <a:off x="1976950" y="5596500"/>
            <a:ext cx="698100" cy="698100"/>
          </a:xfrm>
          <a:prstGeom prst="smileyFace">
            <a:avLst>
              <a:gd fmla="val 4653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604" name="Shape 160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605" name="Shape 1605"/>
          <p:cNvSpPr/>
          <p:nvPr/>
        </p:nvSpPr>
        <p:spPr>
          <a:xfrm>
            <a:off x="2428500" y="26380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606" name="Shape 1606"/>
          <p:cNvSpPr/>
          <p:nvPr/>
        </p:nvSpPr>
        <p:spPr>
          <a:xfrm>
            <a:off x="15141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607" name="Shape 1607"/>
          <p:cNvSpPr/>
          <p:nvPr/>
        </p:nvSpPr>
        <p:spPr>
          <a:xfrm>
            <a:off x="33429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608" name="Shape 1608"/>
          <p:cNvCxnSpPr>
            <a:stCxn id="1605" idx="3"/>
            <a:endCxn id="1606" idx="7"/>
          </p:cNvCxnSpPr>
          <p:nvPr/>
        </p:nvCxnSpPr>
        <p:spPr>
          <a:xfrm flipH="1">
            <a:off x="21163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09" name="Shape 1609"/>
          <p:cNvCxnSpPr>
            <a:stCxn id="1605" idx="5"/>
            <a:endCxn id="1607" idx="1"/>
          </p:cNvCxnSpPr>
          <p:nvPr/>
        </p:nvCxnSpPr>
        <p:spPr>
          <a:xfrm>
            <a:off x="3030767" y="3240342"/>
            <a:ext cx="415499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10" name="Shape 1610"/>
          <p:cNvCxnSpPr>
            <a:stCxn id="1606" idx="5"/>
            <a:endCxn id="1611" idx="1"/>
          </p:cNvCxnSpPr>
          <p:nvPr/>
        </p:nvCxnSpPr>
        <p:spPr>
          <a:xfrm>
            <a:off x="21163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12" name="Shape 1612"/>
          <p:cNvSpPr/>
          <p:nvPr/>
        </p:nvSpPr>
        <p:spPr>
          <a:xfrm>
            <a:off x="21634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3" name="Shape 1613"/>
          <p:cNvSpPr/>
          <p:nvPr/>
        </p:nvSpPr>
        <p:spPr>
          <a:xfrm>
            <a:off x="33428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4" name="Shape 1614"/>
          <p:cNvSpPr/>
          <p:nvPr/>
        </p:nvSpPr>
        <p:spPr>
          <a:xfrm>
            <a:off x="64671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615" name="Shape 1615"/>
          <p:cNvSpPr/>
          <p:nvPr/>
        </p:nvSpPr>
        <p:spPr>
          <a:xfrm>
            <a:off x="55527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616" name="Shape 1616"/>
          <p:cNvSpPr/>
          <p:nvPr/>
        </p:nvSpPr>
        <p:spPr>
          <a:xfrm>
            <a:off x="73815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617" name="Shape 1617"/>
          <p:cNvCxnSpPr>
            <a:stCxn id="1614" idx="3"/>
            <a:endCxn id="1615" idx="7"/>
          </p:cNvCxnSpPr>
          <p:nvPr/>
        </p:nvCxnSpPr>
        <p:spPr>
          <a:xfrm flipH="1">
            <a:off x="61549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18" name="Shape 1618"/>
          <p:cNvCxnSpPr>
            <a:stCxn id="1614" idx="5"/>
            <a:endCxn id="1616" idx="1"/>
          </p:cNvCxnSpPr>
          <p:nvPr/>
        </p:nvCxnSpPr>
        <p:spPr>
          <a:xfrm>
            <a:off x="7069367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19" name="Shape 1619"/>
          <p:cNvCxnSpPr>
            <a:stCxn id="1615" idx="5"/>
          </p:cNvCxnSpPr>
          <p:nvPr/>
        </p:nvCxnSpPr>
        <p:spPr>
          <a:xfrm>
            <a:off x="61549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20" name="Shape 1620"/>
          <p:cNvSpPr/>
          <p:nvPr/>
        </p:nvSpPr>
        <p:spPr>
          <a:xfrm>
            <a:off x="62020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1" name="Shape 1621"/>
          <p:cNvSpPr/>
          <p:nvPr/>
        </p:nvSpPr>
        <p:spPr>
          <a:xfrm>
            <a:off x="73814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2" name="Shape 1622"/>
          <p:cNvSpPr/>
          <p:nvPr/>
        </p:nvSpPr>
        <p:spPr>
          <a:xfrm>
            <a:off x="599700" y="4466925"/>
            <a:ext cx="705600" cy="7056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623" name="Shape 1623"/>
          <p:cNvCxnSpPr>
            <a:stCxn id="1606" idx="3"/>
            <a:endCxn id="1622" idx="7"/>
          </p:cNvCxnSpPr>
          <p:nvPr/>
        </p:nvCxnSpPr>
        <p:spPr>
          <a:xfrm flipH="1">
            <a:off x="12019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24" name="Shape 1624"/>
          <p:cNvSpPr/>
          <p:nvPr/>
        </p:nvSpPr>
        <p:spPr>
          <a:xfrm>
            <a:off x="1976950" y="5596500"/>
            <a:ext cx="698100" cy="698100"/>
          </a:xfrm>
          <a:prstGeom prst="smileyFace">
            <a:avLst>
              <a:gd fmla="val 4653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5" name="Shape 1625"/>
          <p:cNvSpPr/>
          <p:nvPr/>
        </p:nvSpPr>
        <p:spPr>
          <a:xfrm>
            <a:off x="4638300" y="446692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626" name="Shape 1626"/>
          <p:cNvCxnSpPr>
            <a:stCxn id="1615" idx="3"/>
            <a:endCxn id="1625" idx="7"/>
          </p:cNvCxnSpPr>
          <p:nvPr/>
        </p:nvCxnSpPr>
        <p:spPr>
          <a:xfrm flipH="1">
            <a:off x="52405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Shape 163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632" name="Shape 163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633" name="Shape 1633"/>
          <p:cNvSpPr/>
          <p:nvPr/>
        </p:nvSpPr>
        <p:spPr>
          <a:xfrm>
            <a:off x="2428500" y="26380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634" name="Shape 1634"/>
          <p:cNvSpPr/>
          <p:nvPr/>
        </p:nvSpPr>
        <p:spPr>
          <a:xfrm>
            <a:off x="15141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635" name="Shape 1635"/>
          <p:cNvSpPr/>
          <p:nvPr/>
        </p:nvSpPr>
        <p:spPr>
          <a:xfrm>
            <a:off x="33429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636" name="Shape 1636"/>
          <p:cNvCxnSpPr>
            <a:stCxn id="1633" idx="3"/>
            <a:endCxn id="1634" idx="7"/>
          </p:cNvCxnSpPr>
          <p:nvPr/>
        </p:nvCxnSpPr>
        <p:spPr>
          <a:xfrm flipH="1">
            <a:off x="21163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37" name="Shape 1637"/>
          <p:cNvCxnSpPr>
            <a:stCxn id="1633" idx="5"/>
            <a:endCxn id="1635" idx="1"/>
          </p:cNvCxnSpPr>
          <p:nvPr/>
        </p:nvCxnSpPr>
        <p:spPr>
          <a:xfrm>
            <a:off x="3030767" y="3240342"/>
            <a:ext cx="415499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38" name="Shape 1638"/>
          <p:cNvCxnSpPr>
            <a:stCxn id="1634" idx="5"/>
            <a:endCxn id="1639" idx="1"/>
          </p:cNvCxnSpPr>
          <p:nvPr/>
        </p:nvCxnSpPr>
        <p:spPr>
          <a:xfrm>
            <a:off x="21163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40" name="Shape 1640"/>
          <p:cNvSpPr/>
          <p:nvPr/>
        </p:nvSpPr>
        <p:spPr>
          <a:xfrm>
            <a:off x="21634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33428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2" name="Shape 1642"/>
          <p:cNvSpPr/>
          <p:nvPr/>
        </p:nvSpPr>
        <p:spPr>
          <a:xfrm>
            <a:off x="64671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643" name="Shape 1643"/>
          <p:cNvSpPr/>
          <p:nvPr/>
        </p:nvSpPr>
        <p:spPr>
          <a:xfrm>
            <a:off x="55527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644" name="Shape 1644"/>
          <p:cNvSpPr/>
          <p:nvPr/>
        </p:nvSpPr>
        <p:spPr>
          <a:xfrm>
            <a:off x="73815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645" name="Shape 1645"/>
          <p:cNvCxnSpPr>
            <a:stCxn id="1642" idx="3"/>
            <a:endCxn id="1643" idx="7"/>
          </p:cNvCxnSpPr>
          <p:nvPr/>
        </p:nvCxnSpPr>
        <p:spPr>
          <a:xfrm flipH="1">
            <a:off x="61549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46" name="Shape 1646"/>
          <p:cNvCxnSpPr>
            <a:stCxn id="1642" idx="5"/>
            <a:endCxn id="1644" idx="1"/>
          </p:cNvCxnSpPr>
          <p:nvPr/>
        </p:nvCxnSpPr>
        <p:spPr>
          <a:xfrm>
            <a:off x="7069367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47" name="Shape 1647"/>
          <p:cNvCxnSpPr>
            <a:stCxn id="1643" idx="5"/>
          </p:cNvCxnSpPr>
          <p:nvPr/>
        </p:nvCxnSpPr>
        <p:spPr>
          <a:xfrm>
            <a:off x="61549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48" name="Shape 1648"/>
          <p:cNvSpPr/>
          <p:nvPr/>
        </p:nvSpPr>
        <p:spPr>
          <a:xfrm>
            <a:off x="62020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9" name="Shape 1649"/>
          <p:cNvSpPr/>
          <p:nvPr/>
        </p:nvSpPr>
        <p:spPr>
          <a:xfrm>
            <a:off x="73814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0" name="Shape 1650"/>
          <p:cNvSpPr/>
          <p:nvPr/>
        </p:nvSpPr>
        <p:spPr>
          <a:xfrm>
            <a:off x="599700" y="4466925"/>
            <a:ext cx="705600" cy="7056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651" name="Shape 1651"/>
          <p:cNvCxnSpPr>
            <a:stCxn id="1634" idx="3"/>
            <a:endCxn id="1650" idx="7"/>
          </p:cNvCxnSpPr>
          <p:nvPr/>
        </p:nvCxnSpPr>
        <p:spPr>
          <a:xfrm flipH="1">
            <a:off x="12019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52" name="Shape 1652"/>
          <p:cNvSpPr/>
          <p:nvPr/>
        </p:nvSpPr>
        <p:spPr>
          <a:xfrm>
            <a:off x="1976950" y="5596500"/>
            <a:ext cx="698100" cy="698100"/>
          </a:xfrm>
          <a:prstGeom prst="smileyFace">
            <a:avLst>
              <a:gd fmla="val 4653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3" name="Shape 1653"/>
          <p:cNvSpPr/>
          <p:nvPr/>
        </p:nvSpPr>
        <p:spPr>
          <a:xfrm>
            <a:off x="4638300" y="446692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654" name="Shape 1654"/>
          <p:cNvCxnSpPr>
            <a:stCxn id="1643" idx="3"/>
            <a:endCxn id="1653" idx="7"/>
          </p:cNvCxnSpPr>
          <p:nvPr/>
        </p:nvCxnSpPr>
        <p:spPr>
          <a:xfrm flipH="1">
            <a:off x="52405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55" name="Shape 1655"/>
          <p:cNvSpPr/>
          <p:nvPr/>
        </p:nvSpPr>
        <p:spPr>
          <a:xfrm>
            <a:off x="6015550" y="5596500"/>
            <a:ext cx="698100" cy="698100"/>
          </a:xfrm>
          <a:prstGeom prst="smileyFace">
            <a:avLst>
              <a:gd fmla="val -4653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6" name="Shape 1656"/>
          <p:cNvSpPr txBox="1"/>
          <p:nvPr/>
        </p:nvSpPr>
        <p:spPr>
          <a:xfrm>
            <a:off x="6685852" y="5702259"/>
            <a:ext cx="1512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Violates 4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662" name="Shape 166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663" name="Shape 1663"/>
          <p:cNvSpPr/>
          <p:nvPr/>
        </p:nvSpPr>
        <p:spPr>
          <a:xfrm>
            <a:off x="2428500" y="26380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664" name="Shape 1664"/>
          <p:cNvSpPr/>
          <p:nvPr/>
        </p:nvSpPr>
        <p:spPr>
          <a:xfrm>
            <a:off x="15141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665" name="Shape 1665"/>
          <p:cNvSpPr/>
          <p:nvPr/>
        </p:nvSpPr>
        <p:spPr>
          <a:xfrm>
            <a:off x="33429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666" name="Shape 1666"/>
          <p:cNvCxnSpPr>
            <a:stCxn id="1663" idx="3"/>
            <a:endCxn id="1664" idx="7"/>
          </p:cNvCxnSpPr>
          <p:nvPr/>
        </p:nvCxnSpPr>
        <p:spPr>
          <a:xfrm flipH="1">
            <a:off x="21163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67" name="Shape 1667"/>
          <p:cNvCxnSpPr>
            <a:stCxn id="1663" idx="5"/>
            <a:endCxn id="1665" idx="1"/>
          </p:cNvCxnSpPr>
          <p:nvPr/>
        </p:nvCxnSpPr>
        <p:spPr>
          <a:xfrm>
            <a:off x="3030767" y="3240342"/>
            <a:ext cx="415499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68" name="Shape 1668"/>
          <p:cNvCxnSpPr>
            <a:stCxn id="1664" idx="5"/>
            <a:endCxn id="1669" idx="1"/>
          </p:cNvCxnSpPr>
          <p:nvPr/>
        </p:nvCxnSpPr>
        <p:spPr>
          <a:xfrm>
            <a:off x="21163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70" name="Shape 1670"/>
          <p:cNvSpPr/>
          <p:nvPr/>
        </p:nvSpPr>
        <p:spPr>
          <a:xfrm>
            <a:off x="21634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1" name="Shape 1671"/>
          <p:cNvSpPr/>
          <p:nvPr/>
        </p:nvSpPr>
        <p:spPr>
          <a:xfrm>
            <a:off x="33428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2" name="Shape 1672"/>
          <p:cNvSpPr/>
          <p:nvPr/>
        </p:nvSpPr>
        <p:spPr>
          <a:xfrm>
            <a:off x="64671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673" name="Shape 1673"/>
          <p:cNvSpPr/>
          <p:nvPr/>
        </p:nvSpPr>
        <p:spPr>
          <a:xfrm>
            <a:off x="55527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674" name="Shape 1674"/>
          <p:cNvSpPr/>
          <p:nvPr/>
        </p:nvSpPr>
        <p:spPr>
          <a:xfrm>
            <a:off x="73815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675" name="Shape 1675"/>
          <p:cNvCxnSpPr>
            <a:stCxn id="1672" idx="3"/>
            <a:endCxn id="1673" idx="7"/>
          </p:cNvCxnSpPr>
          <p:nvPr/>
        </p:nvCxnSpPr>
        <p:spPr>
          <a:xfrm flipH="1">
            <a:off x="61549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76" name="Shape 1676"/>
          <p:cNvCxnSpPr>
            <a:stCxn id="1672" idx="5"/>
            <a:endCxn id="1674" idx="1"/>
          </p:cNvCxnSpPr>
          <p:nvPr/>
        </p:nvCxnSpPr>
        <p:spPr>
          <a:xfrm>
            <a:off x="7069367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77" name="Shape 1677"/>
          <p:cNvCxnSpPr>
            <a:stCxn id="1673" idx="5"/>
          </p:cNvCxnSpPr>
          <p:nvPr/>
        </p:nvCxnSpPr>
        <p:spPr>
          <a:xfrm>
            <a:off x="61549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78" name="Shape 1678"/>
          <p:cNvSpPr/>
          <p:nvPr/>
        </p:nvSpPr>
        <p:spPr>
          <a:xfrm>
            <a:off x="62020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9" name="Shape 1679"/>
          <p:cNvSpPr/>
          <p:nvPr/>
        </p:nvSpPr>
        <p:spPr>
          <a:xfrm>
            <a:off x="73814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0" name="Shape 1680"/>
          <p:cNvSpPr/>
          <p:nvPr/>
        </p:nvSpPr>
        <p:spPr>
          <a:xfrm>
            <a:off x="599700" y="4466925"/>
            <a:ext cx="705600" cy="7056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681" name="Shape 1681"/>
          <p:cNvCxnSpPr>
            <a:stCxn id="1664" idx="3"/>
            <a:endCxn id="1680" idx="7"/>
          </p:cNvCxnSpPr>
          <p:nvPr/>
        </p:nvCxnSpPr>
        <p:spPr>
          <a:xfrm flipH="1">
            <a:off x="12019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82" name="Shape 1682"/>
          <p:cNvSpPr/>
          <p:nvPr/>
        </p:nvSpPr>
        <p:spPr>
          <a:xfrm>
            <a:off x="1976950" y="5596500"/>
            <a:ext cx="698100" cy="698100"/>
          </a:xfrm>
          <a:prstGeom prst="smileyFace">
            <a:avLst>
              <a:gd fmla="val 4653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3" name="Shape 1683"/>
          <p:cNvSpPr/>
          <p:nvPr/>
        </p:nvSpPr>
        <p:spPr>
          <a:xfrm>
            <a:off x="4638300" y="446692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684" name="Shape 1684"/>
          <p:cNvCxnSpPr>
            <a:stCxn id="1673" idx="3"/>
            <a:endCxn id="1683" idx="7"/>
          </p:cNvCxnSpPr>
          <p:nvPr/>
        </p:nvCxnSpPr>
        <p:spPr>
          <a:xfrm flipH="1">
            <a:off x="52405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685" name="Shape 1685"/>
          <p:cNvSpPr txBox="1"/>
          <p:nvPr/>
        </p:nvSpPr>
        <p:spPr>
          <a:xfrm>
            <a:off x="4130921" y="3240350"/>
            <a:ext cx="1314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What if we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ertex instead?</a:t>
            </a:r>
          </a:p>
        </p:txBody>
      </p:sp>
      <p:sp>
        <p:nvSpPr>
          <p:cNvPr id="1686" name="Shape 1686"/>
          <p:cNvSpPr/>
          <p:nvPr/>
        </p:nvSpPr>
        <p:spPr>
          <a:xfrm rot="-8761558">
            <a:off x="4285554" y="4171198"/>
            <a:ext cx="438731" cy="30333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Shape 1691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692" name="Shape 1692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Suppose we want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insert(1)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693" name="Shape 1693"/>
          <p:cNvSpPr/>
          <p:nvPr/>
        </p:nvSpPr>
        <p:spPr>
          <a:xfrm>
            <a:off x="2428500" y="26380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694" name="Shape 1694"/>
          <p:cNvSpPr/>
          <p:nvPr/>
        </p:nvSpPr>
        <p:spPr>
          <a:xfrm>
            <a:off x="15141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695" name="Shape 1695"/>
          <p:cNvSpPr/>
          <p:nvPr/>
        </p:nvSpPr>
        <p:spPr>
          <a:xfrm>
            <a:off x="3342900" y="3552475"/>
            <a:ext cx="705600" cy="705600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696" name="Shape 1696"/>
          <p:cNvCxnSpPr>
            <a:stCxn id="1693" idx="3"/>
            <a:endCxn id="1694" idx="7"/>
          </p:cNvCxnSpPr>
          <p:nvPr/>
        </p:nvCxnSpPr>
        <p:spPr>
          <a:xfrm flipH="1">
            <a:off x="21163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97" name="Shape 1697"/>
          <p:cNvCxnSpPr>
            <a:stCxn id="1693" idx="5"/>
            <a:endCxn id="1695" idx="1"/>
          </p:cNvCxnSpPr>
          <p:nvPr/>
        </p:nvCxnSpPr>
        <p:spPr>
          <a:xfrm>
            <a:off x="3030767" y="3240342"/>
            <a:ext cx="415499" cy="415499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698" name="Shape 1698"/>
          <p:cNvCxnSpPr>
            <a:stCxn id="1694" idx="5"/>
            <a:endCxn id="1699" idx="1"/>
          </p:cNvCxnSpPr>
          <p:nvPr/>
        </p:nvCxnSpPr>
        <p:spPr>
          <a:xfrm>
            <a:off x="21163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00" name="Shape 1700"/>
          <p:cNvSpPr/>
          <p:nvPr/>
        </p:nvSpPr>
        <p:spPr>
          <a:xfrm>
            <a:off x="21634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1" name="Shape 1701"/>
          <p:cNvSpPr/>
          <p:nvPr/>
        </p:nvSpPr>
        <p:spPr>
          <a:xfrm>
            <a:off x="33428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2" name="Shape 1702"/>
          <p:cNvSpPr/>
          <p:nvPr/>
        </p:nvSpPr>
        <p:spPr>
          <a:xfrm>
            <a:off x="6467100" y="263807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</a:p>
        </p:txBody>
      </p:sp>
      <p:sp>
        <p:nvSpPr>
          <p:cNvPr id="1703" name="Shape 1703"/>
          <p:cNvSpPr/>
          <p:nvPr/>
        </p:nvSpPr>
        <p:spPr>
          <a:xfrm>
            <a:off x="55527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1704" name="Shape 1704"/>
          <p:cNvSpPr/>
          <p:nvPr/>
        </p:nvSpPr>
        <p:spPr>
          <a:xfrm>
            <a:off x="7381500" y="3552475"/>
            <a:ext cx="705600" cy="705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cxnSp>
        <p:nvCxnSpPr>
          <p:cNvPr id="1705" name="Shape 1705"/>
          <p:cNvCxnSpPr>
            <a:stCxn id="1702" idx="3"/>
            <a:endCxn id="1703" idx="7"/>
          </p:cNvCxnSpPr>
          <p:nvPr/>
        </p:nvCxnSpPr>
        <p:spPr>
          <a:xfrm flipH="1">
            <a:off x="6154932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06" name="Shape 1706"/>
          <p:cNvCxnSpPr>
            <a:stCxn id="1702" idx="5"/>
            <a:endCxn id="1704" idx="1"/>
          </p:cNvCxnSpPr>
          <p:nvPr/>
        </p:nvCxnSpPr>
        <p:spPr>
          <a:xfrm>
            <a:off x="7069367" y="3240342"/>
            <a:ext cx="415500" cy="41549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707" name="Shape 1707"/>
          <p:cNvCxnSpPr>
            <a:stCxn id="1703" idx="5"/>
          </p:cNvCxnSpPr>
          <p:nvPr/>
        </p:nvCxnSpPr>
        <p:spPr>
          <a:xfrm>
            <a:off x="6154967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08" name="Shape 1708"/>
          <p:cNvSpPr/>
          <p:nvPr/>
        </p:nvSpPr>
        <p:spPr>
          <a:xfrm>
            <a:off x="6202047" y="455172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9" name="Shape 1709"/>
          <p:cNvSpPr/>
          <p:nvPr/>
        </p:nvSpPr>
        <p:spPr>
          <a:xfrm>
            <a:off x="7381497" y="4285975"/>
            <a:ext cx="705600" cy="610200"/>
          </a:xfrm>
          <a:prstGeom prst="triangle">
            <a:avLst>
              <a:gd fmla="val 50000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599700" y="4466925"/>
            <a:ext cx="705600" cy="7056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711" name="Shape 1711"/>
          <p:cNvCxnSpPr>
            <a:stCxn id="1694" idx="3"/>
            <a:endCxn id="1710" idx="7"/>
          </p:cNvCxnSpPr>
          <p:nvPr/>
        </p:nvCxnSpPr>
        <p:spPr>
          <a:xfrm flipH="1">
            <a:off x="12019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12" name="Shape 1712"/>
          <p:cNvSpPr/>
          <p:nvPr/>
        </p:nvSpPr>
        <p:spPr>
          <a:xfrm>
            <a:off x="1976950" y="5596500"/>
            <a:ext cx="698100" cy="698100"/>
          </a:xfrm>
          <a:prstGeom prst="smileyFace">
            <a:avLst>
              <a:gd fmla="val 4653" name="adj"/>
            </a:avLst>
          </a:prstGeom>
          <a:solidFill>
            <a:srgbClr val="F3F3F3"/>
          </a:solidFill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x="4638300" y="4466925"/>
            <a:ext cx="705600" cy="705600"/>
          </a:xfrm>
          <a:prstGeom prst="ellipse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cxnSp>
        <p:nvCxnSpPr>
          <p:cNvPr id="1714" name="Shape 1714"/>
          <p:cNvCxnSpPr>
            <a:stCxn id="1703" idx="3"/>
            <a:endCxn id="1713" idx="7"/>
          </p:cNvCxnSpPr>
          <p:nvPr/>
        </p:nvCxnSpPr>
        <p:spPr>
          <a:xfrm flipH="1">
            <a:off x="5240532" y="4154742"/>
            <a:ext cx="415500" cy="4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715" name="Shape 1715"/>
          <p:cNvSpPr/>
          <p:nvPr/>
        </p:nvSpPr>
        <p:spPr>
          <a:xfrm>
            <a:off x="6015550" y="5596500"/>
            <a:ext cx="698100" cy="698100"/>
          </a:xfrm>
          <a:prstGeom prst="smileyFace">
            <a:avLst>
              <a:gd fmla="val -4653" name="adj"/>
            </a:avLst>
          </a:prstGeom>
          <a:solidFill>
            <a:srgbClr val="FFD54F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6" name="Shape 1716"/>
          <p:cNvSpPr txBox="1"/>
          <p:nvPr/>
        </p:nvSpPr>
        <p:spPr>
          <a:xfrm>
            <a:off x="6685852" y="5702259"/>
            <a:ext cx="1512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Violates 5</a:t>
            </a:r>
          </a:p>
        </p:txBody>
      </p:sp>
      <p:sp>
        <p:nvSpPr>
          <p:cNvPr id="1717" name="Shape 1717"/>
          <p:cNvSpPr/>
          <p:nvPr/>
        </p:nvSpPr>
        <p:spPr>
          <a:xfrm rot="-8761558">
            <a:off x="4285554" y="4171198"/>
            <a:ext cx="438731" cy="303330"/>
          </a:xfrm>
          <a:custGeom>
            <a:pathLst>
              <a:path extrusionOk="0" h="5528" w="20363">
                <a:moveTo>
                  <a:pt x="20363" y="5528"/>
                </a:moveTo>
                <a:cubicBezTo>
                  <a:pt x="19587" y="5188"/>
                  <a:pt x="17890" y="4218"/>
                  <a:pt x="15709" y="3491"/>
                </a:cubicBezTo>
                <a:cubicBezTo>
                  <a:pt x="13527" y="2763"/>
                  <a:pt x="9891" y="1745"/>
                  <a:pt x="7273" y="1164"/>
                </a:cubicBezTo>
                <a:cubicBezTo>
                  <a:pt x="4654" y="582"/>
                  <a:pt x="1212" y="194"/>
                  <a:pt x="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718" name="Shape 1718"/>
          <p:cNvSpPr txBox="1"/>
          <p:nvPr/>
        </p:nvSpPr>
        <p:spPr>
          <a:xfrm>
            <a:off x="4130921" y="3240350"/>
            <a:ext cx="1314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What if we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vertex instead?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Shape 1723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724" name="Shape 1724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does “if necessary” mean?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So it seems we’re happy if the parent of the inserted vertex is </a:t>
            </a:r>
            <a:r>
              <a:rPr b="1"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But there’s an issue if the parent of the inserted vertex is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</a:t>
            </a: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Shape 1729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730" name="Shape 1730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1" name="Shape 1731"/>
          <p:cNvSpPr txBox="1"/>
          <p:nvPr/>
        </p:nvSpPr>
        <p:spPr>
          <a:xfrm>
            <a:off x="930450" y="1444500"/>
            <a:ext cx="7283100" cy="438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rb_insert(root, key_to_insert):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x = search(root, key_to_insert)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v = new </a:t>
            </a:r>
            <a:r>
              <a:rPr b="1"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vertex with key_to_insert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key_to_insert &gt;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x.right = v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r</a:t>
            </a: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r(v)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key_to_insert &lt;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x.left = v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r(v)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key_to_insert == x.key: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2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</a:p>
        </p:txBody>
      </p:sp>
      <p:sp>
        <p:nvSpPr>
          <p:cNvPr id="1732" name="Shape 1732"/>
          <p:cNvSpPr txBox="1"/>
          <p:nvPr/>
        </p:nvSpPr>
        <p:spPr>
          <a:xfrm>
            <a:off x="930450" y="58320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Shape 173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in Red-Black Trees</a:t>
            </a:r>
          </a:p>
        </p:txBody>
      </p:sp>
      <p:sp>
        <p:nvSpPr>
          <p:cNvPr id="1738" name="Shape 173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9" name="Shape 1739"/>
          <p:cNvSpPr txBox="1"/>
          <p:nvPr/>
        </p:nvSpPr>
        <p:spPr>
          <a:xfrm>
            <a:off x="930450" y="1444500"/>
            <a:ext cx="7283100" cy="480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D3368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r(v)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parent(x)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p.color == black: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eturn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grand_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 = p.parent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ncle = grand_p.right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uncle.color == red: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.color = black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uncle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.color = black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rand_p.color = red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recolor(grand_p)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lang="en" sz="1800">
                <a:solidFill>
                  <a:srgbClr val="D33682"/>
                </a:solidFill>
                <a:latin typeface="Consolas"/>
                <a:ea typeface="Consolas"/>
                <a:cs typeface="Consolas"/>
                <a:sym typeface="Consolas"/>
              </a:rPr>
              <a:t>lse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uncle.color == black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p.color = black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grand_p.color = red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right_rotate(grand_p) 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yoink</a:t>
            </a:r>
          </a:p>
        </p:txBody>
      </p:sp>
      <p:sp>
        <p:nvSpPr>
          <p:cNvPr id="1740" name="Shape 1740"/>
          <p:cNvSpPr txBox="1"/>
          <p:nvPr/>
        </p:nvSpPr>
        <p:spPr>
          <a:xfrm>
            <a:off x="930450" y="5984400"/>
            <a:ext cx="72831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Runtime: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Shape 1745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Red-Black Trees</a:t>
            </a:r>
          </a:p>
        </p:txBody>
      </p:sp>
      <p:sp>
        <p:nvSpPr>
          <p:cNvPr id="1746" name="Shape 1746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Since we maintain the red-black property in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then insert, delete, and search all require </a:t>
            </a:r>
            <a:r>
              <a:rPr b="1" lang="en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O(log n)</a:t>
            </a: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-time.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YAY!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subTitle"/>
          </p:nvPr>
        </p:nvSpPr>
        <p:spPr>
          <a:xfrm>
            <a:off x="0" y="304800"/>
            <a:ext cx="9144000" cy="11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Comparison-Based Sorting</a:t>
            </a:r>
          </a:p>
        </p:txBody>
      </p:sp>
      <p:sp>
        <p:nvSpPr>
          <p:cNvPr id="158" name="Shape 158"/>
          <p:cNvSpPr txBox="1"/>
          <p:nvPr>
            <p:ph idx="4294967295" type="subTitle"/>
          </p:nvPr>
        </p:nvSpPr>
        <p:spPr>
          <a:xfrm>
            <a:off x="609600" y="1444500"/>
            <a:ext cx="7924800" cy="54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long is the longest path?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At least how many leaves must this decision tree have?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What is the depth of the shallowest tree with this many leaves?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