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</p:sldIdLst>
  <p:sldSz cy="6858000" cx="9144000"/>
  <p:notesSz cx="6858000" cy="9144000"/>
  <p:embeddedFontLst>
    <p:embeddedFont>
      <p:font typeface="Roboto Slab"/>
      <p:regular r:id="rId115"/>
      <p:bold r:id="rId116"/>
    </p:embeddedFont>
    <p:embeddedFont>
      <p:font typeface="Dosis"/>
      <p:regular r:id="rId117"/>
      <p:bold r:id="rId118"/>
    </p:embeddedFont>
    <p:embeddedFont>
      <p:font typeface="Roboto"/>
      <p:regular r:id="rId119"/>
      <p:bold r:id="rId120"/>
      <p:italic r:id="rId121"/>
      <p:boldItalic r:id="rId122"/>
    </p:embeddedFont>
    <p:embeddedFont>
      <p:font typeface="Source Sans Pro"/>
      <p:regular r:id="rId123"/>
      <p:bold r:id="rId124"/>
      <p:italic r:id="rId125"/>
      <p:boldItalic r:id="rId1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6" Type="http://schemas.openxmlformats.org/officeDocument/2006/relationships/font" Target="fonts/SourceSansPro-boldItalic.fntdata"/><Relationship Id="rId26" Type="http://schemas.openxmlformats.org/officeDocument/2006/relationships/slide" Target="slides/slide22.xml"/><Relationship Id="rId121" Type="http://schemas.openxmlformats.org/officeDocument/2006/relationships/font" Target="fonts/Roboto-italic.fntdata"/><Relationship Id="rId25" Type="http://schemas.openxmlformats.org/officeDocument/2006/relationships/slide" Target="slides/slide21.xml"/><Relationship Id="rId120" Type="http://schemas.openxmlformats.org/officeDocument/2006/relationships/font" Target="fonts/Roboto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font" Target="fonts/SourceSansPro-italic.fntdata"/><Relationship Id="rId29" Type="http://schemas.openxmlformats.org/officeDocument/2006/relationships/slide" Target="slides/slide25.xml"/><Relationship Id="rId124" Type="http://schemas.openxmlformats.org/officeDocument/2006/relationships/font" Target="fonts/SourceSansPro-bold.fntdata"/><Relationship Id="rId123" Type="http://schemas.openxmlformats.org/officeDocument/2006/relationships/font" Target="fonts/SourceSansPro-regular.fntdata"/><Relationship Id="rId122" Type="http://schemas.openxmlformats.org/officeDocument/2006/relationships/font" Target="fonts/Roboto-boldItalic.fntdata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font" Target="fonts/Dosis-bold.fntdata"/><Relationship Id="rId117" Type="http://schemas.openxmlformats.org/officeDocument/2006/relationships/font" Target="fonts/Dosis-regular.fntdata"/><Relationship Id="rId116" Type="http://schemas.openxmlformats.org/officeDocument/2006/relationships/font" Target="fonts/RobotoSlab-bold.fntdata"/><Relationship Id="rId115" Type="http://schemas.openxmlformats.org/officeDocument/2006/relationships/font" Target="fonts/RobotoSlab-regular.fntdata"/><Relationship Id="rId119" Type="http://schemas.openxmlformats.org/officeDocument/2006/relationships/font" Target="fonts/Roboto-regular.fntdata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Shape 1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Shape 1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Shape 1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Shape 1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Shape 1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Shape 1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Shape 1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Shape 1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Shape 15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Shape 1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Shape 1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Shape 1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Shape 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Shape 10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Shape 10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Shape 10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Shape 10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Shape 10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Shape 10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Shape 1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Shape 1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Shape 1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Shape 1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Shape 1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Shape 1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Shape 1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Shape 1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Shape 1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Shape 12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Shape 1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hape 12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Shape 1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Shape 12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Shape 1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Shape 1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Shape 1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Shape 1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Shape 1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Shape 1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Shape 1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Shape 1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Shape 1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Shape 1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Shape 1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Shape 1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Shape 1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Shape 1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Randomized Algorithms 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07/11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randomized algorithm is an algorithm that incorporates randomness as part of its operation.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Often aim for properties like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Good average-case behavior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Getting exact answers with high probability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Getting answers that are close to the right answer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Shape 1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Randomized Algorithms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correctly finds the majority element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provided one exists.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proceed by induction on i, such that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Our base case, when i = 0, is trivially satisfied since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returns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Suppose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correct for inputs of length n/2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i-1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Now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consider an input of length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517" name="Shape 151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correctly finds the majority element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provided one exists.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proceed by induction on i, such that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Our base case, when i = 0, is trivially satisfied since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returns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Suppose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correct for inputs of length n/2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i-1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Now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consider an input of length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The majority element of the entire array, if 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exists, must be the majority element of at least one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A[0:mid]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A[mid+1:n-1]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; otherwise it would occur at most ⌊n/2⌋ times.</a:t>
            </a:r>
          </a:p>
        </p:txBody>
      </p:sp>
      <p:sp>
        <p:nvSpPr>
          <p:cNvPr id="1523" name="Shape 152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correctly finds the majority element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provided one exists.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proceed by induction on i, such that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Our base case, when i = 0, is trivially satisfied since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returns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Suppose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correct for inputs of length n/2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i-1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Now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consider an input of length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The majority element of the entire array, if 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exists, must be the majority element of at least one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A[0:mid]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A[mid+1:n-1]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; otherwise it would occur at most ⌊n/2⌋ times. Then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algorithm checks which one of these is the majority element and returns it.</a:t>
            </a:r>
          </a:p>
        </p:txBody>
      </p:sp>
      <p:sp>
        <p:nvSpPr>
          <p:cNvPr id="1529" name="Shape 152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correctly finds the majority element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provided one exists.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proceed by induction on i, such that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Our base case, when i = 0, is trivially satisfied since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returns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Suppose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correct for inputs of length n/2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i-1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Now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consider an input of length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The majority element of the entire array, if 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exists, must be the majority element of at least one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A[0:mid]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A[mid+1:n-1]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; otherwise it would occur at most ⌊n/2⌋ times. Then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algorithm checks which one of these is the majority element and returns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Since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called on the entire array, it can correctly find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It, given that one exists. ◾</a:t>
            </a:r>
          </a:p>
        </p:txBody>
      </p:sp>
      <p:sp>
        <p:nvSpPr>
          <p:cNvPr id="1535" name="Shape 153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541" name="Shape 154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randomized approach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Think about low-hanging fruit: will an algorithm similar to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bogosort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work?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randomized approach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Think about low-hanging fruit: will an algorithm similar to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bogosort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work?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Choose a random index from 1 to 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Is the element at that index the majority element?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553" name="Shape 155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4" name="Shape 155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5" name="Shape 1555"/>
          <p:cNvSpPr txBox="1"/>
          <p:nvPr/>
        </p:nvSpPr>
        <p:spPr>
          <a:xfrm>
            <a:off x="930450" y="1444500"/>
            <a:ext cx="7283100" cy="289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majority_element(A):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randomized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hile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True: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random_int(0, n-1)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random int {0,...,n-1}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count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equals(A[i], a): count +=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 &gt; n/2+1: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A[i]</a:t>
            </a:r>
          </a:p>
        </p:txBody>
      </p:sp>
      <p:sp>
        <p:nvSpPr>
          <p:cNvPr id="1556" name="Shape 1556"/>
          <p:cNvSpPr txBox="1"/>
          <p:nvPr/>
        </p:nvSpPr>
        <p:spPr>
          <a:xfrm>
            <a:off x="930450" y="43842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57" name="Shape 1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386" y="4886942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Shape 1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86" y="488694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564" name="Shape 156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5" name="Shape 156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6" name="Shape 1566"/>
          <p:cNvSpPr txBox="1"/>
          <p:nvPr/>
        </p:nvSpPr>
        <p:spPr>
          <a:xfrm>
            <a:off x="930450" y="1444500"/>
            <a:ext cx="7283100" cy="2892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majority_element(A):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randomized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True: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 = random_int(0, n-1)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random int {0,...,n-1}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count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equals(A[i], a): count +=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 &gt; n/2+1: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A[i]</a:t>
            </a:r>
          </a:p>
        </p:txBody>
      </p:sp>
      <p:sp>
        <p:nvSpPr>
          <p:cNvPr id="1567" name="Shape 1567"/>
          <p:cNvSpPr txBox="1"/>
          <p:nvPr/>
        </p:nvSpPr>
        <p:spPr>
          <a:xfrm>
            <a:off x="930450" y="43842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O(∞)</a:t>
            </a:r>
          </a:p>
        </p:txBody>
      </p:sp>
      <p:sp>
        <p:nvSpPr>
          <p:cNvPr id="1568" name="Shape 1568"/>
          <p:cNvSpPr/>
          <p:nvPr/>
        </p:nvSpPr>
        <p:spPr>
          <a:xfrm rot="5400000">
            <a:off x="3614074" y="5285081"/>
            <a:ext cx="438720" cy="30334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569" name="Shape 1569"/>
          <p:cNvSpPr txBox="1"/>
          <p:nvPr/>
        </p:nvSpPr>
        <p:spPr>
          <a:xfrm>
            <a:off x="1540050" y="5656125"/>
            <a:ext cx="3581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 all randomized algorithms have expected runtime O(n log n)!!! I don’t want to see this everrr.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</a:t>
            </a:r>
            <a:r>
              <a:rPr b="1" lang="en" sz="40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575" name="Shape 157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Provided there exists a majority element, this element must occur at least ⌊n/2⌋ + 1 times.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X be a geometric random variable for which success corresponds to finding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majority element; otherwise, failure.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Since the algorithm finds the majority element with p &gt; 1/2,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E[# iterations through the while loop] = 1/p &lt; 2.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Each iteration requires n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queries, so the expected runtime is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581" name="Shape 158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2" name="Shape 1582"/>
          <p:cNvSpPr txBox="1"/>
          <p:nvPr/>
        </p:nvSpPr>
        <p:spPr>
          <a:xfrm>
            <a:off x="4559650" y="1336200"/>
            <a:ext cx="39747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Randomized 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O(∞)</a:t>
            </a:r>
          </a:p>
        </p:txBody>
      </p:sp>
      <p:sp>
        <p:nvSpPr>
          <p:cNvPr id="1583" name="Shape 1583"/>
          <p:cNvSpPr txBox="1"/>
          <p:nvPr/>
        </p:nvSpPr>
        <p:spPr>
          <a:xfrm>
            <a:off x="609600" y="1336200"/>
            <a:ext cx="39747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Divide and Conquer 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Expected &amp; Worst-case: </a:t>
            </a:r>
            <a:r>
              <a:rPr b="1" lang="en" sz="20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</p:txBody>
      </p:sp>
      <p:sp>
        <p:nvSpPr>
          <p:cNvPr id="1584" name="Shape 1584"/>
          <p:cNvSpPr/>
          <p:nvPr/>
        </p:nvSpPr>
        <p:spPr>
          <a:xfrm rot="5400000">
            <a:off x="5214274" y="2160881"/>
            <a:ext cx="438720" cy="30334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585" name="Shape 1585"/>
          <p:cNvSpPr txBox="1"/>
          <p:nvPr/>
        </p:nvSpPr>
        <p:spPr>
          <a:xfrm>
            <a:off x="3140250" y="2531925"/>
            <a:ext cx="3581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 you think of a deterministic algorithm that finds the majority element and only uses at most n - 1 calls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randomized algorithm is an algorithm that incorporates randomness as part of its operation.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Often aim for properties like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Good average-case behavior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Getting exact answers with high probability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Getting answers that are close to the right answer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Monte Carlo vs. Las Vegas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Las Vegas algorithms guarantee correctness, but not runtime.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will focus on these algorithms today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Monte Carlo algorithms guarantee runtime, but not correctness.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revisit this next week when we see Karger’s algorithm.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Shape 12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Randomized Algorithms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Get Hyped!</a:t>
            </a:r>
          </a:p>
        </p:txBody>
      </p:sp>
      <p:sp>
        <p:nvSpPr>
          <p:cNvPr id="1591" name="Shape 159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randomized algorithmic paradigm appears everywhere in computer science.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As such, it will reappear throughout the quarter, starting next week with graph algorithms!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[Expected prior knowledge]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expected value of a constant or non-random variable is that constant or random variable itself: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E[c] = c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Expected value is a linear operator: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E[aX + b] = aE[X] +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E[X + Y] = E[X] + E[Y]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 that the second claim holds even if X and Y are dependent variables.</a:t>
            </a:r>
          </a:p>
        </p:txBody>
      </p:sp>
      <p:sp>
        <p:nvSpPr>
          <p:cNvPr id="130" name="Shape 1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Properties of Expectation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first example of a randomized algorithm is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bogosort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It’s not very smart.</a:t>
            </a:r>
          </a:p>
        </p:txBody>
      </p:sp>
      <p:sp>
        <p:nvSpPr>
          <p:cNvPr id="136" name="Shape 13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Bogosort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Bogosort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930450" y="1444500"/>
            <a:ext cx="7283100" cy="24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bogosort(A):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True: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randomly permute 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 is sorted: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930450" y="40032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Unlike most of the deterministic algorithms that we’ve studied so far, when analyzing a Las Vegas randomized algorithms, we’re interested in: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What’s the average-case runtime of the algorithm?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How does this compare to the worst-case runtime of the algorithm?</a:t>
            </a:r>
          </a:p>
        </p:txBody>
      </p:sp>
      <p:sp>
        <p:nvSpPr>
          <p:cNvPr id="150" name="Shape 1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Bogosort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Bogosort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930450" y="1444500"/>
            <a:ext cx="7283100" cy="24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bogosort(A):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True: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randomly permute 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 is sorted: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30450" y="40032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386" y="4505942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86" y="450594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Bogo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sort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930450" y="1444500"/>
            <a:ext cx="7283100" cy="24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bogosort(A):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True: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andomly permute 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 is sorted: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30450" y="40032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O(n⋅n!)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O(∞)</a:t>
            </a:r>
          </a:p>
        </p:txBody>
      </p:sp>
      <p:sp>
        <p:nvSpPr>
          <p:cNvPr id="169" name="Shape 169"/>
          <p:cNvSpPr/>
          <p:nvPr/>
        </p:nvSpPr>
        <p:spPr>
          <a:xfrm rot="5400000">
            <a:off x="3614074" y="4904081"/>
            <a:ext cx="438720" cy="30334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0" name="Shape 170"/>
          <p:cNvSpPr txBox="1"/>
          <p:nvPr/>
        </p:nvSpPr>
        <p:spPr>
          <a:xfrm>
            <a:off x="1540050" y="5275125"/>
            <a:ext cx="3581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Pr[randomly permuted array is sorted] = 1/n!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the expectation of geometric distribution (109), we expect to permute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n! times before it’s sorted. Each permutation requires </a:t>
            </a:r>
            <a:r>
              <a:rPr b="1" lang="en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-time.</a:t>
            </a:r>
          </a:p>
        </p:txBody>
      </p:sp>
      <p:sp>
        <p:nvSpPr>
          <p:cNvPr id="171" name="Shape 171"/>
          <p:cNvSpPr/>
          <p:nvPr/>
        </p:nvSpPr>
        <p:spPr>
          <a:xfrm flipH="1" rot="-5400000">
            <a:off x="5984811" y="4894107"/>
            <a:ext cx="438720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2" name="Shape 172"/>
          <p:cNvSpPr txBox="1"/>
          <p:nvPr/>
        </p:nvSpPr>
        <p:spPr>
          <a:xfrm>
            <a:off x="5204325" y="5275125"/>
            <a:ext cx="2491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Think of this as the adversary chooses the randomness.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Our next example of a randomized algorithm is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It’s pretty smart.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It behaves as follows: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If the list has 0 or 1 elements it’s sorted.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Otherwise, choose a pivot and partition around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Recursively apply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to the sublists to the left and right of the pivot.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Solutions released.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will try to grade them by Friday morning.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You will have a week to submit regrade requests from the release of grades.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Submissions must be submitted before the hard deadline to receive credit.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After late days have been exhausted, 25% 1 day, 50% 2 days.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Friday 7/14 at 11:59 p.m. on Gradescope.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189" name="Shape 189"/>
          <p:cNvSpPr/>
          <p:nvPr/>
        </p:nvSpPr>
        <p:spPr>
          <a:xfrm>
            <a:off x="69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0" name="Shape 190"/>
          <p:cNvSpPr/>
          <p:nvPr/>
        </p:nvSpPr>
        <p:spPr>
          <a:xfrm>
            <a:off x="114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191" name="Shape 191"/>
          <p:cNvSpPr/>
          <p:nvPr/>
        </p:nvSpPr>
        <p:spPr>
          <a:xfrm>
            <a:off x="160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92" name="Shape 192"/>
          <p:cNvSpPr/>
          <p:nvPr/>
        </p:nvSpPr>
        <p:spPr>
          <a:xfrm>
            <a:off x="206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93" name="Shape 193"/>
          <p:cNvSpPr/>
          <p:nvPr/>
        </p:nvSpPr>
        <p:spPr>
          <a:xfrm>
            <a:off x="251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94" name="Shape 194"/>
          <p:cNvSpPr/>
          <p:nvPr/>
        </p:nvSpPr>
        <p:spPr>
          <a:xfrm>
            <a:off x="297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95" name="Shape 195"/>
          <p:cNvSpPr/>
          <p:nvPr/>
        </p:nvSpPr>
        <p:spPr>
          <a:xfrm>
            <a:off x="342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96" name="Shape 196"/>
          <p:cNvSpPr/>
          <p:nvPr/>
        </p:nvSpPr>
        <p:spPr>
          <a:xfrm>
            <a:off x="388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197" name="Shape 197"/>
          <p:cNvSpPr/>
          <p:nvPr/>
        </p:nvSpPr>
        <p:spPr>
          <a:xfrm>
            <a:off x="434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98" name="Shape 198"/>
          <p:cNvSpPr/>
          <p:nvPr/>
        </p:nvSpPr>
        <p:spPr>
          <a:xfrm>
            <a:off x="479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9" name="Shape 199"/>
          <p:cNvSpPr/>
          <p:nvPr/>
        </p:nvSpPr>
        <p:spPr>
          <a:xfrm>
            <a:off x="525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00" name="Shape 200"/>
          <p:cNvSpPr/>
          <p:nvPr/>
        </p:nvSpPr>
        <p:spPr>
          <a:xfrm>
            <a:off x="570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01" name="Shape 201"/>
          <p:cNvSpPr/>
          <p:nvPr/>
        </p:nvSpPr>
        <p:spPr>
          <a:xfrm>
            <a:off x="5326352" y="19004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241200" y="14445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Choose a pivot.</a:t>
            </a:r>
          </a:p>
        </p:txBody>
      </p:sp>
      <p:sp>
        <p:nvSpPr>
          <p:cNvPr id="203" name="Shape 203"/>
          <p:cNvSpPr/>
          <p:nvPr/>
        </p:nvSpPr>
        <p:spPr>
          <a:xfrm flipH="1" rot="-5400000">
            <a:off x="6963487" y="1858037"/>
            <a:ext cx="310179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4" name="Shape 204"/>
          <p:cNvSpPr txBox="1"/>
          <p:nvPr/>
        </p:nvSpPr>
        <p:spPr>
          <a:xfrm>
            <a:off x="7204025" y="1759627"/>
            <a:ext cx="1940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 random, a variant known as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randomized quicksort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210" name="Shape 210"/>
          <p:cNvSpPr/>
          <p:nvPr/>
        </p:nvSpPr>
        <p:spPr>
          <a:xfrm>
            <a:off x="69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11" name="Shape 211"/>
          <p:cNvSpPr/>
          <p:nvPr/>
        </p:nvSpPr>
        <p:spPr>
          <a:xfrm>
            <a:off x="114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212" name="Shape 212"/>
          <p:cNvSpPr/>
          <p:nvPr/>
        </p:nvSpPr>
        <p:spPr>
          <a:xfrm>
            <a:off x="160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13" name="Shape 213"/>
          <p:cNvSpPr/>
          <p:nvPr/>
        </p:nvSpPr>
        <p:spPr>
          <a:xfrm>
            <a:off x="206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14" name="Shape 214"/>
          <p:cNvSpPr/>
          <p:nvPr/>
        </p:nvSpPr>
        <p:spPr>
          <a:xfrm>
            <a:off x="251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15" name="Shape 215"/>
          <p:cNvSpPr/>
          <p:nvPr/>
        </p:nvSpPr>
        <p:spPr>
          <a:xfrm>
            <a:off x="297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16" name="Shape 216"/>
          <p:cNvSpPr/>
          <p:nvPr/>
        </p:nvSpPr>
        <p:spPr>
          <a:xfrm>
            <a:off x="342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17" name="Shape 217"/>
          <p:cNvSpPr/>
          <p:nvPr/>
        </p:nvSpPr>
        <p:spPr>
          <a:xfrm>
            <a:off x="388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18" name="Shape 218"/>
          <p:cNvSpPr/>
          <p:nvPr/>
        </p:nvSpPr>
        <p:spPr>
          <a:xfrm>
            <a:off x="434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19" name="Shape 219"/>
          <p:cNvSpPr/>
          <p:nvPr/>
        </p:nvSpPr>
        <p:spPr>
          <a:xfrm>
            <a:off x="479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220" name="Shape 220"/>
          <p:cNvSpPr/>
          <p:nvPr/>
        </p:nvSpPr>
        <p:spPr>
          <a:xfrm>
            <a:off x="525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21" name="Shape 221"/>
          <p:cNvSpPr/>
          <p:nvPr/>
        </p:nvSpPr>
        <p:spPr>
          <a:xfrm>
            <a:off x="570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22" name="Shape 222"/>
          <p:cNvSpPr/>
          <p:nvPr/>
        </p:nvSpPr>
        <p:spPr>
          <a:xfrm>
            <a:off x="5326352" y="19004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6241200" y="14445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Choose a pivot.</a:t>
            </a:r>
          </a:p>
        </p:txBody>
      </p:sp>
      <p:sp>
        <p:nvSpPr>
          <p:cNvPr id="224" name="Shape 224"/>
          <p:cNvSpPr/>
          <p:nvPr/>
        </p:nvSpPr>
        <p:spPr>
          <a:xfrm>
            <a:off x="69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5" name="Shape 225"/>
          <p:cNvSpPr/>
          <p:nvPr/>
        </p:nvSpPr>
        <p:spPr>
          <a:xfrm>
            <a:off x="114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26" name="Shape 226"/>
          <p:cNvSpPr/>
          <p:nvPr/>
        </p:nvSpPr>
        <p:spPr>
          <a:xfrm>
            <a:off x="160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27" name="Shape 227"/>
          <p:cNvSpPr/>
          <p:nvPr/>
        </p:nvSpPr>
        <p:spPr>
          <a:xfrm>
            <a:off x="206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28" name="Shape 228"/>
          <p:cNvSpPr/>
          <p:nvPr/>
        </p:nvSpPr>
        <p:spPr>
          <a:xfrm>
            <a:off x="251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29" name="Shape 229"/>
          <p:cNvSpPr/>
          <p:nvPr/>
        </p:nvSpPr>
        <p:spPr>
          <a:xfrm>
            <a:off x="297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30" name="Shape 230"/>
          <p:cNvSpPr/>
          <p:nvPr/>
        </p:nvSpPr>
        <p:spPr>
          <a:xfrm>
            <a:off x="342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231" name="Shape 231"/>
          <p:cNvSpPr/>
          <p:nvPr/>
        </p:nvSpPr>
        <p:spPr>
          <a:xfrm>
            <a:off x="388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32" name="Shape 232"/>
          <p:cNvSpPr/>
          <p:nvPr/>
        </p:nvSpPr>
        <p:spPr>
          <a:xfrm>
            <a:off x="434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33" name="Shape 233"/>
          <p:cNvSpPr/>
          <p:nvPr/>
        </p:nvSpPr>
        <p:spPr>
          <a:xfrm>
            <a:off x="479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34" name="Shape 234"/>
          <p:cNvSpPr/>
          <p:nvPr/>
        </p:nvSpPr>
        <p:spPr>
          <a:xfrm>
            <a:off x="525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35" name="Shape 235"/>
          <p:cNvSpPr/>
          <p:nvPr/>
        </p:nvSpPr>
        <p:spPr>
          <a:xfrm>
            <a:off x="570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236" name="Shape 236"/>
          <p:cNvSpPr/>
          <p:nvPr/>
        </p:nvSpPr>
        <p:spPr>
          <a:xfrm>
            <a:off x="3040352" y="2967287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6241200" y="25113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it.</a:t>
            </a:r>
          </a:p>
        </p:txBody>
      </p:sp>
      <p:sp>
        <p:nvSpPr>
          <p:cNvPr id="238" name="Shape 238"/>
          <p:cNvSpPr/>
          <p:nvPr/>
        </p:nvSpPr>
        <p:spPr>
          <a:xfrm flipH="1" rot="-5400000">
            <a:off x="6963487" y="1858037"/>
            <a:ext cx="310179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39" name="Shape 239"/>
          <p:cNvSpPr txBox="1"/>
          <p:nvPr/>
        </p:nvSpPr>
        <p:spPr>
          <a:xfrm>
            <a:off x="7204025" y="1759627"/>
            <a:ext cx="1940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 random, a variant known as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randomized quicksort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2973000" y="35781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45" name="Shape 2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246" name="Shape 246"/>
          <p:cNvSpPr/>
          <p:nvPr/>
        </p:nvSpPr>
        <p:spPr>
          <a:xfrm>
            <a:off x="69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47" name="Shape 247"/>
          <p:cNvSpPr/>
          <p:nvPr/>
        </p:nvSpPr>
        <p:spPr>
          <a:xfrm>
            <a:off x="114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248" name="Shape 248"/>
          <p:cNvSpPr/>
          <p:nvPr/>
        </p:nvSpPr>
        <p:spPr>
          <a:xfrm>
            <a:off x="160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49" name="Shape 249"/>
          <p:cNvSpPr/>
          <p:nvPr/>
        </p:nvSpPr>
        <p:spPr>
          <a:xfrm>
            <a:off x="206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50" name="Shape 250"/>
          <p:cNvSpPr/>
          <p:nvPr/>
        </p:nvSpPr>
        <p:spPr>
          <a:xfrm>
            <a:off x="251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51" name="Shape 251"/>
          <p:cNvSpPr/>
          <p:nvPr/>
        </p:nvSpPr>
        <p:spPr>
          <a:xfrm>
            <a:off x="297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52" name="Shape 252"/>
          <p:cNvSpPr/>
          <p:nvPr/>
        </p:nvSpPr>
        <p:spPr>
          <a:xfrm>
            <a:off x="342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53" name="Shape 253"/>
          <p:cNvSpPr/>
          <p:nvPr/>
        </p:nvSpPr>
        <p:spPr>
          <a:xfrm>
            <a:off x="388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54" name="Shape 254"/>
          <p:cNvSpPr/>
          <p:nvPr/>
        </p:nvSpPr>
        <p:spPr>
          <a:xfrm>
            <a:off x="434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55" name="Shape 255"/>
          <p:cNvSpPr/>
          <p:nvPr/>
        </p:nvSpPr>
        <p:spPr>
          <a:xfrm>
            <a:off x="479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256" name="Shape 256"/>
          <p:cNvSpPr/>
          <p:nvPr/>
        </p:nvSpPr>
        <p:spPr>
          <a:xfrm>
            <a:off x="525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57" name="Shape 257"/>
          <p:cNvSpPr/>
          <p:nvPr/>
        </p:nvSpPr>
        <p:spPr>
          <a:xfrm>
            <a:off x="570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58" name="Shape 258"/>
          <p:cNvSpPr/>
          <p:nvPr/>
        </p:nvSpPr>
        <p:spPr>
          <a:xfrm>
            <a:off x="5326352" y="19004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241200" y="14445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Choose a pivot.</a:t>
            </a:r>
          </a:p>
        </p:txBody>
      </p:sp>
      <p:sp>
        <p:nvSpPr>
          <p:cNvPr id="260" name="Shape 260"/>
          <p:cNvSpPr/>
          <p:nvPr/>
        </p:nvSpPr>
        <p:spPr>
          <a:xfrm>
            <a:off x="69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61" name="Shape 261"/>
          <p:cNvSpPr/>
          <p:nvPr/>
        </p:nvSpPr>
        <p:spPr>
          <a:xfrm>
            <a:off x="114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62" name="Shape 262"/>
          <p:cNvSpPr/>
          <p:nvPr/>
        </p:nvSpPr>
        <p:spPr>
          <a:xfrm>
            <a:off x="160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63" name="Shape 263"/>
          <p:cNvSpPr/>
          <p:nvPr/>
        </p:nvSpPr>
        <p:spPr>
          <a:xfrm>
            <a:off x="206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64" name="Shape 264"/>
          <p:cNvSpPr/>
          <p:nvPr/>
        </p:nvSpPr>
        <p:spPr>
          <a:xfrm>
            <a:off x="251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65" name="Shape 265"/>
          <p:cNvSpPr/>
          <p:nvPr/>
        </p:nvSpPr>
        <p:spPr>
          <a:xfrm>
            <a:off x="297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66" name="Shape 266"/>
          <p:cNvSpPr/>
          <p:nvPr/>
        </p:nvSpPr>
        <p:spPr>
          <a:xfrm>
            <a:off x="342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267" name="Shape 267"/>
          <p:cNvSpPr/>
          <p:nvPr/>
        </p:nvSpPr>
        <p:spPr>
          <a:xfrm>
            <a:off x="388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68" name="Shape 268"/>
          <p:cNvSpPr/>
          <p:nvPr/>
        </p:nvSpPr>
        <p:spPr>
          <a:xfrm>
            <a:off x="434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69" name="Shape 269"/>
          <p:cNvSpPr/>
          <p:nvPr/>
        </p:nvSpPr>
        <p:spPr>
          <a:xfrm>
            <a:off x="479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70" name="Shape 270"/>
          <p:cNvSpPr/>
          <p:nvPr/>
        </p:nvSpPr>
        <p:spPr>
          <a:xfrm>
            <a:off x="525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71" name="Shape 271"/>
          <p:cNvSpPr/>
          <p:nvPr/>
        </p:nvSpPr>
        <p:spPr>
          <a:xfrm>
            <a:off x="570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272" name="Shape 272"/>
          <p:cNvSpPr/>
          <p:nvPr/>
        </p:nvSpPr>
        <p:spPr>
          <a:xfrm>
            <a:off x="3040352" y="2967287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6241200" y="25113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it.</a:t>
            </a:r>
          </a:p>
        </p:txBody>
      </p:sp>
      <p:sp>
        <p:nvSpPr>
          <p:cNvPr id="274" name="Shape 274"/>
          <p:cNvSpPr/>
          <p:nvPr/>
        </p:nvSpPr>
        <p:spPr>
          <a:xfrm flipH="1" rot="-5400000">
            <a:off x="6963487" y="1858037"/>
            <a:ext cx="310179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75" name="Shape 275"/>
          <p:cNvSpPr txBox="1"/>
          <p:nvPr/>
        </p:nvSpPr>
        <p:spPr>
          <a:xfrm>
            <a:off x="7204025" y="1759627"/>
            <a:ext cx="1940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 random, a variant known as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randomized quicksort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76" name="Shape 276"/>
          <p:cNvSpPr/>
          <p:nvPr/>
        </p:nvSpPr>
        <p:spPr>
          <a:xfrm>
            <a:off x="693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77" name="Shape 277"/>
          <p:cNvSpPr/>
          <p:nvPr/>
        </p:nvSpPr>
        <p:spPr>
          <a:xfrm>
            <a:off x="114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78" name="Shape 278"/>
          <p:cNvSpPr/>
          <p:nvPr/>
        </p:nvSpPr>
        <p:spPr>
          <a:xfrm>
            <a:off x="1605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79" name="Shape 279"/>
          <p:cNvSpPr/>
          <p:nvPr/>
        </p:nvSpPr>
        <p:spPr>
          <a:xfrm>
            <a:off x="2061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80" name="Shape 280"/>
          <p:cNvSpPr/>
          <p:nvPr/>
        </p:nvSpPr>
        <p:spPr>
          <a:xfrm>
            <a:off x="2517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81" name="Shape 281"/>
          <p:cNvSpPr/>
          <p:nvPr/>
        </p:nvSpPr>
        <p:spPr>
          <a:xfrm>
            <a:off x="342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282" name="Shape 282"/>
          <p:cNvSpPr/>
          <p:nvPr/>
        </p:nvSpPr>
        <p:spPr>
          <a:xfrm>
            <a:off x="3885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83" name="Shape 283"/>
          <p:cNvSpPr/>
          <p:nvPr/>
        </p:nvSpPr>
        <p:spPr>
          <a:xfrm>
            <a:off x="4341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84" name="Shape 284"/>
          <p:cNvSpPr/>
          <p:nvPr/>
        </p:nvSpPr>
        <p:spPr>
          <a:xfrm>
            <a:off x="4797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85" name="Shape 285"/>
          <p:cNvSpPr/>
          <p:nvPr/>
        </p:nvSpPr>
        <p:spPr>
          <a:xfrm>
            <a:off x="5253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86" name="Shape 286"/>
          <p:cNvSpPr/>
          <p:nvPr/>
        </p:nvSpPr>
        <p:spPr>
          <a:xfrm>
            <a:off x="570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241200" y="35781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973000" y="35781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93" name="Shape 29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294" name="Shape 294"/>
          <p:cNvSpPr/>
          <p:nvPr/>
        </p:nvSpPr>
        <p:spPr>
          <a:xfrm>
            <a:off x="69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95" name="Shape 295"/>
          <p:cNvSpPr/>
          <p:nvPr/>
        </p:nvSpPr>
        <p:spPr>
          <a:xfrm>
            <a:off x="114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296" name="Shape 296"/>
          <p:cNvSpPr/>
          <p:nvPr/>
        </p:nvSpPr>
        <p:spPr>
          <a:xfrm>
            <a:off x="160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97" name="Shape 297"/>
          <p:cNvSpPr/>
          <p:nvPr/>
        </p:nvSpPr>
        <p:spPr>
          <a:xfrm>
            <a:off x="206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98" name="Shape 298"/>
          <p:cNvSpPr/>
          <p:nvPr/>
        </p:nvSpPr>
        <p:spPr>
          <a:xfrm>
            <a:off x="251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99" name="Shape 299"/>
          <p:cNvSpPr/>
          <p:nvPr/>
        </p:nvSpPr>
        <p:spPr>
          <a:xfrm>
            <a:off x="297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00" name="Shape 300"/>
          <p:cNvSpPr/>
          <p:nvPr/>
        </p:nvSpPr>
        <p:spPr>
          <a:xfrm>
            <a:off x="342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01" name="Shape 301"/>
          <p:cNvSpPr/>
          <p:nvPr/>
        </p:nvSpPr>
        <p:spPr>
          <a:xfrm>
            <a:off x="388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02" name="Shape 302"/>
          <p:cNvSpPr/>
          <p:nvPr/>
        </p:nvSpPr>
        <p:spPr>
          <a:xfrm>
            <a:off x="434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303" name="Shape 303"/>
          <p:cNvSpPr/>
          <p:nvPr/>
        </p:nvSpPr>
        <p:spPr>
          <a:xfrm>
            <a:off x="479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304" name="Shape 304"/>
          <p:cNvSpPr/>
          <p:nvPr/>
        </p:nvSpPr>
        <p:spPr>
          <a:xfrm>
            <a:off x="525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05" name="Shape 305"/>
          <p:cNvSpPr/>
          <p:nvPr/>
        </p:nvSpPr>
        <p:spPr>
          <a:xfrm>
            <a:off x="570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06" name="Shape 306"/>
          <p:cNvSpPr/>
          <p:nvPr/>
        </p:nvSpPr>
        <p:spPr>
          <a:xfrm>
            <a:off x="5326352" y="19004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6241200" y="14445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Choose a pivot.</a:t>
            </a:r>
          </a:p>
        </p:txBody>
      </p:sp>
      <p:sp>
        <p:nvSpPr>
          <p:cNvPr id="308" name="Shape 308"/>
          <p:cNvSpPr/>
          <p:nvPr/>
        </p:nvSpPr>
        <p:spPr>
          <a:xfrm>
            <a:off x="69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09" name="Shape 309"/>
          <p:cNvSpPr/>
          <p:nvPr/>
        </p:nvSpPr>
        <p:spPr>
          <a:xfrm>
            <a:off x="114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10" name="Shape 310"/>
          <p:cNvSpPr/>
          <p:nvPr/>
        </p:nvSpPr>
        <p:spPr>
          <a:xfrm>
            <a:off x="160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11" name="Shape 311"/>
          <p:cNvSpPr/>
          <p:nvPr/>
        </p:nvSpPr>
        <p:spPr>
          <a:xfrm>
            <a:off x="206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12" name="Shape 312"/>
          <p:cNvSpPr/>
          <p:nvPr/>
        </p:nvSpPr>
        <p:spPr>
          <a:xfrm>
            <a:off x="251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13" name="Shape 313"/>
          <p:cNvSpPr/>
          <p:nvPr/>
        </p:nvSpPr>
        <p:spPr>
          <a:xfrm>
            <a:off x="297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14" name="Shape 314"/>
          <p:cNvSpPr/>
          <p:nvPr/>
        </p:nvSpPr>
        <p:spPr>
          <a:xfrm>
            <a:off x="342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315" name="Shape 315"/>
          <p:cNvSpPr/>
          <p:nvPr/>
        </p:nvSpPr>
        <p:spPr>
          <a:xfrm>
            <a:off x="388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16" name="Shape 316"/>
          <p:cNvSpPr/>
          <p:nvPr/>
        </p:nvSpPr>
        <p:spPr>
          <a:xfrm>
            <a:off x="434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317" name="Shape 317"/>
          <p:cNvSpPr/>
          <p:nvPr/>
        </p:nvSpPr>
        <p:spPr>
          <a:xfrm>
            <a:off x="479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18" name="Shape 318"/>
          <p:cNvSpPr/>
          <p:nvPr/>
        </p:nvSpPr>
        <p:spPr>
          <a:xfrm>
            <a:off x="525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319" name="Shape 319"/>
          <p:cNvSpPr/>
          <p:nvPr/>
        </p:nvSpPr>
        <p:spPr>
          <a:xfrm>
            <a:off x="570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320" name="Shape 320"/>
          <p:cNvSpPr/>
          <p:nvPr/>
        </p:nvSpPr>
        <p:spPr>
          <a:xfrm>
            <a:off x="3040352" y="2967287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6241200" y="25113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it.</a:t>
            </a:r>
          </a:p>
        </p:txBody>
      </p:sp>
      <p:sp>
        <p:nvSpPr>
          <p:cNvPr id="322" name="Shape 322"/>
          <p:cNvSpPr/>
          <p:nvPr/>
        </p:nvSpPr>
        <p:spPr>
          <a:xfrm flipH="1" rot="-5400000">
            <a:off x="6963487" y="1858037"/>
            <a:ext cx="310179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3" name="Shape 323"/>
          <p:cNvSpPr txBox="1"/>
          <p:nvPr/>
        </p:nvSpPr>
        <p:spPr>
          <a:xfrm>
            <a:off x="7204025" y="1759627"/>
            <a:ext cx="1940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 random, a variant known as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randomized quicksort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24" name="Shape 324"/>
          <p:cNvSpPr/>
          <p:nvPr/>
        </p:nvSpPr>
        <p:spPr>
          <a:xfrm>
            <a:off x="693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25" name="Shape 325"/>
          <p:cNvSpPr/>
          <p:nvPr/>
        </p:nvSpPr>
        <p:spPr>
          <a:xfrm>
            <a:off x="114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1605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27" name="Shape 327"/>
          <p:cNvSpPr/>
          <p:nvPr/>
        </p:nvSpPr>
        <p:spPr>
          <a:xfrm>
            <a:off x="2061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28" name="Shape 328"/>
          <p:cNvSpPr/>
          <p:nvPr/>
        </p:nvSpPr>
        <p:spPr>
          <a:xfrm>
            <a:off x="2517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29" name="Shape 329"/>
          <p:cNvSpPr/>
          <p:nvPr/>
        </p:nvSpPr>
        <p:spPr>
          <a:xfrm>
            <a:off x="342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330" name="Shape 330"/>
          <p:cNvSpPr/>
          <p:nvPr/>
        </p:nvSpPr>
        <p:spPr>
          <a:xfrm>
            <a:off x="3885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31" name="Shape 331"/>
          <p:cNvSpPr/>
          <p:nvPr/>
        </p:nvSpPr>
        <p:spPr>
          <a:xfrm>
            <a:off x="4341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332" name="Shape 332"/>
          <p:cNvSpPr/>
          <p:nvPr/>
        </p:nvSpPr>
        <p:spPr>
          <a:xfrm>
            <a:off x="4797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33" name="Shape 333"/>
          <p:cNvSpPr/>
          <p:nvPr/>
        </p:nvSpPr>
        <p:spPr>
          <a:xfrm>
            <a:off x="5253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334" name="Shape 334"/>
          <p:cNvSpPr/>
          <p:nvPr/>
        </p:nvSpPr>
        <p:spPr>
          <a:xfrm>
            <a:off x="570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241200" y="35781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  <p:sp>
        <p:nvSpPr>
          <p:cNvPr id="336" name="Shape 336"/>
          <p:cNvSpPr/>
          <p:nvPr/>
        </p:nvSpPr>
        <p:spPr>
          <a:xfrm>
            <a:off x="4116000" y="46449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37" name="Shape 337"/>
          <p:cNvSpPr/>
          <p:nvPr/>
        </p:nvSpPr>
        <p:spPr>
          <a:xfrm>
            <a:off x="1836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38" name="Shape 338"/>
          <p:cNvSpPr/>
          <p:nvPr/>
        </p:nvSpPr>
        <p:spPr>
          <a:xfrm>
            <a:off x="2292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39" name="Shape 339"/>
          <p:cNvSpPr/>
          <p:nvPr/>
        </p:nvSpPr>
        <p:spPr>
          <a:xfrm>
            <a:off x="2748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40" name="Shape 340"/>
          <p:cNvSpPr/>
          <p:nvPr/>
        </p:nvSpPr>
        <p:spPr>
          <a:xfrm>
            <a:off x="3204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41" name="Shape 341"/>
          <p:cNvSpPr/>
          <p:nvPr/>
        </p:nvSpPr>
        <p:spPr>
          <a:xfrm>
            <a:off x="3660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42" name="Shape 342"/>
          <p:cNvSpPr/>
          <p:nvPr/>
        </p:nvSpPr>
        <p:spPr>
          <a:xfrm>
            <a:off x="4572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343" name="Shape 343"/>
          <p:cNvSpPr/>
          <p:nvPr/>
        </p:nvSpPr>
        <p:spPr>
          <a:xfrm>
            <a:off x="5028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44" name="Shape 344"/>
          <p:cNvSpPr/>
          <p:nvPr/>
        </p:nvSpPr>
        <p:spPr>
          <a:xfrm>
            <a:off x="5484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345" name="Shape 345"/>
          <p:cNvSpPr/>
          <p:nvPr/>
        </p:nvSpPr>
        <p:spPr>
          <a:xfrm>
            <a:off x="5940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346" name="Shape 346"/>
          <p:cNvSpPr/>
          <p:nvPr/>
        </p:nvSpPr>
        <p:spPr>
          <a:xfrm>
            <a:off x="6396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47" name="Shape 347"/>
          <p:cNvSpPr/>
          <p:nvPr/>
        </p:nvSpPr>
        <p:spPr>
          <a:xfrm>
            <a:off x="6852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348" name="Shape 348"/>
          <p:cNvSpPr/>
          <p:nvPr/>
        </p:nvSpPr>
        <p:spPr>
          <a:xfrm>
            <a:off x="2811752" y="51008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7384200" y="46449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Choose a pivot and partition around it.</a:t>
            </a:r>
          </a:p>
        </p:txBody>
      </p:sp>
      <p:sp>
        <p:nvSpPr>
          <p:cNvPr id="350" name="Shape 350"/>
          <p:cNvSpPr/>
          <p:nvPr/>
        </p:nvSpPr>
        <p:spPr>
          <a:xfrm>
            <a:off x="5097752" y="51008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145200" y="46449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Choose a pivot and partition around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748000" y="57117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57" name="Shape 357"/>
          <p:cNvSpPr/>
          <p:nvPr/>
        </p:nvSpPr>
        <p:spPr>
          <a:xfrm>
            <a:off x="5028000" y="57117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58" name="Shape 358"/>
          <p:cNvSpPr/>
          <p:nvPr/>
        </p:nvSpPr>
        <p:spPr>
          <a:xfrm>
            <a:off x="2973000" y="35781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59" name="Shape 35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360" name="Shape 360"/>
          <p:cNvSpPr/>
          <p:nvPr/>
        </p:nvSpPr>
        <p:spPr>
          <a:xfrm>
            <a:off x="69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61" name="Shape 361"/>
          <p:cNvSpPr/>
          <p:nvPr/>
        </p:nvSpPr>
        <p:spPr>
          <a:xfrm>
            <a:off x="114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362" name="Shape 362"/>
          <p:cNvSpPr/>
          <p:nvPr/>
        </p:nvSpPr>
        <p:spPr>
          <a:xfrm>
            <a:off x="160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63" name="Shape 363"/>
          <p:cNvSpPr/>
          <p:nvPr/>
        </p:nvSpPr>
        <p:spPr>
          <a:xfrm>
            <a:off x="206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64" name="Shape 364"/>
          <p:cNvSpPr/>
          <p:nvPr/>
        </p:nvSpPr>
        <p:spPr>
          <a:xfrm>
            <a:off x="251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365" name="Shape 365"/>
          <p:cNvSpPr/>
          <p:nvPr/>
        </p:nvSpPr>
        <p:spPr>
          <a:xfrm>
            <a:off x="297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66" name="Shape 366"/>
          <p:cNvSpPr/>
          <p:nvPr/>
        </p:nvSpPr>
        <p:spPr>
          <a:xfrm>
            <a:off x="342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67" name="Shape 367"/>
          <p:cNvSpPr/>
          <p:nvPr/>
        </p:nvSpPr>
        <p:spPr>
          <a:xfrm>
            <a:off x="388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68" name="Shape 368"/>
          <p:cNvSpPr/>
          <p:nvPr/>
        </p:nvSpPr>
        <p:spPr>
          <a:xfrm>
            <a:off x="434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369" name="Shape 369"/>
          <p:cNvSpPr/>
          <p:nvPr/>
        </p:nvSpPr>
        <p:spPr>
          <a:xfrm>
            <a:off x="479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370" name="Shape 370"/>
          <p:cNvSpPr/>
          <p:nvPr/>
        </p:nvSpPr>
        <p:spPr>
          <a:xfrm>
            <a:off x="525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71" name="Shape 371"/>
          <p:cNvSpPr/>
          <p:nvPr/>
        </p:nvSpPr>
        <p:spPr>
          <a:xfrm>
            <a:off x="570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72" name="Shape 372"/>
          <p:cNvSpPr/>
          <p:nvPr/>
        </p:nvSpPr>
        <p:spPr>
          <a:xfrm>
            <a:off x="5326352" y="19004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6241200" y="14445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Choose a pivot.</a:t>
            </a:r>
          </a:p>
        </p:txBody>
      </p:sp>
      <p:sp>
        <p:nvSpPr>
          <p:cNvPr id="374" name="Shape 374"/>
          <p:cNvSpPr/>
          <p:nvPr/>
        </p:nvSpPr>
        <p:spPr>
          <a:xfrm>
            <a:off x="69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114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76" name="Shape 376"/>
          <p:cNvSpPr/>
          <p:nvPr/>
        </p:nvSpPr>
        <p:spPr>
          <a:xfrm>
            <a:off x="160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77" name="Shape 377"/>
          <p:cNvSpPr/>
          <p:nvPr/>
        </p:nvSpPr>
        <p:spPr>
          <a:xfrm>
            <a:off x="206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78" name="Shape 378"/>
          <p:cNvSpPr/>
          <p:nvPr/>
        </p:nvSpPr>
        <p:spPr>
          <a:xfrm>
            <a:off x="251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79" name="Shape 379"/>
          <p:cNvSpPr/>
          <p:nvPr/>
        </p:nvSpPr>
        <p:spPr>
          <a:xfrm>
            <a:off x="297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380" name="Shape 380"/>
          <p:cNvSpPr/>
          <p:nvPr/>
        </p:nvSpPr>
        <p:spPr>
          <a:xfrm>
            <a:off x="342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381" name="Shape 381"/>
          <p:cNvSpPr/>
          <p:nvPr/>
        </p:nvSpPr>
        <p:spPr>
          <a:xfrm>
            <a:off x="3885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82" name="Shape 382"/>
          <p:cNvSpPr/>
          <p:nvPr/>
        </p:nvSpPr>
        <p:spPr>
          <a:xfrm>
            <a:off x="4341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383" name="Shape 383"/>
          <p:cNvSpPr/>
          <p:nvPr/>
        </p:nvSpPr>
        <p:spPr>
          <a:xfrm>
            <a:off x="4797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84" name="Shape 384"/>
          <p:cNvSpPr/>
          <p:nvPr/>
        </p:nvSpPr>
        <p:spPr>
          <a:xfrm>
            <a:off x="5253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385" name="Shape 385"/>
          <p:cNvSpPr/>
          <p:nvPr/>
        </p:nvSpPr>
        <p:spPr>
          <a:xfrm>
            <a:off x="5709000" y="2511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386" name="Shape 386"/>
          <p:cNvSpPr/>
          <p:nvPr/>
        </p:nvSpPr>
        <p:spPr>
          <a:xfrm>
            <a:off x="3040352" y="2967287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6241200" y="25113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it.</a:t>
            </a:r>
          </a:p>
        </p:txBody>
      </p:sp>
      <p:sp>
        <p:nvSpPr>
          <p:cNvPr id="388" name="Shape 388"/>
          <p:cNvSpPr/>
          <p:nvPr/>
        </p:nvSpPr>
        <p:spPr>
          <a:xfrm flipH="1" rot="-5400000">
            <a:off x="6963487" y="1858037"/>
            <a:ext cx="310179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89" name="Shape 389"/>
          <p:cNvSpPr txBox="1"/>
          <p:nvPr/>
        </p:nvSpPr>
        <p:spPr>
          <a:xfrm>
            <a:off x="7204025" y="1759627"/>
            <a:ext cx="1940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 random, a variant known as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randomized quicksort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90" name="Shape 390"/>
          <p:cNvSpPr/>
          <p:nvPr/>
        </p:nvSpPr>
        <p:spPr>
          <a:xfrm>
            <a:off x="693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91" name="Shape 391"/>
          <p:cNvSpPr/>
          <p:nvPr/>
        </p:nvSpPr>
        <p:spPr>
          <a:xfrm>
            <a:off x="114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392" name="Shape 392"/>
          <p:cNvSpPr/>
          <p:nvPr/>
        </p:nvSpPr>
        <p:spPr>
          <a:xfrm>
            <a:off x="1605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93" name="Shape 393"/>
          <p:cNvSpPr/>
          <p:nvPr/>
        </p:nvSpPr>
        <p:spPr>
          <a:xfrm>
            <a:off x="2061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94" name="Shape 394"/>
          <p:cNvSpPr/>
          <p:nvPr/>
        </p:nvSpPr>
        <p:spPr>
          <a:xfrm>
            <a:off x="2517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95" name="Shape 395"/>
          <p:cNvSpPr/>
          <p:nvPr/>
        </p:nvSpPr>
        <p:spPr>
          <a:xfrm>
            <a:off x="342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396" name="Shape 396"/>
          <p:cNvSpPr/>
          <p:nvPr/>
        </p:nvSpPr>
        <p:spPr>
          <a:xfrm>
            <a:off x="3885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97" name="Shape 397"/>
          <p:cNvSpPr/>
          <p:nvPr/>
        </p:nvSpPr>
        <p:spPr>
          <a:xfrm>
            <a:off x="4341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398" name="Shape 398"/>
          <p:cNvSpPr/>
          <p:nvPr/>
        </p:nvSpPr>
        <p:spPr>
          <a:xfrm>
            <a:off x="4797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399" name="Shape 399"/>
          <p:cNvSpPr/>
          <p:nvPr/>
        </p:nvSpPr>
        <p:spPr>
          <a:xfrm>
            <a:off x="5253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00" name="Shape 400"/>
          <p:cNvSpPr/>
          <p:nvPr/>
        </p:nvSpPr>
        <p:spPr>
          <a:xfrm>
            <a:off x="5709000" y="357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241200" y="35781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  <p:sp>
        <p:nvSpPr>
          <p:cNvPr id="402" name="Shape 402"/>
          <p:cNvSpPr/>
          <p:nvPr/>
        </p:nvSpPr>
        <p:spPr>
          <a:xfrm>
            <a:off x="4116000" y="46449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03" name="Shape 403"/>
          <p:cNvSpPr/>
          <p:nvPr/>
        </p:nvSpPr>
        <p:spPr>
          <a:xfrm>
            <a:off x="1836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04" name="Shape 404"/>
          <p:cNvSpPr/>
          <p:nvPr/>
        </p:nvSpPr>
        <p:spPr>
          <a:xfrm>
            <a:off x="2292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05" name="Shape 405"/>
          <p:cNvSpPr/>
          <p:nvPr/>
        </p:nvSpPr>
        <p:spPr>
          <a:xfrm>
            <a:off x="2748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06" name="Shape 406"/>
          <p:cNvSpPr/>
          <p:nvPr/>
        </p:nvSpPr>
        <p:spPr>
          <a:xfrm>
            <a:off x="3204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07" name="Shape 407"/>
          <p:cNvSpPr/>
          <p:nvPr/>
        </p:nvSpPr>
        <p:spPr>
          <a:xfrm>
            <a:off x="3660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08" name="Shape 408"/>
          <p:cNvSpPr/>
          <p:nvPr/>
        </p:nvSpPr>
        <p:spPr>
          <a:xfrm>
            <a:off x="4572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09" name="Shape 409"/>
          <p:cNvSpPr/>
          <p:nvPr/>
        </p:nvSpPr>
        <p:spPr>
          <a:xfrm>
            <a:off x="5028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410" name="Shape 410"/>
          <p:cNvSpPr/>
          <p:nvPr/>
        </p:nvSpPr>
        <p:spPr>
          <a:xfrm>
            <a:off x="5484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411" name="Shape 411"/>
          <p:cNvSpPr/>
          <p:nvPr/>
        </p:nvSpPr>
        <p:spPr>
          <a:xfrm>
            <a:off x="5940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12" name="Shape 412"/>
          <p:cNvSpPr/>
          <p:nvPr/>
        </p:nvSpPr>
        <p:spPr>
          <a:xfrm>
            <a:off x="6396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413" name="Shape 413"/>
          <p:cNvSpPr/>
          <p:nvPr/>
        </p:nvSpPr>
        <p:spPr>
          <a:xfrm>
            <a:off x="6852000" y="4644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414" name="Shape 414"/>
          <p:cNvSpPr/>
          <p:nvPr/>
        </p:nvSpPr>
        <p:spPr>
          <a:xfrm>
            <a:off x="2811752" y="51008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7384200" y="46449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Choose a pivot and partition around it.</a:t>
            </a:r>
          </a:p>
        </p:txBody>
      </p:sp>
      <p:sp>
        <p:nvSpPr>
          <p:cNvPr id="416" name="Shape 416"/>
          <p:cNvSpPr/>
          <p:nvPr/>
        </p:nvSpPr>
        <p:spPr>
          <a:xfrm>
            <a:off x="5097752" y="51008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4116000" y="57117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418" name="Shape 418"/>
          <p:cNvSpPr/>
          <p:nvPr/>
        </p:nvSpPr>
        <p:spPr>
          <a:xfrm>
            <a:off x="1836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19" name="Shape 419"/>
          <p:cNvSpPr/>
          <p:nvPr/>
        </p:nvSpPr>
        <p:spPr>
          <a:xfrm>
            <a:off x="2292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20" name="Shape 420"/>
          <p:cNvSpPr/>
          <p:nvPr/>
        </p:nvSpPr>
        <p:spPr>
          <a:xfrm>
            <a:off x="3204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21" name="Shape 421"/>
          <p:cNvSpPr/>
          <p:nvPr/>
        </p:nvSpPr>
        <p:spPr>
          <a:xfrm>
            <a:off x="3660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22" name="Shape 422"/>
          <p:cNvSpPr/>
          <p:nvPr/>
        </p:nvSpPr>
        <p:spPr>
          <a:xfrm>
            <a:off x="4572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423" name="Shape 423"/>
          <p:cNvSpPr/>
          <p:nvPr/>
        </p:nvSpPr>
        <p:spPr>
          <a:xfrm>
            <a:off x="5484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424" name="Shape 424"/>
          <p:cNvSpPr/>
          <p:nvPr/>
        </p:nvSpPr>
        <p:spPr>
          <a:xfrm>
            <a:off x="5940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425" name="Shape 425"/>
          <p:cNvSpPr/>
          <p:nvPr/>
        </p:nvSpPr>
        <p:spPr>
          <a:xfrm>
            <a:off x="6396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426" name="Shape 426"/>
          <p:cNvSpPr/>
          <p:nvPr/>
        </p:nvSpPr>
        <p:spPr>
          <a:xfrm>
            <a:off x="6852000" y="5711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45200" y="46449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Choose a pivot and partition around it.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384200" y="57117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297600" y="57117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  <p:sp>
        <p:nvSpPr>
          <p:cNvPr id="430" name="Shape 430"/>
          <p:cNvSpPr txBox="1"/>
          <p:nvPr>
            <p:ph idx="4294967295" type="subTitle"/>
          </p:nvPr>
        </p:nvSpPr>
        <p:spPr>
          <a:xfrm rot="5400000">
            <a:off x="2224050" y="62134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431" name="Shape 431"/>
          <p:cNvSpPr txBox="1"/>
          <p:nvPr>
            <p:ph idx="4294967295" type="subTitle"/>
          </p:nvPr>
        </p:nvSpPr>
        <p:spPr>
          <a:xfrm rot="5400000">
            <a:off x="3595650" y="62134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432" name="Shape 432"/>
          <p:cNvSpPr txBox="1"/>
          <p:nvPr>
            <p:ph idx="4294967295" type="subTitle"/>
          </p:nvPr>
        </p:nvSpPr>
        <p:spPr>
          <a:xfrm rot="5400000">
            <a:off x="4738650" y="62134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433" name="Shape 433"/>
          <p:cNvSpPr txBox="1"/>
          <p:nvPr>
            <p:ph idx="4294967295" type="subTitle"/>
          </p:nvPr>
        </p:nvSpPr>
        <p:spPr>
          <a:xfrm rot="5400000">
            <a:off x="6312077" y="62134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930450" y="1444500"/>
            <a:ext cx="7283100" cy="32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quicksort(A):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&lt;= 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quicksort(L)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quicksort(R)</a:t>
            </a:r>
          </a:p>
        </p:txBody>
      </p:sp>
      <p:sp>
        <p:nvSpPr>
          <p:cNvPr id="441" name="Shape 441"/>
          <p:cNvSpPr/>
          <p:nvPr/>
        </p:nvSpPr>
        <p:spPr>
          <a:xfrm flipH="1" rot="-9536804">
            <a:off x="6213405" y="3141510"/>
            <a:ext cx="438736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42" name="Shape 442"/>
          <p:cNvSpPr txBox="1"/>
          <p:nvPr/>
        </p:nvSpPr>
        <p:spPr>
          <a:xfrm>
            <a:off x="5737725" y="2531925"/>
            <a:ext cx="2491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can implement this to be in-place; try it out!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930450" y="46890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386" y="5191742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86" y="519174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930450" y="1444500"/>
            <a:ext cx="7283100" cy="32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quicksort(A):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&lt;= 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quicksort(L)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quicksort(R)</a:t>
            </a:r>
          </a:p>
        </p:txBody>
      </p:sp>
      <p:sp>
        <p:nvSpPr>
          <p:cNvPr id="453" name="Shape 453"/>
          <p:cNvSpPr/>
          <p:nvPr/>
        </p:nvSpPr>
        <p:spPr>
          <a:xfrm flipH="1" rot="-9536804">
            <a:off x="6213405" y="3141510"/>
            <a:ext cx="438736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54" name="Shape 454"/>
          <p:cNvSpPr txBox="1"/>
          <p:nvPr/>
        </p:nvSpPr>
        <p:spPr>
          <a:xfrm>
            <a:off x="5737725" y="2531925"/>
            <a:ext cx="2491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can implement this to be in-place; try it out!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930450" y="46890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456" name="Shape 456"/>
          <p:cNvSpPr/>
          <p:nvPr/>
        </p:nvSpPr>
        <p:spPr>
          <a:xfrm flipH="1" rot="-5400000">
            <a:off x="5984811" y="5656107"/>
            <a:ext cx="438720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57" name="Shape 457"/>
          <p:cNvSpPr txBox="1"/>
          <p:nvPr/>
        </p:nvSpPr>
        <p:spPr>
          <a:xfrm>
            <a:off x="5204325" y="6037125"/>
            <a:ext cx="249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Think of this as the adversary chooses the randomness.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Initial Observations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There’s a really good case, in which partition always picks the median element as the pivot.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recurrence relation?</a:t>
            </a: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6" y="233135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Initial Observations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There’s a really good case, in which partition always picks the median element as the pivot.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recurrence relation?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T(0) = T(1) = Θ(1)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T(n) = 2T(⌊n/2⌋) + Θ(n)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Shape 471"/>
          <p:cNvSpPr/>
          <p:nvPr/>
        </p:nvSpPr>
        <p:spPr>
          <a:xfrm flipH="1" rot="-8555735">
            <a:off x="3317809" y="3065309"/>
            <a:ext cx="438729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72" name="Shape 472"/>
          <p:cNvSpPr txBox="1"/>
          <p:nvPr/>
        </p:nvSpPr>
        <p:spPr>
          <a:xfrm>
            <a:off x="3822350" y="3015904"/>
            <a:ext cx="2020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212750" y="3409261"/>
            <a:ext cx="2630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Master method a = 1, b = 2, d = 1.</a:t>
            </a:r>
          </a:p>
        </p:txBody>
      </p:sp>
      <p:sp>
        <p:nvSpPr>
          <p:cNvPr id="474" name="Shape 474"/>
          <p:cNvSpPr/>
          <p:nvPr/>
        </p:nvSpPr>
        <p:spPr>
          <a:xfrm flipH="1" rot="-8555735">
            <a:off x="2708209" y="3446309"/>
            <a:ext cx="438729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6" y="2331354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Initial Observations</a:t>
            </a:r>
          </a:p>
        </p:txBody>
      </p:sp>
      <p:sp>
        <p:nvSpPr>
          <p:cNvPr id="481" name="Shape 481"/>
          <p:cNvSpPr/>
          <p:nvPr/>
        </p:nvSpPr>
        <p:spPr>
          <a:xfrm flipH="1" rot="-8555735">
            <a:off x="3317809" y="3065309"/>
            <a:ext cx="438729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82" name="Shape 48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There’s a really good case, in which partition always picks the median element as the pivot.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recurrence relation?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T(0) = T(1) = Θ(1)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T(n) = 2T(⌊n/2⌋) + Θ(n)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There’s a really bad case, in which partition always picks the smallest or largest element as the pivot.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recurrence relation?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822350" y="3015904"/>
            <a:ext cx="2020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212750" y="3409261"/>
            <a:ext cx="2630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Master method a = 1, b = 2, d = 1.</a:t>
            </a:r>
          </a:p>
        </p:txBody>
      </p:sp>
      <p:sp>
        <p:nvSpPr>
          <p:cNvPr id="485" name="Shape 485"/>
          <p:cNvSpPr/>
          <p:nvPr/>
        </p:nvSpPr>
        <p:spPr>
          <a:xfrm flipH="1" rot="-8555735">
            <a:off x="2708209" y="3446309"/>
            <a:ext cx="438729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6" y="2331354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6" y="465834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Randomized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Quicksort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Quickselect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Majority element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Initial Observations</a:t>
            </a:r>
          </a:p>
        </p:txBody>
      </p:sp>
      <p:sp>
        <p:nvSpPr>
          <p:cNvPr id="493" name="Shape 493"/>
          <p:cNvSpPr/>
          <p:nvPr/>
        </p:nvSpPr>
        <p:spPr>
          <a:xfrm flipH="1" rot="-8555735">
            <a:off x="3317809" y="3065309"/>
            <a:ext cx="438729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94" name="Shape 49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There’s a really good case, in which partition always picks the median element as the pivot.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recurrence relation?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T(0) = T(1) = Θ(1)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T(n) = 2T(⌊n/2⌋) + Θ(n)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There’s a really bad case, in which partition always picks the smallest or largest element as the pivot.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recurrence relation?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T(0) = T(1) = Θ(1)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T(n) = T(n-1) + Θ(n)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822350" y="3015904"/>
            <a:ext cx="2020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212750" y="3409261"/>
            <a:ext cx="2630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Master method a = 1, b = 2, d = 1.</a:t>
            </a:r>
          </a:p>
        </p:txBody>
      </p:sp>
      <p:sp>
        <p:nvSpPr>
          <p:cNvPr id="497" name="Shape 497"/>
          <p:cNvSpPr/>
          <p:nvPr/>
        </p:nvSpPr>
        <p:spPr>
          <a:xfrm flipH="1" rot="-8555735">
            <a:off x="2708209" y="3446309"/>
            <a:ext cx="438729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98" name="Shape 498"/>
          <p:cNvSpPr txBox="1"/>
          <p:nvPr/>
        </p:nvSpPr>
        <p:spPr>
          <a:xfrm>
            <a:off x="2755550" y="5771450"/>
            <a:ext cx="2020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Draw the recursion tree.</a:t>
            </a:r>
          </a:p>
        </p:txBody>
      </p:sp>
      <p:sp>
        <p:nvSpPr>
          <p:cNvPr id="499" name="Shape 499"/>
          <p:cNvSpPr/>
          <p:nvPr/>
        </p:nvSpPr>
        <p:spPr>
          <a:xfrm flipH="1" rot="-8555735">
            <a:off x="2251009" y="5808509"/>
            <a:ext cx="438729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6" y="2331354"/>
            <a:ext cx="323324" cy="3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86" y="4658342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do we know the expected runtime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answer this question, let’s count the number of times two elements get compared!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might not seem intuitive at first, but it’s an approach you can use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analyze runtime of randomized algorithms.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All elements were compared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the top recursive call, and then never again.</a:t>
            </a:r>
          </a:p>
        </p:txBody>
      </p:sp>
      <p:sp>
        <p:nvSpPr>
          <p:cNvPr id="513" name="Shape 51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514" name="Shape 514"/>
          <p:cNvSpPr/>
          <p:nvPr/>
        </p:nvSpPr>
        <p:spPr>
          <a:xfrm>
            <a:off x="2973000" y="23589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15" name="Shape 515"/>
          <p:cNvSpPr/>
          <p:nvPr/>
        </p:nvSpPr>
        <p:spPr>
          <a:xfrm>
            <a:off x="69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16" name="Shape 516"/>
          <p:cNvSpPr/>
          <p:nvPr/>
        </p:nvSpPr>
        <p:spPr>
          <a:xfrm>
            <a:off x="114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17" name="Shape 517"/>
          <p:cNvSpPr/>
          <p:nvPr/>
        </p:nvSpPr>
        <p:spPr>
          <a:xfrm>
            <a:off x="160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18" name="Shape 518"/>
          <p:cNvSpPr/>
          <p:nvPr/>
        </p:nvSpPr>
        <p:spPr>
          <a:xfrm>
            <a:off x="206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19" name="Shape 519"/>
          <p:cNvSpPr/>
          <p:nvPr/>
        </p:nvSpPr>
        <p:spPr>
          <a:xfrm>
            <a:off x="251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20" name="Shape 520"/>
          <p:cNvSpPr/>
          <p:nvPr/>
        </p:nvSpPr>
        <p:spPr>
          <a:xfrm>
            <a:off x="297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21" name="Shape 521"/>
          <p:cNvSpPr/>
          <p:nvPr/>
        </p:nvSpPr>
        <p:spPr>
          <a:xfrm>
            <a:off x="342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22" name="Shape 522"/>
          <p:cNvSpPr/>
          <p:nvPr/>
        </p:nvSpPr>
        <p:spPr>
          <a:xfrm>
            <a:off x="388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23" name="Shape 523"/>
          <p:cNvSpPr/>
          <p:nvPr/>
        </p:nvSpPr>
        <p:spPr>
          <a:xfrm>
            <a:off x="434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24" name="Shape 524"/>
          <p:cNvSpPr/>
          <p:nvPr/>
        </p:nvSpPr>
        <p:spPr>
          <a:xfrm>
            <a:off x="479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25" name="Shape 525"/>
          <p:cNvSpPr/>
          <p:nvPr/>
        </p:nvSpPr>
        <p:spPr>
          <a:xfrm>
            <a:off x="525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26" name="Shape 526"/>
          <p:cNvSpPr/>
          <p:nvPr/>
        </p:nvSpPr>
        <p:spPr>
          <a:xfrm>
            <a:off x="570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527" name="Shape 527"/>
          <p:cNvSpPr/>
          <p:nvPr/>
        </p:nvSpPr>
        <p:spPr>
          <a:xfrm>
            <a:off x="3040352" y="1900487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6241200" y="14445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it.</a:t>
            </a:r>
          </a:p>
        </p:txBody>
      </p:sp>
      <p:sp>
        <p:nvSpPr>
          <p:cNvPr id="529" name="Shape 529"/>
          <p:cNvSpPr/>
          <p:nvPr/>
        </p:nvSpPr>
        <p:spPr>
          <a:xfrm>
            <a:off x="693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30" name="Shape 530"/>
          <p:cNvSpPr/>
          <p:nvPr/>
        </p:nvSpPr>
        <p:spPr>
          <a:xfrm>
            <a:off x="1149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31" name="Shape 531"/>
          <p:cNvSpPr/>
          <p:nvPr/>
        </p:nvSpPr>
        <p:spPr>
          <a:xfrm>
            <a:off x="1605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32" name="Shape 532"/>
          <p:cNvSpPr/>
          <p:nvPr/>
        </p:nvSpPr>
        <p:spPr>
          <a:xfrm>
            <a:off x="2061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33" name="Shape 533"/>
          <p:cNvSpPr/>
          <p:nvPr/>
        </p:nvSpPr>
        <p:spPr>
          <a:xfrm>
            <a:off x="2517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34" name="Shape 534"/>
          <p:cNvSpPr/>
          <p:nvPr/>
        </p:nvSpPr>
        <p:spPr>
          <a:xfrm>
            <a:off x="3429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35" name="Shape 535"/>
          <p:cNvSpPr/>
          <p:nvPr/>
        </p:nvSpPr>
        <p:spPr>
          <a:xfrm>
            <a:off x="3885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36" name="Shape 536"/>
          <p:cNvSpPr/>
          <p:nvPr/>
        </p:nvSpPr>
        <p:spPr>
          <a:xfrm>
            <a:off x="4341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37" name="Shape 537"/>
          <p:cNvSpPr/>
          <p:nvPr/>
        </p:nvSpPr>
        <p:spPr>
          <a:xfrm>
            <a:off x="4797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38" name="Shape 538"/>
          <p:cNvSpPr/>
          <p:nvPr/>
        </p:nvSpPr>
        <p:spPr>
          <a:xfrm>
            <a:off x="5253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39" name="Shape 539"/>
          <p:cNvSpPr/>
          <p:nvPr/>
        </p:nvSpPr>
        <p:spPr>
          <a:xfrm>
            <a:off x="5709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6241200" y="23589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All elements were compared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the top recursive call, and then never again.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Only the elements to the left of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the original pivot, were compared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the left recursive call; only the elements to the right of the original pivot were compared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the right recursive call.</a:t>
            </a:r>
          </a:p>
        </p:txBody>
      </p:sp>
      <p:sp>
        <p:nvSpPr>
          <p:cNvPr id="546" name="Shape 54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547" name="Shape 547"/>
          <p:cNvSpPr/>
          <p:nvPr/>
        </p:nvSpPr>
        <p:spPr>
          <a:xfrm>
            <a:off x="2973000" y="23589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48" name="Shape 548"/>
          <p:cNvSpPr/>
          <p:nvPr/>
        </p:nvSpPr>
        <p:spPr>
          <a:xfrm>
            <a:off x="69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49" name="Shape 549"/>
          <p:cNvSpPr/>
          <p:nvPr/>
        </p:nvSpPr>
        <p:spPr>
          <a:xfrm>
            <a:off x="114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50" name="Shape 550"/>
          <p:cNvSpPr/>
          <p:nvPr/>
        </p:nvSpPr>
        <p:spPr>
          <a:xfrm>
            <a:off x="160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51" name="Shape 551"/>
          <p:cNvSpPr/>
          <p:nvPr/>
        </p:nvSpPr>
        <p:spPr>
          <a:xfrm>
            <a:off x="206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52" name="Shape 552"/>
          <p:cNvSpPr/>
          <p:nvPr/>
        </p:nvSpPr>
        <p:spPr>
          <a:xfrm>
            <a:off x="251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53" name="Shape 553"/>
          <p:cNvSpPr/>
          <p:nvPr/>
        </p:nvSpPr>
        <p:spPr>
          <a:xfrm>
            <a:off x="297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54" name="Shape 554"/>
          <p:cNvSpPr/>
          <p:nvPr/>
        </p:nvSpPr>
        <p:spPr>
          <a:xfrm>
            <a:off x="342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55" name="Shape 555"/>
          <p:cNvSpPr/>
          <p:nvPr/>
        </p:nvSpPr>
        <p:spPr>
          <a:xfrm>
            <a:off x="3885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56" name="Shape 556"/>
          <p:cNvSpPr/>
          <p:nvPr/>
        </p:nvSpPr>
        <p:spPr>
          <a:xfrm>
            <a:off x="4341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57" name="Shape 557"/>
          <p:cNvSpPr/>
          <p:nvPr/>
        </p:nvSpPr>
        <p:spPr>
          <a:xfrm>
            <a:off x="4797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58" name="Shape 558"/>
          <p:cNvSpPr/>
          <p:nvPr/>
        </p:nvSpPr>
        <p:spPr>
          <a:xfrm>
            <a:off x="5253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59" name="Shape 559"/>
          <p:cNvSpPr/>
          <p:nvPr/>
        </p:nvSpPr>
        <p:spPr>
          <a:xfrm>
            <a:off x="5709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560" name="Shape 560"/>
          <p:cNvSpPr/>
          <p:nvPr/>
        </p:nvSpPr>
        <p:spPr>
          <a:xfrm>
            <a:off x="3040352" y="1900487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6241200" y="14445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Partition around it.</a:t>
            </a:r>
          </a:p>
        </p:txBody>
      </p:sp>
      <p:sp>
        <p:nvSpPr>
          <p:cNvPr id="562" name="Shape 562"/>
          <p:cNvSpPr/>
          <p:nvPr/>
        </p:nvSpPr>
        <p:spPr>
          <a:xfrm>
            <a:off x="693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63" name="Shape 563"/>
          <p:cNvSpPr/>
          <p:nvPr/>
        </p:nvSpPr>
        <p:spPr>
          <a:xfrm>
            <a:off x="1149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64" name="Shape 564"/>
          <p:cNvSpPr/>
          <p:nvPr/>
        </p:nvSpPr>
        <p:spPr>
          <a:xfrm>
            <a:off x="1605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65" name="Shape 565"/>
          <p:cNvSpPr/>
          <p:nvPr/>
        </p:nvSpPr>
        <p:spPr>
          <a:xfrm>
            <a:off x="2061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66" name="Shape 566"/>
          <p:cNvSpPr/>
          <p:nvPr/>
        </p:nvSpPr>
        <p:spPr>
          <a:xfrm>
            <a:off x="2517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67" name="Shape 567"/>
          <p:cNvSpPr/>
          <p:nvPr/>
        </p:nvSpPr>
        <p:spPr>
          <a:xfrm>
            <a:off x="3429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68" name="Shape 568"/>
          <p:cNvSpPr/>
          <p:nvPr/>
        </p:nvSpPr>
        <p:spPr>
          <a:xfrm>
            <a:off x="3885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69" name="Shape 569"/>
          <p:cNvSpPr/>
          <p:nvPr/>
        </p:nvSpPr>
        <p:spPr>
          <a:xfrm>
            <a:off x="4341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70" name="Shape 570"/>
          <p:cNvSpPr/>
          <p:nvPr/>
        </p:nvSpPr>
        <p:spPr>
          <a:xfrm>
            <a:off x="4797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71" name="Shape 571"/>
          <p:cNvSpPr/>
          <p:nvPr/>
        </p:nvSpPr>
        <p:spPr>
          <a:xfrm>
            <a:off x="5253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72" name="Shape 572"/>
          <p:cNvSpPr/>
          <p:nvPr/>
        </p:nvSpPr>
        <p:spPr>
          <a:xfrm>
            <a:off x="5709000" y="23589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6241200" y="2358900"/>
            <a:ext cx="2902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  <p:sp>
        <p:nvSpPr>
          <p:cNvPr id="574" name="Shape 574"/>
          <p:cNvSpPr/>
          <p:nvPr/>
        </p:nvSpPr>
        <p:spPr>
          <a:xfrm>
            <a:off x="2748000" y="47211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75" name="Shape 575"/>
          <p:cNvSpPr/>
          <p:nvPr/>
        </p:nvSpPr>
        <p:spPr>
          <a:xfrm>
            <a:off x="5028000" y="47211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76" name="Shape 576"/>
          <p:cNvSpPr/>
          <p:nvPr/>
        </p:nvSpPr>
        <p:spPr>
          <a:xfrm>
            <a:off x="4116000" y="36543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77" name="Shape 577"/>
          <p:cNvSpPr/>
          <p:nvPr/>
        </p:nvSpPr>
        <p:spPr>
          <a:xfrm>
            <a:off x="1836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78" name="Shape 578"/>
          <p:cNvSpPr/>
          <p:nvPr/>
        </p:nvSpPr>
        <p:spPr>
          <a:xfrm>
            <a:off x="2292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79" name="Shape 579"/>
          <p:cNvSpPr/>
          <p:nvPr/>
        </p:nvSpPr>
        <p:spPr>
          <a:xfrm>
            <a:off x="2748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580" name="Shape 580"/>
          <p:cNvSpPr/>
          <p:nvPr/>
        </p:nvSpPr>
        <p:spPr>
          <a:xfrm>
            <a:off x="3204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81" name="Shape 581"/>
          <p:cNvSpPr/>
          <p:nvPr/>
        </p:nvSpPr>
        <p:spPr>
          <a:xfrm>
            <a:off x="3660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83" name="Shape 583"/>
          <p:cNvSpPr/>
          <p:nvPr/>
        </p:nvSpPr>
        <p:spPr>
          <a:xfrm>
            <a:off x="5028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84" name="Shape 584"/>
          <p:cNvSpPr/>
          <p:nvPr/>
        </p:nvSpPr>
        <p:spPr>
          <a:xfrm>
            <a:off x="5484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85" name="Shape 585"/>
          <p:cNvSpPr/>
          <p:nvPr/>
        </p:nvSpPr>
        <p:spPr>
          <a:xfrm>
            <a:off x="5940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86" name="Shape 586"/>
          <p:cNvSpPr/>
          <p:nvPr/>
        </p:nvSpPr>
        <p:spPr>
          <a:xfrm>
            <a:off x="6396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87" name="Shape 587"/>
          <p:cNvSpPr/>
          <p:nvPr/>
        </p:nvSpPr>
        <p:spPr>
          <a:xfrm>
            <a:off x="6852000" y="36543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588" name="Shape 588"/>
          <p:cNvSpPr/>
          <p:nvPr/>
        </p:nvSpPr>
        <p:spPr>
          <a:xfrm>
            <a:off x="2811752" y="41102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7384200" y="36543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Choose a pivot and partition around it.</a:t>
            </a:r>
          </a:p>
        </p:txBody>
      </p:sp>
      <p:sp>
        <p:nvSpPr>
          <p:cNvPr id="590" name="Shape 590"/>
          <p:cNvSpPr/>
          <p:nvPr/>
        </p:nvSpPr>
        <p:spPr>
          <a:xfrm>
            <a:off x="5097752" y="4110287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4116000" y="4721100"/>
            <a:ext cx="456000" cy="456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1836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93" name="Shape 593"/>
          <p:cNvSpPr/>
          <p:nvPr/>
        </p:nvSpPr>
        <p:spPr>
          <a:xfrm>
            <a:off x="2292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94" name="Shape 594"/>
          <p:cNvSpPr/>
          <p:nvPr/>
        </p:nvSpPr>
        <p:spPr>
          <a:xfrm>
            <a:off x="3204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95" name="Shape 595"/>
          <p:cNvSpPr/>
          <p:nvPr/>
        </p:nvSpPr>
        <p:spPr>
          <a:xfrm>
            <a:off x="3660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596" name="Shape 596"/>
          <p:cNvSpPr/>
          <p:nvPr/>
        </p:nvSpPr>
        <p:spPr>
          <a:xfrm>
            <a:off x="4572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597" name="Shape 597"/>
          <p:cNvSpPr/>
          <p:nvPr/>
        </p:nvSpPr>
        <p:spPr>
          <a:xfrm>
            <a:off x="5484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598" name="Shape 598"/>
          <p:cNvSpPr/>
          <p:nvPr/>
        </p:nvSpPr>
        <p:spPr>
          <a:xfrm>
            <a:off x="5940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99" name="Shape 599"/>
          <p:cNvSpPr/>
          <p:nvPr/>
        </p:nvSpPr>
        <p:spPr>
          <a:xfrm>
            <a:off x="6396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600" name="Shape 600"/>
          <p:cNvSpPr/>
          <p:nvPr/>
        </p:nvSpPr>
        <p:spPr>
          <a:xfrm>
            <a:off x="6852000" y="4721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145200" y="36543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Choose a pivot and partition around it.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7384200" y="47211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297600" y="4721100"/>
            <a:ext cx="1630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Recurse on both subarrays.</a:t>
            </a:r>
          </a:p>
        </p:txBody>
      </p:sp>
      <p:sp>
        <p:nvSpPr>
          <p:cNvPr id="604" name="Shape 604"/>
          <p:cNvSpPr txBox="1"/>
          <p:nvPr>
            <p:ph idx="4294967295" type="subTitle"/>
          </p:nvPr>
        </p:nvSpPr>
        <p:spPr>
          <a:xfrm rot="5400000">
            <a:off x="2224050" y="52228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05" name="Shape 605"/>
          <p:cNvSpPr txBox="1"/>
          <p:nvPr>
            <p:ph idx="4294967295" type="subTitle"/>
          </p:nvPr>
        </p:nvSpPr>
        <p:spPr>
          <a:xfrm rot="5400000">
            <a:off x="3595650" y="52228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06" name="Shape 606"/>
          <p:cNvSpPr txBox="1"/>
          <p:nvPr>
            <p:ph idx="4294967295" type="subTitle"/>
          </p:nvPr>
        </p:nvSpPr>
        <p:spPr>
          <a:xfrm rot="5400000">
            <a:off x="4738650" y="52228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07" name="Shape 607"/>
          <p:cNvSpPr txBox="1"/>
          <p:nvPr>
            <p:ph idx="4294967295" type="subTitle"/>
          </p:nvPr>
        </p:nvSpPr>
        <p:spPr>
          <a:xfrm rot="5400000">
            <a:off x="6312077" y="5222850"/>
            <a:ext cx="836100" cy="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pair of elements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compared 0 or 1 times. Which is it?</a:t>
            </a:r>
          </a:p>
        </p:txBody>
      </p:sp>
      <p:sp>
        <p:nvSpPr>
          <p:cNvPr id="613" name="Shape 61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pair of elements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compared 0 or 1 times. Which is 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be random variable that depends on choice of pivots, such that: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</a:p>
        </p:txBody>
      </p:sp>
      <p:sp>
        <p:nvSpPr>
          <p:cNvPr id="619" name="Shape 61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1443675" y="2796750"/>
            <a:ext cx="3004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   if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0    otherwise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pair of elements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compared 0 or 1 times. Which is 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be random variable that depends on choice of pivots, such that: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 the previous example,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3,5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 since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 but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4,6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 since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not compared.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Notice that these assignments of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3,5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4,6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both depended on our random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choice of pivot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626" name="Shape 62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1443675" y="2796750"/>
            <a:ext cx="3004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   if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0    otherwise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pair of elements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compared 0 or 1 times. Which is 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be random variable that depends on choice of pivots, such that: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 the previous example,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3,5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 since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 but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4,6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 since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not compared.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Notice that these assignments of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3,5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4,6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both depended on our random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choice of pivot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total number of comparisons?</a:t>
            </a:r>
          </a:p>
        </p:txBody>
      </p:sp>
      <p:sp>
        <p:nvSpPr>
          <p:cNvPr id="633" name="Shape 63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1443675" y="2796750"/>
            <a:ext cx="3004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   if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0    otherwise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pair of elements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compared 0 or 1 times. Which is 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be random variable that depends on choice of pivots, such that: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 the previous example,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3,5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 since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 but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4,6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 since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not compared.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Notice that these assignments of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3,5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4,6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both depended on our random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choice of pivot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total number of comparisons?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E[                  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                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</p:txBody>
      </p:sp>
      <p:sp>
        <p:nvSpPr>
          <p:cNvPr id="640" name="Shape 6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1443675" y="2796750"/>
            <a:ext cx="3004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1    if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0    otherwise</a:t>
            </a:r>
          </a:p>
        </p:txBody>
      </p:sp>
      <p:grpSp>
        <p:nvGrpSpPr>
          <p:cNvPr id="642" name="Shape 642"/>
          <p:cNvGrpSpPr/>
          <p:nvPr/>
        </p:nvGrpSpPr>
        <p:grpSpPr>
          <a:xfrm>
            <a:off x="2837950" y="5111575"/>
            <a:ext cx="1282500" cy="1099125"/>
            <a:chOff x="3904750" y="5111575"/>
            <a:chExt cx="1282500" cy="1099125"/>
          </a:xfrm>
        </p:grpSpPr>
        <p:sp>
          <p:nvSpPr>
            <p:cNvPr id="643" name="Shape 643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4666750" y="5111575"/>
            <a:ext cx="1282500" cy="1099125"/>
            <a:chOff x="3904750" y="5111575"/>
            <a:chExt cx="1282500" cy="1099125"/>
          </a:xfrm>
        </p:grpSpPr>
        <p:sp>
          <p:nvSpPr>
            <p:cNvPr id="649" name="Shape 649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sp>
        <p:nvSpPr>
          <p:cNvPr id="654" name="Shape 654"/>
          <p:cNvSpPr/>
          <p:nvPr/>
        </p:nvSpPr>
        <p:spPr>
          <a:xfrm flipH="1" rot="-5400000">
            <a:off x="4487586" y="6047407"/>
            <a:ext cx="438720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55" name="Shape 655"/>
          <p:cNvSpPr txBox="1"/>
          <p:nvPr/>
        </p:nvSpPr>
        <p:spPr>
          <a:xfrm>
            <a:off x="4691525" y="6286900"/>
            <a:ext cx="249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linearity of expectation</a:t>
            </a:r>
          </a:p>
        </p:txBody>
      </p:sp>
      <p:sp>
        <p:nvSpPr>
          <p:cNvPr id="656" name="Shape 656"/>
          <p:cNvSpPr/>
          <p:nvPr/>
        </p:nvSpPr>
        <p:spPr>
          <a:xfrm rot="-4623522">
            <a:off x="6152622" y="5063959"/>
            <a:ext cx="438715" cy="30900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57" name="Shape 657"/>
          <p:cNvSpPr txBox="1"/>
          <p:nvPr/>
        </p:nvSpPr>
        <p:spPr>
          <a:xfrm>
            <a:off x="6596525" y="4762900"/>
            <a:ext cx="1509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need to figure out this value!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what’s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1)⋅1 +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0)⋅0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4" name="Shape 664"/>
          <p:cNvSpPr/>
          <p:nvPr/>
        </p:nvSpPr>
        <p:spPr>
          <a:xfrm flipH="1" rot="-10407827">
            <a:off x="5305212" y="1918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65" name="Shape 665"/>
          <p:cNvSpPr txBox="1"/>
          <p:nvPr/>
        </p:nvSpPr>
        <p:spPr>
          <a:xfrm>
            <a:off x="5585350" y="1624300"/>
            <a:ext cx="249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definition of expectation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1-2 Feedback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681162"/>
            <a:ext cx="73342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what’s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1)⋅1 +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0)⋅0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determine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1), consider an example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6,10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2" name="Shape 672"/>
          <p:cNvSpPr/>
          <p:nvPr/>
        </p:nvSpPr>
        <p:spPr>
          <a:xfrm flipH="1" rot="-10407827">
            <a:off x="5305212" y="1918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73" name="Shape 673"/>
          <p:cNvSpPr txBox="1"/>
          <p:nvPr/>
        </p:nvSpPr>
        <p:spPr>
          <a:xfrm>
            <a:off x="5585350" y="1624300"/>
            <a:ext cx="249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definition of expectation</a:t>
            </a:r>
          </a:p>
        </p:txBody>
      </p:sp>
      <p:sp>
        <p:nvSpPr>
          <p:cNvPr id="674" name="Shape 674"/>
          <p:cNvSpPr/>
          <p:nvPr/>
        </p:nvSpPr>
        <p:spPr>
          <a:xfrm>
            <a:off x="183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75" name="Shape 675"/>
          <p:cNvSpPr/>
          <p:nvPr/>
        </p:nvSpPr>
        <p:spPr>
          <a:xfrm>
            <a:off x="229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676" name="Shape 676"/>
          <p:cNvSpPr/>
          <p:nvPr/>
        </p:nvSpPr>
        <p:spPr>
          <a:xfrm>
            <a:off x="2748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677" name="Shape 677"/>
          <p:cNvSpPr/>
          <p:nvPr/>
        </p:nvSpPr>
        <p:spPr>
          <a:xfrm>
            <a:off x="320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678" name="Shape 678"/>
          <p:cNvSpPr/>
          <p:nvPr/>
        </p:nvSpPr>
        <p:spPr>
          <a:xfrm>
            <a:off x="3660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79" name="Shape 679"/>
          <p:cNvSpPr/>
          <p:nvPr/>
        </p:nvSpPr>
        <p:spPr>
          <a:xfrm>
            <a:off x="411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680" name="Shape 680"/>
          <p:cNvSpPr/>
          <p:nvPr/>
        </p:nvSpPr>
        <p:spPr>
          <a:xfrm>
            <a:off x="457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81" name="Shape 681"/>
          <p:cNvSpPr/>
          <p:nvPr/>
        </p:nvSpPr>
        <p:spPr>
          <a:xfrm>
            <a:off x="5028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682" name="Shape 682"/>
          <p:cNvSpPr/>
          <p:nvPr/>
        </p:nvSpPr>
        <p:spPr>
          <a:xfrm>
            <a:off x="548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683" name="Shape 683"/>
          <p:cNvSpPr/>
          <p:nvPr/>
        </p:nvSpPr>
        <p:spPr>
          <a:xfrm>
            <a:off x="5940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684" name="Shape 684"/>
          <p:cNvSpPr/>
          <p:nvPr/>
        </p:nvSpPr>
        <p:spPr>
          <a:xfrm>
            <a:off x="639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685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what’s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1)⋅1 +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0)⋅0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determine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1), consider an example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6,10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This is the probability that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selected a pivot before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If we selected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as a pivot before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then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would be partitioned and not be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Shape 692"/>
          <p:cNvSpPr/>
          <p:nvPr/>
        </p:nvSpPr>
        <p:spPr>
          <a:xfrm flipH="1" rot="-10407827">
            <a:off x="5305212" y="1918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93" name="Shape 693"/>
          <p:cNvSpPr txBox="1"/>
          <p:nvPr/>
        </p:nvSpPr>
        <p:spPr>
          <a:xfrm>
            <a:off x="5585350" y="1624300"/>
            <a:ext cx="249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definition of expectation</a:t>
            </a:r>
          </a:p>
        </p:txBody>
      </p:sp>
      <p:sp>
        <p:nvSpPr>
          <p:cNvPr id="694" name="Shape 694"/>
          <p:cNvSpPr/>
          <p:nvPr/>
        </p:nvSpPr>
        <p:spPr>
          <a:xfrm>
            <a:off x="183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95" name="Shape 695"/>
          <p:cNvSpPr/>
          <p:nvPr/>
        </p:nvSpPr>
        <p:spPr>
          <a:xfrm>
            <a:off x="2292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696" name="Shape 696"/>
          <p:cNvSpPr/>
          <p:nvPr/>
        </p:nvSpPr>
        <p:spPr>
          <a:xfrm>
            <a:off x="274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697" name="Shape 697"/>
          <p:cNvSpPr/>
          <p:nvPr/>
        </p:nvSpPr>
        <p:spPr>
          <a:xfrm>
            <a:off x="320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698" name="Shape 698"/>
          <p:cNvSpPr/>
          <p:nvPr/>
        </p:nvSpPr>
        <p:spPr>
          <a:xfrm>
            <a:off x="3660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99" name="Shape 699"/>
          <p:cNvSpPr/>
          <p:nvPr/>
        </p:nvSpPr>
        <p:spPr>
          <a:xfrm>
            <a:off x="4116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00" name="Shape 700"/>
          <p:cNvSpPr/>
          <p:nvPr/>
        </p:nvSpPr>
        <p:spPr>
          <a:xfrm>
            <a:off x="457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01" name="Shape 701"/>
          <p:cNvSpPr/>
          <p:nvPr/>
        </p:nvSpPr>
        <p:spPr>
          <a:xfrm>
            <a:off x="502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02" name="Shape 702"/>
          <p:cNvSpPr/>
          <p:nvPr/>
        </p:nvSpPr>
        <p:spPr>
          <a:xfrm>
            <a:off x="548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03" name="Shape 703"/>
          <p:cNvSpPr/>
          <p:nvPr/>
        </p:nvSpPr>
        <p:spPr>
          <a:xfrm>
            <a:off x="5940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04" name="Shape 704"/>
          <p:cNvSpPr/>
          <p:nvPr/>
        </p:nvSpPr>
        <p:spPr>
          <a:xfrm>
            <a:off x="639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05" name="Shape 705"/>
          <p:cNvSpPr/>
          <p:nvPr/>
        </p:nvSpPr>
        <p:spPr>
          <a:xfrm>
            <a:off x="685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what’s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1)⋅1 +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0)⋅0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determine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1), consider an example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6,10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This is the probability that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selected a pivot before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If we selected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as a pivot before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then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would be partitioned and not be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= 2/5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2" name="Shape 712"/>
          <p:cNvSpPr/>
          <p:nvPr/>
        </p:nvSpPr>
        <p:spPr>
          <a:xfrm flipH="1" rot="-10407827">
            <a:off x="5305212" y="1918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13" name="Shape 713"/>
          <p:cNvSpPr txBox="1"/>
          <p:nvPr/>
        </p:nvSpPr>
        <p:spPr>
          <a:xfrm>
            <a:off x="5585350" y="1624300"/>
            <a:ext cx="249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definition of expectation</a:t>
            </a:r>
          </a:p>
        </p:txBody>
      </p:sp>
      <p:sp>
        <p:nvSpPr>
          <p:cNvPr id="714" name="Shape 714"/>
          <p:cNvSpPr/>
          <p:nvPr/>
        </p:nvSpPr>
        <p:spPr>
          <a:xfrm>
            <a:off x="183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715" name="Shape 715"/>
          <p:cNvSpPr/>
          <p:nvPr/>
        </p:nvSpPr>
        <p:spPr>
          <a:xfrm>
            <a:off x="2292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16" name="Shape 716"/>
          <p:cNvSpPr/>
          <p:nvPr/>
        </p:nvSpPr>
        <p:spPr>
          <a:xfrm>
            <a:off x="274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717" name="Shape 717"/>
          <p:cNvSpPr/>
          <p:nvPr/>
        </p:nvSpPr>
        <p:spPr>
          <a:xfrm>
            <a:off x="320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718" name="Shape 718"/>
          <p:cNvSpPr/>
          <p:nvPr/>
        </p:nvSpPr>
        <p:spPr>
          <a:xfrm>
            <a:off x="3660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19" name="Shape 719"/>
          <p:cNvSpPr/>
          <p:nvPr/>
        </p:nvSpPr>
        <p:spPr>
          <a:xfrm>
            <a:off x="4116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20" name="Shape 720"/>
          <p:cNvSpPr/>
          <p:nvPr/>
        </p:nvSpPr>
        <p:spPr>
          <a:xfrm>
            <a:off x="457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21" name="Shape 721"/>
          <p:cNvSpPr/>
          <p:nvPr/>
        </p:nvSpPr>
        <p:spPr>
          <a:xfrm>
            <a:off x="502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22" name="Shape 722"/>
          <p:cNvSpPr/>
          <p:nvPr/>
        </p:nvSpPr>
        <p:spPr>
          <a:xfrm>
            <a:off x="548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23" name="Shape 723"/>
          <p:cNvSpPr/>
          <p:nvPr/>
        </p:nvSpPr>
        <p:spPr>
          <a:xfrm>
            <a:off x="5940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24" name="Shape 724"/>
          <p:cNvSpPr/>
          <p:nvPr/>
        </p:nvSpPr>
        <p:spPr>
          <a:xfrm>
            <a:off x="639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25" name="Shape 725"/>
          <p:cNvSpPr/>
          <p:nvPr/>
        </p:nvSpPr>
        <p:spPr>
          <a:xfrm>
            <a:off x="685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what’s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1)⋅1 +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0)⋅0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determine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1), consider an example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6,10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This is the probability that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selected a pivot before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If we selected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as a pivot before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then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would be partitioned and not be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= 2/5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2" name="Shape 732"/>
          <p:cNvSpPr/>
          <p:nvPr/>
        </p:nvSpPr>
        <p:spPr>
          <a:xfrm flipH="1" rot="-10407827">
            <a:off x="5305212" y="1918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33" name="Shape 733"/>
          <p:cNvSpPr txBox="1"/>
          <p:nvPr/>
        </p:nvSpPr>
        <p:spPr>
          <a:xfrm>
            <a:off x="5585350" y="1624300"/>
            <a:ext cx="249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definition of expectation</a:t>
            </a:r>
          </a:p>
        </p:txBody>
      </p:sp>
      <p:sp>
        <p:nvSpPr>
          <p:cNvPr id="734" name="Shape 734"/>
          <p:cNvSpPr/>
          <p:nvPr/>
        </p:nvSpPr>
        <p:spPr>
          <a:xfrm>
            <a:off x="183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735" name="Shape 735"/>
          <p:cNvSpPr/>
          <p:nvPr/>
        </p:nvSpPr>
        <p:spPr>
          <a:xfrm>
            <a:off x="2292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36" name="Shape 736"/>
          <p:cNvSpPr/>
          <p:nvPr/>
        </p:nvSpPr>
        <p:spPr>
          <a:xfrm>
            <a:off x="274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737" name="Shape 737"/>
          <p:cNvSpPr/>
          <p:nvPr/>
        </p:nvSpPr>
        <p:spPr>
          <a:xfrm>
            <a:off x="320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738" name="Shape 738"/>
          <p:cNvSpPr/>
          <p:nvPr/>
        </p:nvSpPr>
        <p:spPr>
          <a:xfrm>
            <a:off x="3660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39" name="Shape 739"/>
          <p:cNvSpPr/>
          <p:nvPr/>
        </p:nvSpPr>
        <p:spPr>
          <a:xfrm>
            <a:off x="4116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40" name="Shape 740"/>
          <p:cNvSpPr/>
          <p:nvPr/>
        </p:nvSpPr>
        <p:spPr>
          <a:xfrm>
            <a:off x="457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41" name="Shape 741"/>
          <p:cNvSpPr/>
          <p:nvPr/>
        </p:nvSpPr>
        <p:spPr>
          <a:xfrm>
            <a:off x="502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42" name="Shape 742"/>
          <p:cNvSpPr/>
          <p:nvPr/>
        </p:nvSpPr>
        <p:spPr>
          <a:xfrm>
            <a:off x="548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43" name="Shape 743"/>
          <p:cNvSpPr/>
          <p:nvPr/>
        </p:nvSpPr>
        <p:spPr>
          <a:xfrm>
            <a:off x="5940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44" name="Shape 744"/>
          <p:cNvSpPr/>
          <p:nvPr/>
        </p:nvSpPr>
        <p:spPr>
          <a:xfrm>
            <a:off x="639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45" name="Shape 745"/>
          <p:cNvSpPr/>
          <p:nvPr/>
        </p:nvSpPr>
        <p:spPr>
          <a:xfrm>
            <a:off x="685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46" name="Shape 746"/>
          <p:cNvSpPr/>
          <p:nvPr/>
        </p:nvSpPr>
        <p:spPr>
          <a:xfrm flipH="1" rot="-8584535">
            <a:off x="2327286" y="5621102"/>
            <a:ext cx="438690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47" name="Shape 747"/>
          <p:cNvSpPr txBox="1"/>
          <p:nvPr/>
        </p:nvSpPr>
        <p:spPr>
          <a:xfrm>
            <a:off x="2766000" y="5468725"/>
            <a:ext cx="5599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Why doesn’t this depend on the length of the overall list, 12? Consider an analogy: let’s say you’re playing the game: roll a die; if it’s 1 you win, if it’s 2 you lose, else roll again. You will win with probability 1/2, regardless of how many sides of the die!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what’s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1)⋅1 +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0)⋅0 =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 determine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1), consider an example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P(X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6,10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1) is the probability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This is the probability that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are selected a pivot before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If we selected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as a pivot before either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then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would be partitioned and not be compared.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= 2/5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So, we can see that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P(X</a:t>
            </a:r>
            <a:r>
              <a:rPr b="1"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= 1) = 2 / (b - a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Shape 754"/>
          <p:cNvSpPr/>
          <p:nvPr/>
        </p:nvSpPr>
        <p:spPr>
          <a:xfrm flipH="1" rot="-10407827">
            <a:off x="5305212" y="1918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55" name="Shape 755"/>
          <p:cNvSpPr txBox="1"/>
          <p:nvPr/>
        </p:nvSpPr>
        <p:spPr>
          <a:xfrm>
            <a:off x="5585350" y="1624300"/>
            <a:ext cx="249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definition of expectation</a:t>
            </a:r>
          </a:p>
        </p:txBody>
      </p:sp>
      <p:sp>
        <p:nvSpPr>
          <p:cNvPr id="756" name="Shape 756"/>
          <p:cNvSpPr/>
          <p:nvPr/>
        </p:nvSpPr>
        <p:spPr>
          <a:xfrm>
            <a:off x="183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757" name="Shape 757"/>
          <p:cNvSpPr/>
          <p:nvPr/>
        </p:nvSpPr>
        <p:spPr>
          <a:xfrm>
            <a:off x="2292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58" name="Shape 758"/>
          <p:cNvSpPr/>
          <p:nvPr/>
        </p:nvSpPr>
        <p:spPr>
          <a:xfrm>
            <a:off x="274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759" name="Shape 759"/>
          <p:cNvSpPr/>
          <p:nvPr/>
        </p:nvSpPr>
        <p:spPr>
          <a:xfrm>
            <a:off x="320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</a:p>
        </p:txBody>
      </p:sp>
      <p:sp>
        <p:nvSpPr>
          <p:cNvPr id="760" name="Shape 760"/>
          <p:cNvSpPr/>
          <p:nvPr/>
        </p:nvSpPr>
        <p:spPr>
          <a:xfrm>
            <a:off x="3660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61" name="Shape 761"/>
          <p:cNvSpPr/>
          <p:nvPr/>
        </p:nvSpPr>
        <p:spPr>
          <a:xfrm>
            <a:off x="4116000" y="31085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62" name="Shape 762"/>
          <p:cNvSpPr/>
          <p:nvPr/>
        </p:nvSpPr>
        <p:spPr>
          <a:xfrm>
            <a:off x="457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63" name="Shape 763"/>
          <p:cNvSpPr/>
          <p:nvPr/>
        </p:nvSpPr>
        <p:spPr>
          <a:xfrm>
            <a:off x="5028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64" name="Shape 764"/>
          <p:cNvSpPr/>
          <p:nvPr/>
        </p:nvSpPr>
        <p:spPr>
          <a:xfrm>
            <a:off x="5484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65" name="Shape 765"/>
          <p:cNvSpPr/>
          <p:nvPr/>
        </p:nvSpPr>
        <p:spPr>
          <a:xfrm>
            <a:off x="5940000" y="3108550"/>
            <a:ext cx="456000" cy="456000"/>
          </a:xfrm>
          <a:prstGeom prst="rect">
            <a:avLst/>
          </a:prstGeom>
          <a:solidFill>
            <a:srgbClr val="8BC34A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66" name="Shape 766"/>
          <p:cNvSpPr/>
          <p:nvPr/>
        </p:nvSpPr>
        <p:spPr>
          <a:xfrm>
            <a:off x="6396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67" name="Shape 767"/>
          <p:cNvSpPr/>
          <p:nvPr/>
        </p:nvSpPr>
        <p:spPr>
          <a:xfrm>
            <a:off x="6852000" y="31085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68" name="Shape 768"/>
          <p:cNvSpPr/>
          <p:nvPr/>
        </p:nvSpPr>
        <p:spPr>
          <a:xfrm flipH="1" rot="-8584535">
            <a:off x="2327286" y="5621102"/>
            <a:ext cx="438690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69" name="Shape 769"/>
          <p:cNvSpPr txBox="1"/>
          <p:nvPr/>
        </p:nvSpPr>
        <p:spPr>
          <a:xfrm>
            <a:off x="2766000" y="5468725"/>
            <a:ext cx="5599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Why doesn’t this depend on the length of the overall list, 12? Consider an analogy: let’s say you’re playing the game: roll a die; if it’s 1 you win, if it’s 2 you lose, else roll again. You will win with probability 1/2, regardless of how many sides of the die!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gives that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 = 2 / (b - a + 1). Thus,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                 2 / (b - a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76" name="Shape 776"/>
          <p:cNvGrpSpPr/>
          <p:nvPr/>
        </p:nvGrpSpPr>
        <p:grpSpPr>
          <a:xfrm>
            <a:off x="1771150" y="1884402"/>
            <a:ext cx="1282500" cy="1099125"/>
            <a:chOff x="3904750" y="5111575"/>
            <a:chExt cx="1282500" cy="1099125"/>
          </a:xfrm>
        </p:grpSpPr>
        <p:sp>
          <p:nvSpPr>
            <p:cNvPr id="777" name="Shape 777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779" name="Shape 779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780" name="Shape 780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781" name="Shape 781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3828550" y="1884402"/>
            <a:ext cx="1282500" cy="1099125"/>
            <a:chOff x="3904750" y="5111575"/>
            <a:chExt cx="1282500" cy="1099125"/>
          </a:xfrm>
        </p:grpSpPr>
        <p:sp>
          <p:nvSpPr>
            <p:cNvPr id="783" name="Shape 783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784" name="Shape 784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787" name="Shape 787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gives that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 = 2 / (b - a + 1). Thus,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                 2 / (b - a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94" name="Shape 794"/>
          <p:cNvGrpSpPr/>
          <p:nvPr/>
        </p:nvGrpSpPr>
        <p:grpSpPr>
          <a:xfrm>
            <a:off x="1771150" y="1884402"/>
            <a:ext cx="1282500" cy="1099125"/>
            <a:chOff x="3904750" y="5111575"/>
            <a:chExt cx="1282500" cy="1099125"/>
          </a:xfrm>
        </p:grpSpPr>
        <p:sp>
          <p:nvSpPr>
            <p:cNvPr id="795" name="Shape 795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796" name="Shape 796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798" name="Shape 798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799" name="Shape 799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3828550" y="1884402"/>
            <a:ext cx="1282500" cy="1099125"/>
            <a:chOff x="3904750" y="5111575"/>
            <a:chExt cx="1282500" cy="1099125"/>
          </a:xfrm>
        </p:grpSpPr>
        <p:sp>
          <p:nvSpPr>
            <p:cNvPr id="801" name="Shape 801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3828550" y="2951200"/>
            <a:ext cx="1282500" cy="1099127"/>
            <a:chOff x="3904750" y="5111572"/>
            <a:chExt cx="1282500" cy="1099127"/>
          </a:xfrm>
        </p:grpSpPr>
        <p:sp>
          <p:nvSpPr>
            <p:cNvPr id="807" name="Shape 807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 - a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gives that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 = 2 / (b - a + 1). Thus,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                 2 / (b - a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≤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18" name="Shape 818"/>
          <p:cNvGrpSpPr/>
          <p:nvPr/>
        </p:nvGrpSpPr>
        <p:grpSpPr>
          <a:xfrm>
            <a:off x="1771150" y="1884402"/>
            <a:ext cx="1282500" cy="1099125"/>
            <a:chOff x="3904750" y="5111575"/>
            <a:chExt cx="1282500" cy="1099125"/>
          </a:xfrm>
        </p:grpSpPr>
        <p:sp>
          <p:nvSpPr>
            <p:cNvPr id="819" name="Shape 819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20" name="Shape 820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23" name="Shape 823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3828550" y="1884402"/>
            <a:ext cx="1282500" cy="1099125"/>
            <a:chOff x="3904750" y="5111575"/>
            <a:chExt cx="1282500" cy="1099125"/>
          </a:xfrm>
        </p:grpSpPr>
        <p:sp>
          <p:nvSpPr>
            <p:cNvPr id="825" name="Shape 825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29" name="Shape 829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3828550" y="2951200"/>
            <a:ext cx="1282500" cy="1099127"/>
            <a:chOff x="3904750" y="5111572"/>
            <a:chExt cx="1282500" cy="1099127"/>
          </a:xfrm>
        </p:grpSpPr>
        <p:sp>
          <p:nvSpPr>
            <p:cNvPr id="831" name="Shape 831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32" name="Shape 832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33" name="Shape 833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834" name="Shape 834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 - a</a:t>
              </a:r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3828550" y="4055070"/>
            <a:ext cx="1282500" cy="1099127"/>
            <a:chOff x="3904750" y="5111572"/>
            <a:chExt cx="1282500" cy="1099127"/>
          </a:xfrm>
        </p:grpSpPr>
        <p:sp>
          <p:nvSpPr>
            <p:cNvPr id="837" name="Shape 837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38" name="Shape 838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39" name="Shape 839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840" name="Shape 840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sp>
        <p:nvSpPr>
          <p:cNvPr id="842" name="Shape 842"/>
          <p:cNvSpPr/>
          <p:nvPr/>
        </p:nvSpPr>
        <p:spPr>
          <a:xfrm flipH="1" rot="-10407827">
            <a:off x="6295812" y="43566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43" name="Shape 843"/>
          <p:cNvSpPr txBox="1"/>
          <p:nvPr/>
        </p:nvSpPr>
        <p:spPr>
          <a:xfrm>
            <a:off x="6751500" y="4062700"/>
            <a:ext cx="1782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the hard part, and it’s a useful skill.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gives that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 = 2 / (b - a + 1). Thus,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                 2 / (b - a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≤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2n         1 / (c+1)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50" name="Shape 850"/>
          <p:cNvGrpSpPr/>
          <p:nvPr/>
        </p:nvGrpSpPr>
        <p:grpSpPr>
          <a:xfrm>
            <a:off x="1771150" y="1884402"/>
            <a:ext cx="1282500" cy="1099125"/>
            <a:chOff x="3904750" y="5111575"/>
            <a:chExt cx="1282500" cy="1099125"/>
          </a:xfrm>
        </p:grpSpPr>
        <p:sp>
          <p:nvSpPr>
            <p:cNvPr id="851" name="Shape 851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3828550" y="1884402"/>
            <a:ext cx="1282500" cy="1099125"/>
            <a:chOff x="3904750" y="5111575"/>
            <a:chExt cx="1282500" cy="1099125"/>
          </a:xfrm>
        </p:grpSpPr>
        <p:sp>
          <p:nvSpPr>
            <p:cNvPr id="857" name="Shape 857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58" name="Shape 858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860" name="Shape 860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61" name="Shape 861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3828550" y="2951200"/>
            <a:ext cx="1282500" cy="1099127"/>
            <a:chOff x="3904750" y="5111572"/>
            <a:chExt cx="1282500" cy="1099127"/>
          </a:xfrm>
        </p:grpSpPr>
        <p:sp>
          <p:nvSpPr>
            <p:cNvPr id="863" name="Shape 863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64" name="Shape 864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866" name="Shape 866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67" name="Shape 867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 - a</a:t>
              </a:r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3828550" y="4055070"/>
            <a:ext cx="1282500" cy="1099127"/>
            <a:chOff x="3904750" y="5111572"/>
            <a:chExt cx="1282500" cy="1099127"/>
          </a:xfrm>
        </p:grpSpPr>
        <p:sp>
          <p:nvSpPr>
            <p:cNvPr id="869" name="Shape 869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70" name="Shape 870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71" name="Shape 871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872" name="Shape 872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73" name="Shape 873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4133350" y="5121872"/>
            <a:ext cx="693900" cy="1099125"/>
            <a:chOff x="3828550" y="5579072"/>
            <a:chExt cx="693900" cy="1099125"/>
          </a:xfrm>
        </p:grpSpPr>
        <p:sp>
          <p:nvSpPr>
            <p:cNvPr id="875" name="Shape 875"/>
            <p:cNvSpPr txBox="1"/>
            <p:nvPr/>
          </p:nvSpPr>
          <p:spPr>
            <a:xfrm>
              <a:off x="3828550" y="56573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876" name="Shape 876"/>
            <p:cNvSpPr txBox="1"/>
            <p:nvPr/>
          </p:nvSpPr>
          <p:spPr>
            <a:xfrm>
              <a:off x="3907551" y="6417197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877" name="Shape 877"/>
            <p:cNvSpPr txBox="1"/>
            <p:nvPr/>
          </p:nvSpPr>
          <p:spPr>
            <a:xfrm>
              <a:off x="3944625" y="5579072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sp>
        <p:nvSpPr>
          <p:cNvPr id="878" name="Shape 878"/>
          <p:cNvSpPr/>
          <p:nvPr/>
        </p:nvSpPr>
        <p:spPr>
          <a:xfrm flipH="1" rot="-10407827">
            <a:off x="6295812" y="43566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79" name="Shape 879"/>
          <p:cNvSpPr txBox="1"/>
          <p:nvPr/>
        </p:nvSpPr>
        <p:spPr>
          <a:xfrm>
            <a:off x="6751500" y="4062700"/>
            <a:ext cx="1782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the hard part, and it’s a useful skill.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gives that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 = 2 / (b - a + 1). Thus,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                 2 / (b - a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≤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2n         1 / (c+1) ≤ 2n          1/c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86" name="Shape 886"/>
          <p:cNvGrpSpPr/>
          <p:nvPr/>
        </p:nvGrpSpPr>
        <p:grpSpPr>
          <a:xfrm>
            <a:off x="1771150" y="1884402"/>
            <a:ext cx="1282500" cy="1099125"/>
            <a:chOff x="3904750" y="5111575"/>
            <a:chExt cx="1282500" cy="1099125"/>
          </a:xfrm>
        </p:grpSpPr>
        <p:sp>
          <p:nvSpPr>
            <p:cNvPr id="887" name="Shape 887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88" name="Shape 888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92" name="Shape 892"/>
          <p:cNvGrpSpPr/>
          <p:nvPr/>
        </p:nvGrpSpPr>
        <p:grpSpPr>
          <a:xfrm>
            <a:off x="3828550" y="1884402"/>
            <a:ext cx="1282500" cy="1099125"/>
            <a:chOff x="3904750" y="5111575"/>
            <a:chExt cx="1282500" cy="1099125"/>
          </a:xfrm>
        </p:grpSpPr>
        <p:sp>
          <p:nvSpPr>
            <p:cNvPr id="893" name="Shape 893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898" name="Shape 898"/>
          <p:cNvGrpSpPr/>
          <p:nvPr/>
        </p:nvGrpSpPr>
        <p:grpSpPr>
          <a:xfrm>
            <a:off x="3828550" y="2951200"/>
            <a:ext cx="1282500" cy="1099127"/>
            <a:chOff x="3904750" y="5111572"/>
            <a:chExt cx="1282500" cy="1099127"/>
          </a:xfrm>
        </p:grpSpPr>
        <p:sp>
          <p:nvSpPr>
            <p:cNvPr id="899" name="Shape 899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901" name="Shape 901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02" name="Shape 902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903" name="Shape 903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 - a</a:t>
              </a:r>
            </a:p>
          </p:txBody>
        </p:sp>
      </p:grpSp>
      <p:grpSp>
        <p:nvGrpSpPr>
          <p:cNvPr id="904" name="Shape 904"/>
          <p:cNvGrpSpPr/>
          <p:nvPr/>
        </p:nvGrpSpPr>
        <p:grpSpPr>
          <a:xfrm>
            <a:off x="3828550" y="4055070"/>
            <a:ext cx="1282500" cy="1099127"/>
            <a:chOff x="3904750" y="5111572"/>
            <a:chExt cx="1282500" cy="1099127"/>
          </a:xfrm>
        </p:grpSpPr>
        <p:sp>
          <p:nvSpPr>
            <p:cNvPr id="905" name="Shape 905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906" name="Shape 906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907" name="Shape 907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08" name="Shape 908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909" name="Shape 909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4133350" y="5121872"/>
            <a:ext cx="693900" cy="1099125"/>
            <a:chOff x="3828550" y="5579072"/>
            <a:chExt cx="693900" cy="1099125"/>
          </a:xfrm>
        </p:grpSpPr>
        <p:sp>
          <p:nvSpPr>
            <p:cNvPr id="911" name="Shape 911"/>
            <p:cNvSpPr txBox="1"/>
            <p:nvPr/>
          </p:nvSpPr>
          <p:spPr>
            <a:xfrm>
              <a:off x="3828550" y="56573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912" name="Shape 912"/>
            <p:cNvSpPr txBox="1"/>
            <p:nvPr/>
          </p:nvSpPr>
          <p:spPr>
            <a:xfrm>
              <a:off x="3907551" y="6417197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13" name="Shape 913"/>
            <p:cNvSpPr txBox="1"/>
            <p:nvPr/>
          </p:nvSpPr>
          <p:spPr>
            <a:xfrm>
              <a:off x="3944625" y="5579072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6343150" y="5121872"/>
            <a:ext cx="693900" cy="1099125"/>
            <a:chOff x="3828550" y="5579072"/>
            <a:chExt cx="693900" cy="1099125"/>
          </a:xfrm>
        </p:grpSpPr>
        <p:sp>
          <p:nvSpPr>
            <p:cNvPr id="915" name="Shape 915"/>
            <p:cNvSpPr txBox="1"/>
            <p:nvPr/>
          </p:nvSpPr>
          <p:spPr>
            <a:xfrm>
              <a:off x="3828550" y="56573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916" name="Shape 916"/>
            <p:cNvSpPr txBox="1"/>
            <p:nvPr/>
          </p:nvSpPr>
          <p:spPr>
            <a:xfrm>
              <a:off x="3907551" y="6417197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17" name="Shape 917"/>
            <p:cNvSpPr txBox="1"/>
            <p:nvPr/>
          </p:nvSpPr>
          <p:spPr>
            <a:xfrm>
              <a:off x="3944625" y="5579072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sp>
        <p:nvSpPr>
          <p:cNvPr id="918" name="Shape 918"/>
          <p:cNvSpPr/>
          <p:nvPr/>
        </p:nvSpPr>
        <p:spPr>
          <a:xfrm flipH="1" rot="-10407827">
            <a:off x="7515012" y="5347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19" name="Shape 919"/>
          <p:cNvSpPr txBox="1"/>
          <p:nvPr/>
        </p:nvSpPr>
        <p:spPr>
          <a:xfrm>
            <a:off x="7193225" y="4977100"/>
            <a:ext cx="1645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Harmonic series</a:t>
            </a:r>
          </a:p>
        </p:txBody>
      </p:sp>
      <p:sp>
        <p:nvSpPr>
          <p:cNvPr id="920" name="Shape 920"/>
          <p:cNvSpPr/>
          <p:nvPr/>
        </p:nvSpPr>
        <p:spPr>
          <a:xfrm flipH="1" rot="-10407827">
            <a:off x="6295812" y="43566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21" name="Shape 921"/>
          <p:cNvSpPr txBox="1"/>
          <p:nvPr/>
        </p:nvSpPr>
        <p:spPr>
          <a:xfrm>
            <a:off x="6751500" y="4062700"/>
            <a:ext cx="1782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the hard part, and it’s a useful skill.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1-2 Feedback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490662"/>
            <a:ext cx="73342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Quicksort</a:t>
            </a:r>
          </a:p>
        </p:txBody>
      </p:sp>
      <p:sp>
        <p:nvSpPr>
          <p:cNvPr id="927" name="Shape 92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gives that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P(X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= 1) = 2 / (b - a + 1). Thus,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 =                  2 / (b - a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≤                  2 / (c + 1)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2n         1 / (c+1) ≤ 2n          1/c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= O(n log n)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28" name="Shape 928"/>
          <p:cNvGrpSpPr/>
          <p:nvPr/>
        </p:nvGrpSpPr>
        <p:grpSpPr>
          <a:xfrm>
            <a:off x="1771150" y="1884402"/>
            <a:ext cx="1282500" cy="1099125"/>
            <a:chOff x="3904750" y="5111575"/>
            <a:chExt cx="1282500" cy="1099125"/>
          </a:xfrm>
        </p:grpSpPr>
        <p:sp>
          <p:nvSpPr>
            <p:cNvPr id="929" name="Shape 929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930" name="Shape 930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931" name="Shape 931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932" name="Shape 932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933" name="Shape 933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3828550" y="1884402"/>
            <a:ext cx="1282500" cy="1099125"/>
            <a:chOff x="3904750" y="5111575"/>
            <a:chExt cx="1282500" cy="1099125"/>
          </a:xfrm>
        </p:grpSpPr>
        <p:sp>
          <p:nvSpPr>
            <p:cNvPr id="935" name="Shape 935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b = a+1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44780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828550" y="2951200"/>
            <a:ext cx="1282500" cy="1099127"/>
            <a:chOff x="3904750" y="5111572"/>
            <a:chExt cx="1282500" cy="1099127"/>
          </a:xfrm>
        </p:grpSpPr>
        <p:sp>
          <p:nvSpPr>
            <p:cNvPr id="941" name="Shape 941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945" name="Shape 945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 - a</a:t>
              </a:r>
            </a:p>
          </p:txBody>
        </p:sp>
      </p:grpSp>
      <p:grpSp>
        <p:nvGrpSpPr>
          <p:cNvPr id="946" name="Shape 946"/>
          <p:cNvGrpSpPr/>
          <p:nvPr/>
        </p:nvGrpSpPr>
        <p:grpSpPr>
          <a:xfrm>
            <a:off x="3828550" y="4055070"/>
            <a:ext cx="1282500" cy="1099127"/>
            <a:chOff x="3904750" y="5111572"/>
            <a:chExt cx="1282500" cy="1099127"/>
          </a:xfrm>
        </p:grpSpPr>
        <p:sp>
          <p:nvSpPr>
            <p:cNvPr id="947" name="Shape 947"/>
            <p:cNvSpPr txBox="1"/>
            <p:nvPr/>
          </p:nvSpPr>
          <p:spPr>
            <a:xfrm>
              <a:off x="3904750" y="5189825"/>
              <a:ext cx="12825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ΣΣ</a:t>
              </a:r>
            </a:p>
          </p:txBody>
        </p:sp>
        <p:sp>
          <p:nvSpPr>
            <p:cNvPr id="948" name="Shape 948"/>
            <p:cNvSpPr txBox="1"/>
            <p:nvPr/>
          </p:nvSpPr>
          <p:spPr>
            <a:xfrm>
              <a:off x="3983751" y="5949700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a = 1</a:t>
              </a:r>
            </a:p>
          </p:txBody>
        </p:sp>
        <p:sp>
          <p:nvSpPr>
            <p:cNvPr id="949" name="Shape 949"/>
            <p:cNvSpPr txBox="1"/>
            <p:nvPr/>
          </p:nvSpPr>
          <p:spPr>
            <a:xfrm>
              <a:off x="4364754" y="5949700"/>
              <a:ext cx="676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50" name="Shape 950"/>
            <p:cNvSpPr txBox="1"/>
            <p:nvPr/>
          </p:nvSpPr>
          <p:spPr>
            <a:xfrm>
              <a:off x="4020825" y="5111575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  <p:sp>
          <p:nvSpPr>
            <p:cNvPr id="951" name="Shape 951"/>
            <p:cNvSpPr txBox="1"/>
            <p:nvPr/>
          </p:nvSpPr>
          <p:spPr>
            <a:xfrm>
              <a:off x="4478025" y="5111572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952" name="Shape 952"/>
          <p:cNvGrpSpPr/>
          <p:nvPr/>
        </p:nvGrpSpPr>
        <p:grpSpPr>
          <a:xfrm>
            <a:off x="4133350" y="5121872"/>
            <a:ext cx="693900" cy="1099125"/>
            <a:chOff x="3828550" y="5579072"/>
            <a:chExt cx="693900" cy="1099125"/>
          </a:xfrm>
        </p:grpSpPr>
        <p:sp>
          <p:nvSpPr>
            <p:cNvPr id="953" name="Shape 953"/>
            <p:cNvSpPr txBox="1"/>
            <p:nvPr/>
          </p:nvSpPr>
          <p:spPr>
            <a:xfrm>
              <a:off x="3828550" y="56573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954" name="Shape 954"/>
            <p:cNvSpPr txBox="1"/>
            <p:nvPr/>
          </p:nvSpPr>
          <p:spPr>
            <a:xfrm>
              <a:off x="3907551" y="6417197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55" name="Shape 955"/>
            <p:cNvSpPr txBox="1"/>
            <p:nvPr/>
          </p:nvSpPr>
          <p:spPr>
            <a:xfrm>
              <a:off x="3944625" y="5579072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6343150" y="5121872"/>
            <a:ext cx="693900" cy="1099125"/>
            <a:chOff x="3828550" y="5579072"/>
            <a:chExt cx="693900" cy="1099125"/>
          </a:xfrm>
        </p:grpSpPr>
        <p:sp>
          <p:nvSpPr>
            <p:cNvPr id="957" name="Shape 957"/>
            <p:cNvSpPr txBox="1"/>
            <p:nvPr/>
          </p:nvSpPr>
          <p:spPr>
            <a:xfrm>
              <a:off x="3828550" y="56573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958" name="Shape 958"/>
            <p:cNvSpPr txBox="1"/>
            <p:nvPr/>
          </p:nvSpPr>
          <p:spPr>
            <a:xfrm>
              <a:off x="3907551" y="6417197"/>
              <a:ext cx="4944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c = 1</a:t>
              </a:r>
            </a:p>
          </p:txBody>
        </p:sp>
        <p:sp>
          <p:nvSpPr>
            <p:cNvPr id="959" name="Shape 959"/>
            <p:cNvSpPr txBox="1"/>
            <p:nvPr/>
          </p:nvSpPr>
          <p:spPr>
            <a:xfrm>
              <a:off x="3944625" y="5579072"/>
              <a:ext cx="427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sp>
        <p:nvSpPr>
          <p:cNvPr id="960" name="Shape 960"/>
          <p:cNvSpPr/>
          <p:nvPr/>
        </p:nvSpPr>
        <p:spPr>
          <a:xfrm flipH="1" rot="-10407827">
            <a:off x="7515012" y="53472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61" name="Shape 961"/>
          <p:cNvSpPr txBox="1"/>
          <p:nvPr/>
        </p:nvSpPr>
        <p:spPr>
          <a:xfrm>
            <a:off x="7193225" y="4977100"/>
            <a:ext cx="1645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Harmonic series</a:t>
            </a:r>
          </a:p>
        </p:txBody>
      </p:sp>
      <p:sp>
        <p:nvSpPr>
          <p:cNvPr id="962" name="Shape 962"/>
          <p:cNvSpPr/>
          <p:nvPr/>
        </p:nvSpPr>
        <p:spPr>
          <a:xfrm flipH="1" rot="-10407827">
            <a:off x="6295812" y="4356609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63" name="Shape 963"/>
          <p:cNvSpPr txBox="1"/>
          <p:nvPr/>
        </p:nvSpPr>
        <p:spPr>
          <a:xfrm>
            <a:off x="6751500" y="4062700"/>
            <a:ext cx="1782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the hard part, and it’s a useful skill.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0" name="Shape 970"/>
          <p:cNvSpPr txBox="1"/>
          <p:nvPr/>
        </p:nvSpPr>
        <p:spPr>
          <a:xfrm>
            <a:off x="930450" y="1444500"/>
            <a:ext cx="7283100" cy="324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quicksort(A):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&lt;= 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quicksort(L)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quicksort(R)</a:t>
            </a:r>
          </a:p>
        </p:txBody>
      </p:sp>
      <p:sp>
        <p:nvSpPr>
          <p:cNvPr id="971" name="Shape 971"/>
          <p:cNvSpPr/>
          <p:nvPr/>
        </p:nvSpPr>
        <p:spPr>
          <a:xfrm flipH="1" rot="-9536804">
            <a:off x="6213405" y="3141510"/>
            <a:ext cx="438736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2" name="Shape 972"/>
          <p:cNvSpPr txBox="1"/>
          <p:nvPr/>
        </p:nvSpPr>
        <p:spPr>
          <a:xfrm>
            <a:off x="5737725" y="2531925"/>
            <a:ext cx="2491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can implement this to be in-place; try it out!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930450" y="46890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974" name="Shape 974"/>
          <p:cNvSpPr/>
          <p:nvPr/>
        </p:nvSpPr>
        <p:spPr>
          <a:xfrm flipH="1" rot="-5400000">
            <a:off x="5984811" y="5656107"/>
            <a:ext cx="438720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975" name="Shape 975"/>
          <p:cNvSpPr txBox="1"/>
          <p:nvPr/>
        </p:nvSpPr>
        <p:spPr>
          <a:xfrm>
            <a:off x="5204325" y="6037125"/>
            <a:ext cx="249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Think of this as the adversary chooses the randomness.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Better 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Quicksort?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Any ideas to make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better? It still has worst-case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that worst-case for randomized algorithms allows the adversary to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control the randomness.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Better Quicksort?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Any ideas to make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better? It still has worst-case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that worst-case for randomized algorithms allows the adversary to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control the randomness.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can borrow ideas from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instead partition around the median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medians. It might also be a good idea to partition about the actual median 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median of three.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Our next example of a randomized algorithm is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Our next example of a randomized algorithm is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You’ve actually seen it before.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  <p:sp>
        <p:nvSpPr>
          <p:cNvPr id="1010" name="Shape 101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930450" y="1444500"/>
            <a:ext cx="7283100" cy="41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select_k(list A,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== 1: return A[0]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==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A[p]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&gt;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select_k(L, k)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&lt;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select_k(R, k-length(L)-1)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930450" y="5603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930450" y="1444500"/>
            <a:ext cx="7283100" cy="41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(list A,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== 1: return A[0]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==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A[p]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&gt;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select_k(L, k)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&lt;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select_k(R, k-length(L)-1)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930450" y="5603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  <p:sp>
        <p:nvSpPr>
          <p:cNvPr id="1026" name="Shape 102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7" name="Shape 1027"/>
          <p:cNvSpPr txBox="1"/>
          <p:nvPr/>
        </p:nvSpPr>
        <p:spPr>
          <a:xfrm>
            <a:off x="930450" y="1444500"/>
            <a:ext cx="7283100" cy="41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(list A,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== 1: return A[0]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==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A[p]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&gt;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select_k(L, k)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&lt;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select_k(R, k-length(L)-1)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930450" y="5603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6013625" y="5579925"/>
            <a:ext cx="19872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 didn’t give you the entire story … </a:t>
            </a:r>
          </a:p>
        </p:txBody>
      </p:sp>
      <p:sp>
        <p:nvSpPr>
          <p:cNvPr id="1030" name="Shape 1030"/>
          <p:cNvSpPr/>
          <p:nvPr/>
        </p:nvSpPr>
        <p:spPr>
          <a:xfrm flipH="1" rot="-9249269">
            <a:off x="5768568" y="5950588"/>
            <a:ext cx="438722" cy="32331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1-2 Feedback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44500"/>
            <a:ext cx="67056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808" y="3825750"/>
            <a:ext cx="44672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0" y="5968875"/>
            <a:ext cx="91440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Read our solutions for Homework 1!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7" name="Shape 1037"/>
          <p:cNvSpPr txBox="1"/>
          <p:nvPr/>
        </p:nvSpPr>
        <p:spPr>
          <a:xfrm>
            <a:off x="930450" y="1444500"/>
            <a:ext cx="7283100" cy="41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(list A,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== 1: return A[0]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==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A[p]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&gt;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select_k(L, k)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&lt;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select_k(R, k-length(L)-1)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930450" y="5603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6499725" y="5503725"/>
            <a:ext cx="2491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Think of this as the adversary chooses the randomness.</a:t>
            </a:r>
          </a:p>
        </p:txBody>
      </p:sp>
      <p:sp>
        <p:nvSpPr>
          <p:cNvPr id="1040" name="Shape 1040"/>
          <p:cNvSpPr/>
          <p:nvPr/>
        </p:nvSpPr>
        <p:spPr>
          <a:xfrm flipH="1" rot="-9835605">
            <a:off x="7140162" y="6026803"/>
            <a:ext cx="438715" cy="32331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do we know the expected runtime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Let’s refer to how we bounded the worst-case runtime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do we know the expected runtime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Let’s refer to how we bounded the worst-case runtime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upper-bounds the length of the list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 which it recurses with 7n/10+c.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do we know the expected runtime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Let’s refer to how we bounded the worst-case runtime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smartly_choose_pivot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upper-bounds the length of the list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 which it recurses with 7n/10+c.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Here, let’s estimate the expected runtime of shrinking the length of the list to,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say, 75% of the original length.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Let’s define one “phase”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to be when it decreases the length of the input list to 75% of the original length or less.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Let’s define one “phase” of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to be when it decreases the length of the input list to 75% of the original length or less.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Why 75%?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Selecting a pivot in the middle 50% of all list values guarantees that the length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the input list decreases to below 75%.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 phase ends as soon as quickselect picks a pivot in the middle 50% of values.</a:t>
            </a:r>
          </a:p>
        </p:txBody>
      </p:sp>
      <p:sp>
        <p:nvSpPr>
          <p:cNvPr id="1071" name="Shape 1071"/>
          <p:cNvSpPr/>
          <p:nvPr/>
        </p:nvSpPr>
        <p:spPr>
          <a:xfrm>
            <a:off x="1836000" y="4022950"/>
            <a:ext cx="55338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3204000" y="4022950"/>
            <a:ext cx="273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73" name="Shape 1073"/>
          <p:cNvGrpSpPr/>
          <p:nvPr/>
        </p:nvGrpSpPr>
        <p:grpSpPr>
          <a:xfrm>
            <a:off x="3212750" y="4598775"/>
            <a:ext cx="4127175" cy="580800"/>
            <a:chOff x="3212750" y="4522575"/>
            <a:chExt cx="4127175" cy="580800"/>
          </a:xfrm>
        </p:grpSpPr>
        <p:cxnSp>
          <p:nvCxnSpPr>
            <p:cNvPr id="1074" name="Shape 1074"/>
            <p:cNvCxnSpPr/>
            <p:nvPr/>
          </p:nvCxnSpPr>
          <p:spPr>
            <a:xfrm>
              <a:off x="3212750" y="4584350"/>
              <a:ext cx="2038800" cy="5190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75" name="Shape 1075"/>
            <p:cNvCxnSpPr/>
            <p:nvPr/>
          </p:nvCxnSpPr>
          <p:spPr>
            <a:xfrm flipH="1">
              <a:off x="5227025" y="4522575"/>
              <a:ext cx="2112900" cy="5808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076" name="Shape 1076"/>
          <p:cNvSpPr txBox="1"/>
          <p:nvPr/>
        </p:nvSpPr>
        <p:spPr>
          <a:xfrm>
            <a:off x="4765600" y="5167750"/>
            <a:ext cx="91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≤ 75%</a:t>
            </a:r>
          </a:p>
        </p:txBody>
      </p:sp>
      <p:sp>
        <p:nvSpPr>
          <p:cNvPr id="1077" name="Shape 1077"/>
          <p:cNvSpPr txBox="1"/>
          <p:nvPr/>
        </p:nvSpPr>
        <p:spPr>
          <a:xfrm>
            <a:off x="4145700" y="4022950"/>
            <a:ext cx="914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50%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83" name="Shape 108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we number the phases 0, 1, 2, …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 phase k, the length of the list is at most n(3/4)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the last phase is numbered ⌈log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4/3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n⌉.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5787150" y="1292100"/>
            <a:ext cx="1248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Why at most?</a:t>
            </a:r>
          </a:p>
        </p:txBody>
      </p:sp>
      <p:sp>
        <p:nvSpPr>
          <p:cNvPr id="1085" name="Shape 1085"/>
          <p:cNvSpPr/>
          <p:nvPr/>
        </p:nvSpPr>
        <p:spPr>
          <a:xfrm rot="-5400000">
            <a:off x="5310538" y="1608944"/>
            <a:ext cx="438720" cy="38481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we number the phases 0, 1, 2,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 phase k, the length of the list is at most n(3/4)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the last phase is numbered ⌈log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4/3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n⌉.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 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be a random variable equal to the number of recursive calls in phase k, and W be a random variable equal to the runtime.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787150" y="1292100"/>
            <a:ext cx="1248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Why at most?</a:t>
            </a:r>
          </a:p>
        </p:txBody>
      </p:sp>
      <p:sp>
        <p:nvSpPr>
          <p:cNvPr id="1093" name="Shape 1093"/>
          <p:cNvSpPr/>
          <p:nvPr/>
        </p:nvSpPr>
        <p:spPr>
          <a:xfrm rot="-5400000">
            <a:off x="5310538" y="1608944"/>
            <a:ext cx="438720" cy="38481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we number the phases 0, 1, 2,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 phase k, the length of the list is at most n(3/4)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the last phase is numbered ⌈log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4/3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n⌉.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 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be a random variable equal to the number of recursive calls in phase k, and W be a random variable equal to the runtime.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runtime of phase k is at most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⋅cn(3/4)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so: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 ≤ 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⋅cn(3/4)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cn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0" name="Shape 1100"/>
          <p:cNvSpPr txBox="1"/>
          <p:nvPr/>
        </p:nvSpPr>
        <p:spPr>
          <a:xfrm>
            <a:off x="5787150" y="1292100"/>
            <a:ext cx="1248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Why at most?</a:t>
            </a:r>
          </a:p>
        </p:txBody>
      </p:sp>
      <p:sp>
        <p:nvSpPr>
          <p:cNvPr id="1101" name="Shape 1101"/>
          <p:cNvSpPr/>
          <p:nvPr/>
        </p:nvSpPr>
        <p:spPr>
          <a:xfrm rot="-5400000">
            <a:off x="5310538" y="1608944"/>
            <a:ext cx="438720" cy="38481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grpSp>
        <p:nvGrpSpPr>
          <p:cNvPr id="1102" name="Shape 1102"/>
          <p:cNvGrpSpPr/>
          <p:nvPr/>
        </p:nvGrpSpPr>
        <p:grpSpPr>
          <a:xfrm>
            <a:off x="1085325" y="4207475"/>
            <a:ext cx="782700" cy="975550"/>
            <a:chOff x="1085325" y="3826475"/>
            <a:chExt cx="782700" cy="975550"/>
          </a:xfrm>
        </p:grpSpPr>
        <p:sp>
          <p:nvSpPr>
            <p:cNvPr id="1103" name="Shape 1103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04" name="Shape 1104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05" name="Shape 1105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06" name="Shape 1106"/>
          <p:cNvGrpSpPr/>
          <p:nvPr/>
        </p:nvGrpSpPr>
        <p:grpSpPr>
          <a:xfrm>
            <a:off x="2990325" y="4207475"/>
            <a:ext cx="782700" cy="975550"/>
            <a:chOff x="1085325" y="3826475"/>
            <a:chExt cx="782700" cy="975550"/>
          </a:xfrm>
        </p:grpSpPr>
        <p:sp>
          <p:nvSpPr>
            <p:cNvPr id="1107" name="Shape 110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09" name="Shape 110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115" name="Shape 111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we number the phases 0, 1, 2,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 phase k, the length of the list is at most n(3/4)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the last phase is numbered ⌈log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4/3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n⌉.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Let 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be a random variable equal to the number of recursive calls in phase k, and W be a random variable equal to the runtime.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runtime of phase k is at most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⋅cn(3/4)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so: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 ≤ 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⋅cn(3/4)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cn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And the expected runtime must be: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E[cn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</p:txBody>
      </p:sp>
      <p:sp>
        <p:nvSpPr>
          <p:cNvPr id="1116" name="Shape 1116"/>
          <p:cNvSpPr txBox="1"/>
          <p:nvPr/>
        </p:nvSpPr>
        <p:spPr>
          <a:xfrm>
            <a:off x="5787150" y="1292100"/>
            <a:ext cx="1248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Why at most?</a:t>
            </a:r>
          </a:p>
        </p:txBody>
      </p:sp>
      <p:sp>
        <p:nvSpPr>
          <p:cNvPr id="1117" name="Shape 1117"/>
          <p:cNvSpPr/>
          <p:nvPr/>
        </p:nvSpPr>
        <p:spPr>
          <a:xfrm rot="-5400000">
            <a:off x="5310538" y="1608944"/>
            <a:ext cx="438720" cy="38481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grpSp>
        <p:nvGrpSpPr>
          <p:cNvPr id="1118" name="Shape 1118"/>
          <p:cNvGrpSpPr/>
          <p:nvPr/>
        </p:nvGrpSpPr>
        <p:grpSpPr>
          <a:xfrm>
            <a:off x="1085325" y="4207475"/>
            <a:ext cx="782700" cy="975550"/>
            <a:chOff x="1085325" y="3826475"/>
            <a:chExt cx="782700" cy="975550"/>
          </a:xfrm>
        </p:grpSpPr>
        <p:sp>
          <p:nvSpPr>
            <p:cNvPr id="1119" name="Shape 1119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20" name="Shape 1120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21" name="Shape 1121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22" name="Shape 1122"/>
          <p:cNvGrpSpPr/>
          <p:nvPr/>
        </p:nvGrpSpPr>
        <p:grpSpPr>
          <a:xfrm>
            <a:off x="2990325" y="4207475"/>
            <a:ext cx="782700" cy="975550"/>
            <a:chOff x="1085325" y="3826475"/>
            <a:chExt cx="782700" cy="975550"/>
          </a:xfrm>
        </p:grpSpPr>
        <p:sp>
          <p:nvSpPr>
            <p:cNvPr id="1123" name="Shape 1123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24" name="Shape 1124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25" name="Shape 1125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26" name="Shape 1126"/>
          <p:cNvGrpSpPr/>
          <p:nvPr/>
        </p:nvGrpSpPr>
        <p:grpSpPr>
          <a:xfrm>
            <a:off x="1771125" y="5579075"/>
            <a:ext cx="782700" cy="975550"/>
            <a:chOff x="1085325" y="3826475"/>
            <a:chExt cx="782700" cy="975550"/>
          </a:xfrm>
        </p:grpSpPr>
        <p:sp>
          <p:nvSpPr>
            <p:cNvPr id="1127" name="Shape 112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28" name="Shape 112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29" name="Shape 112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1-2 Feedback</a:t>
            </a:r>
          </a:p>
        </p:txBody>
      </p:sp>
      <p:sp>
        <p:nvSpPr>
          <p:cNvPr id="101" name="Shape 10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Focus less on mathematical derivations and notation, and more on visuals and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specific examples.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will highlight key points of the derivations, but leave the details to you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focus more on visuals showing the details of the algorithms.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 need more detail.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Okay, all of the detail!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Better explanations.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me know when things aren’t making sense.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E[cn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</p:txBody>
      </p:sp>
      <p:grpSp>
        <p:nvGrpSpPr>
          <p:cNvPr id="1136" name="Shape 1136"/>
          <p:cNvGrpSpPr/>
          <p:nvPr/>
        </p:nvGrpSpPr>
        <p:grpSpPr>
          <a:xfrm>
            <a:off x="1771125" y="1921475"/>
            <a:ext cx="782700" cy="975550"/>
            <a:chOff x="1085325" y="3826475"/>
            <a:chExt cx="782700" cy="975550"/>
          </a:xfrm>
        </p:grpSpPr>
        <p:sp>
          <p:nvSpPr>
            <p:cNvPr id="1137" name="Shape 113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38" name="Shape 113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39" name="Shape 113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145" name="Shape 1145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E[cn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cn⋅E[  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</p:txBody>
      </p:sp>
      <p:grpSp>
        <p:nvGrpSpPr>
          <p:cNvPr id="1146" name="Shape 1146"/>
          <p:cNvGrpSpPr/>
          <p:nvPr/>
        </p:nvGrpSpPr>
        <p:grpSpPr>
          <a:xfrm>
            <a:off x="1771125" y="1921475"/>
            <a:ext cx="782700" cy="975550"/>
            <a:chOff x="1085325" y="3826475"/>
            <a:chExt cx="782700" cy="975550"/>
          </a:xfrm>
        </p:grpSpPr>
        <p:sp>
          <p:nvSpPr>
            <p:cNvPr id="1147" name="Shape 114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48" name="Shape 114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50" name="Shape 1150"/>
          <p:cNvGrpSpPr/>
          <p:nvPr/>
        </p:nvGrpSpPr>
        <p:grpSpPr>
          <a:xfrm>
            <a:off x="1923525" y="2835875"/>
            <a:ext cx="782700" cy="975550"/>
            <a:chOff x="1085325" y="3826475"/>
            <a:chExt cx="782700" cy="975550"/>
          </a:xfrm>
        </p:grpSpPr>
        <p:sp>
          <p:nvSpPr>
            <p:cNvPr id="1151" name="Shape 1151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159" name="Shape 115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E[cn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cn⋅E[  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cn⋅         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</p:txBody>
      </p:sp>
      <p:grpSp>
        <p:nvGrpSpPr>
          <p:cNvPr id="1160" name="Shape 1160"/>
          <p:cNvGrpSpPr/>
          <p:nvPr/>
        </p:nvGrpSpPr>
        <p:grpSpPr>
          <a:xfrm>
            <a:off x="1771125" y="1921475"/>
            <a:ext cx="782700" cy="975550"/>
            <a:chOff x="1085325" y="3826475"/>
            <a:chExt cx="782700" cy="975550"/>
          </a:xfrm>
        </p:grpSpPr>
        <p:sp>
          <p:nvSpPr>
            <p:cNvPr id="1161" name="Shape 1161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62" name="Shape 1162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63" name="Shape 1163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64" name="Shape 1164"/>
          <p:cNvGrpSpPr/>
          <p:nvPr/>
        </p:nvGrpSpPr>
        <p:grpSpPr>
          <a:xfrm>
            <a:off x="1923525" y="2835875"/>
            <a:ext cx="782700" cy="975550"/>
            <a:chOff x="1085325" y="3826475"/>
            <a:chExt cx="782700" cy="975550"/>
          </a:xfrm>
        </p:grpSpPr>
        <p:sp>
          <p:nvSpPr>
            <p:cNvPr id="1165" name="Shape 1165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66" name="Shape 1166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67" name="Shape 1167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68" name="Shape 1168"/>
          <p:cNvGrpSpPr/>
          <p:nvPr/>
        </p:nvGrpSpPr>
        <p:grpSpPr>
          <a:xfrm>
            <a:off x="1694925" y="3750275"/>
            <a:ext cx="782700" cy="975550"/>
            <a:chOff x="1085325" y="3826475"/>
            <a:chExt cx="782700" cy="975550"/>
          </a:xfrm>
        </p:grpSpPr>
        <p:sp>
          <p:nvSpPr>
            <p:cNvPr id="1169" name="Shape 1169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70" name="Shape 1170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71" name="Shape 1171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E[cn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cn⋅E[          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cn⋅         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⋅(3/4)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cn⋅         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</p:txBody>
      </p:sp>
      <p:grpSp>
        <p:nvGrpSpPr>
          <p:cNvPr id="1178" name="Shape 1178"/>
          <p:cNvGrpSpPr/>
          <p:nvPr/>
        </p:nvGrpSpPr>
        <p:grpSpPr>
          <a:xfrm>
            <a:off x="1771125" y="1921475"/>
            <a:ext cx="782700" cy="975550"/>
            <a:chOff x="1085325" y="3826475"/>
            <a:chExt cx="782700" cy="975550"/>
          </a:xfrm>
        </p:grpSpPr>
        <p:sp>
          <p:nvSpPr>
            <p:cNvPr id="1179" name="Shape 1179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80" name="Shape 1180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81" name="Shape 1181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82" name="Shape 1182"/>
          <p:cNvGrpSpPr/>
          <p:nvPr/>
        </p:nvGrpSpPr>
        <p:grpSpPr>
          <a:xfrm>
            <a:off x="1923525" y="2835875"/>
            <a:ext cx="782700" cy="975550"/>
            <a:chOff x="1085325" y="3826475"/>
            <a:chExt cx="782700" cy="975550"/>
          </a:xfrm>
        </p:grpSpPr>
        <p:sp>
          <p:nvSpPr>
            <p:cNvPr id="1183" name="Shape 1183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84" name="Shape 1184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85" name="Shape 1185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86" name="Shape 1186"/>
          <p:cNvGrpSpPr/>
          <p:nvPr/>
        </p:nvGrpSpPr>
        <p:grpSpPr>
          <a:xfrm>
            <a:off x="1694925" y="3750275"/>
            <a:ext cx="782700" cy="975550"/>
            <a:chOff x="1085325" y="3826475"/>
            <a:chExt cx="782700" cy="975550"/>
          </a:xfrm>
        </p:grpSpPr>
        <p:sp>
          <p:nvSpPr>
            <p:cNvPr id="1187" name="Shape 118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88" name="Shape 118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89" name="Shape 118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190" name="Shape 1190"/>
          <p:cNvGrpSpPr/>
          <p:nvPr/>
        </p:nvGrpSpPr>
        <p:grpSpPr>
          <a:xfrm>
            <a:off x="1694925" y="4726458"/>
            <a:ext cx="782700" cy="975550"/>
            <a:chOff x="1085325" y="3826475"/>
            <a:chExt cx="782700" cy="975550"/>
          </a:xfrm>
        </p:grpSpPr>
        <p:sp>
          <p:nvSpPr>
            <p:cNvPr id="1191" name="Shape 1191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92" name="Shape 1192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193" name="Shape 1193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sp>
        <p:nvSpPr>
          <p:cNvPr id="1194" name="Shape 1194"/>
          <p:cNvSpPr txBox="1"/>
          <p:nvPr/>
        </p:nvSpPr>
        <p:spPr>
          <a:xfrm>
            <a:off x="2851075" y="5625800"/>
            <a:ext cx="2330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important part: How might we solve for E[X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</p:txBody>
      </p:sp>
      <p:sp>
        <p:nvSpPr>
          <p:cNvPr id="1195" name="Shape 1195"/>
          <p:cNvSpPr/>
          <p:nvPr/>
        </p:nvSpPr>
        <p:spPr>
          <a:xfrm flipH="1" rot="-5400000">
            <a:off x="2573803" y="5474659"/>
            <a:ext cx="344847" cy="38480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solve for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solve for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represents a random variable equal to the number of recursive calls 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phase 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solve for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represents a random variable equal to the number of recursive calls 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phase 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Since all pivot choices are independent, we have a geometric random variable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with probability of success of ≥1/2 (since a phase ends as soon as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picks a pivot in the middle 50% of values).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4" name="Shape 1214"/>
          <p:cNvSpPr txBox="1"/>
          <p:nvPr/>
        </p:nvSpPr>
        <p:spPr>
          <a:xfrm>
            <a:off x="4389475" y="3483950"/>
            <a:ext cx="23304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first trial, probability of success is 1/2. If it fails, then the probability of success will be &gt; 1/2 thereafter.</a:t>
            </a:r>
          </a:p>
        </p:txBody>
      </p:sp>
      <p:sp>
        <p:nvSpPr>
          <p:cNvPr id="1215" name="Shape 1215"/>
          <p:cNvSpPr/>
          <p:nvPr/>
        </p:nvSpPr>
        <p:spPr>
          <a:xfrm flipH="1" rot="-5400000">
            <a:off x="4036003" y="3180409"/>
            <a:ext cx="344847" cy="38480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21" name="Shape 122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solve for E[X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]?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represents a random variable equal to the number of recursive calls 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phase 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Since all pivot choices are independent, we have a geometric random variable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with probability of success of ≥1/2 (since a phase ends as soon as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picks a pivot in the middle 50% of values).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 ≤ 1/(1/2) = 2.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27" name="Shape 122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cn⋅         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1694925" y="1907058"/>
            <a:ext cx="782700" cy="975550"/>
            <a:chOff x="1085325" y="3826475"/>
            <a:chExt cx="782700" cy="975550"/>
          </a:xfrm>
        </p:grpSpPr>
        <p:sp>
          <p:nvSpPr>
            <p:cNvPr id="1229" name="Shape 1229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30" name="Shape 1230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31" name="Shape 1231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37" name="Shape 123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cn⋅         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≤ cn⋅          2(3/4)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38" name="Shape 1238"/>
          <p:cNvGrpSpPr/>
          <p:nvPr/>
        </p:nvGrpSpPr>
        <p:grpSpPr>
          <a:xfrm>
            <a:off x="1694925" y="1907058"/>
            <a:ext cx="782700" cy="975550"/>
            <a:chOff x="1085325" y="3826475"/>
            <a:chExt cx="782700" cy="975550"/>
          </a:xfrm>
        </p:grpSpPr>
        <p:sp>
          <p:nvSpPr>
            <p:cNvPr id="1239" name="Shape 1239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242" name="Shape 1242"/>
          <p:cNvGrpSpPr/>
          <p:nvPr/>
        </p:nvGrpSpPr>
        <p:grpSpPr>
          <a:xfrm>
            <a:off x="1694925" y="2821458"/>
            <a:ext cx="782700" cy="975550"/>
            <a:chOff x="1085325" y="3826475"/>
            <a:chExt cx="782700" cy="975550"/>
          </a:xfrm>
        </p:grpSpPr>
        <p:sp>
          <p:nvSpPr>
            <p:cNvPr id="1243" name="Shape 1243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44" name="Shape 1244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45" name="Shape 1245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Week 1-2 Feedback</a:t>
            </a:r>
          </a:p>
        </p:txBody>
      </p:sp>
      <p:sp>
        <p:nvSpPr>
          <p:cNvPr id="107" name="Shape 10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Focus less on mathematical derivations and notation, and more on visuals and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specific examples.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will highlight key points of the derivations, but leave the details to you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focus more on visuals showing the details of the algorithms.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 need more detail.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Okay, all of the detail!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Better explanations.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me know when things aren’t making sense.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Office Hours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 don’t like group office hours!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 want more group office hours!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cn⋅         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≤ cn⋅          2(3/4)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≤ cn⋅          2(3/4)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52" name="Shape 1252"/>
          <p:cNvGrpSpPr/>
          <p:nvPr/>
        </p:nvGrpSpPr>
        <p:grpSpPr>
          <a:xfrm>
            <a:off x="1694925" y="1907058"/>
            <a:ext cx="782700" cy="975550"/>
            <a:chOff x="1085325" y="3826475"/>
            <a:chExt cx="782700" cy="975550"/>
          </a:xfrm>
        </p:grpSpPr>
        <p:sp>
          <p:nvSpPr>
            <p:cNvPr id="1253" name="Shape 1253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54" name="Shape 1254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55" name="Shape 1255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1694925" y="2821458"/>
            <a:ext cx="782700" cy="975550"/>
            <a:chOff x="1085325" y="3826475"/>
            <a:chExt cx="782700" cy="975550"/>
          </a:xfrm>
        </p:grpSpPr>
        <p:sp>
          <p:nvSpPr>
            <p:cNvPr id="1257" name="Shape 125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58" name="Shape 125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59" name="Shape 125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260" name="Shape 1260"/>
          <p:cNvGrpSpPr/>
          <p:nvPr/>
        </p:nvGrpSpPr>
        <p:grpSpPr>
          <a:xfrm>
            <a:off x="1694925" y="3812058"/>
            <a:ext cx="782700" cy="975550"/>
            <a:chOff x="1085325" y="3826475"/>
            <a:chExt cx="782700" cy="975550"/>
          </a:xfrm>
        </p:grpSpPr>
        <p:sp>
          <p:nvSpPr>
            <p:cNvPr id="1261" name="Shape 1261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62" name="Shape 1262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63" name="Shape 1263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Expected Runtime of Quickselect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Simplifying the expression gives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E[W] ≤ cn⋅          E[X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](3/4)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≤ cn⋅          2(3/4)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≤ cn⋅          2(3/4)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8cn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=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70" name="Shape 1270"/>
          <p:cNvGrpSpPr/>
          <p:nvPr/>
        </p:nvGrpSpPr>
        <p:grpSpPr>
          <a:xfrm>
            <a:off x="1694925" y="1907058"/>
            <a:ext cx="782700" cy="975550"/>
            <a:chOff x="1085325" y="3826475"/>
            <a:chExt cx="782700" cy="975550"/>
          </a:xfrm>
        </p:grpSpPr>
        <p:sp>
          <p:nvSpPr>
            <p:cNvPr id="1271" name="Shape 1271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72" name="Shape 1272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73" name="Shape 1273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274" name="Shape 1274"/>
          <p:cNvGrpSpPr/>
          <p:nvPr/>
        </p:nvGrpSpPr>
        <p:grpSpPr>
          <a:xfrm>
            <a:off x="1694925" y="2821458"/>
            <a:ext cx="782700" cy="975550"/>
            <a:chOff x="1085325" y="3826475"/>
            <a:chExt cx="782700" cy="975550"/>
          </a:xfrm>
        </p:grpSpPr>
        <p:sp>
          <p:nvSpPr>
            <p:cNvPr id="1275" name="Shape 1275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76" name="Shape 1276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77" name="Shape 1277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⌈log</a:t>
              </a:r>
              <a:r>
                <a:rPr baseline="-25000"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4/3</a:t>
              </a: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n⌉</a:t>
              </a:r>
            </a:p>
          </p:txBody>
        </p:sp>
      </p:grpSp>
      <p:grpSp>
        <p:nvGrpSpPr>
          <p:cNvPr id="1278" name="Shape 1278"/>
          <p:cNvGrpSpPr/>
          <p:nvPr/>
        </p:nvGrpSpPr>
        <p:grpSpPr>
          <a:xfrm>
            <a:off x="1694925" y="3812058"/>
            <a:ext cx="782700" cy="975550"/>
            <a:chOff x="1085325" y="3826475"/>
            <a:chExt cx="782700" cy="975550"/>
          </a:xfrm>
        </p:grpSpPr>
        <p:sp>
          <p:nvSpPr>
            <p:cNvPr id="1279" name="Shape 1279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80" name="Shape 1280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k = 0</a:t>
              </a:r>
            </a:p>
          </p:txBody>
        </p:sp>
        <p:sp>
          <p:nvSpPr>
            <p:cNvPr id="1281" name="Shape 1281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∞</a:t>
              </a:r>
            </a:p>
          </p:txBody>
        </p:sp>
      </p:grpSp>
      <p:sp>
        <p:nvSpPr>
          <p:cNvPr id="1282" name="Shape 1282"/>
          <p:cNvSpPr txBox="1"/>
          <p:nvPr/>
        </p:nvSpPr>
        <p:spPr>
          <a:xfrm>
            <a:off x="2521075" y="4482800"/>
            <a:ext cx="20508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By the sum of infinite geometric series.</a:t>
            </a:r>
          </a:p>
        </p:txBody>
      </p:sp>
      <p:sp>
        <p:nvSpPr>
          <p:cNvPr id="1283" name="Shape 1283"/>
          <p:cNvSpPr/>
          <p:nvPr/>
        </p:nvSpPr>
        <p:spPr>
          <a:xfrm flipH="1" rot="10210400">
            <a:off x="2269001" y="4636474"/>
            <a:ext cx="344815" cy="384799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84" name="Shape 1284"/>
          <p:cNvSpPr/>
          <p:nvPr/>
        </p:nvSpPr>
        <p:spPr>
          <a:xfrm flipH="1" rot="-10407827">
            <a:off x="3093887" y="3997071"/>
            <a:ext cx="438721" cy="32330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85" name="Shape 1285"/>
          <p:cNvSpPr txBox="1"/>
          <p:nvPr/>
        </p:nvSpPr>
        <p:spPr>
          <a:xfrm>
            <a:off x="3549575" y="3703162"/>
            <a:ext cx="1782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hard part, and it’s a useful skill.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Quickselect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2" name="Shape 1292"/>
          <p:cNvSpPr txBox="1"/>
          <p:nvPr/>
        </p:nvSpPr>
        <p:spPr>
          <a:xfrm>
            <a:off x="930450" y="1444500"/>
            <a:ext cx="7283100" cy="415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quickselect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(list A,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length(A) == 1: return A[0]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p = random_choose_pivot(A)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L, A[p], R = partition(A, 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==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A[p]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&gt;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select_k(L, k)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length(L) &lt;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select_k(R, k-length(L)-1)</a:t>
            </a:r>
          </a:p>
        </p:txBody>
      </p:sp>
      <p:sp>
        <p:nvSpPr>
          <p:cNvPr id="1293" name="Shape 1293"/>
          <p:cNvSpPr txBox="1"/>
          <p:nvPr/>
        </p:nvSpPr>
        <p:spPr>
          <a:xfrm>
            <a:off x="930450" y="5603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Expected: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Worst-case: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</a:t>
            </a:r>
            <a:r>
              <a:rPr b="1" baseline="30000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3 min break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309" name="Shape 130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majority element problem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the following: Given an input list A, find the element that occurs at least ⌊n/2⌋ + 1 times, provided one exists.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Input accepts a 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its length n.</a:t>
            </a:r>
          </a:p>
        </p:txBody>
      </p:sp>
      <p:sp>
        <p:nvSpPr>
          <p:cNvPr id="1310" name="Shape 1310"/>
          <p:cNvSpPr/>
          <p:nvPr/>
        </p:nvSpPr>
        <p:spPr>
          <a:xfrm rot="-1173460">
            <a:off x="4662837" y="2400449"/>
            <a:ext cx="438732" cy="35108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11" name="Shape 1311"/>
          <p:cNvSpPr txBox="1"/>
          <p:nvPr/>
        </p:nvSpPr>
        <p:spPr>
          <a:xfrm>
            <a:off x="5128125" y="2298375"/>
            <a:ext cx="2298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Try to solve the same problem, but return NIL when one doesn’t exist.</a:t>
            </a:r>
          </a:p>
        </p:txBody>
      </p:sp>
      <p:pic>
        <p:nvPicPr>
          <p:cNvPr id="1312" name="Shape 1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425" y="2452479"/>
            <a:ext cx="530950" cy="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majority element problem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the following: Given an input list A, find the element that occurs at least ⌊n/2⌋ + 1 times, provided one exists.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Input accepts a 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its length n.</a:t>
            </a:r>
          </a:p>
        </p:txBody>
      </p:sp>
      <p:sp>
        <p:nvSpPr>
          <p:cNvPr id="1319" name="Shape 1319"/>
          <p:cNvSpPr/>
          <p:nvPr/>
        </p:nvSpPr>
        <p:spPr>
          <a:xfrm flipH="1" rot="-8591316">
            <a:off x="4537008" y="2684302"/>
            <a:ext cx="438741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20" name="Shape 1320"/>
          <p:cNvSpPr txBox="1"/>
          <p:nvPr/>
        </p:nvSpPr>
        <p:spPr>
          <a:xfrm>
            <a:off x="5051925" y="2298363"/>
            <a:ext cx="2734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Let’s assume n is a power of 2 since dealing with this edge case isn’t the point of the example.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majority element problem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the following: Given an input list A, find the element that occurs at least ⌊n/2⌋ + 1 times, provided one exists.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Input accepts a 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its length 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Additionally, suppose we can only perform the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operation on the list, which accepts two values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returns True if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equals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otherwise returns False.</a:t>
            </a:r>
          </a:p>
        </p:txBody>
      </p:sp>
      <p:sp>
        <p:nvSpPr>
          <p:cNvPr id="1327" name="Shape 1327"/>
          <p:cNvSpPr/>
          <p:nvPr/>
        </p:nvSpPr>
        <p:spPr>
          <a:xfrm>
            <a:off x="183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28" name="Shape 1328"/>
          <p:cNvSpPr/>
          <p:nvPr/>
        </p:nvSpPr>
        <p:spPr>
          <a:xfrm>
            <a:off x="229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29" name="Shape 1329"/>
          <p:cNvSpPr/>
          <p:nvPr/>
        </p:nvSpPr>
        <p:spPr>
          <a:xfrm>
            <a:off x="2748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30" name="Shape 1330"/>
          <p:cNvSpPr/>
          <p:nvPr/>
        </p:nvSpPr>
        <p:spPr>
          <a:xfrm>
            <a:off x="3204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31" name="Shape 1331"/>
          <p:cNvSpPr/>
          <p:nvPr/>
        </p:nvSpPr>
        <p:spPr>
          <a:xfrm>
            <a:off x="366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32" name="Shape 1332"/>
          <p:cNvSpPr/>
          <p:nvPr/>
        </p:nvSpPr>
        <p:spPr>
          <a:xfrm>
            <a:off x="411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333" name="Shape 1333"/>
          <p:cNvSpPr/>
          <p:nvPr/>
        </p:nvSpPr>
        <p:spPr>
          <a:xfrm>
            <a:off x="457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34" name="Shape 1334"/>
          <p:cNvSpPr/>
          <p:nvPr/>
        </p:nvSpPr>
        <p:spPr>
          <a:xfrm>
            <a:off x="5028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35" name="Shape 1335"/>
          <p:cNvSpPr/>
          <p:nvPr/>
        </p:nvSpPr>
        <p:spPr>
          <a:xfrm>
            <a:off x="5484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36" name="Shape 1336"/>
          <p:cNvSpPr/>
          <p:nvPr/>
        </p:nvSpPr>
        <p:spPr>
          <a:xfrm>
            <a:off x="594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37" name="Shape 1337"/>
          <p:cNvSpPr/>
          <p:nvPr/>
        </p:nvSpPr>
        <p:spPr>
          <a:xfrm>
            <a:off x="639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38" name="Shape 1338"/>
          <p:cNvSpPr/>
          <p:nvPr/>
        </p:nvSpPr>
        <p:spPr>
          <a:xfrm>
            <a:off x="685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39" name="Shape 1339"/>
          <p:cNvSpPr/>
          <p:nvPr/>
        </p:nvSpPr>
        <p:spPr>
          <a:xfrm flipH="1" rot="-8591316">
            <a:off x="4537008" y="2684302"/>
            <a:ext cx="438741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40" name="Shape 1340"/>
          <p:cNvSpPr txBox="1"/>
          <p:nvPr/>
        </p:nvSpPr>
        <p:spPr>
          <a:xfrm>
            <a:off x="5051925" y="2298363"/>
            <a:ext cx="2734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Let’s assume n is a power of 2 since dealing with this edge case isn’t the point of the example.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346" name="Shape 134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majority element problem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the following: Given an input list A, find the element that occurs at least ⌊n/2⌋ + 1 times, provided one exists.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Input accepts a 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its length 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Additionally, suppose we can only perform the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operation on the list, which accepts two values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returns True if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equals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otherwise returns False.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equals(A[0], A[2])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returns False</a:t>
            </a:r>
          </a:p>
        </p:txBody>
      </p:sp>
      <p:sp>
        <p:nvSpPr>
          <p:cNvPr id="1347" name="Shape 1347"/>
          <p:cNvSpPr/>
          <p:nvPr/>
        </p:nvSpPr>
        <p:spPr>
          <a:xfrm>
            <a:off x="1836000" y="44801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48" name="Shape 1348"/>
          <p:cNvSpPr/>
          <p:nvPr/>
        </p:nvSpPr>
        <p:spPr>
          <a:xfrm>
            <a:off x="229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49" name="Shape 1349"/>
          <p:cNvSpPr/>
          <p:nvPr/>
        </p:nvSpPr>
        <p:spPr>
          <a:xfrm>
            <a:off x="2748000" y="44801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50" name="Shape 1350"/>
          <p:cNvSpPr/>
          <p:nvPr/>
        </p:nvSpPr>
        <p:spPr>
          <a:xfrm>
            <a:off x="3204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51" name="Shape 1351"/>
          <p:cNvSpPr/>
          <p:nvPr/>
        </p:nvSpPr>
        <p:spPr>
          <a:xfrm>
            <a:off x="366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52" name="Shape 1352"/>
          <p:cNvSpPr/>
          <p:nvPr/>
        </p:nvSpPr>
        <p:spPr>
          <a:xfrm>
            <a:off x="411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353" name="Shape 1353"/>
          <p:cNvSpPr/>
          <p:nvPr/>
        </p:nvSpPr>
        <p:spPr>
          <a:xfrm>
            <a:off x="457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54" name="Shape 1354"/>
          <p:cNvSpPr/>
          <p:nvPr/>
        </p:nvSpPr>
        <p:spPr>
          <a:xfrm>
            <a:off x="5028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55" name="Shape 1355"/>
          <p:cNvSpPr/>
          <p:nvPr/>
        </p:nvSpPr>
        <p:spPr>
          <a:xfrm>
            <a:off x="5484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56" name="Shape 1356"/>
          <p:cNvSpPr/>
          <p:nvPr/>
        </p:nvSpPr>
        <p:spPr>
          <a:xfrm>
            <a:off x="594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57" name="Shape 1357"/>
          <p:cNvSpPr/>
          <p:nvPr/>
        </p:nvSpPr>
        <p:spPr>
          <a:xfrm>
            <a:off x="639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85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59" name="Shape 1359"/>
          <p:cNvSpPr/>
          <p:nvPr/>
        </p:nvSpPr>
        <p:spPr>
          <a:xfrm flipH="1" rot="-8591316">
            <a:off x="4537008" y="2684302"/>
            <a:ext cx="438741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60" name="Shape 1360"/>
          <p:cNvSpPr txBox="1"/>
          <p:nvPr/>
        </p:nvSpPr>
        <p:spPr>
          <a:xfrm>
            <a:off x="5051925" y="2298363"/>
            <a:ext cx="2734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Let’s assume n is a power of 2 since dealing with this edge case isn’t the point of the example.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majority element problem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the following: Given an input list A, find the element that occurs at least ⌊n/2⌋ + 1 times, provided one exists.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Input accepts a 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its length 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Additionally, suppose we can only perform the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operation on the list, which accepts two values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returns True if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equals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otherwise returns False.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equals(A[0], A[2])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returns False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equals(A[0], A[3])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returns True</a:t>
            </a:r>
          </a:p>
        </p:txBody>
      </p:sp>
      <p:sp>
        <p:nvSpPr>
          <p:cNvPr id="1367" name="Shape 1367"/>
          <p:cNvSpPr/>
          <p:nvPr/>
        </p:nvSpPr>
        <p:spPr>
          <a:xfrm>
            <a:off x="1836000" y="44801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68" name="Shape 1368"/>
          <p:cNvSpPr/>
          <p:nvPr/>
        </p:nvSpPr>
        <p:spPr>
          <a:xfrm>
            <a:off x="229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748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70" name="Shape 1370"/>
          <p:cNvSpPr/>
          <p:nvPr/>
        </p:nvSpPr>
        <p:spPr>
          <a:xfrm>
            <a:off x="3204000" y="44801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1" name="Shape 1371"/>
          <p:cNvSpPr/>
          <p:nvPr/>
        </p:nvSpPr>
        <p:spPr>
          <a:xfrm>
            <a:off x="366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2" name="Shape 1372"/>
          <p:cNvSpPr/>
          <p:nvPr/>
        </p:nvSpPr>
        <p:spPr>
          <a:xfrm>
            <a:off x="411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373" name="Shape 1373"/>
          <p:cNvSpPr/>
          <p:nvPr/>
        </p:nvSpPr>
        <p:spPr>
          <a:xfrm>
            <a:off x="457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74" name="Shape 1374"/>
          <p:cNvSpPr/>
          <p:nvPr/>
        </p:nvSpPr>
        <p:spPr>
          <a:xfrm>
            <a:off x="5028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5" name="Shape 1375"/>
          <p:cNvSpPr/>
          <p:nvPr/>
        </p:nvSpPr>
        <p:spPr>
          <a:xfrm>
            <a:off x="5484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6" name="Shape 1376"/>
          <p:cNvSpPr/>
          <p:nvPr/>
        </p:nvSpPr>
        <p:spPr>
          <a:xfrm>
            <a:off x="594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7" name="Shape 1377"/>
          <p:cNvSpPr/>
          <p:nvPr/>
        </p:nvSpPr>
        <p:spPr>
          <a:xfrm>
            <a:off x="639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78" name="Shape 1378"/>
          <p:cNvSpPr/>
          <p:nvPr/>
        </p:nvSpPr>
        <p:spPr>
          <a:xfrm>
            <a:off x="685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9" name="Shape 1379"/>
          <p:cNvSpPr/>
          <p:nvPr/>
        </p:nvSpPr>
        <p:spPr>
          <a:xfrm flipH="1" rot="-8591316">
            <a:off x="4537008" y="2684302"/>
            <a:ext cx="438741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380" name="Shape 1380"/>
          <p:cNvSpPr txBox="1"/>
          <p:nvPr/>
        </p:nvSpPr>
        <p:spPr>
          <a:xfrm>
            <a:off x="5051925" y="2298363"/>
            <a:ext cx="2734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Let’s assume n is a power of 2 since dealing with this edge case isn’t the point of the example.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Randomized Algorithms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majority element problem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is the following: Given an input list A, find the element that occurs at least ⌊n/2⌋ + 1 times, provided one exists.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Input accepts a list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its length 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Additionally, suppose we can only perform the </a:t>
            </a:r>
            <a:r>
              <a:rPr lang="en" sz="24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operation on the list, which accepts two values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returns True if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equals </a:t>
            </a:r>
            <a:r>
              <a:rPr b="1"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 otherwise returns False.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equals(A[0], A[2])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returns False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equals(A[0], A[3])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returns 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equals(A[0], 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returns True</a:t>
            </a:r>
          </a:p>
        </p:txBody>
      </p:sp>
      <p:sp>
        <p:nvSpPr>
          <p:cNvPr id="1387" name="Shape 1387"/>
          <p:cNvSpPr/>
          <p:nvPr/>
        </p:nvSpPr>
        <p:spPr>
          <a:xfrm>
            <a:off x="1836000" y="448015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88" name="Shape 1388"/>
          <p:cNvSpPr/>
          <p:nvPr/>
        </p:nvSpPr>
        <p:spPr>
          <a:xfrm>
            <a:off x="229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748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90" name="Shape 1390"/>
          <p:cNvSpPr/>
          <p:nvPr/>
        </p:nvSpPr>
        <p:spPr>
          <a:xfrm>
            <a:off x="3204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91" name="Shape 1391"/>
          <p:cNvSpPr/>
          <p:nvPr/>
        </p:nvSpPr>
        <p:spPr>
          <a:xfrm>
            <a:off x="366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92" name="Shape 1392"/>
          <p:cNvSpPr/>
          <p:nvPr/>
        </p:nvSpPr>
        <p:spPr>
          <a:xfrm>
            <a:off x="411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393" name="Shape 1393"/>
          <p:cNvSpPr/>
          <p:nvPr/>
        </p:nvSpPr>
        <p:spPr>
          <a:xfrm>
            <a:off x="457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94" name="Shape 1394"/>
          <p:cNvSpPr/>
          <p:nvPr/>
        </p:nvSpPr>
        <p:spPr>
          <a:xfrm>
            <a:off x="5028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95" name="Shape 1395"/>
          <p:cNvSpPr/>
          <p:nvPr/>
        </p:nvSpPr>
        <p:spPr>
          <a:xfrm>
            <a:off x="5484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96" name="Shape 1396"/>
          <p:cNvSpPr/>
          <p:nvPr/>
        </p:nvSpPr>
        <p:spPr>
          <a:xfrm>
            <a:off x="5940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97" name="Shape 1397"/>
          <p:cNvSpPr/>
          <p:nvPr/>
        </p:nvSpPr>
        <p:spPr>
          <a:xfrm>
            <a:off x="6396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98" name="Shape 1398"/>
          <p:cNvSpPr/>
          <p:nvPr/>
        </p:nvSpPr>
        <p:spPr>
          <a:xfrm>
            <a:off x="6852000" y="44801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99" name="Shape 1399"/>
          <p:cNvSpPr/>
          <p:nvPr/>
        </p:nvSpPr>
        <p:spPr>
          <a:xfrm flipH="1" rot="-8591316">
            <a:off x="4537008" y="2684302"/>
            <a:ext cx="438741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00" name="Shape 1400"/>
          <p:cNvSpPr txBox="1"/>
          <p:nvPr/>
        </p:nvSpPr>
        <p:spPr>
          <a:xfrm>
            <a:off x="5051925" y="2298363"/>
            <a:ext cx="2734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Let’s assume n is a power of 2 since dealing with this edge case isn’t the point of the example.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406" name="Shape 140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will visit two solutions to this problem.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first will be a divide-and-conquer algorithm; the second will be a randomized algorithm.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412" name="Shape 141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divide-and-conquer approach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Recursive calls should return the majority element of a list’s sublists.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How might we merge two majority elements into a single majority element for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list?</a:t>
            </a:r>
          </a:p>
        </p:txBody>
      </p:sp>
      <p:pic>
        <p:nvPicPr>
          <p:cNvPr id="1413" name="Shape 1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86" y="2629929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419" name="Shape 141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divide-and-conquer approach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Recursive calls should return the majority element of a list’s sublists.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How might we merge two majority elements into a single majority element for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list?</a:t>
            </a:r>
          </a:p>
        </p:txBody>
      </p:sp>
      <p:pic>
        <p:nvPicPr>
          <p:cNvPr id="1420" name="Shape 1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86" y="2629929"/>
            <a:ext cx="323324" cy="3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Shape 1421"/>
          <p:cNvSpPr/>
          <p:nvPr/>
        </p:nvSpPr>
        <p:spPr>
          <a:xfrm>
            <a:off x="1836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22" name="Shape 1422"/>
          <p:cNvSpPr/>
          <p:nvPr/>
        </p:nvSpPr>
        <p:spPr>
          <a:xfrm>
            <a:off x="2292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23" name="Shape 1423"/>
          <p:cNvSpPr/>
          <p:nvPr/>
        </p:nvSpPr>
        <p:spPr>
          <a:xfrm>
            <a:off x="2748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24" name="Shape 1424"/>
          <p:cNvSpPr/>
          <p:nvPr/>
        </p:nvSpPr>
        <p:spPr>
          <a:xfrm>
            <a:off x="3204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25" name="Shape 1425"/>
          <p:cNvSpPr/>
          <p:nvPr/>
        </p:nvSpPr>
        <p:spPr>
          <a:xfrm>
            <a:off x="3660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426" name="Shape 1426"/>
          <p:cNvSpPr/>
          <p:nvPr/>
        </p:nvSpPr>
        <p:spPr>
          <a:xfrm>
            <a:off x="4116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427" name="Shape 1427"/>
          <p:cNvSpPr/>
          <p:nvPr/>
        </p:nvSpPr>
        <p:spPr>
          <a:xfrm>
            <a:off x="4633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28" name="Shape 1428"/>
          <p:cNvSpPr/>
          <p:nvPr/>
        </p:nvSpPr>
        <p:spPr>
          <a:xfrm>
            <a:off x="5089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29" name="Shape 1429"/>
          <p:cNvSpPr/>
          <p:nvPr/>
        </p:nvSpPr>
        <p:spPr>
          <a:xfrm>
            <a:off x="5545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30" name="Shape 1430"/>
          <p:cNvSpPr/>
          <p:nvPr/>
        </p:nvSpPr>
        <p:spPr>
          <a:xfrm>
            <a:off x="6001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31" name="Shape 1431"/>
          <p:cNvSpPr/>
          <p:nvPr/>
        </p:nvSpPr>
        <p:spPr>
          <a:xfrm>
            <a:off x="6457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32" name="Shape 1432"/>
          <p:cNvSpPr/>
          <p:nvPr/>
        </p:nvSpPr>
        <p:spPr>
          <a:xfrm>
            <a:off x="6913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1836000" y="3768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m_left = 5</a:t>
            </a:r>
          </a:p>
        </p:txBody>
      </p:sp>
      <p:sp>
        <p:nvSpPr>
          <p:cNvPr id="1434" name="Shape 1434"/>
          <p:cNvSpPr txBox="1"/>
          <p:nvPr/>
        </p:nvSpPr>
        <p:spPr>
          <a:xfrm>
            <a:off x="4655400" y="3768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m_right = 2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440" name="Shape 144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divide-and-conquer approach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Recursive calls should return the majority element of a list’s sublists.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How might we merge two majority elements into a single majority element for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list?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Key insight: The majority element of entire list (if it exists) must be the same as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majority element as one of the sublists (otherwise it would occur at most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⌊n/2⌋ times).</a:t>
            </a:r>
          </a:p>
        </p:txBody>
      </p:sp>
      <p:sp>
        <p:nvSpPr>
          <p:cNvPr id="1441" name="Shape 1441"/>
          <p:cNvSpPr/>
          <p:nvPr/>
        </p:nvSpPr>
        <p:spPr>
          <a:xfrm>
            <a:off x="1836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42" name="Shape 1442"/>
          <p:cNvSpPr/>
          <p:nvPr/>
        </p:nvSpPr>
        <p:spPr>
          <a:xfrm>
            <a:off x="2292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43" name="Shape 1443"/>
          <p:cNvSpPr/>
          <p:nvPr/>
        </p:nvSpPr>
        <p:spPr>
          <a:xfrm>
            <a:off x="2748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44" name="Shape 1444"/>
          <p:cNvSpPr/>
          <p:nvPr/>
        </p:nvSpPr>
        <p:spPr>
          <a:xfrm>
            <a:off x="3204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45" name="Shape 1445"/>
          <p:cNvSpPr/>
          <p:nvPr/>
        </p:nvSpPr>
        <p:spPr>
          <a:xfrm>
            <a:off x="3660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446" name="Shape 1446"/>
          <p:cNvSpPr/>
          <p:nvPr/>
        </p:nvSpPr>
        <p:spPr>
          <a:xfrm>
            <a:off x="4116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447" name="Shape 1447"/>
          <p:cNvSpPr/>
          <p:nvPr/>
        </p:nvSpPr>
        <p:spPr>
          <a:xfrm>
            <a:off x="4633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48" name="Shape 1448"/>
          <p:cNvSpPr/>
          <p:nvPr/>
        </p:nvSpPr>
        <p:spPr>
          <a:xfrm>
            <a:off x="5089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5545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50" name="Shape 1450"/>
          <p:cNvSpPr/>
          <p:nvPr/>
        </p:nvSpPr>
        <p:spPr>
          <a:xfrm>
            <a:off x="6001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51" name="Shape 1451"/>
          <p:cNvSpPr/>
          <p:nvPr/>
        </p:nvSpPr>
        <p:spPr>
          <a:xfrm>
            <a:off x="6457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52" name="Shape 1452"/>
          <p:cNvSpPr/>
          <p:nvPr/>
        </p:nvSpPr>
        <p:spPr>
          <a:xfrm>
            <a:off x="6913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pic>
        <p:nvPicPr>
          <p:cNvPr id="1453" name="Shape 1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86" y="2629929"/>
            <a:ext cx="323324" cy="3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Shape 1454"/>
          <p:cNvSpPr txBox="1"/>
          <p:nvPr/>
        </p:nvSpPr>
        <p:spPr>
          <a:xfrm>
            <a:off x="1836000" y="3768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m_left = 5</a:t>
            </a:r>
          </a:p>
        </p:txBody>
      </p:sp>
      <p:sp>
        <p:nvSpPr>
          <p:cNvPr id="1455" name="Shape 1455"/>
          <p:cNvSpPr txBox="1"/>
          <p:nvPr/>
        </p:nvSpPr>
        <p:spPr>
          <a:xfrm>
            <a:off x="4655400" y="3768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m_right = 2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461" name="Shape 1461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divide-and-conquer approach …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Recursive calls should return the majority element of a list’s sublists.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How might we merge two majority elements into a single majority element for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list?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Key insight: The majority element of entire list (if it exists) must be the same as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majority element as one of the sublists (otherwise it would occur at most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⌊n/2⌋ times). To convince yourself of this case, consider if it’s possible for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recursive calls to return these sublists if the majority element of the entire list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isn’t 5 or 2.</a:t>
            </a:r>
          </a:p>
        </p:txBody>
      </p:sp>
      <p:sp>
        <p:nvSpPr>
          <p:cNvPr id="1462" name="Shape 1462"/>
          <p:cNvSpPr/>
          <p:nvPr/>
        </p:nvSpPr>
        <p:spPr>
          <a:xfrm>
            <a:off x="1836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63" name="Shape 1463"/>
          <p:cNvSpPr/>
          <p:nvPr/>
        </p:nvSpPr>
        <p:spPr>
          <a:xfrm>
            <a:off x="2292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748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3204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66" name="Shape 1466"/>
          <p:cNvSpPr/>
          <p:nvPr/>
        </p:nvSpPr>
        <p:spPr>
          <a:xfrm>
            <a:off x="3660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467" name="Shape 1467"/>
          <p:cNvSpPr/>
          <p:nvPr/>
        </p:nvSpPr>
        <p:spPr>
          <a:xfrm>
            <a:off x="4116000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468" name="Shape 1468"/>
          <p:cNvSpPr/>
          <p:nvPr/>
        </p:nvSpPr>
        <p:spPr>
          <a:xfrm>
            <a:off x="4633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69" name="Shape 1469"/>
          <p:cNvSpPr/>
          <p:nvPr/>
        </p:nvSpPr>
        <p:spPr>
          <a:xfrm>
            <a:off x="5089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70" name="Shape 1470"/>
          <p:cNvSpPr/>
          <p:nvPr/>
        </p:nvSpPr>
        <p:spPr>
          <a:xfrm>
            <a:off x="5545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71" name="Shape 1471"/>
          <p:cNvSpPr/>
          <p:nvPr/>
        </p:nvSpPr>
        <p:spPr>
          <a:xfrm>
            <a:off x="6001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72" name="Shape 1472"/>
          <p:cNvSpPr/>
          <p:nvPr/>
        </p:nvSpPr>
        <p:spPr>
          <a:xfrm>
            <a:off x="6457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73" name="Shape 1473"/>
          <p:cNvSpPr/>
          <p:nvPr/>
        </p:nvSpPr>
        <p:spPr>
          <a:xfrm>
            <a:off x="6913783" y="31847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pic>
        <p:nvPicPr>
          <p:cNvPr id="1474" name="Shape 1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86" y="2629929"/>
            <a:ext cx="323324" cy="3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Shape 1475"/>
          <p:cNvSpPr txBox="1"/>
          <p:nvPr/>
        </p:nvSpPr>
        <p:spPr>
          <a:xfrm>
            <a:off x="1836000" y="3768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m_left = 5</a:t>
            </a:r>
          </a:p>
        </p:txBody>
      </p:sp>
      <p:sp>
        <p:nvSpPr>
          <p:cNvPr id="1476" name="Shape 1476"/>
          <p:cNvSpPr txBox="1"/>
          <p:nvPr/>
        </p:nvSpPr>
        <p:spPr>
          <a:xfrm>
            <a:off x="4655400" y="3768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m_right = 2</a:t>
            </a:r>
          </a:p>
        </p:txBody>
      </p:sp>
      <p:sp>
        <p:nvSpPr>
          <p:cNvPr id="1477" name="Shape 1477"/>
          <p:cNvSpPr/>
          <p:nvPr/>
        </p:nvSpPr>
        <p:spPr>
          <a:xfrm>
            <a:off x="1836000" y="5851750"/>
            <a:ext cx="273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8" name="Shape 1478"/>
          <p:cNvSpPr/>
          <p:nvPr/>
        </p:nvSpPr>
        <p:spPr>
          <a:xfrm>
            <a:off x="4633731" y="5851750"/>
            <a:ext cx="2735999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FFD5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9" name="Shape 1479"/>
          <p:cNvSpPr txBox="1"/>
          <p:nvPr/>
        </p:nvSpPr>
        <p:spPr>
          <a:xfrm>
            <a:off x="1836000" y="6435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m_left = 5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4655400" y="6435825"/>
            <a:ext cx="273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m_right = 2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  <p:sp>
        <p:nvSpPr>
          <p:cNvPr id="1486" name="Shape 1486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7" name="Shape 1487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8" name="Shape 1488"/>
          <p:cNvSpPr txBox="1"/>
          <p:nvPr/>
        </p:nvSpPr>
        <p:spPr>
          <a:xfrm>
            <a:off x="930450" y="1444500"/>
            <a:ext cx="7283100" cy="399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majority_element(A):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divide and conquer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length(A), mid = (n-1)/2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n &lt;= 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A[0]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 = majority_element(A[0:mid])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 = majority_element(A[mid+1:n-1])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ount = 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equals(m1, a): count +=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 &gt; n/2+1: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m2</a:t>
            </a:r>
          </a:p>
        </p:txBody>
      </p:sp>
      <p:sp>
        <p:nvSpPr>
          <p:cNvPr id="1489" name="Shape 1489"/>
          <p:cNvSpPr txBox="1"/>
          <p:nvPr/>
        </p:nvSpPr>
        <p:spPr>
          <a:xfrm>
            <a:off x="930450" y="5603400"/>
            <a:ext cx="7283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Recurrence: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T(n) = 2T(n/2) + O(n)</a:t>
            </a:r>
          </a:p>
        </p:txBody>
      </p:sp>
      <p:sp>
        <p:nvSpPr>
          <p:cNvPr id="1490" name="Shape 1490"/>
          <p:cNvSpPr/>
          <p:nvPr/>
        </p:nvSpPr>
        <p:spPr>
          <a:xfrm flipH="1" rot="-8591316">
            <a:off x="5527608" y="2379502"/>
            <a:ext cx="438741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91" name="Shape 1491"/>
          <p:cNvSpPr txBox="1"/>
          <p:nvPr/>
        </p:nvSpPr>
        <p:spPr>
          <a:xfrm>
            <a:off x="5966325" y="2222167"/>
            <a:ext cx="1151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int division</a:t>
            </a:r>
          </a:p>
        </p:txBody>
      </p:sp>
      <p:sp>
        <p:nvSpPr>
          <p:cNvPr id="1492" name="Shape 1492"/>
          <p:cNvSpPr/>
          <p:nvPr/>
        </p:nvSpPr>
        <p:spPr>
          <a:xfrm flipH="1" rot="-8591316">
            <a:off x="6061008" y="5732302"/>
            <a:ext cx="438741" cy="3233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93" name="Shape 1493"/>
          <p:cNvSpPr txBox="1"/>
          <p:nvPr/>
        </p:nvSpPr>
        <p:spPr>
          <a:xfrm>
            <a:off x="6499725" y="5574975"/>
            <a:ext cx="17139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Count the number of calls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correctly finds the majority element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provided one exists.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</p:txBody>
      </p:sp>
      <p:sp>
        <p:nvSpPr>
          <p:cNvPr id="1499" name="Shape 149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correctly finds the majority element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provided one exists.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proceed by induction on i, such that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505" name="Shape 15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hape 1510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correctly finds the majority element of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provided one exists.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proceed by induction on i, such that n =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Our base case, when i = 0, is trivially satisfied since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majority_element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returns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A[0]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511" name="Shape 151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Majority Element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