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</p:sldIdLst>
  <p:sldSz cy="6858000" cx="9144000"/>
  <p:notesSz cx="6858000" cy="9144000"/>
  <p:embeddedFontLst>
    <p:embeddedFont>
      <p:font typeface="Roboto Slab"/>
      <p:regular r:id="rId91"/>
      <p:bold r:id="rId92"/>
    </p:embeddedFont>
    <p:embeddedFont>
      <p:font typeface="Dosis"/>
      <p:regular r:id="rId93"/>
      <p:bold r:id="rId94"/>
    </p:embeddedFont>
    <p:embeddedFont>
      <p:font typeface="Roboto"/>
      <p:regular r:id="rId95"/>
      <p:bold r:id="rId96"/>
      <p:italic r:id="rId97"/>
      <p:boldItalic r:id="rId98"/>
    </p:embeddedFont>
    <p:embeddedFont>
      <p:font typeface="Permanent Marker"/>
      <p:regular r:id="rId99"/>
    </p:embeddedFont>
    <p:embeddedFont>
      <p:font typeface="Source Sans Pro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SourceSansPro-boldItalic.fntdata"/><Relationship Id="rId102" Type="http://schemas.openxmlformats.org/officeDocument/2006/relationships/font" Target="fonts/SourceSansPro-italic.fntdata"/><Relationship Id="rId101" Type="http://schemas.openxmlformats.org/officeDocument/2006/relationships/font" Target="fonts/SourceSansPro-bold.fntdata"/><Relationship Id="rId100" Type="http://schemas.openxmlformats.org/officeDocument/2006/relationships/font" Target="fonts/SourceSansPro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-regular.fntdata"/><Relationship Id="rId94" Type="http://schemas.openxmlformats.org/officeDocument/2006/relationships/font" Target="fonts/Dosis-bold.fntdata"/><Relationship Id="rId97" Type="http://schemas.openxmlformats.org/officeDocument/2006/relationships/font" Target="fonts/Roboto-italic.fntdata"/><Relationship Id="rId96" Type="http://schemas.openxmlformats.org/officeDocument/2006/relationships/font" Target="fonts/Roboto-bold.fntdata"/><Relationship Id="rId11" Type="http://schemas.openxmlformats.org/officeDocument/2006/relationships/slide" Target="slides/slide7.xml"/><Relationship Id="rId99" Type="http://schemas.openxmlformats.org/officeDocument/2006/relationships/font" Target="fonts/PermanentMarker-regular.fntdata"/><Relationship Id="rId10" Type="http://schemas.openxmlformats.org/officeDocument/2006/relationships/slide" Target="slides/slide6.xml"/><Relationship Id="rId98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obotoSlab-regular.fntdata"/><Relationship Id="rId90" Type="http://schemas.openxmlformats.org/officeDocument/2006/relationships/slide" Target="slides/slide86.xml"/><Relationship Id="rId93" Type="http://schemas.openxmlformats.org/officeDocument/2006/relationships/font" Target="fonts/Dosis-regular.fntdata"/><Relationship Id="rId92" Type="http://schemas.openxmlformats.org/officeDocument/2006/relationships/font" Target="fonts/RobotoSlab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Shape 1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Shape 1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Shape 1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Shape 1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Shape 1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Shape 1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Shape 1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Shape 1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Shape 1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Shape 1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Shape 1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Shape 1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Shape 12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Shape 1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Shape 1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Shape 1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Shape 1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Shape 1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hape 13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Shape 1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Shape 1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Shape 13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Shape 1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Shape 1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Randomized Algorithms II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type of item per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19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170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20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871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721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422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273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123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974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19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57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020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858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721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559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422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260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123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7961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05" name="Shape 205"/>
          <p:cNvSpPr/>
          <p:nvPr/>
        </p:nvSpPr>
        <p:spPr>
          <a:xfrm>
            <a:off x="6457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06" name="Shape 206"/>
          <p:cNvSpPr/>
          <p:nvPr/>
        </p:nvSpPr>
        <p:spPr>
          <a:xfrm>
            <a:off x="4756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07" name="Shape 207"/>
          <p:cNvSpPr/>
          <p:nvPr/>
        </p:nvSpPr>
        <p:spPr>
          <a:xfrm>
            <a:off x="516750" y="46752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type of item per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19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170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020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871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721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5422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273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123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974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319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57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020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858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721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59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422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260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123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7961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34" name="Shape 234"/>
          <p:cNvSpPr/>
          <p:nvPr/>
        </p:nvSpPr>
        <p:spPr>
          <a:xfrm>
            <a:off x="6457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35" name="Shape 235"/>
          <p:cNvSpPr/>
          <p:nvPr/>
        </p:nvSpPr>
        <p:spPr>
          <a:xfrm>
            <a:off x="4756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36" name="Shape 236"/>
          <p:cNvSpPr/>
          <p:nvPr/>
        </p:nvSpPr>
        <p:spPr>
          <a:xfrm>
            <a:off x="5167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37" name="Shape 237"/>
          <p:cNvSpPr/>
          <p:nvPr/>
        </p:nvSpPr>
        <p:spPr>
          <a:xfrm>
            <a:off x="7320750" y="46752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type of item per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insert(7)    search(7)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insert(5)    search(2)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19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170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020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871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21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572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422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273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123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974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319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57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20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858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721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59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422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260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123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961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264" name="Shape 264"/>
          <p:cNvSpPr/>
          <p:nvPr/>
        </p:nvSpPr>
        <p:spPr>
          <a:xfrm>
            <a:off x="6457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265" name="Shape 265"/>
          <p:cNvSpPr/>
          <p:nvPr/>
        </p:nvSpPr>
        <p:spPr>
          <a:xfrm>
            <a:off x="4756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266" name="Shape 266"/>
          <p:cNvSpPr/>
          <p:nvPr/>
        </p:nvSpPr>
        <p:spPr>
          <a:xfrm>
            <a:off x="5167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67" name="Shape 267"/>
          <p:cNvSpPr/>
          <p:nvPr/>
        </p:nvSpPr>
        <p:spPr>
          <a:xfrm>
            <a:off x="73207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issue with this approach?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48" y="19683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What’s the issue with this approach?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Similar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counting_sort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(for k ≤ num_buckets), if the set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items being inserted/deleted (e.g. {0, 1, 2, …, 999, 1000, …, 10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…}) is large,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then the sheer space required to maintain this data structure becomes an issue.</a:t>
            </a:r>
          </a:p>
        </p:txBody>
      </p:sp>
      <p:sp>
        <p:nvSpPr>
          <p:cNvPr id="281" name="Shape 281"/>
          <p:cNvSpPr/>
          <p:nvPr/>
        </p:nvSpPr>
        <p:spPr>
          <a:xfrm>
            <a:off x="18288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18288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15925" y="3936025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748" y="1968300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22860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22860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87" name="Shape 287"/>
          <p:cNvSpPr/>
          <p:nvPr/>
        </p:nvSpPr>
        <p:spPr>
          <a:xfrm>
            <a:off x="27432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27432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89" name="Shape 289"/>
          <p:cNvSpPr/>
          <p:nvPr/>
        </p:nvSpPr>
        <p:spPr>
          <a:xfrm>
            <a:off x="32004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2004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91" name="Shape 291"/>
          <p:cNvSpPr/>
          <p:nvPr/>
        </p:nvSpPr>
        <p:spPr>
          <a:xfrm>
            <a:off x="36576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36576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45720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999</a:t>
            </a:r>
          </a:p>
        </p:txBody>
      </p:sp>
      <p:sp>
        <p:nvSpPr>
          <p:cNvPr id="295" name="Shape 295"/>
          <p:cNvSpPr/>
          <p:nvPr/>
        </p:nvSpPr>
        <p:spPr>
          <a:xfrm>
            <a:off x="50292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50292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</a:p>
        </p:txBody>
      </p:sp>
      <p:sp>
        <p:nvSpPr>
          <p:cNvPr id="297" name="Shape 297"/>
          <p:cNvSpPr/>
          <p:nvPr/>
        </p:nvSpPr>
        <p:spPr>
          <a:xfrm>
            <a:off x="54864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54864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1001</a:t>
            </a:r>
          </a:p>
        </p:txBody>
      </p:sp>
      <p:sp>
        <p:nvSpPr>
          <p:cNvPr id="299" name="Shape 299"/>
          <p:cNvSpPr/>
          <p:nvPr/>
        </p:nvSpPr>
        <p:spPr>
          <a:xfrm>
            <a:off x="6400875" y="3760800"/>
            <a:ext cx="456000" cy="912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400875" y="330120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="1" baseline="30000" lang="en" sz="10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5944725" y="3936025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859125" y="3936025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Can we fix this issue by assigning multiple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types of item per address, like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case (2)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Sometimes, this binning approach is useful.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search(12)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still runs pretty fast.</a:t>
            </a:r>
          </a:p>
        </p:txBody>
      </p:sp>
      <p:sp>
        <p:nvSpPr>
          <p:cNvPr id="309" name="Shape 309"/>
          <p:cNvSpPr/>
          <p:nvPr/>
        </p:nvSpPr>
        <p:spPr>
          <a:xfrm>
            <a:off x="3195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1700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05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8710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7215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5720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4225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2730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1235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7974000" y="36332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3195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0-2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1577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3-5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20205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6-8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8587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9-11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7215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12-14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597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15-17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4225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18-20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62607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21-23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1235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24-26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961700" y="32006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27-29</a:t>
            </a:r>
          </a:p>
        </p:txBody>
      </p:sp>
      <p:sp>
        <p:nvSpPr>
          <p:cNvPr id="329" name="Shape 329"/>
          <p:cNvSpPr/>
          <p:nvPr/>
        </p:nvSpPr>
        <p:spPr>
          <a:xfrm>
            <a:off x="81589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</a:p>
        </p:txBody>
      </p:sp>
      <p:sp>
        <p:nvSpPr>
          <p:cNvPr id="330" name="Shape 330"/>
          <p:cNvSpPr/>
          <p:nvPr/>
        </p:nvSpPr>
        <p:spPr>
          <a:xfrm>
            <a:off x="4756950" y="47258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331" name="Shape 331"/>
          <p:cNvSpPr/>
          <p:nvPr/>
        </p:nvSpPr>
        <p:spPr>
          <a:xfrm>
            <a:off x="5167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32" name="Shape 332"/>
          <p:cNvSpPr/>
          <p:nvPr/>
        </p:nvSpPr>
        <p:spPr>
          <a:xfrm>
            <a:off x="8158950" y="4255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28</a:t>
            </a:r>
          </a:p>
        </p:txBody>
      </p:sp>
      <p:sp>
        <p:nvSpPr>
          <p:cNvPr id="333" name="Shape 333"/>
          <p:cNvSpPr/>
          <p:nvPr/>
        </p:nvSpPr>
        <p:spPr>
          <a:xfrm>
            <a:off x="39187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334" name="Shape 334"/>
          <p:cNvSpPr/>
          <p:nvPr/>
        </p:nvSpPr>
        <p:spPr>
          <a:xfrm>
            <a:off x="4756950" y="4255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8750" y="4255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336" name="Shape 336"/>
          <p:cNvSpPr/>
          <p:nvPr/>
        </p:nvSpPr>
        <p:spPr>
          <a:xfrm>
            <a:off x="47569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337" name="Shape 337"/>
          <p:cNvSpPr/>
          <p:nvPr/>
        </p:nvSpPr>
        <p:spPr>
          <a:xfrm>
            <a:off x="516750" y="42557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8" name="Shape 338"/>
          <p:cNvSpPr/>
          <p:nvPr/>
        </p:nvSpPr>
        <p:spPr>
          <a:xfrm>
            <a:off x="13672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39" name="Shape 339"/>
          <p:cNvSpPr/>
          <p:nvPr/>
        </p:nvSpPr>
        <p:spPr>
          <a:xfrm>
            <a:off x="22177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340" name="Shape 340"/>
          <p:cNvSpPr/>
          <p:nvPr/>
        </p:nvSpPr>
        <p:spPr>
          <a:xfrm>
            <a:off x="5619750" y="37856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Can we fix this issue by assigning multiple types of item per address, like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case (2) of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Other times, it causes an issue.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search(432)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slow.</a:t>
            </a:r>
          </a:p>
        </p:txBody>
      </p:sp>
      <p:sp>
        <p:nvSpPr>
          <p:cNvPr id="347" name="Shape 347"/>
          <p:cNvSpPr/>
          <p:nvPr/>
        </p:nvSpPr>
        <p:spPr>
          <a:xfrm>
            <a:off x="319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70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20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871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721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572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422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273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123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974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319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0-299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70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300-599</a:t>
            </a:r>
          </a:p>
        </p:txBody>
      </p:sp>
      <p:sp>
        <p:nvSpPr>
          <p:cNvPr id="359" name="Shape 359"/>
          <p:cNvSpPr/>
          <p:nvPr/>
        </p:nvSpPr>
        <p:spPr>
          <a:xfrm>
            <a:off x="1367250" y="4732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340</a:t>
            </a:r>
          </a:p>
        </p:txBody>
      </p:sp>
      <p:sp>
        <p:nvSpPr>
          <p:cNvPr id="360" name="Shape 360"/>
          <p:cNvSpPr/>
          <p:nvPr/>
        </p:nvSpPr>
        <p:spPr>
          <a:xfrm>
            <a:off x="1367250" y="4262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370</a:t>
            </a:r>
          </a:p>
        </p:txBody>
      </p:sp>
      <p:sp>
        <p:nvSpPr>
          <p:cNvPr id="361" name="Shape 361"/>
          <p:cNvSpPr/>
          <p:nvPr/>
        </p:nvSpPr>
        <p:spPr>
          <a:xfrm>
            <a:off x="1367250" y="37926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380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20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600-899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2871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900-1199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721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1200-1499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572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1500-1799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422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1800-2099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273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2100-2399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123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2400-2699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7974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2700-2999</a:t>
            </a:r>
          </a:p>
        </p:txBody>
      </p:sp>
      <p:sp>
        <p:nvSpPr>
          <p:cNvPr id="370" name="Shape 370"/>
          <p:cNvSpPr/>
          <p:nvPr/>
        </p:nvSpPr>
        <p:spPr>
          <a:xfrm>
            <a:off x="1367250" y="5188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320</a:t>
            </a:r>
          </a:p>
        </p:txBody>
      </p:sp>
      <p:sp>
        <p:nvSpPr>
          <p:cNvPr id="371" name="Shape 371"/>
          <p:cNvSpPr/>
          <p:nvPr/>
        </p:nvSpPr>
        <p:spPr>
          <a:xfrm>
            <a:off x="1367250" y="5644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410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67250" y="5973922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is an example of a hash table.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Albeit one with a basic bucketing scheme.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Can we do better?</a:t>
            </a:r>
          </a:p>
        </p:txBody>
      </p:sp>
      <p:sp>
        <p:nvSpPr>
          <p:cNvPr id="379" name="Shape 379"/>
          <p:cNvSpPr/>
          <p:nvPr/>
        </p:nvSpPr>
        <p:spPr>
          <a:xfrm>
            <a:off x="319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170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2020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2871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21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572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422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273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71235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7974000" y="3640297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319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0-299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170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300-599</a:t>
            </a:r>
          </a:p>
        </p:txBody>
      </p:sp>
      <p:sp>
        <p:nvSpPr>
          <p:cNvPr id="391" name="Shape 391"/>
          <p:cNvSpPr/>
          <p:nvPr/>
        </p:nvSpPr>
        <p:spPr>
          <a:xfrm>
            <a:off x="1367250" y="4732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340</a:t>
            </a:r>
          </a:p>
        </p:txBody>
      </p:sp>
      <p:sp>
        <p:nvSpPr>
          <p:cNvPr id="392" name="Shape 392"/>
          <p:cNvSpPr/>
          <p:nvPr/>
        </p:nvSpPr>
        <p:spPr>
          <a:xfrm>
            <a:off x="1367250" y="42627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370</a:t>
            </a:r>
          </a:p>
        </p:txBody>
      </p:sp>
      <p:sp>
        <p:nvSpPr>
          <p:cNvPr id="393" name="Shape 393"/>
          <p:cNvSpPr/>
          <p:nvPr/>
        </p:nvSpPr>
        <p:spPr>
          <a:xfrm>
            <a:off x="1367250" y="37926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380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020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600-899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2871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900-1199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721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1200-1499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4572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1500-1799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5422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1800-2099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6273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2100-2399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71235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2400-2699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7974000" y="3207697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2700-2999</a:t>
            </a:r>
          </a:p>
        </p:txBody>
      </p:sp>
      <p:sp>
        <p:nvSpPr>
          <p:cNvPr id="402" name="Shape 402"/>
          <p:cNvSpPr/>
          <p:nvPr/>
        </p:nvSpPr>
        <p:spPr>
          <a:xfrm>
            <a:off x="1367250" y="5188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320</a:t>
            </a:r>
          </a:p>
        </p:txBody>
      </p:sp>
      <p:sp>
        <p:nvSpPr>
          <p:cNvPr id="403" name="Shape 403"/>
          <p:cNvSpPr/>
          <p:nvPr/>
        </p:nvSpPr>
        <p:spPr>
          <a:xfrm>
            <a:off x="1367250" y="5644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410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367250" y="5973922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Terminology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 exists a universe U of keys, size |U|.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is really big.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 is |U| if U is the set of ASCII strings of length 16?         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48" y="2375881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Terminology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 exists a universe U of keys, size |U|.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is really big.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 is |U| if U is the set of ASCII strings of length 16?          |U| = 128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48" y="2375881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tomorrow night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tomorrow night.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7/21 at 11:59 p.m. on Gradescope.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Terminology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 exists a universe U of keys, size |U|.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is really big.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 is |U| if U is the set of ASCII strings of length 16?          |U| = 128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hash the keys to n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&gt;&gt;&gt; n; i.e. |U| is a lot bigger than 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don’t know which of the |U| possible keys we’ll need to store;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Unless otherwise stated, let’s assume ≤ n.</a:t>
            </a:r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48" y="2375881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Terminology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 exists a universe U of keys, size |U|.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is really big.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What is |U| if U is the set of ASCII strings of length 16?          |U| = 128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hash the keys to n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|U| &gt;&gt;&gt; n; i.e. |U| is a lot bigger than 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don’t know which of the |U| possible keys we’ll need to store;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Unless otherwise stated, let’s assume ≤ 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There’s a hash function h: U ➝ {1, …, n} that maps keys to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48" y="2375881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 Example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363335" y="1444500"/>
            <a:ext cx="3840048" cy="3171852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439537" y="4857550"/>
            <a:ext cx="894899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 sz="36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</p:txBody>
      </p:sp>
      <p:sp>
        <p:nvSpPr>
          <p:cNvPr id="441" name="Shape 441"/>
          <p:cNvSpPr/>
          <p:nvPr/>
        </p:nvSpPr>
        <p:spPr>
          <a:xfrm>
            <a:off x="6927450" y="2606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927450" y="21529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6927450" y="1700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6927450" y="441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" name="Shape 445"/>
          <p:cNvSpPr txBox="1"/>
          <p:nvPr/>
        </p:nvSpPr>
        <p:spPr>
          <a:xfrm rot="5400000">
            <a:off x="7053268" y="39862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383462" y="1701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7" name="Shape 447"/>
          <p:cNvSpPr/>
          <p:nvPr/>
        </p:nvSpPr>
        <p:spPr>
          <a:xfrm rot="899237">
            <a:off x="4067037" y="1914515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"a"</a:t>
            </a:r>
          </a:p>
        </p:txBody>
      </p:sp>
      <p:sp>
        <p:nvSpPr>
          <p:cNvPr id="448" name="Shape 448"/>
          <p:cNvSpPr/>
          <p:nvPr/>
        </p:nvSpPr>
        <p:spPr>
          <a:xfrm rot="-899237">
            <a:off x="2119476" y="2173302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"b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</a:p>
        </p:txBody>
      </p:sp>
      <p:sp>
        <p:nvSpPr>
          <p:cNvPr id="449" name="Shape 449"/>
          <p:cNvSpPr/>
          <p:nvPr/>
        </p:nvSpPr>
        <p:spPr>
          <a:xfrm rot="898776">
            <a:off x="2815396" y="3392845"/>
            <a:ext cx="804332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sp>
        <p:nvSpPr>
          <p:cNvPr id="450" name="Shape 450"/>
          <p:cNvSpPr/>
          <p:nvPr/>
        </p:nvSpPr>
        <p:spPr>
          <a:xfrm rot="358877">
            <a:off x="3147250" y="2468023"/>
            <a:ext cx="941425" cy="45580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"#blessed"</a:t>
            </a:r>
          </a:p>
        </p:txBody>
      </p:sp>
      <p:sp>
        <p:nvSpPr>
          <p:cNvPr id="451" name="Shape 451"/>
          <p:cNvSpPr/>
          <p:nvPr/>
        </p:nvSpPr>
        <p:spPr>
          <a:xfrm rot="-303790">
            <a:off x="1836762" y="2828258"/>
            <a:ext cx="948400" cy="455975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",p&amp;lzy@"</a:t>
            </a:r>
          </a:p>
        </p:txBody>
      </p:sp>
      <p:sp>
        <p:nvSpPr>
          <p:cNvPr id="452" name="Shape 452"/>
          <p:cNvSpPr/>
          <p:nvPr/>
        </p:nvSpPr>
        <p:spPr>
          <a:xfrm>
            <a:off x="3850287" y="3088000"/>
            <a:ext cx="9849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"#nofilter"</a:t>
            </a:r>
          </a:p>
        </p:txBody>
      </p:sp>
      <p:sp>
        <p:nvSpPr>
          <p:cNvPr id="453" name="Shape 453"/>
          <p:cNvSpPr/>
          <p:nvPr/>
        </p:nvSpPr>
        <p:spPr>
          <a:xfrm rot="-899237">
            <a:off x="2032651" y="3595202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")"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279512" y="4857550"/>
            <a:ext cx="3000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set of all strings of at most 140 ASCII characters (&gt;128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140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such strings)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41312" y="5543350"/>
            <a:ext cx="384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And we’ll need to store a small subset of U (say, the ones that might be trending hashtags on Twitter); we’re assuming the number of hashtags ≤ n, the number of buckets. </a:t>
            </a:r>
          </a:p>
        </p:txBody>
      </p:sp>
      <p:sp>
        <p:nvSpPr>
          <p:cNvPr id="456" name="Shape 456"/>
          <p:cNvSpPr/>
          <p:nvPr/>
        </p:nvSpPr>
        <p:spPr>
          <a:xfrm>
            <a:off x="6927450" y="3056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927450" y="3512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927450" y="48769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7383462" y="2158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7383462" y="2607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383462" y="30596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383462" y="35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383462" y="44182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383462" y="4876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 Example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363335" y="1444500"/>
            <a:ext cx="3840048" cy="3171852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1439537" y="4857550"/>
            <a:ext cx="894899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 sz="3600">
                <a:latin typeface="Source Sans Pro"/>
                <a:ea typeface="Source Sans Pro"/>
                <a:cs typeface="Source Sans Pro"/>
                <a:sym typeface="Source Sans Pro"/>
              </a:rPr>
              <a:t> =</a:t>
            </a:r>
          </a:p>
        </p:txBody>
      </p:sp>
      <p:sp>
        <p:nvSpPr>
          <p:cNvPr id="473" name="Shape 473"/>
          <p:cNvSpPr/>
          <p:nvPr/>
        </p:nvSpPr>
        <p:spPr>
          <a:xfrm>
            <a:off x="6927450" y="2606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927450" y="21529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6927450" y="1700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927450" y="4418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Shape 477"/>
          <p:cNvSpPr txBox="1"/>
          <p:nvPr/>
        </p:nvSpPr>
        <p:spPr>
          <a:xfrm rot="5400000">
            <a:off x="7053268" y="39862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7383462" y="1701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79" name="Shape 479"/>
          <p:cNvSpPr/>
          <p:nvPr/>
        </p:nvSpPr>
        <p:spPr>
          <a:xfrm rot="899237">
            <a:off x="4067037" y="1914515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"a"</a:t>
            </a:r>
          </a:p>
        </p:txBody>
      </p:sp>
      <p:sp>
        <p:nvSpPr>
          <p:cNvPr id="480" name="Shape 480"/>
          <p:cNvSpPr/>
          <p:nvPr/>
        </p:nvSpPr>
        <p:spPr>
          <a:xfrm rot="-899237">
            <a:off x="2119476" y="2173302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"b"</a:t>
            </a:r>
          </a:p>
        </p:txBody>
      </p:sp>
      <p:sp>
        <p:nvSpPr>
          <p:cNvPr id="481" name="Shape 481"/>
          <p:cNvSpPr/>
          <p:nvPr/>
        </p:nvSpPr>
        <p:spPr>
          <a:xfrm rot="898776">
            <a:off x="2815396" y="3392845"/>
            <a:ext cx="804332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sp>
        <p:nvSpPr>
          <p:cNvPr id="482" name="Shape 482"/>
          <p:cNvSpPr/>
          <p:nvPr/>
        </p:nvSpPr>
        <p:spPr>
          <a:xfrm rot="358877">
            <a:off x="3147250" y="2468023"/>
            <a:ext cx="941425" cy="45580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"#blessed"</a:t>
            </a:r>
          </a:p>
        </p:txBody>
      </p:sp>
      <p:sp>
        <p:nvSpPr>
          <p:cNvPr id="483" name="Shape 483"/>
          <p:cNvSpPr/>
          <p:nvPr/>
        </p:nvSpPr>
        <p:spPr>
          <a:xfrm rot="-303790">
            <a:off x="1836762" y="2828258"/>
            <a:ext cx="948400" cy="455975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",p&amp;lzy@"</a:t>
            </a:r>
          </a:p>
        </p:txBody>
      </p:sp>
      <p:sp>
        <p:nvSpPr>
          <p:cNvPr id="484" name="Shape 484"/>
          <p:cNvSpPr/>
          <p:nvPr/>
        </p:nvSpPr>
        <p:spPr>
          <a:xfrm>
            <a:off x="3850287" y="3088000"/>
            <a:ext cx="9849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"#nofilter"</a:t>
            </a:r>
          </a:p>
        </p:txBody>
      </p:sp>
      <p:sp>
        <p:nvSpPr>
          <p:cNvPr id="485" name="Shape 485"/>
          <p:cNvSpPr/>
          <p:nvPr/>
        </p:nvSpPr>
        <p:spPr>
          <a:xfrm rot="-899237">
            <a:off x="2032651" y="3595202"/>
            <a:ext cx="455908" cy="45590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")"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2279512" y="4857550"/>
            <a:ext cx="30003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set of all strings of at most 140 ASCII characters (&gt;128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140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such strings)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441312" y="5543350"/>
            <a:ext cx="384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And we’ll need to store a small subset of U (say, the ones that might be trending hashtags on Twitter); we’re assuming the number of hashtags ≤ n, the number of buckets. </a:t>
            </a:r>
          </a:p>
        </p:txBody>
      </p:sp>
      <p:sp>
        <p:nvSpPr>
          <p:cNvPr id="488" name="Shape 488"/>
          <p:cNvSpPr/>
          <p:nvPr/>
        </p:nvSpPr>
        <p:spPr>
          <a:xfrm>
            <a:off x="6927450" y="3056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927450" y="35129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927450" y="48769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7383462" y="21582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7383462" y="2607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7383462" y="30596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7383462" y="35130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383462" y="44182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7383462" y="48769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cxnSp>
        <p:nvCxnSpPr>
          <p:cNvPr id="497" name="Shape 497"/>
          <p:cNvCxnSpPr>
            <a:stCxn id="482" idx="3"/>
            <a:endCxn id="489" idx="1"/>
          </p:cNvCxnSpPr>
          <p:nvPr/>
        </p:nvCxnSpPr>
        <p:spPr>
          <a:xfrm>
            <a:off x="4086112" y="2744975"/>
            <a:ext cx="2841300" cy="996000"/>
          </a:xfrm>
          <a:prstGeom prst="curvedConnector3">
            <a:avLst>
              <a:gd fmla="val 50420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98" name="Shape 498"/>
          <p:cNvCxnSpPr>
            <a:stCxn id="481" idx="3"/>
            <a:endCxn id="476" idx="1"/>
          </p:cNvCxnSpPr>
          <p:nvPr/>
        </p:nvCxnSpPr>
        <p:spPr>
          <a:xfrm>
            <a:off x="3606063" y="3724750"/>
            <a:ext cx="3321299" cy="922200"/>
          </a:xfrm>
          <a:prstGeom prst="curvedConnector3">
            <a:avLst>
              <a:gd fmla="val 50889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99" name="Shape 499"/>
          <p:cNvCxnSpPr>
            <a:stCxn id="484" idx="3"/>
            <a:endCxn id="475" idx="1"/>
          </p:cNvCxnSpPr>
          <p:nvPr/>
        </p:nvCxnSpPr>
        <p:spPr>
          <a:xfrm flipH="1" rot="10800000">
            <a:off x="4835187" y="1929100"/>
            <a:ext cx="2092200" cy="13869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00" name="Shape 500"/>
          <p:cNvSpPr txBox="1"/>
          <p:nvPr/>
        </p:nvSpPr>
        <p:spPr>
          <a:xfrm>
            <a:off x="4758987" y="4387900"/>
            <a:ext cx="15276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h("#selfie") = n-1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5301612" y="2192900"/>
            <a:ext cx="15276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h("#nofilter") = 0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013350" y="3529300"/>
            <a:ext cx="1527600" cy="41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h("#blessed") = 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(with chaining)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List of n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bucket stores an unsorted linked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since it’s unsorted;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h: U ➝ {1, …, n} can be any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For concreteness, suppose it’s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Suppose we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bunch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keys and then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insert("#selfie")</a:t>
            </a:r>
          </a:p>
        </p:txBody>
      </p:sp>
      <p:sp>
        <p:nvSpPr>
          <p:cNvPr id="509" name="Shape 509"/>
          <p:cNvSpPr/>
          <p:nvPr/>
        </p:nvSpPr>
        <p:spPr>
          <a:xfrm>
            <a:off x="5669275" y="39108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5669275" y="3458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Shape 511"/>
          <p:cNvSpPr txBox="1"/>
          <p:nvPr/>
        </p:nvSpPr>
        <p:spPr>
          <a:xfrm rot="5400000">
            <a:off x="5795093" y="43725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5210887" y="3458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5210887" y="39161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210887" y="4364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5210887" y="48137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5213262" y="5724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5210887" y="5270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18" name="Shape 518"/>
          <p:cNvSpPr/>
          <p:nvPr/>
        </p:nvSpPr>
        <p:spPr>
          <a:xfrm rot="-1296">
            <a:off x="6381224" y="4895431"/>
            <a:ext cx="7956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cxnSp>
        <p:nvCxnSpPr>
          <p:cNvPr id="519" name="Shape 519"/>
          <p:cNvCxnSpPr>
            <a:stCxn id="520" idx="3"/>
            <a:endCxn id="518" idx="1"/>
          </p:cNvCxnSpPr>
          <p:nvPr/>
        </p:nvCxnSpPr>
        <p:spPr>
          <a:xfrm flipH="1" rot="10800000">
            <a:off x="6125275" y="5041697"/>
            <a:ext cx="2559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21" name="Shape 521"/>
          <p:cNvSpPr/>
          <p:nvPr/>
        </p:nvSpPr>
        <p:spPr>
          <a:xfrm>
            <a:off x="5669275" y="57248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5669275" y="4814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5669275" y="5270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Shape 523"/>
          <p:cNvSpPr txBox="1"/>
          <p:nvPr/>
        </p:nvSpPr>
        <p:spPr>
          <a:xfrm rot="5400000">
            <a:off x="5795093" y="62013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(with chaining)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List of n buckets.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bucket stores an unsorted linked list.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since it’s unsorted;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h: U ➝ {1, …, n} can be any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For concreteness, suppose it’s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Suppose we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bunch of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keys and then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insert("#selfie")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insert("#nofilter")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669275" y="39108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5669275" y="3458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Shape 532"/>
          <p:cNvSpPr txBox="1"/>
          <p:nvPr/>
        </p:nvSpPr>
        <p:spPr>
          <a:xfrm rot="5400000">
            <a:off x="5795093" y="43725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5210887" y="3458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5210887" y="39161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210887" y="4364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5210887" y="48137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5213262" y="5724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5210887" y="5270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39" name="Shape 539"/>
          <p:cNvSpPr/>
          <p:nvPr/>
        </p:nvSpPr>
        <p:spPr>
          <a:xfrm rot="-1296">
            <a:off x="6381224" y="4895431"/>
            <a:ext cx="7956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sp>
        <p:nvSpPr>
          <p:cNvPr id="540" name="Shape 540"/>
          <p:cNvSpPr/>
          <p:nvPr/>
        </p:nvSpPr>
        <p:spPr>
          <a:xfrm rot="-1096">
            <a:off x="6381224" y="5806623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"#nofilter"</a:t>
            </a:r>
          </a:p>
        </p:txBody>
      </p:sp>
      <p:cxnSp>
        <p:nvCxnSpPr>
          <p:cNvPr id="541" name="Shape 541"/>
          <p:cNvCxnSpPr>
            <a:stCxn id="542" idx="3"/>
            <a:endCxn id="539" idx="1"/>
          </p:cNvCxnSpPr>
          <p:nvPr/>
        </p:nvCxnSpPr>
        <p:spPr>
          <a:xfrm flipH="1" rot="10800000">
            <a:off x="6125275" y="5041697"/>
            <a:ext cx="2559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43" name="Shape 543"/>
          <p:cNvCxnSpPr>
            <a:stCxn id="544" idx="3"/>
            <a:endCxn id="540" idx="1"/>
          </p:cNvCxnSpPr>
          <p:nvPr/>
        </p:nvCxnSpPr>
        <p:spPr>
          <a:xfrm>
            <a:off x="6125275" y="5952872"/>
            <a:ext cx="2559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44" name="Shape 544"/>
          <p:cNvSpPr/>
          <p:nvPr/>
        </p:nvSpPr>
        <p:spPr>
          <a:xfrm>
            <a:off x="5669275" y="57248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5669275" y="4814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5669275" y="5270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6" name="Shape 546"/>
          <p:cNvSpPr txBox="1"/>
          <p:nvPr/>
        </p:nvSpPr>
        <p:spPr>
          <a:xfrm rot="5400000">
            <a:off x="5795093" y="62013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(with chaining)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List of n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Each bucket stores an unsorted linked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since it’s unsorted;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b="1" lang="en" sz="18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h: U ➝ {1, …, n} can be any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For concreteness, suppose it’s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Suppose we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bunch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keys and then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insert("#selfie")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insert("#nofilter")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insert("#blessed")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insert("#travel")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insert("#latepost")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search("#travel")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5669275" y="39108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669275" y="3458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5" name="Shape 555"/>
          <p:cNvSpPr txBox="1"/>
          <p:nvPr/>
        </p:nvSpPr>
        <p:spPr>
          <a:xfrm rot="5400000">
            <a:off x="5795093" y="43725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5210887" y="3458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210887" y="39161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210887" y="4364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5210887" y="48137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5213262" y="5724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5210887" y="52709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562" name="Shape 562"/>
          <p:cNvSpPr/>
          <p:nvPr/>
        </p:nvSpPr>
        <p:spPr>
          <a:xfrm rot="-1096">
            <a:off x="6381224" y="5355273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"#blessed"</a:t>
            </a:r>
          </a:p>
        </p:txBody>
      </p:sp>
      <p:sp>
        <p:nvSpPr>
          <p:cNvPr id="563" name="Shape 563"/>
          <p:cNvSpPr/>
          <p:nvPr/>
        </p:nvSpPr>
        <p:spPr>
          <a:xfrm rot="-1296">
            <a:off x="6381224" y="4895431"/>
            <a:ext cx="7956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sp>
        <p:nvSpPr>
          <p:cNvPr id="564" name="Shape 564"/>
          <p:cNvSpPr/>
          <p:nvPr/>
        </p:nvSpPr>
        <p:spPr>
          <a:xfrm rot="-1096">
            <a:off x="6381224" y="5806623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"#nofilter"</a:t>
            </a:r>
          </a:p>
        </p:txBody>
      </p:sp>
      <p:sp>
        <p:nvSpPr>
          <p:cNvPr id="565" name="Shape 565"/>
          <p:cNvSpPr/>
          <p:nvPr/>
        </p:nvSpPr>
        <p:spPr>
          <a:xfrm rot="-998">
            <a:off x="7578574" y="5806629"/>
            <a:ext cx="10332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"#latepost"</a:t>
            </a:r>
          </a:p>
        </p:txBody>
      </p:sp>
      <p:sp>
        <p:nvSpPr>
          <p:cNvPr id="566" name="Shape 566"/>
          <p:cNvSpPr/>
          <p:nvPr/>
        </p:nvSpPr>
        <p:spPr>
          <a:xfrm rot="-1217">
            <a:off x="7481699" y="4896638"/>
            <a:ext cx="8472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"#travel"</a:t>
            </a:r>
          </a:p>
        </p:txBody>
      </p:sp>
      <p:cxnSp>
        <p:nvCxnSpPr>
          <p:cNvPr id="567" name="Shape 567"/>
          <p:cNvCxnSpPr>
            <a:stCxn id="568" idx="3"/>
            <a:endCxn id="563" idx="1"/>
          </p:cNvCxnSpPr>
          <p:nvPr/>
        </p:nvCxnSpPr>
        <p:spPr>
          <a:xfrm flipH="1" rot="10800000">
            <a:off x="6125275" y="5041697"/>
            <a:ext cx="2559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69" name="Shape 569"/>
          <p:cNvCxnSpPr>
            <a:stCxn id="563" idx="3"/>
            <a:endCxn id="566" idx="1"/>
          </p:cNvCxnSpPr>
          <p:nvPr/>
        </p:nvCxnSpPr>
        <p:spPr>
          <a:xfrm>
            <a:off x="7176825" y="5041531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70" name="Shape 570"/>
          <p:cNvCxnSpPr>
            <a:stCxn id="571" idx="3"/>
            <a:endCxn id="562" idx="1"/>
          </p:cNvCxnSpPr>
          <p:nvPr/>
        </p:nvCxnSpPr>
        <p:spPr>
          <a:xfrm>
            <a:off x="6125275" y="5498897"/>
            <a:ext cx="255900" cy="27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72" name="Shape 572"/>
          <p:cNvCxnSpPr>
            <a:stCxn id="573" idx="3"/>
            <a:endCxn id="564" idx="1"/>
          </p:cNvCxnSpPr>
          <p:nvPr/>
        </p:nvCxnSpPr>
        <p:spPr>
          <a:xfrm>
            <a:off x="6125275" y="5952872"/>
            <a:ext cx="2559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74" name="Shape 574"/>
          <p:cNvCxnSpPr>
            <a:stCxn id="564" idx="3"/>
            <a:endCxn id="565" idx="1"/>
          </p:cNvCxnSpPr>
          <p:nvPr/>
        </p:nvCxnSpPr>
        <p:spPr>
          <a:xfrm>
            <a:off x="7322625" y="5952723"/>
            <a:ext cx="2559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73" name="Shape 573"/>
          <p:cNvSpPr/>
          <p:nvPr/>
        </p:nvSpPr>
        <p:spPr>
          <a:xfrm>
            <a:off x="5669275" y="57248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5669275" y="4814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669275" y="52708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5" name="Shape 575"/>
          <p:cNvSpPr txBox="1"/>
          <p:nvPr/>
        </p:nvSpPr>
        <p:spPr>
          <a:xfrm rot="5400000">
            <a:off x="5795093" y="62013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cxnSp>
        <p:nvCxnSpPr>
          <p:cNvPr id="576" name="Shape 576"/>
          <p:cNvCxnSpPr/>
          <p:nvPr/>
        </p:nvCxnSpPr>
        <p:spPr>
          <a:xfrm>
            <a:off x="8328900" y="5040931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77" name="Shape 577"/>
          <p:cNvCxnSpPr/>
          <p:nvPr/>
        </p:nvCxnSpPr>
        <p:spPr>
          <a:xfrm>
            <a:off x="7322625" y="5497144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78" name="Shape 578"/>
          <p:cNvCxnSpPr/>
          <p:nvPr/>
        </p:nvCxnSpPr>
        <p:spPr>
          <a:xfrm>
            <a:off x="8611775" y="5952119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579" name="Shape 579"/>
          <p:cNvSpPr txBox="1"/>
          <p:nvPr/>
        </p:nvSpPr>
        <p:spPr>
          <a:xfrm>
            <a:off x="3674950" y="5212700"/>
            <a:ext cx="14598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Scans through all elements in bucket h("#travel")</a:t>
            </a:r>
          </a:p>
        </p:txBody>
      </p:sp>
      <p:sp>
        <p:nvSpPr>
          <p:cNvPr id="580" name="Shape 580"/>
          <p:cNvSpPr/>
          <p:nvPr/>
        </p:nvSpPr>
        <p:spPr>
          <a:xfrm flipH="1" rot="-9638460">
            <a:off x="3394438" y="6138366"/>
            <a:ext cx="301464" cy="38480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(with chaining)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choosing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h: U ➝ {1, …, n} to be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good idea?</a:t>
            </a: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23" y="15873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(with chaining)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choosing h: U ➝ {1, …, n} to be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good idea?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 really. In fact, it’s quite terrible since there are a lot of hashtags that share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same lengths.</a:t>
            </a:r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23" y="15873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 (with chaining)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choosing h: U ➝ {1, …, n} to be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 good idea?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 really. In fact, it’s quite terrible since there are a lot of hashtags that share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same lengths.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how do we choose a better 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items need to be spread out in the buckets.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1249675" y="40632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1249675" y="36112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3" name="Shape 603"/>
          <p:cNvSpPr txBox="1"/>
          <p:nvPr/>
        </p:nvSpPr>
        <p:spPr>
          <a:xfrm rot="5400000">
            <a:off x="1375493" y="45249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791287" y="36113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791287" y="40685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791287" y="45173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791287" y="49661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793662" y="58772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791287" y="54233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610" name="Shape 610"/>
          <p:cNvSpPr/>
          <p:nvPr/>
        </p:nvSpPr>
        <p:spPr>
          <a:xfrm rot="-1096">
            <a:off x="1961624" y="5507673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"#blessed"</a:t>
            </a:r>
          </a:p>
        </p:txBody>
      </p:sp>
      <p:sp>
        <p:nvSpPr>
          <p:cNvPr id="611" name="Shape 611"/>
          <p:cNvSpPr/>
          <p:nvPr/>
        </p:nvSpPr>
        <p:spPr>
          <a:xfrm rot="-1296">
            <a:off x="1961624" y="5047831"/>
            <a:ext cx="7956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"#selfie"</a:t>
            </a:r>
          </a:p>
        </p:txBody>
      </p:sp>
      <p:sp>
        <p:nvSpPr>
          <p:cNvPr id="612" name="Shape 612"/>
          <p:cNvSpPr/>
          <p:nvPr/>
        </p:nvSpPr>
        <p:spPr>
          <a:xfrm rot="-1096">
            <a:off x="1961624" y="5959023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"#nofilter"</a:t>
            </a:r>
          </a:p>
        </p:txBody>
      </p:sp>
      <p:sp>
        <p:nvSpPr>
          <p:cNvPr id="613" name="Shape 613"/>
          <p:cNvSpPr/>
          <p:nvPr/>
        </p:nvSpPr>
        <p:spPr>
          <a:xfrm rot="-998">
            <a:off x="3158974" y="5959029"/>
            <a:ext cx="10332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"#latepost"</a:t>
            </a:r>
          </a:p>
        </p:txBody>
      </p:sp>
      <p:sp>
        <p:nvSpPr>
          <p:cNvPr id="614" name="Shape 614"/>
          <p:cNvSpPr/>
          <p:nvPr/>
        </p:nvSpPr>
        <p:spPr>
          <a:xfrm rot="-1217">
            <a:off x="3062099" y="5049038"/>
            <a:ext cx="8472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"#travel"</a:t>
            </a:r>
          </a:p>
        </p:txBody>
      </p:sp>
      <p:cxnSp>
        <p:nvCxnSpPr>
          <p:cNvPr id="615" name="Shape 615"/>
          <p:cNvCxnSpPr>
            <a:stCxn id="616" idx="3"/>
            <a:endCxn id="611" idx="1"/>
          </p:cNvCxnSpPr>
          <p:nvPr/>
        </p:nvCxnSpPr>
        <p:spPr>
          <a:xfrm flipH="1" rot="10800000">
            <a:off x="1705675" y="5194097"/>
            <a:ext cx="2559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7" name="Shape 617"/>
          <p:cNvCxnSpPr>
            <a:stCxn id="611" idx="3"/>
            <a:endCxn id="614" idx="1"/>
          </p:cNvCxnSpPr>
          <p:nvPr/>
        </p:nvCxnSpPr>
        <p:spPr>
          <a:xfrm>
            <a:off x="2757225" y="5193931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18" name="Shape 618"/>
          <p:cNvCxnSpPr>
            <a:stCxn id="619" idx="3"/>
            <a:endCxn id="610" idx="1"/>
          </p:cNvCxnSpPr>
          <p:nvPr/>
        </p:nvCxnSpPr>
        <p:spPr>
          <a:xfrm>
            <a:off x="1705675" y="5651297"/>
            <a:ext cx="255900" cy="27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0" name="Shape 620"/>
          <p:cNvCxnSpPr>
            <a:stCxn id="621" idx="3"/>
            <a:endCxn id="612" idx="1"/>
          </p:cNvCxnSpPr>
          <p:nvPr/>
        </p:nvCxnSpPr>
        <p:spPr>
          <a:xfrm>
            <a:off x="1705675" y="6105272"/>
            <a:ext cx="2559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2" name="Shape 622"/>
          <p:cNvCxnSpPr>
            <a:stCxn id="612" idx="3"/>
            <a:endCxn id="613" idx="1"/>
          </p:cNvCxnSpPr>
          <p:nvPr/>
        </p:nvCxnSpPr>
        <p:spPr>
          <a:xfrm>
            <a:off x="2903025" y="6105123"/>
            <a:ext cx="2559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21" name="Shape 621"/>
          <p:cNvSpPr/>
          <p:nvPr/>
        </p:nvSpPr>
        <p:spPr>
          <a:xfrm>
            <a:off x="1249675" y="58772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1249675" y="49672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249675" y="54232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3" name="Shape 623"/>
          <p:cNvSpPr txBox="1"/>
          <p:nvPr/>
        </p:nvSpPr>
        <p:spPr>
          <a:xfrm rot="5400000">
            <a:off x="1375493" y="63537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cxnSp>
        <p:nvCxnSpPr>
          <p:cNvPr id="624" name="Shape 624"/>
          <p:cNvCxnSpPr/>
          <p:nvPr/>
        </p:nvCxnSpPr>
        <p:spPr>
          <a:xfrm>
            <a:off x="3909300" y="5193331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5" name="Shape 625"/>
          <p:cNvCxnSpPr/>
          <p:nvPr/>
        </p:nvCxnSpPr>
        <p:spPr>
          <a:xfrm>
            <a:off x="2903025" y="5649544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6" name="Shape 626"/>
          <p:cNvCxnSpPr>
            <a:endCxn id="627" idx="1"/>
          </p:cNvCxnSpPr>
          <p:nvPr/>
        </p:nvCxnSpPr>
        <p:spPr>
          <a:xfrm>
            <a:off x="4192175" y="6104515"/>
            <a:ext cx="304800" cy="9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23" y="1587300"/>
            <a:ext cx="323324" cy="3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 rot="-957">
            <a:off x="4496974" y="5959015"/>
            <a:ext cx="10779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"#glamping"</a:t>
            </a:r>
          </a:p>
        </p:txBody>
      </p:sp>
      <p:cxnSp>
        <p:nvCxnSpPr>
          <p:cNvPr id="629" name="Shape 629"/>
          <p:cNvCxnSpPr>
            <a:endCxn id="630" idx="1"/>
          </p:cNvCxnSpPr>
          <p:nvPr/>
        </p:nvCxnSpPr>
        <p:spPr>
          <a:xfrm>
            <a:off x="5574875" y="6104665"/>
            <a:ext cx="228600" cy="9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0" name="Shape 630"/>
          <p:cNvSpPr/>
          <p:nvPr/>
        </p:nvSpPr>
        <p:spPr>
          <a:xfrm rot="-957">
            <a:off x="5803474" y="5959165"/>
            <a:ext cx="10779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"#badvibes"</a:t>
            </a:r>
          </a:p>
        </p:txBody>
      </p:sp>
      <p:cxnSp>
        <p:nvCxnSpPr>
          <p:cNvPr id="631" name="Shape 631"/>
          <p:cNvCxnSpPr>
            <a:stCxn id="630" idx="3"/>
            <a:endCxn id="632" idx="1"/>
          </p:cNvCxnSpPr>
          <p:nvPr/>
        </p:nvCxnSpPr>
        <p:spPr>
          <a:xfrm>
            <a:off x="6881375" y="6105265"/>
            <a:ext cx="228600" cy="3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2" name="Shape 632"/>
          <p:cNvSpPr/>
          <p:nvPr/>
        </p:nvSpPr>
        <p:spPr>
          <a:xfrm rot="-957">
            <a:off x="7109974" y="5959165"/>
            <a:ext cx="10779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"#coolcool"</a:t>
            </a:r>
          </a:p>
        </p:txBody>
      </p:sp>
      <p:sp>
        <p:nvSpPr>
          <p:cNvPr id="633" name="Shape 633"/>
          <p:cNvSpPr/>
          <p:nvPr/>
        </p:nvSpPr>
        <p:spPr>
          <a:xfrm rot="-5401914">
            <a:off x="8169656" y="3975675"/>
            <a:ext cx="10779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"#cooldude"</a:t>
            </a:r>
          </a:p>
        </p:txBody>
      </p:sp>
      <p:sp>
        <p:nvSpPr>
          <p:cNvPr id="634" name="Shape 634"/>
          <p:cNvSpPr/>
          <p:nvPr/>
        </p:nvSpPr>
        <p:spPr>
          <a:xfrm rot="-4501896">
            <a:off x="8024267" y="5304156"/>
            <a:ext cx="1077873" cy="292247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"#rockstar"</a:t>
            </a:r>
          </a:p>
        </p:txBody>
      </p:sp>
      <p:cxnSp>
        <p:nvCxnSpPr>
          <p:cNvPr id="635" name="Shape 635"/>
          <p:cNvCxnSpPr>
            <a:stCxn id="632" idx="3"/>
            <a:endCxn id="634" idx="1"/>
          </p:cNvCxnSpPr>
          <p:nvPr/>
        </p:nvCxnSpPr>
        <p:spPr>
          <a:xfrm flipH="1" rot="10800000">
            <a:off x="8187875" y="5970865"/>
            <a:ext cx="236100" cy="1344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36" name="Shape 636"/>
          <p:cNvCxnSpPr>
            <a:stCxn id="634" idx="3"/>
            <a:endCxn id="633" idx="1"/>
          </p:cNvCxnSpPr>
          <p:nvPr/>
        </p:nvCxnSpPr>
        <p:spPr>
          <a:xfrm flipH="1" rot="10800000">
            <a:off x="8702404" y="4660830"/>
            <a:ext cx="6600" cy="2688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37" name="Shape 637"/>
          <p:cNvSpPr/>
          <p:nvPr/>
        </p:nvSpPr>
        <p:spPr>
          <a:xfrm rot="-1096">
            <a:off x="3207824" y="5504036"/>
            <a:ext cx="941400" cy="292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"#vineeth"</a:t>
            </a:r>
          </a:p>
        </p:txBody>
      </p:sp>
      <p:cxnSp>
        <p:nvCxnSpPr>
          <p:cNvPr id="638" name="Shape 638"/>
          <p:cNvCxnSpPr/>
          <p:nvPr/>
        </p:nvCxnSpPr>
        <p:spPr>
          <a:xfrm>
            <a:off x="4149225" y="5645906"/>
            <a:ext cx="3048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randomized algorithms!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Hashing Basics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Universal Hash Functions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What’s the Source of the Randomness?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Is it possible to construct h</a:t>
            </a:r>
            <a:r>
              <a:rPr b="1"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such that you’re guaranteed that all buckets will have size O(1)?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This would be ideal.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2519900" y="30125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2302700" y="4545275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4785400" y="4545275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 An adversary gives your hash function n items to hash.</a:t>
            </a:r>
          </a:p>
        </p:txBody>
      </p:sp>
      <p:sp>
        <p:nvSpPr>
          <p:cNvPr id="660" name="Shape 660"/>
          <p:cNvSpPr/>
          <p:nvPr/>
        </p:nvSpPr>
        <p:spPr>
          <a:xfrm rot="-963145">
            <a:off x="5425323" y="3392317"/>
            <a:ext cx="198541" cy="208513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 rot="1033803">
            <a:off x="5675243" y="3648937"/>
            <a:ext cx="198508" cy="208566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2" name="Shape 662"/>
          <p:cNvSpPr/>
          <p:nvPr/>
        </p:nvSpPr>
        <p:spPr>
          <a:xfrm rot="684706">
            <a:off x="5774414" y="3351422"/>
            <a:ext cx="198626" cy="20845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3" name="Shape 663"/>
          <p:cNvSpPr/>
          <p:nvPr/>
        </p:nvSpPr>
        <p:spPr>
          <a:xfrm rot="-463571">
            <a:off x="5358012" y="4003021"/>
            <a:ext cx="198602" cy="208534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4" name="Shape 664"/>
          <p:cNvSpPr/>
          <p:nvPr/>
        </p:nvSpPr>
        <p:spPr>
          <a:xfrm rot="-275470">
            <a:off x="5656569" y="3979786"/>
            <a:ext cx="198637" cy="20853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5" name="Shape 665"/>
          <p:cNvSpPr/>
          <p:nvPr/>
        </p:nvSpPr>
        <p:spPr>
          <a:xfrm rot="207780">
            <a:off x="5980647" y="3648903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6" name="Shape 666"/>
          <p:cNvSpPr/>
          <p:nvPr/>
        </p:nvSpPr>
        <p:spPr>
          <a:xfrm rot="-1789204">
            <a:off x="5980729" y="3979775"/>
            <a:ext cx="198480" cy="208527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Shape 667"/>
          <p:cNvSpPr/>
          <p:nvPr/>
        </p:nvSpPr>
        <p:spPr>
          <a:xfrm rot="207780">
            <a:off x="5369697" y="3679841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8" name="Shape 668"/>
          <p:cNvSpPr/>
          <p:nvPr/>
        </p:nvSpPr>
        <p:spPr>
          <a:xfrm rot="-2947112">
            <a:off x="4510082" y="3105644"/>
            <a:ext cx="562358" cy="6467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669" name="Shape 6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998" y="578715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defined from a domain of |U| items to a range of n buckets.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defined from a domain of |U| items to a range of n buckets. By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pigeonhole principle, at least one of the buckets receives at least |U|/n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defined from a domain of |U| items to a range of n buckets. By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pigeonhole principle, at least one of the buckets receives at least |U|/n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that |U| &gt;&gt; n, so |U|/n &gt; n; therefore at least one of the buckets receives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least n items.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defined from a domain of |U| items to a range of n buckets. By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pigeonhole principle, at least one of the buckets receives at least |U|/n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that |U| &gt;&gt; n, so |U|/n &gt; n; therefore at least one of the buckets receives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least n items.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call the set of items that get hashed to this bucket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(h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where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⊂ U.     The adversary could choose to hash n items from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This is a valid set of n items, and results in one bucket with all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items, by construction. Therefore,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impossible.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You probably couldn’t think of how. Why not? It’s impossible!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defined from a domain of |U| items to a range of n buckets. By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pigeonhole principle, at least one of the buckets receives at least |U|/n items.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that |U| &gt;&gt; n, so |U|/n &gt; n; therefore at least one of the buckets receives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least n items.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Let’s call the set of items that get hashed to this bucket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(h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where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⊂ U.     The adversary could choose to hash n items from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 This is a valid set of n items, and results in one bucket with all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items, by construction. Therefore,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impossible.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2625850" y="4053750"/>
            <a:ext cx="4414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Notation indicating U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bigbucket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a function of 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</a:p>
        </p:txBody>
      </p:sp>
      <p:sp>
        <p:nvSpPr>
          <p:cNvPr id="707" name="Shape 707"/>
          <p:cNvSpPr/>
          <p:nvPr/>
        </p:nvSpPr>
        <p:spPr>
          <a:xfrm flipH="1" rot="6878826">
            <a:off x="6731585" y="4202532"/>
            <a:ext cx="192507" cy="28752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(2)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after hashing any n items?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15" name="Shape 715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Hashing Basics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single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23" name="Shape 723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single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Is it possible to construct h</a:t>
            </a:r>
            <a:r>
              <a:rPr b="1"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such that you’re guaranteed that all buckets will have </a:t>
            </a: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size O(1)?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This would be good.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31" name="Shape 731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2" name="Shape 732"/>
          <p:cNvSpPr txBox="1"/>
          <p:nvPr/>
        </p:nvSpPr>
        <p:spPr>
          <a:xfrm>
            <a:off x="2748500" y="40031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639000" y="4429275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6590425" y="4335550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An adversary gives your hash function n items to hash.</a:t>
            </a:r>
          </a:p>
        </p:txBody>
      </p:sp>
      <p:sp>
        <p:nvSpPr>
          <p:cNvPr id="735" name="Shape 735"/>
          <p:cNvSpPr/>
          <p:nvPr/>
        </p:nvSpPr>
        <p:spPr>
          <a:xfrm rot="-963145">
            <a:off x="5653923" y="4382917"/>
            <a:ext cx="198541" cy="208513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Shape 736"/>
          <p:cNvSpPr/>
          <p:nvPr/>
        </p:nvSpPr>
        <p:spPr>
          <a:xfrm rot="1033803">
            <a:off x="5903843" y="4639537"/>
            <a:ext cx="198508" cy="208566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7" name="Shape 737"/>
          <p:cNvSpPr/>
          <p:nvPr/>
        </p:nvSpPr>
        <p:spPr>
          <a:xfrm rot="684706">
            <a:off x="6003014" y="4342022"/>
            <a:ext cx="198626" cy="20845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8" name="Shape 738"/>
          <p:cNvSpPr/>
          <p:nvPr/>
        </p:nvSpPr>
        <p:spPr>
          <a:xfrm rot="-463571">
            <a:off x="5586612" y="4993621"/>
            <a:ext cx="198602" cy="208534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9" name="Shape 739"/>
          <p:cNvSpPr/>
          <p:nvPr/>
        </p:nvSpPr>
        <p:spPr>
          <a:xfrm rot="-275470">
            <a:off x="5885169" y="4970386"/>
            <a:ext cx="198637" cy="20853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0" name="Shape 740"/>
          <p:cNvSpPr/>
          <p:nvPr/>
        </p:nvSpPr>
        <p:spPr>
          <a:xfrm rot="207780">
            <a:off x="6209247" y="4639503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1" name="Shape 741"/>
          <p:cNvSpPr/>
          <p:nvPr/>
        </p:nvSpPr>
        <p:spPr>
          <a:xfrm rot="-1789204">
            <a:off x="6209329" y="4970375"/>
            <a:ext cx="198480" cy="208527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2" name="Shape 742"/>
          <p:cNvSpPr/>
          <p:nvPr/>
        </p:nvSpPr>
        <p:spPr>
          <a:xfrm rot="207780">
            <a:off x="5598297" y="4670441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3" name="Shape 743"/>
          <p:cNvSpPr/>
          <p:nvPr/>
        </p:nvSpPr>
        <p:spPr>
          <a:xfrm rot="-2947112">
            <a:off x="4738682" y="4096244"/>
            <a:ext cx="562358" cy="6467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748" y="606715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single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Can you think of such an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Probably not. This is the same question as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! Since the adversary is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choosing the n items, there’s no randomness anywhere in the process.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As a result, the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size of a bucket is trivially just the size.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52" name="Shape 752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573" y="37971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 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 size O(1) after hashing any n items?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order for all buckets to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size O(1) after hashing any n items, we need to introduce randomness.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61" name="Shape 761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62" name="Shape 762"/>
          <p:cNvSpPr txBox="1"/>
          <p:nvPr/>
        </p:nvSpPr>
        <p:spPr>
          <a:xfrm>
            <a:off x="7173050" y="3435300"/>
            <a:ext cx="1459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 as stated. But if we introduce randomness … </a:t>
            </a:r>
          </a:p>
        </p:txBody>
      </p:sp>
      <p:sp>
        <p:nvSpPr>
          <p:cNvPr id="763" name="Shape 763"/>
          <p:cNvSpPr/>
          <p:nvPr/>
        </p:nvSpPr>
        <p:spPr>
          <a:xfrm flipH="1" rot="-6134727">
            <a:off x="6899615" y="3351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One h to Rule Them All?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 strike="sng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 Can we design a single h</a:t>
            </a:r>
            <a:r>
              <a:rPr baseline="-25000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chosenone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: U ➝ {1, …, n} such that all buckets will have </a:t>
            </a:r>
            <a:r>
              <a:rPr b="1"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 size O(1) after hashing any n items?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 order for all buckets to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size O(1) after hashing any n items, we need to introduce randomness.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Where? Well there’s only one option … in our choice of hash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randomly choose h from a large set of hash functions!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(There won’t be an h to rule them all).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7096850" y="22923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Impossible!</a:t>
            </a:r>
          </a:p>
        </p:txBody>
      </p:sp>
      <p:sp>
        <p:nvSpPr>
          <p:cNvPr id="771" name="Shape 771"/>
          <p:cNvSpPr/>
          <p:nvPr/>
        </p:nvSpPr>
        <p:spPr>
          <a:xfrm flipH="1" rot="-6134727">
            <a:off x="6899615" y="2208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72" name="Shape 772"/>
          <p:cNvSpPr txBox="1"/>
          <p:nvPr/>
        </p:nvSpPr>
        <p:spPr>
          <a:xfrm>
            <a:off x="7173050" y="3435300"/>
            <a:ext cx="1459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Impossible as stated. But if we introduce randomness … </a:t>
            </a:r>
          </a:p>
        </p:txBody>
      </p:sp>
      <p:sp>
        <p:nvSpPr>
          <p:cNvPr id="773" name="Shape 773"/>
          <p:cNvSpPr/>
          <p:nvPr/>
        </p:nvSpPr>
        <p:spPr>
          <a:xfrm flipH="1" rot="-6134727">
            <a:off x="6899615" y="33518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824" y="5604249"/>
            <a:ext cx="814649" cy="6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after hashing any n items?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786" name="Shape 78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2748500" y="32411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639000" y="3667275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set of hash functions H.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6590425" y="3573550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An adversary gives your hash function n items to hash.</a:t>
            </a:r>
          </a:p>
        </p:txBody>
      </p:sp>
      <p:sp>
        <p:nvSpPr>
          <p:cNvPr id="796" name="Shape 796"/>
          <p:cNvSpPr/>
          <p:nvPr/>
        </p:nvSpPr>
        <p:spPr>
          <a:xfrm rot="-963145">
            <a:off x="5653923" y="3620917"/>
            <a:ext cx="198541" cy="208513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7" name="Shape 797"/>
          <p:cNvSpPr/>
          <p:nvPr/>
        </p:nvSpPr>
        <p:spPr>
          <a:xfrm rot="1033803">
            <a:off x="5903843" y="3877537"/>
            <a:ext cx="198508" cy="208566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8" name="Shape 798"/>
          <p:cNvSpPr/>
          <p:nvPr/>
        </p:nvSpPr>
        <p:spPr>
          <a:xfrm rot="684706">
            <a:off x="6003014" y="3580022"/>
            <a:ext cx="198626" cy="20845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9" name="Shape 799"/>
          <p:cNvSpPr/>
          <p:nvPr/>
        </p:nvSpPr>
        <p:spPr>
          <a:xfrm rot="-463571">
            <a:off x="5586612" y="4231621"/>
            <a:ext cx="198602" cy="208534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0" name="Shape 800"/>
          <p:cNvSpPr/>
          <p:nvPr/>
        </p:nvSpPr>
        <p:spPr>
          <a:xfrm rot="-275470">
            <a:off x="5885169" y="4208386"/>
            <a:ext cx="198637" cy="20853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1" name="Shape 801"/>
          <p:cNvSpPr/>
          <p:nvPr/>
        </p:nvSpPr>
        <p:spPr>
          <a:xfrm rot="207780">
            <a:off x="6209247" y="3877503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2" name="Shape 802"/>
          <p:cNvSpPr/>
          <p:nvPr/>
        </p:nvSpPr>
        <p:spPr>
          <a:xfrm rot="-1789204">
            <a:off x="6209329" y="4208375"/>
            <a:ext cx="198480" cy="208527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3" name="Shape 803"/>
          <p:cNvSpPr/>
          <p:nvPr/>
        </p:nvSpPr>
        <p:spPr>
          <a:xfrm rot="207780">
            <a:off x="5598297" y="3908441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4" name="Shape 804"/>
          <p:cNvSpPr txBox="1"/>
          <p:nvPr/>
        </p:nvSpPr>
        <p:spPr>
          <a:xfrm>
            <a:off x="2531300" y="4966450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You randomly pick a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from H to hash the n items.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3142700" y="3667275"/>
            <a:ext cx="769200" cy="7725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806" name="Shape 806"/>
          <p:cNvSpPr/>
          <p:nvPr/>
        </p:nvSpPr>
        <p:spPr>
          <a:xfrm rot="-2947112">
            <a:off x="4738682" y="3334244"/>
            <a:ext cx="562358" cy="6467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Is it possible to construct H such that you’re guaranteed that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all buckets will have </a:t>
            </a: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size O(1)?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This would be good.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2748500" y="32411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39000" y="3667275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set of hash functions H.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6590425" y="3573550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An adversary gives your hash function n items to hash.</a:t>
            </a:r>
          </a:p>
        </p:txBody>
      </p:sp>
      <p:sp>
        <p:nvSpPr>
          <p:cNvPr id="816" name="Shape 816"/>
          <p:cNvSpPr/>
          <p:nvPr/>
        </p:nvSpPr>
        <p:spPr>
          <a:xfrm rot="-963145">
            <a:off x="5653923" y="3620917"/>
            <a:ext cx="198541" cy="208513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Shape 817"/>
          <p:cNvSpPr/>
          <p:nvPr/>
        </p:nvSpPr>
        <p:spPr>
          <a:xfrm rot="1033803">
            <a:off x="5903843" y="3877537"/>
            <a:ext cx="198508" cy="208566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Shape 818"/>
          <p:cNvSpPr/>
          <p:nvPr/>
        </p:nvSpPr>
        <p:spPr>
          <a:xfrm rot="684706">
            <a:off x="6003014" y="3580022"/>
            <a:ext cx="198626" cy="208452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9" name="Shape 819"/>
          <p:cNvSpPr/>
          <p:nvPr/>
        </p:nvSpPr>
        <p:spPr>
          <a:xfrm rot="-463571">
            <a:off x="5586612" y="4231621"/>
            <a:ext cx="198602" cy="208534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0" name="Shape 820"/>
          <p:cNvSpPr/>
          <p:nvPr/>
        </p:nvSpPr>
        <p:spPr>
          <a:xfrm rot="-275470">
            <a:off x="5885169" y="4208386"/>
            <a:ext cx="198637" cy="20853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1" name="Shape 821"/>
          <p:cNvSpPr/>
          <p:nvPr/>
        </p:nvSpPr>
        <p:spPr>
          <a:xfrm rot="207780">
            <a:off x="6209247" y="3877503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2" name="Shape 822"/>
          <p:cNvSpPr/>
          <p:nvPr/>
        </p:nvSpPr>
        <p:spPr>
          <a:xfrm rot="-1789204">
            <a:off x="6209329" y="4208375"/>
            <a:ext cx="198480" cy="208527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3" name="Shape 823"/>
          <p:cNvSpPr/>
          <p:nvPr/>
        </p:nvSpPr>
        <p:spPr>
          <a:xfrm rot="207780">
            <a:off x="5598297" y="3908441"/>
            <a:ext cx="198662" cy="208618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4" name="Shape 824"/>
          <p:cNvSpPr txBox="1"/>
          <p:nvPr/>
        </p:nvSpPr>
        <p:spPr>
          <a:xfrm>
            <a:off x="2531300" y="4966450"/>
            <a:ext cx="1992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You randomly pick a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from H to hash the n items.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3142700" y="3667275"/>
            <a:ext cx="769200" cy="7725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sp>
        <p:nvSpPr>
          <p:cNvPr id="826" name="Shape 826"/>
          <p:cNvSpPr/>
          <p:nvPr/>
        </p:nvSpPr>
        <p:spPr>
          <a:xfrm rot="-2947112">
            <a:off x="4738682" y="3334244"/>
            <a:ext cx="562358" cy="6467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But it’s not very useful.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randomized algorithm is an algorithm that incorporates randomness as part of its operation.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Often aim for properties like …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Good average-case behavior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exact answers with high probability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Getting answers that are close to the right answer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Randomized Algorithms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But it’s not very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set of n hash functions where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hashes all keys in the entire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to bucket i.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But it’s not very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set of n hash functions where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hashes all keys in the entire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to bucket i. With probability 1/n, a bucket b will have all the keys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adversary chose get hashed to it. Otherwise, the bucket will be empty.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But it’s not very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set of n hash functions where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hashes all keys in the entire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to bucket i. With probability 1/n, a bucket b will have all the keys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adversary chose get hashed to it. Otherwise, the bucket will be empty.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E[size_of(b)] = P(all keys hashed to it) ⋅ n + P(0 keys hashed to it) ⋅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= (1/n) ⋅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But P(lots of keys get hashed to one bucket) = 1.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But it’s not very useful.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set of n hash functions where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hashes all keys in the entire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to bucket i. With probability 1/n, a bucket b will have all the keys that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adversary chose get hashed to it. Otherwise, the bucket will be empty.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E[size_of(b)] = P(all keys hashed to it) ⋅ n + P(0 keys hashed to it) ⋅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= (1/n) ⋅ 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But P(lots of keys get hashed to one bucket) =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This is not good. Maybe we should be using a different metric.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7096850" y="27495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useful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</p:txBody>
      </p:sp>
      <p:sp>
        <p:nvSpPr>
          <p:cNvPr id="864" name="Shape 864"/>
          <p:cNvSpPr/>
          <p:nvPr/>
        </p:nvSpPr>
        <p:spPr>
          <a:xfrm flipH="1" rot="-6134727">
            <a:off x="6899615" y="26660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all buckets will have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size O(1) </a:t>
            </a:r>
            <a:r>
              <a:rPr lang="en" sz="2400" strike="sngStrike">
                <a:latin typeface="Source Sans Pro"/>
                <a:ea typeface="Source Sans Pro"/>
                <a:cs typeface="Source Sans Pro"/>
                <a:sym typeface="Source Sans Pro"/>
              </a:rPr>
              <a:t>after hashing any n items?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after an adversary chooses n items to hash?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As an analogy for the difference between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consider the “small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classes illusion.” Suppose a university offers 10 classes, 9 of which have 1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person in them and the last of which has 500 persons in them. Using reasoning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from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the university might tout average class sizes of ~50, when in reality,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it should report much class sizes experienced by the average student, as in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7096850" y="2749500"/>
            <a:ext cx="1459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useful!</a:t>
            </a:r>
          </a:p>
        </p:txBody>
      </p:sp>
      <p:sp>
        <p:nvSpPr>
          <p:cNvPr id="872" name="Shape 872"/>
          <p:cNvSpPr/>
          <p:nvPr/>
        </p:nvSpPr>
        <p:spPr>
          <a:xfrm flipH="1" rot="-6134727">
            <a:off x="6899615" y="2666060"/>
            <a:ext cx="301460" cy="384801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can think of this statement in terms of minimizing the expected number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collisions.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930937" y="3848662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933312" y="4759837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930937" y="4305862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882" name="Shape 882"/>
          <p:cNvSpPr/>
          <p:nvPr/>
        </p:nvSpPr>
        <p:spPr>
          <a:xfrm>
            <a:off x="2111987" y="480587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883" name="Shape 883"/>
          <p:cNvCxnSpPr>
            <a:stCxn id="884" idx="3"/>
            <a:endCxn id="882" idx="1"/>
          </p:cNvCxnSpPr>
          <p:nvPr/>
        </p:nvCxnSpPr>
        <p:spPr>
          <a:xfrm>
            <a:off x="1845325" y="4987835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4" name="Shape 884"/>
          <p:cNvSpPr/>
          <p:nvPr/>
        </p:nvSpPr>
        <p:spPr>
          <a:xfrm>
            <a:off x="1389325" y="47598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757862" y="480587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886" name="Shape 886"/>
          <p:cNvCxnSpPr>
            <a:stCxn id="882" idx="3"/>
            <a:endCxn id="885" idx="1"/>
          </p:cNvCxnSpPr>
          <p:nvPr/>
        </p:nvCxnSpPr>
        <p:spPr>
          <a:xfrm>
            <a:off x="2491187" y="4987825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7" name="Shape 887"/>
          <p:cNvSpPr/>
          <p:nvPr/>
        </p:nvSpPr>
        <p:spPr>
          <a:xfrm>
            <a:off x="2112012" y="389472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cxnSp>
        <p:nvCxnSpPr>
          <p:cNvPr id="888" name="Shape 888"/>
          <p:cNvCxnSpPr>
            <a:stCxn id="889" idx="3"/>
            <a:endCxn id="887" idx="1"/>
          </p:cNvCxnSpPr>
          <p:nvPr/>
        </p:nvCxnSpPr>
        <p:spPr>
          <a:xfrm flipH="1" rot="10800000">
            <a:off x="1845325" y="4076660"/>
            <a:ext cx="2667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89" name="Shape 889"/>
          <p:cNvSpPr/>
          <p:nvPr/>
        </p:nvSpPr>
        <p:spPr>
          <a:xfrm>
            <a:off x="1389325" y="38498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0" name="Shape 890"/>
          <p:cNvSpPr txBox="1"/>
          <p:nvPr/>
        </p:nvSpPr>
        <p:spPr>
          <a:xfrm>
            <a:off x="930937" y="5215837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891" name="Shape 891"/>
          <p:cNvSpPr txBox="1"/>
          <p:nvPr/>
        </p:nvSpPr>
        <p:spPr>
          <a:xfrm rot="5400000">
            <a:off x="1518444" y="569499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4159912" y="38492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4162287" y="47604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4159912" y="4306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895" name="Shape 895"/>
          <p:cNvSpPr/>
          <p:nvPr/>
        </p:nvSpPr>
        <p:spPr>
          <a:xfrm>
            <a:off x="5986862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896" name="Shape 896"/>
          <p:cNvCxnSpPr>
            <a:stCxn id="897" idx="3"/>
            <a:endCxn id="895" idx="1"/>
          </p:cNvCxnSpPr>
          <p:nvPr/>
        </p:nvCxnSpPr>
        <p:spPr>
          <a:xfrm flipH="1" rot="10800000">
            <a:off x="5720187" y="4076687"/>
            <a:ext cx="266700" cy="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8" name="Shape 898"/>
          <p:cNvSpPr/>
          <p:nvPr/>
        </p:nvSpPr>
        <p:spPr>
          <a:xfrm>
            <a:off x="4618300" y="47604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4618300" y="43064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6632737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901" name="Shape 901"/>
          <p:cNvCxnSpPr>
            <a:stCxn id="895" idx="3"/>
            <a:endCxn id="900" idx="1"/>
          </p:cNvCxnSpPr>
          <p:nvPr/>
        </p:nvCxnSpPr>
        <p:spPr>
          <a:xfrm>
            <a:off x="6366062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7" name="Shape 897"/>
          <p:cNvSpPr/>
          <p:nvPr/>
        </p:nvSpPr>
        <p:spPr>
          <a:xfrm>
            <a:off x="5340987" y="3895337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cxnSp>
        <p:nvCxnSpPr>
          <p:cNvPr id="902" name="Shape 902"/>
          <p:cNvCxnSpPr>
            <a:stCxn id="903" idx="3"/>
            <a:endCxn id="897" idx="1"/>
          </p:cNvCxnSpPr>
          <p:nvPr/>
        </p:nvCxnSpPr>
        <p:spPr>
          <a:xfrm flipH="1" rot="10800000">
            <a:off x="5074300" y="4077272"/>
            <a:ext cx="2667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3" name="Shape 903"/>
          <p:cNvSpPr/>
          <p:nvPr/>
        </p:nvSpPr>
        <p:spPr>
          <a:xfrm>
            <a:off x="4618300" y="38504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4" name="Shape 904"/>
          <p:cNvSpPr txBox="1"/>
          <p:nvPr/>
        </p:nvSpPr>
        <p:spPr>
          <a:xfrm>
            <a:off x="4159912" y="52164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05" name="Shape 905"/>
          <p:cNvSpPr/>
          <p:nvPr/>
        </p:nvSpPr>
        <p:spPr>
          <a:xfrm>
            <a:off x="4615925" y="52164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6" name="Shape 906"/>
          <p:cNvSpPr txBox="1"/>
          <p:nvPr/>
        </p:nvSpPr>
        <p:spPr>
          <a:xfrm rot="5400000">
            <a:off x="4747419" y="569561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07" name="Shape 907"/>
          <p:cNvSpPr/>
          <p:nvPr/>
        </p:nvSpPr>
        <p:spPr>
          <a:xfrm>
            <a:off x="2114387" y="4350300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908" name="Shape 908"/>
          <p:cNvCxnSpPr>
            <a:stCxn id="909" idx="3"/>
            <a:endCxn id="907" idx="1"/>
          </p:cNvCxnSpPr>
          <p:nvPr/>
        </p:nvCxnSpPr>
        <p:spPr>
          <a:xfrm flipH="1" rot="10800000">
            <a:off x="1845325" y="4532360"/>
            <a:ext cx="2691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09" name="Shape 909"/>
          <p:cNvSpPr/>
          <p:nvPr/>
        </p:nvSpPr>
        <p:spPr>
          <a:xfrm>
            <a:off x="1389325" y="43058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0" name="Shape 910"/>
          <p:cNvSpPr/>
          <p:nvPr/>
        </p:nvSpPr>
        <p:spPr>
          <a:xfrm>
            <a:off x="2114412" y="526086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z</a:t>
            </a:r>
          </a:p>
        </p:txBody>
      </p:sp>
      <p:cxnSp>
        <p:nvCxnSpPr>
          <p:cNvPr id="911" name="Shape 911"/>
          <p:cNvCxnSpPr>
            <a:stCxn id="912" idx="3"/>
            <a:endCxn id="910" idx="1"/>
          </p:cNvCxnSpPr>
          <p:nvPr/>
        </p:nvCxnSpPr>
        <p:spPr>
          <a:xfrm flipH="1" rot="10800000">
            <a:off x="1842950" y="5442935"/>
            <a:ext cx="271500" cy="9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12" name="Shape 912"/>
          <p:cNvSpPr/>
          <p:nvPr/>
        </p:nvSpPr>
        <p:spPr>
          <a:xfrm>
            <a:off x="1386950" y="52158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7278637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914" name="Shape 914"/>
          <p:cNvCxnSpPr>
            <a:stCxn id="900" idx="3"/>
            <a:endCxn id="913" idx="1"/>
          </p:cNvCxnSpPr>
          <p:nvPr/>
        </p:nvCxnSpPr>
        <p:spPr>
          <a:xfrm>
            <a:off x="7011937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15" name="Shape 915"/>
          <p:cNvSpPr/>
          <p:nvPr/>
        </p:nvSpPr>
        <p:spPr>
          <a:xfrm>
            <a:off x="7924512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916" name="Shape 916"/>
          <p:cNvCxnSpPr>
            <a:stCxn id="913" idx="3"/>
            <a:endCxn id="915" idx="1"/>
          </p:cNvCxnSpPr>
          <p:nvPr/>
        </p:nvCxnSpPr>
        <p:spPr>
          <a:xfrm>
            <a:off x="7657837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We can think of this statement in terms of minimizing the expected number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collisions.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930937" y="3848662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933312" y="4759837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930937" y="4305862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26" name="Shape 926"/>
          <p:cNvSpPr/>
          <p:nvPr/>
        </p:nvSpPr>
        <p:spPr>
          <a:xfrm>
            <a:off x="2111987" y="480587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927" name="Shape 927"/>
          <p:cNvCxnSpPr>
            <a:stCxn id="928" idx="3"/>
            <a:endCxn id="926" idx="1"/>
          </p:cNvCxnSpPr>
          <p:nvPr/>
        </p:nvCxnSpPr>
        <p:spPr>
          <a:xfrm>
            <a:off x="1845325" y="4987835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28" name="Shape 928"/>
          <p:cNvSpPr/>
          <p:nvPr/>
        </p:nvSpPr>
        <p:spPr>
          <a:xfrm>
            <a:off x="1389325" y="47598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2757862" y="480587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</a:p>
        </p:txBody>
      </p:sp>
      <p:cxnSp>
        <p:nvCxnSpPr>
          <p:cNvPr id="930" name="Shape 930"/>
          <p:cNvCxnSpPr>
            <a:stCxn id="926" idx="3"/>
            <a:endCxn id="929" idx="1"/>
          </p:cNvCxnSpPr>
          <p:nvPr/>
        </p:nvCxnSpPr>
        <p:spPr>
          <a:xfrm>
            <a:off x="2491187" y="4987825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1" name="Shape 931"/>
          <p:cNvSpPr/>
          <p:nvPr/>
        </p:nvSpPr>
        <p:spPr>
          <a:xfrm>
            <a:off x="2112012" y="3894725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cxnSp>
        <p:nvCxnSpPr>
          <p:cNvPr id="932" name="Shape 932"/>
          <p:cNvCxnSpPr>
            <a:stCxn id="933" idx="3"/>
            <a:endCxn id="931" idx="1"/>
          </p:cNvCxnSpPr>
          <p:nvPr/>
        </p:nvCxnSpPr>
        <p:spPr>
          <a:xfrm flipH="1" rot="10800000">
            <a:off x="1845325" y="4076660"/>
            <a:ext cx="2667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33" name="Shape 933"/>
          <p:cNvSpPr/>
          <p:nvPr/>
        </p:nvSpPr>
        <p:spPr>
          <a:xfrm>
            <a:off x="1389325" y="38498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930937" y="5215837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35" name="Shape 935"/>
          <p:cNvSpPr txBox="1"/>
          <p:nvPr/>
        </p:nvSpPr>
        <p:spPr>
          <a:xfrm rot="5400000">
            <a:off x="1518444" y="569499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36" name="Shape 936"/>
          <p:cNvSpPr txBox="1"/>
          <p:nvPr/>
        </p:nvSpPr>
        <p:spPr>
          <a:xfrm>
            <a:off x="4159912" y="38492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37" name="Shape 937"/>
          <p:cNvSpPr txBox="1"/>
          <p:nvPr/>
        </p:nvSpPr>
        <p:spPr>
          <a:xfrm>
            <a:off x="4162287" y="47604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4159912" y="4306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39" name="Shape 939"/>
          <p:cNvSpPr/>
          <p:nvPr/>
        </p:nvSpPr>
        <p:spPr>
          <a:xfrm>
            <a:off x="5986862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940" name="Shape 940"/>
          <p:cNvCxnSpPr>
            <a:stCxn id="941" idx="3"/>
            <a:endCxn id="939" idx="1"/>
          </p:cNvCxnSpPr>
          <p:nvPr/>
        </p:nvCxnSpPr>
        <p:spPr>
          <a:xfrm flipH="1" rot="10800000">
            <a:off x="5720187" y="4076687"/>
            <a:ext cx="266700" cy="6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42" name="Shape 942"/>
          <p:cNvSpPr/>
          <p:nvPr/>
        </p:nvSpPr>
        <p:spPr>
          <a:xfrm>
            <a:off x="4618300" y="47604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3" name="Shape 943"/>
          <p:cNvSpPr/>
          <p:nvPr/>
        </p:nvSpPr>
        <p:spPr>
          <a:xfrm>
            <a:off x="4618300" y="43064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6632737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945" name="Shape 945"/>
          <p:cNvCxnSpPr>
            <a:stCxn id="939" idx="3"/>
            <a:endCxn id="944" idx="1"/>
          </p:cNvCxnSpPr>
          <p:nvPr/>
        </p:nvCxnSpPr>
        <p:spPr>
          <a:xfrm>
            <a:off x="6366062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41" name="Shape 941"/>
          <p:cNvSpPr/>
          <p:nvPr/>
        </p:nvSpPr>
        <p:spPr>
          <a:xfrm>
            <a:off x="5340987" y="3895337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cxnSp>
        <p:nvCxnSpPr>
          <p:cNvPr id="946" name="Shape 946"/>
          <p:cNvCxnSpPr>
            <a:stCxn id="947" idx="3"/>
            <a:endCxn id="941" idx="1"/>
          </p:cNvCxnSpPr>
          <p:nvPr/>
        </p:nvCxnSpPr>
        <p:spPr>
          <a:xfrm flipH="1" rot="10800000">
            <a:off x="5074300" y="4077272"/>
            <a:ext cx="266700" cy="12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47" name="Shape 947"/>
          <p:cNvSpPr/>
          <p:nvPr/>
        </p:nvSpPr>
        <p:spPr>
          <a:xfrm>
            <a:off x="4618300" y="385047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8" name="Shape 948"/>
          <p:cNvSpPr txBox="1"/>
          <p:nvPr/>
        </p:nvSpPr>
        <p:spPr>
          <a:xfrm>
            <a:off x="4159912" y="52164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49" name="Shape 949"/>
          <p:cNvSpPr/>
          <p:nvPr/>
        </p:nvSpPr>
        <p:spPr>
          <a:xfrm>
            <a:off x="4615925" y="52164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0" name="Shape 950"/>
          <p:cNvSpPr txBox="1"/>
          <p:nvPr/>
        </p:nvSpPr>
        <p:spPr>
          <a:xfrm rot="5400000">
            <a:off x="4747419" y="5695610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951" name="Shape 951"/>
          <p:cNvSpPr/>
          <p:nvPr/>
        </p:nvSpPr>
        <p:spPr>
          <a:xfrm>
            <a:off x="2114387" y="4350300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952" name="Shape 952"/>
          <p:cNvCxnSpPr>
            <a:stCxn id="953" idx="3"/>
            <a:endCxn id="951" idx="1"/>
          </p:cNvCxnSpPr>
          <p:nvPr/>
        </p:nvCxnSpPr>
        <p:spPr>
          <a:xfrm flipH="1" rot="10800000">
            <a:off x="1845325" y="4532360"/>
            <a:ext cx="269100" cy="15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3" name="Shape 953"/>
          <p:cNvSpPr/>
          <p:nvPr/>
        </p:nvSpPr>
        <p:spPr>
          <a:xfrm>
            <a:off x="1389325" y="43058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2396562" y="4531847"/>
            <a:ext cx="455976" cy="455976"/>
          </a:xfrm>
          <a:prstGeom prst="irregularSeal2">
            <a:avLst/>
          </a:prstGeom>
          <a:solidFill>
            <a:srgbClr val="FFD54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5" name="Shape 955"/>
          <p:cNvSpPr txBox="1"/>
          <p:nvPr/>
        </p:nvSpPr>
        <p:spPr>
          <a:xfrm rot="-1049315">
            <a:off x="2431099" y="4449004"/>
            <a:ext cx="1143034" cy="386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collision!</a:t>
            </a:r>
          </a:p>
        </p:txBody>
      </p:sp>
      <p:sp>
        <p:nvSpPr>
          <p:cNvPr id="956" name="Shape 956"/>
          <p:cNvSpPr/>
          <p:nvPr/>
        </p:nvSpPr>
        <p:spPr>
          <a:xfrm>
            <a:off x="2114412" y="526086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z</a:t>
            </a:r>
          </a:p>
        </p:txBody>
      </p:sp>
      <p:cxnSp>
        <p:nvCxnSpPr>
          <p:cNvPr id="957" name="Shape 957"/>
          <p:cNvCxnSpPr>
            <a:stCxn id="958" idx="3"/>
            <a:endCxn id="956" idx="1"/>
          </p:cNvCxnSpPr>
          <p:nvPr/>
        </p:nvCxnSpPr>
        <p:spPr>
          <a:xfrm flipH="1" rot="10800000">
            <a:off x="1842950" y="5442935"/>
            <a:ext cx="271500" cy="90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8" name="Shape 958"/>
          <p:cNvSpPr/>
          <p:nvPr/>
        </p:nvSpPr>
        <p:spPr>
          <a:xfrm>
            <a:off x="1386950" y="52158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9" name="Shape 959"/>
          <p:cNvSpPr/>
          <p:nvPr/>
        </p:nvSpPr>
        <p:spPr>
          <a:xfrm>
            <a:off x="7278637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cxnSp>
        <p:nvCxnSpPr>
          <p:cNvPr id="960" name="Shape 960"/>
          <p:cNvCxnSpPr>
            <a:stCxn id="944" idx="3"/>
            <a:endCxn id="959" idx="1"/>
          </p:cNvCxnSpPr>
          <p:nvPr/>
        </p:nvCxnSpPr>
        <p:spPr>
          <a:xfrm>
            <a:off x="7011937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1" name="Shape 961"/>
          <p:cNvSpPr/>
          <p:nvPr/>
        </p:nvSpPr>
        <p:spPr>
          <a:xfrm>
            <a:off x="7924512" y="3894712"/>
            <a:ext cx="379200" cy="363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8BC34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aseline="-25000" lang="en" sz="12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cxnSp>
        <p:nvCxnSpPr>
          <p:cNvPr id="962" name="Shape 962"/>
          <p:cNvCxnSpPr>
            <a:stCxn id="959" idx="3"/>
            <a:endCxn id="961" idx="1"/>
          </p:cNvCxnSpPr>
          <p:nvPr/>
        </p:nvCxnSpPr>
        <p:spPr>
          <a:xfrm>
            <a:off x="7657837" y="4076662"/>
            <a:ext cx="266700" cy="0"/>
          </a:xfrm>
          <a:prstGeom prst="straightConnector1">
            <a:avLst/>
          </a:prstGeom>
          <a:noFill/>
          <a:ln cap="flat" cmpd="sng" w="1905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3" name="Shape 963"/>
          <p:cNvSpPr/>
          <p:nvPr/>
        </p:nvSpPr>
        <p:spPr>
          <a:xfrm>
            <a:off x="5665537" y="3620684"/>
            <a:ext cx="455976" cy="455976"/>
          </a:xfrm>
          <a:prstGeom prst="irregularSeal2">
            <a:avLst/>
          </a:prstGeom>
          <a:solidFill>
            <a:srgbClr val="FFD54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 txBox="1"/>
          <p:nvPr/>
        </p:nvSpPr>
        <p:spPr>
          <a:xfrm rot="-1049315">
            <a:off x="5700074" y="3537841"/>
            <a:ext cx="1143034" cy="386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collision!</a:t>
            </a:r>
          </a:p>
        </p:txBody>
      </p:sp>
      <p:sp>
        <p:nvSpPr>
          <p:cNvPr id="965" name="Shape 965"/>
          <p:cNvSpPr/>
          <p:nvPr/>
        </p:nvSpPr>
        <p:spPr>
          <a:xfrm>
            <a:off x="6271437" y="3620684"/>
            <a:ext cx="455975" cy="455976"/>
          </a:xfrm>
          <a:prstGeom prst="irregularSeal2">
            <a:avLst/>
          </a:prstGeom>
          <a:solidFill>
            <a:srgbClr val="FFD54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 txBox="1"/>
          <p:nvPr/>
        </p:nvSpPr>
        <p:spPr>
          <a:xfrm rot="-1049315">
            <a:off x="6305974" y="3537841"/>
            <a:ext cx="1143034" cy="386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collision!</a:t>
            </a:r>
          </a:p>
        </p:txBody>
      </p:sp>
      <p:sp>
        <p:nvSpPr>
          <p:cNvPr id="967" name="Shape 967"/>
          <p:cNvSpPr/>
          <p:nvPr/>
        </p:nvSpPr>
        <p:spPr>
          <a:xfrm>
            <a:off x="6930512" y="3620684"/>
            <a:ext cx="455975" cy="455976"/>
          </a:xfrm>
          <a:prstGeom prst="irregularSeal2">
            <a:avLst/>
          </a:prstGeom>
          <a:solidFill>
            <a:srgbClr val="FFD54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 txBox="1"/>
          <p:nvPr/>
        </p:nvSpPr>
        <p:spPr>
          <a:xfrm rot="-1049315">
            <a:off x="6965049" y="3537841"/>
            <a:ext cx="1143034" cy="386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collision!</a:t>
            </a:r>
          </a:p>
        </p:txBody>
      </p:sp>
      <p:sp>
        <p:nvSpPr>
          <p:cNvPr id="969" name="Shape 969"/>
          <p:cNvSpPr/>
          <p:nvPr/>
        </p:nvSpPr>
        <p:spPr>
          <a:xfrm>
            <a:off x="7563212" y="3620684"/>
            <a:ext cx="455975" cy="455976"/>
          </a:xfrm>
          <a:prstGeom prst="irregularSeal2">
            <a:avLst/>
          </a:prstGeom>
          <a:solidFill>
            <a:srgbClr val="FFD54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 txBox="1"/>
          <p:nvPr/>
        </p:nvSpPr>
        <p:spPr>
          <a:xfrm rot="-1049315">
            <a:off x="7597749" y="3537841"/>
            <a:ext cx="1143034" cy="386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collision!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This time it’s possible.</a:t>
            </a:r>
          </a:p>
        </p:txBody>
      </p:sp>
      <p:sp>
        <p:nvSpPr>
          <p:cNvPr id="977" name="Shape 977"/>
          <p:cNvSpPr/>
          <p:nvPr/>
        </p:nvSpPr>
        <p:spPr>
          <a:xfrm>
            <a:off x="27438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78" name="Shape 978"/>
          <p:cNvSpPr/>
          <p:nvPr/>
        </p:nvSpPr>
        <p:spPr>
          <a:xfrm>
            <a:off x="27438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79" name="Shape 979"/>
          <p:cNvSpPr/>
          <p:nvPr/>
        </p:nvSpPr>
        <p:spPr>
          <a:xfrm>
            <a:off x="27438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0" name="Shape 980"/>
          <p:cNvSpPr/>
          <p:nvPr/>
        </p:nvSpPr>
        <p:spPr>
          <a:xfrm>
            <a:off x="32010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81" name="Shape 981"/>
          <p:cNvSpPr/>
          <p:nvPr/>
        </p:nvSpPr>
        <p:spPr>
          <a:xfrm>
            <a:off x="32010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2" name="Shape 982"/>
          <p:cNvSpPr/>
          <p:nvPr/>
        </p:nvSpPr>
        <p:spPr>
          <a:xfrm>
            <a:off x="32010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3" name="Shape 983"/>
          <p:cNvSpPr/>
          <p:nvPr/>
        </p:nvSpPr>
        <p:spPr>
          <a:xfrm>
            <a:off x="36582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36582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5" name="Shape 985"/>
          <p:cNvSpPr/>
          <p:nvPr/>
        </p:nvSpPr>
        <p:spPr>
          <a:xfrm>
            <a:off x="36582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86" name="Shape 986"/>
          <p:cNvSpPr/>
          <p:nvPr/>
        </p:nvSpPr>
        <p:spPr>
          <a:xfrm>
            <a:off x="41154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87" name="Shape 987"/>
          <p:cNvSpPr/>
          <p:nvPr/>
        </p:nvSpPr>
        <p:spPr>
          <a:xfrm>
            <a:off x="41154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88" name="Shape 988"/>
          <p:cNvSpPr/>
          <p:nvPr/>
        </p:nvSpPr>
        <p:spPr>
          <a:xfrm>
            <a:off x="41154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89" name="Shape 989"/>
          <p:cNvSpPr/>
          <p:nvPr/>
        </p:nvSpPr>
        <p:spPr>
          <a:xfrm>
            <a:off x="45726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90" name="Shape 990"/>
          <p:cNvSpPr/>
          <p:nvPr/>
        </p:nvSpPr>
        <p:spPr>
          <a:xfrm>
            <a:off x="45726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1" name="Shape 991"/>
          <p:cNvSpPr/>
          <p:nvPr/>
        </p:nvSpPr>
        <p:spPr>
          <a:xfrm>
            <a:off x="45726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50298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3" name="Shape 993"/>
          <p:cNvSpPr/>
          <p:nvPr/>
        </p:nvSpPr>
        <p:spPr>
          <a:xfrm>
            <a:off x="50298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4" name="Shape 994"/>
          <p:cNvSpPr/>
          <p:nvPr/>
        </p:nvSpPr>
        <p:spPr>
          <a:xfrm>
            <a:off x="50298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95" name="Shape 995"/>
          <p:cNvSpPr/>
          <p:nvPr/>
        </p:nvSpPr>
        <p:spPr>
          <a:xfrm>
            <a:off x="54870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996" name="Shape 996"/>
          <p:cNvSpPr/>
          <p:nvPr/>
        </p:nvSpPr>
        <p:spPr>
          <a:xfrm>
            <a:off x="54870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54870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8" name="Shape 998"/>
          <p:cNvSpPr/>
          <p:nvPr/>
        </p:nvSpPr>
        <p:spPr>
          <a:xfrm>
            <a:off x="59442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99" name="Shape 999"/>
          <p:cNvSpPr/>
          <p:nvPr/>
        </p:nvSpPr>
        <p:spPr>
          <a:xfrm>
            <a:off x="59442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59442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27448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32010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36582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41143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005" name="Shape 1005"/>
          <p:cNvSpPr txBox="1"/>
          <p:nvPr/>
        </p:nvSpPr>
        <p:spPr>
          <a:xfrm>
            <a:off x="45726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50287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007" name="Shape 1007"/>
          <p:cNvSpPr txBox="1"/>
          <p:nvPr/>
        </p:nvSpPr>
        <p:spPr>
          <a:xfrm>
            <a:off x="54859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59421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2287650" y="5387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“a”</a:t>
            </a:r>
          </a:p>
        </p:txBody>
      </p:sp>
      <p:sp>
        <p:nvSpPr>
          <p:cNvPr id="1010" name="Shape 1010"/>
          <p:cNvSpPr txBox="1"/>
          <p:nvPr/>
        </p:nvSpPr>
        <p:spPr>
          <a:xfrm>
            <a:off x="2286600" y="5844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“b”</a:t>
            </a:r>
          </a:p>
        </p:txBody>
      </p:sp>
      <p:sp>
        <p:nvSpPr>
          <p:cNvPr id="1011" name="Shape 1011"/>
          <p:cNvSpPr txBox="1"/>
          <p:nvPr/>
        </p:nvSpPr>
        <p:spPr>
          <a:xfrm>
            <a:off x="2286600" y="6301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“c”</a:t>
            </a:r>
          </a:p>
        </p:txBody>
      </p:sp>
      <p:sp>
        <p:nvSpPr>
          <p:cNvPr id="1012" name="Shape 1012"/>
          <p:cNvSpPr txBox="1"/>
          <p:nvPr/>
        </p:nvSpPr>
        <p:spPr>
          <a:xfrm>
            <a:off x="6666250" y="5459025"/>
            <a:ext cx="1459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0’s and 1’s represent the buckets i.e. 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hashes “b” to bucket 1.</a:t>
            </a:r>
          </a:p>
        </p:txBody>
      </p:sp>
      <p:sp>
        <p:nvSpPr>
          <p:cNvPr id="1013" name="Shape 1013"/>
          <p:cNvSpPr/>
          <p:nvPr/>
        </p:nvSpPr>
        <p:spPr>
          <a:xfrm flipH="1" rot="-7490961">
            <a:off x="6385716" y="5885287"/>
            <a:ext cx="301478" cy="3848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This time it’s 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exhaustive set of all hash functions that map elements in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U to buckets 1 to n, which has size |H| =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020" name="Shape 1020"/>
          <p:cNvSpPr/>
          <p:nvPr/>
        </p:nvSpPr>
        <p:spPr>
          <a:xfrm>
            <a:off x="27438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1" name="Shape 1021"/>
          <p:cNvSpPr/>
          <p:nvPr/>
        </p:nvSpPr>
        <p:spPr>
          <a:xfrm>
            <a:off x="27438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2" name="Shape 1022"/>
          <p:cNvSpPr/>
          <p:nvPr/>
        </p:nvSpPr>
        <p:spPr>
          <a:xfrm>
            <a:off x="27438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3" name="Shape 1023"/>
          <p:cNvSpPr/>
          <p:nvPr/>
        </p:nvSpPr>
        <p:spPr>
          <a:xfrm>
            <a:off x="32010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24" name="Shape 1024"/>
          <p:cNvSpPr/>
          <p:nvPr/>
        </p:nvSpPr>
        <p:spPr>
          <a:xfrm>
            <a:off x="32010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32010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6" name="Shape 1026"/>
          <p:cNvSpPr/>
          <p:nvPr/>
        </p:nvSpPr>
        <p:spPr>
          <a:xfrm>
            <a:off x="36582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7" name="Shape 1027"/>
          <p:cNvSpPr/>
          <p:nvPr/>
        </p:nvSpPr>
        <p:spPr>
          <a:xfrm>
            <a:off x="36582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6582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1154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41154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1154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2" name="Shape 1032"/>
          <p:cNvSpPr/>
          <p:nvPr/>
        </p:nvSpPr>
        <p:spPr>
          <a:xfrm>
            <a:off x="45726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3" name="Shape 1033"/>
          <p:cNvSpPr/>
          <p:nvPr/>
        </p:nvSpPr>
        <p:spPr>
          <a:xfrm>
            <a:off x="45726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5726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5" name="Shape 1035"/>
          <p:cNvSpPr/>
          <p:nvPr/>
        </p:nvSpPr>
        <p:spPr>
          <a:xfrm>
            <a:off x="50298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6" name="Shape 1036"/>
          <p:cNvSpPr/>
          <p:nvPr/>
        </p:nvSpPr>
        <p:spPr>
          <a:xfrm>
            <a:off x="50298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37" name="Shape 1037"/>
          <p:cNvSpPr/>
          <p:nvPr/>
        </p:nvSpPr>
        <p:spPr>
          <a:xfrm>
            <a:off x="50298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8" name="Shape 1038"/>
          <p:cNvSpPr/>
          <p:nvPr/>
        </p:nvSpPr>
        <p:spPr>
          <a:xfrm>
            <a:off x="54870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39" name="Shape 1039"/>
          <p:cNvSpPr/>
          <p:nvPr/>
        </p:nvSpPr>
        <p:spPr>
          <a:xfrm>
            <a:off x="54870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0" name="Shape 1040"/>
          <p:cNvSpPr/>
          <p:nvPr/>
        </p:nvSpPr>
        <p:spPr>
          <a:xfrm>
            <a:off x="54870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1" name="Shape 1041"/>
          <p:cNvSpPr/>
          <p:nvPr/>
        </p:nvSpPr>
        <p:spPr>
          <a:xfrm>
            <a:off x="59442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59442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9442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27448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45" name="Shape 1045"/>
          <p:cNvSpPr txBox="1"/>
          <p:nvPr/>
        </p:nvSpPr>
        <p:spPr>
          <a:xfrm>
            <a:off x="32010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46" name="Shape 1046"/>
          <p:cNvSpPr txBox="1"/>
          <p:nvPr/>
        </p:nvSpPr>
        <p:spPr>
          <a:xfrm>
            <a:off x="36582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47" name="Shape 1047"/>
          <p:cNvSpPr txBox="1"/>
          <p:nvPr/>
        </p:nvSpPr>
        <p:spPr>
          <a:xfrm>
            <a:off x="41143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048" name="Shape 1048"/>
          <p:cNvSpPr txBox="1"/>
          <p:nvPr/>
        </p:nvSpPr>
        <p:spPr>
          <a:xfrm>
            <a:off x="45726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049" name="Shape 1049"/>
          <p:cNvSpPr txBox="1"/>
          <p:nvPr/>
        </p:nvSpPr>
        <p:spPr>
          <a:xfrm>
            <a:off x="50287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54859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59421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2287650" y="5387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“a”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2286600" y="5844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“b”</a:t>
            </a:r>
          </a:p>
        </p:txBody>
      </p:sp>
      <p:sp>
        <p:nvSpPr>
          <p:cNvPr id="1054" name="Shape 1054"/>
          <p:cNvSpPr txBox="1"/>
          <p:nvPr/>
        </p:nvSpPr>
        <p:spPr>
          <a:xfrm>
            <a:off x="2286600" y="6301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“c”</a:t>
            </a:r>
          </a:p>
        </p:txBody>
      </p:sp>
      <p:sp>
        <p:nvSpPr>
          <p:cNvPr id="1055" name="Shape 1055"/>
          <p:cNvSpPr txBox="1"/>
          <p:nvPr/>
        </p:nvSpPr>
        <p:spPr>
          <a:xfrm>
            <a:off x="6666250" y="5459025"/>
            <a:ext cx="1459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0’s and 1’s represent the buckets i.e. 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hashes “b” to bucket 1.</a:t>
            </a:r>
          </a:p>
        </p:txBody>
      </p:sp>
      <p:sp>
        <p:nvSpPr>
          <p:cNvPr id="1056" name="Shape 1056"/>
          <p:cNvSpPr/>
          <p:nvPr/>
        </p:nvSpPr>
        <p:spPr>
          <a:xfrm flipH="1" rot="-7490961">
            <a:off x="6385716" y="5885287"/>
            <a:ext cx="301478" cy="3848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Data Structures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5321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94" name="Shape 94"/>
          <p:cNvSpPr/>
          <p:nvPr/>
        </p:nvSpPr>
        <p:spPr>
          <a:xfrm>
            <a:off x="15321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linked lists</a:t>
            </a:r>
          </a:p>
        </p:txBody>
      </p:sp>
      <p:sp>
        <p:nvSpPr>
          <p:cNvPr id="95" name="Shape 95"/>
          <p:cNvSpPr/>
          <p:nvPr/>
        </p:nvSpPr>
        <p:spPr>
          <a:xfrm>
            <a:off x="33609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 arrays</a:t>
            </a:r>
          </a:p>
        </p:txBody>
      </p:sp>
      <p:sp>
        <p:nvSpPr>
          <p:cNvPr id="96" name="Shape 96"/>
          <p:cNvSpPr/>
          <p:nvPr/>
        </p:nvSpPr>
        <p:spPr>
          <a:xfrm>
            <a:off x="51897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Balanced BSTs</a:t>
            </a:r>
          </a:p>
        </p:txBody>
      </p:sp>
      <p:sp>
        <p:nvSpPr>
          <p:cNvPr id="97" name="Shape 97"/>
          <p:cNvSpPr/>
          <p:nvPr/>
        </p:nvSpPr>
        <p:spPr>
          <a:xfrm>
            <a:off x="51897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O(n)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for generic BSTs</a:t>
            </a:r>
          </a:p>
        </p:txBody>
      </p:sp>
      <p:sp>
        <p:nvSpPr>
          <p:cNvPr id="98" name="Shape 98"/>
          <p:cNvSpPr/>
          <p:nvPr/>
        </p:nvSpPr>
        <p:spPr>
          <a:xfrm>
            <a:off x="15321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without a pointer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 the element</a:t>
            </a:r>
          </a:p>
        </p:txBody>
      </p:sp>
      <p:sp>
        <p:nvSpPr>
          <p:cNvPr id="99" name="Shape 99"/>
          <p:cNvSpPr/>
          <p:nvPr/>
        </p:nvSpPr>
        <p:spPr>
          <a:xfrm>
            <a:off x="33609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100" name="Shape 100"/>
          <p:cNvSpPr/>
          <p:nvPr/>
        </p:nvSpPr>
        <p:spPr>
          <a:xfrm>
            <a:off x="33609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101" name="Shape 101"/>
          <p:cNvSpPr/>
          <p:nvPr/>
        </p:nvSpPr>
        <p:spPr>
          <a:xfrm>
            <a:off x="51897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 case</a:t>
            </a:r>
          </a:p>
        </p:txBody>
      </p:sp>
      <p:sp>
        <p:nvSpPr>
          <p:cNvPr id="102" name="Shape 102"/>
          <p:cNvSpPr/>
          <p:nvPr/>
        </p:nvSpPr>
        <p:spPr>
          <a:xfrm>
            <a:off x="609600" y="2367600"/>
            <a:ext cx="9225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</a:p>
        </p:txBody>
      </p:sp>
      <p:sp>
        <p:nvSpPr>
          <p:cNvPr id="103" name="Shape 103"/>
          <p:cNvSpPr/>
          <p:nvPr/>
        </p:nvSpPr>
        <p:spPr>
          <a:xfrm>
            <a:off x="609600" y="4196400"/>
            <a:ext cx="9225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Insert/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Delete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Yes! This time it’s possible.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Let H be the exhaustive set of all hash functions that map elements in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universe U to buckets 1 to n, which has size |H| =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e.g. Suppose U = {“a”, “b”, “c”} and n = 2 (there are 2 buckets). H would be a set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8 hash functions. One h would map “a”, “b”, and “c” all to bucket 0. Another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 would map “a” and “b” to bucket 0 and “c” to bucket 1. etc. etc.</a:t>
            </a:r>
          </a:p>
        </p:txBody>
      </p:sp>
      <p:sp>
        <p:nvSpPr>
          <p:cNvPr id="1063" name="Shape 1063"/>
          <p:cNvSpPr/>
          <p:nvPr/>
        </p:nvSpPr>
        <p:spPr>
          <a:xfrm>
            <a:off x="27438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27438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65" name="Shape 1065"/>
          <p:cNvSpPr/>
          <p:nvPr/>
        </p:nvSpPr>
        <p:spPr>
          <a:xfrm>
            <a:off x="27438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66" name="Shape 1066"/>
          <p:cNvSpPr/>
          <p:nvPr/>
        </p:nvSpPr>
        <p:spPr>
          <a:xfrm>
            <a:off x="32010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67" name="Shape 1067"/>
          <p:cNvSpPr/>
          <p:nvPr/>
        </p:nvSpPr>
        <p:spPr>
          <a:xfrm>
            <a:off x="32010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68" name="Shape 1068"/>
          <p:cNvSpPr/>
          <p:nvPr/>
        </p:nvSpPr>
        <p:spPr>
          <a:xfrm>
            <a:off x="32010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6582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0" name="Shape 1070"/>
          <p:cNvSpPr/>
          <p:nvPr/>
        </p:nvSpPr>
        <p:spPr>
          <a:xfrm>
            <a:off x="36582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1" name="Shape 1071"/>
          <p:cNvSpPr/>
          <p:nvPr/>
        </p:nvSpPr>
        <p:spPr>
          <a:xfrm>
            <a:off x="36582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72" name="Shape 1072"/>
          <p:cNvSpPr/>
          <p:nvPr/>
        </p:nvSpPr>
        <p:spPr>
          <a:xfrm>
            <a:off x="4115400" y="6267322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73" name="Shape 1073"/>
          <p:cNvSpPr/>
          <p:nvPr/>
        </p:nvSpPr>
        <p:spPr>
          <a:xfrm>
            <a:off x="4115400" y="5357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4" name="Shape 1074"/>
          <p:cNvSpPr/>
          <p:nvPr/>
        </p:nvSpPr>
        <p:spPr>
          <a:xfrm>
            <a:off x="4115400" y="58133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75" name="Shape 1075"/>
          <p:cNvSpPr/>
          <p:nvPr/>
        </p:nvSpPr>
        <p:spPr>
          <a:xfrm>
            <a:off x="45726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6" name="Shape 1076"/>
          <p:cNvSpPr/>
          <p:nvPr/>
        </p:nvSpPr>
        <p:spPr>
          <a:xfrm>
            <a:off x="45726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5726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78" name="Shape 1078"/>
          <p:cNvSpPr/>
          <p:nvPr/>
        </p:nvSpPr>
        <p:spPr>
          <a:xfrm>
            <a:off x="50298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0298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0" name="Shape 1080"/>
          <p:cNvSpPr/>
          <p:nvPr/>
        </p:nvSpPr>
        <p:spPr>
          <a:xfrm>
            <a:off x="50298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81" name="Shape 1081"/>
          <p:cNvSpPr/>
          <p:nvPr/>
        </p:nvSpPr>
        <p:spPr>
          <a:xfrm>
            <a:off x="54870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082" name="Shape 1082"/>
          <p:cNvSpPr/>
          <p:nvPr/>
        </p:nvSpPr>
        <p:spPr>
          <a:xfrm>
            <a:off x="54870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4870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4" name="Shape 1084"/>
          <p:cNvSpPr/>
          <p:nvPr/>
        </p:nvSpPr>
        <p:spPr>
          <a:xfrm>
            <a:off x="5944200" y="626833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5" name="Shape 1085"/>
          <p:cNvSpPr/>
          <p:nvPr/>
        </p:nvSpPr>
        <p:spPr>
          <a:xfrm>
            <a:off x="5944200" y="5358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944200" y="581436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27448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32010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089" name="Shape 1089"/>
          <p:cNvSpPr txBox="1"/>
          <p:nvPr/>
        </p:nvSpPr>
        <p:spPr>
          <a:xfrm>
            <a:off x="36582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090" name="Shape 1090"/>
          <p:cNvSpPr txBox="1"/>
          <p:nvPr/>
        </p:nvSpPr>
        <p:spPr>
          <a:xfrm>
            <a:off x="41143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091" name="Shape 1091"/>
          <p:cNvSpPr txBox="1"/>
          <p:nvPr/>
        </p:nvSpPr>
        <p:spPr>
          <a:xfrm>
            <a:off x="45726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50287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548595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5942100" y="49618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2287650" y="5387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“a”</a:t>
            </a:r>
          </a:p>
        </p:txBody>
      </p:sp>
      <p:sp>
        <p:nvSpPr>
          <p:cNvPr id="1096" name="Shape 1096"/>
          <p:cNvSpPr txBox="1"/>
          <p:nvPr/>
        </p:nvSpPr>
        <p:spPr>
          <a:xfrm>
            <a:off x="2286600" y="5844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“b”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2286600" y="6301050"/>
            <a:ext cx="45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“c”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6666250" y="5459025"/>
            <a:ext cx="14598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0’s and 1’s represent the buckets i.e. h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hashes “b” to bucket 1.</a:t>
            </a:r>
          </a:p>
        </p:txBody>
      </p:sp>
      <p:sp>
        <p:nvSpPr>
          <p:cNvPr id="1099" name="Shape 1099"/>
          <p:cNvSpPr/>
          <p:nvPr/>
        </p:nvSpPr>
        <p:spPr>
          <a:xfrm flipH="1" rot="-7490961">
            <a:off x="6385716" y="5885287"/>
            <a:ext cx="301478" cy="38480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</p:txBody>
      </p:sp>
      <p:grpSp>
        <p:nvGrpSpPr>
          <p:cNvPr id="1106" name="Shape 1106"/>
          <p:cNvGrpSpPr/>
          <p:nvPr/>
        </p:nvGrpSpPr>
        <p:grpSpPr>
          <a:xfrm>
            <a:off x="4057650" y="2728300"/>
            <a:ext cx="782700" cy="975550"/>
            <a:chOff x="1085325" y="3826475"/>
            <a:chExt cx="782700" cy="975550"/>
          </a:xfrm>
        </p:grpSpPr>
        <p:sp>
          <p:nvSpPr>
            <p:cNvPr id="1107" name="Shape 110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109" name="Shape 110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115" name="Shape 111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</p:txBody>
      </p:sp>
      <p:grpSp>
        <p:nvGrpSpPr>
          <p:cNvPr id="1116" name="Shape 1116"/>
          <p:cNvGrpSpPr/>
          <p:nvPr/>
        </p:nvGrpSpPr>
        <p:grpSpPr>
          <a:xfrm>
            <a:off x="4057650" y="2728300"/>
            <a:ext cx="782700" cy="975550"/>
            <a:chOff x="1085325" y="3826475"/>
            <a:chExt cx="782700" cy="975550"/>
          </a:xfrm>
        </p:grpSpPr>
        <p:sp>
          <p:nvSpPr>
            <p:cNvPr id="1117" name="Shape 1117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18" name="Shape 1118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119" name="Shape 1119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1120" name="Shape 1120"/>
          <p:cNvGrpSpPr/>
          <p:nvPr/>
        </p:nvGrpSpPr>
        <p:grpSpPr>
          <a:xfrm>
            <a:off x="4382124" y="3573192"/>
            <a:ext cx="693900" cy="973500"/>
            <a:chOff x="4534524" y="3573192"/>
            <a:chExt cx="693900" cy="973500"/>
          </a:xfrm>
        </p:grpSpPr>
        <p:sp>
          <p:nvSpPr>
            <p:cNvPr id="1121" name="Shape 1121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22" name="Shape 1122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1/n</a:t>
            </a:r>
          </a:p>
        </p:txBody>
      </p:sp>
      <p:grpSp>
        <p:nvGrpSpPr>
          <p:cNvPr id="1129" name="Shape 1129"/>
          <p:cNvGrpSpPr/>
          <p:nvPr/>
        </p:nvGrpSpPr>
        <p:grpSpPr>
          <a:xfrm>
            <a:off x="4057650" y="2728300"/>
            <a:ext cx="782700" cy="975550"/>
            <a:chOff x="1085325" y="3826475"/>
            <a:chExt cx="782700" cy="975550"/>
          </a:xfrm>
        </p:grpSpPr>
        <p:sp>
          <p:nvSpPr>
            <p:cNvPr id="1130" name="Shape 1130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4382124" y="3573192"/>
            <a:ext cx="693900" cy="973500"/>
            <a:chOff x="4534524" y="3573192"/>
            <a:chExt cx="693900" cy="973500"/>
          </a:xfrm>
        </p:grpSpPr>
        <p:sp>
          <p:nvSpPr>
            <p:cNvPr id="1134" name="Shape 1134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35" name="Shape 1135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grpSp>
        <p:nvGrpSpPr>
          <p:cNvPr id="1136" name="Shape 1136"/>
          <p:cNvGrpSpPr/>
          <p:nvPr/>
        </p:nvGrpSpPr>
        <p:grpSpPr>
          <a:xfrm>
            <a:off x="4382124" y="4411392"/>
            <a:ext cx="693900" cy="973500"/>
            <a:chOff x="4534524" y="3573192"/>
            <a:chExt cx="693900" cy="973500"/>
          </a:xfrm>
        </p:grpSpPr>
        <p:sp>
          <p:nvSpPr>
            <p:cNvPr id="1137" name="Shape 1137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38" name="Shape 1138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sp>
        <p:nvSpPr>
          <p:cNvPr id="1139" name="Shape 1139"/>
          <p:cNvSpPr txBox="1"/>
          <p:nvPr/>
        </p:nvSpPr>
        <p:spPr>
          <a:xfrm>
            <a:off x="5643575" y="4379750"/>
            <a:ext cx="2208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will prove this is the case for the exhaustive set H in your Homework.</a:t>
            </a:r>
          </a:p>
        </p:txBody>
      </p:sp>
      <p:sp>
        <p:nvSpPr>
          <p:cNvPr id="1140" name="Shape 1140"/>
          <p:cNvSpPr/>
          <p:nvPr/>
        </p:nvSpPr>
        <p:spPr>
          <a:xfrm flipH="1" rot="-10417216">
            <a:off x="5353889" y="4318638"/>
            <a:ext cx="301457" cy="3848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1/n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(n-1/n)</a:t>
            </a:r>
          </a:p>
        </p:txBody>
      </p:sp>
      <p:grpSp>
        <p:nvGrpSpPr>
          <p:cNvPr id="1147" name="Shape 1147"/>
          <p:cNvGrpSpPr/>
          <p:nvPr/>
        </p:nvGrpSpPr>
        <p:grpSpPr>
          <a:xfrm>
            <a:off x="4057650" y="2728300"/>
            <a:ext cx="782700" cy="975550"/>
            <a:chOff x="1085325" y="3826475"/>
            <a:chExt cx="782700" cy="975550"/>
          </a:xfrm>
        </p:grpSpPr>
        <p:sp>
          <p:nvSpPr>
            <p:cNvPr id="1148" name="Shape 1148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1151" name="Shape 1151"/>
          <p:cNvGrpSpPr/>
          <p:nvPr/>
        </p:nvGrpSpPr>
        <p:grpSpPr>
          <a:xfrm>
            <a:off x="4382124" y="3573192"/>
            <a:ext cx="693900" cy="973500"/>
            <a:chOff x="4534524" y="3573192"/>
            <a:chExt cx="693900" cy="973500"/>
          </a:xfrm>
        </p:grpSpPr>
        <p:sp>
          <p:nvSpPr>
            <p:cNvPr id="1152" name="Shape 1152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grpSp>
        <p:nvGrpSpPr>
          <p:cNvPr id="1154" name="Shape 1154"/>
          <p:cNvGrpSpPr/>
          <p:nvPr/>
        </p:nvGrpSpPr>
        <p:grpSpPr>
          <a:xfrm>
            <a:off x="4382124" y="4411392"/>
            <a:ext cx="693900" cy="973500"/>
            <a:chOff x="4534524" y="3573192"/>
            <a:chExt cx="693900" cy="973500"/>
          </a:xfrm>
        </p:grpSpPr>
        <p:sp>
          <p:nvSpPr>
            <p:cNvPr id="1155" name="Shape 1155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56" name="Shape 1156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sp>
        <p:nvSpPr>
          <p:cNvPr id="1157" name="Shape 1157"/>
          <p:cNvSpPr txBox="1"/>
          <p:nvPr/>
        </p:nvSpPr>
        <p:spPr>
          <a:xfrm>
            <a:off x="5643575" y="4379750"/>
            <a:ext cx="2208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will prove this is the case for the exhaustive set H in your Homework.</a:t>
            </a:r>
          </a:p>
        </p:txBody>
      </p:sp>
      <p:sp>
        <p:nvSpPr>
          <p:cNvPr id="1158" name="Shape 1158"/>
          <p:cNvSpPr/>
          <p:nvPr/>
        </p:nvSpPr>
        <p:spPr>
          <a:xfrm flipH="1" rot="-10417216">
            <a:off x="5353889" y="4318638"/>
            <a:ext cx="301457" cy="3848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Lots of h’s?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1/n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(n-1/n)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≤ 2</a:t>
            </a:r>
          </a:p>
        </p:txBody>
      </p:sp>
      <p:grpSp>
        <p:nvGrpSpPr>
          <p:cNvPr id="1165" name="Shape 1165"/>
          <p:cNvGrpSpPr/>
          <p:nvPr/>
        </p:nvGrpSpPr>
        <p:grpSpPr>
          <a:xfrm>
            <a:off x="4057650" y="2728300"/>
            <a:ext cx="782700" cy="975550"/>
            <a:chOff x="1085325" y="3826475"/>
            <a:chExt cx="782700" cy="975550"/>
          </a:xfrm>
        </p:grpSpPr>
        <p:sp>
          <p:nvSpPr>
            <p:cNvPr id="1166" name="Shape 1166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67" name="Shape 1167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168" name="Shape 1168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1169" name="Shape 1169"/>
          <p:cNvGrpSpPr/>
          <p:nvPr/>
        </p:nvGrpSpPr>
        <p:grpSpPr>
          <a:xfrm>
            <a:off x="4382124" y="3573192"/>
            <a:ext cx="693900" cy="973500"/>
            <a:chOff x="4534524" y="3573192"/>
            <a:chExt cx="693900" cy="973500"/>
          </a:xfrm>
        </p:grpSpPr>
        <p:sp>
          <p:nvSpPr>
            <p:cNvPr id="1170" name="Shape 1170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71" name="Shape 1171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grpSp>
        <p:nvGrpSpPr>
          <p:cNvPr id="1172" name="Shape 1172"/>
          <p:cNvGrpSpPr/>
          <p:nvPr/>
        </p:nvGrpSpPr>
        <p:grpSpPr>
          <a:xfrm>
            <a:off x="4382124" y="4411392"/>
            <a:ext cx="693900" cy="973500"/>
            <a:chOff x="4534524" y="3573192"/>
            <a:chExt cx="693900" cy="973500"/>
          </a:xfrm>
        </p:grpSpPr>
        <p:sp>
          <p:nvSpPr>
            <p:cNvPr id="1173" name="Shape 1173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174" name="Shape 1174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sp>
        <p:nvSpPr>
          <p:cNvPr id="1175" name="Shape 1175"/>
          <p:cNvSpPr txBox="1"/>
          <p:nvPr/>
        </p:nvSpPr>
        <p:spPr>
          <a:xfrm>
            <a:off x="5643575" y="4379750"/>
            <a:ext cx="2208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will prove this is the case for the exhaustive set H in your Homework.</a:t>
            </a:r>
          </a:p>
        </p:txBody>
      </p:sp>
      <p:sp>
        <p:nvSpPr>
          <p:cNvPr id="1176" name="Shape 1176"/>
          <p:cNvSpPr/>
          <p:nvPr/>
        </p:nvSpPr>
        <p:spPr>
          <a:xfrm flipH="1" rot="-10417216">
            <a:off x="5353889" y="4318638"/>
            <a:ext cx="301457" cy="3848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Can we design a set H = {h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 , 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where h: U ➝ {1, …, n}, such that if we chose a random h in H, after an adversary chooses n items {u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…,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} to hash, the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number of items in u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’s bucket is O(1)?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Yes!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This is great news! It means that we can choose H to be the exhaustive set of all hash functions, and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operations on any n elements will have an expected runtime of O(1) per operation.</a:t>
            </a:r>
          </a:p>
        </p:txBody>
      </p:sp>
      <p:sp>
        <p:nvSpPr>
          <p:cNvPr id="1182" name="Shape 118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 Good News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exhaustive set of all hash functions is HUGEEE!!!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many bits would it take to write down the name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of the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 functions in this H?</a:t>
            </a:r>
          </a:p>
        </p:txBody>
      </p:sp>
      <p:sp>
        <p:nvSpPr>
          <p:cNvPr id="1188" name="Shape 118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 Bad News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7209300" y="2112600"/>
            <a:ext cx="1459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Like really huge.</a:t>
            </a:r>
          </a:p>
        </p:txBody>
      </p:sp>
      <p:sp>
        <p:nvSpPr>
          <p:cNvPr id="1190" name="Shape 1190"/>
          <p:cNvSpPr/>
          <p:nvPr/>
        </p:nvSpPr>
        <p:spPr>
          <a:xfrm flipH="1" rot="-5054592">
            <a:off x="6944300" y="1925226"/>
            <a:ext cx="301467" cy="3848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1191" name="Shape 1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23" y="22869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exhaustive set of all hash functions is HUGEEE!!!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How many bits would it take to write down the name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of the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hash functions in this H?          log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|U| log 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To see why, consider how much memory it would take to write down the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one of the 8 hash functions from earlier. You could assign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the id 000,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id 001, etc. So 8 hash functions requires log 8 = 3 bits to write down.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|U| log n bits is enough to do direct addressing!</a:t>
            </a:r>
          </a:p>
        </p:txBody>
      </p:sp>
      <p:sp>
        <p:nvSpPr>
          <p:cNvPr id="1197" name="Shape 11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 Bad News</a:t>
            </a:r>
          </a:p>
        </p:txBody>
      </p:sp>
      <p:sp>
        <p:nvSpPr>
          <p:cNvPr id="1198" name="Shape 1198"/>
          <p:cNvSpPr txBox="1"/>
          <p:nvPr/>
        </p:nvSpPr>
        <p:spPr>
          <a:xfrm>
            <a:off x="7209300" y="2112600"/>
            <a:ext cx="1459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Like really huge.</a:t>
            </a:r>
          </a:p>
        </p:txBody>
      </p:sp>
      <p:sp>
        <p:nvSpPr>
          <p:cNvPr id="1199" name="Shape 1199"/>
          <p:cNvSpPr/>
          <p:nvPr/>
        </p:nvSpPr>
        <p:spPr>
          <a:xfrm flipH="1" rot="-5054592">
            <a:off x="6944300" y="1925226"/>
            <a:ext cx="301467" cy="3848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1200" name="Shape 1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023" y="2286900"/>
            <a:ext cx="323324" cy="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Shape 120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can we fix this issue of the size of H?</a:t>
            </a:r>
          </a:p>
        </p:txBody>
      </p:sp>
      <p:sp>
        <p:nvSpPr>
          <p:cNvPr id="1206" name="Shape 12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 Is Too Big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Data Structures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096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5321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111" name="Shape 111"/>
          <p:cNvSpPr/>
          <p:nvPr/>
        </p:nvSpPr>
        <p:spPr>
          <a:xfrm>
            <a:off x="15321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linked lists</a:t>
            </a:r>
          </a:p>
        </p:txBody>
      </p:sp>
      <p:sp>
        <p:nvSpPr>
          <p:cNvPr id="112" name="Shape 112"/>
          <p:cNvSpPr/>
          <p:nvPr/>
        </p:nvSpPr>
        <p:spPr>
          <a:xfrm>
            <a:off x="33609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 arrays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8970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Balanced BSTs</a:t>
            </a:r>
          </a:p>
        </p:txBody>
      </p:sp>
      <p:sp>
        <p:nvSpPr>
          <p:cNvPr id="114" name="Shape 114"/>
          <p:cNvSpPr/>
          <p:nvPr/>
        </p:nvSpPr>
        <p:spPr>
          <a:xfrm>
            <a:off x="51897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O(n)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for generic BSTs</a:t>
            </a:r>
          </a:p>
        </p:txBody>
      </p:sp>
      <p:sp>
        <p:nvSpPr>
          <p:cNvPr id="115" name="Shape 115"/>
          <p:cNvSpPr/>
          <p:nvPr/>
        </p:nvSpPr>
        <p:spPr>
          <a:xfrm>
            <a:off x="15321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without a pointer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 the element</a:t>
            </a:r>
          </a:p>
        </p:txBody>
      </p:sp>
      <p:sp>
        <p:nvSpPr>
          <p:cNvPr id="116" name="Shape 116"/>
          <p:cNvSpPr/>
          <p:nvPr/>
        </p:nvSpPr>
        <p:spPr>
          <a:xfrm>
            <a:off x="33609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117" name="Shape 117"/>
          <p:cNvSpPr/>
          <p:nvPr/>
        </p:nvSpPr>
        <p:spPr>
          <a:xfrm>
            <a:off x="336090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 worst-case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518970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 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 case</a:t>
            </a:r>
          </a:p>
        </p:txBody>
      </p:sp>
      <p:sp>
        <p:nvSpPr>
          <p:cNvPr id="119" name="Shape 119"/>
          <p:cNvSpPr/>
          <p:nvPr/>
        </p:nvSpPr>
        <p:spPr>
          <a:xfrm>
            <a:off x="609600" y="2367600"/>
            <a:ext cx="9225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</a:p>
        </p:txBody>
      </p:sp>
      <p:sp>
        <p:nvSpPr>
          <p:cNvPr id="120" name="Shape 120"/>
          <p:cNvSpPr/>
          <p:nvPr/>
        </p:nvSpPr>
        <p:spPr>
          <a:xfrm>
            <a:off x="609600" y="4196400"/>
            <a:ext cx="9225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Insert/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Delete</a:t>
            </a:r>
          </a:p>
        </p:txBody>
      </p:sp>
      <p:sp>
        <p:nvSpPr>
          <p:cNvPr id="121" name="Shape 121"/>
          <p:cNvSpPr/>
          <p:nvPr/>
        </p:nvSpPr>
        <p:spPr>
          <a:xfrm>
            <a:off x="7018500" y="1444500"/>
            <a:ext cx="1830900" cy="9231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Hash tables</a:t>
            </a:r>
          </a:p>
        </p:txBody>
      </p:sp>
      <p:sp>
        <p:nvSpPr>
          <p:cNvPr id="122" name="Shape 122"/>
          <p:cNvSpPr/>
          <p:nvPr/>
        </p:nvSpPr>
        <p:spPr>
          <a:xfrm>
            <a:off x="7018500" y="2367600"/>
            <a:ext cx="1830900" cy="18309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</a:p>
        </p:txBody>
      </p:sp>
      <p:sp>
        <p:nvSpPr>
          <p:cNvPr id="123" name="Shape 123"/>
          <p:cNvSpPr/>
          <p:nvPr/>
        </p:nvSpPr>
        <p:spPr>
          <a:xfrm>
            <a:off x="7018500" y="4196400"/>
            <a:ext cx="1830900" cy="18309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expected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worst-case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without a pointer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 the element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Shape 1211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Universal Hash Functions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can we fix this issue of the size of 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Pick from a smaller set H, that still guarantees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(4)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Recall the bound that allowed us to achieve this guarantee: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E[number of items in 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’s bucket] = 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P[h(u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        1/n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= 1 + (n-1/n)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≤ 2</a:t>
            </a:r>
          </a:p>
        </p:txBody>
      </p:sp>
      <p:sp>
        <p:nvSpPr>
          <p:cNvPr id="1222" name="Shape 12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 Is Too Big</a:t>
            </a:r>
          </a:p>
        </p:txBody>
      </p:sp>
      <p:grpSp>
        <p:nvGrpSpPr>
          <p:cNvPr id="1223" name="Shape 1223"/>
          <p:cNvGrpSpPr/>
          <p:nvPr/>
        </p:nvGrpSpPr>
        <p:grpSpPr>
          <a:xfrm>
            <a:off x="4057650" y="2575900"/>
            <a:ext cx="782700" cy="975550"/>
            <a:chOff x="1085325" y="3826475"/>
            <a:chExt cx="782700" cy="975550"/>
          </a:xfrm>
        </p:grpSpPr>
        <p:sp>
          <p:nvSpPr>
            <p:cNvPr id="1224" name="Shape 1224"/>
            <p:cNvSpPr txBox="1"/>
            <p:nvPr/>
          </p:nvSpPr>
          <p:spPr>
            <a:xfrm>
              <a:off x="1161550" y="3828525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25" name="Shape 1225"/>
            <p:cNvSpPr txBox="1"/>
            <p:nvPr/>
          </p:nvSpPr>
          <p:spPr>
            <a:xfrm>
              <a:off x="1215837" y="4524554"/>
              <a:ext cx="494399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= 1</a:t>
              </a:r>
            </a:p>
          </p:txBody>
        </p:sp>
        <p:sp>
          <p:nvSpPr>
            <p:cNvPr id="1226" name="Shape 1226"/>
            <p:cNvSpPr txBox="1"/>
            <p:nvPr/>
          </p:nvSpPr>
          <p:spPr>
            <a:xfrm>
              <a:off x="1085325" y="3826475"/>
              <a:ext cx="7827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n</a:t>
              </a:r>
            </a:p>
          </p:txBody>
        </p:sp>
      </p:grpSp>
      <p:grpSp>
        <p:nvGrpSpPr>
          <p:cNvPr id="1227" name="Shape 1227"/>
          <p:cNvGrpSpPr/>
          <p:nvPr/>
        </p:nvGrpSpPr>
        <p:grpSpPr>
          <a:xfrm>
            <a:off x="4382124" y="3420792"/>
            <a:ext cx="693900" cy="973500"/>
            <a:chOff x="4534524" y="3573192"/>
            <a:chExt cx="693900" cy="973500"/>
          </a:xfrm>
        </p:grpSpPr>
        <p:sp>
          <p:nvSpPr>
            <p:cNvPr id="1228" name="Shape 1228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29" name="Shape 1229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grpSp>
        <p:nvGrpSpPr>
          <p:cNvPr id="1230" name="Shape 1230"/>
          <p:cNvGrpSpPr/>
          <p:nvPr/>
        </p:nvGrpSpPr>
        <p:grpSpPr>
          <a:xfrm>
            <a:off x="4382124" y="4258992"/>
            <a:ext cx="693900" cy="973500"/>
            <a:chOff x="4534524" y="3573192"/>
            <a:chExt cx="693900" cy="973500"/>
          </a:xfrm>
        </p:grpSpPr>
        <p:sp>
          <p:nvSpPr>
            <p:cNvPr id="1231" name="Shape 1231"/>
            <p:cNvSpPr txBox="1"/>
            <p:nvPr/>
          </p:nvSpPr>
          <p:spPr>
            <a:xfrm>
              <a:off x="4534525" y="3573192"/>
              <a:ext cx="693900" cy="9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4800">
                  <a:latin typeface="Source Sans Pro"/>
                  <a:ea typeface="Source Sans Pro"/>
                  <a:cs typeface="Source Sans Pro"/>
                  <a:sym typeface="Source Sans Pro"/>
                </a:rPr>
                <a:t>Σ</a:t>
              </a:r>
            </a:p>
          </p:txBody>
        </p:sp>
        <p:sp>
          <p:nvSpPr>
            <p:cNvPr id="1232" name="Shape 1232"/>
            <p:cNvSpPr txBox="1"/>
            <p:nvPr/>
          </p:nvSpPr>
          <p:spPr>
            <a:xfrm>
              <a:off x="4534524" y="4269225"/>
              <a:ext cx="6246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Source Sans Pro"/>
                  <a:ea typeface="Source Sans Pro"/>
                  <a:cs typeface="Source Sans Pro"/>
                  <a:sym typeface="Source Sans Pro"/>
                </a:rPr>
                <a:t>y ≠ x</a:t>
              </a:r>
            </a:p>
          </p:txBody>
        </p:sp>
      </p:grpSp>
      <p:sp>
        <p:nvSpPr>
          <p:cNvPr id="1233" name="Shape 1233"/>
          <p:cNvSpPr txBox="1"/>
          <p:nvPr/>
        </p:nvSpPr>
        <p:spPr>
          <a:xfrm>
            <a:off x="5643575" y="4227350"/>
            <a:ext cx="1105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step!</a:t>
            </a:r>
          </a:p>
        </p:txBody>
      </p:sp>
      <p:sp>
        <p:nvSpPr>
          <p:cNvPr id="1234" name="Shape 1234"/>
          <p:cNvSpPr/>
          <p:nvPr/>
        </p:nvSpPr>
        <p:spPr>
          <a:xfrm flipH="1" rot="-10417216">
            <a:off x="5353889" y="4166238"/>
            <a:ext cx="301457" cy="3848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bound is so important, there’s a special name for sets H that satisfy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hash family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a fancy name for a set of hash functions.</a:t>
            </a:r>
          </a:p>
        </p:txBody>
      </p:sp>
      <p:sp>
        <p:nvSpPr>
          <p:cNvPr id="1240" name="Shape 12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Universal Hash Family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bound is so important, there’s a special name for sets H that satisfy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hash family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is a fancy name for a set of hash functions.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universal hash family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describes a set of hash functions that satisfy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bound: P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1000">
                <a:latin typeface="Source Sans Pro"/>
                <a:ea typeface="Source Sans Pro"/>
                <a:cs typeface="Source Sans Pro"/>
                <a:sym typeface="Source Sans Pro"/>
              </a:rPr>
              <a:t>∈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[h(u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 = h(u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)] ≤ 1/n.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The exhaustive set of hash functions is an example of a universal hash family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but, as discussed previously, it’s too big to be practical.</a:t>
            </a:r>
          </a:p>
        </p:txBody>
      </p:sp>
      <p:sp>
        <p:nvSpPr>
          <p:cNvPr id="1246" name="Shape 12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Universal Hash Family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Identifying new smaller universal hash families is an active field of research in computer science.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One of the more well-studied universal hash families: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To hash an integer x in {0, …, |U|-1} to a bucket {1, …, n}: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(x) = ax + b </a:t>
            </a:r>
            <a:r>
              <a:rPr i="1" lang="en" sz="1800">
                <a:latin typeface="Source Sans Pro"/>
                <a:ea typeface="Source Sans Pro"/>
                <a:cs typeface="Source Sans Pro"/>
                <a:sym typeface="Source Sans Pro"/>
              </a:rPr>
              <a:t>mod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p </a:t>
            </a:r>
            <a:r>
              <a:rPr i="1" lang="en" sz="1800">
                <a:latin typeface="Source Sans Pro"/>
                <a:ea typeface="Source Sans Pro"/>
                <a:cs typeface="Source Sans Pro"/>
                <a:sym typeface="Source Sans Pro"/>
              </a:rPr>
              <a:t>mod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for some prime p ≥ |U| and a ∊ {1, …, p - 1} and b ∊ {0, …, p - 1}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To select an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a,b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from this family:</a:t>
            </a:r>
          </a:p>
        </p:txBody>
      </p:sp>
      <p:sp>
        <p:nvSpPr>
          <p:cNvPr id="1252" name="Shape 12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Smaller Universal Hash Family</a:t>
            </a:r>
          </a:p>
        </p:txBody>
      </p:sp>
      <p:sp>
        <p:nvSpPr>
          <p:cNvPr id="1253" name="Shape 1253"/>
          <p:cNvSpPr/>
          <p:nvPr/>
        </p:nvSpPr>
        <p:spPr>
          <a:xfrm>
            <a:off x="894106" y="4769826"/>
            <a:ext cx="1379808" cy="1139723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4" name="Shape 1254"/>
          <p:cNvSpPr txBox="1"/>
          <p:nvPr/>
        </p:nvSpPr>
        <p:spPr>
          <a:xfrm>
            <a:off x="2580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Find the smallest prime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≥ |U|.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4572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 Let </a:t>
            </a:r>
            <a:r>
              <a:rPr b="1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 number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{1, …, p - 1}.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3184500" y="4854550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5176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258" name="Shape 1258"/>
          <p:cNvSpPr txBox="1"/>
          <p:nvPr/>
        </p:nvSpPr>
        <p:spPr>
          <a:xfrm>
            <a:off x="588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 Determine |U|.</a:t>
            </a:r>
          </a:p>
        </p:txBody>
      </p:sp>
      <p:sp>
        <p:nvSpPr>
          <p:cNvPr id="1259" name="Shape 1259"/>
          <p:cNvSpPr txBox="1"/>
          <p:nvPr/>
        </p:nvSpPr>
        <p:spPr>
          <a:xfrm>
            <a:off x="6564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Let </a:t>
            </a:r>
            <a:r>
              <a:rPr b="1"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 number 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{0, …, p - 1}.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7168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There are p-1 choices for </a:t>
            </a:r>
            <a:r>
              <a:rPr b="1" lang="en" sz="24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and p choices for </a:t>
            </a:r>
            <a:r>
              <a:rPr b="1" lang="en" sz="24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so |H| = p(p-1) = O(p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 = O(|U|</a:t>
            </a:r>
            <a:r>
              <a:rPr baseline="30000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That’s much better than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 space need to store h is log |U|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O(log |U|) &lt;&lt; O(|U|log n).</a:t>
            </a:r>
          </a:p>
        </p:txBody>
      </p:sp>
      <p:sp>
        <p:nvSpPr>
          <p:cNvPr id="1266" name="Shape 126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How Small Is This H?</a:t>
            </a:r>
          </a:p>
        </p:txBody>
      </p:sp>
      <p:sp>
        <p:nvSpPr>
          <p:cNvPr id="1267" name="Shape 1267"/>
          <p:cNvSpPr/>
          <p:nvPr/>
        </p:nvSpPr>
        <p:spPr>
          <a:xfrm>
            <a:off x="894106" y="4769826"/>
            <a:ext cx="1379808" cy="1139723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8" name="Shape 1268"/>
          <p:cNvSpPr txBox="1"/>
          <p:nvPr/>
        </p:nvSpPr>
        <p:spPr>
          <a:xfrm>
            <a:off x="2580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Find the smallest prime </a:t>
            </a:r>
            <a:r>
              <a:rPr b="1" lang="en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≥ |U|.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4572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Let </a:t>
            </a:r>
            <a:r>
              <a:rPr b="1" lang="en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 number 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{1, …, p - 1}.</a:t>
            </a:r>
          </a:p>
        </p:txBody>
      </p:sp>
      <p:sp>
        <p:nvSpPr>
          <p:cNvPr id="1270" name="Shape 1270"/>
          <p:cNvSpPr txBox="1"/>
          <p:nvPr/>
        </p:nvSpPr>
        <p:spPr>
          <a:xfrm>
            <a:off x="3184500" y="4854550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</a:p>
        </p:txBody>
      </p:sp>
      <p:sp>
        <p:nvSpPr>
          <p:cNvPr id="1271" name="Shape 1271"/>
          <p:cNvSpPr txBox="1"/>
          <p:nvPr/>
        </p:nvSpPr>
        <p:spPr>
          <a:xfrm>
            <a:off x="5176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  <p:sp>
        <p:nvSpPr>
          <p:cNvPr id="1272" name="Shape 1272"/>
          <p:cNvSpPr txBox="1"/>
          <p:nvPr/>
        </p:nvSpPr>
        <p:spPr>
          <a:xfrm>
            <a:off x="588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Determine |U|.</a:t>
            </a:r>
          </a:p>
        </p:txBody>
      </p:sp>
      <p:sp>
        <p:nvSpPr>
          <p:cNvPr id="1273" name="Shape 1273"/>
          <p:cNvSpPr txBox="1"/>
          <p:nvPr/>
        </p:nvSpPr>
        <p:spPr>
          <a:xfrm>
            <a:off x="6564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Let </a:t>
            </a:r>
            <a:r>
              <a:rPr b="1"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 number 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{0, …, p - 1}.</a:t>
            </a:r>
          </a:p>
        </p:txBody>
      </p:sp>
      <p:sp>
        <p:nvSpPr>
          <p:cNvPr id="1274" name="Shape 1274"/>
          <p:cNvSpPr txBox="1"/>
          <p:nvPr/>
        </p:nvSpPr>
        <p:spPr>
          <a:xfrm>
            <a:off x="7168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Another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of the more well-studied universal hash families (using matrix multiplication!):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 hash a u-bit string x (i.e. bit string of length u) to a bucket {1, …, n} (i.e. bit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string of length b = log(n)):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(x) = 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for some b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✕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matrix A of 0’s and 1’s, using binary (modulo 2) arithmetic.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To select an h</a:t>
            </a:r>
            <a:r>
              <a:rPr baseline="-25000" lang="en" sz="18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from this family:</a:t>
            </a:r>
          </a:p>
        </p:txBody>
      </p:sp>
      <p:sp>
        <p:nvSpPr>
          <p:cNvPr id="1280" name="Shape 128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Another Universal Hash Family</a:t>
            </a:r>
          </a:p>
        </p:txBody>
      </p:sp>
      <p:sp>
        <p:nvSpPr>
          <p:cNvPr id="1281" name="Shape 1281"/>
          <p:cNvSpPr/>
          <p:nvPr/>
        </p:nvSpPr>
        <p:spPr>
          <a:xfrm>
            <a:off x="894106" y="4769826"/>
            <a:ext cx="1379808" cy="1139723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2" name="Shape 1282"/>
          <p:cNvSpPr txBox="1"/>
          <p:nvPr/>
        </p:nvSpPr>
        <p:spPr>
          <a:xfrm>
            <a:off x="2580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= log(|U|).</a:t>
            </a:r>
          </a:p>
        </p:txBody>
      </p:sp>
      <p:sp>
        <p:nvSpPr>
          <p:cNvPr id="1283" name="Shape 1283"/>
          <p:cNvSpPr txBox="1"/>
          <p:nvPr/>
        </p:nvSpPr>
        <p:spPr>
          <a:xfrm>
            <a:off x="4572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 = log(n)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284" name="Shape 1284"/>
          <p:cNvSpPr txBox="1"/>
          <p:nvPr/>
        </p:nvSpPr>
        <p:spPr>
          <a:xfrm>
            <a:off x="3184500" y="4854550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285" name="Shape 1285"/>
          <p:cNvSpPr txBox="1"/>
          <p:nvPr/>
        </p:nvSpPr>
        <p:spPr>
          <a:xfrm>
            <a:off x="5176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286" name="Shape 1286"/>
          <p:cNvSpPr txBox="1"/>
          <p:nvPr/>
        </p:nvSpPr>
        <p:spPr>
          <a:xfrm>
            <a:off x="588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Determine |U|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6564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Let </a:t>
            </a:r>
            <a:r>
              <a:rPr b="1"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✕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u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random matrix of 0’s and 1’s.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7168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many possible binary matrices of size b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✕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u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b="1" lang="en" sz="24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2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ub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= O(|U|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log(n)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That’s much better than n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|U|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, but larger than the other universal hash family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O(|U|</a:t>
            </a:r>
            <a:r>
              <a:rPr baseline="30000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</p:txBody>
      </p:sp>
      <p:sp>
        <p:nvSpPr>
          <p:cNvPr id="1294" name="Shape 12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How Small Is This H?</a:t>
            </a:r>
          </a:p>
        </p:txBody>
      </p:sp>
      <p:sp>
        <p:nvSpPr>
          <p:cNvPr id="1295" name="Shape 1295"/>
          <p:cNvSpPr/>
          <p:nvPr/>
        </p:nvSpPr>
        <p:spPr>
          <a:xfrm>
            <a:off x="894106" y="4769826"/>
            <a:ext cx="1379808" cy="1139723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6" name="Shape 1296"/>
          <p:cNvSpPr txBox="1"/>
          <p:nvPr/>
        </p:nvSpPr>
        <p:spPr>
          <a:xfrm>
            <a:off x="2580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u = log(|U|).</a:t>
            </a:r>
          </a:p>
        </p:txBody>
      </p:sp>
      <p:sp>
        <p:nvSpPr>
          <p:cNvPr id="1297" name="Shape 1297"/>
          <p:cNvSpPr txBox="1"/>
          <p:nvPr/>
        </p:nvSpPr>
        <p:spPr>
          <a:xfrm>
            <a:off x="4572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b = log(n).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3184500" y="4854550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5176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8BC3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588000" y="590955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Determine |U|.</a:t>
            </a:r>
          </a:p>
        </p:txBody>
      </p:sp>
      <p:sp>
        <p:nvSpPr>
          <p:cNvPr id="1301" name="Shape 1301"/>
          <p:cNvSpPr txBox="1"/>
          <p:nvPr/>
        </p:nvSpPr>
        <p:spPr>
          <a:xfrm>
            <a:off x="6564000" y="5909550"/>
            <a:ext cx="199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Let </a:t>
            </a:r>
            <a:r>
              <a:rPr b="1" lang="en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be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 </a:t>
            </a:r>
            <a:r>
              <a:rPr b="1" lang="en" sz="1000">
                <a:latin typeface="Source Sans Pro"/>
                <a:ea typeface="Source Sans Pro"/>
                <a:cs typeface="Source Sans Pro"/>
                <a:sym typeface="Source Sans Pro"/>
              </a:rPr>
              <a:t>✕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u random matrix of 0’s and 1’s.</a:t>
            </a:r>
          </a:p>
        </p:txBody>
      </p:sp>
      <p:sp>
        <p:nvSpPr>
          <p:cNvPr id="1302" name="Shape 1302"/>
          <p:cNvSpPr txBox="1"/>
          <p:nvPr/>
        </p:nvSpPr>
        <p:spPr>
          <a:xfrm>
            <a:off x="7168500" y="4854537"/>
            <a:ext cx="78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D5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say you wanted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 implement a hash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table ...</a:t>
            </a:r>
          </a:p>
        </p:txBody>
      </p:sp>
      <p:sp>
        <p:nvSpPr>
          <p:cNvPr id="1308" name="Shape 130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</a:t>
            </a:r>
          </a:p>
        </p:txBody>
      </p:sp>
      <p:sp>
        <p:nvSpPr>
          <p:cNvPr id="1309" name="Shape 1309"/>
          <p:cNvSpPr/>
          <p:nvPr/>
        </p:nvSpPr>
        <p:spPr>
          <a:xfrm>
            <a:off x="562796" y="2968499"/>
            <a:ext cx="2046924" cy="1690740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6927450" y="321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1" name="Shape 1311"/>
          <p:cNvSpPr/>
          <p:nvPr/>
        </p:nvSpPr>
        <p:spPr>
          <a:xfrm>
            <a:off x="6927450" y="2762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2" name="Shape 1312"/>
          <p:cNvSpPr/>
          <p:nvPr/>
        </p:nvSpPr>
        <p:spPr>
          <a:xfrm>
            <a:off x="6927450" y="2310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3" name="Shape 1313"/>
          <p:cNvSpPr/>
          <p:nvPr/>
        </p:nvSpPr>
        <p:spPr>
          <a:xfrm>
            <a:off x="6927450" y="5028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4" name="Shape 1314"/>
          <p:cNvSpPr txBox="1"/>
          <p:nvPr/>
        </p:nvSpPr>
        <p:spPr>
          <a:xfrm rot="5400000">
            <a:off x="7053268" y="45958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315" name="Shape 1315"/>
          <p:cNvSpPr txBox="1"/>
          <p:nvPr/>
        </p:nvSpPr>
        <p:spPr>
          <a:xfrm>
            <a:off x="7383462" y="2310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16" name="Shape 1316"/>
          <p:cNvSpPr/>
          <p:nvPr/>
        </p:nvSpPr>
        <p:spPr>
          <a:xfrm>
            <a:off x="6927450" y="366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6927450" y="4122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8" name="Shape 1318"/>
          <p:cNvSpPr/>
          <p:nvPr/>
        </p:nvSpPr>
        <p:spPr>
          <a:xfrm>
            <a:off x="6927450" y="5486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9" name="Shape 1319"/>
          <p:cNvSpPr txBox="1"/>
          <p:nvPr/>
        </p:nvSpPr>
        <p:spPr>
          <a:xfrm>
            <a:off x="7383462" y="2767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20" name="Shape 1320"/>
          <p:cNvSpPr txBox="1"/>
          <p:nvPr/>
        </p:nvSpPr>
        <p:spPr>
          <a:xfrm>
            <a:off x="7383462" y="3216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21" name="Shape 1321"/>
          <p:cNvSpPr txBox="1"/>
          <p:nvPr/>
        </p:nvSpPr>
        <p:spPr>
          <a:xfrm>
            <a:off x="7383462" y="36692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7383462" y="4122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7383462" y="50278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1324" name="Shape 1324"/>
          <p:cNvSpPr txBox="1"/>
          <p:nvPr/>
        </p:nvSpPr>
        <p:spPr>
          <a:xfrm>
            <a:off x="7383462" y="54865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1325" name="Shape 1325"/>
          <p:cNvSpPr txBox="1"/>
          <p:nvPr/>
        </p:nvSpPr>
        <p:spPr>
          <a:xfrm>
            <a:off x="3815300" y="38507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3534600" y="1305075"/>
            <a:ext cx="2158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set of hash functions H, likely a universal hash family like H = mod p mod 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type of item per address.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insert(7)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19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170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020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871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721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72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422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273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123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74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9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57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020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858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721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59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422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260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123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961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150" name="Shape 150"/>
          <p:cNvSpPr/>
          <p:nvPr/>
        </p:nvSpPr>
        <p:spPr>
          <a:xfrm>
            <a:off x="6457950" y="46752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say you wanted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 implement a hash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table ...</a:t>
            </a:r>
          </a:p>
        </p:txBody>
      </p:sp>
      <p:sp>
        <p:nvSpPr>
          <p:cNvPr id="1332" name="Shape 133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</a:t>
            </a:r>
          </a:p>
        </p:txBody>
      </p:sp>
      <p:sp>
        <p:nvSpPr>
          <p:cNvPr id="1333" name="Shape 1333"/>
          <p:cNvSpPr/>
          <p:nvPr/>
        </p:nvSpPr>
        <p:spPr>
          <a:xfrm>
            <a:off x="562796" y="2968499"/>
            <a:ext cx="2046924" cy="1690740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6927450" y="321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5" name="Shape 1335"/>
          <p:cNvSpPr/>
          <p:nvPr/>
        </p:nvSpPr>
        <p:spPr>
          <a:xfrm>
            <a:off x="6927450" y="2762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6" name="Shape 1336"/>
          <p:cNvSpPr/>
          <p:nvPr/>
        </p:nvSpPr>
        <p:spPr>
          <a:xfrm>
            <a:off x="6927450" y="2310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7" name="Shape 1337"/>
          <p:cNvSpPr/>
          <p:nvPr/>
        </p:nvSpPr>
        <p:spPr>
          <a:xfrm>
            <a:off x="6927450" y="5028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8" name="Shape 1338"/>
          <p:cNvSpPr txBox="1"/>
          <p:nvPr/>
        </p:nvSpPr>
        <p:spPr>
          <a:xfrm rot="5400000">
            <a:off x="7053268" y="45958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339" name="Shape 1339"/>
          <p:cNvSpPr txBox="1"/>
          <p:nvPr/>
        </p:nvSpPr>
        <p:spPr>
          <a:xfrm>
            <a:off x="7383462" y="2310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40" name="Shape 1340"/>
          <p:cNvSpPr/>
          <p:nvPr/>
        </p:nvSpPr>
        <p:spPr>
          <a:xfrm>
            <a:off x="6927450" y="366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1" name="Shape 1341"/>
          <p:cNvSpPr/>
          <p:nvPr/>
        </p:nvSpPr>
        <p:spPr>
          <a:xfrm>
            <a:off x="6927450" y="4122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2" name="Shape 1342"/>
          <p:cNvSpPr/>
          <p:nvPr/>
        </p:nvSpPr>
        <p:spPr>
          <a:xfrm>
            <a:off x="6927450" y="5486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3" name="Shape 1343"/>
          <p:cNvSpPr txBox="1"/>
          <p:nvPr/>
        </p:nvSpPr>
        <p:spPr>
          <a:xfrm>
            <a:off x="7383462" y="2767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7383462" y="3216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7383462" y="36692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7383462" y="4122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47" name="Shape 1347"/>
          <p:cNvSpPr txBox="1"/>
          <p:nvPr/>
        </p:nvSpPr>
        <p:spPr>
          <a:xfrm>
            <a:off x="7383462" y="50278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1348" name="Shape 1348"/>
          <p:cNvSpPr txBox="1"/>
          <p:nvPr/>
        </p:nvSpPr>
        <p:spPr>
          <a:xfrm>
            <a:off x="7383462" y="54865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1349" name="Shape 1349"/>
          <p:cNvSpPr txBox="1"/>
          <p:nvPr/>
        </p:nvSpPr>
        <p:spPr>
          <a:xfrm>
            <a:off x="3815300" y="38507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350" name="Shape 1350"/>
          <p:cNvSpPr txBox="1"/>
          <p:nvPr/>
        </p:nvSpPr>
        <p:spPr>
          <a:xfrm>
            <a:off x="3534600" y="1305075"/>
            <a:ext cx="2158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set of hash functions H, likely a universal hash family like H = mod p mod n.</a:t>
            </a:r>
          </a:p>
        </p:txBody>
      </p:sp>
      <p:sp>
        <p:nvSpPr>
          <p:cNvPr id="1351" name="Shape 1351"/>
          <p:cNvSpPr txBox="1"/>
          <p:nvPr/>
        </p:nvSpPr>
        <p:spPr>
          <a:xfrm>
            <a:off x="3508100" y="2223250"/>
            <a:ext cx="21582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When the client initializes a hash table, you randomly pick a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from H to use in the hash table to hash the items.</a:t>
            </a:r>
          </a:p>
        </p:txBody>
      </p:sp>
      <p:sp>
        <p:nvSpPr>
          <p:cNvPr id="1352" name="Shape 1352"/>
          <p:cNvSpPr txBox="1"/>
          <p:nvPr/>
        </p:nvSpPr>
        <p:spPr>
          <a:xfrm>
            <a:off x="4209500" y="4276875"/>
            <a:ext cx="769200" cy="7725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Let’s say you wanted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 implement a hash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table ...</a:t>
            </a:r>
          </a:p>
        </p:txBody>
      </p:sp>
      <p:sp>
        <p:nvSpPr>
          <p:cNvPr id="1358" name="Shape 13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Hash Tables</a:t>
            </a:r>
          </a:p>
        </p:txBody>
      </p:sp>
      <p:sp>
        <p:nvSpPr>
          <p:cNvPr id="1359" name="Shape 1359"/>
          <p:cNvSpPr/>
          <p:nvPr/>
        </p:nvSpPr>
        <p:spPr>
          <a:xfrm>
            <a:off x="562796" y="2968499"/>
            <a:ext cx="2046924" cy="1690740"/>
          </a:xfrm>
          <a:prstGeom prst="cloud">
            <a:avLst/>
          </a:prstGeom>
          <a:solidFill>
            <a:srgbClr val="EFEFEF"/>
          </a:solidFill>
          <a:ln cap="flat" cmpd="sng" w="38100">
            <a:solidFill>
              <a:srgbClr val="D3368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0" name="Shape 1360"/>
          <p:cNvSpPr txBox="1"/>
          <p:nvPr/>
        </p:nvSpPr>
        <p:spPr>
          <a:xfrm>
            <a:off x="590262" y="4764900"/>
            <a:ext cx="1992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3. Start hashing values from the universe U.</a:t>
            </a:r>
          </a:p>
        </p:txBody>
      </p:sp>
      <p:sp>
        <p:nvSpPr>
          <p:cNvPr id="1361" name="Shape 1361"/>
          <p:cNvSpPr/>
          <p:nvPr/>
        </p:nvSpPr>
        <p:spPr>
          <a:xfrm>
            <a:off x="6927450" y="321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2" name="Shape 1362"/>
          <p:cNvSpPr/>
          <p:nvPr/>
        </p:nvSpPr>
        <p:spPr>
          <a:xfrm>
            <a:off x="6927450" y="2762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3" name="Shape 1363"/>
          <p:cNvSpPr/>
          <p:nvPr/>
        </p:nvSpPr>
        <p:spPr>
          <a:xfrm>
            <a:off x="6927450" y="2310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4" name="Shape 1364"/>
          <p:cNvSpPr/>
          <p:nvPr/>
        </p:nvSpPr>
        <p:spPr>
          <a:xfrm>
            <a:off x="6927450" y="5028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5" name="Shape 1365"/>
          <p:cNvSpPr txBox="1"/>
          <p:nvPr/>
        </p:nvSpPr>
        <p:spPr>
          <a:xfrm rot="5400000">
            <a:off x="7053268" y="4595847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366" name="Shape 1366"/>
          <p:cNvSpPr txBox="1"/>
          <p:nvPr/>
        </p:nvSpPr>
        <p:spPr>
          <a:xfrm>
            <a:off x="7383462" y="2310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6927450" y="3666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8" name="Shape 1368"/>
          <p:cNvSpPr/>
          <p:nvPr/>
        </p:nvSpPr>
        <p:spPr>
          <a:xfrm>
            <a:off x="6927450" y="412259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9" name="Shape 1369"/>
          <p:cNvSpPr/>
          <p:nvPr/>
        </p:nvSpPr>
        <p:spPr>
          <a:xfrm>
            <a:off x="6927450" y="5486547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0" name="Shape 1370"/>
          <p:cNvSpPr txBox="1"/>
          <p:nvPr/>
        </p:nvSpPr>
        <p:spPr>
          <a:xfrm>
            <a:off x="7383462" y="27678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371" name="Shape 1371"/>
          <p:cNvSpPr txBox="1"/>
          <p:nvPr/>
        </p:nvSpPr>
        <p:spPr>
          <a:xfrm>
            <a:off x="7383462" y="3216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372" name="Shape 1372"/>
          <p:cNvSpPr txBox="1"/>
          <p:nvPr/>
        </p:nvSpPr>
        <p:spPr>
          <a:xfrm>
            <a:off x="7383462" y="366922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373" name="Shape 1373"/>
          <p:cNvSpPr txBox="1"/>
          <p:nvPr/>
        </p:nvSpPr>
        <p:spPr>
          <a:xfrm>
            <a:off x="7383462" y="412260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374" name="Shape 1374"/>
          <p:cNvSpPr txBox="1"/>
          <p:nvPr/>
        </p:nvSpPr>
        <p:spPr>
          <a:xfrm>
            <a:off x="7383462" y="50278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1375" name="Shape 1375"/>
          <p:cNvSpPr txBox="1"/>
          <p:nvPr/>
        </p:nvSpPr>
        <p:spPr>
          <a:xfrm>
            <a:off x="7383462" y="5486550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1376" name="Shape 1376"/>
          <p:cNvSpPr txBox="1"/>
          <p:nvPr/>
        </p:nvSpPr>
        <p:spPr>
          <a:xfrm>
            <a:off x="3815300" y="3850775"/>
            <a:ext cx="1557600" cy="15327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</a:p>
        </p:txBody>
      </p:sp>
      <p:sp>
        <p:nvSpPr>
          <p:cNvPr id="1377" name="Shape 1377"/>
          <p:cNvSpPr txBox="1"/>
          <p:nvPr/>
        </p:nvSpPr>
        <p:spPr>
          <a:xfrm>
            <a:off x="3534600" y="1305075"/>
            <a:ext cx="2158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1. You choose your set of hash functions H, likely a universal hash family like H = mod p mod n.</a:t>
            </a:r>
          </a:p>
        </p:txBody>
      </p:sp>
      <p:sp>
        <p:nvSpPr>
          <p:cNvPr id="1378" name="Shape 1378"/>
          <p:cNvSpPr txBox="1"/>
          <p:nvPr/>
        </p:nvSpPr>
        <p:spPr>
          <a:xfrm>
            <a:off x="4209500" y="4276875"/>
            <a:ext cx="769200" cy="7725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</a:t>
            </a:r>
            <a:r>
              <a:rPr baseline="-25000" lang="en" sz="24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</a:p>
        </p:txBody>
      </p:sp>
      <p:cxnSp>
        <p:nvCxnSpPr>
          <p:cNvPr id="1379" name="Shape 1379"/>
          <p:cNvCxnSpPr/>
          <p:nvPr/>
        </p:nvCxnSpPr>
        <p:spPr>
          <a:xfrm>
            <a:off x="2256575" y="3474450"/>
            <a:ext cx="1953000" cy="933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0" name="Shape 1380"/>
          <p:cNvCxnSpPr/>
          <p:nvPr/>
        </p:nvCxnSpPr>
        <p:spPr>
          <a:xfrm>
            <a:off x="813500" y="4041825"/>
            <a:ext cx="3396000" cy="773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1" name="Shape 1381"/>
          <p:cNvCxnSpPr/>
          <p:nvPr/>
        </p:nvCxnSpPr>
        <p:spPr>
          <a:xfrm>
            <a:off x="1791725" y="3822350"/>
            <a:ext cx="2421900" cy="1124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2" name="Shape 1382"/>
          <p:cNvCxnSpPr>
            <a:endCxn id="1362" idx="1"/>
          </p:cNvCxnSpPr>
          <p:nvPr/>
        </p:nvCxnSpPr>
        <p:spPr>
          <a:xfrm flipH="1" rot="10800000">
            <a:off x="5004450" y="2990547"/>
            <a:ext cx="1923000" cy="1400100"/>
          </a:xfrm>
          <a:prstGeom prst="straightConnector1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3" name="Shape 1383"/>
          <p:cNvCxnSpPr>
            <a:endCxn id="1368" idx="1"/>
          </p:cNvCxnSpPr>
          <p:nvPr/>
        </p:nvCxnSpPr>
        <p:spPr>
          <a:xfrm flipH="1" rot="10800000">
            <a:off x="5004450" y="4350597"/>
            <a:ext cx="1923000" cy="497400"/>
          </a:xfrm>
          <a:prstGeom prst="straightConnector1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4" name="Shape 1384"/>
          <p:cNvCxnSpPr>
            <a:endCxn id="1361" idx="1"/>
          </p:cNvCxnSpPr>
          <p:nvPr/>
        </p:nvCxnSpPr>
        <p:spPr>
          <a:xfrm flipH="1" rot="10800000">
            <a:off x="4991550" y="3444597"/>
            <a:ext cx="1935900" cy="1512900"/>
          </a:xfrm>
          <a:prstGeom prst="straightConnector1">
            <a:avLst/>
          </a:pr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5" name="Shape 1385"/>
          <p:cNvSpPr txBox="1"/>
          <p:nvPr/>
        </p:nvSpPr>
        <p:spPr>
          <a:xfrm>
            <a:off x="3508100" y="2223250"/>
            <a:ext cx="21582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2. When the client initializes a hash table, you randomly pick a hash function h</a:t>
            </a:r>
            <a:r>
              <a:rPr b="1"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from H to use in the hash table to hash the items.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was the case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want the average-case runtime for a specific input to be low.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This is why it was important for us to select our pivot randomly as opposed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to select, say, the first element in the sublist in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391" name="Shape 13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What’s the Source of the Randomness?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was the case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want the average-case runtime for a specific input to be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This is why it was important for us to select our pivot randomly as opposed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to select, say, the first element in the sublist in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we selected the pivot as the first element, then the expected runtime over all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the inputs would be low, but for certain inputs (namely, the one in reverse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order), runtime would be guaranteed to be high.</a:t>
            </a:r>
          </a:p>
        </p:txBody>
      </p:sp>
      <p:sp>
        <p:nvSpPr>
          <p:cNvPr id="1397" name="Shape 13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What’s the Source of the Randomness?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was the case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want the average-case runtime for a specific input to be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This is why it was important for us to select our pivot randomly as opposed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to select, say, the first element in the sublist in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we selected the pivot as the first element, then the expected runtime over all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the inputs would be low, but for certain inputs (namely, the one in reverse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order), runtime would be guaranteed to be high.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Instead, since our algorithm supplied the randomness, for any specific input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(even the one in reverse order), the expected runtime is low.</a:t>
            </a:r>
          </a:p>
        </p:txBody>
      </p:sp>
      <p:sp>
        <p:nvSpPr>
          <p:cNvPr id="1403" name="Shape 14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What’s the Source of the Randomness?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was the case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want the average-case runtime for a specific input to be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This is why it was important for us to select our pivot randomly as opposed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to select, say, the first element in the sublist in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we selected the pivot as the first element, then the expected runtime over all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the inputs would be low, but for certain inputs (namely, the one in reverse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order), runtime would be guaranteed to be high.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Instead, since our algorithm supplied the randomness, for any specific input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(even the one in reverse order), the expected runtime is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Note this does not say anything the worst-case runtime, which you can think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as the case in which the adversary controls the randomness we’re using. This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remains the same even though we introduced randomness into our algorithm.</a:t>
            </a:r>
          </a:p>
        </p:txBody>
      </p:sp>
      <p:sp>
        <p:nvSpPr>
          <p:cNvPr id="1409" name="Shape 140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What’s the Source of the Randomness?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 was the case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we want the average-case runtime for a specific input to be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This is why it was important for us to select our pivot randomly as opposed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   to select, say, the first element in the sublist in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If we selected the pivot as the first element, then the expected runtime over all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of the inputs would be low, but for certain inputs (namely, the one in reverse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order), runtime would be guaranteed to be high.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Instead, since our algorithm supplied the randomness, for any specific input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(even the one in reverse order), the expected runtime is low.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Note this does not say anything the worst-case runtime, which you can think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as the case in which the adversary controls the randomness we’re using. This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remains the same even though we introduced randomness into our algorithm.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Same thing here with hash tables.</a:t>
            </a:r>
          </a:p>
        </p:txBody>
      </p:sp>
      <p:sp>
        <p:nvSpPr>
          <p:cNvPr id="1415" name="Shape 141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What’s the Source of the Randomness?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 Addressing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might we get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-time? Try direct addressing!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One type of item per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insert(7)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insert(5)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19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70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020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871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721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572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422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273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1235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974000" y="4446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9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57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020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858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21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559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2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260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1235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961700" y="4014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177" name="Shape 177"/>
          <p:cNvSpPr/>
          <p:nvPr/>
        </p:nvSpPr>
        <p:spPr>
          <a:xfrm>
            <a:off x="6457950" y="4675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178" name="Shape 178"/>
          <p:cNvSpPr/>
          <p:nvPr/>
        </p:nvSpPr>
        <p:spPr>
          <a:xfrm>
            <a:off x="4756950" y="4675200"/>
            <a:ext cx="456000" cy="4560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