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117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109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07.xml"/>
  <Override ContentType="application/vnd.openxmlformats-officedocument.presentationml.notesSlide+xml" PartName="/ppt/notesSlides/notesSlide100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105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11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112.xml"/>
  <Override ContentType="application/vnd.openxmlformats-officedocument.presentationml.notesSlide+xml" PartName="/ppt/notesSlides/notesSlide103.xml"/>
  <Override ContentType="application/vnd.openxmlformats-officedocument.presentationml.notesSlide+xml" PartName="/ppt/notesSlides/notesSlide97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114.xml"/>
  <Override ContentType="application/vnd.openxmlformats-officedocument.presentationml.notesSlide+xml" PartName="/ppt/notesSlides/notesSlide101.xml"/>
  <Override ContentType="application/vnd.openxmlformats-officedocument.presentationml.notesSlide+xml" PartName="/ppt/notesSlides/notesSlide95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116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9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108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106.xml"/>
  <Override ContentType="application/vnd.openxmlformats-officedocument.presentationml.notesSlide+xml" PartName="/ppt/notesSlides/notesSlide99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118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13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98.xml"/>
  <Override ContentType="application/vnd.openxmlformats-officedocument.presentationml.notesSlide+xml" PartName="/ppt/notesSlides/notesSlide104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96.xml"/>
  <Override ContentType="application/vnd.openxmlformats-officedocument.presentationml.notesSlide+xml" PartName="/ppt/notesSlides/notesSlide102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115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105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13.xml"/>
  <Override ContentType="application/vnd.openxmlformats-officedocument.presentationml.slide+xml" PartName="/ppt/slides/slide68.xml"/>
  <Override ContentType="application/vnd.openxmlformats-officedocument.presentationml.slide+xml" PartName="/ppt/slides/slide94.xml"/>
  <Override ContentType="application/vnd.openxmlformats-officedocument.presentationml.slide+xml" PartName="/ppt/slides/slide84.xml"/>
  <Override ContentType="application/vnd.openxmlformats-officedocument.presentationml.slide+xml" PartName="/ppt/slides/slide107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111.xml"/>
  <Override ContentType="application/vnd.openxmlformats-officedocument.presentationml.slide+xml" PartName="/ppt/slides/slide53.xml"/>
  <Override ContentType="application/vnd.openxmlformats-officedocument.presentationml.slide+xml" PartName="/ppt/slides/slide96.xml"/>
  <Override ContentType="application/vnd.openxmlformats-officedocument.presentationml.slide+xml" PartName="/ppt/slides/slide48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18.xml"/>
  <Override ContentType="application/vnd.openxmlformats-officedocument.presentationml.slide+xml" PartName="/ppt/slides/slide12.xml"/>
  <Override ContentType="application/vnd.openxmlformats-officedocument.presentationml.slide+xml" PartName="/ppt/slides/slide108.xml"/>
  <Override ContentType="application/vnd.openxmlformats-officedocument.presentationml.slide+xml" PartName="/ppt/slides/slide98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76.xml"/>
  <Override ContentType="application/vnd.openxmlformats-officedocument.presentationml.slide+xml" PartName="/ppt/slides/slide63.xml"/>
  <Override ContentType="application/vnd.openxmlformats-officedocument.presentationml.slide+xml" PartName="/ppt/slides/slide93.xml"/>
  <Override ContentType="application/vnd.openxmlformats-officedocument.presentationml.slide+xml" PartName="/ppt/slides/slide101.xml"/>
  <Override ContentType="application/vnd.openxmlformats-officedocument.presentationml.slide+xml" PartName="/ppt/slides/slide116.xml"/>
  <Override ContentType="application/vnd.openxmlformats-officedocument.presentationml.slide+xml" PartName="/ppt/slides/slide80.xml"/>
  <Override ContentType="application/vnd.openxmlformats-officedocument.presentationml.slide+xml" PartName="/ppt/slides/slide103.xml"/>
  <Override ContentType="application/vnd.openxmlformats-officedocument.presentationml.slide+xml" PartName="/ppt/slides/slide61.xml"/>
  <Override ContentType="application/vnd.openxmlformats-officedocument.presentationml.slide+xml" PartName="/ppt/slides/slide91.xml"/>
  <Override ContentType="application/vnd.openxmlformats-officedocument.presentationml.slide+xml" PartName="/ppt/slides/slide114.xml"/>
  <Override ContentType="application/vnd.openxmlformats-officedocument.presentationml.slide+xml" PartName="/ppt/slides/slide31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12.xml"/>
  <Override ContentType="application/vnd.openxmlformats-officedocument.presentationml.slide+xml" PartName="/ppt/slides/slide9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42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16.xml"/>
  <Override ContentType="application/vnd.openxmlformats-officedocument.presentationml.slide+xml" PartName="/ppt/slides/slide104.xml"/>
  <Override ContentType="application/vnd.openxmlformats-officedocument.presentationml.slide+xml" PartName="/ppt/slides/slide24.xml"/>
  <Override ContentType="application/vnd.openxmlformats-officedocument.presentationml.slide+xml" PartName="/ppt/slides/slide97.xml"/>
  <Override ContentType="application/vnd.openxmlformats-officedocument.presentationml.slide+xml" PartName="/ppt/slides/slide11.xml"/>
  <Override ContentType="application/vnd.openxmlformats-officedocument.presentationml.slide+xml" PartName="/ppt/slides/slide110.xml"/>
  <Override ContentType="application/vnd.openxmlformats-officedocument.presentationml.slide+xml" PartName="/ppt/slides/slide6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79.xml"/>
  <Override ContentType="application/vnd.openxmlformats-officedocument.presentationml.slide+xml" PartName="/ppt/slides/slide49.xml"/>
  <Override ContentType="application/vnd.openxmlformats-officedocument.presentationml.slide+xml" PartName="/ppt/slides/slide83.xml"/>
  <Override ContentType="application/vnd.openxmlformats-officedocument.presentationml.slide+xml" PartName="/ppt/slides/slide106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109.xml"/>
  <Override ContentType="application/vnd.openxmlformats-officedocument.presentationml.slide+xml" PartName="/ppt/slides/slide99.xml"/>
  <Override ContentType="application/vnd.openxmlformats-officedocument.presentationml.slide+xml" PartName="/ppt/slides/slide3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47.xml"/>
  <Override ContentType="application/vnd.openxmlformats-officedocument.presentationml.slide+xml" PartName="/ppt/slides/slide21.xml"/>
  <Override ContentType="application/vnd.openxmlformats-officedocument.presentationml.slide+xml" PartName="/ppt/slides/slide100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117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88.xml"/>
  <Override ContentType="application/vnd.openxmlformats-officedocument.presentationml.slide+xml" PartName="/ppt/slides/slide92.xml"/>
  <Override ContentType="application/vnd.openxmlformats-officedocument.presentationml.slide+xml" PartName="/ppt/slides/slide115.xml"/>
  <Override ContentType="application/vnd.openxmlformats-officedocument.presentationml.slide+xml" PartName="/ppt/slides/slide10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  <p:sldId id="317" r:id="rId66"/>
    <p:sldId id="318" r:id="rId67"/>
    <p:sldId id="319" r:id="rId68"/>
    <p:sldId id="320" r:id="rId69"/>
    <p:sldId id="321" r:id="rId70"/>
    <p:sldId id="322" r:id="rId71"/>
    <p:sldId id="323" r:id="rId72"/>
    <p:sldId id="324" r:id="rId73"/>
    <p:sldId id="325" r:id="rId74"/>
    <p:sldId id="326" r:id="rId75"/>
    <p:sldId id="327" r:id="rId76"/>
    <p:sldId id="328" r:id="rId77"/>
    <p:sldId id="329" r:id="rId78"/>
    <p:sldId id="330" r:id="rId79"/>
    <p:sldId id="331" r:id="rId80"/>
    <p:sldId id="332" r:id="rId81"/>
    <p:sldId id="333" r:id="rId82"/>
    <p:sldId id="334" r:id="rId83"/>
    <p:sldId id="335" r:id="rId84"/>
    <p:sldId id="336" r:id="rId85"/>
    <p:sldId id="337" r:id="rId86"/>
    <p:sldId id="338" r:id="rId87"/>
    <p:sldId id="339" r:id="rId88"/>
    <p:sldId id="340" r:id="rId89"/>
    <p:sldId id="341" r:id="rId90"/>
    <p:sldId id="342" r:id="rId91"/>
    <p:sldId id="343" r:id="rId92"/>
    <p:sldId id="344" r:id="rId93"/>
    <p:sldId id="345" r:id="rId94"/>
    <p:sldId id="346" r:id="rId95"/>
    <p:sldId id="347" r:id="rId96"/>
    <p:sldId id="348" r:id="rId97"/>
    <p:sldId id="349" r:id="rId98"/>
    <p:sldId id="350" r:id="rId99"/>
    <p:sldId id="351" r:id="rId100"/>
    <p:sldId id="352" r:id="rId101"/>
    <p:sldId id="353" r:id="rId102"/>
    <p:sldId id="354" r:id="rId103"/>
    <p:sldId id="355" r:id="rId104"/>
    <p:sldId id="356" r:id="rId105"/>
    <p:sldId id="357" r:id="rId106"/>
    <p:sldId id="358" r:id="rId107"/>
    <p:sldId id="359" r:id="rId108"/>
    <p:sldId id="360" r:id="rId109"/>
    <p:sldId id="361" r:id="rId110"/>
    <p:sldId id="362" r:id="rId111"/>
    <p:sldId id="363" r:id="rId112"/>
    <p:sldId id="364" r:id="rId113"/>
    <p:sldId id="365" r:id="rId114"/>
    <p:sldId id="366" r:id="rId115"/>
    <p:sldId id="367" r:id="rId116"/>
    <p:sldId id="368" r:id="rId117"/>
    <p:sldId id="369" r:id="rId118"/>
    <p:sldId id="370" r:id="rId119"/>
    <p:sldId id="371" r:id="rId120"/>
    <p:sldId id="372" r:id="rId121"/>
    <p:sldId id="373" r:id="rId122"/>
  </p:sldIdLst>
  <p:sldSz cy="6858000" cx="9144000"/>
  <p:notesSz cx="6858000" cy="9144000"/>
  <p:embeddedFontLst>
    <p:embeddedFont>
      <p:font typeface="Roboto Slab"/>
      <p:regular r:id="rId123"/>
      <p:bold r:id="rId124"/>
    </p:embeddedFont>
    <p:embeddedFont>
      <p:font typeface="Dosis"/>
      <p:regular r:id="rId125"/>
      <p:bold r:id="rId126"/>
    </p:embeddedFont>
    <p:embeddedFont>
      <p:font typeface="Roboto"/>
      <p:regular r:id="rId127"/>
      <p:bold r:id="rId128"/>
      <p:italic r:id="rId129"/>
      <p:boldItalic r:id="rId130"/>
    </p:embeddedFont>
    <p:embeddedFont>
      <p:font typeface="Source Sans Pro"/>
      <p:regular r:id="rId131"/>
      <p:bold r:id="rId132"/>
      <p:italic r:id="rId133"/>
      <p:boldItalic r:id="rId1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07" Type="http://schemas.openxmlformats.org/officeDocument/2006/relationships/slide" Target="slides/slide103.xml"/><Relationship Id="rId106" Type="http://schemas.openxmlformats.org/officeDocument/2006/relationships/slide" Target="slides/slide102.xml"/><Relationship Id="rId105" Type="http://schemas.openxmlformats.org/officeDocument/2006/relationships/slide" Target="slides/slide101.xml"/><Relationship Id="rId104" Type="http://schemas.openxmlformats.org/officeDocument/2006/relationships/slide" Target="slides/slide100.xml"/><Relationship Id="rId109" Type="http://schemas.openxmlformats.org/officeDocument/2006/relationships/slide" Target="slides/slide105.xml"/><Relationship Id="rId108" Type="http://schemas.openxmlformats.org/officeDocument/2006/relationships/slide" Target="slides/slide104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103" Type="http://schemas.openxmlformats.org/officeDocument/2006/relationships/slide" Target="slides/slide99.xml"/><Relationship Id="rId102" Type="http://schemas.openxmlformats.org/officeDocument/2006/relationships/slide" Target="slides/slide98.xml"/><Relationship Id="rId101" Type="http://schemas.openxmlformats.org/officeDocument/2006/relationships/slide" Target="slides/slide97.xml"/><Relationship Id="rId100" Type="http://schemas.openxmlformats.org/officeDocument/2006/relationships/slide" Target="slides/slide96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29" Type="http://schemas.openxmlformats.org/officeDocument/2006/relationships/font" Target="fonts/Roboto-italic.fntdata"/><Relationship Id="rId128" Type="http://schemas.openxmlformats.org/officeDocument/2006/relationships/font" Target="fonts/Roboto-bold.fntdata"/><Relationship Id="rId127" Type="http://schemas.openxmlformats.org/officeDocument/2006/relationships/font" Target="fonts/Roboto-regular.fntdata"/><Relationship Id="rId126" Type="http://schemas.openxmlformats.org/officeDocument/2006/relationships/font" Target="fonts/Dosis-bold.fntdata"/><Relationship Id="rId26" Type="http://schemas.openxmlformats.org/officeDocument/2006/relationships/slide" Target="slides/slide22.xml"/><Relationship Id="rId121" Type="http://schemas.openxmlformats.org/officeDocument/2006/relationships/slide" Target="slides/slide117.xml"/><Relationship Id="rId25" Type="http://schemas.openxmlformats.org/officeDocument/2006/relationships/slide" Target="slides/slide21.xml"/><Relationship Id="rId120" Type="http://schemas.openxmlformats.org/officeDocument/2006/relationships/slide" Target="slides/slide116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125" Type="http://schemas.openxmlformats.org/officeDocument/2006/relationships/font" Target="fonts/Dosis-regular.fntdata"/><Relationship Id="rId29" Type="http://schemas.openxmlformats.org/officeDocument/2006/relationships/slide" Target="slides/slide25.xml"/><Relationship Id="rId124" Type="http://schemas.openxmlformats.org/officeDocument/2006/relationships/font" Target="fonts/RobotoSlab-bold.fntdata"/><Relationship Id="rId123" Type="http://schemas.openxmlformats.org/officeDocument/2006/relationships/font" Target="fonts/RobotoSlab-regular.fntdata"/><Relationship Id="rId122" Type="http://schemas.openxmlformats.org/officeDocument/2006/relationships/slide" Target="slides/slide118.xml"/><Relationship Id="rId95" Type="http://schemas.openxmlformats.org/officeDocument/2006/relationships/slide" Target="slides/slide91.xml"/><Relationship Id="rId94" Type="http://schemas.openxmlformats.org/officeDocument/2006/relationships/slide" Target="slides/slide90.xml"/><Relationship Id="rId97" Type="http://schemas.openxmlformats.org/officeDocument/2006/relationships/slide" Target="slides/slide93.xml"/><Relationship Id="rId96" Type="http://schemas.openxmlformats.org/officeDocument/2006/relationships/slide" Target="slides/slide92.xml"/><Relationship Id="rId11" Type="http://schemas.openxmlformats.org/officeDocument/2006/relationships/slide" Target="slides/slide7.xml"/><Relationship Id="rId99" Type="http://schemas.openxmlformats.org/officeDocument/2006/relationships/slide" Target="slides/slide95.xml"/><Relationship Id="rId10" Type="http://schemas.openxmlformats.org/officeDocument/2006/relationships/slide" Target="slides/slide6.xml"/><Relationship Id="rId98" Type="http://schemas.openxmlformats.org/officeDocument/2006/relationships/slide" Target="slides/slide94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91" Type="http://schemas.openxmlformats.org/officeDocument/2006/relationships/slide" Target="slides/slide87.xml"/><Relationship Id="rId90" Type="http://schemas.openxmlformats.org/officeDocument/2006/relationships/slide" Target="slides/slide86.xml"/><Relationship Id="rId93" Type="http://schemas.openxmlformats.org/officeDocument/2006/relationships/slide" Target="slides/slide89.xml"/><Relationship Id="rId92" Type="http://schemas.openxmlformats.org/officeDocument/2006/relationships/slide" Target="slides/slide88.xml"/><Relationship Id="rId118" Type="http://schemas.openxmlformats.org/officeDocument/2006/relationships/slide" Target="slides/slide114.xml"/><Relationship Id="rId117" Type="http://schemas.openxmlformats.org/officeDocument/2006/relationships/slide" Target="slides/slide113.xml"/><Relationship Id="rId116" Type="http://schemas.openxmlformats.org/officeDocument/2006/relationships/slide" Target="slides/slide112.xml"/><Relationship Id="rId115" Type="http://schemas.openxmlformats.org/officeDocument/2006/relationships/slide" Target="slides/slide111.xml"/><Relationship Id="rId119" Type="http://schemas.openxmlformats.org/officeDocument/2006/relationships/slide" Target="slides/slide115.xml"/><Relationship Id="rId15" Type="http://schemas.openxmlformats.org/officeDocument/2006/relationships/slide" Target="slides/slide11.xml"/><Relationship Id="rId110" Type="http://schemas.openxmlformats.org/officeDocument/2006/relationships/slide" Target="slides/slide106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14" Type="http://schemas.openxmlformats.org/officeDocument/2006/relationships/slide" Target="slides/slide110.xml"/><Relationship Id="rId18" Type="http://schemas.openxmlformats.org/officeDocument/2006/relationships/slide" Target="slides/slide14.xml"/><Relationship Id="rId113" Type="http://schemas.openxmlformats.org/officeDocument/2006/relationships/slide" Target="slides/slide109.xml"/><Relationship Id="rId112" Type="http://schemas.openxmlformats.org/officeDocument/2006/relationships/slide" Target="slides/slide108.xml"/><Relationship Id="rId111" Type="http://schemas.openxmlformats.org/officeDocument/2006/relationships/slide" Target="slides/slide107.xml"/><Relationship Id="rId84" Type="http://schemas.openxmlformats.org/officeDocument/2006/relationships/slide" Target="slides/slide80.xml"/><Relationship Id="rId83" Type="http://schemas.openxmlformats.org/officeDocument/2006/relationships/slide" Target="slides/slide79.xml"/><Relationship Id="rId86" Type="http://schemas.openxmlformats.org/officeDocument/2006/relationships/slide" Target="slides/slide82.xml"/><Relationship Id="rId85" Type="http://schemas.openxmlformats.org/officeDocument/2006/relationships/slide" Target="slides/slide81.xml"/><Relationship Id="rId88" Type="http://schemas.openxmlformats.org/officeDocument/2006/relationships/slide" Target="slides/slide84.xml"/><Relationship Id="rId87" Type="http://schemas.openxmlformats.org/officeDocument/2006/relationships/slide" Target="slides/slide83.xml"/><Relationship Id="rId89" Type="http://schemas.openxmlformats.org/officeDocument/2006/relationships/slide" Target="slides/slide85.xml"/><Relationship Id="rId80" Type="http://schemas.openxmlformats.org/officeDocument/2006/relationships/slide" Target="slides/slide76.xml"/><Relationship Id="rId82" Type="http://schemas.openxmlformats.org/officeDocument/2006/relationships/slide" Target="slides/slide78.xml"/><Relationship Id="rId81" Type="http://schemas.openxmlformats.org/officeDocument/2006/relationships/slide" Target="slides/slide7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73" Type="http://schemas.openxmlformats.org/officeDocument/2006/relationships/slide" Target="slides/slide69.xml"/><Relationship Id="rId72" Type="http://schemas.openxmlformats.org/officeDocument/2006/relationships/slide" Target="slides/slide68.xml"/><Relationship Id="rId75" Type="http://schemas.openxmlformats.org/officeDocument/2006/relationships/slide" Target="slides/slide71.xml"/><Relationship Id="rId74" Type="http://schemas.openxmlformats.org/officeDocument/2006/relationships/slide" Target="slides/slide70.xml"/><Relationship Id="rId77" Type="http://schemas.openxmlformats.org/officeDocument/2006/relationships/slide" Target="slides/slide73.xml"/><Relationship Id="rId76" Type="http://schemas.openxmlformats.org/officeDocument/2006/relationships/slide" Target="slides/slide72.xml"/><Relationship Id="rId79" Type="http://schemas.openxmlformats.org/officeDocument/2006/relationships/slide" Target="slides/slide75.xml"/><Relationship Id="rId78" Type="http://schemas.openxmlformats.org/officeDocument/2006/relationships/slide" Target="slides/slide74.xml"/><Relationship Id="rId71" Type="http://schemas.openxmlformats.org/officeDocument/2006/relationships/slide" Target="slides/slide67.xml"/><Relationship Id="rId70" Type="http://schemas.openxmlformats.org/officeDocument/2006/relationships/slide" Target="slides/slide66.xml"/><Relationship Id="rId132" Type="http://schemas.openxmlformats.org/officeDocument/2006/relationships/font" Target="fonts/SourceSansPro-bold.fntdata"/><Relationship Id="rId131" Type="http://schemas.openxmlformats.org/officeDocument/2006/relationships/font" Target="fonts/SourceSansPro-regular.fntdata"/><Relationship Id="rId130" Type="http://schemas.openxmlformats.org/officeDocument/2006/relationships/font" Target="fonts/Roboto-boldItalic.fntdata"/><Relationship Id="rId134" Type="http://schemas.openxmlformats.org/officeDocument/2006/relationships/font" Target="fonts/SourceSansPro-boldItalic.fntdata"/><Relationship Id="rId133" Type="http://schemas.openxmlformats.org/officeDocument/2006/relationships/font" Target="fonts/SourceSansPro-italic.fntdata"/><Relationship Id="rId62" Type="http://schemas.openxmlformats.org/officeDocument/2006/relationships/slide" Target="slides/slide58.xml"/><Relationship Id="rId61" Type="http://schemas.openxmlformats.org/officeDocument/2006/relationships/slide" Target="slides/slide57.xml"/><Relationship Id="rId64" Type="http://schemas.openxmlformats.org/officeDocument/2006/relationships/slide" Target="slides/slide60.xml"/><Relationship Id="rId63" Type="http://schemas.openxmlformats.org/officeDocument/2006/relationships/slide" Target="slides/slide59.xml"/><Relationship Id="rId66" Type="http://schemas.openxmlformats.org/officeDocument/2006/relationships/slide" Target="slides/slide62.xml"/><Relationship Id="rId65" Type="http://schemas.openxmlformats.org/officeDocument/2006/relationships/slide" Target="slides/slide61.xml"/><Relationship Id="rId68" Type="http://schemas.openxmlformats.org/officeDocument/2006/relationships/slide" Target="slides/slide64.xml"/><Relationship Id="rId67" Type="http://schemas.openxmlformats.org/officeDocument/2006/relationships/slide" Target="slides/slide63.xml"/><Relationship Id="rId60" Type="http://schemas.openxmlformats.org/officeDocument/2006/relationships/slide" Target="slides/slide56.xml"/><Relationship Id="rId69" Type="http://schemas.openxmlformats.org/officeDocument/2006/relationships/slide" Target="slides/slide6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55" Type="http://schemas.openxmlformats.org/officeDocument/2006/relationships/slide" Target="slides/slide51.xml"/><Relationship Id="rId54" Type="http://schemas.openxmlformats.org/officeDocument/2006/relationships/slide" Target="slides/slide50.xml"/><Relationship Id="rId57" Type="http://schemas.openxmlformats.org/officeDocument/2006/relationships/slide" Target="slides/slide53.xml"/><Relationship Id="rId56" Type="http://schemas.openxmlformats.org/officeDocument/2006/relationships/slide" Target="slides/slide52.xml"/><Relationship Id="rId59" Type="http://schemas.openxmlformats.org/officeDocument/2006/relationships/slide" Target="slides/slide55.xml"/><Relationship Id="rId58" Type="http://schemas.openxmlformats.org/officeDocument/2006/relationships/slide" Target="slides/slide5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01" name="Shape 2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2" name="Shape 2802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3" name="Shape 28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42" name="Shape 2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3" name="Shape 2843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4" name="Shape 28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88" name="Shape 2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9" name="Shape 2889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0" name="Shape 28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27" name="Shape 2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" name="Shape 2928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9" name="Shape 29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67" name="Shape 2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8" name="Shape 2968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9" name="Shape 29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09" name="Shape 30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0" name="Shape 3010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1" name="Shape 30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51" name="Shape 3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2" name="Shape 3052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3" name="Shape 30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58" name="Shape 3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9" name="Shape 3059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0" name="Shape 30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65" name="Shape 3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6" name="Shape 3066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7" name="Shape 30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72" name="Shape 3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Shape 3073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4" name="Shape 30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Shape 2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79" name="Shape 3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0" name="Shape 3080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1" name="Shape 30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86" name="Shape 30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7" name="Shape 3087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8" name="Shape 30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93" name="Shape 30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4" name="Shape 3094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5" name="Shape 30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01" name="Shape 3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" name="Shape 3102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3" name="Shape 3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09" name="Shape 3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0" name="Shape 3110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1" name="Shape 31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17" name="Shape 3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8" name="Shape 3118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9" name="Shape 31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25" name="Shape 3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6" name="Shape 3126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7" name="Shape 31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31" name="Shape 3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2" name="Shape 3132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3" name="Shape 31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38" name="Shape 3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9" name="Shape 3139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0" name="Shape 31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Shape 2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Shape 3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Shape 3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Shape 3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Shape 424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Shape 4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Shape 458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Shape 4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Shape 492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3" name="Shape 4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Shape 526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Shape 5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Shape 560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Shape 5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Shape 595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6" name="Shape 5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Shape 630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1" name="Shape 6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Shape 665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6" name="Shape 6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4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Shape 695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6" name="Shape 6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4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Shape 725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6" name="Shape 7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7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Shape 758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9" name="Shape 7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0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Shape 791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2" name="Shape 7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3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Shape 824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5" name="Shape 8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6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Shape 857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8" name="Shape 8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9" name="Shape 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Shape 890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1" name="Shape 8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2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Shape 923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4" name="Shape 9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5" name="Shape 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" name="Shape 956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7" name="Shape 9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1" name="Shape 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" name="Shape 992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3" name="Shape 9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7" name="Shape 10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Shape 1028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9" name="Shape 10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3" name="Shape 1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" name="Shape 1064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5" name="Shape 10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2" name="Shape 1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" name="Shape 1103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4" name="Shape 11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9" name="Shape 1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" name="Shape 1130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1" name="Shape 11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9" name="Shape 1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0" name="Shape 1160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1" name="Shape 11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9" name="Shape 1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0" name="Shape 1190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1" name="Shape 11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9" name="Shape 1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0" name="Shape 1220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1" name="Shape 12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8" name="Shape 1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" name="Shape 1249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0" name="Shape 12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7" name="Shape 1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8" name="Shape 1278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9" name="Shape 12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3" name="Shape 1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4" name="Shape 1304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5" name="Shape 13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8" name="Shape 1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9" name="Shape 1329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0" name="Shape 13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8" name="Shape 1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9" name="Shape 1359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0" name="Shape 13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8" name="Shape 1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9" name="Shape 1389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0" name="Shape 13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8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9" name="Shape 1419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0" name="Shape 14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8" name="Shape 1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9" name="Shape 1449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0" name="Shape 14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3" name="Shape 1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" name="Shape 1474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5" name="Shape 14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8" name="Shape 1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9" name="Shape 1499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0" name="Shape 15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3" name="Shape 1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4" name="Shape 1524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5" name="Shape 15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8" name="Shape 1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9" name="Shape 1549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0" name="Shape 15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3" name="Shape 1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4" name="Shape 1574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5" name="Shape 15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9" name="Shape 1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0" name="Shape 1580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1" name="Shape 15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4" name="Shape 1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5" name="Shape 1585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6" name="Shape 15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9" name="Shape 1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0" name="Shape 1590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1" name="Shape 15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5" name="Shape 1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6" name="Shape 1596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7" name="Shape 15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0" name="Shape 1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1" name="Shape 1621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2" name="Shape 16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5" name="Shape 1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6" name="Shape 1646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7" name="Shape 16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0" name="Shape 1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1" name="Shape 1671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2" name="Shape 16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5" name="Shape 1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6" name="Shape 1696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7" name="Shape 16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1" name="Shape 1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2" name="Shape 1722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3" name="Shape 17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7" name="Shape 1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8" name="Shape 1728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9" name="Shape 17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3" name="Shape 1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4" name="Shape 1734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5" name="Shape 17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9" name="Shape 1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" name="Shape 1740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1" name="Shape 17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0" name="Shape 1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" name="Shape 1771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2" name="Shape 17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3" name="Shape 1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4" name="Shape 1804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5" name="Shape 18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1" name="Shape 1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2" name="Shape 1842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3" name="Shape 18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3" name="Shape 1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" name="Shape 1884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5" name="Shape 18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9" name="Shape 1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0" name="Shape 1920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1" name="Shape 19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7" name="Shape 1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8" name="Shape 1958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9" name="Shape 19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2" name="Shape 2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3" name="Shape 2003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4" name="Shape 20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9" name="Shape 2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Shape 2050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1" name="Shape 20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8" name="Shape 2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9" name="Shape 2089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0" name="Shape 20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9" name="Shape 2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0" name="Shape 2130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1" name="Shape 21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4" name="Shape 2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5" name="Shape 2165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6" name="Shape 21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9" name="Shape 2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0" name="Shape 2200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1" name="Shape 22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8" name="Shape 2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9" name="Shape 2229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0" name="Shape 22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7" name="Shape 2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8" name="Shape 2258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9" name="Shape 22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2" name="Shape 2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" name="Shape 2283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4" name="Shape 22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7" name="Shape 2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8" name="Shape 2308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9" name="Shape 23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6" name="Shape 2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7" name="Shape 2327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8" name="Shape 23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5" name="Shape 2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6" name="Shape 2346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7" name="Shape 23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9" name="Shape 2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0" name="Shape 2360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1" name="Shape 23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1" name="Shape 2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2" name="Shape 2392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3" name="Shape 23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0" name="Shape 2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1" name="Shape 2401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2" name="Shape 24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2" name="Shape 2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3" name="Shape 2413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4" name="Shape 24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6" name="Shape 2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7" name="Shape 2427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8" name="Shape 24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2" name="Shape 2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3" name="Shape 2443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4" name="Shape 24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Shape 2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0" name="Shape 2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1" name="Shape 2461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2" name="Shape 24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0" name="Shape 2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1" name="Shape 2481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2" name="Shape 24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2" name="Shape 2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3" name="Shape 2503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4" name="Shape 25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36" name="Shape 2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7" name="Shape 2537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8" name="Shape 25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0" name="Shape 2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1" name="Shape 2571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2" name="Shape 25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4" name="Shape 2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5" name="Shape 2605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6" name="Shape 26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41" name="Shape 2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2" name="Shape 2642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3" name="Shape 26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78" name="Shape 2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9" name="Shape 2679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0" name="Shape 26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19" name="Shape 2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0" name="Shape 2720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1" name="Shape 27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60" name="Shape 2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1" name="Shape 2761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2" name="Shape 27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1" name="Shape 11"/>
          <p:cNvSpPr/>
          <p:nvPr/>
        </p:nvSpPr>
        <p:spPr>
          <a:xfrm rot="10800000">
            <a:off x="6537562" y="4457270"/>
            <a:ext cx="1081625" cy="1499895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/>
            <a:headEnd len="med" w="med" type="none"/>
            <a:tailEnd len="med" w="med" type="none"/>
          </a:ln>
        </p:spPr>
      </p:sp>
      <p:cxnSp>
        <p:nvCxnSpPr>
          <p:cNvPr id="12" name="Shape 12"/>
          <p:cNvCxnSpPr/>
          <p:nvPr/>
        </p:nvCxnSpPr>
        <p:spPr>
          <a:xfrm>
            <a:off x="4359601" y="3756618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" name="Shape 13"/>
          <p:cNvSpPr txBox="1"/>
          <p:nvPr>
            <p:ph idx="1" type="subTitle"/>
          </p:nvPr>
        </p:nvSpPr>
        <p:spPr>
          <a:xfrm>
            <a:off x="1680301" y="4065933"/>
            <a:ext cx="5783400" cy="1212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4" name="Shape 14"/>
          <p:cNvSpPr/>
          <p:nvPr/>
        </p:nvSpPr>
        <p:spPr>
          <a:xfrm>
            <a:off x="1524800" y="896807"/>
            <a:ext cx="1081625" cy="1499895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5" name="Shape 15"/>
          <p:cNvSpPr txBox="1"/>
          <p:nvPr>
            <p:ph type="ctrTitle"/>
          </p:nvPr>
        </p:nvSpPr>
        <p:spPr>
          <a:xfrm>
            <a:off x="1680301" y="1585233"/>
            <a:ext cx="5783400" cy="1943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4000"/>
            </a:lvl1pPr>
            <a:lvl2pPr lvl="1" rtl="0" algn="ctr">
              <a:spcBef>
                <a:spcPts val="0"/>
              </a:spcBef>
              <a:buSzPct val="100000"/>
              <a:defRPr sz="4000"/>
            </a:lvl2pPr>
            <a:lvl3pPr lvl="2" rtl="0" algn="ctr">
              <a:spcBef>
                <a:spcPts val="0"/>
              </a:spcBef>
              <a:buSzPct val="100000"/>
              <a:defRPr sz="4000"/>
            </a:lvl3pPr>
            <a:lvl4pPr lvl="3" rtl="0" algn="ctr">
              <a:spcBef>
                <a:spcPts val="0"/>
              </a:spcBef>
              <a:buSzPct val="100000"/>
              <a:defRPr sz="4000"/>
            </a:lvl4pPr>
            <a:lvl5pPr lvl="4" rtl="0" algn="ctr">
              <a:spcBef>
                <a:spcPts val="0"/>
              </a:spcBef>
              <a:buSzPct val="100000"/>
              <a:defRPr sz="4000"/>
            </a:lvl5pPr>
            <a:lvl6pPr lvl="5" rtl="0" algn="ctr">
              <a:spcBef>
                <a:spcPts val="0"/>
              </a:spcBef>
              <a:buSzPct val="100000"/>
              <a:defRPr sz="4000"/>
            </a:lvl6pPr>
            <a:lvl7pPr lvl="6" rtl="0" algn="ctr">
              <a:spcBef>
                <a:spcPts val="0"/>
              </a:spcBef>
              <a:buSzPct val="100000"/>
              <a:defRPr sz="4000"/>
            </a:lvl7pPr>
            <a:lvl8pPr lvl="7" rtl="0" algn="ctr">
              <a:spcBef>
                <a:spcPts val="0"/>
              </a:spcBef>
              <a:buSzPct val="100000"/>
              <a:defRPr sz="4000"/>
            </a:lvl8pPr>
            <a:lvl9pPr lvl="8" rtl="0" algn="ctr">
              <a:spcBef>
                <a:spcPts val="0"/>
              </a:spcBef>
              <a:buSzPct val="100000"/>
              <a:defRPr sz="40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/>
        </p:nvSpPr>
        <p:spPr>
          <a:xfrm>
            <a:off x="150" y="6769100"/>
            <a:ext cx="9143700" cy="88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 txBox="1"/>
          <p:nvPr>
            <p:ph type="title"/>
          </p:nvPr>
        </p:nvSpPr>
        <p:spPr>
          <a:xfrm>
            <a:off x="387900" y="1536600"/>
            <a:ext cx="8368200" cy="2051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1pPr>
            <a:lvl2pPr lvl="1" rtl="0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2pPr>
            <a:lvl3pPr lvl="2" rtl="0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3pPr>
            <a:lvl4pPr lvl="3" rtl="0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4pPr>
            <a:lvl5pPr lvl="4" rtl="0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5pPr>
            <a:lvl6pPr lvl="5" rtl="0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6pPr>
            <a:lvl7pPr lvl="6" rtl="0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7pPr>
            <a:lvl8pPr lvl="7" rtl="0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8pPr>
            <a:lvl9pPr lvl="8" rtl="0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387900" y="3892600"/>
            <a:ext cx="8368200" cy="1428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defRPr/>
            </a:lvl1pPr>
            <a:lvl2pPr lvl="1" rtl="0" algn="ctr">
              <a:spcBef>
                <a:spcPts val="0"/>
              </a:spcBef>
              <a:defRPr/>
            </a:lvl2pPr>
            <a:lvl3pPr lvl="2" rtl="0" algn="ctr">
              <a:spcBef>
                <a:spcPts val="0"/>
              </a:spcBef>
              <a:defRPr/>
            </a:lvl3pPr>
            <a:lvl4pPr lvl="3" rtl="0" algn="ctr">
              <a:spcBef>
                <a:spcPts val="0"/>
              </a:spcBef>
              <a:defRPr/>
            </a:lvl4pPr>
            <a:lvl5pPr lvl="4" rtl="0" algn="ctr">
              <a:spcBef>
                <a:spcPts val="0"/>
              </a:spcBef>
              <a:defRPr/>
            </a:lvl5pPr>
            <a:lvl6pPr lvl="5" rtl="0" algn="ctr">
              <a:spcBef>
                <a:spcPts val="0"/>
              </a:spcBef>
              <a:defRPr/>
            </a:lvl6pPr>
            <a:lvl7pPr lvl="6" rtl="0" algn="ctr">
              <a:spcBef>
                <a:spcPts val="0"/>
              </a:spcBef>
              <a:defRPr/>
            </a:lvl7pPr>
            <a:lvl8pPr lvl="7" rtl="0" algn="ctr">
              <a:spcBef>
                <a:spcPts val="0"/>
              </a:spcBef>
              <a:defRPr/>
            </a:lvl8pPr>
            <a:lvl9pPr lvl="8" rtl="0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bg>
      <p:bgPr>
        <a:noFill/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hape 17"/>
          <p:cNvCxnSpPr/>
          <p:nvPr/>
        </p:nvCxnSpPr>
        <p:spPr>
          <a:xfrm>
            <a:off x="4359601" y="3756618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" name="Shape 18"/>
          <p:cNvSpPr txBox="1"/>
          <p:nvPr>
            <p:ph type="title"/>
          </p:nvPr>
        </p:nvSpPr>
        <p:spPr>
          <a:xfrm>
            <a:off x="480750" y="2353266"/>
            <a:ext cx="8222100" cy="12099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4800"/>
            </a:lvl1pPr>
            <a:lvl2pPr lvl="1" rtl="0" algn="ctr">
              <a:spcBef>
                <a:spcPts val="0"/>
              </a:spcBef>
              <a:buSzPct val="100000"/>
              <a:defRPr sz="4800"/>
            </a:lvl2pPr>
            <a:lvl3pPr lvl="2" rtl="0" algn="ctr">
              <a:spcBef>
                <a:spcPts val="0"/>
              </a:spcBef>
              <a:buSzPct val="100000"/>
              <a:defRPr sz="4800"/>
            </a:lvl3pPr>
            <a:lvl4pPr lvl="3" rtl="0" algn="ctr">
              <a:spcBef>
                <a:spcPts val="0"/>
              </a:spcBef>
              <a:buSzPct val="100000"/>
              <a:defRPr sz="4800"/>
            </a:lvl4pPr>
            <a:lvl5pPr lvl="4" rtl="0" algn="ctr">
              <a:spcBef>
                <a:spcPts val="0"/>
              </a:spcBef>
              <a:buSzPct val="100000"/>
              <a:defRPr sz="4800"/>
            </a:lvl5pPr>
            <a:lvl6pPr lvl="5" rtl="0" algn="ctr">
              <a:spcBef>
                <a:spcPts val="0"/>
              </a:spcBef>
              <a:buSzPct val="100000"/>
              <a:defRPr sz="4800"/>
            </a:lvl6pPr>
            <a:lvl7pPr lvl="6" rtl="0" algn="ctr">
              <a:spcBef>
                <a:spcPts val="0"/>
              </a:spcBef>
              <a:buSzPct val="100000"/>
              <a:defRPr sz="4800"/>
            </a:lvl7pPr>
            <a:lvl8pPr lvl="7" rtl="0" algn="ctr">
              <a:spcBef>
                <a:spcPts val="0"/>
              </a:spcBef>
              <a:buSzPct val="100000"/>
              <a:defRPr sz="4800"/>
            </a:lvl8pPr>
            <a:lvl9pPr lvl="8" rtl="0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hape 21"/>
          <p:cNvCxnSpPr/>
          <p:nvPr/>
        </p:nvCxnSpPr>
        <p:spPr>
          <a:xfrm>
            <a:off x="492562" y="1680378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" name="Shape 22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87900" y="1986432"/>
            <a:ext cx="8368200" cy="4105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hape 26"/>
          <p:cNvCxnSpPr/>
          <p:nvPr/>
        </p:nvCxnSpPr>
        <p:spPr>
          <a:xfrm>
            <a:off x="492562" y="1680378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" name="Shape 27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387900" y="1986433"/>
            <a:ext cx="3999900" cy="4105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756200" y="1986433"/>
            <a:ext cx="3999900" cy="4105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hape 35"/>
          <p:cNvCxnSpPr/>
          <p:nvPr/>
        </p:nvCxnSpPr>
        <p:spPr>
          <a:xfrm>
            <a:off x="489218" y="1883035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" name="Shape 36"/>
          <p:cNvSpPr txBox="1"/>
          <p:nvPr>
            <p:ph type="title"/>
          </p:nvPr>
        </p:nvSpPr>
        <p:spPr>
          <a:xfrm>
            <a:off x="387900" y="740800"/>
            <a:ext cx="2808000" cy="1007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387900" y="2125366"/>
            <a:ext cx="2808000" cy="3574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x="490250" y="701800"/>
            <a:ext cx="5618700" cy="54543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SzPct val="100000"/>
              <a:defRPr sz="4800"/>
            </a:lvl1pPr>
            <a:lvl2pPr lvl="1" rtl="0">
              <a:spcBef>
                <a:spcPts val="0"/>
              </a:spcBef>
              <a:buSzPct val="100000"/>
              <a:defRPr sz="4800"/>
            </a:lvl2pPr>
            <a:lvl3pPr lvl="2" rtl="0">
              <a:spcBef>
                <a:spcPts val="0"/>
              </a:spcBef>
              <a:buSzPct val="100000"/>
              <a:defRPr sz="4800"/>
            </a:lvl3pPr>
            <a:lvl4pPr lvl="3" rtl="0">
              <a:spcBef>
                <a:spcPts val="0"/>
              </a:spcBef>
              <a:buSzPct val="100000"/>
              <a:defRPr sz="4800"/>
            </a:lvl4pPr>
            <a:lvl5pPr lvl="4" rtl="0">
              <a:spcBef>
                <a:spcPts val="0"/>
              </a:spcBef>
              <a:buSzPct val="100000"/>
              <a:defRPr sz="4800"/>
            </a:lvl5pPr>
            <a:lvl6pPr lvl="5" rtl="0">
              <a:spcBef>
                <a:spcPts val="0"/>
              </a:spcBef>
              <a:buSzPct val="100000"/>
              <a:defRPr sz="4800"/>
            </a:lvl6pPr>
            <a:lvl7pPr lvl="6" rtl="0">
              <a:spcBef>
                <a:spcPts val="0"/>
              </a:spcBef>
              <a:buSzPct val="100000"/>
              <a:defRPr sz="4800"/>
            </a:lvl7pPr>
            <a:lvl8pPr lvl="7" rtl="0">
              <a:spcBef>
                <a:spcPts val="0"/>
              </a:spcBef>
              <a:buSzPct val="100000"/>
              <a:defRPr sz="4800"/>
            </a:lvl8pPr>
            <a:lvl9pPr lvl="8" rtl="0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4572000" y="-100"/>
            <a:ext cx="4572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4" name="Shape 44"/>
          <p:cNvCxnSpPr/>
          <p:nvPr/>
        </p:nvCxnSpPr>
        <p:spPr>
          <a:xfrm>
            <a:off x="5029675" y="5994004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" name="Shape 45"/>
          <p:cNvSpPr txBox="1"/>
          <p:nvPr>
            <p:ph type="title"/>
          </p:nvPr>
        </p:nvSpPr>
        <p:spPr>
          <a:xfrm>
            <a:off x="265500" y="1612100"/>
            <a:ext cx="4045200" cy="2008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3800"/>
            </a:lvl1pPr>
            <a:lvl2pPr lvl="1" rtl="0" algn="ctr">
              <a:spcBef>
                <a:spcPts val="0"/>
              </a:spcBef>
              <a:buSzPct val="100000"/>
              <a:defRPr sz="3800"/>
            </a:lvl2pPr>
            <a:lvl3pPr lvl="2" rtl="0" algn="ctr">
              <a:spcBef>
                <a:spcPts val="0"/>
              </a:spcBef>
              <a:buSzPct val="100000"/>
              <a:defRPr sz="3800"/>
            </a:lvl3pPr>
            <a:lvl4pPr lvl="3" rtl="0" algn="ctr">
              <a:spcBef>
                <a:spcPts val="0"/>
              </a:spcBef>
              <a:buSzPct val="100000"/>
              <a:defRPr sz="3800"/>
            </a:lvl4pPr>
            <a:lvl5pPr lvl="4" rtl="0" algn="ctr">
              <a:spcBef>
                <a:spcPts val="0"/>
              </a:spcBef>
              <a:buSzPct val="100000"/>
              <a:defRPr sz="3800"/>
            </a:lvl5pPr>
            <a:lvl6pPr lvl="5" rtl="0" algn="ctr">
              <a:spcBef>
                <a:spcPts val="0"/>
              </a:spcBef>
              <a:buSzPct val="100000"/>
              <a:defRPr sz="3800"/>
            </a:lvl6pPr>
            <a:lvl7pPr lvl="6" rtl="0" algn="ctr">
              <a:spcBef>
                <a:spcPts val="0"/>
              </a:spcBef>
              <a:buSzPct val="100000"/>
              <a:defRPr sz="3800"/>
            </a:lvl7pPr>
            <a:lvl8pPr lvl="7" rtl="0" algn="ctr">
              <a:spcBef>
                <a:spcPts val="0"/>
              </a:spcBef>
              <a:buSzPct val="100000"/>
              <a:defRPr sz="3800"/>
            </a:lvl8pPr>
            <a:lvl9pPr lvl="8" rtl="0" algn="ctr">
              <a:spcBef>
                <a:spcPts val="0"/>
              </a:spcBef>
              <a:buSzPct val="100000"/>
              <a:defRPr sz="3800"/>
            </a:lvl9pPr>
          </a:lstStyle>
          <a:p/>
        </p:txBody>
      </p:sp>
      <p:sp>
        <p:nvSpPr>
          <p:cNvPr id="46" name="Shape 46"/>
          <p:cNvSpPr txBox="1"/>
          <p:nvPr>
            <p:ph idx="1" type="subTitle"/>
          </p:nvPr>
        </p:nvSpPr>
        <p:spPr>
          <a:xfrm>
            <a:off x="265500" y="3692001"/>
            <a:ext cx="4045200" cy="1794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2" type="body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idx="1" type="body"/>
          </p:nvPr>
        </p:nvSpPr>
        <p:spPr>
          <a:xfrm>
            <a:off x="319500" y="5644966"/>
            <a:ext cx="5998800" cy="7983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87900" y="1986432"/>
            <a:ext cx="8368200" cy="41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2.png"/><Relationship Id="rId6" Type="http://schemas.openxmlformats.org/officeDocument/2006/relationships/image" Target="../media/image1.png"/><Relationship Id="rId7" Type="http://schemas.openxmlformats.org/officeDocument/2006/relationships/image" Target="../media/image4.png"/><Relationship Id="rId8" Type="http://schemas.openxmlformats.org/officeDocument/2006/relationships/image" Target="../media/image5.png"/></Relationships>
</file>

<file path=ppt/slides/_rels/slide10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0.xml"/></Relationships>
</file>

<file path=ppt/slides/_rels/slide10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1.xml"/></Relationships>
</file>

<file path=ppt/slides/_rels/slide10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2.xml"/></Relationships>
</file>

<file path=ppt/slides/_rels/slide10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3.xml"/></Relationships>
</file>

<file path=ppt/slides/_rels/slide10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4.xml"/></Relationships>
</file>

<file path=ppt/slides/_rels/slide10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5.xml"/></Relationships>
</file>

<file path=ppt/slides/_rels/slide10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6.xml"/><Relationship Id="rId3" Type="http://schemas.openxmlformats.org/officeDocument/2006/relationships/image" Target="../media/image5.png"/></Relationships>
</file>

<file path=ppt/slides/_rels/slide10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7.xml"/><Relationship Id="rId3" Type="http://schemas.openxmlformats.org/officeDocument/2006/relationships/image" Target="../media/image5.png"/></Relationships>
</file>

<file path=ppt/slides/_rels/slide10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8.xml"/><Relationship Id="rId3" Type="http://schemas.openxmlformats.org/officeDocument/2006/relationships/image" Target="../media/image5.png"/></Relationships>
</file>

<file path=ppt/slides/_rels/slide10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9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2.png"/><Relationship Id="rId6" Type="http://schemas.openxmlformats.org/officeDocument/2006/relationships/image" Target="../media/image1.png"/><Relationship Id="rId7" Type="http://schemas.openxmlformats.org/officeDocument/2006/relationships/image" Target="../media/image4.png"/></Relationships>
</file>

<file path=ppt/slides/_rels/slide1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0.xml"/><Relationship Id="rId3" Type="http://schemas.openxmlformats.org/officeDocument/2006/relationships/image" Target="../media/image5.png"/></Relationships>
</file>

<file path=ppt/slides/_rels/slide1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1.xml"/><Relationship Id="rId3" Type="http://schemas.openxmlformats.org/officeDocument/2006/relationships/image" Target="../media/image5.png"/></Relationships>
</file>

<file path=ppt/slides/_rels/slide1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2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1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3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1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4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1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5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1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6.xml"/></Relationships>
</file>

<file path=ppt/slides/_rels/slide1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7.xml"/></Relationships>
</file>

<file path=ppt/slides/_rels/slide1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8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2.png"/><Relationship Id="rId6" Type="http://schemas.openxmlformats.org/officeDocument/2006/relationships/image" Target="../media/image1.png"/><Relationship Id="rId7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2.png"/><Relationship Id="rId6" Type="http://schemas.openxmlformats.org/officeDocument/2006/relationships/image" Target="../media/image1.png"/><Relationship Id="rId7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2.png"/><Relationship Id="rId6" Type="http://schemas.openxmlformats.org/officeDocument/2006/relationships/image" Target="../media/image1.png"/><Relationship Id="rId7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2.png"/><Relationship Id="rId6" Type="http://schemas.openxmlformats.org/officeDocument/2006/relationships/image" Target="../media/image1.png"/><Relationship Id="rId7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2.png"/><Relationship Id="rId6" Type="http://schemas.openxmlformats.org/officeDocument/2006/relationships/image" Target="../media/image1.png"/><Relationship Id="rId7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2.png"/><Relationship Id="rId6" Type="http://schemas.openxmlformats.org/officeDocument/2006/relationships/image" Target="../media/image1.png"/><Relationship Id="rId7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2.png"/><Relationship Id="rId6" Type="http://schemas.openxmlformats.org/officeDocument/2006/relationships/image" Target="../media/image1.png"/><Relationship Id="rId7" Type="http://schemas.openxmlformats.org/officeDocument/2006/relationships/image" Target="../media/image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2.png"/><Relationship Id="rId6" Type="http://schemas.openxmlformats.org/officeDocument/2006/relationships/image" Target="../media/image1.png"/><Relationship Id="rId7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2.png"/><Relationship Id="rId6" Type="http://schemas.openxmlformats.org/officeDocument/2006/relationships/image" Target="../media/image1.png"/><Relationship Id="rId7" Type="http://schemas.openxmlformats.org/officeDocument/2006/relationships/image" Target="../media/image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2.png"/><Relationship Id="rId6" Type="http://schemas.openxmlformats.org/officeDocument/2006/relationships/image" Target="../media/image1.png"/><Relationship Id="rId7" Type="http://schemas.openxmlformats.org/officeDocument/2006/relationships/image" Target="../media/image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2.png"/><Relationship Id="rId6" Type="http://schemas.openxmlformats.org/officeDocument/2006/relationships/image" Target="../media/image1.png"/><Relationship Id="rId7" Type="http://schemas.openxmlformats.org/officeDocument/2006/relationships/image" Target="../media/image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2.png"/><Relationship Id="rId6" Type="http://schemas.openxmlformats.org/officeDocument/2006/relationships/image" Target="../media/image1.png"/><Relationship Id="rId7" Type="http://schemas.openxmlformats.org/officeDocument/2006/relationships/image" Target="../media/image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2.png"/><Relationship Id="rId6" Type="http://schemas.openxmlformats.org/officeDocument/2006/relationships/image" Target="../media/image1.png"/><Relationship Id="rId7" Type="http://schemas.openxmlformats.org/officeDocument/2006/relationships/image" Target="../media/image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2.png"/><Relationship Id="rId6" Type="http://schemas.openxmlformats.org/officeDocument/2006/relationships/image" Target="../media/image1.png"/><Relationship Id="rId7" Type="http://schemas.openxmlformats.org/officeDocument/2006/relationships/image" Target="../media/image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2.png"/><Relationship Id="rId6" Type="http://schemas.openxmlformats.org/officeDocument/2006/relationships/image" Target="../media/image1.png"/><Relationship Id="rId7" Type="http://schemas.openxmlformats.org/officeDocument/2006/relationships/image" Target="../media/image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2.png"/><Relationship Id="rId6" Type="http://schemas.openxmlformats.org/officeDocument/2006/relationships/image" Target="../media/image1.png"/><Relationship Id="rId7" Type="http://schemas.openxmlformats.org/officeDocument/2006/relationships/image" Target="../media/image4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2.png"/><Relationship Id="rId6" Type="http://schemas.openxmlformats.org/officeDocument/2006/relationships/image" Target="../media/image1.png"/><Relationship Id="rId7" Type="http://schemas.openxmlformats.org/officeDocument/2006/relationships/image" Target="../media/image4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2.png"/><Relationship Id="rId6" Type="http://schemas.openxmlformats.org/officeDocument/2006/relationships/image" Target="../media/image1.png"/><Relationship Id="rId7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2.png"/><Relationship Id="rId6" Type="http://schemas.openxmlformats.org/officeDocument/2006/relationships/image" Target="../media/image1.png"/><Relationship Id="rId7" Type="http://schemas.openxmlformats.org/officeDocument/2006/relationships/image" Target="../media/image4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2.png"/><Relationship Id="rId6" Type="http://schemas.openxmlformats.org/officeDocument/2006/relationships/image" Target="../media/image1.png"/><Relationship Id="rId7" Type="http://schemas.openxmlformats.org/officeDocument/2006/relationships/image" Target="../media/image4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2.png"/><Relationship Id="rId6" Type="http://schemas.openxmlformats.org/officeDocument/2006/relationships/image" Target="../media/image1.png"/><Relationship Id="rId7" Type="http://schemas.openxmlformats.org/officeDocument/2006/relationships/image" Target="../media/image4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2.png"/><Relationship Id="rId6" Type="http://schemas.openxmlformats.org/officeDocument/2006/relationships/image" Target="../media/image1.png"/><Relationship Id="rId7" Type="http://schemas.openxmlformats.org/officeDocument/2006/relationships/image" Target="../media/image4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2.png"/><Relationship Id="rId6" Type="http://schemas.openxmlformats.org/officeDocument/2006/relationships/image" Target="../media/image1.png"/><Relationship Id="rId7" Type="http://schemas.openxmlformats.org/officeDocument/2006/relationships/image" Target="../media/image4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2.png"/><Relationship Id="rId6" Type="http://schemas.openxmlformats.org/officeDocument/2006/relationships/image" Target="../media/image1.png"/><Relationship Id="rId7" Type="http://schemas.openxmlformats.org/officeDocument/2006/relationships/image" Target="../media/image4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2.png"/><Relationship Id="rId6" Type="http://schemas.openxmlformats.org/officeDocument/2006/relationships/image" Target="../media/image1.png"/><Relationship Id="rId7" Type="http://schemas.openxmlformats.org/officeDocument/2006/relationships/image" Target="../media/image4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2.png"/><Relationship Id="rId6" Type="http://schemas.openxmlformats.org/officeDocument/2006/relationships/image" Target="../media/image1.png"/><Relationship Id="rId7" Type="http://schemas.openxmlformats.org/officeDocument/2006/relationships/image" Target="../media/image4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2.png"/><Relationship Id="rId6" Type="http://schemas.openxmlformats.org/officeDocument/2006/relationships/image" Target="../media/image1.png"/><Relationship Id="rId7" Type="http://schemas.openxmlformats.org/officeDocument/2006/relationships/image" Target="../media/image4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2.png"/><Relationship Id="rId6" Type="http://schemas.openxmlformats.org/officeDocument/2006/relationships/image" Target="../media/image1.png"/><Relationship Id="rId7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1.png"/><Relationship Id="rId6" Type="http://schemas.openxmlformats.org/officeDocument/2006/relationships/image" Target="../media/image4.png"/><Relationship Id="rId7" Type="http://schemas.openxmlformats.org/officeDocument/2006/relationships/image" Target="../media/image2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1.png"/><Relationship Id="rId6" Type="http://schemas.openxmlformats.org/officeDocument/2006/relationships/image" Target="../media/image4.png"/><Relationship Id="rId7" Type="http://schemas.openxmlformats.org/officeDocument/2006/relationships/image" Target="../media/image2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1.png"/><Relationship Id="rId6" Type="http://schemas.openxmlformats.org/officeDocument/2006/relationships/image" Target="../media/image4.png"/><Relationship Id="rId7" Type="http://schemas.openxmlformats.org/officeDocument/2006/relationships/image" Target="../media/image2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1.png"/><Relationship Id="rId6" Type="http://schemas.openxmlformats.org/officeDocument/2006/relationships/image" Target="../media/image4.png"/><Relationship Id="rId7" Type="http://schemas.openxmlformats.org/officeDocument/2006/relationships/image" Target="../media/image2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2.png"/><Relationship Id="rId6" Type="http://schemas.openxmlformats.org/officeDocument/2006/relationships/image" Target="../media/image1.png"/><Relationship Id="rId7" Type="http://schemas.openxmlformats.org/officeDocument/2006/relationships/image" Target="../media/image4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2.png"/><Relationship Id="rId6" Type="http://schemas.openxmlformats.org/officeDocument/2006/relationships/image" Target="../media/image1.png"/><Relationship Id="rId7" Type="http://schemas.openxmlformats.org/officeDocument/2006/relationships/image" Target="../media/image4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2.png"/><Relationship Id="rId6" Type="http://schemas.openxmlformats.org/officeDocument/2006/relationships/image" Target="../media/image1.png"/><Relationship Id="rId7" Type="http://schemas.openxmlformats.org/officeDocument/2006/relationships/image" Target="../media/image4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2.png"/><Relationship Id="rId6" Type="http://schemas.openxmlformats.org/officeDocument/2006/relationships/image" Target="../media/image1.png"/><Relationship Id="rId7" Type="http://schemas.openxmlformats.org/officeDocument/2006/relationships/image" Target="../media/image4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1.png"/><Relationship Id="rId6" Type="http://schemas.openxmlformats.org/officeDocument/2006/relationships/image" Target="../media/image4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1.png"/><Relationship Id="rId6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1.png"/><Relationship Id="rId6" Type="http://schemas.openxmlformats.org/officeDocument/2006/relationships/image" Target="../media/image4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1.png"/><Relationship Id="rId6" Type="http://schemas.openxmlformats.org/officeDocument/2006/relationships/image" Target="../media/image4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1.png"/><Relationship Id="rId6" Type="http://schemas.openxmlformats.org/officeDocument/2006/relationships/image" Target="../media/image4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5.xml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6.xml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7.xml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8.xml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9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0.xml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1.xml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2.xml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3.xml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4.xml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5.xml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6.xml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7.xml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8.xml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9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2.png"/><Relationship Id="rId6" Type="http://schemas.openxmlformats.org/officeDocument/2006/relationships/image" Target="../media/image1.png"/><Relationship Id="rId7" Type="http://schemas.openxmlformats.org/officeDocument/2006/relationships/image" Target="../media/image4.png"/><Relationship Id="rId8" Type="http://schemas.openxmlformats.org/officeDocument/2006/relationships/image" Target="../media/image5.png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0.xml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1.xml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2.xml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3.xml"/></Relationships>
</file>

<file path=ppt/slides/_rels/slide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4.xml"/></Relationships>
</file>

<file path=ppt/slides/_rels/slide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5.xml"/></Relationships>
</file>

<file path=ppt/slides/_rels/slide9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6.xml"/></Relationships>
</file>

<file path=ppt/slides/_rels/slide9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7.xml"/></Relationships>
</file>

<file path=ppt/slides/_rels/slide9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8.xml"/></Relationships>
</file>

<file path=ppt/slides/_rels/slide9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196F3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idx="4294967295" type="subTitle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latin typeface="Dosis"/>
                <a:ea typeface="Dosis"/>
                <a:cs typeface="Dosis"/>
                <a:sym typeface="Dosis"/>
              </a:rPr>
              <a:t>Graph</a:t>
            </a:r>
            <a:r>
              <a:rPr b="1" lang="en" sz="4800">
                <a:latin typeface="Dosis"/>
                <a:ea typeface="Dosis"/>
                <a:cs typeface="Dosis"/>
                <a:sym typeface="Dosis"/>
              </a:rPr>
              <a:t> Algorithms II</a:t>
            </a:r>
          </a:p>
          <a:p>
            <a: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Dosis"/>
                <a:ea typeface="Dosis"/>
                <a:cs typeface="Dosis"/>
                <a:sym typeface="Dosis"/>
              </a:rPr>
              <a:t>Summer 2017   •   Lecture 07/20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6" name="Shape 236"/>
          <p:cNvCxnSpPr>
            <a:stCxn id="237" idx="6"/>
            <a:endCxn id="238" idx="2"/>
          </p:cNvCxnSpPr>
          <p:nvPr/>
        </p:nvCxnSpPr>
        <p:spPr>
          <a:xfrm>
            <a:off x="3308037" y="3737662"/>
            <a:ext cx="2625900" cy="76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stealth"/>
            <a:tailEnd len="lg" w="lg" type="none"/>
          </a:ln>
        </p:spPr>
      </p:cxnSp>
      <p:sp>
        <p:nvSpPr>
          <p:cNvPr id="239" name="Shape 239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Strongly Connected Components</a:t>
            </a:r>
          </a:p>
        </p:txBody>
      </p:sp>
      <p:grpSp>
        <p:nvGrpSpPr>
          <p:cNvPr id="240" name="Shape 240"/>
          <p:cNvGrpSpPr/>
          <p:nvPr/>
        </p:nvGrpSpPr>
        <p:grpSpPr>
          <a:xfrm>
            <a:off x="5933937" y="3491512"/>
            <a:ext cx="644700" cy="644700"/>
            <a:chOff x="4581974" y="2766525"/>
            <a:chExt cx="644700" cy="644699"/>
          </a:xfrm>
        </p:grpSpPr>
        <p:sp>
          <p:nvSpPr>
            <p:cNvPr id="238" name="Shape 238"/>
            <p:cNvSpPr/>
            <p:nvPr/>
          </p:nvSpPr>
          <p:spPr>
            <a:xfrm>
              <a:off x="4581974" y="2766525"/>
              <a:ext cx="644700" cy="644699"/>
            </a:xfrm>
            <a:prstGeom prst="ellipse">
              <a:avLst/>
            </a:prstGeom>
            <a:solidFill>
              <a:schemeClr val="dk1"/>
            </a:solidFill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t/>
              </a:r>
              <a:endParaRPr b="1" sz="18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pic>
          <p:nvPicPr>
            <p:cNvPr id="241" name="Shape 24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673000" y="2903812"/>
              <a:ext cx="462650" cy="370123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242" name="Shape 242"/>
          <p:cNvCxnSpPr>
            <a:stCxn id="237" idx="4"/>
            <a:endCxn id="243" idx="1"/>
          </p:cNvCxnSpPr>
          <p:nvPr/>
        </p:nvCxnSpPr>
        <p:spPr>
          <a:xfrm>
            <a:off x="2985687" y="4060012"/>
            <a:ext cx="1829400" cy="1126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stealth"/>
            <a:tailEnd len="lg" w="lg" type="none"/>
          </a:ln>
        </p:spPr>
      </p:cxnSp>
      <p:cxnSp>
        <p:nvCxnSpPr>
          <p:cNvPr id="244" name="Shape 244"/>
          <p:cNvCxnSpPr>
            <a:stCxn id="238" idx="4"/>
            <a:endCxn id="243" idx="7"/>
          </p:cNvCxnSpPr>
          <p:nvPr/>
        </p:nvCxnSpPr>
        <p:spPr>
          <a:xfrm flipH="1">
            <a:off x="5271087" y="4136212"/>
            <a:ext cx="985200" cy="1050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stealth"/>
            <a:tailEnd len="lg" w="lg" type="none"/>
          </a:ln>
        </p:spPr>
      </p:cxnSp>
      <p:cxnSp>
        <p:nvCxnSpPr>
          <p:cNvPr id="245" name="Shape 245"/>
          <p:cNvCxnSpPr>
            <a:stCxn id="246" idx="4"/>
            <a:endCxn id="243" idx="0"/>
          </p:cNvCxnSpPr>
          <p:nvPr/>
        </p:nvCxnSpPr>
        <p:spPr>
          <a:xfrm>
            <a:off x="4662087" y="3280287"/>
            <a:ext cx="381000" cy="1811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stealth"/>
            <a:tailEnd len="lg" w="lg" type="none"/>
          </a:ln>
        </p:spPr>
      </p:cxnSp>
      <p:grpSp>
        <p:nvGrpSpPr>
          <p:cNvPr id="247" name="Shape 247"/>
          <p:cNvGrpSpPr/>
          <p:nvPr/>
        </p:nvGrpSpPr>
        <p:grpSpPr>
          <a:xfrm>
            <a:off x="2687387" y="4863112"/>
            <a:ext cx="644700" cy="644700"/>
            <a:chOff x="1912099" y="3775425"/>
            <a:chExt cx="644700" cy="644700"/>
          </a:xfrm>
        </p:grpSpPr>
        <p:sp>
          <p:nvSpPr>
            <p:cNvPr id="248" name="Shape 248"/>
            <p:cNvSpPr/>
            <p:nvPr/>
          </p:nvSpPr>
          <p:spPr>
            <a:xfrm>
              <a:off x="1912099" y="3775425"/>
              <a:ext cx="644700" cy="644700"/>
            </a:xfrm>
            <a:prstGeom prst="ellipse">
              <a:avLst/>
            </a:prstGeom>
            <a:solidFill>
              <a:schemeClr val="dk1"/>
            </a:solidFill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t/>
              </a:r>
              <a:endParaRPr b="1" sz="18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pic>
          <p:nvPicPr>
            <p:cNvPr id="249" name="Shape 24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005550" y="3879862"/>
              <a:ext cx="457800" cy="435825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250" name="Shape 250"/>
          <p:cNvCxnSpPr>
            <a:stCxn id="248" idx="6"/>
            <a:endCxn id="243" idx="2"/>
          </p:cNvCxnSpPr>
          <p:nvPr/>
        </p:nvCxnSpPr>
        <p:spPr>
          <a:xfrm>
            <a:off x="3332087" y="5185462"/>
            <a:ext cx="1388700" cy="228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stealth"/>
            <a:tailEnd len="lg" w="lg" type="none"/>
          </a:ln>
        </p:spPr>
      </p:cxnSp>
      <p:grpSp>
        <p:nvGrpSpPr>
          <p:cNvPr id="251" name="Shape 251"/>
          <p:cNvGrpSpPr/>
          <p:nvPr/>
        </p:nvGrpSpPr>
        <p:grpSpPr>
          <a:xfrm>
            <a:off x="4720737" y="5091712"/>
            <a:ext cx="644700" cy="644700"/>
            <a:chOff x="3978374" y="3680925"/>
            <a:chExt cx="644700" cy="644700"/>
          </a:xfrm>
        </p:grpSpPr>
        <p:sp>
          <p:nvSpPr>
            <p:cNvPr id="243" name="Shape 243"/>
            <p:cNvSpPr/>
            <p:nvPr/>
          </p:nvSpPr>
          <p:spPr>
            <a:xfrm>
              <a:off x="3978374" y="3680925"/>
              <a:ext cx="644700" cy="644700"/>
            </a:xfrm>
            <a:prstGeom prst="ellipse">
              <a:avLst/>
            </a:prstGeom>
            <a:solidFill>
              <a:schemeClr val="dk1"/>
            </a:solidFill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t/>
              </a:r>
              <a:endParaRPr b="1" sz="18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pic>
          <p:nvPicPr>
            <p:cNvPr id="252" name="Shape 252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034762" y="3799637"/>
              <a:ext cx="531924" cy="407274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253" name="Shape 253"/>
          <p:cNvCxnSpPr>
            <a:stCxn id="237" idx="7"/>
            <a:endCxn id="246" idx="2"/>
          </p:cNvCxnSpPr>
          <p:nvPr/>
        </p:nvCxnSpPr>
        <p:spPr>
          <a:xfrm flipH="1" rot="10800000">
            <a:off x="3213623" y="2958026"/>
            <a:ext cx="1126200" cy="551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stealth"/>
            <a:tailEnd len="lg" w="lg" type="none"/>
          </a:ln>
        </p:spPr>
      </p:cxnSp>
      <p:cxnSp>
        <p:nvCxnSpPr>
          <p:cNvPr id="254" name="Shape 254"/>
          <p:cNvCxnSpPr>
            <a:stCxn id="238" idx="3"/>
            <a:endCxn id="248" idx="7"/>
          </p:cNvCxnSpPr>
          <p:nvPr/>
        </p:nvCxnSpPr>
        <p:spPr>
          <a:xfrm flipH="1">
            <a:off x="3237751" y="4041798"/>
            <a:ext cx="2790600" cy="915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stealth"/>
            <a:tailEnd len="lg" w="lg" type="none"/>
          </a:ln>
        </p:spPr>
      </p:cxnSp>
      <p:cxnSp>
        <p:nvCxnSpPr>
          <p:cNvPr id="255" name="Shape 255"/>
          <p:cNvCxnSpPr>
            <a:stCxn id="246" idx="6"/>
            <a:endCxn id="238" idx="0"/>
          </p:cNvCxnSpPr>
          <p:nvPr/>
        </p:nvCxnSpPr>
        <p:spPr>
          <a:xfrm>
            <a:off x="4984437" y="2957937"/>
            <a:ext cx="1272000" cy="533699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stealth"/>
            <a:tailEnd len="lg" w="lg" type="none"/>
          </a:ln>
        </p:spPr>
      </p:cxnSp>
      <p:cxnSp>
        <p:nvCxnSpPr>
          <p:cNvPr id="256" name="Shape 256"/>
          <p:cNvCxnSpPr>
            <a:stCxn id="248" idx="7"/>
            <a:endCxn id="246" idx="3"/>
          </p:cNvCxnSpPr>
          <p:nvPr/>
        </p:nvCxnSpPr>
        <p:spPr>
          <a:xfrm flipH="1" rot="10800000">
            <a:off x="3237673" y="3185726"/>
            <a:ext cx="1196400" cy="1771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stealth"/>
            <a:tailEnd len="lg" w="lg" type="none"/>
          </a:ln>
        </p:spPr>
      </p:cxnSp>
      <p:grpSp>
        <p:nvGrpSpPr>
          <p:cNvPr id="257" name="Shape 257"/>
          <p:cNvGrpSpPr/>
          <p:nvPr/>
        </p:nvGrpSpPr>
        <p:grpSpPr>
          <a:xfrm>
            <a:off x="4339737" y="2635587"/>
            <a:ext cx="644700" cy="644699"/>
            <a:chOff x="4359374" y="1453400"/>
            <a:chExt cx="644700" cy="644700"/>
          </a:xfrm>
        </p:grpSpPr>
        <p:sp>
          <p:nvSpPr>
            <p:cNvPr id="246" name="Shape 246"/>
            <p:cNvSpPr/>
            <p:nvPr/>
          </p:nvSpPr>
          <p:spPr>
            <a:xfrm>
              <a:off x="4359374" y="1453400"/>
              <a:ext cx="644700" cy="644700"/>
            </a:xfrm>
            <a:prstGeom prst="ellipse">
              <a:avLst/>
            </a:prstGeom>
            <a:solidFill>
              <a:schemeClr val="dk1"/>
            </a:solidFill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t/>
              </a:r>
              <a:endParaRPr b="1" sz="18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pic>
          <p:nvPicPr>
            <p:cNvPr id="258" name="Shape 258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4417724" y="1511624"/>
              <a:ext cx="527999" cy="5279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59" name="Shape 259"/>
          <p:cNvGrpSpPr/>
          <p:nvPr/>
        </p:nvGrpSpPr>
        <p:grpSpPr>
          <a:xfrm>
            <a:off x="2663337" y="3415312"/>
            <a:ext cx="644700" cy="644700"/>
            <a:chOff x="2606774" y="2309325"/>
            <a:chExt cx="644700" cy="644700"/>
          </a:xfrm>
        </p:grpSpPr>
        <p:sp>
          <p:nvSpPr>
            <p:cNvPr id="237" name="Shape 237"/>
            <p:cNvSpPr/>
            <p:nvPr/>
          </p:nvSpPr>
          <p:spPr>
            <a:xfrm>
              <a:off x="2606774" y="2309325"/>
              <a:ext cx="644700" cy="644700"/>
            </a:xfrm>
            <a:prstGeom prst="ellipse">
              <a:avLst/>
            </a:prstGeom>
            <a:solidFill>
              <a:schemeClr val="dk1"/>
            </a:solidFill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t/>
              </a:r>
              <a:endParaRPr b="1" sz="18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pic>
          <p:nvPicPr>
            <p:cNvPr id="260" name="Shape 260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2606775" y="2388291"/>
              <a:ext cx="644700" cy="48674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61" name="Shape 261"/>
          <p:cNvSpPr/>
          <p:nvPr/>
        </p:nvSpPr>
        <p:spPr>
          <a:xfrm>
            <a:off x="2504212" y="2595325"/>
            <a:ext cx="4146700" cy="3021400"/>
          </a:xfrm>
          <a:custGeom>
            <a:pathLst>
              <a:path extrusionOk="0" h="120856" w="165868">
                <a:moveTo>
                  <a:pt x="79744" y="0"/>
                </a:moveTo>
                <a:lnTo>
                  <a:pt x="164096" y="38631"/>
                </a:lnTo>
                <a:lnTo>
                  <a:pt x="165868" y="53517"/>
                </a:lnTo>
                <a:lnTo>
                  <a:pt x="15949" y="120856"/>
                </a:lnTo>
                <a:lnTo>
                  <a:pt x="0" y="109515"/>
                </a:lnTo>
                <a:close/>
              </a:path>
            </a:pathLst>
          </a:custGeom>
          <a:noFill/>
          <a:ln cap="flat" cmpd="sng" w="38100">
            <a:solidFill>
              <a:srgbClr val="8BC34A"/>
            </a:solidFill>
            <a:prstDash val="dash"/>
            <a:round/>
            <a:headEnd len="lg" w="lg" type="none"/>
            <a:tailEnd len="lg" w="lg" type="none"/>
          </a:ln>
        </p:spPr>
      </p:sp>
      <p:sp>
        <p:nvSpPr>
          <p:cNvPr id="262" name="Shape 262"/>
          <p:cNvSpPr/>
          <p:nvPr/>
        </p:nvSpPr>
        <p:spPr>
          <a:xfrm>
            <a:off x="2561025" y="3313025"/>
            <a:ext cx="849300" cy="849300"/>
          </a:xfrm>
          <a:prstGeom prst="ellipse">
            <a:avLst/>
          </a:prstGeom>
          <a:noFill/>
          <a:ln cap="flat" cmpd="sng" w="38100">
            <a:solidFill>
              <a:srgbClr val="2196F3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3" name="Shape 263"/>
          <p:cNvSpPr/>
          <p:nvPr/>
        </p:nvSpPr>
        <p:spPr>
          <a:xfrm>
            <a:off x="4618412" y="4989425"/>
            <a:ext cx="849300" cy="849300"/>
          </a:xfrm>
          <a:prstGeom prst="ellipse">
            <a:avLst/>
          </a:prstGeom>
          <a:noFill/>
          <a:ln cap="flat" cmpd="sng" w="38100">
            <a:solidFill>
              <a:srgbClr val="FFD54F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4" name="Shape 264"/>
          <p:cNvSpPr txBox="1"/>
          <p:nvPr>
            <p:ph idx="4294967295" type="subTitle"/>
          </p:nvPr>
        </p:nvSpPr>
        <p:spPr>
          <a:xfrm>
            <a:off x="609600" y="1444500"/>
            <a:ext cx="7924800" cy="541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How many SCCs are in this graph?        3; let’s find them!</a:t>
            </a:r>
          </a:p>
        </p:txBody>
      </p:sp>
      <p:pic>
        <p:nvPicPr>
          <p:cNvPr id="265" name="Shape 26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043086" y="1580354"/>
            <a:ext cx="323324" cy="323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2804" name="Shape 2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" name="Shape 2805"/>
          <p:cNvSpPr txBox="1"/>
          <p:nvPr>
            <p:ph idx="4294967295" type="subTitle"/>
          </p:nvPr>
        </p:nvSpPr>
        <p:spPr>
          <a:xfrm>
            <a:off x="609600" y="1444500"/>
            <a:ext cx="7924800" cy="541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The probability that Karger’s algorithm returns a minimum cut is …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Proof, cont.: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Suppose, after j-1 iterations,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karger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hasn’t messed up yet! What’s the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probability of messing up now?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Suppose there are k edges that cross </a:t>
            </a:r>
            <a:r>
              <a:rPr b="1" lang="en">
                <a:solidFill>
                  <a:srgbClr val="D3368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S*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    All remaining vertices must have degree at least k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    (otherwise there would be a smaller cut).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    So there are at least </a:t>
            </a:r>
            <a:r>
              <a:rPr b="1"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(n-j+1)k/2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total edges.</a:t>
            </a:r>
          </a:p>
        </p:txBody>
      </p:sp>
      <p:sp>
        <p:nvSpPr>
          <p:cNvPr id="2806" name="Shape 2806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Karger’s Algorithm</a:t>
            </a:r>
          </a:p>
        </p:txBody>
      </p:sp>
      <p:grpSp>
        <p:nvGrpSpPr>
          <p:cNvPr id="2807" name="Shape 2807"/>
          <p:cNvGrpSpPr/>
          <p:nvPr/>
        </p:nvGrpSpPr>
        <p:grpSpPr>
          <a:xfrm>
            <a:off x="3755550" y="1745500"/>
            <a:ext cx="1632900" cy="811500"/>
            <a:chOff x="3755550" y="2126500"/>
            <a:chExt cx="1632900" cy="811500"/>
          </a:xfrm>
        </p:grpSpPr>
        <p:sp>
          <p:nvSpPr>
            <p:cNvPr id="2808" name="Shape 2808"/>
            <p:cNvSpPr txBox="1"/>
            <p:nvPr/>
          </p:nvSpPr>
          <p:spPr>
            <a:xfrm>
              <a:off x="3755550" y="2126500"/>
              <a:ext cx="1632900" cy="81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3000">
                  <a:latin typeface="Source Sans Pro"/>
                  <a:ea typeface="Source Sans Pro"/>
                  <a:cs typeface="Source Sans Pro"/>
                  <a:sym typeface="Source Sans Pro"/>
                </a:rPr>
                <a:t>≥ 1 / (    )</a:t>
              </a:r>
            </a:p>
          </p:txBody>
        </p:sp>
        <p:sp>
          <p:nvSpPr>
            <p:cNvPr id="2809" name="Shape 2809"/>
            <p:cNvSpPr txBox="1"/>
            <p:nvPr/>
          </p:nvSpPr>
          <p:spPr>
            <a:xfrm>
              <a:off x="4836033" y="2218654"/>
              <a:ext cx="308100" cy="34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n</a:t>
              </a:r>
            </a:p>
          </p:txBody>
        </p:sp>
        <p:sp>
          <p:nvSpPr>
            <p:cNvPr id="2810" name="Shape 2810"/>
            <p:cNvSpPr txBox="1"/>
            <p:nvPr/>
          </p:nvSpPr>
          <p:spPr>
            <a:xfrm>
              <a:off x="4836033" y="2509277"/>
              <a:ext cx="308100" cy="34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2</a:t>
              </a:r>
            </a:p>
          </p:txBody>
        </p:sp>
      </p:grpSp>
      <p:grpSp>
        <p:nvGrpSpPr>
          <p:cNvPr id="2811" name="Shape 2811"/>
          <p:cNvGrpSpPr/>
          <p:nvPr/>
        </p:nvGrpSpPr>
        <p:grpSpPr>
          <a:xfrm rot="-2252135">
            <a:off x="7447746" y="5268636"/>
            <a:ext cx="743801" cy="1476936"/>
            <a:chOff x="2693484" y="3145337"/>
            <a:chExt cx="937258" cy="1861074"/>
          </a:xfrm>
        </p:grpSpPr>
        <p:cxnSp>
          <p:nvCxnSpPr>
            <p:cNvPr id="2812" name="Shape 2812"/>
            <p:cNvCxnSpPr/>
            <p:nvPr/>
          </p:nvCxnSpPr>
          <p:spPr>
            <a:xfrm rot="10800000">
              <a:off x="2693484" y="3243012"/>
              <a:ext cx="868800" cy="1763400"/>
            </a:xfrm>
            <a:prstGeom prst="straightConnector1">
              <a:avLst/>
            </a:prstGeom>
            <a:noFill/>
            <a:ln cap="flat" cmpd="sng" w="38100">
              <a:solidFill>
                <a:srgbClr val="2196F3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813" name="Shape 2813"/>
            <p:cNvCxnSpPr/>
            <p:nvPr/>
          </p:nvCxnSpPr>
          <p:spPr>
            <a:xfrm rot="10800000">
              <a:off x="2746642" y="3145337"/>
              <a:ext cx="884100" cy="1827600"/>
            </a:xfrm>
            <a:prstGeom prst="straightConnector1">
              <a:avLst/>
            </a:prstGeom>
            <a:noFill/>
            <a:ln cap="flat" cmpd="sng" w="38100">
              <a:solidFill>
                <a:srgbClr val="2196F3"/>
              </a:solidFill>
              <a:prstDash val="solid"/>
              <a:round/>
              <a:headEnd len="lg" w="lg" type="none"/>
              <a:tailEnd len="lg" w="lg" type="none"/>
            </a:ln>
          </p:spPr>
        </p:cxnSp>
      </p:grpSp>
      <p:grpSp>
        <p:nvGrpSpPr>
          <p:cNvPr id="2814" name="Shape 2814"/>
          <p:cNvGrpSpPr/>
          <p:nvPr/>
        </p:nvGrpSpPr>
        <p:grpSpPr>
          <a:xfrm>
            <a:off x="5631247" y="5091574"/>
            <a:ext cx="181416" cy="1253729"/>
            <a:chOff x="967995" y="2904123"/>
            <a:chExt cx="228600" cy="1579800"/>
          </a:xfrm>
        </p:grpSpPr>
        <p:cxnSp>
          <p:nvCxnSpPr>
            <p:cNvPr id="2815" name="Shape 2815"/>
            <p:cNvCxnSpPr/>
            <p:nvPr/>
          </p:nvCxnSpPr>
          <p:spPr>
            <a:xfrm rot="10800000">
              <a:off x="967995" y="2904123"/>
              <a:ext cx="0" cy="1579800"/>
            </a:xfrm>
            <a:prstGeom prst="straightConnector1">
              <a:avLst/>
            </a:prstGeom>
            <a:noFill/>
            <a:ln cap="flat" cmpd="sng" w="38100">
              <a:solidFill>
                <a:srgbClr val="2196F3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816" name="Shape 2816"/>
            <p:cNvCxnSpPr/>
            <p:nvPr/>
          </p:nvCxnSpPr>
          <p:spPr>
            <a:xfrm rot="10800000">
              <a:off x="1044195" y="2904123"/>
              <a:ext cx="0" cy="1579800"/>
            </a:xfrm>
            <a:prstGeom prst="straightConnector1">
              <a:avLst/>
            </a:prstGeom>
            <a:noFill/>
            <a:ln cap="flat" cmpd="sng" w="38100">
              <a:solidFill>
                <a:srgbClr val="2196F3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817" name="Shape 2817"/>
            <p:cNvCxnSpPr/>
            <p:nvPr/>
          </p:nvCxnSpPr>
          <p:spPr>
            <a:xfrm rot="10800000">
              <a:off x="1120395" y="2904123"/>
              <a:ext cx="0" cy="1579800"/>
            </a:xfrm>
            <a:prstGeom prst="straightConnector1">
              <a:avLst/>
            </a:prstGeom>
            <a:noFill/>
            <a:ln cap="flat" cmpd="sng" w="38100">
              <a:solidFill>
                <a:srgbClr val="2196F3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818" name="Shape 2818"/>
            <p:cNvCxnSpPr/>
            <p:nvPr/>
          </p:nvCxnSpPr>
          <p:spPr>
            <a:xfrm rot="10800000">
              <a:off x="1196595" y="2904123"/>
              <a:ext cx="0" cy="1579800"/>
            </a:xfrm>
            <a:prstGeom prst="straightConnector1">
              <a:avLst/>
            </a:prstGeom>
            <a:noFill/>
            <a:ln cap="flat" cmpd="sng" w="38100">
              <a:solidFill>
                <a:srgbClr val="2196F3"/>
              </a:solidFill>
              <a:prstDash val="solid"/>
              <a:round/>
              <a:headEnd len="lg" w="lg" type="none"/>
              <a:tailEnd len="lg" w="lg" type="none"/>
            </a:ln>
          </p:spPr>
        </p:cxnSp>
      </p:grpSp>
      <p:grpSp>
        <p:nvGrpSpPr>
          <p:cNvPr id="2819" name="Shape 2819"/>
          <p:cNvGrpSpPr/>
          <p:nvPr/>
        </p:nvGrpSpPr>
        <p:grpSpPr>
          <a:xfrm rot="1256279">
            <a:off x="8566821" y="4982782"/>
            <a:ext cx="60472" cy="1253734"/>
            <a:chOff x="1041600" y="4199849"/>
            <a:chExt cx="76200" cy="1579800"/>
          </a:xfrm>
        </p:grpSpPr>
        <p:cxnSp>
          <p:nvCxnSpPr>
            <p:cNvPr id="2820" name="Shape 2820"/>
            <p:cNvCxnSpPr/>
            <p:nvPr/>
          </p:nvCxnSpPr>
          <p:spPr>
            <a:xfrm rot="10800000">
              <a:off x="1041600" y="4199849"/>
              <a:ext cx="0" cy="1579800"/>
            </a:xfrm>
            <a:prstGeom prst="straightConnector1">
              <a:avLst/>
            </a:prstGeom>
            <a:noFill/>
            <a:ln cap="flat" cmpd="sng" w="38100">
              <a:solidFill>
                <a:srgbClr val="2196F3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821" name="Shape 2821"/>
            <p:cNvCxnSpPr/>
            <p:nvPr/>
          </p:nvCxnSpPr>
          <p:spPr>
            <a:xfrm rot="10800000">
              <a:off x="1117800" y="4199849"/>
              <a:ext cx="0" cy="1579800"/>
            </a:xfrm>
            <a:prstGeom prst="straightConnector1">
              <a:avLst/>
            </a:prstGeom>
            <a:noFill/>
            <a:ln cap="flat" cmpd="sng" w="38100">
              <a:solidFill>
                <a:srgbClr val="2196F3"/>
              </a:solidFill>
              <a:prstDash val="solid"/>
              <a:round/>
              <a:headEnd len="lg" w="lg" type="none"/>
              <a:tailEnd len="lg" w="lg" type="none"/>
            </a:ln>
          </p:spPr>
        </p:cxnSp>
      </p:grpSp>
      <p:grpSp>
        <p:nvGrpSpPr>
          <p:cNvPr id="2822" name="Shape 2822"/>
          <p:cNvGrpSpPr/>
          <p:nvPr/>
        </p:nvGrpSpPr>
        <p:grpSpPr>
          <a:xfrm rot="338412">
            <a:off x="7750592" y="4871242"/>
            <a:ext cx="743847" cy="1477027"/>
            <a:chOff x="2693484" y="3145337"/>
            <a:chExt cx="937258" cy="1861074"/>
          </a:xfrm>
        </p:grpSpPr>
        <p:cxnSp>
          <p:nvCxnSpPr>
            <p:cNvPr id="2823" name="Shape 2823"/>
            <p:cNvCxnSpPr/>
            <p:nvPr/>
          </p:nvCxnSpPr>
          <p:spPr>
            <a:xfrm rot="10800000">
              <a:off x="2693484" y="3243012"/>
              <a:ext cx="868800" cy="1763400"/>
            </a:xfrm>
            <a:prstGeom prst="straightConnector1">
              <a:avLst/>
            </a:prstGeom>
            <a:noFill/>
            <a:ln cap="flat" cmpd="sng" w="38100">
              <a:solidFill>
                <a:srgbClr val="2196F3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824" name="Shape 2824"/>
            <p:cNvCxnSpPr/>
            <p:nvPr/>
          </p:nvCxnSpPr>
          <p:spPr>
            <a:xfrm rot="10800000">
              <a:off x="2746642" y="3145337"/>
              <a:ext cx="884100" cy="1827600"/>
            </a:xfrm>
            <a:prstGeom prst="straightConnector1">
              <a:avLst/>
            </a:prstGeom>
            <a:noFill/>
            <a:ln cap="flat" cmpd="sng" w="38100">
              <a:solidFill>
                <a:srgbClr val="2196F3"/>
              </a:solidFill>
              <a:prstDash val="solid"/>
              <a:round/>
              <a:headEnd len="lg" w="lg" type="none"/>
              <a:tailEnd len="lg" w="lg" type="none"/>
            </a:ln>
          </p:spPr>
        </p:cxnSp>
      </p:grpSp>
      <p:cxnSp>
        <p:nvCxnSpPr>
          <p:cNvPr id="2825" name="Shape 2825"/>
          <p:cNvCxnSpPr>
            <a:stCxn id="2826" idx="6"/>
          </p:cNvCxnSpPr>
          <p:nvPr/>
        </p:nvCxnSpPr>
        <p:spPr>
          <a:xfrm flipH="1">
            <a:off x="5717650" y="4995398"/>
            <a:ext cx="325200" cy="199500"/>
          </a:xfrm>
          <a:prstGeom prst="straightConnector1">
            <a:avLst/>
          </a:prstGeom>
          <a:noFill/>
          <a:ln cap="flat" cmpd="sng" w="38100">
            <a:solidFill>
              <a:srgbClr val="D3368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827" name="Shape 2827"/>
          <p:cNvCxnSpPr>
            <a:stCxn id="2826" idx="6"/>
            <a:endCxn id="2828" idx="1"/>
          </p:cNvCxnSpPr>
          <p:nvPr/>
        </p:nvCxnSpPr>
        <p:spPr>
          <a:xfrm>
            <a:off x="6042850" y="4995398"/>
            <a:ext cx="958500" cy="5391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829" name="Shape 2829"/>
          <p:cNvCxnSpPr>
            <a:stCxn id="2830" idx="6"/>
            <a:endCxn id="2828" idx="3"/>
          </p:cNvCxnSpPr>
          <p:nvPr/>
        </p:nvCxnSpPr>
        <p:spPr>
          <a:xfrm flipH="1" rot="10800000">
            <a:off x="6042850" y="5804569"/>
            <a:ext cx="958500" cy="581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831" name="Shape 2831"/>
          <p:cNvCxnSpPr>
            <a:stCxn id="2828" idx="7"/>
            <a:endCxn id="2832" idx="3"/>
          </p:cNvCxnSpPr>
          <p:nvPr/>
        </p:nvCxnSpPr>
        <p:spPr>
          <a:xfrm flipH="1" rot="10800000">
            <a:off x="7271276" y="5078776"/>
            <a:ext cx="455700" cy="455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833" name="Shape 2833"/>
          <p:cNvCxnSpPr>
            <a:stCxn id="2832" idx="6"/>
            <a:endCxn id="2834" idx="2"/>
          </p:cNvCxnSpPr>
          <p:nvPr/>
        </p:nvCxnSpPr>
        <p:spPr>
          <a:xfrm>
            <a:off x="8052876" y="4943826"/>
            <a:ext cx="585600" cy="60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828" name="Shape 2828"/>
          <p:cNvSpPr/>
          <p:nvPr/>
        </p:nvSpPr>
        <p:spPr>
          <a:xfrm>
            <a:off x="6945304" y="5478548"/>
            <a:ext cx="381900" cy="381900"/>
          </a:xfrm>
          <a:prstGeom prst="ellipse">
            <a:avLst/>
          </a:prstGeom>
          <a:solidFill>
            <a:schemeClr val="dk1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200">
                <a:latin typeface="Source Sans Pro"/>
                <a:ea typeface="Source Sans Pro"/>
                <a:cs typeface="Source Sans Pro"/>
                <a:sym typeface="Source Sans Pro"/>
              </a:rPr>
              <a:t>E</a:t>
            </a:r>
          </a:p>
        </p:txBody>
      </p:sp>
      <p:sp>
        <p:nvSpPr>
          <p:cNvPr id="2826" name="Shape 2826"/>
          <p:cNvSpPr/>
          <p:nvPr/>
        </p:nvSpPr>
        <p:spPr>
          <a:xfrm>
            <a:off x="5401150" y="4674548"/>
            <a:ext cx="641700" cy="641700"/>
          </a:xfrm>
          <a:prstGeom prst="ellipse">
            <a:avLst/>
          </a:prstGeom>
          <a:solidFill>
            <a:srgbClr val="8BC34A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200">
                <a:latin typeface="Source Sans Pro"/>
                <a:ea typeface="Source Sans Pro"/>
                <a:cs typeface="Source Sans Pro"/>
                <a:sym typeface="Source Sans Pro"/>
              </a:rPr>
              <a:t>A, B</a:t>
            </a:r>
          </a:p>
        </p:txBody>
      </p:sp>
      <p:sp>
        <p:nvSpPr>
          <p:cNvPr id="2832" name="Shape 2832"/>
          <p:cNvSpPr/>
          <p:nvPr/>
        </p:nvSpPr>
        <p:spPr>
          <a:xfrm>
            <a:off x="7670976" y="4752876"/>
            <a:ext cx="381900" cy="381900"/>
          </a:xfrm>
          <a:prstGeom prst="ellipse">
            <a:avLst/>
          </a:prstGeom>
          <a:solidFill>
            <a:schemeClr val="dk1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200">
                <a:latin typeface="Source Sans Pro"/>
                <a:ea typeface="Source Sans Pro"/>
                <a:cs typeface="Source Sans Pro"/>
                <a:sym typeface="Source Sans Pro"/>
              </a:rPr>
              <a:t>C</a:t>
            </a:r>
          </a:p>
        </p:txBody>
      </p:sp>
      <p:sp>
        <p:nvSpPr>
          <p:cNvPr id="2834" name="Shape 2834"/>
          <p:cNvSpPr/>
          <p:nvPr/>
        </p:nvSpPr>
        <p:spPr>
          <a:xfrm>
            <a:off x="8638538" y="4813349"/>
            <a:ext cx="381900" cy="381900"/>
          </a:xfrm>
          <a:prstGeom prst="ellipse">
            <a:avLst/>
          </a:prstGeom>
          <a:solidFill>
            <a:schemeClr val="dk1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200">
                <a:latin typeface="Source Sans Pro"/>
                <a:ea typeface="Source Sans Pro"/>
                <a:cs typeface="Source Sans Pro"/>
                <a:sym typeface="Source Sans Pro"/>
              </a:rPr>
              <a:t>D</a:t>
            </a:r>
          </a:p>
        </p:txBody>
      </p:sp>
      <p:sp>
        <p:nvSpPr>
          <p:cNvPr id="2835" name="Shape 2835"/>
          <p:cNvSpPr txBox="1"/>
          <p:nvPr/>
        </p:nvSpPr>
        <p:spPr>
          <a:xfrm>
            <a:off x="5786543" y="5297525"/>
            <a:ext cx="424200" cy="7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>
                <a:latin typeface="Source Sans Pro"/>
                <a:ea typeface="Source Sans Pro"/>
                <a:cs typeface="Source Sans Pro"/>
                <a:sym typeface="Source Sans Pro"/>
              </a:rPr>
              <a:t>{A, F}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latin typeface="Source Sans Pro"/>
                <a:ea typeface="Source Sans Pro"/>
                <a:cs typeface="Source Sans Pro"/>
                <a:sym typeface="Source Sans Pro"/>
              </a:rPr>
              <a:t>{B, F}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latin typeface="Source Sans Pro"/>
                <a:ea typeface="Source Sans Pro"/>
                <a:cs typeface="Source Sans Pro"/>
                <a:sym typeface="Source Sans Pro"/>
              </a:rPr>
              <a:t>{A, G}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latin typeface="Source Sans Pro"/>
                <a:ea typeface="Source Sans Pro"/>
                <a:cs typeface="Source Sans Pro"/>
                <a:sym typeface="Source Sans Pro"/>
              </a:rPr>
              <a:t>{B, G}</a:t>
            </a:r>
          </a:p>
        </p:txBody>
      </p:sp>
      <p:sp>
        <p:nvSpPr>
          <p:cNvPr id="2836" name="Shape 2836"/>
          <p:cNvSpPr/>
          <p:nvPr/>
        </p:nvSpPr>
        <p:spPr>
          <a:xfrm>
            <a:off x="8041649" y="5919713"/>
            <a:ext cx="641700" cy="641699"/>
          </a:xfrm>
          <a:prstGeom prst="ellipse">
            <a:avLst/>
          </a:prstGeom>
          <a:solidFill>
            <a:srgbClr val="8BC34A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200">
                <a:latin typeface="Source Sans Pro"/>
                <a:ea typeface="Source Sans Pro"/>
                <a:cs typeface="Source Sans Pro"/>
                <a:sym typeface="Source Sans Pro"/>
              </a:rPr>
              <a:t>H, I</a:t>
            </a:r>
          </a:p>
        </p:txBody>
      </p:sp>
      <p:sp>
        <p:nvSpPr>
          <p:cNvPr id="2837" name="Shape 2837"/>
          <p:cNvSpPr txBox="1"/>
          <p:nvPr/>
        </p:nvSpPr>
        <p:spPr>
          <a:xfrm rot="1254160">
            <a:off x="8543642" y="5590829"/>
            <a:ext cx="475921" cy="45569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>
                <a:latin typeface="Source Sans Pro"/>
                <a:ea typeface="Source Sans Pro"/>
                <a:cs typeface="Source Sans Pro"/>
                <a:sym typeface="Source Sans Pro"/>
              </a:rPr>
              <a:t>{D, H}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latin typeface="Source Sans Pro"/>
                <a:ea typeface="Source Sans Pro"/>
                <a:cs typeface="Source Sans Pro"/>
                <a:sym typeface="Source Sans Pro"/>
              </a:rPr>
              <a:t>{D, I}</a:t>
            </a:r>
          </a:p>
        </p:txBody>
      </p:sp>
      <p:sp>
        <p:nvSpPr>
          <p:cNvPr id="2838" name="Shape 2838"/>
          <p:cNvSpPr txBox="1"/>
          <p:nvPr/>
        </p:nvSpPr>
        <p:spPr>
          <a:xfrm rot="-1250110">
            <a:off x="7995893" y="5039330"/>
            <a:ext cx="475707" cy="4557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>
                <a:latin typeface="Source Sans Pro"/>
                <a:ea typeface="Source Sans Pro"/>
                <a:cs typeface="Source Sans Pro"/>
                <a:sym typeface="Source Sans Pro"/>
              </a:rPr>
              <a:t>{C, H}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latin typeface="Source Sans Pro"/>
                <a:ea typeface="Source Sans Pro"/>
                <a:cs typeface="Source Sans Pro"/>
                <a:sym typeface="Source Sans Pro"/>
              </a:rPr>
              <a:t>{C, I}</a:t>
            </a:r>
          </a:p>
        </p:txBody>
      </p:sp>
      <p:sp>
        <p:nvSpPr>
          <p:cNvPr id="2830" name="Shape 2830"/>
          <p:cNvSpPr/>
          <p:nvPr/>
        </p:nvSpPr>
        <p:spPr>
          <a:xfrm>
            <a:off x="5401150" y="6065419"/>
            <a:ext cx="641700" cy="641699"/>
          </a:xfrm>
          <a:prstGeom prst="ellipse">
            <a:avLst/>
          </a:prstGeom>
          <a:solidFill>
            <a:srgbClr val="8BC34A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200">
                <a:latin typeface="Source Sans Pro"/>
                <a:ea typeface="Source Sans Pro"/>
                <a:cs typeface="Source Sans Pro"/>
                <a:sym typeface="Source Sans Pro"/>
              </a:rPr>
              <a:t>F, G</a:t>
            </a:r>
          </a:p>
        </p:txBody>
      </p:sp>
      <p:sp>
        <p:nvSpPr>
          <p:cNvPr id="2839" name="Shape 2839"/>
          <p:cNvSpPr txBox="1"/>
          <p:nvPr/>
        </p:nvSpPr>
        <p:spPr>
          <a:xfrm rot="-2168">
            <a:off x="7581987" y="6046350"/>
            <a:ext cx="475800" cy="4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>
                <a:latin typeface="Source Sans Pro"/>
                <a:ea typeface="Source Sans Pro"/>
                <a:cs typeface="Source Sans Pro"/>
                <a:sym typeface="Source Sans Pro"/>
              </a:rPr>
              <a:t>{E, H}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latin typeface="Source Sans Pro"/>
                <a:ea typeface="Source Sans Pro"/>
                <a:cs typeface="Source Sans Pro"/>
                <a:sym typeface="Source Sans Pro"/>
              </a:rPr>
              <a:t>{E, I}</a:t>
            </a:r>
          </a:p>
        </p:txBody>
      </p:sp>
      <p:cxnSp>
        <p:nvCxnSpPr>
          <p:cNvPr id="2840" name="Shape 2840"/>
          <p:cNvCxnSpPr/>
          <p:nvPr/>
        </p:nvCxnSpPr>
        <p:spPr>
          <a:xfrm>
            <a:off x="6519831" y="5003539"/>
            <a:ext cx="11100" cy="1572900"/>
          </a:xfrm>
          <a:prstGeom prst="straightConnector1">
            <a:avLst/>
          </a:prstGeom>
          <a:noFill/>
          <a:ln cap="flat" cmpd="sng" w="38100">
            <a:solidFill>
              <a:srgbClr val="D33682"/>
            </a:solidFill>
            <a:prstDash val="dash"/>
            <a:round/>
            <a:headEnd len="lg" w="lg" type="none"/>
            <a:tailEnd len="lg" w="lg" type="none"/>
          </a:ln>
        </p:spPr>
      </p:cxnSp>
      <p:sp>
        <p:nvSpPr>
          <p:cNvPr id="2841" name="Shape 2841"/>
          <p:cNvSpPr txBox="1"/>
          <p:nvPr/>
        </p:nvSpPr>
        <p:spPr>
          <a:xfrm>
            <a:off x="6361125" y="4498699"/>
            <a:ext cx="433800" cy="52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800">
                <a:solidFill>
                  <a:srgbClr val="D3368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S*</a:t>
            </a: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2845" name="Shape 2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" name="Shape 2846"/>
          <p:cNvSpPr txBox="1"/>
          <p:nvPr>
            <p:ph idx="4294967295" type="subTitle"/>
          </p:nvPr>
        </p:nvSpPr>
        <p:spPr>
          <a:xfrm>
            <a:off x="609600" y="1444500"/>
            <a:ext cx="7924800" cy="541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The probability that Karger’s algorithm returns a minimum cut is …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Proof, cont.: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Suppose, after j-1 iterations,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karger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hasn’t messed up yet! What’s the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probability of messing up now?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Suppose there are k edges that cross </a:t>
            </a:r>
            <a:r>
              <a:rPr b="1" lang="en">
                <a:solidFill>
                  <a:srgbClr val="D3368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S*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    All remaining vertices must have degree at least k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    (otherwise there would be a smaller cut).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    So there are at least </a:t>
            </a:r>
            <a:r>
              <a:rPr b="1"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(n-j+1)k/2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total edges.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So the probability that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karger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chooses one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of the k edges crossing </a:t>
            </a:r>
            <a:r>
              <a:rPr b="1" lang="en">
                <a:solidFill>
                  <a:srgbClr val="D3368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S*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at step j is at most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                                  k                   2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                                                  n - j + 1</a:t>
            </a:r>
          </a:p>
        </p:txBody>
      </p:sp>
      <p:sp>
        <p:nvSpPr>
          <p:cNvPr id="2847" name="Shape 2847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Karger’s Algorithm</a:t>
            </a:r>
          </a:p>
        </p:txBody>
      </p:sp>
      <p:grpSp>
        <p:nvGrpSpPr>
          <p:cNvPr id="2848" name="Shape 2848"/>
          <p:cNvGrpSpPr/>
          <p:nvPr/>
        </p:nvGrpSpPr>
        <p:grpSpPr>
          <a:xfrm>
            <a:off x="3755550" y="1745500"/>
            <a:ext cx="1632900" cy="811500"/>
            <a:chOff x="3755550" y="2126500"/>
            <a:chExt cx="1632900" cy="811500"/>
          </a:xfrm>
        </p:grpSpPr>
        <p:sp>
          <p:nvSpPr>
            <p:cNvPr id="2849" name="Shape 2849"/>
            <p:cNvSpPr txBox="1"/>
            <p:nvPr/>
          </p:nvSpPr>
          <p:spPr>
            <a:xfrm>
              <a:off x="3755550" y="2126500"/>
              <a:ext cx="1632900" cy="81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3000">
                  <a:latin typeface="Source Sans Pro"/>
                  <a:ea typeface="Source Sans Pro"/>
                  <a:cs typeface="Source Sans Pro"/>
                  <a:sym typeface="Source Sans Pro"/>
                </a:rPr>
                <a:t>≥ 1 / (    )</a:t>
              </a:r>
            </a:p>
          </p:txBody>
        </p:sp>
        <p:sp>
          <p:nvSpPr>
            <p:cNvPr id="2850" name="Shape 2850"/>
            <p:cNvSpPr txBox="1"/>
            <p:nvPr/>
          </p:nvSpPr>
          <p:spPr>
            <a:xfrm>
              <a:off x="4836033" y="2218654"/>
              <a:ext cx="308100" cy="34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n</a:t>
              </a:r>
            </a:p>
          </p:txBody>
        </p:sp>
        <p:sp>
          <p:nvSpPr>
            <p:cNvPr id="2851" name="Shape 2851"/>
            <p:cNvSpPr txBox="1"/>
            <p:nvPr/>
          </p:nvSpPr>
          <p:spPr>
            <a:xfrm>
              <a:off x="4836033" y="2509277"/>
              <a:ext cx="308100" cy="34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2</a:t>
              </a:r>
            </a:p>
          </p:txBody>
        </p:sp>
      </p:grpSp>
      <p:grpSp>
        <p:nvGrpSpPr>
          <p:cNvPr id="2852" name="Shape 2852"/>
          <p:cNvGrpSpPr/>
          <p:nvPr/>
        </p:nvGrpSpPr>
        <p:grpSpPr>
          <a:xfrm rot="-2252135">
            <a:off x="7447746" y="5268636"/>
            <a:ext cx="743801" cy="1476936"/>
            <a:chOff x="2693484" y="3145337"/>
            <a:chExt cx="937258" cy="1861074"/>
          </a:xfrm>
        </p:grpSpPr>
        <p:cxnSp>
          <p:nvCxnSpPr>
            <p:cNvPr id="2853" name="Shape 2853"/>
            <p:cNvCxnSpPr/>
            <p:nvPr/>
          </p:nvCxnSpPr>
          <p:spPr>
            <a:xfrm rot="10800000">
              <a:off x="2693484" y="3243012"/>
              <a:ext cx="868800" cy="1763400"/>
            </a:xfrm>
            <a:prstGeom prst="straightConnector1">
              <a:avLst/>
            </a:prstGeom>
            <a:noFill/>
            <a:ln cap="flat" cmpd="sng" w="38100">
              <a:solidFill>
                <a:srgbClr val="2196F3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854" name="Shape 2854"/>
            <p:cNvCxnSpPr/>
            <p:nvPr/>
          </p:nvCxnSpPr>
          <p:spPr>
            <a:xfrm rot="10800000">
              <a:off x="2746642" y="3145337"/>
              <a:ext cx="884100" cy="1827600"/>
            </a:xfrm>
            <a:prstGeom prst="straightConnector1">
              <a:avLst/>
            </a:prstGeom>
            <a:noFill/>
            <a:ln cap="flat" cmpd="sng" w="38100">
              <a:solidFill>
                <a:srgbClr val="2196F3"/>
              </a:solidFill>
              <a:prstDash val="solid"/>
              <a:round/>
              <a:headEnd len="lg" w="lg" type="none"/>
              <a:tailEnd len="lg" w="lg" type="none"/>
            </a:ln>
          </p:spPr>
        </p:cxnSp>
      </p:grpSp>
      <p:grpSp>
        <p:nvGrpSpPr>
          <p:cNvPr id="2855" name="Shape 2855"/>
          <p:cNvGrpSpPr/>
          <p:nvPr/>
        </p:nvGrpSpPr>
        <p:grpSpPr>
          <a:xfrm>
            <a:off x="5631247" y="5091574"/>
            <a:ext cx="181416" cy="1253729"/>
            <a:chOff x="967995" y="2904123"/>
            <a:chExt cx="228600" cy="1579800"/>
          </a:xfrm>
        </p:grpSpPr>
        <p:cxnSp>
          <p:nvCxnSpPr>
            <p:cNvPr id="2856" name="Shape 2856"/>
            <p:cNvCxnSpPr/>
            <p:nvPr/>
          </p:nvCxnSpPr>
          <p:spPr>
            <a:xfrm rot="10800000">
              <a:off x="967995" y="2904123"/>
              <a:ext cx="0" cy="1579800"/>
            </a:xfrm>
            <a:prstGeom prst="straightConnector1">
              <a:avLst/>
            </a:prstGeom>
            <a:noFill/>
            <a:ln cap="flat" cmpd="sng" w="38100">
              <a:solidFill>
                <a:srgbClr val="2196F3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857" name="Shape 2857"/>
            <p:cNvCxnSpPr/>
            <p:nvPr/>
          </p:nvCxnSpPr>
          <p:spPr>
            <a:xfrm rot="10800000">
              <a:off x="1044195" y="2904123"/>
              <a:ext cx="0" cy="1579800"/>
            </a:xfrm>
            <a:prstGeom prst="straightConnector1">
              <a:avLst/>
            </a:prstGeom>
            <a:noFill/>
            <a:ln cap="flat" cmpd="sng" w="38100">
              <a:solidFill>
                <a:srgbClr val="2196F3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858" name="Shape 2858"/>
            <p:cNvCxnSpPr/>
            <p:nvPr/>
          </p:nvCxnSpPr>
          <p:spPr>
            <a:xfrm rot="10800000">
              <a:off x="1120395" y="2904123"/>
              <a:ext cx="0" cy="1579800"/>
            </a:xfrm>
            <a:prstGeom prst="straightConnector1">
              <a:avLst/>
            </a:prstGeom>
            <a:noFill/>
            <a:ln cap="flat" cmpd="sng" w="38100">
              <a:solidFill>
                <a:srgbClr val="2196F3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859" name="Shape 2859"/>
            <p:cNvCxnSpPr/>
            <p:nvPr/>
          </p:nvCxnSpPr>
          <p:spPr>
            <a:xfrm rot="10800000">
              <a:off x="1196595" y="2904123"/>
              <a:ext cx="0" cy="1579800"/>
            </a:xfrm>
            <a:prstGeom prst="straightConnector1">
              <a:avLst/>
            </a:prstGeom>
            <a:noFill/>
            <a:ln cap="flat" cmpd="sng" w="38100">
              <a:solidFill>
                <a:srgbClr val="2196F3"/>
              </a:solidFill>
              <a:prstDash val="solid"/>
              <a:round/>
              <a:headEnd len="lg" w="lg" type="none"/>
              <a:tailEnd len="lg" w="lg" type="none"/>
            </a:ln>
          </p:spPr>
        </p:cxnSp>
      </p:grpSp>
      <p:grpSp>
        <p:nvGrpSpPr>
          <p:cNvPr id="2860" name="Shape 2860"/>
          <p:cNvGrpSpPr/>
          <p:nvPr/>
        </p:nvGrpSpPr>
        <p:grpSpPr>
          <a:xfrm rot="1256279">
            <a:off x="8566821" y="4982782"/>
            <a:ext cx="60472" cy="1253734"/>
            <a:chOff x="1041600" y="4199849"/>
            <a:chExt cx="76200" cy="1579800"/>
          </a:xfrm>
        </p:grpSpPr>
        <p:cxnSp>
          <p:nvCxnSpPr>
            <p:cNvPr id="2861" name="Shape 2861"/>
            <p:cNvCxnSpPr/>
            <p:nvPr/>
          </p:nvCxnSpPr>
          <p:spPr>
            <a:xfrm rot="10800000">
              <a:off x="1041600" y="4199849"/>
              <a:ext cx="0" cy="1579800"/>
            </a:xfrm>
            <a:prstGeom prst="straightConnector1">
              <a:avLst/>
            </a:prstGeom>
            <a:noFill/>
            <a:ln cap="flat" cmpd="sng" w="38100">
              <a:solidFill>
                <a:srgbClr val="2196F3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862" name="Shape 2862"/>
            <p:cNvCxnSpPr/>
            <p:nvPr/>
          </p:nvCxnSpPr>
          <p:spPr>
            <a:xfrm rot="10800000">
              <a:off x="1117800" y="4199849"/>
              <a:ext cx="0" cy="1579800"/>
            </a:xfrm>
            <a:prstGeom prst="straightConnector1">
              <a:avLst/>
            </a:prstGeom>
            <a:noFill/>
            <a:ln cap="flat" cmpd="sng" w="38100">
              <a:solidFill>
                <a:srgbClr val="2196F3"/>
              </a:solidFill>
              <a:prstDash val="solid"/>
              <a:round/>
              <a:headEnd len="lg" w="lg" type="none"/>
              <a:tailEnd len="lg" w="lg" type="none"/>
            </a:ln>
          </p:spPr>
        </p:cxnSp>
      </p:grpSp>
      <p:grpSp>
        <p:nvGrpSpPr>
          <p:cNvPr id="2863" name="Shape 2863"/>
          <p:cNvGrpSpPr/>
          <p:nvPr/>
        </p:nvGrpSpPr>
        <p:grpSpPr>
          <a:xfrm rot="338412">
            <a:off x="7750592" y="4871242"/>
            <a:ext cx="743847" cy="1477027"/>
            <a:chOff x="2693484" y="3145337"/>
            <a:chExt cx="937258" cy="1861074"/>
          </a:xfrm>
        </p:grpSpPr>
        <p:cxnSp>
          <p:nvCxnSpPr>
            <p:cNvPr id="2864" name="Shape 2864"/>
            <p:cNvCxnSpPr/>
            <p:nvPr/>
          </p:nvCxnSpPr>
          <p:spPr>
            <a:xfrm rot="10800000">
              <a:off x="2693484" y="3243012"/>
              <a:ext cx="868800" cy="1763400"/>
            </a:xfrm>
            <a:prstGeom prst="straightConnector1">
              <a:avLst/>
            </a:prstGeom>
            <a:noFill/>
            <a:ln cap="flat" cmpd="sng" w="38100">
              <a:solidFill>
                <a:srgbClr val="2196F3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865" name="Shape 2865"/>
            <p:cNvCxnSpPr/>
            <p:nvPr/>
          </p:nvCxnSpPr>
          <p:spPr>
            <a:xfrm rot="10800000">
              <a:off x="2746642" y="3145337"/>
              <a:ext cx="884100" cy="1827600"/>
            </a:xfrm>
            <a:prstGeom prst="straightConnector1">
              <a:avLst/>
            </a:prstGeom>
            <a:noFill/>
            <a:ln cap="flat" cmpd="sng" w="38100">
              <a:solidFill>
                <a:srgbClr val="2196F3"/>
              </a:solidFill>
              <a:prstDash val="solid"/>
              <a:round/>
              <a:headEnd len="lg" w="lg" type="none"/>
              <a:tailEnd len="lg" w="lg" type="none"/>
            </a:ln>
          </p:spPr>
        </p:cxnSp>
      </p:grpSp>
      <p:cxnSp>
        <p:nvCxnSpPr>
          <p:cNvPr id="2866" name="Shape 2866"/>
          <p:cNvCxnSpPr>
            <a:stCxn id="2867" idx="6"/>
          </p:cNvCxnSpPr>
          <p:nvPr/>
        </p:nvCxnSpPr>
        <p:spPr>
          <a:xfrm flipH="1">
            <a:off x="5717650" y="4995398"/>
            <a:ext cx="325200" cy="199500"/>
          </a:xfrm>
          <a:prstGeom prst="straightConnector1">
            <a:avLst/>
          </a:prstGeom>
          <a:noFill/>
          <a:ln cap="flat" cmpd="sng" w="38100">
            <a:solidFill>
              <a:srgbClr val="D3368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868" name="Shape 2868"/>
          <p:cNvCxnSpPr>
            <a:stCxn id="2867" idx="6"/>
            <a:endCxn id="2869" idx="1"/>
          </p:cNvCxnSpPr>
          <p:nvPr/>
        </p:nvCxnSpPr>
        <p:spPr>
          <a:xfrm>
            <a:off x="6042850" y="4995398"/>
            <a:ext cx="958500" cy="5391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870" name="Shape 2870"/>
          <p:cNvCxnSpPr>
            <a:stCxn id="2871" idx="6"/>
            <a:endCxn id="2869" idx="3"/>
          </p:cNvCxnSpPr>
          <p:nvPr/>
        </p:nvCxnSpPr>
        <p:spPr>
          <a:xfrm flipH="1" rot="10800000">
            <a:off x="6042850" y="5804569"/>
            <a:ext cx="958500" cy="581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872" name="Shape 2872"/>
          <p:cNvCxnSpPr>
            <a:stCxn id="2869" idx="7"/>
            <a:endCxn id="2873" idx="3"/>
          </p:cNvCxnSpPr>
          <p:nvPr/>
        </p:nvCxnSpPr>
        <p:spPr>
          <a:xfrm flipH="1" rot="10800000">
            <a:off x="7271276" y="5078776"/>
            <a:ext cx="455700" cy="455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874" name="Shape 2874"/>
          <p:cNvCxnSpPr>
            <a:stCxn id="2873" idx="6"/>
            <a:endCxn id="2875" idx="2"/>
          </p:cNvCxnSpPr>
          <p:nvPr/>
        </p:nvCxnSpPr>
        <p:spPr>
          <a:xfrm>
            <a:off x="8052876" y="4943826"/>
            <a:ext cx="585600" cy="60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869" name="Shape 2869"/>
          <p:cNvSpPr/>
          <p:nvPr/>
        </p:nvSpPr>
        <p:spPr>
          <a:xfrm>
            <a:off x="6945304" y="5478548"/>
            <a:ext cx="381900" cy="381900"/>
          </a:xfrm>
          <a:prstGeom prst="ellipse">
            <a:avLst/>
          </a:prstGeom>
          <a:solidFill>
            <a:schemeClr val="dk1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200">
                <a:latin typeface="Source Sans Pro"/>
                <a:ea typeface="Source Sans Pro"/>
                <a:cs typeface="Source Sans Pro"/>
                <a:sym typeface="Source Sans Pro"/>
              </a:rPr>
              <a:t>E</a:t>
            </a:r>
          </a:p>
        </p:txBody>
      </p:sp>
      <p:sp>
        <p:nvSpPr>
          <p:cNvPr id="2867" name="Shape 2867"/>
          <p:cNvSpPr/>
          <p:nvPr/>
        </p:nvSpPr>
        <p:spPr>
          <a:xfrm>
            <a:off x="5401150" y="4674548"/>
            <a:ext cx="641700" cy="641700"/>
          </a:xfrm>
          <a:prstGeom prst="ellipse">
            <a:avLst/>
          </a:prstGeom>
          <a:solidFill>
            <a:srgbClr val="8BC34A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200">
                <a:latin typeface="Source Sans Pro"/>
                <a:ea typeface="Source Sans Pro"/>
                <a:cs typeface="Source Sans Pro"/>
                <a:sym typeface="Source Sans Pro"/>
              </a:rPr>
              <a:t>A, B</a:t>
            </a:r>
          </a:p>
        </p:txBody>
      </p:sp>
      <p:sp>
        <p:nvSpPr>
          <p:cNvPr id="2873" name="Shape 2873"/>
          <p:cNvSpPr/>
          <p:nvPr/>
        </p:nvSpPr>
        <p:spPr>
          <a:xfrm>
            <a:off x="7670976" y="4752876"/>
            <a:ext cx="381900" cy="381900"/>
          </a:xfrm>
          <a:prstGeom prst="ellipse">
            <a:avLst/>
          </a:prstGeom>
          <a:solidFill>
            <a:schemeClr val="dk1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200">
                <a:latin typeface="Source Sans Pro"/>
                <a:ea typeface="Source Sans Pro"/>
                <a:cs typeface="Source Sans Pro"/>
                <a:sym typeface="Source Sans Pro"/>
              </a:rPr>
              <a:t>C</a:t>
            </a:r>
          </a:p>
        </p:txBody>
      </p:sp>
      <p:sp>
        <p:nvSpPr>
          <p:cNvPr id="2875" name="Shape 2875"/>
          <p:cNvSpPr/>
          <p:nvPr/>
        </p:nvSpPr>
        <p:spPr>
          <a:xfrm>
            <a:off x="8638538" y="4813349"/>
            <a:ext cx="381900" cy="381900"/>
          </a:xfrm>
          <a:prstGeom prst="ellipse">
            <a:avLst/>
          </a:prstGeom>
          <a:solidFill>
            <a:schemeClr val="dk1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200">
                <a:latin typeface="Source Sans Pro"/>
                <a:ea typeface="Source Sans Pro"/>
                <a:cs typeface="Source Sans Pro"/>
                <a:sym typeface="Source Sans Pro"/>
              </a:rPr>
              <a:t>D</a:t>
            </a:r>
          </a:p>
        </p:txBody>
      </p:sp>
      <p:sp>
        <p:nvSpPr>
          <p:cNvPr id="2876" name="Shape 2876"/>
          <p:cNvSpPr txBox="1"/>
          <p:nvPr/>
        </p:nvSpPr>
        <p:spPr>
          <a:xfrm>
            <a:off x="5786543" y="5297525"/>
            <a:ext cx="424200" cy="7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>
                <a:latin typeface="Source Sans Pro"/>
                <a:ea typeface="Source Sans Pro"/>
                <a:cs typeface="Source Sans Pro"/>
                <a:sym typeface="Source Sans Pro"/>
              </a:rPr>
              <a:t>{A, F}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latin typeface="Source Sans Pro"/>
                <a:ea typeface="Source Sans Pro"/>
                <a:cs typeface="Source Sans Pro"/>
                <a:sym typeface="Source Sans Pro"/>
              </a:rPr>
              <a:t>{B, F}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latin typeface="Source Sans Pro"/>
                <a:ea typeface="Source Sans Pro"/>
                <a:cs typeface="Source Sans Pro"/>
                <a:sym typeface="Source Sans Pro"/>
              </a:rPr>
              <a:t>{A, G}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latin typeface="Source Sans Pro"/>
                <a:ea typeface="Source Sans Pro"/>
                <a:cs typeface="Source Sans Pro"/>
                <a:sym typeface="Source Sans Pro"/>
              </a:rPr>
              <a:t>{B, G}</a:t>
            </a:r>
          </a:p>
        </p:txBody>
      </p:sp>
      <p:sp>
        <p:nvSpPr>
          <p:cNvPr id="2877" name="Shape 2877"/>
          <p:cNvSpPr/>
          <p:nvPr/>
        </p:nvSpPr>
        <p:spPr>
          <a:xfrm>
            <a:off x="8041649" y="5919713"/>
            <a:ext cx="641700" cy="641699"/>
          </a:xfrm>
          <a:prstGeom prst="ellipse">
            <a:avLst/>
          </a:prstGeom>
          <a:solidFill>
            <a:srgbClr val="8BC34A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200">
                <a:latin typeface="Source Sans Pro"/>
                <a:ea typeface="Source Sans Pro"/>
                <a:cs typeface="Source Sans Pro"/>
                <a:sym typeface="Source Sans Pro"/>
              </a:rPr>
              <a:t>H, I</a:t>
            </a:r>
          </a:p>
        </p:txBody>
      </p:sp>
      <p:sp>
        <p:nvSpPr>
          <p:cNvPr id="2878" name="Shape 2878"/>
          <p:cNvSpPr txBox="1"/>
          <p:nvPr/>
        </p:nvSpPr>
        <p:spPr>
          <a:xfrm rot="1254160">
            <a:off x="8543642" y="5590829"/>
            <a:ext cx="475921" cy="45569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>
                <a:latin typeface="Source Sans Pro"/>
                <a:ea typeface="Source Sans Pro"/>
                <a:cs typeface="Source Sans Pro"/>
                <a:sym typeface="Source Sans Pro"/>
              </a:rPr>
              <a:t>{D, H}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latin typeface="Source Sans Pro"/>
                <a:ea typeface="Source Sans Pro"/>
                <a:cs typeface="Source Sans Pro"/>
                <a:sym typeface="Source Sans Pro"/>
              </a:rPr>
              <a:t>{D, I}</a:t>
            </a:r>
          </a:p>
        </p:txBody>
      </p:sp>
      <p:sp>
        <p:nvSpPr>
          <p:cNvPr id="2879" name="Shape 2879"/>
          <p:cNvSpPr txBox="1"/>
          <p:nvPr/>
        </p:nvSpPr>
        <p:spPr>
          <a:xfrm rot="-1250110">
            <a:off x="7995893" y="5039330"/>
            <a:ext cx="475707" cy="4557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>
                <a:latin typeface="Source Sans Pro"/>
                <a:ea typeface="Source Sans Pro"/>
                <a:cs typeface="Source Sans Pro"/>
                <a:sym typeface="Source Sans Pro"/>
              </a:rPr>
              <a:t>{C, H}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latin typeface="Source Sans Pro"/>
                <a:ea typeface="Source Sans Pro"/>
                <a:cs typeface="Source Sans Pro"/>
                <a:sym typeface="Source Sans Pro"/>
              </a:rPr>
              <a:t>{C, I}</a:t>
            </a:r>
          </a:p>
        </p:txBody>
      </p:sp>
      <p:sp>
        <p:nvSpPr>
          <p:cNvPr id="2871" name="Shape 2871"/>
          <p:cNvSpPr/>
          <p:nvPr/>
        </p:nvSpPr>
        <p:spPr>
          <a:xfrm>
            <a:off x="5401150" y="6065419"/>
            <a:ext cx="641700" cy="641699"/>
          </a:xfrm>
          <a:prstGeom prst="ellipse">
            <a:avLst/>
          </a:prstGeom>
          <a:solidFill>
            <a:srgbClr val="8BC34A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200">
                <a:latin typeface="Source Sans Pro"/>
                <a:ea typeface="Source Sans Pro"/>
                <a:cs typeface="Source Sans Pro"/>
                <a:sym typeface="Source Sans Pro"/>
              </a:rPr>
              <a:t>F, G</a:t>
            </a:r>
          </a:p>
        </p:txBody>
      </p:sp>
      <p:sp>
        <p:nvSpPr>
          <p:cNvPr id="2880" name="Shape 2880"/>
          <p:cNvSpPr txBox="1"/>
          <p:nvPr/>
        </p:nvSpPr>
        <p:spPr>
          <a:xfrm rot="-2168">
            <a:off x="7581987" y="6046350"/>
            <a:ext cx="475800" cy="4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>
                <a:latin typeface="Source Sans Pro"/>
                <a:ea typeface="Source Sans Pro"/>
                <a:cs typeface="Source Sans Pro"/>
                <a:sym typeface="Source Sans Pro"/>
              </a:rPr>
              <a:t>{E, H}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latin typeface="Source Sans Pro"/>
                <a:ea typeface="Source Sans Pro"/>
                <a:cs typeface="Source Sans Pro"/>
                <a:sym typeface="Source Sans Pro"/>
              </a:rPr>
              <a:t>{E, I}</a:t>
            </a:r>
          </a:p>
        </p:txBody>
      </p:sp>
      <p:cxnSp>
        <p:nvCxnSpPr>
          <p:cNvPr id="2881" name="Shape 2881"/>
          <p:cNvCxnSpPr/>
          <p:nvPr/>
        </p:nvCxnSpPr>
        <p:spPr>
          <a:xfrm>
            <a:off x="6519831" y="5003539"/>
            <a:ext cx="11100" cy="1572900"/>
          </a:xfrm>
          <a:prstGeom prst="straightConnector1">
            <a:avLst/>
          </a:prstGeom>
          <a:noFill/>
          <a:ln cap="flat" cmpd="sng" w="38100">
            <a:solidFill>
              <a:srgbClr val="D33682"/>
            </a:solidFill>
            <a:prstDash val="dash"/>
            <a:round/>
            <a:headEnd len="lg" w="lg" type="none"/>
            <a:tailEnd len="lg" w="lg" type="none"/>
          </a:ln>
        </p:spPr>
      </p:cxnSp>
      <p:sp>
        <p:nvSpPr>
          <p:cNvPr id="2882" name="Shape 2882"/>
          <p:cNvSpPr txBox="1"/>
          <p:nvPr/>
        </p:nvSpPr>
        <p:spPr>
          <a:xfrm>
            <a:off x="6361125" y="4498699"/>
            <a:ext cx="433800" cy="52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800">
                <a:solidFill>
                  <a:srgbClr val="D3368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S*</a:t>
            </a:r>
          </a:p>
        </p:txBody>
      </p:sp>
      <p:sp>
        <p:nvSpPr>
          <p:cNvPr id="2883" name="Shape 2883"/>
          <p:cNvSpPr txBox="1"/>
          <p:nvPr/>
        </p:nvSpPr>
        <p:spPr>
          <a:xfrm>
            <a:off x="2105517" y="5824925"/>
            <a:ext cx="794100" cy="8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(n-j+1)k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</a:p>
        </p:txBody>
      </p:sp>
      <p:cxnSp>
        <p:nvCxnSpPr>
          <p:cNvPr id="2884" name="Shape 2884"/>
          <p:cNvCxnSpPr/>
          <p:nvPr/>
        </p:nvCxnSpPr>
        <p:spPr>
          <a:xfrm>
            <a:off x="2101950" y="5909048"/>
            <a:ext cx="7914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885" name="Shape 2885"/>
          <p:cNvCxnSpPr/>
          <p:nvPr/>
        </p:nvCxnSpPr>
        <p:spPr>
          <a:xfrm>
            <a:off x="2181709" y="6246179"/>
            <a:ext cx="6156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886" name="Shape 2886"/>
          <p:cNvSpPr txBox="1"/>
          <p:nvPr/>
        </p:nvSpPr>
        <p:spPr>
          <a:xfrm>
            <a:off x="2893340" y="5718100"/>
            <a:ext cx="282000" cy="38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=</a:t>
            </a:r>
          </a:p>
        </p:txBody>
      </p:sp>
      <p:cxnSp>
        <p:nvCxnSpPr>
          <p:cNvPr id="2887" name="Shape 2887"/>
          <p:cNvCxnSpPr/>
          <p:nvPr/>
        </p:nvCxnSpPr>
        <p:spPr>
          <a:xfrm>
            <a:off x="3168750" y="5909048"/>
            <a:ext cx="7914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2891" name="Shape 2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2" name="Shape 2892"/>
          <p:cNvSpPr txBox="1"/>
          <p:nvPr>
            <p:ph idx="4294967295" type="subTitle"/>
          </p:nvPr>
        </p:nvSpPr>
        <p:spPr>
          <a:xfrm>
            <a:off x="609600" y="1444500"/>
            <a:ext cx="7924800" cy="541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The probability that Karger’s algorithm returns a minimum cut is …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Proof, cont.: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Suppose S* is a min-cut and suppose we select edges e</a:t>
            </a:r>
            <a:r>
              <a:rPr baseline="-25000"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e</a:t>
            </a:r>
            <a:r>
              <a:rPr baseline="-25000"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…, e</a:t>
            </a:r>
            <a:r>
              <a:rPr baseline="-25000"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n-2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Then P(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karger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returns S*) = P(e</a:t>
            </a:r>
            <a:r>
              <a:rPr baseline="-25000"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doesn’t cross S*)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                                                       ✕ P(e</a:t>
            </a:r>
            <a:r>
              <a:rPr baseline="-25000"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doesn’t cross S* | e</a:t>
            </a:r>
            <a:r>
              <a:rPr baseline="-25000"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doesn’t cross S*)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                                                       …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                                                       ✕ P(e</a:t>
            </a:r>
            <a:r>
              <a:rPr baseline="-25000"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n-2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doesn’t cross S* | e</a:t>
            </a:r>
            <a:r>
              <a:rPr baseline="-25000"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…, e</a:t>
            </a:r>
            <a:r>
              <a:rPr baseline="-25000"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n-3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doesn’t cross S*)</a:t>
            </a:r>
          </a:p>
        </p:txBody>
      </p:sp>
      <p:sp>
        <p:nvSpPr>
          <p:cNvPr id="2893" name="Shape 2893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Karger’s Algorithm</a:t>
            </a:r>
          </a:p>
        </p:txBody>
      </p:sp>
      <p:cxnSp>
        <p:nvCxnSpPr>
          <p:cNvPr id="2894" name="Shape 2894"/>
          <p:cNvCxnSpPr>
            <a:stCxn id="2895" idx="5"/>
            <a:endCxn id="2896" idx="1"/>
          </p:cNvCxnSpPr>
          <p:nvPr/>
        </p:nvCxnSpPr>
        <p:spPr>
          <a:xfrm>
            <a:off x="1013435" y="5693679"/>
            <a:ext cx="584100" cy="5841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897" name="Shape 2897"/>
          <p:cNvCxnSpPr>
            <a:stCxn id="2895" idx="6"/>
            <a:endCxn id="2898" idx="2"/>
          </p:cNvCxnSpPr>
          <p:nvPr/>
        </p:nvCxnSpPr>
        <p:spPr>
          <a:xfrm flipH="1" rot="10800000">
            <a:off x="1048187" y="5459480"/>
            <a:ext cx="514500" cy="150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899" name="Shape 2899"/>
          <p:cNvCxnSpPr>
            <a:stCxn id="2898" idx="4"/>
            <a:endCxn id="2896" idx="0"/>
          </p:cNvCxnSpPr>
          <p:nvPr/>
        </p:nvCxnSpPr>
        <p:spPr>
          <a:xfrm>
            <a:off x="1681443" y="5578049"/>
            <a:ext cx="0" cy="6651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900" name="Shape 2900"/>
          <p:cNvCxnSpPr>
            <a:endCxn id="2896" idx="2"/>
          </p:cNvCxnSpPr>
          <p:nvPr/>
        </p:nvCxnSpPr>
        <p:spPr>
          <a:xfrm>
            <a:off x="1048293" y="6211386"/>
            <a:ext cx="514500" cy="150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901" name="Shape 2901"/>
          <p:cNvCxnSpPr>
            <a:stCxn id="2902" idx="0"/>
            <a:endCxn id="2895" idx="4"/>
          </p:cNvCxnSpPr>
          <p:nvPr/>
        </p:nvCxnSpPr>
        <p:spPr>
          <a:xfrm rot="10800000">
            <a:off x="929537" y="5728455"/>
            <a:ext cx="0" cy="364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903" name="Shape 2903"/>
          <p:cNvCxnSpPr>
            <a:stCxn id="2902" idx="7"/>
            <a:endCxn id="2898" idx="3"/>
          </p:cNvCxnSpPr>
          <p:nvPr/>
        </p:nvCxnSpPr>
        <p:spPr>
          <a:xfrm flipH="1" rot="10800000">
            <a:off x="1013435" y="5543307"/>
            <a:ext cx="584100" cy="5841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904" name="Shape 2904"/>
          <p:cNvCxnSpPr>
            <a:stCxn id="2898" idx="5"/>
            <a:endCxn id="2905" idx="1"/>
          </p:cNvCxnSpPr>
          <p:nvPr/>
        </p:nvCxnSpPr>
        <p:spPr>
          <a:xfrm>
            <a:off x="1765341" y="5543297"/>
            <a:ext cx="283200" cy="28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906" name="Shape 2906"/>
          <p:cNvCxnSpPr>
            <a:stCxn id="2896" idx="7"/>
            <a:endCxn id="2905" idx="3"/>
          </p:cNvCxnSpPr>
          <p:nvPr/>
        </p:nvCxnSpPr>
        <p:spPr>
          <a:xfrm flipH="1" rot="10800000">
            <a:off x="1765341" y="5994588"/>
            <a:ext cx="283200" cy="28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907" name="Shape 2907"/>
          <p:cNvCxnSpPr>
            <a:stCxn id="2905" idx="5"/>
            <a:endCxn id="2908" idx="1"/>
          </p:cNvCxnSpPr>
          <p:nvPr/>
        </p:nvCxnSpPr>
        <p:spPr>
          <a:xfrm>
            <a:off x="2216485" y="5994441"/>
            <a:ext cx="283200" cy="28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909" name="Shape 2909"/>
          <p:cNvCxnSpPr>
            <a:stCxn id="2905" idx="7"/>
            <a:endCxn id="2910" idx="3"/>
          </p:cNvCxnSpPr>
          <p:nvPr/>
        </p:nvCxnSpPr>
        <p:spPr>
          <a:xfrm flipH="1" rot="10800000">
            <a:off x="2216485" y="5543445"/>
            <a:ext cx="283200" cy="28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911" name="Shape 2911"/>
          <p:cNvCxnSpPr>
            <a:stCxn id="2910" idx="6"/>
            <a:endCxn id="2912" idx="2"/>
          </p:cNvCxnSpPr>
          <p:nvPr/>
        </p:nvCxnSpPr>
        <p:spPr>
          <a:xfrm>
            <a:off x="2702380" y="5459399"/>
            <a:ext cx="364200" cy="37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913" name="Shape 2913"/>
          <p:cNvCxnSpPr>
            <a:endCxn id="2908" idx="0"/>
          </p:cNvCxnSpPr>
          <p:nvPr/>
        </p:nvCxnSpPr>
        <p:spPr>
          <a:xfrm>
            <a:off x="2583730" y="5578236"/>
            <a:ext cx="0" cy="664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914" name="Shape 2914"/>
          <p:cNvCxnSpPr>
            <a:stCxn id="2908" idx="7"/>
            <a:endCxn id="2912" idx="3"/>
          </p:cNvCxnSpPr>
          <p:nvPr/>
        </p:nvCxnSpPr>
        <p:spPr>
          <a:xfrm flipH="1" rot="10800000">
            <a:off x="2667629" y="5580888"/>
            <a:ext cx="433800" cy="6969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915" name="Shape 2915"/>
          <p:cNvCxnSpPr>
            <a:stCxn id="2910" idx="5"/>
            <a:endCxn id="2916" idx="1"/>
          </p:cNvCxnSpPr>
          <p:nvPr/>
        </p:nvCxnSpPr>
        <p:spPr>
          <a:xfrm>
            <a:off x="2667629" y="5543297"/>
            <a:ext cx="433800" cy="5841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917" name="Shape 2917"/>
          <p:cNvCxnSpPr>
            <a:stCxn id="2908" idx="6"/>
            <a:endCxn id="2916" idx="2"/>
          </p:cNvCxnSpPr>
          <p:nvPr/>
        </p:nvCxnSpPr>
        <p:spPr>
          <a:xfrm flipH="1" rot="10800000">
            <a:off x="2702380" y="6211386"/>
            <a:ext cx="364200" cy="150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918" name="Shape 2918"/>
          <p:cNvCxnSpPr>
            <a:stCxn id="2912" idx="4"/>
            <a:endCxn id="2916" idx="0"/>
          </p:cNvCxnSpPr>
          <p:nvPr/>
        </p:nvCxnSpPr>
        <p:spPr>
          <a:xfrm>
            <a:off x="3185255" y="5615645"/>
            <a:ext cx="0" cy="4770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898" name="Shape 2898"/>
          <p:cNvSpPr/>
          <p:nvPr/>
        </p:nvSpPr>
        <p:spPr>
          <a:xfrm>
            <a:off x="1562793" y="5340749"/>
            <a:ext cx="237300" cy="237300"/>
          </a:xfrm>
          <a:prstGeom prst="ellipse">
            <a:avLst/>
          </a:prstGeom>
          <a:solidFill>
            <a:srgbClr val="8BC34A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905" name="Shape 2905"/>
          <p:cNvSpPr/>
          <p:nvPr/>
        </p:nvSpPr>
        <p:spPr>
          <a:xfrm>
            <a:off x="2013937" y="5791893"/>
            <a:ext cx="237300" cy="237300"/>
          </a:xfrm>
          <a:prstGeom prst="ellipse">
            <a:avLst/>
          </a:prstGeom>
          <a:solidFill>
            <a:srgbClr val="FFD54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896" name="Shape 2896"/>
          <p:cNvSpPr/>
          <p:nvPr/>
        </p:nvSpPr>
        <p:spPr>
          <a:xfrm>
            <a:off x="1562793" y="6243036"/>
            <a:ext cx="237300" cy="237300"/>
          </a:xfrm>
          <a:prstGeom prst="ellipse">
            <a:avLst/>
          </a:prstGeom>
          <a:solidFill>
            <a:srgbClr val="8BC34A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895" name="Shape 2895"/>
          <p:cNvSpPr/>
          <p:nvPr/>
        </p:nvSpPr>
        <p:spPr>
          <a:xfrm>
            <a:off x="810887" y="5491130"/>
            <a:ext cx="237300" cy="237300"/>
          </a:xfrm>
          <a:prstGeom prst="ellipse">
            <a:avLst/>
          </a:prstGeom>
          <a:solidFill>
            <a:srgbClr val="8BC34A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902" name="Shape 2902"/>
          <p:cNvSpPr/>
          <p:nvPr/>
        </p:nvSpPr>
        <p:spPr>
          <a:xfrm>
            <a:off x="810887" y="6092655"/>
            <a:ext cx="237300" cy="237300"/>
          </a:xfrm>
          <a:prstGeom prst="ellipse">
            <a:avLst/>
          </a:prstGeom>
          <a:solidFill>
            <a:srgbClr val="8BC34A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910" name="Shape 2910"/>
          <p:cNvSpPr/>
          <p:nvPr/>
        </p:nvSpPr>
        <p:spPr>
          <a:xfrm>
            <a:off x="2465080" y="5340749"/>
            <a:ext cx="237300" cy="237300"/>
          </a:xfrm>
          <a:prstGeom prst="ellipse">
            <a:avLst/>
          </a:prstGeom>
          <a:solidFill>
            <a:srgbClr val="FFD54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908" name="Shape 2908"/>
          <p:cNvSpPr/>
          <p:nvPr/>
        </p:nvSpPr>
        <p:spPr>
          <a:xfrm>
            <a:off x="2465080" y="6243036"/>
            <a:ext cx="237300" cy="237300"/>
          </a:xfrm>
          <a:prstGeom prst="ellipse">
            <a:avLst/>
          </a:prstGeom>
          <a:solidFill>
            <a:srgbClr val="FFD54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916" name="Shape 2916"/>
          <p:cNvSpPr/>
          <p:nvPr/>
        </p:nvSpPr>
        <p:spPr>
          <a:xfrm>
            <a:off x="3066605" y="6092655"/>
            <a:ext cx="237300" cy="237300"/>
          </a:xfrm>
          <a:prstGeom prst="ellipse">
            <a:avLst/>
          </a:prstGeom>
          <a:solidFill>
            <a:srgbClr val="FFD54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912" name="Shape 2912"/>
          <p:cNvSpPr/>
          <p:nvPr/>
        </p:nvSpPr>
        <p:spPr>
          <a:xfrm>
            <a:off x="3066605" y="5378345"/>
            <a:ext cx="237300" cy="237300"/>
          </a:xfrm>
          <a:prstGeom prst="ellipse">
            <a:avLst/>
          </a:prstGeom>
          <a:solidFill>
            <a:srgbClr val="FFD54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2919" name="Shape 2919"/>
          <p:cNvCxnSpPr>
            <a:stCxn id="2905" idx="6"/>
            <a:endCxn id="2916" idx="1"/>
          </p:cNvCxnSpPr>
          <p:nvPr/>
        </p:nvCxnSpPr>
        <p:spPr>
          <a:xfrm>
            <a:off x="2251237" y="5910543"/>
            <a:ext cx="850200" cy="2169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920" name="Shape 2920"/>
          <p:cNvCxnSpPr/>
          <p:nvPr/>
        </p:nvCxnSpPr>
        <p:spPr>
          <a:xfrm>
            <a:off x="1893025" y="5259125"/>
            <a:ext cx="0" cy="1303200"/>
          </a:xfrm>
          <a:prstGeom prst="straightConnector1">
            <a:avLst/>
          </a:prstGeom>
          <a:noFill/>
          <a:ln cap="flat" cmpd="sng" w="38100">
            <a:solidFill>
              <a:srgbClr val="D33682"/>
            </a:solidFill>
            <a:prstDash val="dash"/>
            <a:round/>
            <a:headEnd len="lg" w="lg" type="none"/>
            <a:tailEnd len="lg" w="lg" type="none"/>
          </a:ln>
        </p:spPr>
      </p:cxnSp>
      <p:sp>
        <p:nvSpPr>
          <p:cNvPr id="2921" name="Shape 2921"/>
          <p:cNvSpPr txBox="1"/>
          <p:nvPr/>
        </p:nvSpPr>
        <p:spPr>
          <a:xfrm>
            <a:off x="1734318" y="4797640"/>
            <a:ext cx="4338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800">
                <a:solidFill>
                  <a:srgbClr val="D3368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S*</a:t>
            </a:r>
          </a:p>
        </p:txBody>
      </p:sp>
      <p:cxnSp>
        <p:nvCxnSpPr>
          <p:cNvPr id="2922" name="Shape 2922"/>
          <p:cNvCxnSpPr/>
          <p:nvPr/>
        </p:nvCxnSpPr>
        <p:spPr>
          <a:xfrm>
            <a:off x="2101950" y="5909048"/>
            <a:ext cx="7914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grpSp>
        <p:nvGrpSpPr>
          <p:cNvPr id="2923" name="Shape 2923"/>
          <p:cNvGrpSpPr/>
          <p:nvPr/>
        </p:nvGrpSpPr>
        <p:grpSpPr>
          <a:xfrm>
            <a:off x="3755550" y="1745500"/>
            <a:ext cx="1632900" cy="811500"/>
            <a:chOff x="3755550" y="2126500"/>
            <a:chExt cx="1632900" cy="811500"/>
          </a:xfrm>
        </p:grpSpPr>
        <p:sp>
          <p:nvSpPr>
            <p:cNvPr id="2924" name="Shape 2924"/>
            <p:cNvSpPr txBox="1"/>
            <p:nvPr/>
          </p:nvSpPr>
          <p:spPr>
            <a:xfrm>
              <a:off x="3755550" y="2126500"/>
              <a:ext cx="1632900" cy="81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3000">
                  <a:latin typeface="Source Sans Pro"/>
                  <a:ea typeface="Source Sans Pro"/>
                  <a:cs typeface="Source Sans Pro"/>
                  <a:sym typeface="Source Sans Pro"/>
                </a:rPr>
                <a:t>≥ 1 / (    )</a:t>
              </a:r>
            </a:p>
          </p:txBody>
        </p:sp>
        <p:sp>
          <p:nvSpPr>
            <p:cNvPr id="2925" name="Shape 2925"/>
            <p:cNvSpPr txBox="1"/>
            <p:nvPr/>
          </p:nvSpPr>
          <p:spPr>
            <a:xfrm>
              <a:off x="4836033" y="2218654"/>
              <a:ext cx="308100" cy="34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n</a:t>
              </a:r>
            </a:p>
          </p:txBody>
        </p:sp>
        <p:sp>
          <p:nvSpPr>
            <p:cNvPr id="2926" name="Shape 2926"/>
            <p:cNvSpPr txBox="1"/>
            <p:nvPr/>
          </p:nvSpPr>
          <p:spPr>
            <a:xfrm>
              <a:off x="4836033" y="2509277"/>
              <a:ext cx="308100" cy="34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2</a:t>
              </a:r>
            </a:p>
          </p:txBody>
        </p:sp>
      </p:grp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2930" name="Shape 2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1" name="Shape 2931"/>
          <p:cNvSpPr txBox="1"/>
          <p:nvPr>
            <p:ph idx="4294967295" type="subTitle"/>
          </p:nvPr>
        </p:nvSpPr>
        <p:spPr>
          <a:xfrm>
            <a:off x="609600" y="1444500"/>
            <a:ext cx="7924800" cy="541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The probability that Karger’s algorithm returns a minimum cut is …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Proof, cont.: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Suppose S* is a min-cut and suppose we select edges e</a:t>
            </a:r>
            <a:r>
              <a:rPr baseline="-25000"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e</a:t>
            </a:r>
            <a:r>
              <a:rPr baseline="-25000"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…, e</a:t>
            </a:r>
            <a:r>
              <a:rPr baseline="-25000"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n-2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Then P(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karger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returns S*) = P(e</a:t>
            </a:r>
            <a:r>
              <a:rPr baseline="-25000"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doesn’t cross S*)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                                                       ✕ P(e</a:t>
            </a:r>
            <a:r>
              <a:rPr baseline="-25000"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doesn’t cross S* | e</a:t>
            </a:r>
            <a:r>
              <a:rPr baseline="-25000"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doesn’t cross S*)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                                                       …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                                                       ✕ P(e</a:t>
            </a:r>
            <a:r>
              <a:rPr baseline="-25000"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n-2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doesn’t cross S* | e</a:t>
            </a:r>
            <a:r>
              <a:rPr baseline="-25000"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…, e</a:t>
            </a:r>
            <a:r>
              <a:rPr baseline="-25000"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n-3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doesn’t cross S*)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                                                       (n-2)     (n-3)    (n-4)    (n-5)    (n-6)           4   3    2   1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                                                           n        (n-1)    (n-2)    (n-3)    (n-4)           6   5    4   3</a:t>
            </a:r>
          </a:p>
        </p:txBody>
      </p:sp>
      <p:sp>
        <p:nvSpPr>
          <p:cNvPr id="2932" name="Shape 2932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Karger’s Algorithm</a:t>
            </a:r>
          </a:p>
        </p:txBody>
      </p:sp>
      <p:cxnSp>
        <p:nvCxnSpPr>
          <p:cNvPr id="2933" name="Shape 2933"/>
          <p:cNvCxnSpPr>
            <a:stCxn id="2934" idx="5"/>
            <a:endCxn id="2935" idx="1"/>
          </p:cNvCxnSpPr>
          <p:nvPr/>
        </p:nvCxnSpPr>
        <p:spPr>
          <a:xfrm>
            <a:off x="1013435" y="5693679"/>
            <a:ext cx="584100" cy="5841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936" name="Shape 2936"/>
          <p:cNvCxnSpPr>
            <a:stCxn id="2934" idx="6"/>
            <a:endCxn id="2937" idx="2"/>
          </p:cNvCxnSpPr>
          <p:nvPr/>
        </p:nvCxnSpPr>
        <p:spPr>
          <a:xfrm flipH="1" rot="10800000">
            <a:off x="1048187" y="5459480"/>
            <a:ext cx="514500" cy="150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938" name="Shape 2938"/>
          <p:cNvCxnSpPr>
            <a:stCxn id="2937" idx="4"/>
            <a:endCxn id="2935" idx="0"/>
          </p:cNvCxnSpPr>
          <p:nvPr/>
        </p:nvCxnSpPr>
        <p:spPr>
          <a:xfrm>
            <a:off x="1681443" y="5578049"/>
            <a:ext cx="0" cy="6651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939" name="Shape 2939"/>
          <p:cNvCxnSpPr>
            <a:endCxn id="2935" idx="2"/>
          </p:cNvCxnSpPr>
          <p:nvPr/>
        </p:nvCxnSpPr>
        <p:spPr>
          <a:xfrm>
            <a:off x="1048293" y="6211386"/>
            <a:ext cx="514500" cy="150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940" name="Shape 2940"/>
          <p:cNvCxnSpPr>
            <a:stCxn id="2941" idx="0"/>
            <a:endCxn id="2934" idx="4"/>
          </p:cNvCxnSpPr>
          <p:nvPr/>
        </p:nvCxnSpPr>
        <p:spPr>
          <a:xfrm rot="10800000">
            <a:off x="929537" y="5728455"/>
            <a:ext cx="0" cy="364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942" name="Shape 2942"/>
          <p:cNvCxnSpPr>
            <a:stCxn id="2941" idx="7"/>
            <a:endCxn id="2937" idx="3"/>
          </p:cNvCxnSpPr>
          <p:nvPr/>
        </p:nvCxnSpPr>
        <p:spPr>
          <a:xfrm flipH="1" rot="10800000">
            <a:off x="1013435" y="5543307"/>
            <a:ext cx="584100" cy="5841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943" name="Shape 2943"/>
          <p:cNvCxnSpPr>
            <a:stCxn id="2937" idx="5"/>
            <a:endCxn id="2944" idx="1"/>
          </p:cNvCxnSpPr>
          <p:nvPr/>
        </p:nvCxnSpPr>
        <p:spPr>
          <a:xfrm>
            <a:off x="1765341" y="5543297"/>
            <a:ext cx="283200" cy="28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945" name="Shape 2945"/>
          <p:cNvCxnSpPr>
            <a:stCxn id="2935" idx="7"/>
            <a:endCxn id="2944" idx="3"/>
          </p:cNvCxnSpPr>
          <p:nvPr/>
        </p:nvCxnSpPr>
        <p:spPr>
          <a:xfrm flipH="1" rot="10800000">
            <a:off x="1765341" y="5994588"/>
            <a:ext cx="283200" cy="28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946" name="Shape 2946"/>
          <p:cNvCxnSpPr>
            <a:stCxn id="2944" idx="5"/>
            <a:endCxn id="2947" idx="1"/>
          </p:cNvCxnSpPr>
          <p:nvPr/>
        </p:nvCxnSpPr>
        <p:spPr>
          <a:xfrm>
            <a:off x="2216485" y="5994441"/>
            <a:ext cx="283200" cy="28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948" name="Shape 2948"/>
          <p:cNvCxnSpPr>
            <a:stCxn id="2944" idx="7"/>
            <a:endCxn id="2949" idx="3"/>
          </p:cNvCxnSpPr>
          <p:nvPr/>
        </p:nvCxnSpPr>
        <p:spPr>
          <a:xfrm flipH="1" rot="10800000">
            <a:off x="2216485" y="5543445"/>
            <a:ext cx="283200" cy="28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950" name="Shape 2950"/>
          <p:cNvCxnSpPr>
            <a:stCxn id="2949" idx="6"/>
            <a:endCxn id="2951" idx="2"/>
          </p:cNvCxnSpPr>
          <p:nvPr/>
        </p:nvCxnSpPr>
        <p:spPr>
          <a:xfrm>
            <a:off x="2702380" y="5459399"/>
            <a:ext cx="364200" cy="37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952" name="Shape 2952"/>
          <p:cNvCxnSpPr>
            <a:endCxn id="2947" idx="0"/>
          </p:cNvCxnSpPr>
          <p:nvPr/>
        </p:nvCxnSpPr>
        <p:spPr>
          <a:xfrm>
            <a:off x="2583730" y="5578236"/>
            <a:ext cx="0" cy="664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953" name="Shape 2953"/>
          <p:cNvCxnSpPr>
            <a:stCxn id="2947" idx="7"/>
            <a:endCxn id="2951" idx="3"/>
          </p:cNvCxnSpPr>
          <p:nvPr/>
        </p:nvCxnSpPr>
        <p:spPr>
          <a:xfrm flipH="1" rot="10800000">
            <a:off x="2667629" y="5580888"/>
            <a:ext cx="433800" cy="6969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954" name="Shape 2954"/>
          <p:cNvCxnSpPr>
            <a:stCxn id="2949" idx="5"/>
            <a:endCxn id="2955" idx="1"/>
          </p:cNvCxnSpPr>
          <p:nvPr/>
        </p:nvCxnSpPr>
        <p:spPr>
          <a:xfrm>
            <a:off x="2667629" y="5543297"/>
            <a:ext cx="433800" cy="5841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956" name="Shape 2956"/>
          <p:cNvCxnSpPr>
            <a:stCxn id="2947" idx="6"/>
            <a:endCxn id="2955" idx="2"/>
          </p:cNvCxnSpPr>
          <p:nvPr/>
        </p:nvCxnSpPr>
        <p:spPr>
          <a:xfrm flipH="1" rot="10800000">
            <a:off x="2702380" y="6211386"/>
            <a:ext cx="364200" cy="150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957" name="Shape 2957"/>
          <p:cNvCxnSpPr>
            <a:stCxn id="2951" idx="4"/>
            <a:endCxn id="2955" idx="0"/>
          </p:cNvCxnSpPr>
          <p:nvPr/>
        </p:nvCxnSpPr>
        <p:spPr>
          <a:xfrm>
            <a:off x="3185255" y="5615645"/>
            <a:ext cx="0" cy="4770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937" name="Shape 2937"/>
          <p:cNvSpPr/>
          <p:nvPr/>
        </p:nvSpPr>
        <p:spPr>
          <a:xfrm>
            <a:off x="1562793" y="5340749"/>
            <a:ext cx="237300" cy="237300"/>
          </a:xfrm>
          <a:prstGeom prst="ellipse">
            <a:avLst/>
          </a:prstGeom>
          <a:solidFill>
            <a:srgbClr val="8BC34A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944" name="Shape 2944"/>
          <p:cNvSpPr/>
          <p:nvPr/>
        </p:nvSpPr>
        <p:spPr>
          <a:xfrm>
            <a:off x="2013937" y="5791893"/>
            <a:ext cx="237300" cy="237300"/>
          </a:xfrm>
          <a:prstGeom prst="ellipse">
            <a:avLst/>
          </a:prstGeom>
          <a:solidFill>
            <a:srgbClr val="FFD54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935" name="Shape 2935"/>
          <p:cNvSpPr/>
          <p:nvPr/>
        </p:nvSpPr>
        <p:spPr>
          <a:xfrm>
            <a:off x="1562793" y="6243036"/>
            <a:ext cx="237300" cy="237300"/>
          </a:xfrm>
          <a:prstGeom prst="ellipse">
            <a:avLst/>
          </a:prstGeom>
          <a:solidFill>
            <a:srgbClr val="8BC34A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934" name="Shape 2934"/>
          <p:cNvSpPr/>
          <p:nvPr/>
        </p:nvSpPr>
        <p:spPr>
          <a:xfrm>
            <a:off x="810887" y="5491130"/>
            <a:ext cx="237300" cy="237300"/>
          </a:xfrm>
          <a:prstGeom prst="ellipse">
            <a:avLst/>
          </a:prstGeom>
          <a:solidFill>
            <a:srgbClr val="8BC34A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941" name="Shape 2941"/>
          <p:cNvSpPr/>
          <p:nvPr/>
        </p:nvSpPr>
        <p:spPr>
          <a:xfrm>
            <a:off x="810887" y="6092655"/>
            <a:ext cx="237300" cy="237300"/>
          </a:xfrm>
          <a:prstGeom prst="ellipse">
            <a:avLst/>
          </a:prstGeom>
          <a:solidFill>
            <a:srgbClr val="8BC34A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949" name="Shape 2949"/>
          <p:cNvSpPr/>
          <p:nvPr/>
        </p:nvSpPr>
        <p:spPr>
          <a:xfrm>
            <a:off x="2465080" y="5340749"/>
            <a:ext cx="237300" cy="237300"/>
          </a:xfrm>
          <a:prstGeom prst="ellipse">
            <a:avLst/>
          </a:prstGeom>
          <a:solidFill>
            <a:srgbClr val="FFD54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947" name="Shape 2947"/>
          <p:cNvSpPr/>
          <p:nvPr/>
        </p:nvSpPr>
        <p:spPr>
          <a:xfrm>
            <a:off x="2465080" y="6243036"/>
            <a:ext cx="237300" cy="237300"/>
          </a:xfrm>
          <a:prstGeom prst="ellipse">
            <a:avLst/>
          </a:prstGeom>
          <a:solidFill>
            <a:srgbClr val="FFD54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955" name="Shape 2955"/>
          <p:cNvSpPr/>
          <p:nvPr/>
        </p:nvSpPr>
        <p:spPr>
          <a:xfrm>
            <a:off x="3066605" y="6092655"/>
            <a:ext cx="237300" cy="237300"/>
          </a:xfrm>
          <a:prstGeom prst="ellipse">
            <a:avLst/>
          </a:prstGeom>
          <a:solidFill>
            <a:srgbClr val="FFD54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951" name="Shape 2951"/>
          <p:cNvSpPr/>
          <p:nvPr/>
        </p:nvSpPr>
        <p:spPr>
          <a:xfrm>
            <a:off x="3066605" y="5378345"/>
            <a:ext cx="237300" cy="237300"/>
          </a:xfrm>
          <a:prstGeom prst="ellipse">
            <a:avLst/>
          </a:prstGeom>
          <a:solidFill>
            <a:srgbClr val="FFD54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2958" name="Shape 2958"/>
          <p:cNvCxnSpPr>
            <a:stCxn id="2944" idx="6"/>
            <a:endCxn id="2955" idx="1"/>
          </p:cNvCxnSpPr>
          <p:nvPr/>
        </p:nvCxnSpPr>
        <p:spPr>
          <a:xfrm>
            <a:off x="2251237" y="5910543"/>
            <a:ext cx="850200" cy="2169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959" name="Shape 2959"/>
          <p:cNvCxnSpPr/>
          <p:nvPr/>
        </p:nvCxnSpPr>
        <p:spPr>
          <a:xfrm>
            <a:off x="1893025" y="5259125"/>
            <a:ext cx="0" cy="1303200"/>
          </a:xfrm>
          <a:prstGeom prst="straightConnector1">
            <a:avLst/>
          </a:prstGeom>
          <a:noFill/>
          <a:ln cap="flat" cmpd="sng" w="38100">
            <a:solidFill>
              <a:srgbClr val="D33682"/>
            </a:solidFill>
            <a:prstDash val="dash"/>
            <a:round/>
            <a:headEnd len="lg" w="lg" type="none"/>
            <a:tailEnd len="lg" w="lg" type="none"/>
          </a:ln>
        </p:spPr>
      </p:cxnSp>
      <p:sp>
        <p:nvSpPr>
          <p:cNvPr id="2960" name="Shape 2960"/>
          <p:cNvSpPr txBox="1"/>
          <p:nvPr/>
        </p:nvSpPr>
        <p:spPr>
          <a:xfrm>
            <a:off x="1734318" y="4797640"/>
            <a:ext cx="4338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800">
                <a:solidFill>
                  <a:srgbClr val="D3368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S*</a:t>
            </a:r>
          </a:p>
        </p:txBody>
      </p:sp>
      <p:cxnSp>
        <p:nvCxnSpPr>
          <p:cNvPr id="2961" name="Shape 2961"/>
          <p:cNvCxnSpPr/>
          <p:nvPr/>
        </p:nvCxnSpPr>
        <p:spPr>
          <a:xfrm>
            <a:off x="2101950" y="5909048"/>
            <a:ext cx="7914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grpSp>
        <p:nvGrpSpPr>
          <p:cNvPr id="2962" name="Shape 2962"/>
          <p:cNvGrpSpPr/>
          <p:nvPr/>
        </p:nvGrpSpPr>
        <p:grpSpPr>
          <a:xfrm>
            <a:off x="3755550" y="1745500"/>
            <a:ext cx="1632900" cy="811500"/>
            <a:chOff x="3755550" y="2126500"/>
            <a:chExt cx="1632900" cy="811500"/>
          </a:xfrm>
        </p:grpSpPr>
        <p:sp>
          <p:nvSpPr>
            <p:cNvPr id="2963" name="Shape 2963"/>
            <p:cNvSpPr txBox="1"/>
            <p:nvPr/>
          </p:nvSpPr>
          <p:spPr>
            <a:xfrm>
              <a:off x="3755550" y="2126500"/>
              <a:ext cx="1632900" cy="81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3000">
                  <a:latin typeface="Source Sans Pro"/>
                  <a:ea typeface="Source Sans Pro"/>
                  <a:cs typeface="Source Sans Pro"/>
                  <a:sym typeface="Source Sans Pro"/>
                </a:rPr>
                <a:t>≥ 1 / (    )</a:t>
              </a:r>
            </a:p>
          </p:txBody>
        </p:sp>
        <p:sp>
          <p:nvSpPr>
            <p:cNvPr id="2964" name="Shape 2964"/>
            <p:cNvSpPr txBox="1"/>
            <p:nvPr/>
          </p:nvSpPr>
          <p:spPr>
            <a:xfrm>
              <a:off x="4836033" y="2218654"/>
              <a:ext cx="308100" cy="34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n</a:t>
              </a:r>
            </a:p>
          </p:txBody>
        </p:sp>
        <p:sp>
          <p:nvSpPr>
            <p:cNvPr id="2965" name="Shape 2965"/>
            <p:cNvSpPr txBox="1"/>
            <p:nvPr/>
          </p:nvSpPr>
          <p:spPr>
            <a:xfrm>
              <a:off x="4836033" y="2509277"/>
              <a:ext cx="308100" cy="34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2</a:t>
              </a:r>
            </a:p>
          </p:txBody>
        </p:sp>
      </p:grpSp>
      <p:sp>
        <p:nvSpPr>
          <p:cNvPr id="2966" name="Shape 2966"/>
          <p:cNvSpPr txBox="1"/>
          <p:nvPr/>
        </p:nvSpPr>
        <p:spPr>
          <a:xfrm>
            <a:off x="3066599" y="4630725"/>
            <a:ext cx="5467800" cy="31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≥ ———  ———  ———  ———  ———  …  —  —  —  —</a:t>
            </a: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2970" name="Shape 2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1" name="Shape 2971"/>
          <p:cNvSpPr txBox="1"/>
          <p:nvPr>
            <p:ph idx="4294967295" type="subTitle"/>
          </p:nvPr>
        </p:nvSpPr>
        <p:spPr>
          <a:xfrm>
            <a:off x="609600" y="1444500"/>
            <a:ext cx="7924800" cy="541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The probability that Karger’s algorithm returns a minimum cut is …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Proof, cont.: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Suppose S* is a min-cut and suppose we select edges e</a:t>
            </a:r>
            <a:r>
              <a:rPr baseline="-25000"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e</a:t>
            </a:r>
            <a:r>
              <a:rPr baseline="-25000"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…, e</a:t>
            </a:r>
            <a:r>
              <a:rPr baseline="-25000"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n-2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Then P(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karger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returns S*) = P(e</a:t>
            </a:r>
            <a:r>
              <a:rPr baseline="-25000"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doesn’t cross S*)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                                                       ✕ P(e</a:t>
            </a:r>
            <a:r>
              <a:rPr baseline="-25000"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doesn’t cross S* | e</a:t>
            </a:r>
            <a:r>
              <a:rPr baseline="-25000"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doesn’t cross S*)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                                                       …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                                                       ✕ P(e</a:t>
            </a:r>
            <a:r>
              <a:rPr baseline="-25000"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n-2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doesn’t cross S* | e</a:t>
            </a:r>
            <a:r>
              <a:rPr baseline="-25000"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…, e</a:t>
            </a:r>
            <a:r>
              <a:rPr baseline="-25000"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n-3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doesn’t cross S*)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                                                       (n-2)     (n-3)    (n-4)    (n-5)    (n-6)           4   3    2   1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                                                           n        (n-1)    (n-2)    (n-3)    (n-4)           6   5    4   3</a:t>
            </a:r>
          </a:p>
        </p:txBody>
      </p:sp>
      <p:sp>
        <p:nvSpPr>
          <p:cNvPr id="2972" name="Shape 2972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Karger’s Algorithm</a:t>
            </a:r>
          </a:p>
        </p:txBody>
      </p:sp>
      <p:cxnSp>
        <p:nvCxnSpPr>
          <p:cNvPr id="2973" name="Shape 2973"/>
          <p:cNvCxnSpPr>
            <a:stCxn id="2974" idx="5"/>
            <a:endCxn id="2975" idx="1"/>
          </p:cNvCxnSpPr>
          <p:nvPr/>
        </p:nvCxnSpPr>
        <p:spPr>
          <a:xfrm>
            <a:off x="1013435" y="5693679"/>
            <a:ext cx="584100" cy="5841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976" name="Shape 2976"/>
          <p:cNvCxnSpPr>
            <a:stCxn id="2974" idx="6"/>
            <a:endCxn id="2977" idx="2"/>
          </p:cNvCxnSpPr>
          <p:nvPr/>
        </p:nvCxnSpPr>
        <p:spPr>
          <a:xfrm flipH="1" rot="10800000">
            <a:off x="1048187" y="5459480"/>
            <a:ext cx="514500" cy="150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978" name="Shape 2978"/>
          <p:cNvCxnSpPr>
            <a:stCxn id="2977" idx="4"/>
            <a:endCxn id="2975" idx="0"/>
          </p:cNvCxnSpPr>
          <p:nvPr/>
        </p:nvCxnSpPr>
        <p:spPr>
          <a:xfrm>
            <a:off x="1681443" y="5578049"/>
            <a:ext cx="0" cy="6651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979" name="Shape 2979"/>
          <p:cNvCxnSpPr>
            <a:endCxn id="2975" idx="2"/>
          </p:cNvCxnSpPr>
          <p:nvPr/>
        </p:nvCxnSpPr>
        <p:spPr>
          <a:xfrm>
            <a:off x="1048293" y="6211386"/>
            <a:ext cx="514500" cy="150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980" name="Shape 2980"/>
          <p:cNvCxnSpPr>
            <a:stCxn id="2981" idx="0"/>
            <a:endCxn id="2974" idx="4"/>
          </p:cNvCxnSpPr>
          <p:nvPr/>
        </p:nvCxnSpPr>
        <p:spPr>
          <a:xfrm rot="10800000">
            <a:off x="929537" y="5728455"/>
            <a:ext cx="0" cy="364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982" name="Shape 2982"/>
          <p:cNvCxnSpPr>
            <a:stCxn id="2981" idx="7"/>
            <a:endCxn id="2977" idx="3"/>
          </p:cNvCxnSpPr>
          <p:nvPr/>
        </p:nvCxnSpPr>
        <p:spPr>
          <a:xfrm flipH="1" rot="10800000">
            <a:off x="1013435" y="5543307"/>
            <a:ext cx="584100" cy="5841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983" name="Shape 2983"/>
          <p:cNvCxnSpPr>
            <a:stCxn id="2977" idx="5"/>
            <a:endCxn id="2984" idx="1"/>
          </p:cNvCxnSpPr>
          <p:nvPr/>
        </p:nvCxnSpPr>
        <p:spPr>
          <a:xfrm>
            <a:off x="1765341" y="5543297"/>
            <a:ext cx="283200" cy="28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985" name="Shape 2985"/>
          <p:cNvCxnSpPr>
            <a:stCxn id="2975" idx="7"/>
            <a:endCxn id="2984" idx="3"/>
          </p:cNvCxnSpPr>
          <p:nvPr/>
        </p:nvCxnSpPr>
        <p:spPr>
          <a:xfrm flipH="1" rot="10800000">
            <a:off x="1765341" y="5994588"/>
            <a:ext cx="283200" cy="28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986" name="Shape 2986"/>
          <p:cNvCxnSpPr>
            <a:stCxn id="2984" idx="5"/>
            <a:endCxn id="2987" idx="1"/>
          </p:cNvCxnSpPr>
          <p:nvPr/>
        </p:nvCxnSpPr>
        <p:spPr>
          <a:xfrm>
            <a:off x="2216485" y="5994441"/>
            <a:ext cx="283200" cy="28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988" name="Shape 2988"/>
          <p:cNvCxnSpPr>
            <a:stCxn id="2984" idx="7"/>
            <a:endCxn id="2989" idx="3"/>
          </p:cNvCxnSpPr>
          <p:nvPr/>
        </p:nvCxnSpPr>
        <p:spPr>
          <a:xfrm flipH="1" rot="10800000">
            <a:off x="2216485" y="5543445"/>
            <a:ext cx="283200" cy="28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990" name="Shape 2990"/>
          <p:cNvCxnSpPr>
            <a:stCxn id="2989" idx="6"/>
            <a:endCxn id="2991" idx="2"/>
          </p:cNvCxnSpPr>
          <p:nvPr/>
        </p:nvCxnSpPr>
        <p:spPr>
          <a:xfrm>
            <a:off x="2702380" y="5459399"/>
            <a:ext cx="364200" cy="37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992" name="Shape 2992"/>
          <p:cNvCxnSpPr>
            <a:endCxn id="2987" idx="0"/>
          </p:cNvCxnSpPr>
          <p:nvPr/>
        </p:nvCxnSpPr>
        <p:spPr>
          <a:xfrm>
            <a:off x="2583730" y="5578236"/>
            <a:ext cx="0" cy="664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993" name="Shape 2993"/>
          <p:cNvCxnSpPr>
            <a:stCxn id="2987" idx="7"/>
            <a:endCxn id="2991" idx="3"/>
          </p:cNvCxnSpPr>
          <p:nvPr/>
        </p:nvCxnSpPr>
        <p:spPr>
          <a:xfrm flipH="1" rot="10800000">
            <a:off x="2667629" y="5580888"/>
            <a:ext cx="433800" cy="6969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994" name="Shape 2994"/>
          <p:cNvCxnSpPr>
            <a:stCxn id="2989" idx="5"/>
            <a:endCxn id="2995" idx="1"/>
          </p:cNvCxnSpPr>
          <p:nvPr/>
        </p:nvCxnSpPr>
        <p:spPr>
          <a:xfrm>
            <a:off x="2667629" y="5543297"/>
            <a:ext cx="433800" cy="5841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996" name="Shape 2996"/>
          <p:cNvCxnSpPr>
            <a:stCxn id="2987" idx="6"/>
            <a:endCxn id="2995" idx="2"/>
          </p:cNvCxnSpPr>
          <p:nvPr/>
        </p:nvCxnSpPr>
        <p:spPr>
          <a:xfrm flipH="1" rot="10800000">
            <a:off x="2702380" y="6211386"/>
            <a:ext cx="364200" cy="150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997" name="Shape 2997"/>
          <p:cNvCxnSpPr>
            <a:stCxn id="2991" idx="4"/>
            <a:endCxn id="2995" idx="0"/>
          </p:cNvCxnSpPr>
          <p:nvPr/>
        </p:nvCxnSpPr>
        <p:spPr>
          <a:xfrm>
            <a:off x="3185255" y="5615645"/>
            <a:ext cx="0" cy="4770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977" name="Shape 2977"/>
          <p:cNvSpPr/>
          <p:nvPr/>
        </p:nvSpPr>
        <p:spPr>
          <a:xfrm>
            <a:off x="1562793" y="5340749"/>
            <a:ext cx="237300" cy="237300"/>
          </a:xfrm>
          <a:prstGeom prst="ellipse">
            <a:avLst/>
          </a:prstGeom>
          <a:solidFill>
            <a:srgbClr val="8BC34A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984" name="Shape 2984"/>
          <p:cNvSpPr/>
          <p:nvPr/>
        </p:nvSpPr>
        <p:spPr>
          <a:xfrm>
            <a:off x="2013937" y="5791893"/>
            <a:ext cx="237300" cy="237300"/>
          </a:xfrm>
          <a:prstGeom prst="ellipse">
            <a:avLst/>
          </a:prstGeom>
          <a:solidFill>
            <a:srgbClr val="FFD54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975" name="Shape 2975"/>
          <p:cNvSpPr/>
          <p:nvPr/>
        </p:nvSpPr>
        <p:spPr>
          <a:xfrm>
            <a:off x="1562793" y="6243036"/>
            <a:ext cx="237300" cy="237300"/>
          </a:xfrm>
          <a:prstGeom prst="ellipse">
            <a:avLst/>
          </a:prstGeom>
          <a:solidFill>
            <a:srgbClr val="8BC34A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974" name="Shape 2974"/>
          <p:cNvSpPr/>
          <p:nvPr/>
        </p:nvSpPr>
        <p:spPr>
          <a:xfrm>
            <a:off x="810887" y="5491130"/>
            <a:ext cx="237300" cy="237300"/>
          </a:xfrm>
          <a:prstGeom prst="ellipse">
            <a:avLst/>
          </a:prstGeom>
          <a:solidFill>
            <a:srgbClr val="8BC34A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981" name="Shape 2981"/>
          <p:cNvSpPr/>
          <p:nvPr/>
        </p:nvSpPr>
        <p:spPr>
          <a:xfrm>
            <a:off x="810887" y="6092655"/>
            <a:ext cx="237300" cy="237300"/>
          </a:xfrm>
          <a:prstGeom prst="ellipse">
            <a:avLst/>
          </a:prstGeom>
          <a:solidFill>
            <a:srgbClr val="8BC34A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989" name="Shape 2989"/>
          <p:cNvSpPr/>
          <p:nvPr/>
        </p:nvSpPr>
        <p:spPr>
          <a:xfrm>
            <a:off x="2465080" y="5340749"/>
            <a:ext cx="237300" cy="237300"/>
          </a:xfrm>
          <a:prstGeom prst="ellipse">
            <a:avLst/>
          </a:prstGeom>
          <a:solidFill>
            <a:srgbClr val="FFD54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987" name="Shape 2987"/>
          <p:cNvSpPr/>
          <p:nvPr/>
        </p:nvSpPr>
        <p:spPr>
          <a:xfrm>
            <a:off x="2465080" y="6243036"/>
            <a:ext cx="237300" cy="237300"/>
          </a:xfrm>
          <a:prstGeom prst="ellipse">
            <a:avLst/>
          </a:prstGeom>
          <a:solidFill>
            <a:srgbClr val="FFD54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995" name="Shape 2995"/>
          <p:cNvSpPr/>
          <p:nvPr/>
        </p:nvSpPr>
        <p:spPr>
          <a:xfrm>
            <a:off x="3066605" y="6092655"/>
            <a:ext cx="237300" cy="237300"/>
          </a:xfrm>
          <a:prstGeom prst="ellipse">
            <a:avLst/>
          </a:prstGeom>
          <a:solidFill>
            <a:srgbClr val="FFD54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991" name="Shape 2991"/>
          <p:cNvSpPr/>
          <p:nvPr/>
        </p:nvSpPr>
        <p:spPr>
          <a:xfrm>
            <a:off x="3066605" y="5378345"/>
            <a:ext cx="237300" cy="237300"/>
          </a:xfrm>
          <a:prstGeom prst="ellipse">
            <a:avLst/>
          </a:prstGeom>
          <a:solidFill>
            <a:srgbClr val="FFD54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2998" name="Shape 2998"/>
          <p:cNvCxnSpPr>
            <a:stCxn id="2984" idx="6"/>
            <a:endCxn id="2995" idx="1"/>
          </p:cNvCxnSpPr>
          <p:nvPr/>
        </p:nvCxnSpPr>
        <p:spPr>
          <a:xfrm>
            <a:off x="2251237" y="5910543"/>
            <a:ext cx="850200" cy="2169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999" name="Shape 2999"/>
          <p:cNvCxnSpPr/>
          <p:nvPr/>
        </p:nvCxnSpPr>
        <p:spPr>
          <a:xfrm>
            <a:off x="1893025" y="5259125"/>
            <a:ext cx="0" cy="1303200"/>
          </a:xfrm>
          <a:prstGeom prst="straightConnector1">
            <a:avLst/>
          </a:prstGeom>
          <a:noFill/>
          <a:ln cap="flat" cmpd="sng" w="38100">
            <a:solidFill>
              <a:srgbClr val="D33682"/>
            </a:solidFill>
            <a:prstDash val="dash"/>
            <a:round/>
            <a:headEnd len="lg" w="lg" type="none"/>
            <a:tailEnd len="lg" w="lg" type="none"/>
          </a:ln>
        </p:spPr>
      </p:cxnSp>
      <p:sp>
        <p:nvSpPr>
          <p:cNvPr id="3000" name="Shape 3000"/>
          <p:cNvSpPr txBox="1"/>
          <p:nvPr/>
        </p:nvSpPr>
        <p:spPr>
          <a:xfrm>
            <a:off x="1734318" y="4797640"/>
            <a:ext cx="4338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800">
                <a:solidFill>
                  <a:srgbClr val="D3368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S*</a:t>
            </a:r>
          </a:p>
        </p:txBody>
      </p:sp>
      <p:cxnSp>
        <p:nvCxnSpPr>
          <p:cNvPr id="3001" name="Shape 3001"/>
          <p:cNvCxnSpPr/>
          <p:nvPr/>
        </p:nvCxnSpPr>
        <p:spPr>
          <a:xfrm>
            <a:off x="2101950" y="5909048"/>
            <a:ext cx="7914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grpSp>
        <p:nvGrpSpPr>
          <p:cNvPr id="3002" name="Shape 3002"/>
          <p:cNvGrpSpPr/>
          <p:nvPr/>
        </p:nvGrpSpPr>
        <p:grpSpPr>
          <a:xfrm>
            <a:off x="3755550" y="1745500"/>
            <a:ext cx="1632900" cy="811500"/>
            <a:chOff x="3755550" y="2126500"/>
            <a:chExt cx="1632900" cy="811500"/>
          </a:xfrm>
        </p:grpSpPr>
        <p:sp>
          <p:nvSpPr>
            <p:cNvPr id="3003" name="Shape 3003"/>
            <p:cNvSpPr txBox="1"/>
            <p:nvPr/>
          </p:nvSpPr>
          <p:spPr>
            <a:xfrm>
              <a:off x="3755550" y="2126500"/>
              <a:ext cx="1632900" cy="81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3000">
                  <a:latin typeface="Source Sans Pro"/>
                  <a:ea typeface="Source Sans Pro"/>
                  <a:cs typeface="Source Sans Pro"/>
                  <a:sym typeface="Source Sans Pro"/>
                </a:rPr>
                <a:t>≥ 1 / (    )</a:t>
              </a:r>
            </a:p>
          </p:txBody>
        </p:sp>
        <p:sp>
          <p:nvSpPr>
            <p:cNvPr id="3004" name="Shape 3004"/>
            <p:cNvSpPr txBox="1"/>
            <p:nvPr/>
          </p:nvSpPr>
          <p:spPr>
            <a:xfrm>
              <a:off x="4836033" y="2218654"/>
              <a:ext cx="308100" cy="34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n</a:t>
              </a:r>
            </a:p>
          </p:txBody>
        </p:sp>
        <p:sp>
          <p:nvSpPr>
            <p:cNvPr id="3005" name="Shape 3005"/>
            <p:cNvSpPr txBox="1"/>
            <p:nvPr/>
          </p:nvSpPr>
          <p:spPr>
            <a:xfrm>
              <a:off x="4836033" y="2509277"/>
              <a:ext cx="308100" cy="34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2</a:t>
              </a:r>
            </a:p>
          </p:txBody>
        </p:sp>
      </p:grpSp>
      <p:sp>
        <p:nvSpPr>
          <p:cNvPr id="3006" name="Shape 3006"/>
          <p:cNvSpPr txBox="1"/>
          <p:nvPr/>
        </p:nvSpPr>
        <p:spPr>
          <a:xfrm>
            <a:off x="3066599" y="4630725"/>
            <a:ext cx="5467800" cy="31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≥ ———  ———  ———  ———  ———  …  —  —  —  —</a:t>
            </a:r>
          </a:p>
        </p:txBody>
      </p:sp>
      <p:sp>
        <p:nvSpPr>
          <p:cNvPr id="3007" name="Shape 3007"/>
          <p:cNvSpPr/>
          <p:nvPr/>
        </p:nvSpPr>
        <p:spPr>
          <a:xfrm>
            <a:off x="3342376" y="4826047"/>
            <a:ext cx="1357500" cy="3642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08" name="Shape 3008"/>
          <p:cNvSpPr/>
          <p:nvPr/>
        </p:nvSpPr>
        <p:spPr>
          <a:xfrm>
            <a:off x="7396990" y="4433450"/>
            <a:ext cx="584100" cy="3642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3012" name="Shape 30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3" name="Shape 3013"/>
          <p:cNvSpPr txBox="1"/>
          <p:nvPr>
            <p:ph idx="4294967295" type="subTitle"/>
          </p:nvPr>
        </p:nvSpPr>
        <p:spPr>
          <a:xfrm>
            <a:off x="609600" y="1444500"/>
            <a:ext cx="7924800" cy="541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The probability that Karger’s algorithm returns a minimum cut is …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Proof, cont.: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Suppose S* is a min-cut and suppose we select edges e</a:t>
            </a:r>
            <a:r>
              <a:rPr baseline="-25000"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e</a:t>
            </a:r>
            <a:r>
              <a:rPr baseline="-25000"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…, e</a:t>
            </a:r>
            <a:r>
              <a:rPr baseline="-25000"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n-2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Then P(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karger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returns S*) = P(e</a:t>
            </a:r>
            <a:r>
              <a:rPr baseline="-25000"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doesn’t cross S*)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                                                       ✕ P(e</a:t>
            </a:r>
            <a:r>
              <a:rPr baseline="-25000"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doesn’t cross S* | e</a:t>
            </a:r>
            <a:r>
              <a:rPr baseline="-25000"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doesn’t cross S*)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                                                       …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                                                       ✕ P(e</a:t>
            </a:r>
            <a:r>
              <a:rPr baseline="-25000"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n-2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doesn’t cross S* | e</a:t>
            </a:r>
            <a:r>
              <a:rPr baseline="-25000"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…, e</a:t>
            </a:r>
            <a:r>
              <a:rPr baseline="-25000"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n-3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doesn’t cross S*)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                                                       (n-2)     (n-3)    (n-4)    (n-5)    (n-6)           4   3    2   1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                                                           n        (n-1)    (n-2)    (n-3)    (n-4)           6   5    4   3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                                                            = 2/(n(n-1))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                                                            = 1/(nC2)</a:t>
            </a:r>
          </a:p>
        </p:txBody>
      </p:sp>
      <p:sp>
        <p:nvSpPr>
          <p:cNvPr id="3014" name="Shape 3014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Karger’s Algorithm</a:t>
            </a:r>
          </a:p>
        </p:txBody>
      </p:sp>
      <p:cxnSp>
        <p:nvCxnSpPr>
          <p:cNvPr id="3015" name="Shape 3015"/>
          <p:cNvCxnSpPr>
            <a:stCxn id="3016" idx="5"/>
            <a:endCxn id="3017" idx="1"/>
          </p:cNvCxnSpPr>
          <p:nvPr/>
        </p:nvCxnSpPr>
        <p:spPr>
          <a:xfrm>
            <a:off x="1013435" y="5693679"/>
            <a:ext cx="584100" cy="5841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018" name="Shape 3018"/>
          <p:cNvCxnSpPr>
            <a:stCxn id="3016" idx="6"/>
            <a:endCxn id="3019" idx="2"/>
          </p:cNvCxnSpPr>
          <p:nvPr/>
        </p:nvCxnSpPr>
        <p:spPr>
          <a:xfrm flipH="1" rot="10800000">
            <a:off x="1048187" y="5459480"/>
            <a:ext cx="514500" cy="150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020" name="Shape 3020"/>
          <p:cNvCxnSpPr>
            <a:stCxn id="3019" idx="4"/>
            <a:endCxn id="3017" idx="0"/>
          </p:cNvCxnSpPr>
          <p:nvPr/>
        </p:nvCxnSpPr>
        <p:spPr>
          <a:xfrm>
            <a:off x="1681443" y="5578049"/>
            <a:ext cx="0" cy="6651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021" name="Shape 3021"/>
          <p:cNvCxnSpPr>
            <a:endCxn id="3017" idx="2"/>
          </p:cNvCxnSpPr>
          <p:nvPr/>
        </p:nvCxnSpPr>
        <p:spPr>
          <a:xfrm>
            <a:off x="1048293" y="6211386"/>
            <a:ext cx="514500" cy="150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022" name="Shape 3022"/>
          <p:cNvCxnSpPr>
            <a:stCxn id="3023" idx="0"/>
            <a:endCxn id="3016" idx="4"/>
          </p:cNvCxnSpPr>
          <p:nvPr/>
        </p:nvCxnSpPr>
        <p:spPr>
          <a:xfrm rot="10800000">
            <a:off x="929537" y="5728455"/>
            <a:ext cx="0" cy="364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024" name="Shape 3024"/>
          <p:cNvCxnSpPr>
            <a:stCxn id="3023" idx="7"/>
            <a:endCxn id="3019" idx="3"/>
          </p:cNvCxnSpPr>
          <p:nvPr/>
        </p:nvCxnSpPr>
        <p:spPr>
          <a:xfrm flipH="1" rot="10800000">
            <a:off x="1013435" y="5543307"/>
            <a:ext cx="584100" cy="5841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025" name="Shape 3025"/>
          <p:cNvCxnSpPr>
            <a:stCxn id="3019" idx="5"/>
            <a:endCxn id="3026" idx="1"/>
          </p:cNvCxnSpPr>
          <p:nvPr/>
        </p:nvCxnSpPr>
        <p:spPr>
          <a:xfrm>
            <a:off x="1765341" y="5543297"/>
            <a:ext cx="283200" cy="28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027" name="Shape 3027"/>
          <p:cNvCxnSpPr>
            <a:stCxn id="3017" idx="7"/>
            <a:endCxn id="3026" idx="3"/>
          </p:cNvCxnSpPr>
          <p:nvPr/>
        </p:nvCxnSpPr>
        <p:spPr>
          <a:xfrm flipH="1" rot="10800000">
            <a:off x="1765341" y="5994588"/>
            <a:ext cx="283200" cy="28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028" name="Shape 3028"/>
          <p:cNvCxnSpPr>
            <a:stCxn id="3026" idx="5"/>
            <a:endCxn id="3029" idx="1"/>
          </p:cNvCxnSpPr>
          <p:nvPr/>
        </p:nvCxnSpPr>
        <p:spPr>
          <a:xfrm>
            <a:off x="2216485" y="5994441"/>
            <a:ext cx="283200" cy="28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030" name="Shape 3030"/>
          <p:cNvCxnSpPr>
            <a:stCxn id="3026" idx="7"/>
            <a:endCxn id="3031" idx="3"/>
          </p:cNvCxnSpPr>
          <p:nvPr/>
        </p:nvCxnSpPr>
        <p:spPr>
          <a:xfrm flipH="1" rot="10800000">
            <a:off x="2216485" y="5543445"/>
            <a:ext cx="283200" cy="28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032" name="Shape 3032"/>
          <p:cNvCxnSpPr>
            <a:stCxn id="3031" idx="6"/>
            <a:endCxn id="3033" idx="2"/>
          </p:cNvCxnSpPr>
          <p:nvPr/>
        </p:nvCxnSpPr>
        <p:spPr>
          <a:xfrm>
            <a:off x="2702380" y="5459399"/>
            <a:ext cx="364200" cy="37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034" name="Shape 3034"/>
          <p:cNvCxnSpPr>
            <a:endCxn id="3029" idx="0"/>
          </p:cNvCxnSpPr>
          <p:nvPr/>
        </p:nvCxnSpPr>
        <p:spPr>
          <a:xfrm>
            <a:off x="2583730" y="5578236"/>
            <a:ext cx="0" cy="664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035" name="Shape 3035"/>
          <p:cNvCxnSpPr>
            <a:stCxn id="3029" idx="7"/>
            <a:endCxn id="3033" idx="3"/>
          </p:cNvCxnSpPr>
          <p:nvPr/>
        </p:nvCxnSpPr>
        <p:spPr>
          <a:xfrm flipH="1" rot="10800000">
            <a:off x="2667629" y="5580888"/>
            <a:ext cx="433800" cy="6969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036" name="Shape 3036"/>
          <p:cNvCxnSpPr>
            <a:stCxn id="3031" idx="5"/>
            <a:endCxn id="3037" idx="1"/>
          </p:cNvCxnSpPr>
          <p:nvPr/>
        </p:nvCxnSpPr>
        <p:spPr>
          <a:xfrm>
            <a:off x="2667629" y="5543297"/>
            <a:ext cx="433800" cy="5841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038" name="Shape 3038"/>
          <p:cNvCxnSpPr>
            <a:stCxn id="3029" idx="6"/>
            <a:endCxn id="3037" idx="2"/>
          </p:cNvCxnSpPr>
          <p:nvPr/>
        </p:nvCxnSpPr>
        <p:spPr>
          <a:xfrm flipH="1" rot="10800000">
            <a:off x="2702380" y="6211386"/>
            <a:ext cx="364200" cy="150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039" name="Shape 3039"/>
          <p:cNvCxnSpPr>
            <a:stCxn id="3033" idx="4"/>
            <a:endCxn id="3037" idx="0"/>
          </p:cNvCxnSpPr>
          <p:nvPr/>
        </p:nvCxnSpPr>
        <p:spPr>
          <a:xfrm>
            <a:off x="3185255" y="5615645"/>
            <a:ext cx="0" cy="4770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3019" name="Shape 3019"/>
          <p:cNvSpPr/>
          <p:nvPr/>
        </p:nvSpPr>
        <p:spPr>
          <a:xfrm>
            <a:off x="1562793" y="5340749"/>
            <a:ext cx="237300" cy="237300"/>
          </a:xfrm>
          <a:prstGeom prst="ellipse">
            <a:avLst/>
          </a:prstGeom>
          <a:solidFill>
            <a:srgbClr val="8BC34A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026" name="Shape 3026"/>
          <p:cNvSpPr/>
          <p:nvPr/>
        </p:nvSpPr>
        <p:spPr>
          <a:xfrm>
            <a:off x="2013937" y="5791893"/>
            <a:ext cx="237300" cy="237300"/>
          </a:xfrm>
          <a:prstGeom prst="ellipse">
            <a:avLst/>
          </a:prstGeom>
          <a:solidFill>
            <a:srgbClr val="FFD54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017" name="Shape 3017"/>
          <p:cNvSpPr/>
          <p:nvPr/>
        </p:nvSpPr>
        <p:spPr>
          <a:xfrm>
            <a:off x="1562793" y="6243036"/>
            <a:ext cx="237300" cy="237300"/>
          </a:xfrm>
          <a:prstGeom prst="ellipse">
            <a:avLst/>
          </a:prstGeom>
          <a:solidFill>
            <a:srgbClr val="8BC34A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016" name="Shape 3016"/>
          <p:cNvSpPr/>
          <p:nvPr/>
        </p:nvSpPr>
        <p:spPr>
          <a:xfrm>
            <a:off x="810887" y="5491130"/>
            <a:ext cx="237300" cy="237300"/>
          </a:xfrm>
          <a:prstGeom prst="ellipse">
            <a:avLst/>
          </a:prstGeom>
          <a:solidFill>
            <a:srgbClr val="8BC34A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023" name="Shape 3023"/>
          <p:cNvSpPr/>
          <p:nvPr/>
        </p:nvSpPr>
        <p:spPr>
          <a:xfrm>
            <a:off x="810887" y="6092655"/>
            <a:ext cx="237300" cy="237300"/>
          </a:xfrm>
          <a:prstGeom prst="ellipse">
            <a:avLst/>
          </a:prstGeom>
          <a:solidFill>
            <a:srgbClr val="8BC34A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031" name="Shape 3031"/>
          <p:cNvSpPr/>
          <p:nvPr/>
        </p:nvSpPr>
        <p:spPr>
          <a:xfrm>
            <a:off x="2465080" y="5340749"/>
            <a:ext cx="237300" cy="237300"/>
          </a:xfrm>
          <a:prstGeom prst="ellipse">
            <a:avLst/>
          </a:prstGeom>
          <a:solidFill>
            <a:srgbClr val="FFD54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029" name="Shape 3029"/>
          <p:cNvSpPr/>
          <p:nvPr/>
        </p:nvSpPr>
        <p:spPr>
          <a:xfrm>
            <a:off x="2465080" y="6243036"/>
            <a:ext cx="237300" cy="237300"/>
          </a:xfrm>
          <a:prstGeom prst="ellipse">
            <a:avLst/>
          </a:prstGeom>
          <a:solidFill>
            <a:srgbClr val="FFD54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037" name="Shape 3037"/>
          <p:cNvSpPr/>
          <p:nvPr/>
        </p:nvSpPr>
        <p:spPr>
          <a:xfrm>
            <a:off x="3066605" y="6092655"/>
            <a:ext cx="237300" cy="237300"/>
          </a:xfrm>
          <a:prstGeom prst="ellipse">
            <a:avLst/>
          </a:prstGeom>
          <a:solidFill>
            <a:srgbClr val="FFD54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033" name="Shape 3033"/>
          <p:cNvSpPr/>
          <p:nvPr/>
        </p:nvSpPr>
        <p:spPr>
          <a:xfrm>
            <a:off x="3066605" y="5378345"/>
            <a:ext cx="237300" cy="237300"/>
          </a:xfrm>
          <a:prstGeom prst="ellipse">
            <a:avLst/>
          </a:prstGeom>
          <a:solidFill>
            <a:srgbClr val="FFD54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3040" name="Shape 3040"/>
          <p:cNvCxnSpPr>
            <a:stCxn id="3026" idx="6"/>
            <a:endCxn id="3037" idx="1"/>
          </p:cNvCxnSpPr>
          <p:nvPr/>
        </p:nvCxnSpPr>
        <p:spPr>
          <a:xfrm>
            <a:off x="2251237" y="5910543"/>
            <a:ext cx="850200" cy="2169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041" name="Shape 3041"/>
          <p:cNvCxnSpPr/>
          <p:nvPr/>
        </p:nvCxnSpPr>
        <p:spPr>
          <a:xfrm>
            <a:off x="1893025" y="5259125"/>
            <a:ext cx="0" cy="1303200"/>
          </a:xfrm>
          <a:prstGeom prst="straightConnector1">
            <a:avLst/>
          </a:prstGeom>
          <a:noFill/>
          <a:ln cap="flat" cmpd="sng" w="38100">
            <a:solidFill>
              <a:srgbClr val="D33682"/>
            </a:solidFill>
            <a:prstDash val="dash"/>
            <a:round/>
            <a:headEnd len="lg" w="lg" type="none"/>
            <a:tailEnd len="lg" w="lg" type="none"/>
          </a:ln>
        </p:spPr>
      </p:cxnSp>
      <p:sp>
        <p:nvSpPr>
          <p:cNvPr id="3042" name="Shape 3042"/>
          <p:cNvSpPr txBox="1"/>
          <p:nvPr/>
        </p:nvSpPr>
        <p:spPr>
          <a:xfrm>
            <a:off x="1734318" y="4797640"/>
            <a:ext cx="4338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800">
                <a:solidFill>
                  <a:srgbClr val="D3368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S*</a:t>
            </a:r>
          </a:p>
        </p:txBody>
      </p:sp>
      <p:cxnSp>
        <p:nvCxnSpPr>
          <p:cNvPr id="3043" name="Shape 3043"/>
          <p:cNvCxnSpPr/>
          <p:nvPr/>
        </p:nvCxnSpPr>
        <p:spPr>
          <a:xfrm>
            <a:off x="2101950" y="5909048"/>
            <a:ext cx="7914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grpSp>
        <p:nvGrpSpPr>
          <p:cNvPr id="3044" name="Shape 3044"/>
          <p:cNvGrpSpPr/>
          <p:nvPr/>
        </p:nvGrpSpPr>
        <p:grpSpPr>
          <a:xfrm>
            <a:off x="3755550" y="1745500"/>
            <a:ext cx="1632900" cy="811500"/>
            <a:chOff x="3755550" y="2126500"/>
            <a:chExt cx="1632900" cy="811500"/>
          </a:xfrm>
        </p:grpSpPr>
        <p:sp>
          <p:nvSpPr>
            <p:cNvPr id="3045" name="Shape 3045"/>
            <p:cNvSpPr txBox="1"/>
            <p:nvPr/>
          </p:nvSpPr>
          <p:spPr>
            <a:xfrm>
              <a:off x="3755550" y="2126500"/>
              <a:ext cx="1632900" cy="81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3000">
                  <a:latin typeface="Source Sans Pro"/>
                  <a:ea typeface="Source Sans Pro"/>
                  <a:cs typeface="Source Sans Pro"/>
                  <a:sym typeface="Source Sans Pro"/>
                </a:rPr>
                <a:t>≥ 1 / (    )</a:t>
              </a:r>
            </a:p>
          </p:txBody>
        </p:sp>
        <p:sp>
          <p:nvSpPr>
            <p:cNvPr id="3046" name="Shape 3046"/>
            <p:cNvSpPr txBox="1"/>
            <p:nvPr/>
          </p:nvSpPr>
          <p:spPr>
            <a:xfrm>
              <a:off x="4836033" y="2218654"/>
              <a:ext cx="308100" cy="34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n</a:t>
              </a:r>
            </a:p>
          </p:txBody>
        </p:sp>
        <p:sp>
          <p:nvSpPr>
            <p:cNvPr id="3047" name="Shape 3047"/>
            <p:cNvSpPr txBox="1"/>
            <p:nvPr/>
          </p:nvSpPr>
          <p:spPr>
            <a:xfrm>
              <a:off x="4836033" y="2509277"/>
              <a:ext cx="308100" cy="34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2</a:t>
              </a:r>
            </a:p>
          </p:txBody>
        </p:sp>
      </p:grpSp>
      <p:sp>
        <p:nvSpPr>
          <p:cNvPr id="3048" name="Shape 3048"/>
          <p:cNvSpPr txBox="1"/>
          <p:nvPr/>
        </p:nvSpPr>
        <p:spPr>
          <a:xfrm>
            <a:off x="3066599" y="4630725"/>
            <a:ext cx="5467800" cy="31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≥ ———  ———  ———  ———  ———  …  —  —  —  —</a:t>
            </a:r>
          </a:p>
        </p:txBody>
      </p:sp>
      <p:sp>
        <p:nvSpPr>
          <p:cNvPr id="3049" name="Shape 3049"/>
          <p:cNvSpPr/>
          <p:nvPr/>
        </p:nvSpPr>
        <p:spPr>
          <a:xfrm>
            <a:off x="3342376" y="4826047"/>
            <a:ext cx="1357500" cy="3642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50" name="Shape 3050"/>
          <p:cNvSpPr/>
          <p:nvPr/>
        </p:nvSpPr>
        <p:spPr>
          <a:xfrm>
            <a:off x="7396990" y="4433450"/>
            <a:ext cx="584100" cy="3642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3054" name="Shape 30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5" name="Shape 3055"/>
          <p:cNvSpPr txBox="1"/>
          <p:nvPr>
            <p:ph idx="4294967295" type="subTitle"/>
          </p:nvPr>
        </p:nvSpPr>
        <p:spPr>
          <a:xfrm>
            <a:off x="609600" y="1444500"/>
            <a:ext cx="7924800" cy="541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1/(nC2) isn’t all that great …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For our example of n = 9, 1/(9C2) = 0.028.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Suppose we want to find the min-cut with probability 0.9. What can we do?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                                                                               </a:t>
            </a:r>
          </a:p>
        </p:txBody>
      </p:sp>
      <p:sp>
        <p:nvSpPr>
          <p:cNvPr id="3056" name="Shape 3056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Karger’s Algorithm</a:t>
            </a:r>
          </a:p>
        </p:txBody>
      </p:sp>
      <p:pic>
        <p:nvPicPr>
          <p:cNvPr id="3057" name="Shape 30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4861" y="2751804"/>
            <a:ext cx="323324" cy="323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3061" name="Shape 30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2" name="Shape 3062"/>
          <p:cNvSpPr txBox="1"/>
          <p:nvPr>
            <p:ph idx="4294967295" type="subTitle"/>
          </p:nvPr>
        </p:nvSpPr>
        <p:spPr>
          <a:xfrm>
            <a:off x="609600" y="1444500"/>
            <a:ext cx="7924800" cy="541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1/(nC2) isn’t all that great …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For our example of n = 9, 1/(9C2) = 0.028.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Suppose we want to find the min-cut with probability 0.9. What can we do?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How many times T do we need to repeat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karger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to obtain this probability?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                                                                               </a:t>
            </a:r>
          </a:p>
        </p:txBody>
      </p:sp>
      <p:sp>
        <p:nvSpPr>
          <p:cNvPr id="3063" name="Shape 3063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Karger’s Algorithm</a:t>
            </a:r>
          </a:p>
        </p:txBody>
      </p:sp>
      <p:pic>
        <p:nvPicPr>
          <p:cNvPr id="3064" name="Shape 30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4861" y="2751804"/>
            <a:ext cx="323324" cy="323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3068" name="Shape 3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9" name="Shape 3069"/>
          <p:cNvSpPr txBox="1"/>
          <p:nvPr>
            <p:ph idx="4294967295" type="subTitle"/>
          </p:nvPr>
        </p:nvSpPr>
        <p:spPr>
          <a:xfrm>
            <a:off x="609600" y="1444500"/>
            <a:ext cx="7924800" cy="541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1/(nC2) isn’t all that great …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For our example of n = 9, 1/(9C2) = 0.028.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Suppose we want to find the min-cut with probability 0.9. What can we do?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How many times T do we need to repeat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karger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to obtain this probability?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Note that if P(find the min-cut after 1 time) ≥ 1/(nC2), then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P(don’t find the min-cut after 1 time ≤ 1 - 1/(nC2)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                                                                               </a:t>
            </a:r>
          </a:p>
        </p:txBody>
      </p:sp>
      <p:sp>
        <p:nvSpPr>
          <p:cNvPr id="3070" name="Shape 3070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Karger’s Algorithm</a:t>
            </a:r>
          </a:p>
        </p:txBody>
      </p:sp>
      <p:pic>
        <p:nvPicPr>
          <p:cNvPr id="3071" name="Shape 30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4861" y="2751804"/>
            <a:ext cx="323324" cy="323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3075" name="Shape 3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Shape 3076"/>
          <p:cNvSpPr txBox="1"/>
          <p:nvPr>
            <p:ph idx="4294967295" type="subTitle"/>
          </p:nvPr>
        </p:nvSpPr>
        <p:spPr>
          <a:xfrm>
            <a:off x="609600" y="1444500"/>
            <a:ext cx="7924800" cy="541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1/(nC2) isn’t all that great …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For our example of n = 9, 1/(9C2) = 0.028.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Suppose we want to find the min-cut with probability 0.9. What can we do?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How many times T do we need to repeat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karger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to obtain this probability?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Note that if P(find the min-cut after 1 time) ≥ 1/(nC2), then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P(don’t find the min-cut after 1 time ≤ 1 - 1/(nC2)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P(find the min-cut after T times) ≥ 0.9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                                                                               </a:t>
            </a:r>
          </a:p>
        </p:txBody>
      </p:sp>
      <p:sp>
        <p:nvSpPr>
          <p:cNvPr id="3077" name="Shape 3077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Karger’s Algorithm</a:t>
            </a:r>
          </a:p>
        </p:txBody>
      </p:sp>
      <p:pic>
        <p:nvPicPr>
          <p:cNvPr id="3078" name="Shape 30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4861" y="2751804"/>
            <a:ext cx="323324" cy="323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/>
          <p:nvPr>
            <p:ph idx="4294967295" type="subTitle"/>
          </p:nvPr>
        </p:nvSpPr>
        <p:spPr>
          <a:xfrm>
            <a:off x="609600" y="1444500"/>
            <a:ext cx="7924800" cy="541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1. Repeat </a:t>
            </a:r>
            <a:r>
              <a:rPr lang="en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dfs</a:t>
            </a: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from an arbitrary vertex until done.</a:t>
            </a:r>
          </a:p>
        </p:txBody>
      </p:sp>
      <p:cxnSp>
        <p:nvCxnSpPr>
          <p:cNvPr id="271" name="Shape 271"/>
          <p:cNvCxnSpPr>
            <a:stCxn id="272" idx="6"/>
            <a:endCxn id="273" idx="2"/>
          </p:cNvCxnSpPr>
          <p:nvPr/>
        </p:nvCxnSpPr>
        <p:spPr>
          <a:xfrm>
            <a:off x="3308037" y="3737662"/>
            <a:ext cx="2625900" cy="76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stealth"/>
            <a:tailEnd len="lg" w="lg" type="none"/>
          </a:ln>
        </p:spPr>
      </p:cxnSp>
      <p:sp>
        <p:nvSpPr>
          <p:cNvPr id="274" name="Shape 274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Kosaraju’s Algorithm</a:t>
            </a:r>
          </a:p>
        </p:txBody>
      </p:sp>
      <p:grpSp>
        <p:nvGrpSpPr>
          <p:cNvPr id="275" name="Shape 275"/>
          <p:cNvGrpSpPr/>
          <p:nvPr/>
        </p:nvGrpSpPr>
        <p:grpSpPr>
          <a:xfrm>
            <a:off x="5933937" y="3491512"/>
            <a:ext cx="644700" cy="644700"/>
            <a:chOff x="4581974" y="2766525"/>
            <a:chExt cx="644700" cy="644699"/>
          </a:xfrm>
        </p:grpSpPr>
        <p:sp>
          <p:nvSpPr>
            <p:cNvPr id="273" name="Shape 273"/>
            <p:cNvSpPr/>
            <p:nvPr/>
          </p:nvSpPr>
          <p:spPr>
            <a:xfrm>
              <a:off x="4581974" y="2766525"/>
              <a:ext cx="644700" cy="644699"/>
            </a:xfrm>
            <a:prstGeom prst="ellipse">
              <a:avLst/>
            </a:prstGeom>
            <a:solidFill>
              <a:schemeClr val="dk1"/>
            </a:solidFill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t/>
              </a:r>
              <a:endParaRPr b="1" sz="18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pic>
          <p:nvPicPr>
            <p:cNvPr id="276" name="Shape 27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673000" y="2903812"/>
              <a:ext cx="462650" cy="370123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277" name="Shape 277"/>
          <p:cNvCxnSpPr>
            <a:stCxn id="272" idx="4"/>
            <a:endCxn id="278" idx="1"/>
          </p:cNvCxnSpPr>
          <p:nvPr/>
        </p:nvCxnSpPr>
        <p:spPr>
          <a:xfrm>
            <a:off x="2985687" y="4060012"/>
            <a:ext cx="1829400" cy="1126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stealth"/>
            <a:tailEnd len="lg" w="lg" type="none"/>
          </a:ln>
        </p:spPr>
      </p:cxnSp>
      <p:cxnSp>
        <p:nvCxnSpPr>
          <p:cNvPr id="279" name="Shape 279"/>
          <p:cNvCxnSpPr>
            <a:stCxn id="273" idx="4"/>
            <a:endCxn id="278" idx="7"/>
          </p:cNvCxnSpPr>
          <p:nvPr/>
        </p:nvCxnSpPr>
        <p:spPr>
          <a:xfrm flipH="1">
            <a:off x="5271087" y="4136212"/>
            <a:ext cx="985200" cy="1050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stealth"/>
            <a:tailEnd len="lg" w="lg" type="none"/>
          </a:ln>
        </p:spPr>
      </p:cxnSp>
      <p:cxnSp>
        <p:nvCxnSpPr>
          <p:cNvPr id="280" name="Shape 280"/>
          <p:cNvCxnSpPr>
            <a:stCxn id="281" idx="4"/>
            <a:endCxn id="278" idx="0"/>
          </p:cNvCxnSpPr>
          <p:nvPr/>
        </p:nvCxnSpPr>
        <p:spPr>
          <a:xfrm>
            <a:off x="4662087" y="3280287"/>
            <a:ext cx="381000" cy="1811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stealth"/>
            <a:tailEnd len="lg" w="lg" type="none"/>
          </a:ln>
        </p:spPr>
      </p:cxnSp>
      <p:grpSp>
        <p:nvGrpSpPr>
          <p:cNvPr id="282" name="Shape 282"/>
          <p:cNvGrpSpPr/>
          <p:nvPr/>
        </p:nvGrpSpPr>
        <p:grpSpPr>
          <a:xfrm>
            <a:off x="2687387" y="4863112"/>
            <a:ext cx="644700" cy="644700"/>
            <a:chOff x="1912099" y="3775425"/>
            <a:chExt cx="644700" cy="644700"/>
          </a:xfrm>
        </p:grpSpPr>
        <p:sp>
          <p:nvSpPr>
            <p:cNvPr id="283" name="Shape 283"/>
            <p:cNvSpPr/>
            <p:nvPr/>
          </p:nvSpPr>
          <p:spPr>
            <a:xfrm>
              <a:off x="1912099" y="3775425"/>
              <a:ext cx="644700" cy="644700"/>
            </a:xfrm>
            <a:prstGeom prst="ellipse">
              <a:avLst/>
            </a:prstGeom>
            <a:solidFill>
              <a:schemeClr val="dk1"/>
            </a:solidFill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t/>
              </a:r>
              <a:endParaRPr b="1" sz="18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pic>
          <p:nvPicPr>
            <p:cNvPr id="284" name="Shape 28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005550" y="3879862"/>
              <a:ext cx="457800" cy="435825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285" name="Shape 285"/>
          <p:cNvCxnSpPr>
            <a:stCxn id="283" idx="6"/>
            <a:endCxn id="278" idx="2"/>
          </p:cNvCxnSpPr>
          <p:nvPr/>
        </p:nvCxnSpPr>
        <p:spPr>
          <a:xfrm>
            <a:off x="3332087" y="5185462"/>
            <a:ext cx="1388700" cy="228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stealth"/>
            <a:tailEnd len="lg" w="lg" type="none"/>
          </a:ln>
        </p:spPr>
      </p:cxnSp>
      <p:grpSp>
        <p:nvGrpSpPr>
          <p:cNvPr id="286" name="Shape 286"/>
          <p:cNvGrpSpPr/>
          <p:nvPr/>
        </p:nvGrpSpPr>
        <p:grpSpPr>
          <a:xfrm>
            <a:off x="4720737" y="5091712"/>
            <a:ext cx="644700" cy="644700"/>
            <a:chOff x="3978374" y="3680925"/>
            <a:chExt cx="644700" cy="644700"/>
          </a:xfrm>
        </p:grpSpPr>
        <p:sp>
          <p:nvSpPr>
            <p:cNvPr id="278" name="Shape 278"/>
            <p:cNvSpPr/>
            <p:nvPr/>
          </p:nvSpPr>
          <p:spPr>
            <a:xfrm>
              <a:off x="3978374" y="3680925"/>
              <a:ext cx="644700" cy="644700"/>
            </a:xfrm>
            <a:prstGeom prst="ellipse">
              <a:avLst/>
            </a:prstGeom>
            <a:solidFill>
              <a:schemeClr val="dk1"/>
            </a:solidFill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t/>
              </a:r>
              <a:endParaRPr b="1" sz="18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pic>
          <p:nvPicPr>
            <p:cNvPr id="287" name="Shape 287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034762" y="3799637"/>
              <a:ext cx="531924" cy="407274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288" name="Shape 288"/>
          <p:cNvCxnSpPr>
            <a:stCxn id="272" idx="7"/>
            <a:endCxn id="281" idx="2"/>
          </p:cNvCxnSpPr>
          <p:nvPr/>
        </p:nvCxnSpPr>
        <p:spPr>
          <a:xfrm flipH="1" rot="10800000">
            <a:off x="3213623" y="2958026"/>
            <a:ext cx="1126200" cy="551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stealth"/>
            <a:tailEnd len="lg" w="lg" type="none"/>
          </a:ln>
        </p:spPr>
      </p:cxnSp>
      <p:cxnSp>
        <p:nvCxnSpPr>
          <p:cNvPr id="289" name="Shape 289"/>
          <p:cNvCxnSpPr>
            <a:stCxn id="273" idx="3"/>
            <a:endCxn id="283" idx="7"/>
          </p:cNvCxnSpPr>
          <p:nvPr/>
        </p:nvCxnSpPr>
        <p:spPr>
          <a:xfrm flipH="1">
            <a:off x="3237751" y="4041798"/>
            <a:ext cx="2790600" cy="915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stealth"/>
            <a:tailEnd len="lg" w="lg" type="none"/>
          </a:ln>
        </p:spPr>
      </p:cxnSp>
      <p:cxnSp>
        <p:nvCxnSpPr>
          <p:cNvPr id="290" name="Shape 290"/>
          <p:cNvCxnSpPr>
            <a:stCxn id="281" idx="6"/>
            <a:endCxn id="273" idx="0"/>
          </p:cNvCxnSpPr>
          <p:nvPr/>
        </p:nvCxnSpPr>
        <p:spPr>
          <a:xfrm>
            <a:off x="4984437" y="2957937"/>
            <a:ext cx="1272000" cy="533699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stealth"/>
            <a:tailEnd len="lg" w="lg" type="none"/>
          </a:ln>
        </p:spPr>
      </p:cxnSp>
      <p:cxnSp>
        <p:nvCxnSpPr>
          <p:cNvPr id="291" name="Shape 291"/>
          <p:cNvCxnSpPr>
            <a:stCxn id="283" idx="7"/>
            <a:endCxn id="281" idx="3"/>
          </p:cNvCxnSpPr>
          <p:nvPr/>
        </p:nvCxnSpPr>
        <p:spPr>
          <a:xfrm flipH="1" rot="10800000">
            <a:off x="3237673" y="3185726"/>
            <a:ext cx="1196400" cy="1771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stealth"/>
            <a:tailEnd len="lg" w="lg" type="none"/>
          </a:ln>
        </p:spPr>
      </p:cxnSp>
      <p:grpSp>
        <p:nvGrpSpPr>
          <p:cNvPr id="292" name="Shape 292"/>
          <p:cNvGrpSpPr/>
          <p:nvPr/>
        </p:nvGrpSpPr>
        <p:grpSpPr>
          <a:xfrm>
            <a:off x="4339737" y="2635587"/>
            <a:ext cx="644700" cy="644699"/>
            <a:chOff x="4359374" y="1453400"/>
            <a:chExt cx="644700" cy="644700"/>
          </a:xfrm>
        </p:grpSpPr>
        <p:sp>
          <p:nvSpPr>
            <p:cNvPr id="281" name="Shape 281"/>
            <p:cNvSpPr/>
            <p:nvPr/>
          </p:nvSpPr>
          <p:spPr>
            <a:xfrm>
              <a:off x="4359374" y="1453400"/>
              <a:ext cx="644700" cy="644700"/>
            </a:xfrm>
            <a:prstGeom prst="ellipse">
              <a:avLst/>
            </a:prstGeom>
            <a:solidFill>
              <a:schemeClr val="dk1"/>
            </a:solidFill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t/>
              </a:r>
              <a:endParaRPr b="1" sz="18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pic>
          <p:nvPicPr>
            <p:cNvPr id="293" name="Shape 293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4417724" y="1511624"/>
              <a:ext cx="527999" cy="5279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94" name="Shape 294"/>
          <p:cNvGrpSpPr/>
          <p:nvPr/>
        </p:nvGrpSpPr>
        <p:grpSpPr>
          <a:xfrm>
            <a:off x="2663337" y="3415312"/>
            <a:ext cx="644700" cy="644700"/>
            <a:chOff x="2606774" y="2309325"/>
            <a:chExt cx="644700" cy="644700"/>
          </a:xfrm>
        </p:grpSpPr>
        <p:sp>
          <p:nvSpPr>
            <p:cNvPr id="272" name="Shape 272"/>
            <p:cNvSpPr/>
            <p:nvPr/>
          </p:nvSpPr>
          <p:spPr>
            <a:xfrm>
              <a:off x="2606774" y="2309325"/>
              <a:ext cx="644700" cy="644700"/>
            </a:xfrm>
            <a:prstGeom prst="ellipse">
              <a:avLst/>
            </a:prstGeom>
            <a:solidFill>
              <a:schemeClr val="dk1"/>
            </a:solidFill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t/>
              </a:r>
              <a:endParaRPr b="1" sz="18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pic>
          <p:nvPicPr>
            <p:cNvPr id="295" name="Shape 295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2606775" y="2388291"/>
              <a:ext cx="644700" cy="486748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3082" name="Shape 3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3" name="Shape 3083"/>
          <p:cNvSpPr txBox="1"/>
          <p:nvPr>
            <p:ph idx="4294967295" type="subTitle"/>
          </p:nvPr>
        </p:nvSpPr>
        <p:spPr>
          <a:xfrm>
            <a:off x="609600" y="1444500"/>
            <a:ext cx="7924800" cy="541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1/(nC2) isn’t all that great …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For our example of n = 9, 1/(9C2) = 0.028.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Suppose we want to find the min-cut with probability 0.9. What can we do?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How many times T do we need to repeat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karger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to obtain this probability?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Note that if P(find the min-cut after 1 time) ≥ 1/(nC2), then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P(don’t find the min-cut after 1 time ≤ 1 - 1/(nC2)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P(find the min-cut after T times) ≥ 0.9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⇔ P(don’t find the min-cut after T times) ≤ 0.1.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                                                                               </a:t>
            </a:r>
          </a:p>
        </p:txBody>
      </p:sp>
      <p:sp>
        <p:nvSpPr>
          <p:cNvPr id="3084" name="Shape 3084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Karger’s Algorithm</a:t>
            </a:r>
          </a:p>
        </p:txBody>
      </p:sp>
      <p:pic>
        <p:nvPicPr>
          <p:cNvPr id="3085" name="Shape 30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4861" y="2751804"/>
            <a:ext cx="323324" cy="323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3089" name="Shape 30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0" name="Shape 3090"/>
          <p:cNvSpPr txBox="1"/>
          <p:nvPr>
            <p:ph idx="4294967295" type="subTitle"/>
          </p:nvPr>
        </p:nvSpPr>
        <p:spPr>
          <a:xfrm>
            <a:off x="609600" y="1444500"/>
            <a:ext cx="7924800" cy="541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1/(nC2) isn’t all that great …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For our example of n = 9, 1/(9C2) = 0.028.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Suppose we want to find the min-cut with probability 0.9. What can we do?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How many times T do we need to repeat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karger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to obtain this probability?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Note that if P(find the min-cut after 1 time) ≥ 1/(nC2), then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P(don’t find the min-cut after 1 time ≤ 1 - 1/(nC2)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P(find the min-cut after T times) ≥ 0.9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⇔ P(don’t find the min-cut after T times) ≤ 0.1.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P(don’t find the min-cut after T times) = (1  - 1/(nC2))</a:t>
            </a:r>
            <a:r>
              <a:rPr baseline="30000"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                                                                               </a:t>
            </a:r>
          </a:p>
        </p:txBody>
      </p:sp>
      <p:sp>
        <p:nvSpPr>
          <p:cNvPr id="3091" name="Shape 3091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Karger’s Algorithm</a:t>
            </a:r>
          </a:p>
        </p:txBody>
      </p:sp>
      <p:pic>
        <p:nvPicPr>
          <p:cNvPr id="3092" name="Shape 30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4861" y="2751804"/>
            <a:ext cx="323324" cy="323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3096" name="Shape 30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7" name="Shape 3097"/>
          <p:cNvSpPr txBox="1"/>
          <p:nvPr>
            <p:ph idx="4294967295" type="subTitle"/>
          </p:nvPr>
        </p:nvSpPr>
        <p:spPr>
          <a:xfrm>
            <a:off x="609600" y="1444500"/>
            <a:ext cx="7924800" cy="541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1/(nC2) isn’t all that great …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For our example of n = 9, 1/(9C2) = 0.028.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Suppose we want to find the min-cut with probability 0.9. What can we do?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How many times T do we need to repeat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karger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to obtain this probability?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Note that if P(find the min-cut after 1 time) ≥ 1/(nC2), then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P(don’t find the min-cut after 1 time ≤ 1 - 1/(nC2)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P(find the min-cut after T times) ≥ 0.9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⇔ P(don’t find the min-cut after T times) ≤ 0.1.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P(don’t find the min-cut after T times) = (1  - 1/(nC2))</a:t>
            </a:r>
            <a:r>
              <a:rPr baseline="30000"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                                                                              ≤ (e</a:t>
            </a:r>
            <a:r>
              <a:rPr baseline="30000"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-1/(nC2)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)</a:t>
            </a:r>
            <a:r>
              <a:rPr baseline="30000"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= 0.1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                                                                               </a:t>
            </a:r>
          </a:p>
        </p:txBody>
      </p:sp>
      <p:sp>
        <p:nvSpPr>
          <p:cNvPr id="3098" name="Shape 3098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Karger’s Algorithm</a:t>
            </a:r>
          </a:p>
        </p:txBody>
      </p:sp>
      <p:pic>
        <p:nvPicPr>
          <p:cNvPr id="3099" name="Shape 30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4861" y="2751804"/>
            <a:ext cx="323324" cy="323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0" name="Shape 31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83850" y="3846650"/>
            <a:ext cx="1750549" cy="1288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3104" name="Shape 3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5" name="Shape 3105"/>
          <p:cNvSpPr txBox="1"/>
          <p:nvPr>
            <p:ph idx="4294967295" type="subTitle"/>
          </p:nvPr>
        </p:nvSpPr>
        <p:spPr>
          <a:xfrm>
            <a:off x="609600" y="1444500"/>
            <a:ext cx="7924800" cy="541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1/(nC2) isn’t all that great …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For our example of n = 9, 1/(9C2) = 0.028.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Suppose we want to find the min-cut with probability 0.9. What can we do?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How many times T do we need to repeat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karger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to obtain this probability?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Note that if P(find the min-cut after 1 time) ≥ 1/(nC2), then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P(don’t find the min-cut after 1 time ≤ 1 - 1/(nC2)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P(find the min-cut after T times) ≥ 0.9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⇔ P(don’t find the min-cut after T times) ≤ 0.1.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P(don’t find the min-cut after T times) = (1  - 1/(nC2))</a:t>
            </a:r>
            <a:r>
              <a:rPr baseline="30000"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                                                                              ≤ (e</a:t>
            </a:r>
            <a:r>
              <a:rPr baseline="30000"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-1/(nC2)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)</a:t>
            </a:r>
            <a:r>
              <a:rPr baseline="30000"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= 0.1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                                                                                   </a:t>
            </a:r>
            <a:r>
              <a:rPr b="1"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 = (nC2) ln (1/0.1) times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                                                                               </a:t>
            </a:r>
          </a:p>
        </p:txBody>
      </p:sp>
      <p:sp>
        <p:nvSpPr>
          <p:cNvPr id="3106" name="Shape 3106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Karger’s Algorithm</a:t>
            </a:r>
          </a:p>
        </p:txBody>
      </p:sp>
      <p:pic>
        <p:nvPicPr>
          <p:cNvPr id="3107" name="Shape 31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4861" y="2751804"/>
            <a:ext cx="323324" cy="323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8" name="Shape 310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83850" y="3846650"/>
            <a:ext cx="1750549" cy="1288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3112" name="Shape 3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3" name="Shape 3113"/>
          <p:cNvSpPr txBox="1"/>
          <p:nvPr>
            <p:ph idx="4294967295" type="subTitle"/>
          </p:nvPr>
        </p:nvSpPr>
        <p:spPr>
          <a:xfrm>
            <a:off x="609600" y="1444500"/>
            <a:ext cx="7924800" cy="541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1/(nC2) isn’t all that great …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For our example of n = 9, 1/(9C2) = 0.028.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Suppose we want to find the min-cut with probability 0.9. What can we do?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How many times T do we need to repeat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karger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to obtain this probability?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Note that if P(find the min-cut after 1 time) ≥ 1/(nC2), then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P(don’t find the min-cut after 1 time ≤ 1 - 1/(nC2)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P(find the min-cut after T times) ≥ 0.9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⇔ P(don’t find the min-cut after T times) ≤ 0.1.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P(don’t find the min-cut after T times) = (1  - 1/(nC2))</a:t>
            </a:r>
            <a:r>
              <a:rPr baseline="30000"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                                                                              ≤ (e</a:t>
            </a:r>
            <a:r>
              <a:rPr baseline="30000"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-1/(nC2)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)</a:t>
            </a:r>
            <a:r>
              <a:rPr baseline="30000"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= 0.1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                                                                                   </a:t>
            </a:r>
            <a:r>
              <a:rPr b="1"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 = (nC2) ln (1/0.1) times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Suppose we want to find the min-cut with probability p.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                                                                               </a:t>
            </a:r>
          </a:p>
        </p:txBody>
      </p:sp>
      <p:sp>
        <p:nvSpPr>
          <p:cNvPr id="3114" name="Shape 3114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Karger’s Algorithm</a:t>
            </a:r>
          </a:p>
        </p:txBody>
      </p:sp>
      <p:pic>
        <p:nvPicPr>
          <p:cNvPr id="3115" name="Shape 31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4861" y="2751804"/>
            <a:ext cx="323324" cy="323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6" name="Shape 31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83850" y="3846650"/>
            <a:ext cx="1750549" cy="1288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3120" name="Shape 3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1" name="Shape 3121"/>
          <p:cNvSpPr txBox="1"/>
          <p:nvPr>
            <p:ph idx="4294967295" type="subTitle"/>
          </p:nvPr>
        </p:nvSpPr>
        <p:spPr>
          <a:xfrm>
            <a:off x="609600" y="1444500"/>
            <a:ext cx="7924800" cy="541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1/(nC2) isn’t all that great …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For our example of n = 9, 1/(9C2) = 0.028.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Suppose we want to find the min-cut with probability 0.9. What can we do?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How many times T do we need to repeat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karger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to obtain this probability?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Note that if P(find the min-cut after 1 time) ≥ 1/(nC2), then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P(don’t find the min-cut after 1 time ≤ 1 - 1/(nC2)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P(find the min-cut after T times) ≥ 0.9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⇔ P(don’t find the min-cut after T times) ≤ 0.1.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P(don’t find the min-cut after T times) = (1  - 1/(nC2))</a:t>
            </a:r>
            <a:r>
              <a:rPr baseline="30000"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                                                                              ≤ (e</a:t>
            </a:r>
            <a:r>
              <a:rPr baseline="30000"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-1/(nC2)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)</a:t>
            </a:r>
            <a:r>
              <a:rPr baseline="30000"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= 0.1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                                                                                   </a:t>
            </a:r>
            <a:r>
              <a:rPr b="1"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 = (nC2) ln (1/0.1) times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Suppose we want to find the min-cut with probability p.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Then we must repeat karger </a:t>
            </a:r>
            <a:r>
              <a:rPr b="1"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 = (nC2) ln (1/(1-p)) times</a:t>
            </a: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                                                                               </a:t>
            </a:r>
          </a:p>
        </p:txBody>
      </p:sp>
      <p:sp>
        <p:nvSpPr>
          <p:cNvPr id="3122" name="Shape 3122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Karger’s Algorithm</a:t>
            </a:r>
          </a:p>
        </p:txBody>
      </p:sp>
      <p:pic>
        <p:nvPicPr>
          <p:cNvPr id="3123" name="Shape 31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4861" y="2751804"/>
            <a:ext cx="323324" cy="323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4" name="Shape 31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83850" y="3846650"/>
            <a:ext cx="1750549" cy="1288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3128" name="Shape 3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9" name="Shape 3129"/>
          <p:cNvSpPr txBox="1"/>
          <p:nvPr>
            <p:ph idx="4294967295" type="subTitle"/>
          </p:nvPr>
        </p:nvSpPr>
        <p:spPr>
          <a:xfrm>
            <a:off x="609600" y="1444500"/>
            <a:ext cx="7924800" cy="541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 = (nC2) ln (1/(1-p)) times = </a:t>
            </a:r>
            <a:r>
              <a:rPr b="1" lang="en" sz="2400">
                <a:solidFill>
                  <a:srgbClr val="2196F3"/>
                </a:solidFill>
                <a:latin typeface="Consolas"/>
                <a:ea typeface="Consolas"/>
                <a:cs typeface="Consolas"/>
                <a:sym typeface="Consolas"/>
              </a:rPr>
              <a:t>O(|V|</a:t>
            </a:r>
            <a:r>
              <a:rPr b="1" baseline="30000" lang="en" sz="2400">
                <a:solidFill>
                  <a:srgbClr val="2196F3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b="1" lang="en" sz="2400">
                <a:solidFill>
                  <a:srgbClr val="2196F3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times, so the overall runtime is </a:t>
            </a:r>
            <a:r>
              <a:rPr b="1" lang="en" sz="2400">
                <a:solidFill>
                  <a:srgbClr val="2196F3"/>
                </a:solidFill>
                <a:latin typeface="Consolas"/>
                <a:ea typeface="Consolas"/>
                <a:cs typeface="Consolas"/>
                <a:sym typeface="Consolas"/>
              </a:rPr>
              <a:t>O(|V|</a:t>
            </a:r>
            <a:r>
              <a:rPr b="1" baseline="30000" lang="en" sz="2400">
                <a:solidFill>
                  <a:srgbClr val="2196F3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b="1" lang="en" sz="2400">
                <a:solidFill>
                  <a:srgbClr val="2196F3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Treating 1-p as a constant.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If we use union-find data structures, then we can do better.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This might seem lousy, but then consider that enumerating over all possible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cuts to find the min-cut requires </a:t>
            </a:r>
            <a:r>
              <a:rPr b="1" lang="en">
                <a:solidFill>
                  <a:srgbClr val="2196F3"/>
                </a:solidFill>
                <a:latin typeface="Consolas"/>
                <a:ea typeface="Consolas"/>
                <a:cs typeface="Consolas"/>
                <a:sym typeface="Consolas"/>
              </a:rPr>
              <a:t>O(2</a:t>
            </a:r>
            <a:r>
              <a:rPr b="1" baseline="30000" lang="en">
                <a:solidFill>
                  <a:srgbClr val="2196F3"/>
                </a:solidFill>
                <a:latin typeface="Consolas"/>
                <a:ea typeface="Consolas"/>
                <a:cs typeface="Consolas"/>
                <a:sym typeface="Consolas"/>
              </a:rPr>
              <a:t>|V|</a:t>
            </a:r>
            <a:r>
              <a:rPr b="1" lang="en">
                <a:solidFill>
                  <a:srgbClr val="2196F3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This is a huge improvement!</a:t>
            </a:r>
          </a:p>
        </p:txBody>
      </p:sp>
      <p:sp>
        <p:nvSpPr>
          <p:cNvPr id="3130" name="Shape 3130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Karger’s Algorithm</a:t>
            </a:r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3134" name="Shape 3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5" name="Shape 3135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Karger’s Algorithm</a:t>
            </a:r>
          </a:p>
        </p:txBody>
      </p:sp>
      <p:sp>
        <p:nvSpPr>
          <p:cNvPr id="3136" name="Shape 3136"/>
          <p:cNvSpPr txBox="1"/>
          <p:nvPr/>
        </p:nvSpPr>
        <p:spPr>
          <a:xfrm>
            <a:off x="930450" y="1444500"/>
            <a:ext cx="7283100" cy="2984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 b="1" sz="1800">
              <a:solidFill>
                <a:srgbClr val="D3368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>
              <a:spcBef>
                <a:spcPts val="0"/>
              </a:spcBef>
              <a:buNone/>
            </a:pPr>
            <a:r>
              <a:rPr b="1" lang="en" sz="1800">
                <a:solidFill>
                  <a:srgbClr val="D33682"/>
                </a:solidFill>
                <a:latin typeface="Consolas"/>
                <a:ea typeface="Consolas"/>
                <a:cs typeface="Consolas"/>
                <a:sym typeface="Consolas"/>
              </a:rPr>
              <a:t>algorithm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karger_loop(G=(V,E), threshold):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c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ur_min_cut = None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= V.length, p = threshold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800">
                <a:solidFill>
                  <a:srgbClr val="D33682"/>
                </a:solidFill>
                <a:latin typeface="Consolas"/>
                <a:ea typeface="Consolas"/>
                <a:cs typeface="Consolas"/>
                <a:sym typeface="Consolas"/>
              </a:rPr>
              <a:t>f</a:t>
            </a:r>
            <a:r>
              <a:rPr b="1" lang="en" sz="1800">
                <a:solidFill>
                  <a:srgbClr val="D33682"/>
                </a:solidFill>
                <a:latin typeface="Consolas"/>
                <a:ea typeface="Consolas"/>
                <a:cs typeface="Consolas"/>
                <a:sym typeface="Consolas"/>
              </a:rPr>
              <a:t>or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t = 1 </a:t>
            </a:r>
            <a:r>
              <a:rPr b="1" lang="en" sz="1800">
                <a:solidFill>
                  <a:srgbClr val="D33682"/>
                </a:solidFill>
                <a:latin typeface="Consolas"/>
                <a:ea typeface="Consolas"/>
                <a:cs typeface="Consolas"/>
                <a:sym typeface="Consolas"/>
              </a:rPr>
              <a:t>to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(nC2)ln(1/(1-p)) :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c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andidate_cut = karger(G)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800">
                <a:solidFill>
                  <a:srgbClr val="D33682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b="1" lang="en" sz="1800">
                <a:solidFill>
                  <a:srgbClr val="D33682"/>
                </a:solidFill>
                <a:latin typeface="Consolas"/>
                <a:ea typeface="Consolas"/>
                <a:cs typeface="Consolas"/>
                <a:sym typeface="Consolas"/>
              </a:rPr>
              <a:t>f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candidate_cut.size &lt; 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cur_min_cut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.size: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cur_min_cut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= candidate_cut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800">
                <a:solidFill>
                  <a:srgbClr val="D33682"/>
                </a:solidFill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b="1" lang="en" sz="1800">
                <a:solidFill>
                  <a:srgbClr val="D33682"/>
                </a:solidFill>
                <a:latin typeface="Consolas"/>
                <a:ea typeface="Consolas"/>
                <a:cs typeface="Consolas"/>
                <a:sym typeface="Consolas"/>
              </a:rPr>
              <a:t>eturn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cur_min_cut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137" name="Shape 3137"/>
          <p:cNvSpPr txBox="1"/>
          <p:nvPr/>
        </p:nvSpPr>
        <p:spPr>
          <a:xfrm>
            <a:off x="930450" y="4460400"/>
            <a:ext cx="7283100" cy="7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400">
                <a:latin typeface="Source Sans Pro"/>
                <a:ea typeface="Source Sans Pro"/>
                <a:cs typeface="Source Sans Pro"/>
                <a:sym typeface="Source Sans Pro"/>
              </a:rPr>
              <a:t>Runtime:</a:t>
            </a: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b="1" lang="en" sz="2400">
                <a:solidFill>
                  <a:srgbClr val="2196F3"/>
                </a:solidFill>
                <a:latin typeface="Consolas"/>
                <a:ea typeface="Consolas"/>
                <a:cs typeface="Consolas"/>
                <a:sym typeface="Consolas"/>
              </a:rPr>
              <a:t>O(|V|</a:t>
            </a:r>
            <a:r>
              <a:rPr b="1" baseline="30000" lang="en" sz="2400">
                <a:solidFill>
                  <a:srgbClr val="2196F3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b="1" lang="en" sz="2400">
                <a:solidFill>
                  <a:srgbClr val="2196F3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3141" name="Shape 3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2" name="Shape 3142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Karger’s Algorithm</a:t>
            </a:r>
          </a:p>
        </p:txBody>
      </p:sp>
      <p:sp>
        <p:nvSpPr>
          <p:cNvPr id="3143" name="Shape 3143"/>
          <p:cNvSpPr txBox="1"/>
          <p:nvPr>
            <p:ph idx="4294967295" type="subTitle"/>
          </p:nvPr>
        </p:nvSpPr>
        <p:spPr>
          <a:xfrm>
            <a:off x="609600" y="1444500"/>
            <a:ext cx="7924800" cy="541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Upshot: </a:t>
            </a: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Whenever we have a Monte-Carlo algorithm with a small probability of success, we can boost the probability of success by repeating it a bunch of times and taking the best solution!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/>
          <p:nvPr>
            <p:ph idx="4294967295" type="subTitle"/>
          </p:nvPr>
        </p:nvSpPr>
        <p:spPr>
          <a:xfrm>
            <a:off x="609600" y="1444500"/>
            <a:ext cx="7924800" cy="541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1. Repeat </a:t>
            </a:r>
            <a:r>
              <a:rPr lang="en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dfs</a:t>
            </a: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from an arbitrary vertex until done.</a:t>
            </a:r>
          </a:p>
        </p:txBody>
      </p:sp>
      <p:cxnSp>
        <p:nvCxnSpPr>
          <p:cNvPr id="301" name="Shape 301"/>
          <p:cNvCxnSpPr>
            <a:stCxn id="302" idx="6"/>
            <a:endCxn id="303" idx="2"/>
          </p:cNvCxnSpPr>
          <p:nvPr/>
        </p:nvCxnSpPr>
        <p:spPr>
          <a:xfrm>
            <a:off x="3308037" y="3737662"/>
            <a:ext cx="2625900" cy="76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stealth"/>
            <a:tailEnd len="lg" w="lg" type="none"/>
          </a:ln>
        </p:spPr>
      </p:cxnSp>
      <p:sp>
        <p:nvSpPr>
          <p:cNvPr id="304" name="Shape 304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Kosaraju’s Algorithm</a:t>
            </a:r>
          </a:p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800">
              <a:solidFill>
                <a:srgbClr val="000000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grpSp>
        <p:nvGrpSpPr>
          <p:cNvPr id="305" name="Shape 305"/>
          <p:cNvGrpSpPr/>
          <p:nvPr/>
        </p:nvGrpSpPr>
        <p:grpSpPr>
          <a:xfrm>
            <a:off x="5933937" y="3491512"/>
            <a:ext cx="644700" cy="644700"/>
            <a:chOff x="4581974" y="2766525"/>
            <a:chExt cx="644700" cy="644699"/>
          </a:xfrm>
        </p:grpSpPr>
        <p:sp>
          <p:nvSpPr>
            <p:cNvPr id="303" name="Shape 303"/>
            <p:cNvSpPr/>
            <p:nvPr/>
          </p:nvSpPr>
          <p:spPr>
            <a:xfrm>
              <a:off x="4581974" y="2766525"/>
              <a:ext cx="644700" cy="644699"/>
            </a:xfrm>
            <a:prstGeom prst="ellipse">
              <a:avLst/>
            </a:prstGeom>
            <a:solidFill>
              <a:schemeClr val="dk1"/>
            </a:solidFill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t/>
              </a:r>
              <a:endParaRPr b="1" sz="18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pic>
          <p:nvPicPr>
            <p:cNvPr id="306" name="Shape 30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673000" y="2903812"/>
              <a:ext cx="462650" cy="370123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307" name="Shape 307"/>
          <p:cNvCxnSpPr>
            <a:stCxn id="302" idx="4"/>
            <a:endCxn id="308" idx="1"/>
          </p:cNvCxnSpPr>
          <p:nvPr/>
        </p:nvCxnSpPr>
        <p:spPr>
          <a:xfrm>
            <a:off x="2985687" y="4060012"/>
            <a:ext cx="1829400" cy="1126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stealth"/>
            <a:tailEnd len="lg" w="lg" type="none"/>
          </a:ln>
        </p:spPr>
      </p:cxnSp>
      <p:cxnSp>
        <p:nvCxnSpPr>
          <p:cNvPr id="309" name="Shape 309"/>
          <p:cNvCxnSpPr>
            <a:stCxn id="303" idx="4"/>
            <a:endCxn id="308" idx="7"/>
          </p:cNvCxnSpPr>
          <p:nvPr/>
        </p:nvCxnSpPr>
        <p:spPr>
          <a:xfrm flipH="1">
            <a:off x="5271087" y="4136212"/>
            <a:ext cx="985200" cy="1050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stealth"/>
            <a:tailEnd len="lg" w="lg" type="none"/>
          </a:ln>
        </p:spPr>
      </p:cxnSp>
      <p:cxnSp>
        <p:nvCxnSpPr>
          <p:cNvPr id="310" name="Shape 310"/>
          <p:cNvCxnSpPr>
            <a:stCxn id="311" idx="4"/>
            <a:endCxn id="308" idx="0"/>
          </p:cNvCxnSpPr>
          <p:nvPr/>
        </p:nvCxnSpPr>
        <p:spPr>
          <a:xfrm>
            <a:off x="4662087" y="3280287"/>
            <a:ext cx="381000" cy="1811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stealth"/>
            <a:tailEnd len="lg" w="lg" type="none"/>
          </a:ln>
        </p:spPr>
      </p:cxnSp>
      <p:grpSp>
        <p:nvGrpSpPr>
          <p:cNvPr id="312" name="Shape 312"/>
          <p:cNvGrpSpPr/>
          <p:nvPr/>
        </p:nvGrpSpPr>
        <p:grpSpPr>
          <a:xfrm>
            <a:off x="2687387" y="4863112"/>
            <a:ext cx="644700" cy="644700"/>
            <a:chOff x="1912099" y="3775425"/>
            <a:chExt cx="644700" cy="644700"/>
          </a:xfrm>
        </p:grpSpPr>
        <p:sp>
          <p:nvSpPr>
            <p:cNvPr id="313" name="Shape 313"/>
            <p:cNvSpPr/>
            <p:nvPr/>
          </p:nvSpPr>
          <p:spPr>
            <a:xfrm>
              <a:off x="1912099" y="3775425"/>
              <a:ext cx="644700" cy="644700"/>
            </a:xfrm>
            <a:prstGeom prst="ellipse">
              <a:avLst/>
            </a:prstGeom>
            <a:solidFill>
              <a:schemeClr val="dk1"/>
            </a:solidFill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t/>
              </a:r>
              <a:endParaRPr b="1" sz="18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pic>
          <p:nvPicPr>
            <p:cNvPr id="314" name="Shape 31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005550" y="3879862"/>
              <a:ext cx="457800" cy="435825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315" name="Shape 315"/>
          <p:cNvCxnSpPr>
            <a:stCxn id="313" idx="6"/>
            <a:endCxn id="308" idx="2"/>
          </p:cNvCxnSpPr>
          <p:nvPr/>
        </p:nvCxnSpPr>
        <p:spPr>
          <a:xfrm>
            <a:off x="3332087" y="5185462"/>
            <a:ext cx="1388700" cy="228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stealth"/>
            <a:tailEnd len="lg" w="lg" type="none"/>
          </a:ln>
        </p:spPr>
      </p:cxnSp>
      <p:grpSp>
        <p:nvGrpSpPr>
          <p:cNvPr id="316" name="Shape 316"/>
          <p:cNvGrpSpPr/>
          <p:nvPr/>
        </p:nvGrpSpPr>
        <p:grpSpPr>
          <a:xfrm>
            <a:off x="4720737" y="5091712"/>
            <a:ext cx="644700" cy="644700"/>
            <a:chOff x="3978374" y="3680925"/>
            <a:chExt cx="644700" cy="644700"/>
          </a:xfrm>
        </p:grpSpPr>
        <p:sp>
          <p:nvSpPr>
            <p:cNvPr id="308" name="Shape 308"/>
            <p:cNvSpPr/>
            <p:nvPr/>
          </p:nvSpPr>
          <p:spPr>
            <a:xfrm>
              <a:off x="3978374" y="3680925"/>
              <a:ext cx="644700" cy="644700"/>
            </a:xfrm>
            <a:prstGeom prst="ellipse">
              <a:avLst/>
            </a:prstGeom>
            <a:solidFill>
              <a:schemeClr val="dk1"/>
            </a:solidFill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t/>
              </a:r>
              <a:endParaRPr b="1" sz="18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pic>
          <p:nvPicPr>
            <p:cNvPr id="317" name="Shape 317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034762" y="3799637"/>
              <a:ext cx="531924" cy="407274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318" name="Shape 318"/>
          <p:cNvCxnSpPr>
            <a:stCxn id="302" idx="7"/>
            <a:endCxn id="311" idx="2"/>
          </p:cNvCxnSpPr>
          <p:nvPr/>
        </p:nvCxnSpPr>
        <p:spPr>
          <a:xfrm flipH="1" rot="10800000">
            <a:off x="3213623" y="2958026"/>
            <a:ext cx="1126200" cy="551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stealth"/>
            <a:tailEnd len="lg" w="lg" type="none"/>
          </a:ln>
        </p:spPr>
      </p:cxnSp>
      <p:cxnSp>
        <p:nvCxnSpPr>
          <p:cNvPr id="319" name="Shape 319"/>
          <p:cNvCxnSpPr>
            <a:stCxn id="303" idx="3"/>
            <a:endCxn id="313" idx="7"/>
          </p:cNvCxnSpPr>
          <p:nvPr/>
        </p:nvCxnSpPr>
        <p:spPr>
          <a:xfrm flipH="1">
            <a:off x="3237751" y="4041798"/>
            <a:ext cx="2790600" cy="915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stealth"/>
            <a:tailEnd len="lg" w="lg" type="none"/>
          </a:ln>
        </p:spPr>
      </p:cxnSp>
      <p:cxnSp>
        <p:nvCxnSpPr>
          <p:cNvPr id="320" name="Shape 320"/>
          <p:cNvCxnSpPr>
            <a:stCxn id="311" idx="6"/>
            <a:endCxn id="303" idx="0"/>
          </p:cNvCxnSpPr>
          <p:nvPr/>
        </p:nvCxnSpPr>
        <p:spPr>
          <a:xfrm>
            <a:off x="4984437" y="2957937"/>
            <a:ext cx="1272000" cy="533699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stealth"/>
            <a:tailEnd len="lg" w="lg" type="none"/>
          </a:ln>
        </p:spPr>
      </p:cxnSp>
      <p:cxnSp>
        <p:nvCxnSpPr>
          <p:cNvPr id="321" name="Shape 321"/>
          <p:cNvCxnSpPr>
            <a:stCxn id="313" idx="7"/>
            <a:endCxn id="311" idx="3"/>
          </p:cNvCxnSpPr>
          <p:nvPr/>
        </p:nvCxnSpPr>
        <p:spPr>
          <a:xfrm flipH="1" rot="10800000">
            <a:off x="3237673" y="3185726"/>
            <a:ext cx="1196400" cy="1771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stealth"/>
            <a:tailEnd len="lg" w="lg" type="none"/>
          </a:ln>
        </p:spPr>
      </p:cxnSp>
      <p:grpSp>
        <p:nvGrpSpPr>
          <p:cNvPr id="322" name="Shape 322"/>
          <p:cNvGrpSpPr/>
          <p:nvPr/>
        </p:nvGrpSpPr>
        <p:grpSpPr>
          <a:xfrm>
            <a:off x="4339737" y="2635587"/>
            <a:ext cx="644700" cy="644699"/>
            <a:chOff x="4359374" y="1453400"/>
            <a:chExt cx="644700" cy="644700"/>
          </a:xfrm>
        </p:grpSpPr>
        <p:sp>
          <p:nvSpPr>
            <p:cNvPr id="311" name="Shape 311"/>
            <p:cNvSpPr/>
            <p:nvPr/>
          </p:nvSpPr>
          <p:spPr>
            <a:xfrm>
              <a:off x="4359374" y="1453400"/>
              <a:ext cx="644700" cy="644700"/>
            </a:xfrm>
            <a:prstGeom prst="ellipse">
              <a:avLst/>
            </a:prstGeom>
            <a:solidFill>
              <a:schemeClr val="dk1"/>
            </a:solidFill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t/>
              </a:r>
              <a:endParaRPr b="1" sz="18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pic>
          <p:nvPicPr>
            <p:cNvPr id="323" name="Shape 323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4417724" y="1511624"/>
              <a:ext cx="527999" cy="5279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24" name="Shape 324"/>
          <p:cNvGrpSpPr/>
          <p:nvPr/>
        </p:nvGrpSpPr>
        <p:grpSpPr>
          <a:xfrm>
            <a:off x="2663337" y="3415312"/>
            <a:ext cx="644700" cy="644700"/>
            <a:chOff x="2606774" y="2309325"/>
            <a:chExt cx="644700" cy="644700"/>
          </a:xfrm>
        </p:grpSpPr>
        <p:sp>
          <p:nvSpPr>
            <p:cNvPr id="302" name="Shape 302"/>
            <p:cNvSpPr/>
            <p:nvPr/>
          </p:nvSpPr>
          <p:spPr>
            <a:xfrm>
              <a:off x="2606774" y="2309325"/>
              <a:ext cx="644700" cy="644700"/>
            </a:xfrm>
            <a:prstGeom prst="ellipse">
              <a:avLst/>
            </a:prstGeom>
            <a:solidFill>
              <a:srgbClr val="FFD54F"/>
            </a:solidFill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t/>
              </a:r>
              <a:endParaRPr b="1" sz="18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pic>
          <p:nvPicPr>
            <p:cNvPr id="325" name="Shape 325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2606775" y="2388291"/>
              <a:ext cx="644700" cy="48674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26" name="Shape 326"/>
          <p:cNvSpPr txBox="1"/>
          <p:nvPr/>
        </p:nvSpPr>
        <p:spPr>
          <a:xfrm>
            <a:off x="1554675" y="3269501"/>
            <a:ext cx="1531200" cy="50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start_time</a:t>
            </a: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: 0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end_time</a:t>
            </a:r>
            <a:r>
              <a:rPr lang="en" sz="12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: 1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 txBox="1"/>
          <p:nvPr>
            <p:ph idx="4294967295" type="subTitle"/>
          </p:nvPr>
        </p:nvSpPr>
        <p:spPr>
          <a:xfrm>
            <a:off x="609600" y="1444500"/>
            <a:ext cx="7924800" cy="541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1. Repeat </a:t>
            </a:r>
            <a:r>
              <a:rPr lang="en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dfs</a:t>
            </a: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from an arbitrary vertex until done.</a:t>
            </a:r>
          </a:p>
        </p:txBody>
      </p:sp>
      <p:cxnSp>
        <p:nvCxnSpPr>
          <p:cNvPr id="332" name="Shape 332"/>
          <p:cNvCxnSpPr>
            <a:stCxn id="333" idx="6"/>
            <a:endCxn id="334" idx="2"/>
          </p:cNvCxnSpPr>
          <p:nvPr/>
        </p:nvCxnSpPr>
        <p:spPr>
          <a:xfrm>
            <a:off x="3308037" y="3737662"/>
            <a:ext cx="2625900" cy="76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stealth"/>
            <a:tailEnd len="lg" w="lg" type="none"/>
          </a:ln>
        </p:spPr>
      </p:cxnSp>
      <p:sp>
        <p:nvSpPr>
          <p:cNvPr id="335" name="Shape 335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Kosaraju’s Algorithm</a:t>
            </a:r>
          </a:p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800">
              <a:solidFill>
                <a:srgbClr val="000000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grpSp>
        <p:nvGrpSpPr>
          <p:cNvPr id="336" name="Shape 336"/>
          <p:cNvGrpSpPr/>
          <p:nvPr/>
        </p:nvGrpSpPr>
        <p:grpSpPr>
          <a:xfrm>
            <a:off x="5933937" y="3491512"/>
            <a:ext cx="644700" cy="644700"/>
            <a:chOff x="4581974" y="2766525"/>
            <a:chExt cx="644700" cy="644699"/>
          </a:xfrm>
        </p:grpSpPr>
        <p:sp>
          <p:nvSpPr>
            <p:cNvPr id="334" name="Shape 334"/>
            <p:cNvSpPr/>
            <p:nvPr/>
          </p:nvSpPr>
          <p:spPr>
            <a:xfrm>
              <a:off x="4581974" y="2766525"/>
              <a:ext cx="644700" cy="644699"/>
            </a:xfrm>
            <a:prstGeom prst="ellipse">
              <a:avLst/>
            </a:prstGeom>
            <a:solidFill>
              <a:schemeClr val="dk1"/>
            </a:solidFill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t/>
              </a:r>
              <a:endParaRPr b="1" sz="18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pic>
          <p:nvPicPr>
            <p:cNvPr id="337" name="Shape 33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673000" y="2903812"/>
              <a:ext cx="462650" cy="370123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338" name="Shape 338"/>
          <p:cNvCxnSpPr>
            <a:stCxn id="333" idx="4"/>
            <a:endCxn id="339" idx="1"/>
          </p:cNvCxnSpPr>
          <p:nvPr/>
        </p:nvCxnSpPr>
        <p:spPr>
          <a:xfrm>
            <a:off x="2985687" y="4060012"/>
            <a:ext cx="1829400" cy="1126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stealth"/>
            <a:tailEnd len="lg" w="lg" type="none"/>
          </a:ln>
        </p:spPr>
      </p:cxnSp>
      <p:cxnSp>
        <p:nvCxnSpPr>
          <p:cNvPr id="340" name="Shape 340"/>
          <p:cNvCxnSpPr>
            <a:stCxn id="334" idx="4"/>
            <a:endCxn id="339" idx="7"/>
          </p:cNvCxnSpPr>
          <p:nvPr/>
        </p:nvCxnSpPr>
        <p:spPr>
          <a:xfrm flipH="1">
            <a:off x="5271087" y="4136212"/>
            <a:ext cx="985200" cy="1050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stealth"/>
            <a:tailEnd len="lg" w="lg" type="none"/>
          </a:ln>
        </p:spPr>
      </p:cxnSp>
      <p:cxnSp>
        <p:nvCxnSpPr>
          <p:cNvPr id="341" name="Shape 341"/>
          <p:cNvCxnSpPr>
            <a:stCxn id="342" idx="4"/>
            <a:endCxn id="339" idx="0"/>
          </p:cNvCxnSpPr>
          <p:nvPr/>
        </p:nvCxnSpPr>
        <p:spPr>
          <a:xfrm>
            <a:off x="4662087" y="3280287"/>
            <a:ext cx="381000" cy="1811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stealth"/>
            <a:tailEnd len="lg" w="lg" type="none"/>
          </a:ln>
        </p:spPr>
      </p:cxnSp>
      <p:grpSp>
        <p:nvGrpSpPr>
          <p:cNvPr id="343" name="Shape 343"/>
          <p:cNvGrpSpPr/>
          <p:nvPr/>
        </p:nvGrpSpPr>
        <p:grpSpPr>
          <a:xfrm>
            <a:off x="2687387" y="4863112"/>
            <a:ext cx="644700" cy="644700"/>
            <a:chOff x="1912099" y="3775425"/>
            <a:chExt cx="644700" cy="644700"/>
          </a:xfrm>
        </p:grpSpPr>
        <p:sp>
          <p:nvSpPr>
            <p:cNvPr id="344" name="Shape 344"/>
            <p:cNvSpPr/>
            <p:nvPr/>
          </p:nvSpPr>
          <p:spPr>
            <a:xfrm>
              <a:off x="1912099" y="3775425"/>
              <a:ext cx="644700" cy="644700"/>
            </a:xfrm>
            <a:prstGeom prst="ellipse">
              <a:avLst/>
            </a:prstGeom>
            <a:solidFill>
              <a:schemeClr val="dk1"/>
            </a:solidFill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t/>
              </a:r>
              <a:endParaRPr b="1" sz="18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pic>
          <p:nvPicPr>
            <p:cNvPr id="345" name="Shape 34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005550" y="3879862"/>
              <a:ext cx="457800" cy="435825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346" name="Shape 346"/>
          <p:cNvCxnSpPr>
            <a:stCxn id="344" idx="6"/>
            <a:endCxn id="339" idx="2"/>
          </p:cNvCxnSpPr>
          <p:nvPr/>
        </p:nvCxnSpPr>
        <p:spPr>
          <a:xfrm>
            <a:off x="3332087" y="5185462"/>
            <a:ext cx="1388700" cy="228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stealth"/>
            <a:tailEnd len="lg" w="lg" type="none"/>
          </a:ln>
        </p:spPr>
      </p:cxnSp>
      <p:grpSp>
        <p:nvGrpSpPr>
          <p:cNvPr id="347" name="Shape 347"/>
          <p:cNvGrpSpPr/>
          <p:nvPr/>
        </p:nvGrpSpPr>
        <p:grpSpPr>
          <a:xfrm>
            <a:off x="4720737" y="5091712"/>
            <a:ext cx="644700" cy="644700"/>
            <a:chOff x="3978374" y="3680925"/>
            <a:chExt cx="644700" cy="644700"/>
          </a:xfrm>
        </p:grpSpPr>
        <p:sp>
          <p:nvSpPr>
            <p:cNvPr id="339" name="Shape 339"/>
            <p:cNvSpPr/>
            <p:nvPr/>
          </p:nvSpPr>
          <p:spPr>
            <a:xfrm>
              <a:off x="3978374" y="3680925"/>
              <a:ext cx="644700" cy="644700"/>
            </a:xfrm>
            <a:prstGeom prst="ellipse">
              <a:avLst/>
            </a:prstGeom>
            <a:solidFill>
              <a:schemeClr val="dk1"/>
            </a:solidFill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t/>
              </a:r>
              <a:endParaRPr b="1" sz="18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pic>
          <p:nvPicPr>
            <p:cNvPr id="348" name="Shape 34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034762" y="3799637"/>
              <a:ext cx="531924" cy="407274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349" name="Shape 349"/>
          <p:cNvCxnSpPr>
            <a:stCxn id="333" idx="7"/>
            <a:endCxn id="342" idx="2"/>
          </p:cNvCxnSpPr>
          <p:nvPr/>
        </p:nvCxnSpPr>
        <p:spPr>
          <a:xfrm flipH="1" rot="10800000">
            <a:off x="3213623" y="2958026"/>
            <a:ext cx="1126200" cy="551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stealth"/>
            <a:tailEnd len="lg" w="lg" type="none"/>
          </a:ln>
        </p:spPr>
      </p:cxnSp>
      <p:cxnSp>
        <p:nvCxnSpPr>
          <p:cNvPr id="350" name="Shape 350"/>
          <p:cNvCxnSpPr>
            <a:stCxn id="334" idx="3"/>
            <a:endCxn id="344" idx="7"/>
          </p:cNvCxnSpPr>
          <p:nvPr/>
        </p:nvCxnSpPr>
        <p:spPr>
          <a:xfrm flipH="1">
            <a:off x="3237751" y="4041798"/>
            <a:ext cx="2790600" cy="915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stealth"/>
            <a:tailEnd len="lg" w="lg" type="none"/>
          </a:ln>
        </p:spPr>
      </p:cxnSp>
      <p:cxnSp>
        <p:nvCxnSpPr>
          <p:cNvPr id="351" name="Shape 351"/>
          <p:cNvCxnSpPr>
            <a:stCxn id="342" idx="6"/>
            <a:endCxn id="334" idx="0"/>
          </p:cNvCxnSpPr>
          <p:nvPr/>
        </p:nvCxnSpPr>
        <p:spPr>
          <a:xfrm>
            <a:off x="4984437" y="2957937"/>
            <a:ext cx="1272000" cy="533699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stealth"/>
            <a:tailEnd len="lg" w="lg" type="none"/>
          </a:ln>
        </p:spPr>
      </p:cxnSp>
      <p:cxnSp>
        <p:nvCxnSpPr>
          <p:cNvPr id="352" name="Shape 352"/>
          <p:cNvCxnSpPr>
            <a:stCxn id="344" idx="7"/>
            <a:endCxn id="342" idx="3"/>
          </p:cNvCxnSpPr>
          <p:nvPr/>
        </p:nvCxnSpPr>
        <p:spPr>
          <a:xfrm flipH="1" rot="10800000">
            <a:off x="3237673" y="3185726"/>
            <a:ext cx="1196400" cy="1771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stealth"/>
            <a:tailEnd len="lg" w="lg" type="none"/>
          </a:ln>
        </p:spPr>
      </p:cxnSp>
      <p:grpSp>
        <p:nvGrpSpPr>
          <p:cNvPr id="353" name="Shape 353"/>
          <p:cNvGrpSpPr/>
          <p:nvPr/>
        </p:nvGrpSpPr>
        <p:grpSpPr>
          <a:xfrm>
            <a:off x="4339737" y="2635587"/>
            <a:ext cx="644700" cy="644699"/>
            <a:chOff x="4359374" y="1453400"/>
            <a:chExt cx="644700" cy="644700"/>
          </a:xfrm>
        </p:grpSpPr>
        <p:sp>
          <p:nvSpPr>
            <p:cNvPr id="342" name="Shape 342"/>
            <p:cNvSpPr/>
            <p:nvPr/>
          </p:nvSpPr>
          <p:spPr>
            <a:xfrm>
              <a:off x="4359374" y="1453400"/>
              <a:ext cx="644700" cy="644700"/>
            </a:xfrm>
            <a:prstGeom prst="ellipse">
              <a:avLst/>
            </a:prstGeom>
            <a:solidFill>
              <a:schemeClr val="dk1"/>
            </a:solidFill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t/>
              </a:r>
              <a:endParaRPr b="1" sz="18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pic>
          <p:nvPicPr>
            <p:cNvPr id="354" name="Shape 354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4417724" y="1511624"/>
              <a:ext cx="527999" cy="5279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55" name="Shape 355"/>
          <p:cNvGrpSpPr/>
          <p:nvPr/>
        </p:nvGrpSpPr>
        <p:grpSpPr>
          <a:xfrm>
            <a:off x="2663337" y="3415312"/>
            <a:ext cx="644700" cy="644700"/>
            <a:chOff x="2606774" y="2309325"/>
            <a:chExt cx="644700" cy="644700"/>
          </a:xfrm>
        </p:grpSpPr>
        <p:sp>
          <p:nvSpPr>
            <p:cNvPr id="333" name="Shape 333"/>
            <p:cNvSpPr/>
            <p:nvPr/>
          </p:nvSpPr>
          <p:spPr>
            <a:xfrm>
              <a:off x="2606774" y="2309325"/>
              <a:ext cx="644700" cy="644700"/>
            </a:xfrm>
            <a:prstGeom prst="ellipse">
              <a:avLst/>
            </a:prstGeom>
            <a:solidFill>
              <a:srgbClr val="666666"/>
            </a:solidFill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t/>
              </a:r>
              <a:endParaRPr b="1" sz="18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pic>
          <p:nvPicPr>
            <p:cNvPr id="356" name="Shape 356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2606775" y="2388291"/>
              <a:ext cx="644700" cy="48674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57" name="Shape 357"/>
          <p:cNvSpPr txBox="1"/>
          <p:nvPr/>
        </p:nvSpPr>
        <p:spPr>
          <a:xfrm>
            <a:off x="1554675" y="3269501"/>
            <a:ext cx="1531200" cy="50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start_time</a:t>
            </a: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: 0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end_time</a:t>
            </a: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: 1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 txBox="1"/>
          <p:nvPr>
            <p:ph idx="4294967295" type="subTitle"/>
          </p:nvPr>
        </p:nvSpPr>
        <p:spPr>
          <a:xfrm>
            <a:off x="609600" y="1444500"/>
            <a:ext cx="7924800" cy="541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1. Repeat </a:t>
            </a:r>
            <a:r>
              <a:rPr lang="en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dfs</a:t>
            </a: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from an arbitrary vertex until done.</a:t>
            </a:r>
          </a:p>
        </p:txBody>
      </p:sp>
      <p:cxnSp>
        <p:nvCxnSpPr>
          <p:cNvPr id="363" name="Shape 363"/>
          <p:cNvCxnSpPr>
            <a:stCxn id="364" idx="6"/>
            <a:endCxn id="365" idx="2"/>
          </p:cNvCxnSpPr>
          <p:nvPr/>
        </p:nvCxnSpPr>
        <p:spPr>
          <a:xfrm>
            <a:off x="3308037" y="3737662"/>
            <a:ext cx="2625900" cy="76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stealth"/>
            <a:tailEnd len="lg" w="lg" type="none"/>
          </a:ln>
        </p:spPr>
      </p:cxnSp>
      <p:sp>
        <p:nvSpPr>
          <p:cNvPr id="366" name="Shape 366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Kosaraju’s Algorithm</a:t>
            </a:r>
          </a:p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800">
              <a:solidFill>
                <a:srgbClr val="000000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grpSp>
        <p:nvGrpSpPr>
          <p:cNvPr id="367" name="Shape 367"/>
          <p:cNvGrpSpPr/>
          <p:nvPr/>
        </p:nvGrpSpPr>
        <p:grpSpPr>
          <a:xfrm>
            <a:off x="5933937" y="3491512"/>
            <a:ext cx="644700" cy="644700"/>
            <a:chOff x="4581974" y="2766525"/>
            <a:chExt cx="644700" cy="644699"/>
          </a:xfrm>
        </p:grpSpPr>
        <p:sp>
          <p:nvSpPr>
            <p:cNvPr id="365" name="Shape 365"/>
            <p:cNvSpPr/>
            <p:nvPr/>
          </p:nvSpPr>
          <p:spPr>
            <a:xfrm>
              <a:off x="4581974" y="2766525"/>
              <a:ext cx="644700" cy="644699"/>
            </a:xfrm>
            <a:prstGeom prst="ellipse">
              <a:avLst/>
            </a:prstGeom>
            <a:solidFill>
              <a:srgbClr val="FFD54F"/>
            </a:solidFill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t/>
              </a:r>
              <a:endParaRPr b="1" sz="18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pic>
          <p:nvPicPr>
            <p:cNvPr id="368" name="Shape 36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673000" y="2903812"/>
              <a:ext cx="462650" cy="370123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369" name="Shape 369"/>
          <p:cNvCxnSpPr>
            <a:stCxn id="364" idx="4"/>
            <a:endCxn id="370" idx="1"/>
          </p:cNvCxnSpPr>
          <p:nvPr/>
        </p:nvCxnSpPr>
        <p:spPr>
          <a:xfrm>
            <a:off x="2985687" y="4060012"/>
            <a:ext cx="1829400" cy="1126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stealth"/>
            <a:tailEnd len="lg" w="lg" type="none"/>
          </a:ln>
        </p:spPr>
      </p:cxnSp>
      <p:cxnSp>
        <p:nvCxnSpPr>
          <p:cNvPr id="371" name="Shape 371"/>
          <p:cNvCxnSpPr>
            <a:stCxn id="365" idx="4"/>
            <a:endCxn id="370" idx="7"/>
          </p:cNvCxnSpPr>
          <p:nvPr/>
        </p:nvCxnSpPr>
        <p:spPr>
          <a:xfrm flipH="1">
            <a:off x="5271087" y="4136212"/>
            <a:ext cx="985200" cy="1050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stealth"/>
            <a:tailEnd len="lg" w="lg" type="none"/>
          </a:ln>
        </p:spPr>
      </p:cxnSp>
      <p:cxnSp>
        <p:nvCxnSpPr>
          <p:cNvPr id="372" name="Shape 372"/>
          <p:cNvCxnSpPr>
            <a:stCxn id="373" idx="4"/>
            <a:endCxn id="370" idx="0"/>
          </p:cNvCxnSpPr>
          <p:nvPr/>
        </p:nvCxnSpPr>
        <p:spPr>
          <a:xfrm>
            <a:off x="4662087" y="3280287"/>
            <a:ext cx="381000" cy="1811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stealth"/>
            <a:tailEnd len="lg" w="lg" type="none"/>
          </a:ln>
        </p:spPr>
      </p:cxnSp>
      <p:grpSp>
        <p:nvGrpSpPr>
          <p:cNvPr id="374" name="Shape 374"/>
          <p:cNvGrpSpPr/>
          <p:nvPr/>
        </p:nvGrpSpPr>
        <p:grpSpPr>
          <a:xfrm>
            <a:off x="2687387" y="4863112"/>
            <a:ext cx="644700" cy="644700"/>
            <a:chOff x="1912099" y="3775425"/>
            <a:chExt cx="644700" cy="644700"/>
          </a:xfrm>
        </p:grpSpPr>
        <p:sp>
          <p:nvSpPr>
            <p:cNvPr id="375" name="Shape 375"/>
            <p:cNvSpPr/>
            <p:nvPr/>
          </p:nvSpPr>
          <p:spPr>
            <a:xfrm>
              <a:off x="1912099" y="3775425"/>
              <a:ext cx="644700" cy="644700"/>
            </a:xfrm>
            <a:prstGeom prst="ellipse">
              <a:avLst/>
            </a:prstGeom>
            <a:solidFill>
              <a:schemeClr val="dk1"/>
            </a:solidFill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t/>
              </a:r>
              <a:endParaRPr b="1" sz="18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pic>
          <p:nvPicPr>
            <p:cNvPr id="376" name="Shape 37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005550" y="3879862"/>
              <a:ext cx="457800" cy="435825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377" name="Shape 377"/>
          <p:cNvCxnSpPr>
            <a:stCxn id="375" idx="6"/>
            <a:endCxn id="370" idx="2"/>
          </p:cNvCxnSpPr>
          <p:nvPr/>
        </p:nvCxnSpPr>
        <p:spPr>
          <a:xfrm>
            <a:off x="3332087" y="5185462"/>
            <a:ext cx="1388700" cy="228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stealth"/>
            <a:tailEnd len="lg" w="lg" type="none"/>
          </a:ln>
        </p:spPr>
      </p:cxnSp>
      <p:grpSp>
        <p:nvGrpSpPr>
          <p:cNvPr id="378" name="Shape 378"/>
          <p:cNvGrpSpPr/>
          <p:nvPr/>
        </p:nvGrpSpPr>
        <p:grpSpPr>
          <a:xfrm>
            <a:off x="4720737" y="5091712"/>
            <a:ext cx="644700" cy="644700"/>
            <a:chOff x="3978374" y="3680925"/>
            <a:chExt cx="644700" cy="644700"/>
          </a:xfrm>
        </p:grpSpPr>
        <p:sp>
          <p:nvSpPr>
            <p:cNvPr id="370" name="Shape 370"/>
            <p:cNvSpPr/>
            <p:nvPr/>
          </p:nvSpPr>
          <p:spPr>
            <a:xfrm>
              <a:off x="3978374" y="3680925"/>
              <a:ext cx="644700" cy="644700"/>
            </a:xfrm>
            <a:prstGeom prst="ellipse">
              <a:avLst/>
            </a:prstGeom>
            <a:solidFill>
              <a:schemeClr val="dk1"/>
            </a:solidFill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t/>
              </a:r>
              <a:endParaRPr b="1" sz="18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pic>
          <p:nvPicPr>
            <p:cNvPr id="379" name="Shape 379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034762" y="3799637"/>
              <a:ext cx="531924" cy="407274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380" name="Shape 380"/>
          <p:cNvCxnSpPr>
            <a:stCxn id="364" idx="7"/>
            <a:endCxn id="373" idx="2"/>
          </p:cNvCxnSpPr>
          <p:nvPr/>
        </p:nvCxnSpPr>
        <p:spPr>
          <a:xfrm flipH="1" rot="10800000">
            <a:off x="3213623" y="2958026"/>
            <a:ext cx="1126200" cy="551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stealth"/>
            <a:tailEnd len="lg" w="lg" type="none"/>
          </a:ln>
        </p:spPr>
      </p:cxnSp>
      <p:cxnSp>
        <p:nvCxnSpPr>
          <p:cNvPr id="381" name="Shape 381"/>
          <p:cNvCxnSpPr>
            <a:stCxn id="365" idx="3"/>
            <a:endCxn id="375" idx="7"/>
          </p:cNvCxnSpPr>
          <p:nvPr/>
        </p:nvCxnSpPr>
        <p:spPr>
          <a:xfrm flipH="1">
            <a:off x="3237751" y="4041798"/>
            <a:ext cx="2790600" cy="915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stealth"/>
            <a:tailEnd len="lg" w="lg" type="none"/>
          </a:ln>
        </p:spPr>
      </p:cxnSp>
      <p:cxnSp>
        <p:nvCxnSpPr>
          <p:cNvPr id="382" name="Shape 382"/>
          <p:cNvCxnSpPr>
            <a:stCxn id="373" idx="6"/>
            <a:endCxn id="365" idx="0"/>
          </p:cNvCxnSpPr>
          <p:nvPr/>
        </p:nvCxnSpPr>
        <p:spPr>
          <a:xfrm>
            <a:off x="4984437" y="2957937"/>
            <a:ext cx="1272000" cy="533699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stealth"/>
            <a:tailEnd len="lg" w="lg" type="none"/>
          </a:ln>
        </p:spPr>
      </p:cxnSp>
      <p:cxnSp>
        <p:nvCxnSpPr>
          <p:cNvPr id="383" name="Shape 383"/>
          <p:cNvCxnSpPr>
            <a:stCxn id="375" idx="7"/>
            <a:endCxn id="373" idx="3"/>
          </p:cNvCxnSpPr>
          <p:nvPr/>
        </p:nvCxnSpPr>
        <p:spPr>
          <a:xfrm flipH="1" rot="10800000">
            <a:off x="3237673" y="3185726"/>
            <a:ext cx="1196400" cy="1771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stealth"/>
            <a:tailEnd len="lg" w="lg" type="none"/>
          </a:ln>
        </p:spPr>
      </p:cxnSp>
      <p:grpSp>
        <p:nvGrpSpPr>
          <p:cNvPr id="384" name="Shape 384"/>
          <p:cNvGrpSpPr/>
          <p:nvPr/>
        </p:nvGrpSpPr>
        <p:grpSpPr>
          <a:xfrm>
            <a:off x="4339737" y="2635587"/>
            <a:ext cx="644700" cy="644699"/>
            <a:chOff x="4359374" y="1453400"/>
            <a:chExt cx="644700" cy="644700"/>
          </a:xfrm>
        </p:grpSpPr>
        <p:sp>
          <p:nvSpPr>
            <p:cNvPr id="373" name="Shape 373"/>
            <p:cNvSpPr/>
            <p:nvPr/>
          </p:nvSpPr>
          <p:spPr>
            <a:xfrm>
              <a:off x="4359374" y="1453400"/>
              <a:ext cx="644700" cy="644700"/>
            </a:xfrm>
            <a:prstGeom prst="ellipse">
              <a:avLst/>
            </a:prstGeom>
            <a:solidFill>
              <a:schemeClr val="dk1"/>
            </a:solidFill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t/>
              </a:r>
              <a:endParaRPr b="1" sz="18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pic>
          <p:nvPicPr>
            <p:cNvPr id="385" name="Shape 385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4417724" y="1511624"/>
              <a:ext cx="527999" cy="5279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86" name="Shape 386"/>
          <p:cNvGrpSpPr/>
          <p:nvPr/>
        </p:nvGrpSpPr>
        <p:grpSpPr>
          <a:xfrm>
            <a:off x="2663337" y="3415312"/>
            <a:ext cx="644700" cy="644700"/>
            <a:chOff x="2606774" y="2309325"/>
            <a:chExt cx="644700" cy="644700"/>
          </a:xfrm>
        </p:grpSpPr>
        <p:sp>
          <p:nvSpPr>
            <p:cNvPr id="364" name="Shape 364"/>
            <p:cNvSpPr/>
            <p:nvPr/>
          </p:nvSpPr>
          <p:spPr>
            <a:xfrm>
              <a:off x="2606774" y="2309325"/>
              <a:ext cx="644700" cy="644700"/>
            </a:xfrm>
            <a:prstGeom prst="ellipse">
              <a:avLst/>
            </a:prstGeom>
            <a:solidFill>
              <a:srgbClr val="666666"/>
            </a:solidFill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t/>
              </a:r>
              <a:endParaRPr b="1" sz="18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pic>
          <p:nvPicPr>
            <p:cNvPr id="387" name="Shape 387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2606775" y="2388291"/>
              <a:ext cx="644700" cy="48674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88" name="Shape 388"/>
          <p:cNvSpPr txBox="1"/>
          <p:nvPr/>
        </p:nvSpPr>
        <p:spPr>
          <a:xfrm>
            <a:off x="1554675" y="3269501"/>
            <a:ext cx="1531200" cy="50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start_time</a:t>
            </a: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: 0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end_time</a:t>
            </a: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: 1</a:t>
            </a:r>
          </a:p>
        </p:txBody>
      </p:sp>
      <p:sp>
        <p:nvSpPr>
          <p:cNvPr id="389" name="Shape 389"/>
          <p:cNvSpPr txBox="1"/>
          <p:nvPr/>
        </p:nvSpPr>
        <p:spPr>
          <a:xfrm>
            <a:off x="6543075" y="3262926"/>
            <a:ext cx="1531200" cy="50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start_time</a:t>
            </a: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: 2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end_time</a:t>
            </a:r>
            <a:r>
              <a:rPr lang="en" sz="1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: 7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 txBox="1"/>
          <p:nvPr>
            <p:ph idx="4294967295" type="subTitle"/>
          </p:nvPr>
        </p:nvSpPr>
        <p:spPr>
          <a:xfrm>
            <a:off x="609600" y="1444500"/>
            <a:ext cx="7924800" cy="541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1. Repeat </a:t>
            </a:r>
            <a:r>
              <a:rPr lang="en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dfs</a:t>
            </a: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from an arbitrary vertex until done.</a:t>
            </a:r>
          </a:p>
        </p:txBody>
      </p:sp>
      <p:cxnSp>
        <p:nvCxnSpPr>
          <p:cNvPr id="395" name="Shape 395"/>
          <p:cNvCxnSpPr>
            <a:stCxn id="396" idx="6"/>
            <a:endCxn id="397" idx="2"/>
          </p:cNvCxnSpPr>
          <p:nvPr/>
        </p:nvCxnSpPr>
        <p:spPr>
          <a:xfrm>
            <a:off x="3308037" y="3737662"/>
            <a:ext cx="2625900" cy="76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stealth"/>
            <a:tailEnd len="lg" w="lg" type="none"/>
          </a:ln>
        </p:spPr>
      </p:cxnSp>
      <p:sp>
        <p:nvSpPr>
          <p:cNvPr id="398" name="Shape 398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Kosaraju’s Algorithm</a:t>
            </a:r>
          </a:p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800">
              <a:solidFill>
                <a:srgbClr val="000000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grpSp>
        <p:nvGrpSpPr>
          <p:cNvPr id="399" name="Shape 399"/>
          <p:cNvGrpSpPr/>
          <p:nvPr/>
        </p:nvGrpSpPr>
        <p:grpSpPr>
          <a:xfrm>
            <a:off x="5933937" y="3491512"/>
            <a:ext cx="644700" cy="644700"/>
            <a:chOff x="4581974" y="2766525"/>
            <a:chExt cx="644700" cy="644699"/>
          </a:xfrm>
        </p:grpSpPr>
        <p:sp>
          <p:nvSpPr>
            <p:cNvPr id="397" name="Shape 397"/>
            <p:cNvSpPr/>
            <p:nvPr/>
          </p:nvSpPr>
          <p:spPr>
            <a:xfrm>
              <a:off x="4581974" y="2766525"/>
              <a:ext cx="644700" cy="644699"/>
            </a:xfrm>
            <a:prstGeom prst="ellipse">
              <a:avLst/>
            </a:prstGeom>
            <a:solidFill>
              <a:srgbClr val="FFD54F"/>
            </a:solidFill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t/>
              </a:r>
              <a:endParaRPr b="1" sz="18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pic>
          <p:nvPicPr>
            <p:cNvPr id="400" name="Shape 40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673000" y="2903812"/>
              <a:ext cx="462650" cy="370123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401" name="Shape 401"/>
          <p:cNvCxnSpPr>
            <a:stCxn id="396" idx="4"/>
            <a:endCxn id="402" idx="1"/>
          </p:cNvCxnSpPr>
          <p:nvPr/>
        </p:nvCxnSpPr>
        <p:spPr>
          <a:xfrm>
            <a:off x="2985687" y="4060012"/>
            <a:ext cx="1829400" cy="1126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stealth"/>
            <a:tailEnd len="lg" w="lg" type="none"/>
          </a:ln>
        </p:spPr>
      </p:cxnSp>
      <p:cxnSp>
        <p:nvCxnSpPr>
          <p:cNvPr id="403" name="Shape 403"/>
          <p:cNvCxnSpPr>
            <a:stCxn id="397" idx="4"/>
            <a:endCxn id="402" idx="7"/>
          </p:cNvCxnSpPr>
          <p:nvPr/>
        </p:nvCxnSpPr>
        <p:spPr>
          <a:xfrm flipH="1">
            <a:off x="5271087" y="4136212"/>
            <a:ext cx="985200" cy="1050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stealth"/>
            <a:tailEnd len="lg" w="lg" type="none"/>
          </a:ln>
        </p:spPr>
      </p:cxnSp>
      <p:cxnSp>
        <p:nvCxnSpPr>
          <p:cNvPr id="404" name="Shape 404"/>
          <p:cNvCxnSpPr>
            <a:stCxn id="405" idx="4"/>
            <a:endCxn id="402" idx="0"/>
          </p:cNvCxnSpPr>
          <p:nvPr/>
        </p:nvCxnSpPr>
        <p:spPr>
          <a:xfrm>
            <a:off x="4662087" y="3280287"/>
            <a:ext cx="381000" cy="1811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stealth"/>
            <a:tailEnd len="lg" w="lg" type="none"/>
          </a:ln>
        </p:spPr>
      </p:cxnSp>
      <p:grpSp>
        <p:nvGrpSpPr>
          <p:cNvPr id="406" name="Shape 406"/>
          <p:cNvGrpSpPr/>
          <p:nvPr/>
        </p:nvGrpSpPr>
        <p:grpSpPr>
          <a:xfrm>
            <a:off x="2687387" y="4863112"/>
            <a:ext cx="644700" cy="644700"/>
            <a:chOff x="1912099" y="3775425"/>
            <a:chExt cx="644700" cy="644700"/>
          </a:xfrm>
        </p:grpSpPr>
        <p:sp>
          <p:nvSpPr>
            <p:cNvPr id="407" name="Shape 407"/>
            <p:cNvSpPr/>
            <p:nvPr/>
          </p:nvSpPr>
          <p:spPr>
            <a:xfrm>
              <a:off x="1912099" y="3775425"/>
              <a:ext cx="644700" cy="644700"/>
            </a:xfrm>
            <a:prstGeom prst="ellipse">
              <a:avLst/>
            </a:prstGeom>
            <a:solidFill>
              <a:schemeClr val="dk1"/>
            </a:solidFill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t/>
              </a:r>
              <a:endParaRPr b="1" sz="18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pic>
          <p:nvPicPr>
            <p:cNvPr id="408" name="Shape 40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005550" y="3879862"/>
              <a:ext cx="457800" cy="435825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409" name="Shape 409"/>
          <p:cNvCxnSpPr>
            <a:stCxn id="407" idx="6"/>
            <a:endCxn id="402" idx="2"/>
          </p:cNvCxnSpPr>
          <p:nvPr/>
        </p:nvCxnSpPr>
        <p:spPr>
          <a:xfrm>
            <a:off x="3332087" y="5185462"/>
            <a:ext cx="1388700" cy="228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stealth"/>
            <a:tailEnd len="lg" w="lg" type="none"/>
          </a:ln>
        </p:spPr>
      </p:cxnSp>
      <p:grpSp>
        <p:nvGrpSpPr>
          <p:cNvPr id="410" name="Shape 410"/>
          <p:cNvGrpSpPr/>
          <p:nvPr/>
        </p:nvGrpSpPr>
        <p:grpSpPr>
          <a:xfrm>
            <a:off x="4720737" y="5091712"/>
            <a:ext cx="644700" cy="644700"/>
            <a:chOff x="3978374" y="3680925"/>
            <a:chExt cx="644700" cy="644700"/>
          </a:xfrm>
        </p:grpSpPr>
        <p:sp>
          <p:nvSpPr>
            <p:cNvPr id="402" name="Shape 402"/>
            <p:cNvSpPr/>
            <p:nvPr/>
          </p:nvSpPr>
          <p:spPr>
            <a:xfrm>
              <a:off x="3978374" y="3680925"/>
              <a:ext cx="644700" cy="644700"/>
            </a:xfrm>
            <a:prstGeom prst="ellipse">
              <a:avLst/>
            </a:prstGeom>
            <a:solidFill>
              <a:schemeClr val="dk1"/>
            </a:solidFill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t/>
              </a:r>
              <a:endParaRPr b="1" sz="18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pic>
          <p:nvPicPr>
            <p:cNvPr id="411" name="Shape 411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034762" y="3799637"/>
              <a:ext cx="531924" cy="407274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412" name="Shape 412"/>
          <p:cNvCxnSpPr>
            <a:stCxn id="396" idx="7"/>
            <a:endCxn id="405" idx="2"/>
          </p:cNvCxnSpPr>
          <p:nvPr/>
        </p:nvCxnSpPr>
        <p:spPr>
          <a:xfrm flipH="1" rot="10800000">
            <a:off x="3213623" y="2958026"/>
            <a:ext cx="1126200" cy="551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stealth"/>
            <a:tailEnd len="lg" w="lg" type="none"/>
          </a:ln>
        </p:spPr>
      </p:cxnSp>
      <p:cxnSp>
        <p:nvCxnSpPr>
          <p:cNvPr id="413" name="Shape 413"/>
          <p:cNvCxnSpPr>
            <a:stCxn id="397" idx="3"/>
            <a:endCxn id="407" idx="7"/>
          </p:cNvCxnSpPr>
          <p:nvPr/>
        </p:nvCxnSpPr>
        <p:spPr>
          <a:xfrm flipH="1">
            <a:off x="3237751" y="4041798"/>
            <a:ext cx="2790600" cy="915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stealth"/>
            <a:tailEnd len="lg" w="lg" type="none"/>
          </a:ln>
        </p:spPr>
      </p:cxnSp>
      <p:cxnSp>
        <p:nvCxnSpPr>
          <p:cNvPr id="414" name="Shape 414"/>
          <p:cNvCxnSpPr>
            <a:stCxn id="405" idx="6"/>
            <a:endCxn id="397" idx="0"/>
          </p:cNvCxnSpPr>
          <p:nvPr/>
        </p:nvCxnSpPr>
        <p:spPr>
          <a:xfrm>
            <a:off x="4984437" y="2957937"/>
            <a:ext cx="1272000" cy="533699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stealth"/>
            <a:tailEnd len="lg" w="lg" type="none"/>
          </a:ln>
        </p:spPr>
      </p:cxnSp>
      <p:cxnSp>
        <p:nvCxnSpPr>
          <p:cNvPr id="415" name="Shape 415"/>
          <p:cNvCxnSpPr>
            <a:stCxn id="407" idx="7"/>
            <a:endCxn id="405" idx="3"/>
          </p:cNvCxnSpPr>
          <p:nvPr/>
        </p:nvCxnSpPr>
        <p:spPr>
          <a:xfrm flipH="1" rot="10800000">
            <a:off x="3237673" y="3185726"/>
            <a:ext cx="1196400" cy="1771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stealth"/>
            <a:tailEnd len="lg" w="lg" type="none"/>
          </a:ln>
        </p:spPr>
      </p:cxnSp>
      <p:grpSp>
        <p:nvGrpSpPr>
          <p:cNvPr id="416" name="Shape 416"/>
          <p:cNvGrpSpPr/>
          <p:nvPr/>
        </p:nvGrpSpPr>
        <p:grpSpPr>
          <a:xfrm>
            <a:off x="4339737" y="2635587"/>
            <a:ext cx="644700" cy="644699"/>
            <a:chOff x="4359374" y="1453400"/>
            <a:chExt cx="644700" cy="644700"/>
          </a:xfrm>
        </p:grpSpPr>
        <p:sp>
          <p:nvSpPr>
            <p:cNvPr id="405" name="Shape 405"/>
            <p:cNvSpPr/>
            <p:nvPr/>
          </p:nvSpPr>
          <p:spPr>
            <a:xfrm>
              <a:off x="4359374" y="1453400"/>
              <a:ext cx="644700" cy="644700"/>
            </a:xfrm>
            <a:prstGeom prst="ellipse">
              <a:avLst/>
            </a:prstGeom>
            <a:solidFill>
              <a:srgbClr val="FFD54F"/>
            </a:solidFill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t/>
              </a:r>
              <a:endParaRPr b="1" sz="18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pic>
          <p:nvPicPr>
            <p:cNvPr id="417" name="Shape 417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4417724" y="1511624"/>
              <a:ext cx="527999" cy="5279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18" name="Shape 418"/>
          <p:cNvGrpSpPr/>
          <p:nvPr/>
        </p:nvGrpSpPr>
        <p:grpSpPr>
          <a:xfrm>
            <a:off x="2663337" y="3415312"/>
            <a:ext cx="644700" cy="644700"/>
            <a:chOff x="2606774" y="2309325"/>
            <a:chExt cx="644700" cy="644700"/>
          </a:xfrm>
        </p:grpSpPr>
        <p:sp>
          <p:nvSpPr>
            <p:cNvPr id="396" name="Shape 396"/>
            <p:cNvSpPr/>
            <p:nvPr/>
          </p:nvSpPr>
          <p:spPr>
            <a:xfrm>
              <a:off x="2606774" y="2309325"/>
              <a:ext cx="644700" cy="644700"/>
            </a:xfrm>
            <a:prstGeom prst="ellipse">
              <a:avLst/>
            </a:prstGeom>
            <a:solidFill>
              <a:srgbClr val="666666"/>
            </a:solidFill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t/>
              </a:r>
              <a:endParaRPr b="1" sz="18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pic>
          <p:nvPicPr>
            <p:cNvPr id="419" name="Shape 419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2606775" y="2388291"/>
              <a:ext cx="644700" cy="48674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20" name="Shape 420"/>
          <p:cNvSpPr txBox="1"/>
          <p:nvPr/>
        </p:nvSpPr>
        <p:spPr>
          <a:xfrm>
            <a:off x="1554675" y="3269501"/>
            <a:ext cx="1531200" cy="50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start_time</a:t>
            </a: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: 0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end_time</a:t>
            </a: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: 1</a:t>
            </a:r>
          </a:p>
        </p:txBody>
      </p:sp>
      <p:sp>
        <p:nvSpPr>
          <p:cNvPr id="421" name="Shape 421"/>
          <p:cNvSpPr txBox="1"/>
          <p:nvPr/>
        </p:nvSpPr>
        <p:spPr>
          <a:xfrm>
            <a:off x="6543075" y="3262926"/>
            <a:ext cx="1531200" cy="50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start_time</a:t>
            </a: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: 2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end_time</a:t>
            </a:r>
            <a:r>
              <a:rPr lang="en" sz="1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: 7</a:t>
            </a:r>
          </a:p>
        </p:txBody>
      </p:sp>
      <p:sp>
        <p:nvSpPr>
          <p:cNvPr id="422" name="Shape 422"/>
          <p:cNvSpPr txBox="1"/>
          <p:nvPr/>
        </p:nvSpPr>
        <p:spPr>
          <a:xfrm>
            <a:off x="4326525" y="2127401"/>
            <a:ext cx="1531200" cy="50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start_time</a:t>
            </a: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: 3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end_time</a:t>
            </a:r>
            <a:r>
              <a:rPr lang="en" sz="1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: 6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Shape 427"/>
          <p:cNvSpPr txBox="1"/>
          <p:nvPr>
            <p:ph idx="4294967295" type="subTitle"/>
          </p:nvPr>
        </p:nvSpPr>
        <p:spPr>
          <a:xfrm>
            <a:off x="609600" y="1444500"/>
            <a:ext cx="7924800" cy="541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1. Repeat </a:t>
            </a:r>
            <a:r>
              <a:rPr lang="en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dfs</a:t>
            </a: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from an arbitrary vertex until done.</a:t>
            </a:r>
          </a:p>
        </p:txBody>
      </p:sp>
      <p:cxnSp>
        <p:nvCxnSpPr>
          <p:cNvPr id="428" name="Shape 428"/>
          <p:cNvCxnSpPr>
            <a:stCxn id="429" idx="6"/>
            <a:endCxn id="430" idx="2"/>
          </p:cNvCxnSpPr>
          <p:nvPr/>
        </p:nvCxnSpPr>
        <p:spPr>
          <a:xfrm>
            <a:off x="3308037" y="3737662"/>
            <a:ext cx="2625900" cy="76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stealth"/>
            <a:tailEnd len="lg" w="lg" type="none"/>
          </a:ln>
        </p:spPr>
      </p:cxnSp>
      <p:sp>
        <p:nvSpPr>
          <p:cNvPr id="431" name="Shape 431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Kosaraju’s Algorithm</a:t>
            </a:r>
          </a:p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800">
              <a:solidFill>
                <a:srgbClr val="000000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grpSp>
        <p:nvGrpSpPr>
          <p:cNvPr id="432" name="Shape 432"/>
          <p:cNvGrpSpPr/>
          <p:nvPr/>
        </p:nvGrpSpPr>
        <p:grpSpPr>
          <a:xfrm>
            <a:off x="5933937" y="3491512"/>
            <a:ext cx="644700" cy="644700"/>
            <a:chOff x="4581974" y="2766525"/>
            <a:chExt cx="644700" cy="644699"/>
          </a:xfrm>
        </p:grpSpPr>
        <p:sp>
          <p:nvSpPr>
            <p:cNvPr id="430" name="Shape 430"/>
            <p:cNvSpPr/>
            <p:nvPr/>
          </p:nvSpPr>
          <p:spPr>
            <a:xfrm>
              <a:off x="4581974" y="2766525"/>
              <a:ext cx="644700" cy="644699"/>
            </a:xfrm>
            <a:prstGeom prst="ellipse">
              <a:avLst/>
            </a:prstGeom>
            <a:solidFill>
              <a:srgbClr val="FFD54F"/>
            </a:solidFill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t/>
              </a:r>
              <a:endParaRPr b="1" sz="18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pic>
          <p:nvPicPr>
            <p:cNvPr id="433" name="Shape 43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673000" y="2903812"/>
              <a:ext cx="462650" cy="370123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434" name="Shape 434"/>
          <p:cNvCxnSpPr>
            <a:stCxn id="429" idx="4"/>
            <a:endCxn id="435" idx="1"/>
          </p:cNvCxnSpPr>
          <p:nvPr/>
        </p:nvCxnSpPr>
        <p:spPr>
          <a:xfrm>
            <a:off x="2985687" y="4060012"/>
            <a:ext cx="1829400" cy="1126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stealth"/>
            <a:tailEnd len="lg" w="lg" type="none"/>
          </a:ln>
        </p:spPr>
      </p:cxnSp>
      <p:cxnSp>
        <p:nvCxnSpPr>
          <p:cNvPr id="436" name="Shape 436"/>
          <p:cNvCxnSpPr>
            <a:stCxn id="430" idx="4"/>
            <a:endCxn id="435" idx="7"/>
          </p:cNvCxnSpPr>
          <p:nvPr/>
        </p:nvCxnSpPr>
        <p:spPr>
          <a:xfrm flipH="1">
            <a:off x="5271087" y="4136212"/>
            <a:ext cx="985200" cy="1050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stealth"/>
            <a:tailEnd len="lg" w="lg" type="none"/>
          </a:ln>
        </p:spPr>
      </p:cxnSp>
      <p:cxnSp>
        <p:nvCxnSpPr>
          <p:cNvPr id="437" name="Shape 437"/>
          <p:cNvCxnSpPr>
            <a:stCxn id="438" idx="4"/>
            <a:endCxn id="435" idx="0"/>
          </p:cNvCxnSpPr>
          <p:nvPr/>
        </p:nvCxnSpPr>
        <p:spPr>
          <a:xfrm>
            <a:off x="4662087" y="3280287"/>
            <a:ext cx="381000" cy="1811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stealth"/>
            <a:tailEnd len="lg" w="lg" type="none"/>
          </a:ln>
        </p:spPr>
      </p:cxnSp>
      <p:grpSp>
        <p:nvGrpSpPr>
          <p:cNvPr id="439" name="Shape 439"/>
          <p:cNvGrpSpPr/>
          <p:nvPr/>
        </p:nvGrpSpPr>
        <p:grpSpPr>
          <a:xfrm>
            <a:off x="2687387" y="4863112"/>
            <a:ext cx="644700" cy="644700"/>
            <a:chOff x="1912099" y="3775425"/>
            <a:chExt cx="644700" cy="644700"/>
          </a:xfrm>
        </p:grpSpPr>
        <p:sp>
          <p:nvSpPr>
            <p:cNvPr id="440" name="Shape 440"/>
            <p:cNvSpPr/>
            <p:nvPr/>
          </p:nvSpPr>
          <p:spPr>
            <a:xfrm>
              <a:off x="1912099" y="3775425"/>
              <a:ext cx="644700" cy="644700"/>
            </a:xfrm>
            <a:prstGeom prst="ellipse">
              <a:avLst/>
            </a:prstGeom>
            <a:solidFill>
              <a:srgbClr val="FFD54F"/>
            </a:solidFill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t/>
              </a:r>
              <a:endParaRPr b="1" sz="18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pic>
          <p:nvPicPr>
            <p:cNvPr id="441" name="Shape 44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005550" y="3879862"/>
              <a:ext cx="457800" cy="435825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442" name="Shape 442"/>
          <p:cNvCxnSpPr>
            <a:stCxn id="440" idx="6"/>
            <a:endCxn id="435" idx="2"/>
          </p:cNvCxnSpPr>
          <p:nvPr/>
        </p:nvCxnSpPr>
        <p:spPr>
          <a:xfrm>
            <a:off x="3332087" y="5185462"/>
            <a:ext cx="1388700" cy="228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stealth"/>
            <a:tailEnd len="lg" w="lg" type="none"/>
          </a:ln>
        </p:spPr>
      </p:cxnSp>
      <p:grpSp>
        <p:nvGrpSpPr>
          <p:cNvPr id="443" name="Shape 443"/>
          <p:cNvGrpSpPr/>
          <p:nvPr/>
        </p:nvGrpSpPr>
        <p:grpSpPr>
          <a:xfrm>
            <a:off x="4720737" y="5091712"/>
            <a:ext cx="644700" cy="644700"/>
            <a:chOff x="3978374" y="3680925"/>
            <a:chExt cx="644700" cy="644700"/>
          </a:xfrm>
        </p:grpSpPr>
        <p:sp>
          <p:nvSpPr>
            <p:cNvPr id="435" name="Shape 435"/>
            <p:cNvSpPr/>
            <p:nvPr/>
          </p:nvSpPr>
          <p:spPr>
            <a:xfrm>
              <a:off x="3978374" y="3680925"/>
              <a:ext cx="644700" cy="644700"/>
            </a:xfrm>
            <a:prstGeom prst="ellipse">
              <a:avLst/>
            </a:prstGeom>
            <a:solidFill>
              <a:schemeClr val="dk1"/>
            </a:solidFill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t/>
              </a:r>
              <a:endParaRPr b="1" sz="18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pic>
          <p:nvPicPr>
            <p:cNvPr id="444" name="Shape 444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034762" y="3799637"/>
              <a:ext cx="531924" cy="407274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445" name="Shape 445"/>
          <p:cNvCxnSpPr>
            <a:stCxn id="429" idx="7"/>
            <a:endCxn id="438" idx="2"/>
          </p:cNvCxnSpPr>
          <p:nvPr/>
        </p:nvCxnSpPr>
        <p:spPr>
          <a:xfrm flipH="1" rot="10800000">
            <a:off x="3213623" y="2958026"/>
            <a:ext cx="1126200" cy="551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stealth"/>
            <a:tailEnd len="lg" w="lg" type="none"/>
          </a:ln>
        </p:spPr>
      </p:cxnSp>
      <p:cxnSp>
        <p:nvCxnSpPr>
          <p:cNvPr id="446" name="Shape 446"/>
          <p:cNvCxnSpPr>
            <a:stCxn id="430" idx="3"/>
            <a:endCxn id="440" idx="7"/>
          </p:cNvCxnSpPr>
          <p:nvPr/>
        </p:nvCxnSpPr>
        <p:spPr>
          <a:xfrm flipH="1">
            <a:off x="3237751" y="4041798"/>
            <a:ext cx="2790600" cy="915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stealth"/>
            <a:tailEnd len="lg" w="lg" type="none"/>
          </a:ln>
        </p:spPr>
      </p:cxnSp>
      <p:cxnSp>
        <p:nvCxnSpPr>
          <p:cNvPr id="447" name="Shape 447"/>
          <p:cNvCxnSpPr>
            <a:stCxn id="438" idx="6"/>
            <a:endCxn id="430" idx="0"/>
          </p:cNvCxnSpPr>
          <p:nvPr/>
        </p:nvCxnSpPr>
        <p:spPr>
          <a:xfrm>
            <a:off x="4984437" y="2957937"/>
            <a:ext cx="1272000" cy="533699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stealth"/>
            <a:tailEnd len="lg" w="lg" type="none"/>
          </a:ln>
        </p:spPr>
      </p:cxnSp>
      <p:cxnSp>
        <p:nvCxnSpPr>
          <p:cNvPr id="448" name="Shape 448"/>
          <p:cNvCxnSpPr>
            <a:stCxn id="440" idx="7"/>
            <a:endCxn id="438" idx="3"/>
          </p:cNvCxnSpPr>
          <p:nvPr/>
        </p:nvCxnSpPr>
        <p:spPr>
          <a:xfrm flipH="1" rot="10800000">
            <a:off x="3237673" y="3185726"/>
            <a:ext cx="1196400" cy="1771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stealth"/>
            <a:tailEnd len="lg" w="lg" type="none"/>
          </a:ln>
        </p:spPr>
      </p:cxnSp>
      <p:grpSp>
        <p:nvGrpSpPr>
          <p:cNvPr id="449" name="Shape 449"/>
          <p:cNvGrpSpPr/>
          <p:nvPr/>
        </p:nvGrpSpPr>
        <p:grpSpPr>
          <a:xfrm>
            <a:off x="4339737" y="2635587"/>
            <a:ext cx="644700" cy="644699"/>
            <a:chOff x="4359374" y="1453400"/>
            <a:chExt cx="644700" cy="644700"/>
          </a:xfrm>
        </p:grpSpPr>
        <p:sp>
          <p:nvSpPr>
            <p:cNvPr id="438" name="Shape 438"/>
            <p:cNvSpPr/>
            <p:nvPr/>
          </p:nvSpPr>
          <p:spPr>
            <a:xfrm>
              <a:off x="4359374" y="1453400"/>
              <a:ext cx="644700" cy="644700"/>
            </a:xfrm>
            <a:prstGeom prst="ellipse">
              <a:avLst/>
            </a:prstGeom>
            <a:solidFill>
              <a:srgbClr val="FFD54F"/>
            </a:solidFill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t/>
              </a:r>
              <a:endParaRPr b="1" sz="18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pic>
          <p:nvPicPr>
            <p:cNvPr id="450" name="Shape 450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4417724" y="1511624"/>
              <a:ext cx="527999" cy="5279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51" name="Shape 451"/>
          <p:cNvGrpSpPr/>
          <p:nvPr/>
        </p:nvGrpSpPr>
        <p:grpSpPr>
          <a:xfrm>
            <a:off x="2663337" y="3415312"/>
            <a:ext cx="644700" cy="644700"/>
            <a:chOff x="2606774" y="2309325"/>
            <a:chExt cx="644700" cy="644700"/>
          </a:xfrm>
        </p:grpSpPr>
        <p:sp>
          <p:nvSpPr>
            <p:cNvPr id="429" name="Shape 429"/>
            <p:cNvSpPr/>
            <p:nvPr/>
          </p:nvSpPr>
          <p:spPr>
            <a:xfrm>
              <a:off x="2606774" y="2309325"/>
              <a:ext cx="644700" cy="644700"/>
            </a:xfrm>
            <a:prstGeom prst="ellipse">
              <a:avLst/>
            </a:prstGeom>
            <a:solidFill>
              <a:srgbClr val="666666"/>
            </a:solidFill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t/>
              </a:r>
              <a:endParaRPr b="1" sz="18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pic>
          <p:nvPicPr>
            <p:cNvPr id="452" name="Shape 452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2606775" y="2388291"/>
              <a:ext cx="644700" cy="48674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53" name="Shape 453"/>
          <p:cNvSpPr txBox="1"/>
          <p:nvPr/>
        </p:nvSpPr>
        <p:spPr>
          <a:xfrm>
            <a:off x="1554675" y="3269501"/>
            <a:ext cx="1531200" cy="50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start_time</a:t>
            </a: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: 0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end_time</a:t>
            </a: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: 1</a:t>
            </a:r>
          </a:p>
        </p:txBody>
      </p:sp>
      <p:sp>
        <p:nvSpPr>
          <p:cNvPr id="454" name="Shape 454"/>
          <p:cNvSpPr txBox="1"/>
          <p:nvPr/>
        </p:nvSpPr>
        <p:spPr>
          <a:xfrm>
            <a:off x="6543075" y="3262926"/>
            <a:ext cx="1531200" cy="50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start_time</a:t>
            </a: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: 2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end_time</a:t>
            </a:r>
            <a:r>
              <a:rPr lang="en" sz="1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: 7</a:t>
            </a:r>
          </a:p>
        </p:txBody>
      </p:sp>
      <p:sp>
        <p:nvSpPr>
          <p:cNvPr id="455" name="Shape 455"/>
          <p:cNvSpPr txBox="1"/>
          <p:nvPr/>
        </p:nvSpPr>
        <p:spPr>
          <a:xfrm>
            <a:off x="4326525" y="2127401"/>
            <a:ext cx="1531200" cy="50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start_time</a:t>
            </a: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: 3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end_time</a:t>
            </a:r>
            <a:r>
              <a:rPr lang="en" sz="1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: 6</a:t>
            </a:r>
          </a:p>
        </p:txBody>
      </p:sp>
      <p:sp>
        <p:nvSpPr>
          <p:cNvPr id="456" name="Shape 456"/>
          <p:cNvSpPr txBox="1"/>
          <p:nvPr/>
        </p:nvSpPr>
        <p:spPr>
          <a:xfrm>
            <a:off x="1530175" y="4719976"/>
            <a:ext cx="1531200" cy="50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start_time</a:t>
            </a: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: 4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end_time</a:t>
            </a:r>
            <a:r>
              <a:rPr lang="en" sz="1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: 5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Shape 461"/>
          <p:cNvSpPr txBox="1"/>
          <p:nvPr>
            <p:ph idx="4294967295" type="subTitle"/>
          </p:nvPr>
        </p:nvSpPr>
        <p:spPr>
          <a:xfrm>
            <a:off x="609600" y="1444500"/>
            <a:ext cx="7924800" cy="541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1. Repeat </a:t>
            </a:r>
            <a:r>
              <a:rPr lang="en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dfs</a:t>
            </a: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from an arbitrary vertex until done.</a:t>
            </a:r>
          </a:p>
        </p:txBody>
      </p:sp>
      <p:cxnSp>
        <p:nvCxnSpPr>
          <p:cNvPr id="462" name="Shape 462"/>
          <p:cNvCxnSpPr>
            <a:stCxn id="463" idx="6"/>
            <a:endCxn id="464" idx="2"/>
          </p:cNvCxnSpPr>
          <p:nvPr/>
        </p:nvCxnSpPr>
        <p:spPr>
          <a:xfrm>
            <a:off x="3308037" y="3737662"/>
            <a:ext cx="2625900" cy="76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stealth"/>
            <a:tailEnd len="lg" w="lg" type="none"/>
          </a:ln>
        </p:spPr>
      </p:cxnSp>
      <p:sp>
        <p:nvSpPr>
          <p:cNvPr id="465" name="Shape 465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Kosaraju’s Algorithm</a:t>
            </a:r>
          </a:p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800">
              <a:solidFill>
                <a:srgbClr val="000000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grpSp>
        <p:nvGrpSpPr>
          <p:cNvPr id="466" name="Shape 466"/>
          <p:cNvGrpSpPr/>
          <p:nvPr/>
        </p:nvGrpSpPr>
        <p:grpSpPr>
          <a:xfrm>
            <a:off x="5933937" y="3491512"/>
            <a:ext cx="644700" cy="644700"/>
            <a:chOff x="4581974" y="2766525"/>
            <a:chExt cx="644700" cy="644699"/>
          </a:xfrm>
        </p:grpSpPr>
        <p:sp>
          <p:nvSpPr>
            <p:cNvPr id="464" name="Shape 464"/>
            <p:cNvSpPr/>
            <p:nvPr/>
          </p:nvSpPr>
          <p:spPr>
            <a:xfrm>
              <a:off x="4581974" y="2766525"/>
              <a:ext cx="644700" cy="644699"/>
            </a:xfrm>
            <a:prstGeom prst="ellipse">
              <a:avLst/>
            </a:prstGeom>
            <a:solidFill>
              <a:srgbClr val="FFD54F"/>
            </a:solidFill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t/>
              </a:r>
              <a:endParaRPr b="1" sz="18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pic>
          <p:nvPicPr>
            <p:cNvPr id="467" name="Shape 46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673000" y="2903812"/>
              <a:ext cx="462650" cy="370123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468" name="Shape 468"/>
          <p:cNvCxnSpPr>
            <a:stCxn id="463" idx="4"/>
            <a:endCxn id="469" idx="1"/>
          </p:cNvCxnSpPr>
          <p:nvPr/>
        </p:nvCxnSpPr>
        <p:spPr>
          <a:xfrm>
            <a:off x="2985687" y="4060012"/>
            <a:ext cx="1829400" cy="1126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stealth"/>
            <a:tailEnd len="lg" w="lg" type="none"/>
          </a:ln>
        </p:spPr>
      </p:cxnSp>
      <p:cxnSp>
        <p:nvCxnSpPr>
          <p:cNvPr id="470" name="Shape 470"/>
          <p:cNvCxnSpPr>
            <a:stCxn id="464" idx="4"/>
            <a:endCxn id="469" idx="7"/>
          </p:cNvCxnSpPr>
          <p:nvPr/>
        </p:nvCxnSpPr>
        <p:spPr>
          <a:xfrm flipH="1">
            <a:off x="5271087" y="4136212"/>
            <a:ext cx="985200" cy="1050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stealth"/>
            <a:tailEnd len="lg" w="lg" type="none"/>
          </a:ln>
        </p:spPr>
      </p:cxnSp>
      <p:cxnSp>
        <p:nvCxnSpPr>
          <p:cNvPr id="471" name="Shape 471"/>
          <p:cNvCxnSpPr>
            <a:stCxn id="472" idx="4"/>
            <a:endCxn id="469" idx="0"/>
          </p:cNvCxnSpPr>
          <p:nvPr/>
        </p:nvCxnSpPr>
        <p:spPr>
          <a:xfrm>
            <a:off x="4662087" y="3280287"/>
            <a:ext cx="381000" cy="1811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stealth"/>
            <a:tailEnd len="lg" w="lg" type="none"/>
          </a:ln>
        </p:spPr>
      </p:cxnSp>
      <p:grpSp>
        <p:nvGrpSpPr>
          <p:cNvPr id="473" name="Shape 473"/>
          <p:cNvGrpSpPr/>
          <p:nvPr/>
        </p:nvGrpSpPr>
        <p:grpSpPr>
          <a:xfrm>
            <a:off x="2687387" y="4863112"/>
            <a:ext cx="644700" cy="644700"/>
            <a:chOff x="1912099" y="3775425"/>
            <a:chExt cx="644700" cy="644700"/>
          </a:xfrm>
        </p:grpSpPr>
        <p:sp>
          <p:nvSpPr>
            <p:cNvPr id="474" name="Shape 474"/>
            <p:cNvSpPr/>
            <p:nvPr/>
          </p:nvSpPr>
          <p:spPr>
            <a:xfrm>
              <a:off x="1912099" y="3775425"/>
              <a:ext cx="644700" cy="644700"/>
            </a:xfrm>
            <a:prstGeom prst="ellipse">
              <a:avLst/>
            </a:prstGeom>
            <a:solidFill>
              <a:srgbClr val="666666"/>
            </a:solidFill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t/>
              </a:r>
              <a:endParaRPr b="1" sz="18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pic>
          <p:nvPicPr>
            <p:cNvPr id="475" name="Shape 47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005550" y="3879862"/>
              <a:ext cx="457800" cy="435825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476" name="Shape 476"/>
          <p:cNvCxnSpPr>
            <a:stCxn id="474" idx="6"/>
            <a:endCxn id="469" idx="2"/>
          </p:cNvCxnSpPr>
          <p:nvPr/>
        </p:nvCxnSpPr>
        <p:spPr>
          <a:xfrm>
            <a:off x="3332087" y="5185462"/>
            <a:ext cx="1388700" cy="228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stealth"/>
            <a:tailEnd len="lg" w="lg" type="none"/>
          </a:ln>
        </p:spPr>
      </p:cxnSp>
      <p:grpSp>
        <p:nvGrpSpPr>
          <p:cNvPr id="477" name="Shape 477"/>
          <p:cNvGrpSpPr/>
          <p:nvPr/>
        </p:nvGrpSpPr>
        <p:grpSpPr>
          <a:xfrm>
            <a:off x="4720737" y="5091712"/>
            <a:ext cx="644700" cy="644700"/>
            <a:chOff x="3978374" y="3680925"/>
            <a:chExt cx="644700" cy="644700"/>
          </a:xfrm>
        </p:grpSpPr>
        <p:sp>
          <p:nvSpPr>
            <p:cNvPr id="469" name="Shape 469"/>
            <p:cNvSpPr/>
            <p:nvPr/>
          </p:nvSpPr>
          <p:spPr>
            <a:xfrm>
              <a:off x="3978374" y="3680925"/>
              <a:ext cx="644700" cy="644700"/>
            </a:xfrm>
            <a:prstGeom prst="ellipse">
              <a:avLst/>
            </a:prstGeom>
            <a:solidFill>
              <a:schemeClr val="dk1"/>
            </a:solidFill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t/>
              </a:r>
              <a:endParaRPr b="1" sz="18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pic>
          <p:nvPicPr>
            <p:cNvPr id="478" name="Shape 47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034762" y="3799637"/>
              <a:ext cx="531924" cy="407274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479" name="Shape 479"/>
          <p:cNvCxnSpPr>
            <a:stCxn id="463" idx="7"/>
            <a:endCxn id="472" idx="2"/>
          </p:cNvCxnSpPr>
          <p:nvPr/>
        </p:nvCxnSpPr>
        <p:spPr>
          <a:xfrm flipH="1" rot="10800000">
            <a:off x="3213623" y="2958026"/>
            <a:ext cx="1126200" cy="551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stealth"/>
            <a:tailEnd len="lg" w="lg" type="none"/>
          </a:ln>
        </p:spPr>
      </p:cxnSp>
      <p:cxnSp>
        <p:nvCxnSpPr>
          <p:cNvPr id="480" name="Shape 480"/>
          <p:cNvCxnSpPr>
            <a:stCxn id="464" idx="3"/>
            <a:endCxn id="474" idx="7"/>
          </p:cNvCxnSpPr>
          <p:nvPr/>
        </p:nvCxnSpPr>
        <p:spPr>
          <a:xfrm flipH="1">
            <a:off x="3237751" y="4041798"/>
            <a:ext cx="2790600" cy="915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stealth"/>
            <a:tailEnd len="lg" w="lg" type="none"/>
          </a:ln>
        </p:spPr>
      </p:cxnSp>
      <p:cxnSp>
        <p:nvCxnSpPr>
          <p:cNvPr id="481" name="Shape 481"/>
          <p:cNvCxnSpPr>
            <a:stCxn id="472" idx="6"/>
            <a:endCxn id="464" idx="0"/>
          </p:cNvCxnSpPr>
          <p:nvPr/>
        </p:nvCxnSpPr>
        <p:spPr>
          <a:xfrm>
            <a:off x="4984437" y="2957937"/>
            <a:ext cx="1272000" cy="533699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stealth"/>
            <a:tailEnd len="lg" w="lg" type="none"/>
          </a:ln>
        </p:spPr>
      </p:cxnSp>
      <p:cxnSp>
        <p:nvCxnSpPr>
          <p:cNvPr id="482" name="Shape 482"/>
          <p:cNvCxnSpPr>
            <a:stCxn id="474" idx="7"/>
            <a:endCxn id="472" idx="3"/>
          </p:cNvCxnSpPr>
          <p:nvPr/>
        </p:nvCxnSpPr>
        <p:spPr>
          <a:xfrm flipH="1" rot="10800000">
            <a:off x="3237673" y="3185726"/>
            <a:ext cx="1196400" cy="1771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stealth"/>
            <a:tailEnd len="lg" w="lg" type="none"/>
          </a:ln>
        </p:spPr>
      </p:cxnSp>
      <p:grpSp>
        <p:nvGrpSpPr>
          <p:cNvPr id="483" name="Shape 483"/>
          <p:cNvGrpSpPr/>
          <p:nvPr/>
        </p:nvGrpSpPr>
        <p:grpSpPr>
          <a:xfrm>
            <a:off x="4339737" y="2635587"/>
            <a:ext cx="644700" cy="644699"/>
            <a:chOff x="4359374" y="1453400"/>
            <a:chExt cx="644700" cy="644700"/>
          </a:xfrm>
        </p:grpSpPr>
        <p:sp>
          <p:nvSpPr>
            <p:cNvPr id="472" name="Shape 472"/>
            <p:cNvSpPr/>
            <p:nvPr/>
          </p:nvSpPr>
          <p:spPr>
            <a:xfrm>
              <a:off x="4359374" y="1453400"/>
              <a:ext cx="644700" cy="644700"/>
            </a:xfrm>
            <a:prstGeom prst="ellipse">
              <a:avLst/>
            </a:prstGeom>
            <a:solidFill>
              <a:srgbClr val="FFD54F"/>
            </a:solidFill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t/>
              </a:r>
              <a:endParaRPr b="1" sz="18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pic>
          <p:nvPicPr>
            <p:cNvPr id="484" name="Shape 484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4417724" y="1511624"/>
              <a:ext cx="527999" cy="5279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85" name="Shape 485"/>
          <p:cNvGrpSpPr/>
          <p:nvPr/>
        </p:nvGrpSpPr>
        <p:grpSpPr>
          <a:xfrm>
            <a:off x="2663337" y="3415312"/>
            <a:ext cx="644700" cy="644700"/>
            <a:chOff x="2606774" y="2309325"/>
            <a:chExt cx="644700" cy="644700"/>
          </a:xfrm>
        </p:grpSpPr>
        <p:sp>
          <p:nvSpPr>
            <p:cNvPr id="463" name="Shape 463"/>
            <p:cNvSpPr/>
            <p:nvPr/>
          </p:nvSpPr>
          <p:spPr>
            <a:xfrm>
              <a:off x="2606774" y="2309325"/>
              <a:ext cx="644700" cy="644700"/>
            </a:xfrm>
            <a:prstGeom prst="ellipse">
              <a:avLst/>
            </a:prstGeom>
            <a:solidFill>
              <a:srgbClr val="666666"/>
            </a:solidFill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t/>
              </a:r>
              <a:endParaRPr b="1" sz="18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pic>
          <p:nvPicPr>
            <p:cNvPr id="486" name="Shape 486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2606775" y="2388291"/>
              <a:ext cx="644700" cy="48674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87" name="Shape 487"/>
          <p:cNvSpPr txBox="1"/>
          <p:nvPr/>
        </p:nvSpPr>
        <p:spPr>
          <a:xfrm>
            <a:off x="1554675" y="3269501"/>
            <a:ext cx="1531200" cy="50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start_time</a:t>
            </a: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: 0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end_time</a:t>
            </a: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: 1</a:t>
            </a:r>
          </a:p>
        </p:txBody>
      </p:sp>
      <p:sp>
        <p:nvSpPr>
          <p:cNvPr id="488" name="Shape 488"/>
          <p:cNvSpPr txBox="1"/>
          <p:nvPr/>
        </p:nvSpPr>
        <p:spPr>
          <a:xfrm>
            <a:off x="6543075" y="3262926"/>
            <a:ext cx="1531200" cy="50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start_time</a:t>
            </a: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: 2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end_time</a:t>
            </a:r>
            <a:r>
              <a:rPr lang="en" sz="1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: 7</a:t>
            </a:r>
          </a:p>
        </p:txBody>
      </p:sp>
      <p:sp>
        <p:nvSpPr>
          <p:cNvPr id="489" name="Shape 489"/>
          <p:cNvSpPr txBox="1"/>
          <p:nvPr/>
        </p:nvSpPr>
        <p:spPr>
          <a:xfrm>
            <a:off x="4326525" y="2127401"/>
            <a:ext cx="1531200" cy="50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start_time</a:t>
            </a: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: 3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end_time</a:t>
            </a:r>
            <a:r>
              <a:rPr lang="en" sz="1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: 6</a:t>
            </a:r>
          </a:p>
        </p:txBody>
      </p:sp>
      <p:sp>
        <p:nvSpPr>
          <p:cNvPr id="490" name="Shape 490"/>
          <p:cNvSpPr txBox="1"/>
          <p:nvPr/>
        </p:nvSpPr>
        <p:spPr>
          <a:xfrm>
            <a:off x="1530175" y="4719976"/>
            <a:ext cx="1531200" cy="50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start_time</a:t>
            </a: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: 4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end_time</a:t>
            </a: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: 5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Shape 495"/>
          <p:cNvSpPr txBox="1"/>
          <p:nvPr>
            <p:ph idx="4294967295" type="subTitle"/>
          </p:nvPr>
        </p:nvSpPr>
        <p:spPr>
          <a:xfrm>
            <a:off x="609600" y="1444500"/>
            <a:ext cx="7924800" cy="541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1. Repeat </a:t>
            </a:r>
            <a:r>
              <a:rPr lang="en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dfs</a:t>
            </a: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from an arbitrary vertex until done.</a:t>
            </a:r>
          </a:p>
        </p:txBody>
      </p:sp>
      <p:cxnSp>
        <p:nvCxnSpPr>
          <p:cNvPr id="496" name="Shape 496"/>
          <p:cNvCxnSpPr>
            <a:stCxn id="497" idx="6"/>
            <a:endCxn id="498" idx="2"/>
          </p:cNvCxnSpPr>
          <p:nvPr/>
        </p:nvCxnSpPr>
        <p:spPr>
          <a:xfrm>
            <a:off x="3308037" y="3737662"/>
            <a:ext cx="2625900" cy="76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stealth"/>
            <a:tailEnd len="lg" w="lg" type="none"/>
          </a:ln>
        </p:spPr>
      </p:cxnSp>
      <p:sp>
        <p:nvSpPr>
          <p:cNvPr id="499" name="Shape 499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Kosaraju’s Algorithm</a:t>
            </a:r>
          </a:p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800">
              <a:solidFill>
                <a:srgbClr val="000000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grpSp>
        <p:nvGrpSpPr>
          <p:cNvPr id="500" name="Shape 500"/>
          <p:cNvGrpSpPr/>
          <p:nvPr/>
        </p:nvGrpSpPr>
        <p:grpSpPr>
          <a:xfrm>
            <a:off x="5933937" y="3491512"/>
            <a:ext cx="644700" cy="644700"/>
            <a:chOff x="4581974" y="2766525"/>
            <a:chExt cx="644700" cy="644699"/>
          </a:xfrm>
        </p:grpSpPr>
        <p:sp>
          <p:nvSpPr>
            <p:cNvPr id="498" name="Shape 498"/>
            <p:cNvSpPr/>
            <p:nvPr/>
          </p:nvSpPr>
          <p:spPr>
            <a:xfrm>
              <a:off x="4581974" y="2766525"/>
              <a:ext cx="644700" cy="644699"/>
            </a:xfrm>
            <a:prstGeom prst="ellipse">
              <a:avLst/>
            </a:prstGeom>
            <a:solidFill>
              <a:srgbClr val="FFD54F"/>
            </a:solidFill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t/>
              </a:r>
              <a:endParaRPr b="1" sz="18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pic>
          <p:nvPicPr>
            <p:cNvPr id="501" name="Shape 50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673000" y="2903812"/>
              <a:ext cx="462650" cy="370123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502" name="Shape 502"/>
          <p:cNvCxnSpPr>
            <a:stCxn id="497" idx="4"/>
            <a:endCxn id="503" idx="1"/>
          </p:cNvCxnSpPr>
          <p:nvPr/>
        </p:nvCxnSpPr>
        <p:spPr>
          <a:xfrm>
            <a:off x="2985687" y="4060012"/>
            <a:ext cx="1829400" cy="1126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stealth"/>
            <a:tailEnd len="lg" w="lg" type="none"/>
          </a:ln>
        </p:spPr>
      </p:cxnSp>
      <p:cxnSp>
        <p:nvCxnSpPr>
          <p:cNvPr id="504" name="Shape 504"/>
          <p:cNvCxnSpPr>
            <a:stCxn id="498" idx="4"/>
            <a:endCxn id="503" idx="7"/>
          </p:cNvCxnSpPr>
          <p:nvPr/>
        </p:nvCxnSpPr>
        <p:spPr>
          <a:xfrm flipH="1">
            <a:off x="5271087" y="4136212"/>
            <a:ext cx="985200" cy="1050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stealth"/>
            <a:tailEnd len="lg" w="lg" type="none"/>
          </a:ln>
        </p:spPr>
      </p:cxnSp>
      <p:cxnSp>
        <p:nvCxnSpPr>
          <p:cNvPr id="505" name="Shape 505"/>
          <p:cNvCxnSpPr>
            <a:stCxn id="506" idx="4"/>
            <a:endCxn id="503" idx="0"/>
          </p:cNvCxnSpPr>
          <p:nvPr/>
        </p:nvCxnSpPr>
        <p:spPr>
          <a:xfrm>
            <a:off x="4662087" y="3280287"/>
            <a:ext cx="381000" cy="1811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stealth"/>
            <a:tailEnd len="lg" w="lg" type="none"/>
          </a:ln>
        </p:spPr>
      </p:cxnSp>
      <p:grpSp>
        <p:nvGrpSpPr>
          <p:cNvPr id="507" name="Shape 507"/>
          <p:cNvGrpSpPr/>
          <p:nvPr/>
        </p:nvGrpSpPr>
        <p:grpSpPr>
          <a:xfrm>
            <a:off x="2687387" y="4863112"/>
            <a:ext cx="644700" cy="644700"/>
            <a:chOff x="1912099" y="3775425"/>
            <a:chExt cx="644700" cy="644700"/>
          </a:xfrm>
        </p:grpSpPr>
        <p:sp>
          <p:nvSpPr>
            <p:cNvPr id="508" name="Shape 508"/>
            <p:cNvSpPr/>
            <p:nvPr/>
          </p:nvSpPr>
          <p:spPr>
            <a:xfrm>
              <a:off x="1912099" y="3775425"/>
              <a:ext cx="644700" cy="644700"/>
            </a:xfrm>
            <a:prstGeom prst="ellipse">
              <a:avLst/>
            </a:prstGeom>
            <a:solidFill>
              <a:srgbClr val="666666"/>
            </a:solidFill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t/>
              </a:r>
              <a:endParaRPr b="1" sz="18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pic>
          <p:nvPicPr>
            <p:cNvPr id="509" name="Shape 50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005550" y="3879862"/>
              <a:ext cx="457800" cy="435825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510" name="Shape 510"/>
          <p:cNvCxnSpPr>
            <a:stCxn id="508" idx="6"/>
            <a:endCxn id="503" idx="2"/>
          </p:cNvCxnSpPr>
          <p:nvPr/>
        </p:nvCxnSpPr>
        <p:spPr>
          <a:xfrm>
            <a:off x="3332087" y="5185462"/>
            <a:ext cx="1388700" cy="228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stealth"/>
            <a:tailEnd len="lg" w="lg" type="none"/>
          </a:ln>
        </p:spPr>
      </p:cxnSp>
      <p:grpSp>
        <p:nvGrpSpPr>
          <p:cNvPr id="511" name="Shape 511"/>
          <p:cNvGrpSpPr/>
          <p:nvPr/>
        </p:nvGrpSpPr>
        <p:grpSpPr>
          <a:xfrm>
            <a:off x="4720737" y="5091712"/>
            <a:ext cx="644700" cy="644700"/>
            <a:chOff x="3978374" y="3680925"/>
            <a:chExt cx="644700" cy="644700"/>
          </a:xfrm>
        </p:grpSpPr>
        <p:sp>
          <p:nvSpPr>
            <p:cNvPr id="503" name="Shape 503"/>
            <p:cNvSpPr/>
            <p:nvPr/>
          </p:nvSpPr>
          <p:spPr>
            <a:xfrm>
              <a:off x="3978374" y="3680925"/>
              <a:ext cx="644700" cy="644700"/>
            </a:xfrm>
            <a:prstGeom prst="ellipse">
              <a:avLst/>
            </a:prstGeom>
            <a:solidFill>
              <a:schemeClr val="dk1"/>
            </a:solidFill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t/>
              </a:r>
              <a:endParaRPr b="1" sz="18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pic>
          <p:nvPicPr>
            <p:cNvPr id="512" name="Shape 512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034762" y="3799637"/>
              <a:ext cx="531924" cy="407274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513" name="Shape 513"/>
          <p:cNvCxnSpPr>
            <a:stCxn id="497" idx="7"/>
            <a:endCxn id="506" idx="2"/>
          </p:cNvCxnSpPr>
          <p:nvPr/>
        </p:nvCxnSpPr>
        <p:spPr>
          <a:xfrm flipH="1" rot="10800000">
            <a:off x="3213623" y="2958026"/>
            <a:ext cx="1126200" cy="551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stealth"/>
            <a:tailEnd len="lg" w="lg" type="none"/>
          </a:ln>
        </p:spPr>
      </p:cxnSp>
      <p:cxnSp>
        <p:nvCxnSpPr>
          <p:cNvPr id="514" name="Shape 514"/>
          <p:cNvCxnSpPr>
            <a:stCxn id="498" idx="3"/>
            <a:endCxn id="508" idx="7"/>
          </p:cNvCxnSpPr>
          <p:nvPr/>
        </p:nvCxnSpPr>
        <p:spPr>
          <a:xfrm flipH="1">
            <a:off x="3237751" y="4041798"/>
            <a:ext cx="2790600" cy="915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stealth"/>
            <a:tailEnd len="lg" w="lg" type="none"/>
          </a:ln>
        </p:spPr>
      </p:cxnSp>
      <p:cxnSp>
        <p:nvCxnSpPr>
          <p:cNvPr id="515" name="Shape 515"/>
          <p:cNvCxnSpPr>
            <a:stCxn id="506" idx="6"/>
            <a:endCxn id="498" idx="0"/>
          </p:cNvCxnSpPr>
          <p:nvPr/>
        </p:nvCxnSpPr>
        <p:spPr>
          <a:xfrm>
            <a:off x="4984437" y="2957937"/>
            <a:ext cx="1272000" cy="533699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stealth"/>
            <a:tailEnd len="lg" w="lg" type="none"/>
          </a:ln>
        </p:spPr>
      </p:cxnSp>
      <p:cxnSp>
        <p:nvCxnSpPr>
          <p:cNvPr id="516" name="Shape 516"/>
          <p:cNvCxnSpPr>
            <a:stCxn id="508" idx="7"/>
            <a:endCxn id="506" idx="3"/>
          </p:cNvCxnSpPr>
          <p:nvPr/>
        </p:nvCxnSpPr>
        <p:spPr>
          <a:xfrm flipH="1" rot="10800000">
            <a:off x="3237673" y="3185726"/>
            <a:ext cx="1196400" cy="1771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stealth"/>
            <a:tailEnd len="lg" w="lg" type="none"/>
          </a:ln>
        </p:spPr>
      </p:cxnSp>
      <p:grpSp>
        <p:nvGrpSpPr>
          <p:cNvPr id="517" name="Shape 517"/>
          <p:cNvGrpSpPr/>
          <p:nvPr/>
        </p:nvGrpSpPr>
        <p:grpSpPr>
          <a:xfrm>
            <a:off x="4339737" y="2635587"/>
            <a:ext cx="644700" cy="644699"/>
            <a:chOff x="4359374" y="1453400"/>
            <a:chExt cx="644700" cy="644700"/>
          </a:xfrm>
        </p:grpSpPr>
        <p:sp>
          <p:nvSpPr>
            <p:cNvPr id="506" name="Shape 506"/>
            <p:cNvSpPr/>
            <p:nvPr/>
          </p:nvSpPr>
          <p:spPr>
            <a:xfrm>
              <a:off x="4359374" y="1453400"/>
              <a:ext cx="644700" cy="644700"/>
            </a:xfrm>
            <a:prstGeom prst="ellipse">
              <a:avLst/>
            </a:prstGeom>
            <a:solidFill>
              <a:srgbClr val="666666"/>
            </a:solidFill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t/>
              </a:r>
              <a:endParaRPr b="1" sz="18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pic>
          <p:nvPicPr>
            <p:cNvPr id="518" name="Shape 518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4417724" y="1511624"/>
              <a:ext cx="527999" cy="5279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19" name="Shape 519"/>
          <p:cNvGrpSpPr/>
          <p:nvPr/>
        </p:nvGrpSpPr>
        <p:grpSpPr>
          <a:xfrm>
            <a:off x="2663337" y="3415312"/>
            <a:ext cx="644700" cy="644700"/>
            <a:chOff x="2606774" y="2309325"/>
            <a:chExt cx="644700" cy="644700"/>
          </a:xfrm>
        </p:grpSpPr>
        <p:sp>
          <p:nvSpPr>
            <p:cNvPr id="497" name="Shape 497"/>
            <p:cNvSpPr/>
            <p:nvPr/>
          </p:nvSpPr>
          <p:spPr>
            <a:xfrm>
              <a:off x="2606774" y="2309325"/>
              <a:ext cx="644700" cy="644700"/>
            </a:xfrm>
            <a:prstGeom prst="ellipse">
              <a:avLst/>
            </a:prstGeom>
            <a:solidFill>
              <a:srgbClr val="666666"/>
            </a:solidFill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t/>
              </a:r>
              <a:endParaRPr b="1" sz="18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pic>
          <p:nvPicPr>
            <p:cNvPr id="520" name="Shape 520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2606775" y="2388291"/>
              <a:ext cx="644700" cy="48674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21" name="Shape 521"/>
          <p:cNvSpPr txBox="1"/>
          <p:nvPr/>
        </p:nvSpPr>
        <p:spPr>
          <a:xfrm>
            <a:off x="1554675" y="3269501"/>
            <a:ext cx="1531200" cy="50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start_time</a:t>
            </a: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: 0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end_time</a:t>
            </a: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: 1</a:t>
            </a:r>
          </a:p>
        </p:txBody>
      </p:sp>
      <p:sp>
        <p:nvSpPr>
          <p:cNvPr id="522" name="Shape 522"/>
          <p:cNvSpPr txBox="1"/>
          <p:nvPr/>
        </p:nvSpPr>
        <p:spPr>
          <a:xfrm>
            <a:off x="6543075" y="3262926"/>
            <a:ext cx="1531200" cy="50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start_time</a:t>
            </a: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: 2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end_time</a:t>
            </a:r>
            <a:r>
              <a:rPr lang="en" sz="1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: 7</a:t>
            </a:r>
          </a:p>
        </p:txBody>
      </p:sp>
      <p:sp>
        <p:nvSpPr>
          <p:cNvPr id="523" name="Shape 523"/>
          <p:cNvSpPr txBox="1"/>
          <p:nvPr/>
        </p:nvSpPr>
        <p:spPr>
          <a:xfrm>
            <a:off x="4326525" y="2127401"/>
            <a:ext cx="1531200" cy="50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start_time</a:t>
            </a: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: 3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end_time</a:t>
            </a: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: 6</a:t>
            </a:r>
          </a:p>
        </p:txBody>
      </p:sp>
      <p:sp>
        <p:nvSpPr>
          <p:cNvPr id="524" name="Shape 524"/>
          <p:cNvSpPr txBox="1"/>
          <p:nvPr/>
        </p:nvSpPr>
        <p:spPr>
          <a:xfrm>
            <a:off x="1530175" y="4719976"/>
            <a:ext cx="1531200" cy="50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start_time</a:t>
            </a: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: 4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end_time</a:t>
            </a: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: 5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Shape 529"/>
          <p:cNvSpPr txBox="1"/>
          <p:nvPr>
            <p:ph idx="4294967295" type="subTitle"/>
          </p:nvPr>
        </p:nvSpPr>
        <p:spPr>
          <a:xfrm>
            <a:off x="609600" y="1444500"/>
            <a:ext cx="7924800" cy="541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1. Repeat </a:t>
            </a:r>
            <a:r>
              <a:rPr lang="en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dfs</a:t>
            </a: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from an arbitrary vertex until done.</a:t>
            </a:r>
          </a:p>
        </p:txBody>
      </p:sp>
      <p:cxnSp>
        <p:nvCxnSpPr>
          <p:cNvPr id="530" name="Shape 530"/>
          <p:cNvCxnSpPr>
            <a:stCxn id="531" idx="6"/>
            <a:endCxn id="532" idx="2"/>
          </p:cNvCxnSpPr>
          <p:nvPr/>
        </p:nvCxnSpPr>
        <p:spPr>
          <a:xfrm>
            <a:off x="3308037" y="3737662"/>
            <a:ext cx="2625900" cy="76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stealth"/>
            <a:tailEnd len="lg" w="lg" type="none"/>
          </a:ln>
        </p:spPr>
      </p:cxnSp>
      <p:sp>
        <p:nvSpPr>
          <p:cNvPr id="533" name="Shape 533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Kosaraju’s Algorithm</a:t>
            </a:r>
          </a:p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800">
              <a:solidFill>
                <a:srgbClr val="000000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grpSp>
        <p:nvGrpSpPr>
          <p:cNvPr id="534" name="Shape 534"/>
          <p:cNvGrpSpPr/>
          <p:nvPr/>
        </p:nvGrpSpPr>
        <p:grpSpPr>
          <a:xfrm>
            <a:off x="5933937" y="3491512"/>
            <a:ext cx="644700" cy="644700"/>
            <a:chOff x="4581974" y="2766525"/>
            <a:chExt cx="644700" cy="644699"/>
          </a:xfrm>
        </p:grpSpPr>
        <p:sp>
          <p:nvSpPr>
            <p:cNvPr id="532" name="Shape 532"/>
            <p:cNvSpPr/>
            <p:nvPr/>
          </p:nvSpPr>
          <p:spPr>
            <a:xfrm>
              <a:off x="4581974" y="2766525"/>
              <a:ext cx="644700" cy="644699"/>
            </a:xfrm>
            <a:prstGeom prst="ellipse">
              <a:avLst/>
            </a:prstGeom>
            <a:solidFill>
              <a:srgbClr val="666666"/>
            </a:solidFill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t/>
              </a:r>
              <a:endParaRPr b="1" sz="18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pic>
          <p:nvPicPr>
            <p:cNvPr id="535" name="Shape 53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673000" y="2903812"/>
              <a:ext cx="462650" cy="370123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536" name="Shape 536"/>
          <p:cNvCxnSpPr>
            <a:stCxn id="531" idx="4"/>
            <a:endCxn id="537" idx="1"/>
          </p:cNvCxnSpPr>
          <p:nvPr/>
        </p:nvCxnSpPr>
        <p:spPr>
          <a:xfrm>
            <a:off x="2985687" y="4060012"/>
            <a:ext cx="1829400" cy="1126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stealth"/>
            <a:tailEnd len="lg" w="lg" type="none"/>
          </a:ln>
        </p:spPr>
      </p:cxnSp>
      <p:cxnSp>
        <p:nvCxnSpPr>
          <p:cNvPr id="538" name="Shape 538"/>
          <p:cNvCxnSpPr>
            <a:stCxn id="532" idx="4"/>
            <a:endCxn id="537" idx="7"/>
          </p:cNvCxnSpPr>
          <p:nvPr/>
        </p:nvCxnSpPr>
        <p:spPr>
          <a:xfrm flipH="1">
            <a:off x="5271087" y="4136212"/>
            <a:ext cx="985200" cy="1050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stealth"/>
            <a:tailEnd len="lg" w="lg" type="none"/>
          </a:ln>
        </p:spPr>
      </p:cxnSp>
      <p:cxnSp>
        <p:nvCxnSpPr>
          <p:cNvPr id="539" name="Shape 539"/>
          <p:cNvCxnSpPr>
            <a:stCxn id="540" idx="4"/>
            <a:endCxn id="537" idx="0"/>
          </p:cNvCxnSpPr>
          <p:nvPr/>
        </p:nvCxnSpPr>
        <p:spPr>
          <a:xfrm>
            <a:off x="4662087" y="3280287"/>
            <a:ext cx="381000" cy="1811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stealth"/>
            <a:tailEnd len="lg" w="lg" type="none"/>
          </a:ln>
        </p:spPr>
      </p:cxnSp>
      <p:grpSp>
        <p:nvGrpSpPr>
          <p:cNvPr id="541" name="Shape 541"/>
          <p:cNvGrpSpPr/>
          <p:nvPr/>
        </p:nvGrpSpPr>
        <p:grpSpPr>
          <a:xfrm>
            <a:off x="2687387" y="4863112"/>
            <a:ext cx="644700" cy="644700"/>
            <a:chOff x="1912099" y="3775425"/>
            <a:chExt cx="644700" cy="644700"/>
          </a:xfrm>
        </p:grpSpPr>
        <p:sp>
          <p:nvSpPr>
            <p:cNvPr id="542" name="Shape 542"/>
            <p:cNvSpPr/>
            <p:nvPr/>
          </p:nvSpPr>
          <p:spPr>
            <a:xfrm>
              <a:off x="1912099" y="3775425"/>
              <a:ext cx="644700" cy="644700"/>
            </a:xfrm>
            <a:prstGeom prst="ellipse">
              <a:avLst/>
            </a:prstGeom>
            <a:solidFill>
              <a:srgbClr val="666666"/>
            </a:solidFill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t/>
              </a:r>
              <a:endParaRPr b="1" sz="18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pic>
          <p:nvPicPr>
            <p:cNvPr id="543" name="Shape 54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005550" y="3879862"/>
              <a:ext cx="457800" cy="435825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544" name="Shape 544"/>
          <p:cNvCxnSpPr>
            <a:stCxn id="542" idx="6"/>
            <a:endCxn id="537" idx="2"/>
          </p:cNvCxnSpPr>
          <p:nvPr/>
        </p:nvCxnSpPr>
        <p:spPr>
          <a:xfrm>
            <a:off x="3332087" y="5185462"/>
            <a:ext cx="1388700" cy="228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stealth"/>
            <a:tailEnd len="lg" w="lg" type="none"/>
          </a:ln>
        </p:spPr>
      </p:cxnSp>
      <p:grpSp>
        <p:nvGrpSpPr>
          <p:cNvPr id="545" name="Shape 545"/>
          <p:cNvGrpSpPr/>
          <p:nvPr/>
        </p:nvGrpSpPr>
        <p:grpSpPr>
          <a:xfrm>
            <a:off x="4720737" y="5091712"/>
            <a:ext cx="644700" cy="644700"/>
            <a:chOff x="3978374" y="3680925"/>
            <a:chExt cx="644700" cy="644700"/>
          </a:xfrm>
        </p:grpSpPr>
        <p:sp>
          <p:nvSpPr>
            <p:cNvPr id="537" name="Shape 537"/>
            <p:cNvSpPr/>
            <p:nvPr/>
          </p:nvSpPr>
          <p:spPr>
            <a:xfrm>
              <a:off x="3978374" y="3680925"/>
              <a:ext cx="644700" cy="644700"/>
            </a:xfrm>
            <a:prstGeom prst="ellipse">
              <a:avLst/>
            </a:prstGeom>
            <a:solidFill>
              <a:schemeClr val="dk1"/>
            </a:solidFill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t/>
              </a:r>
              <a:endParaRPr b="1" sz="18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pic>
          <p:nvPicPr>
            <p:cNvPr id="546" name="Shape 54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034762" y="3799637"/>
              <a:ext cx="531924" cy="407274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547" name="Shape 547"/>
          <p:cNvCxnSpPr>
            <a:stCxn id="531" idx="7"/>
            <a:endCxn id="540" idx="2"/>
          </p:cNvCxnSpPr>
          <p:nvPr/>
        </p:nvCxnSpPr>
        <p:spPr>
          <a:xfrm flipH="1" rot="10800000">
            <a:off x="3213623" y="2958026"/>
            <a:ext cx="1126200" cy="551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stealth"/>
            <a:tailEnd len="lg" w="lg" type="none"/>
          </a:ln>
        </p:spPr>
      </p:cxnSp>
      <p:cxnSp>
        <p:nvCxnSpPr>
          <p:cNvPr id="548" name="Shape 548"/>
          <p:cNvCxnSpPr>
            <a:stCxn id="532" idx="3"/>
            <a:endCxn id="542" idx="7"/>
          </p:cNvCxnSpPr>
          <p:nvPr/>
        </p:nvCxnSpPr>
        <p:spPr>
          <a:xfrm flipH="1">
            <a:off x="3237751" y="4041798"/>
            <a:ext cx="2790600" cy="915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stealth"/>
            <a:tailEnd len="lg" w="lg" type="none"/>
          </a:ln>
        </p:spPr>
      </p:cxnSp>
      <p:cxnSp>
        <p:nvCxnSpPr>
          <p:cNvPr id="549" name="Shape 549"/>
          <p:cNvCxnSpPr>
            <a:stCxn id="540" idx="6"/>
            <a:endCxn id="532" idx="0"/>
          </p:cNvCxnSpPr>
          <p:nvPr/>
        </p:nvCxnSpPr>
        <p:spPr>
          <a:xfrm>
            <a:off x="4984437" y="2957937"/>
            <a:ext cx="1272000" cy="533699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stealth"/>
            <a:tailEnd len="lg" w="lg" type="none"/>
          </a:ln>
        </p:spPr>
      </p:cxnSp>
      <p:cxnSp>
        <p:nvCxnSpPr>
          <p:cNvPr id="550" name="Shape 550"/>
          <p:cNvCxnSpPr>
            <a:stCxn id="542" idx="7"/>
            <a:endCxn id="540" idx="3"/>
          </p:cNvCxnSpPr>
          <p:nvPr/>
        </p:nvCxnSpPr>
        <p:spPr>
          <a:xfrm flipH="1" rot="10800000">
            <a:off x="3237673" y="3185726"/>
            <a:ext cx="1196400" cy="1771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stealth"/>
            <a:tailEnd len="lg" w="lg" type="none"/>
          </a:ln>
        </p:spPr>
      </p:cxnSp>
      <p:grpSp>
        <p:nvGrpSpPr>
          <p:cNvPr id="551" name="Shape 551"/>
          <p:cNvGrpSpPr/>
          <p:nvPr/>
        </p:nvGrpSpPr>
        <p:grpSpPr>
          <a:xfrm>
            <a:off x="4339737" y="2635587"/>
            <a:ext cx="644700" cy="644699"/>
            <a:chOff x="4359374" y="1453400"/>
            <a:chExt cx="644700" cy="644700"/>
          </a:xfrm>
        </p:grpSpPr>
        <p:sp>
          <p:nvSpPr>
            <p:cNvPr id="540" name="Shape 540"/>
            <p:cNvSpPr/>
            <p:nvPr/>
          </p:nvSpPr>
          <p:spPr>
            <a:xfrm>
              <a:off x="4359374" y="1453400"/>
              <a:ext cx="644700" cy="644700"/>
            </a:xfrm>
            <a:prstGeom prst="ellipse">
              <a:avLst/>
            </a:prstGeom>
            <a:solidFill>
              <a:srgbClr val="666666"/>
            </a:solidFill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t/>
              </a:r>
              <a:endParaRPr b="1" sz="18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pic>
          <p:nvPicPr>
            <p:cNvPr id="552" name="Shape 552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4417724" y="1511624"/>
              <a:ext cx="527999" cy="5279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53" name="Shape 553"/>
          <p:cNvGrpSpPr/>
          <p:nvPr/>
        </p:nvGrpSpPr>
        <p:grpSpPr>
          <a:xfrm>
            <a:off x="2663337" y="3415312"/>
            <a:ext cx="644700" cy="644700"/>
            <a:chOff x="2606774" y="2309325"/>
            <a:chExt cx="644700" cy="644700"/>
          </a:xfrm>
        </p:grpSpPr>
        <p:sp>
          <p:nvSpPr>
            <p:cNvPr id="531" name="Shape 531"/>
            <p:cNvSpPr/>
            <p:nvPr/>
          </p:nvSpPr>
          <p:spPr>
            <a:xfrm>
              <a:off x="2606774" y="2309325"/>
              <a:ext cx="644700" cy="644700"/>
            </a:xfrm>
            <a:prstGeom prst="ellipse">
              <a:avLst/>
            </a:prstGeom>
            <a:solidFill>
              <a:srgbClr val="666666"/>
            </a:solidFill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t/>
              </a:r>
              <a:endParaRPr b="1" sz="18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pic>
          <p:nvPicPr>
            <p:cNvPr id="554" name="Shape 554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2606775" y="2388291"/>
              <a:ext cx="644700" cy="48674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55" name="Shape 555"/>
          <p:cNvSpPr txBox="1"/>
          <p:nvPr/>
        </p:nvSpPr>
        <p:spPr>
          <a:xfrm>
            <a:off x="1554675" y="3269501"/>
            <a:ext cx="1531200" cy="50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start_time</a:t>
            </a: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: 0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end_time</a:t>
            </a: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: 1</a:t>
            </a:r>
          </a:p>
        </p:txBody>
      </p:sp>
      <p:sp>
        <p:nvSpPr>
          <p:cNvPr id="556" name="Shape 556"/>
          <p:cNvSpPr txBox="1"/>
          <p:nvPr/>
        </p:nvSpPr>
        <p:spPr>
          <a:xfrm>
            <a:off x="6543075" y="3262926"/>
            <a:ext cx="1531200" cy="50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start_time</a:t>
            </a: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: 2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end_time</a:t>
            </a: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: 7</a:t>
            </a:r>
          </a:p>
        </p:txBody>
      </p:sp>
      <p:sp>
        <p:nvSpPr>
          <p:cNvPr id="557" name="Shape 557"/>
          <p:cNvSpPr txBox="1"/>
          <p:nvPr/>
        </p:nvSpPr>
        <p:spPr>
          <a:xfrm>
            <a:off x="4326525" y="2127401"/>
            <a:ext cx="1531200" cy="50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start_time</a:t>
            </a: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: 3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end_time</a:t>
            </a: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: 6</a:t>
            </a:r>
          </a:p>
        </p:txBody>
      </p:sp>
      <p:sp>
        <p:nvSpPr>
          <p:cNvPr id="558" name="Shape 558"/>
          <p:cNvSpPr txBox="1"/>
          <p:nvPr/>
        </p:nvSpPr>
        <p:spPr>
          <a:xfrm>
            <a:off x="1530175" y="4719976"/>
            <a:ext cx="1531200" cy="50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start_time</a:t>
            </a: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: 4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end_time</a:t>
            </a: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: 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A Few Notes</a:t>
            </a:r>
          </a:p>
        </p:txBody>
      </p:sp>
      <p:sp>
        <p:nvSpPr>
          <p:cNvPr id="69" name="Shape 69"/>
          <p:cNvSpPr txBox="1"/>
          <p:nvPr>
            <p:ph idx="4294967295" type="subTitle"/>
          </p:nvPr>
        </p:nvSpPr>
        <p:spPr>
          <a:xfrm>
            <a:off x="609600" y="1444500"/>
            <a:ext cx="7924800" cy="541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Homework 3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Due tomorrow at 11:59 p.m. on Gradescope.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Homework 4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Released tomorrow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Shape 563"/>
          <p:cNvSpPr txBox="1"/>
          <p:nvPr>
            <p:ph idx="4294967295" type="subTitle"/>
          </p:nvPr>
        </p:nvSpPr>
        <p:spPr>
          <a:xfrm>
            <a:off x="609600" y="1444500"/>
            <a:ext cx="7924800" cy="541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1. Repeat </a:t>
            </a:r>
            <a:r>
              <a:rPr lang="en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dfs</a:t>
            </a: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from an arbitrary vertex until done.</a:t>
            </a:r>
          </a:p>
        </p:txBody>
      </p:sp>
      <p:cxnSp>
        <p:nvCxnSpPr>
          <p:cNvPr id="564" name="Shape 564"/>
          <p:cNvCxnSpPr>
            <a:stCxn id="565" idx="6"/>
            <a:endCxn id="566" idx="2"/>
          </p:cNvCxnSpPr>
          <p:nvPr/>
        </p:nvCxnSpPr>
        <p:spPr>
          <a:xfrm>
            <a:off x="3308037" y="3737662"/>
            <a:ext cx="2625900" cy="76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stealth"/>
            <a:tailEnd len="lg" w="lg" type="none"/>
          </a:ln>
        </p:spPr>
      </p:cxnSp>
      <p:sp>
        <p:nvSpPr>
          <p:cNvPr id="567" name="Shape 567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Kosaraju’s Algorithm</a:t>
            </a:r>
          </a:p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800">
              <a:solidFill>
                <a:srgbClr val="000000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grpSp>
        <p:nvGrpSpPr>
          <p:cNvPr id="568" name="Shape 568"/>
          <p:cNvGrpSpPr/>
          <p:nvPr/>
        </p:nvGrpSpPr>
        <p:grpSpPr>
          <a:xfrm>
            <a:off x="5933937" y="3491512"/>
            <a:ext cx="644700" cy="644700"/>
            <a:chOff x="4581974" y="2766525"/>
            <a:chExt cx="644700" cy="644699"/>
          </a:xfrm>
        </p:grpSpPr>
        <p:sp>
          <p:nvSpPr>
            <p:cNvPr id="566" name="Shape 566"/>
            <p:cNvSpPr/>
            <p:nvPr/>
          </p:nvSpPr>
          <p:spPr>
            <a:xfrm>
              <a:off x="4581974" y="2766525"/>
              <a:ext cx="644700" cy="644699"/>
            </a:xfrm>
            <a:prstGeom prst="ellipse">
              <a:avLst/>
            </a:prstGeom>
            <a:solidFill>
              <a:srgbClr val="666666"/>
            </a:solidFill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t/>
              </a:r>
              <a:endParaRPr b="1" sz="18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pic>
          <p:nvPicPr>
            <p:cNvPr id="569" name="Shape 56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673000" y="2903812"/>
              <a:ext cx="462650" cy="370123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570" name="Shape 570"/>
          <p:cNvCxnSpPr>
            <a:stCxn id="565" idx="4"/>
            <a:endCxn id="571" idx="1"/>
          </p:cNvCxnSpPr>
          <p:nvPr/>
        </p:nvCxnSpPr>
        <p:spPr>
          <a:xfrm>
            <a:off x="2985687" y="4060012"/>
            <a:ext cx="1829400" cy="1126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stealth"/>
            <a:tailEnd len="lg" w="lg" type="none"/>
          </a:ln>
        </p:spPr>
      </p:cxnSp>
      <p:cxnSp>
        <p:nvCxnSpPr>
          <p:cNvPr id="572" name="Shape 572"/>
          <p:cNvCxnSpPr>
            <a:stCxn id="566" idx="4"/>
            <a:endCxn id="571" idx="7"/>
          </p:cNvCxnSpPr>
          <p:nvPr/>
        </p:nvCxnSpPr>
        <p:spPr>
          <a:xfrm flipH="1">
            <a:off x="5271087" y="4136212"/>
            <a:ext cx="985200" cy="1050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stealth"/>
            <a:tailEnd len="lg" w="lg" type="none"/>
          </a:ln>
        </p:spPr>
      </p:cxnSp>
      <p:cxnSp>
        <p:nvCxnSpPr>
          <p:cNvPr id="573" name="Shape 573"/>
          <p:cNvCxnSpPr>
            <a:stCxn id="574" idx="4"/>
            <a:endCxn id="571" idx="0"/>
          </p:cNvCxnSpPr>
          <p:nvPr/>
        </p:nvCxnSpPr>
        <p:spPr>
          <a:xfrm>
            <a:off x="4662087" y="3280287"/>
            <a:ext cx="381000" cy="1811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stealth"/>
            <a:tailEnd len="lg" w="lg" type="none"/>
          </a:ln>
        </p:spPr>
      </p:cxnSp>
      <p:grpSp>
        <p:nvGrpSpPr>
          <p:cNvPr id="575" name="Shape 575"/>
          <p:cNvGrpSpPr/>
          <p:nvPr/>
        </p:nvGrpSpPr>
        <p:grpSpPr>
          <a:xfrm>
            <a:off x="2687387" y="4863112"/>
            <a:ext cx="644700" cy="644700"/>
            <a:chOff x="1912099" y="3775425"/>
            <a:chExt cx="644700" cy="644700"/>
          </a:xfrm>
        </p:grpSpPr>
        <p:sp>
          <p:nvSpPr>
            <p:cNvPr id="576" name="Shape 576"/>
            <p:cNvSpPr/>
            <p:nvPr/>
          </p:nvSpPr>
          <p:spPr>
            <a:xfrm>
              <a:off x="1912099" y="3775425"/>
              <a:ext cx="644700" cy="644700"/>
            </a:xfrm>
            <a:prstGeom prst="ellipse">
              <a:avLst/>
            </a:prstGeom>
            <a:solidFill>
              <a:srgbClr val="666666"/>
            </a:solidFill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t/>
              </a:r>
              <a:endParaRPr b="1" sz="18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pic>
          <p:nvPicPr>
            <p:cNvPr id="577" name="Shape 57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005550" y="3879862"/>
              <a:ext cx="457800" cy="435825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578" name="Shape 578"/>
          <p:cNvCxnSpPr>
            <a:stCxn id="576" idx="6"/>
            <a:endCxn id="571" idx="2"/>
          </p:cNvCxnSpPr>
          <p:nvPr/>
        </p:nvCxnSpPr>
        <p:spPr>
          <a:xfrm>
            <a:off x="3332087" y="5185462"/>
            <a:ext cx="1388700" cy="228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stealth"/>
            <a:tailEnd len="lg" w="lg" type="none"/>
          </a:ln>
        </p:spPr>
      </p:cxnSp>
      <p:grpSp>
        <p:nvGrpSpPr>
          <p:cNvPr id="579" name="Shape 579"/>
          <p:cNvGrpSpPr/>
          <p:nvPr/>
        </p:nvGrpSpPr>
        <p:grpSpPr>
          <a:xfrm>
            <a:off x="4720737" y="5091712"/>
            <a:ext cx="644700" cy="644700"/>
            <a:chOff x="3978374" y="3680925"/>
            <a:chExt cx="644700" cy="644700"/>
          </a:xfrm>
        </p:grpSpPr>
        <p:sp>
          <p:nvSpPr>
            <p:cNvPr id="571" name="Shape 571"/>
            <p:cNvSpPr/>
            <p:nvPr/>
          </p:nvSpPr>
          <p:spPr>
            <a:xfrm>
              <a:off x="3978374" y="3680925"/>
              <a:ext cx="644700" cy="644700"/>
            </a:xfrm>
            <a:prstGeom prst="ellipse">
              <a:avLst/>
            </a:prstGeom>
            <a:solidFill>
              <a:srgbClr val="FFD54F"/>
            </a:solidFill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t/>
              </a:r>
              <a:endParaRPr b="1" sz="18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pic>
          <p:nvPicPr>
            <p:cNvPr id="580" name="Shape 580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034762" y="3799637"/>
              <a:ext cx="531924" cy="407274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581" name="Shape 581"/>
          <p:cNvCxnSpPr>
            <a:stCxn id="565" idx="7"/>
            <a:endCxn id="574" idx="2"/>
          </p:cNvCxnSpPr>
          <p:nvPr/>
        </p:nvCxnSpPr>
        <p:spPr>
          <a:xfrm flipH="1" rot="10800000">
            <a:off x="3213623" y="2958026"/>
            <a:ext cx="1126200" cy="551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stealth"/>
            <a:tailEnd len="lg" w="lg" type="none"/>
          </a:ln>
        </p:spPr>
      </p:cxnSp>
      <p:cxnSp>
        <p:nvCxnSpPr>
          <p:cNvPr id="582" name="Shape 582"/>
          <p:cNvCxnSpPr>
            <a:stCxn id="566" idx="3"/>
            <a:endCxn id="576" idx="7"/>
          </p:cNvCxnSpPr>
          <p:nvPr/>
        </p:nvCxnSpPr>
        <p:spPr>
          <a:xfrm flipH="1">
            <a:off x="3237751" y="4041798"/>
            <a:ext cx="2790600" cy="915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stealth"/>
            <a:tailEnd len="lg" w="lg" type="none"/>
          </a:ln>
        </p:spPr>
      </p:cxnSp>
      <p:cxnSp>
        <p:nvCxnSpPr>
          <p:cNvPr id="583" name="Shape 583"/>
          <p:cNvCxnSpPr>
            <a:stCxn id="574" idx="6"/>
            <a:endCxn id="566" idx="0"/>
          </p:cNvCxnSpPr>
          <p:nvPr/>
        </p:nvCxnSpPr>
        <p:spPr>
          <a:xfrm>
            <a:off x="4984437" y="2957937"/>
            <a:ext cx="1272000" cy="533699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stealth"/>
            <a:tailEnd len="lg" w="lg" type="none"/>
          </a:ln>
        </p:spPr>
      </p:cxnSp>
      <p:cxnSp>
        <p:nvCxnSpPr>
          <p:cNvPr id="584" name="Shape 584"/>
          <p:cNvCxnSpPr>
            <a:stCxn id="576" idx="7"/>
            <a:endCxn id="574" idx="3"/>
          </p:cNvCxnSpPr>
          <p:nvPr/>
        </p:nvCxnSpPr>
        <p:spPr>
          <a:xfrm flipH="1" rot="10800000">
            <a:off x="3237673" y="3185726"/>
            <a:ext cx="1196400" cy="1771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stealth"/>
            <a:tailEnd len="lg" w="lg" type="none"/>
          </a:ln>
        </p:spPr>
      </p:cxnSp>
      <p:grpSp>
        <p:nvGrpSpPr>
          <p:cNvPr id="585" name="Shape 585"/>
          <p:cNvGrpSpPr/>
          <p:nvPr/>
        </p:nvGrpSpPr>
        <p:grpSpPr>
          <a:xfrm>
            <a:off x="4339737" y="2635587"/>
            <a:ext cx="644700" cy="644699"/>
            <a:chOff x="4359374" y="1453400"/>
            <a:chExt cx="644700" cy="644700"/>
          </a:xfrm>
        </p:grpSpPr>
        <p:sp>
          <p:nvSpPr>
            <p:cNvPr id="574" name="Shape 574"/>
            <p:cNvSpPr/>
            <p:nvPr/>
          </p:nvSpPr>
          <p:spPr>
            <a:xfrm>
              <a:off x="4359374" y="1453400"/>
              <a:ext cx="644700" cy="644700"/>
            </a:xfrm>
            <a:prstGeom prst="ellipse">
              <a:avLst/>
            </a:prstGeom>
            <a:solidFill>
              <a:srgbClr val="666666"/>
            </a:solidFill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t/>
              </a:r>
              <a:endParaRPr b="1" sz="18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pic>
          <p:nvPicPr>
            <p:cNvPr id="586" name="Shape 586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4417724" y="1511624"/>
              <a:ext cx="527999" cy="5279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87" name="Shape 587"/>
          <p:cNvGrpSpPr/>
          <p:nvPr/>
        </p:nvGrpSpPr>
        <p:grpSpPr>
          <a:xfrm>
            <a:off x="2663337" y="3415312"/>
            <a:ext cx="644700" cy="644700"/>
            <a:chOff x="2606774" y="2309325"/>
            <a:chExt cx="644700" cy="644700"/>
          </a:xfrm>
        </p:grpSpPr>
        <p:sp>
          <p:nvSpPr>
            <p:cNvPr id="565" name="Shape 565"/>
            <p:cNvSpPr/>
            <p:nvPr/>
          </p:nvSpPr>
          <p:spPr>
            <a:xfrm>
              <a:off x="2606774" y="2309325"/>
              <a:ext cx="644700" cy="644700"/>
            </a:xfrm>
            <a:prstGeom prst="ellipse">
              <a:avLst/>
            </a:prstGeom>
            <a:solidFill>
              <a:srgbClr val="666666"/>
            </a:solidFill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t/>
              </a:r>
              <a:endParaRPr b="1" sz="18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pic>
          <p:nvPicPr>
            <p:cNvPr id="588" name="Shape 588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2606775" y="2388291"/>
              <a:ext cx="644700" cy="48674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89" name="Shape 589"/>
          <p:cNvSpPr txBox="1"/>
          <p:nvPr/>
        </p:nvSpPr>
        <p:spPr>
          <a:xfrm>
            <a:off x="1554675" y="3269501"/>
            <a:ext cx="1531200" cy="50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start_time</a:t>
            </a: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: 0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end_time</a:t>
            </a: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: 1</a:t>
            </a:r>
          </a:p>
        </p:txBody>
      </p:sp>
      <p:sp>
        <p:nvSpPr>
          <p:cNvPr id="590" name="Shape 590"/>
          <p:cNvSpPr txBox="1"/>
          <p:nvPr/>
        </p:nvSpPr>
        <p:spPr>
          <a:xfrm>
            <a:off x="6543075" y="3262926"/>
            <a:ext cx="1531200" cy="50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start_time</a:t>
            </a: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: 2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end_time</a:t>
            </a: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: 7</a:t>
            </a:r>
          </a:p>
        </p:txBody>
      </p:sp>
      <p:sp>
        <p:nvSpPr>
          <p:cNvPr id="591" name="Shape 591"/>
          <p:cNvSpPr txBox="1"/>
          <p:nvPr/>
        </p:nvSpPr>
        <p:spPr>
          <a:xfrm>
            <a:off x="4326525" y="2127401"/>
            <a:ext cx="1531200" cy="50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start_time</a:t>
            </a: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: 3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end_time</a:t>
            </a: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: 6</a:t>
            </a:r>
          </a:p>
        </p:txBody>
      </p:sp>
      <p:sp>
        <p:nvSpPr>
          <p:cNvPr id="592" name="Shape 592"/>
          <p:cNvSpPr txBox="1"/>
          <p:nvPr/>
        </p:nvSpPr>
        <p:spPr>
          <a:xfrm>
            <a:off x="1530175" y="4719976"/>
            <a:ext cx="1531200" cy="50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start_time</a:t>
            </a: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: 4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end_time</a:t>
            </a: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: 5</a:t>
            </a:r>
          </a:p>
        </p:txBody>
      </p:sp>
      <p:sp>
        <p:nvSpPr>
          <p:cNvPr id="593" name="Shape 593"/>
          <p:cNvSpPr txBox="1"/>
          <p:nvPr/>
        </p:nvSpPr>
        <p:spPr>
          <a:xfrm>
            <a:off x="5370000" y="5091726"/>
            <a:ext cx="1531200" cy="50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start_time</a:t>
            </a: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: 8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end_time</a:t>
            </a:r>
            <a:r>
              <a:rPr lang="en" sz="12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: 9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Shape 598"/>
          <p:cNvSpPr txBox="1"/>
          <p:nvPr>
            <p:ph idx="4294967295" type="subTitle"/>
          </p:nvPr>
        </p:nvSpPr>
        <p:spPr>
          <a:xfrm>
            <a:off x="609600" y="1444500"/>
            <a:ext cx="7924800" cy="541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1. Repeat </a:t>
            </a:r>
            <a:r>
              <a:rPr lang="en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dfs</a:t>
            </a: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from an arbitrary vertex until done.</a:t>
            </a:r>
          </a:p>
        </p:txBody>
      </p:sp>
      <p:cxnSp>
        <p:nvCxnSpPr>
          <p:cNvPr id="599" name="Shape 599"/>
          <p:cNvCxnSpPr>
            <a:stCxn id="600" idx="6"/>
            <a:endCxn id="601" idx="2"/>
          </p:cNvCxnSpPr>
          <p:nvPr/>
        </p:nvCxnSpPr>
        <p:spPr>
          <a:xfrm>
            <a:off x="3308037" y="3737662"/>
            <a:ext cx="2625900" cy="76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stealth"/>
            <a:tailEnd len="lg" w="lg" type="none"/>
          </a:ln>
        </p:spPr>
      </p:cxnSp>
      <p:sp>
        <p:nvSpPr>
          <p:cNvPr id="602" name="Shape 602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Kosaraju’s Algorithm</a:t>
            </a:r>
          </a:p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800">
              <a:solidFill>
                <a:srgbClr val="000000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grpSp>
        <p:nvGrpSpPr>
          <p:cNvPr id="603" name="Shape 603"/>
          <p:cNvGrpSpPr/>
          <p:nvPr/>
        </p:nvGrpSpPr>
        <p:grpSpPr>
          <a:xfrm>
            <a:off x="5933937" y="3491512"/>
            <a:ext cx="644700" cy="644700"/>
            <a:chOff x="4581974" y="2766525"/>
            <a:chExt cx="644700" cy="644699"/>
          </a:xfrm>
        </p:grpSpPr>
        <p:sp>
          <p:nvSpPr>
            <p:cNvPr id="601" name="Shape 601"/>
            <p:cNvSpPr/>
            <p:nvPr/>
          </p:nvSpPr>
          <p:spPr>
            <a:xfrm>
              <a:off x="4581974" y="2766525"/>
              <a:ext cx="644700" cy="644699"/>
            </a:xfrm>
            <a:prstGeom prst="ellipse">
              <a:avLst/>
            </a:prstGeom>
            <a:solidFill>
              <a:srgbClr val="666666"/>
            </a:solidFill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t/>
              </a:r>
              <a:endParaRPr b="1" sz="18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pic>
          <p:nvPicPr>
            <p:cNvPr id="604" name="Shape 60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673000" y="2903812"/>
              <a:ext cx="462650" cy="370123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605" name="Shape 605"/>
          <p:cNvCxnSpPr>
            <a:stCxn id="600" idx="4"/>
            <a:endCxn id="606" idx="1"/>
          </p:cNvCxnSpPr>
          <p:nvPr/>
        </p:nvCxnSpPr>
        <p:spPr>
          <a:xfrm>
            <a:off x="2985687" y="4060012"/>
            <a:ext cx="1829400" cy="1126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stealth"/>
            <a:tailEnd len="lg" w="lg" type="none"/>
          </a:ln>
        </p:spPr>
      </p:cxnSp>
      <p:cxnSp>
        <p:nvCxnSpPr>
          <p:cNvPr id="607" name="Shape 607"/>
          <p:cNvCxnSpPr>
            <a:stCxn id="601" idx="4"/>
            <a:endCxn id="606" idx="7"/>
          </p:cNvCxnSpPr>
          <p:nvPr/>
        </p:nvCxnSpPr>
        <p:spPr>
          <a:xfrm flipH="1">
            <a:off x="5271087" y="4136212"/>
            <a:ext cx="985200" cy="1050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stealth"/>
            <a:tailEnd len="lg" w="lg" type="none"/>
          </a:ln>
        </p:spPr>
      </p:cxnSp>
      <p:cxnSp>
        <p:nvCxnSpPr>
          <p:cNvPr id="608" name="Shape 608"/>
          <p:cNvCxnSpPr>
            <a:stCxn id="609" idx="4"/>
            <a:endCxn id="606" idx="0"/>
          </p:cNvCxnSpPr>
          <p:nvPr/>
        </p:nvCxnSpPr>
        <p:spPr>
          <a:xfrm>
            <a:off x="4662087" y="3280287"/>
            <a:ext cx="381000" cy="1811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stealth"/>
            <a:tailEnd len="lg" w="lg" type="none"/>
          </a:ln>
        </p:spPr>
      </p:cxnSp>
      <p:grpSp>
        <p:nvGrpSpPr>
          <p:cNvPr id="610" name="Shape 610"/>
          <p:cNvGrpSpPr/>
          <p:nvPr/>
        </p:nvGrpSpPr>
        <p:grpSpPr>
          <a:xfrm>
            <a:off x="2687387" y="4863112"/>
            <a:ext cx="644700" cy="644700"/>
            <a:chOff x="1912099" y="3775425"/>
            <a:chExt cx="644700" cy="644700"/>
          </a:xfrm>
        </p:grpSpPr>
        <p:sp>
          <p:nvSpPr>
            <p:cNvPr id="611" name="Shape 611"/>
            <p:cNvSpPr/>
            <p:nvPr/>
          </p:nvSpPr>
          <p:spPr>
            <a:xfrm>
              <a:off x="1912099" y="3775425"/>
              <a:ext cx="644700" cy="644700"/>
            </a:xfrm>
            <a:prstGeom prst="ellipse">
              <a:avLst/>
            </a:prstGeom>
            <a:solidFill>
              <a:srgbClr val="666666"/>
            </a:solidFill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t/>
              </a:r>
              <a:endParaRPr b="1" sz="18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pic>
          <p:nvPicPr>
            <p:cNvPr id="612" name="Shape 61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005550" y="3879862"/>
              <a:ext cx="457800" cy="435825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613" name="Shape 613"/>
          <p:cNvCxnSpPr>
            <a:stCxn id="611" idx="6"/>
            <a:endCxn id="606" idx="2"/>
          </p:cNvCxnSpPr>
          <p:nvPr/>
        </p:nvCxnSpPr>
        <p:spPr>
          <a:xfrm>
            <a:off x="3332087" y="5185462"/>
            <a:ext cx="1388700" cy="228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stealth"/>
            <a:tailEnd len="lg" w="lg" type="none"/>
          </a:ln>
        </p:spPr>
      </p:cxnSp>
      <p:grpSp>
        <p:nvGrpSpPr>
          <p:cNvPr id="614" name="Shape 614"/>
          <p:cNvGrpSpPr/>
          <p:nvPr/>
        </p:nvGrpSpPr>
        <p:grpSpPr>
          <a:xfrm>
            <a:off x="4720737" y="5091712"/>
            <a:ext cx="644700" cy="644700"/>
            <a:chOff x="3978374" y="3680925"/>
            <a:chExt cx="644700" cy="644700"/>
          </a:xfrm>
        </p:grpSpPr>
        <p:sp>
          <p:nvSpPr>
            <p:cNvPr id="606" name="Shape 606"/>
            <p:cNvSpPr/>
            <p:nvPr/>
          </p:nvSpPr>
          <p:spPr>
            <a:xfrm>
              <a:off x="3978374" y="3680925"/>
              <a:ext cx="644700" cy="644700"/>
            </a:xfrm>
            <a:prstGeom prst="ellipse">
              <a:avLst/>
            </a:prstGeom>
            <a:solidFill>
              <a:srgbClr val="666666"/>
            </a:solidFill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t/>
              </a:r>
              <a:endParaRPr b="1" sz="18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pic>
          <p:nvPicPr>
            <p:cNvPr id="615" name="Shape 615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034762" y="3799637"/>
              <a:ext cx="531924" cy="407274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616" name="Shape 616"/>
          <p:cNvCxnSpPr>
            <a:stCxn id="600" idx="7"/>
            <a:endCxn id="609" idx="2"/>
          </p:cNvCxnSpPr>
          <p:nvPr/>
        </p:nvCxnSpPr>
        <p:spPr>
          <a:xfrm flipH="1" rot="10800000">
            <a:off x="3213623" y="2958026"/>
            <a:ext cx="1126200" cy="551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stealth"/>
            <a:tailEnd len="lg" w="lg" type="none"/>
          </a:ln>
        </p:spPr>
      </p:cxnSp>
      <p:cxnSp>
        <p:nvCxnSpPr>
          <p:cNvPr id="617" name="Shape 617"/>
          <p:cNvCxnSpPr>
            <a:stCxn id="601" idx="3"/>
            <a:endCxn id="611" idx="7"/>
          </p:cNvCxnSpPr>
          <p:nvPr/>
        </p:nvCxnSpPr>
        <p:spPr>
          <a:xfrm flipH="1">
            <a:off x="3237751" y="4041798"/>
            <a:ext cx="2790600" cy="915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stealth"/>
            <a:tailEnd len="lg" w="lg" type="none"/>
          </a:ln>
        </p:spPr>
      </p:cxnSp>
      <p:cxnSp>
        <p:nvCxnSpPr>
          <p:cNvPr id="618" name="Shape 618"/>
          <p:cNvCxnSpPr>
            <a:stCxn id="609" idx="6"/>
            <a:endCxn id="601" idx="0"/>
          </p:cNvCxnSpPr>
          <p:nvPr/>
        </p:nvCxnSpPr>
        <p:spPr>
          <a:xfrm>
            <a:off x="4984437" y="2957937"/>
            <a:ext cx="1272000" cy="533699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stealth"/>
            <a:tailEnd len="lg" w="lg" type="none"/>
          </a:ln>
        </p:spPr>
      </p:cxnSp>
      <p:cxnSp>
        <p:nvCxnSpPr>
          <p:cNvPr id="619" name="Shape 619"/>
          <p:cNvCxnSpPr>
            <a:stCxn id="611" idx="7"/>
            <a:endCxn id="609" idx="3"/>
          </p:cNvCxnSpPr>
          <p:nvPr/>
        </p:nvCxnSpPr>
        <p:spPr>
          <a:xfrm flipH="1" rot="10800000">
            <a:off x="3237673" y="3185726"/>
            <a:ext cx="1196400" cy="1771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stealth"/>
            <a:tailEnd len="lg" w="lg" type="none"/>
          </a:ln>
        </p:spPr>
      </p:cxnSp>
      <p:grpSp>
        <p:nvGrpSpPr>
          <p:cNvPr id="620" name="Shape 620"/>
          <p:cNvGrpSpPr/>
          <p:nvPr/>
        </p:nvGrpSpPr>
        <p:grpSpPr>
          <a:xfrm>
            <a:off x="4339737" y="2635587"/>
            <a:ext cx="644700" cy="644699"/>
            <a:chOff x="4359374" y="1453400"/>
            <a:chExt cx="644700" cy="644700"/>
          </a:xfrm>
        </p:grpSpPr>
        <p:sp>
          <p:nvSpPr>
            <p:cNvPr id="609" name="Shape 609"/>
            <p:cNvSpPr/>
            <p:nvPr/>
          </p:nvSpPr>
          <p:spPr>
            <a:xfrm>
              <a:off x="4359374" y="1453400"/>
              <a:ext cx="644700" cy="644700"/>
            </a:xfrm>
            <a:prstGeom prst="ellipse">
              <a:avLst/>
            </a:prstGeom>
            <a:solidFill>
              <a:srgbClr val="666666"/>
            </a:solidFill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t/>
              </a:r>
              <a:endParaRPr b="1" sz="18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pic>
          <p:nvPicPr>
            <p:cNvPr id="621" name="Shape 621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4417724" y="1511624"/>
              <a:ext cx="527999" cy="5279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22" name="Shape 622"/>
          <p:cNvGrpSpPr/>
          <p:nvPr/>
        </p:nvGrpSpPr>
        <p:grpSpPr>
          <a:xfrm>
            <a:off x="2663337" y="3415312"/>
            <a:ext cx="644700" cy="644700"/>
            <a:chOff x="2606774" y="2309325"/>
            <a:chExt cx="644700" cy="644700"/>
          </a:xfrm>
        </p:grpSpPr>
        <p:sp>
          <p:nvSpPr>
            <p:cNvPr id="600" name="Shape 600"/>
            <p:cNvSpPr/>
            <p:nvPr/>
          </p:nvSpPr>
          <p:spPr>
            <a:xfrm>
              <a:off x="2606774" y="2309325"/>
              <a:ext cx="644700" cy="644700"/>
            </a:xfrm>
            <a:prstGeom prst="ellipse">
              <a:avLst/>
            </a:prstGeom>
            <a:solidFill>
              <a:srgbClr val="666666"/>
            </a:solidFill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t/>
              </a:r>
              <a:endParaRPr b="1" sz="18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pic>
          <p:nvPicPr>
            <p:cNvPr id="623" name="Shape 623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2606775" y="2388291"/>
              <a:ext cx="644700" cy="48674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24" name="Shape 624"/>
          <p:cNvSpPr txBox="1"/>
          <p:nvPr/>
        </p:nvSpPr>
        <p:spPr>
          <a:xfrm>
            <a:off x="1554675" y="3269501"/>
            <a:ext cx="1531200" cy="50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start_time</a:t>
            </a: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: 0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end_time</a:t>
            </a: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: 1</a:t>
            </a:r>
          </a:p>
        </p:txBody>
      </p:sp>
      <p:sp>
        <p:nvSpPr>
          <p:cNvPr id="625" name="Shape 625"/>
          <p:cNvSpPr txBox="1"/>
          <p:nvPr/>
        </p:nvSpPr>
        <p:spPr>
          <a:xfrm>
            <a:off x="6543075" y="3262926"/>
            <a:ext cx="1531200" cy="50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start_time</a:t>
            </a: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: 2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end_time</a:t>
            </a: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: 7</a:t>
            </a:r>
          </a:p>
        </p:txBody>
      </p:sp>
      <p:sp>
        <p:nvSpPr>
          <p:cNvPr id="626" name="Shape 626"/>
          <p:cNvSpPr txBox="1"/>
          <p:nvPr/>
        </p:nvSpPr>
        <p:spPr>
          <a:xfrm>
            <a:off x="4326525" y="2127401"/>
            <a:ext cx="1531200" cy="50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start_time</a:t>
            </a: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: 3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end_time</a:t>
            </a: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: 6</a:t>
            </a:r>
          </a:p>
        </p:txBody>
      </p:sp>
      <p:sp>
        <p:nvSpPr>
          <p:cNvPr id="627" name="Shape 627"/>
          <p:cNvSpPr txBox="1"/>
          <p:nvPr/>
        </p:nvSpPr>
        <p:spPr>
          <a:xfrm>
            <a:off x="1530175" y="4719976"/>
            <a:ext cx="1531200" cy="50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start_time</a:t>
            </a: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: 4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end_time</a:t>
            </a: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: 5</a:t>
            </a:r>
          </a:p>
        </p:txBody>
      </p:sp>
      <p:sp>
        <p:nvSpPr>
          <p:cNvPr id="628" name="Shape 628"/>
          <p:cNvSpPr txBox="1"/>
          <p:nvPr/>
        </p:nvSpPr>
        <p:spPr>
          <a:xfrm>
            <a:off x="5370000" y="5091726"/>
            <a:ext cx="1531200" cy="50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start_time</a:t>
            </a: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: 8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end_time</a:t>
            </a: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: 9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Shape 633"/>
          <p:cNvSpPr txBox="1"/>
          <p:nvPr>
            <p:ph idx="4294967295" type="subTitle"/>
          </p:nvPr>
        </p:nvSpPr>
        <p:spPr>
          <a:xfrm>
            <a:off x="609600" y="1444500"/>
            <a:ext cx="7924800" cy="541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 Reverse all of the edges.</a:t>
            </a:r>
          </a:p>
        </p:txBody>
      </p:sp>
      <p:cxnSp>
        <p:nvCxnSpPr>
          <p:cNvPr id="634" name="Shape 634"/>
          <p:cNvCxnSpPr>
            <a:stCxn id="635" idx="6"/>
            <a:endCxn id="636" idx="2"/>
          </p:cNvCxnSpPr>
          <p:nvPr/>
        </p:nvCxnSpPr>
        <p:spPr>
          <a:xfrm>
            <a:off x="3308037" y="3737662"/>
            <a:ext cx="2625900" cy="76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637" name="Shape 637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Kosaraju’s Algorithm</a:t>
            </a:r>
          </a:p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800">
              <a:solidFill>
                <a:srgbClr val="000000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grpSp>
        <p:nvGrpSpPr>
          <p:cNvPr id="638" name="Shape 638"/>
          <p:cNvGrpSpPr/>
          <p:nvPr/>
        </p:nvGrpSpPr>
        <p:grpSpPr>
          <a:xfrm>
            <a:off x="5933937" y="3491512"/>
            <a:ext cx="644700" cy="644700"/>
            <a:chOff x="4581974" y="2766525"/>
            <a:chExt cx="644700" cy="644699"/>
          </a:xfrm>
        </p:grpSpPr>
        <p:sp>
          <p:nvSpPr>
            <p:cNvPr id="636" name="Shape 636"/>
            <p:cNvSpPr/>
            <p:nvPr/>
          </p:nvSpPr>
          <p:spPr>
            <a:xfrm>
              <a:off x="4581974" y="2766525"/>
              <a:ext cx="644700" cy="644699"/>
            </a:xfrm>
            <a:prstGeom prst="ellipse">
              <a:avLst/>
            </a:prstGeom>
            <a:solidFill>
              <a:srgbClr val="666666"/>
            </a:solidFill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t/>
              </a:r>
              <a:endParaRPr b="1" sz="18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pic>
          <p:nvPicPr>
            <p:cNvPr id="639" name="Shape 63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673000" y="2903812"/>
              <a:ext cx="462650" cy="370123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640" name="Shape 640"/>
          <p:cNvCxnSpPr>
            <a:stCxn id="635" idx="4"/>
            <a:endCxn id="641" idx="1"/>
          </p:cNvCxnSpPr>
          <p:nvPr/>
        </p:nvCxnSpPr>
        <p:spPr>
          <a:xfrm>
            <a:off x="2985687" y="4060012"/>
            <a:ext cx="1829400" cy="1126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642" name="Shape 642"/>
          <p:cNvCxnSpPr>
            <a:stCxn id="636" idx="4"/>
            <a:endCxn id="641" idx="7"/>
          </p:cNvCxnSpPr>
          <p:nvPr/>
        </p:nvCxnSpPr>
        <p:spPr>
          <a:xfrm flipH="1">
            <a:off x="5271087" y="4136212"/>
            <a:ext cx="985200" cy="1050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643" name="Shape 643"/>
          <p:cNvCxnSpPr>
            <a:stCxn id="644" idx="4"/>
            <a:endCxn id="641" idx="0"/>
          </p:cNvCxnSpPr>
          <p:nvPr/>
        </p:nvCxnSpPr>
        <p:spPr>
          <a:xfrm>
            <a:off x="4662087" y="3280287"/>
            <a:ext cx="381000" cy="1811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grpSp>
        <p:nvGrpSpPr>
          <p:cNvPr id="645" name="Shape 645"/>
          <p:cNvGrpSpPr/>
          <p:nvPr/>
        </p:nvGrpSpPr>
        <p:grpSpPr>
          <a:xfrm>
            <a:off x="2687387" y="4863112"/>
            <a:ext cx="644700" cy="644700"/>
            <a:chOff x="1912099" y="3775425"/>
            <a:chExt cx="644700" cy="644700"/>
          </a:xfrm>
        </p:grpSpPr>
        <p:sp>
          <p:nvSpPr>
            <p:cNvPr id="646" name="Shape 646"/>
            <p:cNvSpPr/>
            <p:nvPr/>
          </p:nvSpPr>
          <p:spPr>
            <a:xfrm>
              <a:off x="1912099" y="3775425"/>
              <a:ext cx="644700" cy="644700"/>
            </a:xfrm>
            <a:prstGeom prst="ellipse">
              <a:avLst/>
            </a:prstGeom>
            <a:solidFill>
              <a:srgbClr val="666666"/>
            </a:solidFill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t/>
              </a:r>
              <a:endParaRPr b="1" sz="18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pic>
          <p:nvPicPr>
            <p:cNvPr id="647" name="Shape 64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005550" y="3879862"/>
              <a:ext cx="457800" cy="435825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648" name="Shape 648"/>
          <p:cNvCxnSpPr>
            <a:stCxn id="646" idx="6"/>
            <a:endCxn id="641" idx="2"/>
          </p:cNvCxnSpPr>
          <p:nvPr/>
        </p:nvCxnSpPr>
        <p:spPr>
          <a:xfrm>
            <a:off x="3332087" y="5185462"/>
            <a:ext cx="1388700" cy="228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grpSp>
        <p:nvGrpSpPr>
          <p:cNvPr id="649" name="Shape 649"/>
          <p:cNvGrpSpPr/>
          <p:nvPr/>
        </p:nvGrpSpPr>
        <p:grpSpPr>
          <a:xfrm>
            <a:off x="4720737" y="5091712"/>
            <a:ext cx="644700" cy="644700"/>
            <a:chOff x="3978374" y="3680925"/>
            <a:chExt cx="644700" cy="644700"/>
          </a:xfrm>
        </p:grpSpPr>
        <p:sp>
          <p:nvSpPr>
            <p:cNvPr id="641" name="Shape 641"/>
            <p:cNvSpPr/>
            <p:nvPr/>
          </p:nvSpPr>
          <p:spPr>
            <a:xfrm>
              <a:off x="3978374" y="3680925"/>
              <a:ext cx="644700" cy="644700"/>
            </a:xfrm>
            <a:prstGeom prst="ellipse">
              <a:avLst/>
            </a:prstGeom>
            <a:solidFill>
              <a:srgbClr val="666666"/>
            </a:solidFill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t/>
              </a:r>
              <a:endParaRPr b="1" sz="18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pic>
          <p:nvPicPr>
            <p:cNvPr id="650" name="Shape 650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034762" y="3799637"/>
              <a:ext cx="531924" cy="407274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651" name="Shape 651"/>
          <p:cNvCxnSpPr>
            <a:stCxn id="635" idx="7"/>
            <a:endCxn id="644" idx="2"/>
          </p:cNvCxnSpPr>
          <p:nvPr/>
        </p:nvCxnSpPr>
        <p:spPr>
          <a:xfrm flipH="1" rot="10800000">
            <a:off x="3213623" y="2958026"/>
            <a:ext cx="1126200" cy="551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652" name="Shape 652"/>
          <p:cNvCxnSpPr>
            <a:stCxn id="636" idx="3"/>
            <a:endCxn id="646" idx="7"/>
          </p:cNvCxnSpPr>
          <p:nvPr/>
        </p:nvCxnSpPr>
        <p:spPr>
          <a:xfrm flipH="1">
            <a:off x="3237751" y="4041798"/>
            <a:ext cx="2790600" cy="915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653" name="Shape 653"/>
          <p:cNvCxnSpPr>
            <a:stCxn id="644" idx="6"/>
            <a:endCxn id="636" idx="0"/>
          </p:cNvCxnSpPr>
          <p:nvPr/>
        </p:nvCxnSpPr>
        <p:spPr>
          <a:xfrm>
            <a:off x="4984437" y="2957937"/>
            <a:ext cx="1272000" cy="533699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654" name="Shape 654"/>
          <p:cNvCxnSpPr>
            <a:stCxn id="646" idx="7"/>
            <a:endCxn id="644" idx="3"/>
          </p:cNvCxnSpPr>
          <p:nvPr/>
        </p:nvCxnSpPr>
        <p:spPr>
          <a:xfrm flipH="1" rot="10800000">
            <a:off x="3237673" y="3185726"/>
            <a:ext cx="1196400" cy="1771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grpSp>
        <p:nvGrpSpPr>
          <p:cNvPr id="655" name="Shape 655"/>
          <p:cNvGrpSpPr/>
          <p:nvPr/>
        </p:nvGrpSpPr>
        <p:grpSpPr>
          <a:xfrm>
            <a:off x="4339737" y="2635587"/>
            <a:ext cx="644700" cy="644699"/>
            <a:chOff x="4359374" y="1453400"/>
            <a:chExt cx="644700" cy="644700"/>
          </a:xfrm>
        </p:grpSpPr>
        <p:sp>
          <p:nvSpPr>
            <p:cNvPr id="644" name="Shape 644"/>
            <p:cNvSpPr/>
            <p:nvPr/>
          </p:nvSpPr>
          <p:spPr>
            <a:xfrm>
              <a:off x="4359374" y="1453400"/>
              <a:ext cx="644700" cy="644700"/>
            </a:xfrm>
            <a:prstGeom prst="ellipse">
              <a:avLst/>
            </a:prstGeom>
            <a:solidFill>
              <a:srgbClr val="666666"/>
            </a:solidFill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t/>
              </a:r>
              <a:endParaRPr b="1" sz="18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pic>
          <p:nvPicPr>
            <p:cNvPr id="656" name="Shape 656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4417724" y="1511624"/>
              <a:ext cx="527999" cy="5279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57" name="Shape 657"/>
          <p:cNvGrpSpPr/>
          <p:nvPr/>
        </p:nvGrpSpPr>
        <p:grpSpPr>
          <a:xfrm>
            <a:off x="2663337" y="3415312"/>
            <a:ext cx="644700" cy="644700"/>
            <a:chOff x="2606774" y="2309325"/>
            <a:chExt cx="644700" cy="644700"/>
          </a:xfrm>
        </p:grpSpPr>
        <p:sp>
          <p:nvSpPr>
            <p:cNvPr id="635" name="Shape 635"/>
            <p:cNvSpPr/>
            <p:nvPr/>
          </p:nvSpPr>
          <p:spPr>
            <a:xfrm>
              <a:off x="2606774" y="2309325"/>
              <a:ext cx="644700" cy="644700"/>
            </a:xfrm>
            <a:prstGeom prst="ellipse">
              <a:avLst/>
            </a:prstGeom>
            <a:solidFill>
              <a:srgbClr val="666666"/>
            </a:solidFill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t/>
              </a:r>
              <a:endParaRPr b="1" sz="18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pic>
          <p:nvPicPr>
            <p:cNvPr id="658" name="Shape 658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2606775" y="2388291"/>
              <a:ext cx="644700" cy="48674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59" name="Shape 659"/>
          <p:cNvSpPr txBox="1"/>
          <p:nvPr/>
        </p:nvSpPr>
        <p:spPr>
          <a:xfrm>
            <a:off x="1554675" y="3269501"/>
            <a:ext cx="1531200" cy="50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start_time</a:t>
            </a: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: 0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end_time</a:t>
            </a: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: 1</a:t>
            </a:r>
          </a:p>
        </p:txBody>
      </p:sp>
      <p:sp>
        <p:nvSpPr>
          <p:cNvPr id="660" name="Shape 660"/>
          <p:cNvSpPr txBox="1"/>
          <p:nvPr/>
        </p:nvSpPr>
        <p:spPr>
          <a:xfrm>
            <a:off x="6543075" y="3262926"/>
            <a:ext cx="1531200" cy="50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start_time</a:t>
            </a: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: 2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end_time</a:t>
            </a: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: 7</a:t>
            </a:r>
          </a:p>
        </p:txBody>
      </p:sp>
      <p:sp>
        <p:nvSpPr>
          <p:cNvPr id="661" name="Shape 661"/>
          <p:cNvSpPr txBox="1"/>
          <p:nvPr/>
        </p:nvSpPr>
        <p:spPr>
          <a:xfrm>
            <a:off x="4326525" y="2127401"/>
            <a:ext cx="1531200" cy="50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start_time</a:t>
            </a: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: 3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end_time</a:t>
            </a: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: 6</a:t>
            </a:r>
          </a:p>
        </p:txBody>
      </p:sp>
      <p:sp>
        <p:nvSpPr>
          <p:cNvPr id="662" name="Shape 662"/>
          <p:cNvSpPr txBox="1"/>
          <p:nvPr/>
        </p:nvSpPr>
        <p:spPr>
          <a:xfrm>
            <a:off x="1530175" y="4719976"/>
            <a:ext cx="1531200" cy="50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start_time</a:t>
            </a: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: 4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end_time</a:t>
            </a: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: 5</a:t>
            </a:r>
          </a:p>
        </p:txBody>
      </p:sp>
      <p:sp>
        <p:nvSpPr>
          <p:cNvPr id="663" name="Shape 663"/>
          <p:cNvSpPr txBox="1"/>
          <p:nvPr/>
        </p:nvSpPr>
        <p:spPr>
          <a:xfrm>
            <a:off x="5370000" y="5091726"/>
            <a:ext cx="1531200" cy="50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start_time</a:t>
            </a: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: 8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end_time</a:t>
            </a: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: 9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Shape 668"/>
          <p:cNvSpPr txBox="1"/>
          <p:nvPr>
            <p:ph idx="4294967295" type="subTitle"/>
          </p:nvPr>
        </p:nvSpPr>
        <p:spPr>
          <a:xfrm>
            <a:off x="609600" y="1444500"/>
            <a:ext cx="7924800" cy="541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3</a:t>
            </a: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 Repeat </a:t>
            </a:r>
            <a:r>
              <a:rPr lang="en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dfs</a:t>
            </a: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again, starting with vertices with the largest </a:t>
            </a:r>
            <a:r>
              <a:rPr lang="en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end_time</a:t>
            </a: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</a:p>
        </p:txBody>
      </p:sp>
      <p:cxnSp>
        <p:nvCxnSpPr>
          <p:cNvPr id="669" name="Shape 669"/>
          <p:cNvCxnSpPr>
            <a:stCxn id="670" idx="6"/>
            <a:endCxn id="671" idx="2"/>
          </p:cNvCxnSpPr>
          <p:nvPr/>
        </p:nvCxnSpPr>
        <p:spPr>
          <a:xfrm>
            <a:off x="3308037" y="3737662"/>
            <a:ext cx="2625900" cy="76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672" name="Shape 672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Kosaraju’s Algorithm</a:t>
            </a:r>
          </a:p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800">
              <a:solidFill>
                <a:srgbClr val="000000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671" name="Shape 671"/>
          <p:cNvSpPr/>
          <p:nvPr/>
        </p:nvSpPr>
        <p:spPr>
          <a:xfrm>
            <a:off x="5933937" y="3491512"/>
            <a:ext cx="644700" cy="644700"/>
          </a:xfrm>
          <a:prstGeom prst="ellipse">
            <a:avLst/>
          </a:prstGeom>
          <a:solidFill>
            <a:schemeClr val="dk1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673" name="Shape 6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24962" y="3628800"/>
            <a:ext cx="462650" cy="37012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74" name="Shape 674"/>
          <p:cNvCxnSpPr>
            <a:stCxn id="670" idx="4"/>
            <a:endCxn id="675" idx="1"/>
          </p:cNvCxnSpPr>
          <p:nvPr/>
        </p:nvCxnSpPr>
        <p:spPr>
          <a:xfrm>
            <a:off x="2985687" y="4060012"/>
            <a:ext cx="1829400" cy="1126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676" name="Shape 676"/>
          <p:cNvCxnSpPr>
            <a:stCxn id="671" idx="4"/>
            <a:endCxn id="675" idx="7"/>
          </p:cNvCxnSpPr>
          <p:nvPr/>
        </p:nvCxnSpPr>
        <p:spPr>
          <a:xfrm flipH="1">
            <a:off x="5271087" y="4136212"/>
            <a:ext cx="985200" cy="1050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677" name="Shape 677"/>
          <p:cNvCxnSpPr>
            <a:stCxn id="678" idx="4"/>
            <a:endCxn id="675" idx="0"/>
          </p:cNvCxnSpPr>
          <p:nvPr/>
        </p:nvCxnSpPr>
        <p:spPr>
          <a:xfrm>
            <a:off x="4662087" y="3280287"/>
            <a:ext cx="381000" cy="1811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679" name="Shape 679"/>
          <p:cNvSpPr/>
          <p:nvPr/>
        </p:nvSpPr>
        <p:spPr>
          <a:xfrm>
            <a:off x="2687387" y="4863112"/>
            <a:ext cx="644700" cy="644700"/>
          </a:xfrm>
          <a:prstGeom prst="ellipse">
            <a:avLst/>
          </a:prstGeom>
          <a:solidFill>
            <a:schemeClr val="dk1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680" name="Shape 68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80837" y="4967550"/>
            <a:ext cx="457800" cy="4358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81" name="Shape 681"/>
          <p:cNvCxnSpPr>
            <a:stCxn id="679" idx="6"/>
            <a:endCxn id="675" idx="2"/>
          </p:cNvCxnSpPr>
          <p:nvPr/>
        </p:nvCxnSpPr>
        <p:spPr>
          <a:xfrm>
            <a:off x="3332087" y="5185462"/>
            <a:ext cx="1388700" cy="228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675" name="Shape 675"/>
          <p:cNvSpPr/>
          <p:nvPr/>
        </p:nvSpPr>
        <p:spPr>
          <a:xfrm>
            <a:off x="4720737" y="5091712"/>
            <a:ext cx="644700" cy="644700"/>
          </a:xfrm>
          <a:prstGeom prst="ellipse">
            <a:avLst/>
          </a:prstGeom>
          <a:solidFill>
            <a:srgbClr val="FFD54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682" name="Shape 68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77125" y="5210425"/>
            <a:ext cx="531924" cy="40727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83" name="Shape 683"/>
          <p:cNvCxnSpPr>
            <a:stCxn id="670" idx="7"/>
            <a:endCxn id="678" idx="2"/>
          </p:cNvCxnSpPr>
          <p:nvPr/>
        </p:nvCxnSpPr>
        <p:spPr>
          <a:xfrm flipH="1" rot="10800000">
            <a:off x="3213623" y="2958026"/>
            <a:ext cx="1126200" cy="551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684" name="Shape 684"/>
          <p:cNvCxnSpPr>
            <a:stCxn id="671" idx="3"/>
            <a:endCxn id="679" idx="7"/>
          </p:cNvCxnSpPr>
          <p:nvPr/>
        </p:nvCxnSpPr>
        <p:spPr>
          <a:xfrm flipH="1">
            <a:off x="3237751" y="4041798"/>
            <a:ext cx="2790600" cy="915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685" name="Shape 685"/>
          <p:cNvCxnSpPr>
            <a:stCxn id="678" idx="6"/>
            <a:endCxn id="671" idx="0"/>
          </p:cNvCxnSpPr>
          <p:nvPr/>
        </p:nvCxnSpPr>
        <p:spPr>
          <a:xfrm>
            <a:off x="4984437" y="2957937"/>
            <a:ext cx="1272000" cy="533699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686" name="Shape 686"/>
          <p:cNvCxnSpPr>
            <a:stCxn id="679" idx="7"/>
            <a:endCxn id="678" idx="3"/>
          </p:cNvCxnSpPr>
          <p:nvPr/>
        </p:nvCxnSpPr>
        <p:spPr>
          <a:xfrm flipH="1" rot="10800000">
            <a:off x="3237673" y="3185726"/>
            <a:ext cx="1196400" cy="1771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678" name="Shape 678"/>
          <p:cNvSpPr/>
          <p:nvPr/>
        </p:nvSpPr>
        <p:spPr>
          <a:xfrm>
            <a:off x="4339737" y="2635587"/>
            <a:ext cx="644700" cy="644699"/>
          </a:xfrm>
          <a:prstGeom prst="ellipse">
            <a:avLst/>
          </a:prstGeom>
          <a:solidFill>
            <a:schemeClr val="dk1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687" name="Shape 68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98087" y="2693812"/>
            <a:ext cx="527999" cy="527999"/>
          </a:xfrm>
          <a:prstGeom prst="rect">
            <a:avLst/>
          </a:prstGeom>
          <a:noFill/>
          <a:ln>
            <a:noFill/>
          </a:ln>
        </p:spPr>
      </p:pic>
      <p:sp>
        <p:nvSpPr>
          <p:cNvPr id="670" name="Shape 670"/>
          <p:cNvSpPr/>
          <p:nvPr/>
        </p:nvSpPr>
        <p:spPr>
          <a:xfrm>
            <a:off x="2663337" y="3415312"/>
            <a:ext cx="644700" cy="644700"/>
          </a:xfrm>
          <a:prstGeom prst="ellipse">
            <a:avLst/>
          </a:prstGeom>
          <a:solidFill>
            <a:schemeClr val="dk1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688" name="Shape 68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663337" y="3494279"/>
            <a:ext cx="644700" cy="486748"/>
          </a:xfrm>
          <a:prstGeom prst="rect">
            <a:avLst/>
          </a:prstGeom>
          <a:noFill/>
          <a:ln>
            <a:noFill/>
          </a:ln>
        </p:spPr>
      </p:pic>
      <p:sp>
        <p:nvSpPr>
          <p:cNvPr id="689" name="Shape 689"/>
          <p:cNvSpPr txBox="1"/>
          <p:nvPr/>
        </p:nvSpPr>
        <p:spPr>
          <a:xfrm>
            <a:off x="1554675" y="3269501"/>
            <a:ext cx="1531200" cy="50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start_time</a:t>
            </a: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: 0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end_time</a:t>
            </a: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: 1</a:t>
            </a:r>
          </a:p>
        </p:txBody>
      </p:sp>
      <p:sp>
        <p:nvSpPr>
          <p:cNvPr id="690" name="Shape 690"/>
          <p:cNvSpPr txBox="1"/>
          <p:nvPr/>
        </p:nvSpPr>
        <p:spPr>
          <a:xfrm>
            <a:off x="6543075" y="3262926"/>
            <a:ext cx="1531200" cy="50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start_time</a:t>
            </a: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: 2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end_time</a:t>
            </a: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: 7</a:t>
            </a:r>
          </a:p>
        </p:txBody>
      </p:sp>
      <p:sp>
        <p:nvSpPr>
          <p:cNvPr id="691" name="Shape 691"/>
          <p:cNvSpPr txBox="1"/>
          <p:nvPr/>
        </p:nvSpPr>
        <p:spPr>
          <a:xfrm>
            <a:off x="4326525" y="2127401"/>
            <a:ext cx="1531200" cy="50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start_time</a:t>
            </a: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: 3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end_time</a:t>
            </a: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: 6</a:t>
            </a:r>
          </a:p>
        </p:txBody>
      </p:sp>
      <p:sp>
        <p:nvSpPr>
          <p:cNvPr id="692" name="Shape 692"/>
          <p:cNvSpPr txBox="1"/>
          <p:nvPr/>
        </p:nvSpPr>
        <p:spPr>
          <a:xfrm>
            <a:off x="1530175" y="4719976"/>
            <a:ext cx="1531200" cy="50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start_time</a:t>
            </a: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: 4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end_time</a:t>
            </a: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: 5</a:t>
            </a:r>
          </a:p>
        </p:txBody>
      </p:sp>
      <p:sp>
        <p:nvSpPr>
          <p:cNvPr id="693" name="Shape 693"/>
          <p:cNvSpPr txBox="1"/>
          <p:nvPr/>
        </p:nvSpPr>
        <p:spPr>
          <a:xfrm>
            <a:off x="5370000" y="5091726"/>
            <a:ext cx="1531200" cy="50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start_time</a:t>
            </a: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: 8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end_time</a:t>
            </a: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: 9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Shape 698"/>
          <p:cNvSpPr txBox="1"/>
          <p:nvPr>
            <p:ph idx="4294967295" type="subTitle"/>
          </p:nvPr>
        </p:nvSpPr>
        <p:spPr>
          <a:xfrm>
            <a:off x="609600" y="1444500"/>
            <a:ext cx="7924800" cy="541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3. Repeat </a:t>
            </a:r>
            <a:r>
              <a:rPr lang="en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dfs</a:t>
            </a: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again, starting with vertices with the largest </a:t>
            </a:r>
            <a:r>
              <a:rPr lang="en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end_time</a:t>
            </a: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</a:p>
        </p:txBody>
      </p:sp>
      <p:cxnSp>
        <p:nvCxnSpPr>
          <p:cNvPr id="699" name="Shape 699"/>
          <p:cNvCxnSpPr>
            <a:stCxn id="700" idx="6"/>
            <a:endCxn id="701" idx="2"/>
          </p:cNvCxnSpPr>
          <p:nvPr/>
        </p:nvCxnSpPr>
        <p:spPr>
          <a:xfrm>
            <a:off x="3308037" y="3737662"/>
            <a:ext cx="2625900" cy="76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702" name="Shape 702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Kosaraju’s Algorithm</a:t>
            </a:r>
          </a:p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800">
              <a:solidFill>
                <a:srgbClr val="000000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701" name="Shape 701"/>
          <p:cNvSpPr/>
          <p:nvPr/>
        </p:nvSpPr>
        <p:spPr>
          <a:xfrm>
            <a:off x="5933937" y="3491512"/>
            <a:ext cx="644700" cy="644700"/>
          </a:xfrm>
          <a:prstGeom prst="ellipse">
            <a:avLst/>
          </a:prstGeom>
          <a:solidFill>
            <a:schemeClr val="dk1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703" name="Shape 7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24962" y="3628800"/>
            <a:ext cx="462650" cy="37012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04" name="Shape 704"/>
          <p:cNvCxnSpPr>
            <a:stCxn id="700" idx="4"/>
            <a:endCxn id="705" idx="1"/>
          </p:cNvCxnSpPr>
          <p:nvPr/>
        </p:nvCxnSpPr>
        <p:spPr>
          <a:xfrm>
            <a:off x="2985687" y="4060012"/>
            <a:ext cx="1829400" cy="1126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706" name="Shape 706"/>
          <p:cNvCxnSpPr>
            <a:stCxn id="701" idx="4"/>
            <a:endCxn id="705" idx="7"/>
          </p:cNvCxnSpPr>
          <p:nvPr/>
        </p:nvCxnSpPr>
        <p:spPr>
          <a:xfrm flipH="1">
            <a:off x="5271087" y="4136212"/>
            <a:ext cx="985200" cy="1050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707" name="Shape 707"/>
          <p:cNvCxnSpPr>
            <a:stCxn id="708" idx="4"/>
            <a:endCxn id="705" idx="0"/>
          </p:cNvCxnSpPr>
          <p:nvPr/>
        </p:nvCxnSpPr>
        <p:spPr>
          <a:xfrm>
            <a:off x="4662087" y="3280287"/>
            <a:ext cx="381000" cy="1811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709" name="Shape 709"/>
          <p:cNvSpPr/>
          <p:nvPr/>
        </p:nvSpPr>
        <p:spPr>
          <a:xfrm>
            <a:off x="2687387" y="4863112"/>
            <a:ext cx="644700" cy="644700"/>
          </a:xfrm>
          <a:prstGeom prst="ellipse">
            <a:avLst/>
          </a:prstGeom>
          <a:solidFill>
            <a:schemeClr val="dk1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710" name="Shape 7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80837" y="4967550"/>
            <a:ext cx="457800" cy="4358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11" name="Shape 711"/>
          <p:cNvCxnSpPr>
            <a:stCxn id="709" idx="6"/>
            <a:endCxn id="705" idx="2"/>
          </p:cNvCxnSpPr>
          <p:nvPr/>
        </p:nvCxnSpPr>
        <p:spPr>
          <a:xfrm>
            <a:off x="3332087" y="5185462"/>
            <a:ext cx="1388700" cy="228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705" name="Shape 705"/>
          <p:cNvSpPr/>
          <p:nvPr/>
        </p:nvSpPr>
        <p:spPr>
          <a:xfrm>
            <a:off x="4720737" y="5091712"/>
            <a:ext cx="644700" cy="644700"/>
          </a:xfrm>
          <a:prstGeom prst="ellipse">
            <a:avLst/>
          </a:prstGeom>
          <a:solidFill>
            <a:srgbClr val="666666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712" name="Shape 7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77125" y="5210425"/>
            <a:ext cx="531924" cy="40727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13" name="Shape 713"/>
          <p:cNvCxnSpPr>
            <a:stCxn id="700" idx="7"/>
            <a:endCxn id="708" idx="2"/>
          </p:cNvCxnSpPr>
          <p:nvPr/>
        </p:nvCxnSpPr>
        <p:spPr>
          <a:xfrm flipH="1" rot="10800000">
            <a:off x="3213623" y="2958026"/>
            <a:ext cx="1126200" cy="551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714" name="Shape 714"/>
          <p:cNvCxnSpPr>
            <a:stCxn id="701" idx="3"/>
            <a:endCxn id="709" idx="7"/>
          </p:cNvCxnSpPr>
          <p:nvPr/>
        </p:nvCxnSpPr>
        <p:spPr>
          <a:xfrm flipH="1">
            <a:off x="3237751" y="4041798"/>
            <a:ext cx="2790600" cy="915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715" name="Shape 715"/>
          <p:cNvCxnSpPr>
            <a:stCxn id="708" idx="6"/>
            <a:endCxn id="701" idx="0"/>
          </p:cNvCxnSpPr>
          <p:nvPr/>
        </p:nvCxnSpPr>
        <p:spPr>
          <a:xfrm>
            <a:off x="4984437" y="2957937"/>
            <a:ext cx="1272000" cy="533699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716" name="Shape 716"/>
          <p:cNvCxnSpPr>
            <a:stCxn id="709" idx="7"/>
            <a:endCxn id="708" idx="3"/>
          </p:cNvCxnSpPr>
          <p:nvPr/>
        </p:nvCxnSpPr>
        <p:spPr>
          <a:xfrm flipH="1" rot="10800000">
            <a:off x="3237673" y="3185726"/>
            <a:ext cx="1196400" cy="1771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708" name="Shape 708"/>
          <p:cNvSpPr/>
          <p:nvPr/>
        </p:nvSpPr>
        <p:spPr>
          <a:xfrm>
            <a:off x="4339737" y="2635587"/>
            <a:ext cx="644700" cy="644699"/>
          </a:xfrm>
          <a:prstGeom prst="ellipse">
            <a:avLst/>
          </a:prstGeom>
          <a:solidFill>
            <a:schemeClr val="dk1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717" name="Shape 7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98087" y="2693812"/>
            <a:ext cx="527999" cy="527999"/>
          </a:xfrm>
          <a:prstGeom prst="rect">
            <a:avLst/>
          </a:prstGeom>
          <a:noFill/>
          <a:ln>
            <a:noFill/>
          </a:ln>
        </p:spPr>
      </p:pic>
      <p:sp>
        <p:nvSpPr>
          <p:cNvPr id="700" name="Shape 700"/>
          <p:cNvSpPr/>
          <p:nvPr/>
        </p:nvSpPr>
        <p:spPr>
          <a:xfrm>
            <a:off x="2663337" y="3415312"/>
            <a:ext cx="644700" cy="644700"/>
          </a:xfrm>
          <a:prstGeom prst="ellipse">
            <a:avLst/>
          </a:prstGeom>
          <a:solidFill>
            <a:schemeClr val="dk1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718" name="Shape 7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663337" y="3494279"/>
            <a:ext cx="644700" cy="486748"/>
          </a:xfrm>
          <a:prstGeom prst="rect">
            <a:avLst/>
          </a:prstGeom>
          <a:noFill/>
          <a:ln>
            <a:noFill/>
          </a:ln>
        </p:spPr>
      </p:pic>
      <p:sp>
        <p:nvSpPr>
          <p:cNvPr id="719" name="Shape 719"/>
          <p:cNvSpPr txBox="1"/>
          <p:nvPr/>
        </p:nvSpPr>
        <p:spPr>
          <a:xfrm>
            <a:off x="1554675" y="3269501"/>
            <a:ext cx="1531200" cy="50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start_time</a:t>
            </a: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: 0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end_time</a:t>
            </a: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: 1</a:t>
            </a:r>
          </a:p>
        </p:txBody>
      </p:sp>
      <p:sp>
        <p:nvSpPr>
          <p:cNvPr id="720" name="Shape 720"/>
          <p:cNvSpPr txBox="1"/>
          <p:nvPr/>
        </p:nvSpPr>
        <p:spPr>
          <a:xfrm>
            <a:off x="6543075" y="3262926"/>
            <a:ext cx="1531200" cy="50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start_time</a:t>
            </a: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: 2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end_time</a:t>
            </a: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: 7</a:t>
            </a:r>
          </a:p>
        </p:txBody>
      </p:sp>
      <p:sp>
        <p:nvSpPr>
          <p:cNvPr id="721" name="Shape 721"/>
          <p:cNvSpPr txBox="1"/>
          <p:nvPr/>
        </p:nvSpPr>
        <p:spPr>
          <a:xfrm>
            <a:off x="4326525" y="2127401"/>
            <a:ext cx="1531200" cy="50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start_time</a:t>
            </a: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: 3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end_time</a:t>
            </a: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: 6</a:t>
            </a:r>
          </a:p>
        </p:txBody>
      </p:sp>
      <p:sp>
        <p:nvSpPr>
          <p:cNvPr id="722" name="Shape 722"/>
          <p:cNvSpPr txBox="1"/>
          <p:nvPr/>
        </p:nvSpPr>
        <p:spPr>
          <a:xfrm>
            <a:off x="1530175" y="4719976"/>
            <a:ext cx="1531200" cy="50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start_time</a:t>
            </a: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: 4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end_time</a:t>
            </a: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: 5</a:t>
            </a:r>
          </a:p>
        </p:txBody>
      </p:sp>
      <p:sp>
        <p:nvSpPr>
          <p:cNvPr id="723" name="Shape 723"/>
          <p:cNvSpPr txBox="1"/>
          <p:nvPr/>
        </p:nvSpPr>
        <p:spPr>
          <a:xfrm>
            <a:off x="5370000" y="5091726"/>
            <a:ext cx="1531200" cy="50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start_time</a:t>
            </a: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: 8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end_time</a:t>
            </a: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: 9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727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Shape 728"/>
          <p:cNvSpPr txBox="1"/>
          <p:nvPr>
            <p:ph idx="4294967295" type="subTitle"/>
          </p:nvPr>
        </p:nvSpPr>
        <p:spPr>
          <a:xfrm>
            <a:off x="609600" y="1444500"/>
            <a:ext cx="7924800" cy="541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3. Repeat </a:t>
            </a:r>
            <a:r>
              <a:rPr lang="en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dfs</a:t>
            </a: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again, starting with vertices with the largest </a:t>
            </a:r>
            <a:r>
              <a:rPr lang="en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end_time</a:t>
            </a: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</a:p>
        </p:txBody>
      </p:sp>
      <p:cxnSp>
        <p:nvCxnSpPr>
          <p:cNvPr id="729" name="Shape 729"/>
          <p:cNvCxnSpPr>
            <a:stCxn id="730" idx="6"/>
            <a:endCxn id="731" idx="2"/>
          </p:cNvCxnSpPr>
          <p:nvPr/>
        </p:nvCxnSpPr>
        <p:spPr>
          <a:xfrm>
            <a:off x="3308037" y="3737662"/>
            <a:ext cx="2625900" cy="76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732" name="Shape 732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Kosaraju’s Algorithm</a:t>
            </a:r>
          </a:p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800">
              <a:solidFill>
                <a:srgbClr val="000000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731" name="Shape 731"/>
          <p:cNvSpPr/>
          <p:nvPr/>
        </p:nvSpPr>
        <p:spPr>
          <a:xfrm>
            <a:off x="5933937" y="3491512"/>
            <a:ext cx="644700" cy="644700"/>
          </a:xfrm>
          <a:prstGeom prst="ellipse">
            <a:avLst/>
          </a:prstGeom>
          <a:solidFill>
            <a:schemeClr val="dk1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733" name="Shape 7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24962" y="3628800"/>
            <a:ext cx="462650" cy="37012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34" name="Shape 734"/>
          <p:cNvCxnSpPr>
            <a:stCxn id="730" idx="4"/>
            <a:endCxn id="735" idx="1"/>
          </p:cNvCxnSpPr>
          <p:nvPr/>
        </p:nvCxnSpPr>
        <p:spPr>
          <a:xfrm>
            <a:off x="2985687" y="4060012"/>
            <a:ext cx="1829400" cy="1126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736" name="Shape 736"/>
          <p:cNvCxnSpPr>
            <a:stCxn id="731" idx="4"/>
            <a:endCxn id="735" idx="7"/>
          </p:cNvCxnSpPr>
          <p:nvPr/>
        </p:nvCxnSpPr>
        <p:spPr>
          <a:xfrm flipH="1">
            <a:off x="5271087" y="4136212"/>
            <a:ext cx="985200" cy="1050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737" name="Shape 737"/>
          <p:cNvCxnSpPr>
            <a:stCxn id="738" idx="4"/>
            <a:endCxn id="735" idx="0"/>
          </p:cNvCxnSpPr>
          <p:nvPr/>
        </p:nvCxnSpPr>
        <p:spPr>
          <a:xfrm>
            <a:off x="4662087" y="3280287"/>
            <a:ext cx="381000" cy="1811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739" name="Shape 739"/>
          <p:cNvSpPr/>
          <p:nvPr/>
        </p:nvSpPr>
        <p:spPr>
          <a:xfrm>
            <a:off x="2687387" y="4863112"/>
            <a:ext cx="644700" cy="644700"/>
          </a:xfrm>
          <a:prstGeom prst="ellipse">
            <a:avLst/>
          </a:prstGeom>
          <a:solidFill>
            <a:schemeClr val="dk1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740" name="Shape 7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80837" y="4967550"/>
            <a:ext cx="457800" cy="4358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41" name="Shape 741"/>
          <p:cNvCxnSpPr>
            <a:stCxn id="739" idx="6"/>
            <a:endCxn id="735" idx="2"/>
          </p:cNvCxnSpPr>
          <p:nvPr/>
        </p:nvCxnSpPr>
        <p:spPr>
          <a:xfrm>
            <a:off x="3332087" y="5185462"/>
            <a:ext cx="1388700" cy="228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735" name="Shape 735"/>
          <p:cNvSpPr/>
          <p:nvPr/>
        </p:nvSpPr>
        <p:spPr>
          <a:xfrm>
            <a:off x="4720737" y="5091712"/>
            <a:ext cx="644700" cy="644700"/>
          </a:xfrm>
          <a:prstGeom prst="ellipse">
            <a:avLst/>
          </a:prstGeom>
          <a:solidFill>
            <a:srgbClr val="666666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742" name="Shape 7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77125" y="5210425"/>
            <a:ext cx="531924" cy="40727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43" name="Shape 743"/>
          <p:cNvCxnSpPr>
            <a:stCxn id="730" idx="7"/>
            <a:endCxn id="738" idx="2"/>
          </p:cNvCxnSpPr>
          <p:nvPr/>
        </p:nvCxnSpPr>
        <p:spPr>
          <a:xfrm flipH="1" rot="10800000">
            <a:off x="3213623" y="2958026"/>
            <a:ext cx="1126200" cy="551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744" name="Shape 744"/>
          <p:cNvCxnSpPr>
            <a:stCxn id="731" idx="3"/>
            <a:endCxn id="739" idx="7"/>
          </p:cNvCxnSpPr>
          <p:nvPr/>
        </p:nvCxnSpPr>
        <p:spPr>
          <a:xfrm flipH="1">
            <a:off x="3237751" y="4041798"/>
            <a:ext cx="2790600" cy="915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745" name="Shape 745"/>
          <p:cNvCxnSpPr>
            <a:stCxn id="738" idx="6"/>
            <a:endCxn id="731" idx="0"/>
          </p:cNvCxnSpPr>
          <p:nvPr/>
        </p:nvCxnSpPr>
        <p:spPr>
          <a:xfrm>
            <a:off x="4984437" y="2957937"/>
            <a:ext cx="1272000" cy="533699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746" name="Shape 746"/>
          <p:cNvCxnSpPr>
            <a:stCxn id="739" idx="7"/>
            <a:endCxn id="738" idx="3"/>
          </p:cNvCxnSpPr>
          <p:nvPr/>
        </p:nvCxnSpPr>
        <p:spPr>
          <a:xfrm flipH="1" rot="10800000">
            <a:off x="3237673" y="3185726"/>
            <a:ext cx="1196400" cy="1771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738" name="Shape 738"/>
          <p:cNvSpPr/>
          <p:nvPr/>
        </p:nvSpPr>
        <p:spPr>
          <a:xfrm>
            <a:off x="4339737" y="2635587"/>
            <a:ext cx="644700" cy="644699"/>
          </a:xfrm>
          <a:prstGeom prst="ellipse">
            <a:avLst/>
          </a:prstGeom>
          <a:solidFill>
            <a:schemeClr val="dk1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747" name="Shape 74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98087" y="2693812"/>
            <a:ext cx="527999" cy="527999"/>
          </a:xfrm>
          <a:prstGeom prst="rect">
            <a:avLst/>
          </a:prstGeom>
          <a:noFill/>
          <a:ln>
            <a:noFill/>
          </a:ln>
        </p:spPr>
      </p:pic>
      <p:sp>
        <p:nvSpPr>
          <p:cNvPr id="730" name="Shape 730"/>
          <p:cNvSpPr/>
          <p:nvPr/>
        </p:nvSpPr>
        <p:spPr>
          <a:xfrm>
            <a:off x="2663337" y="3415312"/>
            <a:ext cx="644700" cy="644700"/>
          </a:xfrm>
          <a:prstGeom prst="ellipse">
            <a:avLst/>
          </a:prstGeom>
          <a:solidFill>
            <a:schemeClr val="dk1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748" name="Shape 74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663337" y="3494279"/>
            <a:ext cx="644700" cy="486748"/>
          </a:xfrm>
          <a:prstGeom prst="rect">
            <a:avLst/>
          </a:prstGeom>
          <a:noFill/>
          <a:ln>
            <a:noFill/>
          </a:ln>
        </p:spPr>
      </p:pic>
      <p:sp>
        <p:nvSpPr>
          <p:cNvPr id="749" name="Shape 749"/>
          <p:cNvSpPr txBox="1"/>
          <p:nvPr/>
        </p:nvSpPr>
        <p:spPr>
          <a:xfrm>
            <a:off x="1554675" y="3269501"/>
            <a:ext cx="1531200" cy="50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start_time</a:t>
            </a: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: 0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end_time</a:t>
            </a: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: 1</a:t>
            </a:r>
          </a:p>
        </p:txBody>
      </p:sp>
      <p:sp>
        <p:nvSpPr>
          <p:cNvPr id="750" name="Shape 750"/>
          <p:cNvSpPr txBox="1"/>
          <p:nvPr/>
        </p:nvSpPr>
        <p:spPr>
          <a:xfrm>
            <a:off x="6543075" y="3262926"/>
            <a:ext cx="1531200" cy="50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start_time</a:t>
            </a: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: 2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end_time</a:t>
            </a: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: 7</a:t>
            </a:r>
          </a:p>
        </p:txBody>
      </p:sp>
      <p:sp>
        <p:nvSpPr>
          <p:cNvPr id="751" name="Shape 751"/>
          <p:cNvSpPr txBox="1"/>
          <p:nvPr/>
        </p:nvSpPr>
        <p:spPr>
          <a:xfrm>
            <a:off x="4326525" y="2127401"/>
            <a:ext cx="1531200" cy="50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start_time</a:t>
            </a: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: 3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end_time</a:t>
            </a: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: 6</a:t>
            </a:r>
          </a:p>
        </p:txBody>
      </p:sp>
      <p:sp>
        <p:nvSpPr>
          <p:cNvPr id="752" name="Shape 752"/>
          <p:cNvSpPr txBox="1"/>
          <p:nvPr/>
        </p:nvSpPr>
        <p:spPr>
          <a:xfrm>
            <a:off x="1530175" y="4719976"/>
            <a:ext cx="1531200" cy="50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start_time</a:t>
            </a: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: 4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end_time</a:t>
            </a: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: 5</a:t>
            </a:r>
          </a:p>
        </p:txBody>
      </p:sp>
      <p:sp>
        <p:nvSpPr>
          <p:cNvPr id="753" name="Shape 753"/>
          <p:cNvSpPr txBox="1"/>
          <p:nvPr/>
        </p:nvSpPr>
        <p:spPr>
          <a:xfrm>
            <a:off x="5370000" y="5091726"/>
            <a:ext cx="1531200" cy="50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start_time</a:t>
            </a: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: 8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end_time</a:t>
            </a: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: 9</a:t>
            </a:r>
          </a:p>
        </p:txBody>
      </p:sp>
      <p:sp>
        <p:nvSpPr>
          <p:cNvPr id="754" name="Shape 754"/>
          <p:cNvSpPr txBox="1"/>
          <p:nvPr/>
        </p:nvSpPr>
        <p:spPr>
          <a:xfrm>
            <a:off x="3390150" y="6023150"/>
            <a:ext cx="1271700" cy="3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This is one SCC.</a:t>
            </a:r>
          </a:p>
        </p:txBody>
      </p:sp>
      <p:sp>
        <p:nvSpPr>
          <p:cNvPr id="755" name="Shape 755"/>
          <p:cNvSpPr/>
          <p:nvPr/>
        </p:nvSpPr>
        <p:spPr>
          <a:xfrm rot="5400685">
            <a:off x="4635102" y="5930676"/>
            <a:ext cx="255657" cy="326221"/>
          </a:xfrm>
          <a:custGeom>
            <a:pathLst>
              <a:path extrusionOk="0" h="5528" w="20363">
                <a:moveTo>
                  <a:pt x="20363" y="5528"/>
                </a:moveTo>
                <a:cubicBezTo>
                  <a:pt x="19587" y="5188"/>
                  <a:pt x="17890" y="4218"/>
                  <a:pt x="15709" y="3491"/>
                </a:cubicBezTo>
                <a:cubicBezTo>
                  <a:pt x="13527" y="2763"/>
                  <a:pt x="9891" y="1745"/>
                  <a:pt x="7273" y="1164"/>
                </a:cubicBezTo>
                <a:cubicBezTo>
                  <a:pt x="4654" y="582"/>
                  <a:pt x="1212" y="194"/>
                  <a:pt x="0" y="0"/>
                </a:cubicBezTo>
              </a:path>
            </a:pathLst>
          </a:custGeom>
          <a:noFill/>
          <a:ln cap="flat" cmpd="sng" w="38100">
            <a:solidFill>
              <a:srgbClr val="FFD54F"/>
            </a:solidFill>
            <a:prstDash val="solid"/>
            <a:round/>
            <a:headEnd len="lg" w="lg" type="none"/>
            <a:tailEnd len="lg" w="lg" type="stealth"/>
          </a:ln>
        </p:spPr>
      </p:sp>
      <p:sp>
        <p:nvSpPr>
          <p:cNvPr id="756" name="Shape 756"/>
          <p:cNvSpPr/>
          <p:nvPr/>
        </p:nvSpPr>
        <p:spPr>
          <a:xfrm>
            <a:off x="4618425" y="4989412"/>
            <a:ext cx="849300" cy="849300"/>
          </a:xfrm>
          <a:prstGeom prst="ellipse">
            <a:avLst/>
          </a:prstGeom>
          <a:noFill/>
          <a:ln cap="flat" cmpd="sng" w="38100">
            <a:solidFill>
              <a:srgbClr val="FFD54F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760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Shape 761"/>
          <p:cNvSpPr txBox="1"/>
          <p:nvPr>
            <p:ph idx="4294967295" type="subTitle"/>
          </p:nvPr>
        </p:nvSpPr>
        <p:spPr>
          <a:xfrm>
            <a:off x="609600" y="1444500"/>
            <a:ext cx="7924800" cy="541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3. Repeat </a:t>
            </a:r>
            <a:r>
              <a:rPr lang="en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dfs</a:t>
            </a: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again, starting with vertices with the largest </a:t>
            </a:r>
            <a:r>
              <a:rPr lang="en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end_time</a:t>
            </a: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</a:p>
        </p:txBody>
      </p:sp>
      <p:cxnSp>
        <p:nvCxnSpPr>
          <p:cNvPr id="762" name="Shape 762"/>
          <p:cNvCxnSpPr>
            <a:stCxn id="763" idx="6"/>
            <a:endCxn id="764" idx="2"/>
          </p:cNvCxnSpPr>
          <p:nvPr/>
        </p:nvCxnSpPr>
        <p:spPr>
          <a:xfrm>
            <a:off x="3308037" y="3737662"/>
            <a:ext cx="2625900" cy="76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765" name="Shape 765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Kosaraju’s Algorithm</a:t>
            </a:r>
          </a:p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800">
              <a:solidFill>
                <a:srgbClr val="000000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764" name="Shape 764"/>
          <p:cNvSpPr/>
          <p:nvPr/>
        </p:nvSpPr>
        <p:spPr>
          <a:xfrm>
            <a:off x="5933937" y="3491512"/>
            <a:ext cx="644700" cy="644700"/>
          </a:xfrm>
          <a:prstGeom prst="ellipse">
            <a:avLst/>
          </a:prstGeom>
          <a:solidFill>
            <a:srgbClr val="FFD54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766" name="Shape 7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24962" y="3628800"/>
            <a:ext cx="462650" cy="37012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67" name="Shape 767"/>
          <p:cNvCxnSpPr>
            <a:stCxn id="763" idx="4"/>
            <a:endCxn id="768" idx="1"/>
          </p:cNvCxnSpPr>
          <p:nvPr/>
        </p:nvCxnSpPr>
        <p:spPr>
          <a:xfrm>
            <a:off x="2985687" y="4060012"/>
            <a:ext cx="1829400" cy="1126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769" name="Shape 769"/>
          <p:cNvCxnSpPr>
            <a:stCxn id="764" idx="4"/>
            <a:endCxn id="768" idx="7"/>
          </p:cNvCxnSpPr>
          <p:nvPr/>
        </p:nvCxnSpPr>
        <p:spPr>
          <a:xfrm flipH="1">
            <a:off x="5271087" y="4136212"/>
            <a:ext cx="985200" cy="1050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770" name="Shape 770"/>
          <p:cNvCxnSpPr>
            <a:stCxn id="771" idx="4"/>
            <a:endCxn id="768" idx="0"/>
          </p:cNvCxnSpPr>
          <p:nvPr/>
        </p:nvCxnSpPr>
        <p:spPr>
          <a:xfrm>
            <a:off x="4662087" y="3280287"/>
            <a:ext cx="381000" cy="1811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772" name="Shape 772"/>
          <p:cNvSpPr/>
          <p:nvPr/>
        </p:nvSpPr>
        <p:spPr>
          <a:xfrm>
            <a:off x="2687387" y="4863112"/>
            <a:ext cx="644700" cy="644700"/>
          </a:xfrm>
          <a:prstGeom prst="ellipse">
            <a:avLst/>
          </a:prstGeom>
          <a:solidFill>
            <a:schemeClr val="dk1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773" name="Shape 77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80837" y="4967550"/>
            <a:ext cx="457800" cy="4358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74" name="Shape 774"/>
          <p:cNvCxnSpPr>
            <a:stCxn id="772" idx="6"/>
            <a:endCxn id="768" idx="2"/>
          </p:cNvCxnSpPr>
          <p:nvPr/>
        </p:nvCxnSpPr>
        <p:spPr>
          <a:xfrm>
            <a:off x="3332087" y="5185462"/>
            <a:ext cx="1388700" cy="228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768" name="Shape 768"/>
          <p:cNvSpPr/>
          <p:nvPr/>
        </p:nvSpPr>
        <p:spPr>
          <a:xfrm>
            <a:off x="4720737" y="5091712"/>
            <a:ext cx="644700" cy="644700"/>
          </a:xfrm>
          <a:prstGeom prst="ellipse">
            <a:avLst/>
          </a:prstGeom>
          <a:solidFill>
            <a:srgbClr val="666666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775" name="Shape 77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77125" y="5210425"/>
            <a:ext cx="531924" cy="40727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76" name="Shape 776"/>
          <p:cNvCxnSpPr>
            <a:stCxn id="763" idx="7"/>
            <a:endCxn id="771" idx="2"/>
          </p:cNvCxnSpPr>
          <p:nvPr/>
        </p:nvCxnSpPr>
        <p:spPr>
          <a:xfrm flipH="1" rot="10800000">
            <a:off x="3213623" y="2958026"/>
            <a:ext cx="1126200" cy="551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777" name="Shape 777"/>
          <p:cNvCxnSpPr>
            <a:stCxn id="764" idx="3"/>
            <a:endCxn id="772" idx="7"/>
          </p:cNvCxnSpPr>
          <p:nvPr/>
        </p:nvCxnSpPr>
        <p:spPr>
          <a:xfrm flipH="1">
            <a:off x="3237751" y="4041798"/>
            <a:ext cx="2790600" cy="915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778" name="Shape 778"/>
          <p:cNvCxnSpPr>
            <a:stCxn id="771" idx="6"/>
            <a:endCxn id="764" idx="0"/>
          </p:cNvCxnSpPr>
          <p:nvPr/>
        </p:nvCxnSpPr>
        <p:spPr>
          <a:xfrm>
            <a:off x="4984437" y="2957937"/>
            <a:ext cx="1272000" cy="533699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779" name="Shape 779"/>
          <p:cNvCxnSpPr>
            <a:stCxn id="772" idx="7"/>
            <a:endCxn id="771" idx="3"/>
          </p:cNvCxnSpPr>
          <p:nvPr/>
        </p:nvCxnSpPr>
        <p:spPr>
          <a:xfrm flipH="1" rot="10800000">
            <a:off x="3237673" y="3185726"/>
            <a:ext cx="1196400" cy="1771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771" name="Shape 771"/>
          <p:cNvSpPr/>
          <p:nvPr/>
        </p:nvSpPr>
        <p:spPr>
          <a:xfrm>
            <a:off x="4339737" y="2635587"/>
            <a:ext cx="644700" cy="644699"/>
          </a:xfrm>
          <a:prstGeom prst="ellipse">
            <a:avLst/>
          </a:prstGeom>
          <a:solidFill>
            <a:schemeClr val="dk1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780" name="Shape 78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98087" y="2693812"/>
            <a:ext cx="527999" cy="527999"/>
          </a:xfrm>
          <a:prstGeom prst="rect">
            <a:avLst/>
          </a:prstGeom>
          <a:noFill/>
          <a:ln>
            <a:noFill/>
          </a:ln>
        </p:spPr>
      </p:pic>
      <p:sp>
        <p:nvSpPr>
          <p:cNvPr id="763" name="Shape 763"/>
          <p:cNvSpPr/>
          <p:nvPr/>
        </p:nvSpPr>
        <p:spPr>
          <a:xfrm>
            <a:off x="2663337" y="3415312"/>
            <a:ext cx="644700" cy="644700"/>
          </a:xfrm>
          <a:prstGeom prst="ellipse">
            <a:avLst/>
          </a:prstGeom>
          <a:solidFill>
            <a:schemeClr val="dk1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781" name="Shape 78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663337" y="3494279"/>
            <a:ext cx="644700" cy="486748"/>
          </a:xfrm>
          <a:prstGeom prst="rect">
            <a:avLst/>
          </a:prstGeom>
          <a:noFill/>
          <a:ln>
            <a:noFill/>
          </a:ln>
        </p:spPr>
      </p:pic>
      <p:sp>
        <p:nvSpPr>
          <p:cNvPr id="782" name="Shape 782"/>
          <p:cNvSpPr txBox="1"/>
          <p:nvPr/>
        </p:nvSpPr>
        <p:spPr>
          <a:xfrm>
            <a:off x="1554675" y="3269501"/>
            <a:ext cx="1531200" cy="50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start_time</a:t>
            </a: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: 0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end_time</a:t>
            </a: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: 1</a:t>
            </a:r>
          </a:p>
        </p:txBody>
      </p:sp>
      <p:sp>
        <p:nvSpPr>
          <p:cNvPr id="783" name="Shape 783"/>
          <p:cNvSpPr txBox="1"/>
          <p:nvPr/>
        </p:nvSpPr>
        <p:spPr>
          <a:xfrm>
            <a:off x="6543075" y="3262926"/>
            <a:ext cx="1531200" cy="50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start_time</a:t>
            </a: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: 2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end_time</a:t>
            </a: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: 7</a:t>
            </a:r>
          </a:p>
        </p:txBody>
      </p:sp>
      <p:sp>
        <p:nvSpPr>
          <p:cNvPr id="784" name="Shape 784"/>
          <p:cNvSpPr txBox="1"/>
          <p:nvPr/>
        </p:nvSpPr>
        <p:spPr>
          <a:xfrm>
            <a:off x="4326525" y="2127401"/>
            <a:ext cx="1531200" cy="50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start_time</a:t>
            </a: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: 3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end_time</a:t>
            </a: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: 6</a:t>
            </a:r>
          </a:p>
        </p:txBody>
      </p:sp>
      <p:sp>
        <p:nvSpPr>
          <p:cNvPr id="785" name="Shape 785"/>
          <p:cNvSpPr txBox="1"/>
          <p:nvPr/>
        </p:nvSpPr>
        <p:spPr>
          <a:xfrm>
            <a:off x="1530175" y="4719976"/>
            <a:ext cx="1531200" cy="50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start_time</a:t>
            </a: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: 4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end_time</a:t>
            </a: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: 5</a:t>
            </a:r>
          </a:p>
        </p:txBody>
      </p:sp>
      <p:sp>
        <p:nvSpPr>
          <p:cNvPr id="786" name="Shape 786"/>
          <p:cNvSpPr txBox="1"/>
          <p:nvPr/>
        </p:nvSpPr>
        <p:spPr>
          <a:xfrm>
            <a:off x="5370000" y="5091726"/>
            <a:ext cx="1531200" cy="50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start_time</a:t>
            </a: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: 8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end_time</a:t>
            </a: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: 9</a:t>
            </a:r>
          </a:p>
        </p:txBody>
      </p:sp>
      <p:sp>
        <p:nvSpPr>
          <p:cNvPr id="787" name="Shape 787"/>
          <p:cNvSpPr/>
          <p:nvPr/>
        </p:nvSpPr>
        <p:spPr>
          <a:xfrm rot="5400685">
            <a:off x="4635102" y="5930676"/>
            <a:ext cx="255657" cy="326221"/>
          </a:xfrm>
          <a:custGeom>
            <a:pathLst>
              <a:path extrusionOk="0" h="5528" w="20363">
                <a:moveTo>
                  <a:pt x="20363" y="5528"/>
                </a:moveTo>
                <a:cubicBezTo>
                  <a:pt x="19587" y="5188"/>
                  <a:pt x="17890" y="4218"/>
                  <a:pt x="15709" y="3491"/>
                </a:cubicBezTo>
                <a:cubicBezTo>
                  <a:pt x="13527" y="2763"/>
                  <a:pt x="9891" y="1745"/>
                  <a:pt x="7273" y="1164"/>
                </a:cubicBezTo>
                <a:cubicBezTo>
                  <a:pt x="4654" y="582"/>
                  <a:pt x="1212" y="194"/>
                  <a:pt x="0" y="0"/>
                </a:cubicBezTo>
              </a:path>
            </a:pathLst>
          </a:custGeom>
          <a:noFill/>
          <a:ln cap="flat" cmpd="sng" w="38100">
            <a:solidFill>
              <a:srgbClr val="FFD54F"/>
            </a:solidFill>
            <a:prstDash val="solid"/>
            <a:round/>
            <a:headEnd len="lg" w="lg" type="none"/>
            <a:tailEnd len="lg" w="lg" type="stealth"/>
          </a:ln>
        </p:spPr>
      </p:sp>
      <p:sp>
        <p:nvSpPr>
          <p:cNvPr id="788" name="Shape 788"/>
          <p:cNvSpPr txBox="1"/>
          <p:nvPr/>
        </p:nvSpPr>
        <p:spPr>
          <a:xfrm>
            <a:off x="3390150" y="6023150"/>
            <a:ext cx="1271700" cy="3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This is one SCC.</a:t>
            </a:r>
          </a:p>
        </p:txBody>
      </p:sp>
      <p:sp>
        <p:nvSpPr>
          <p:cNvPr id="789" name="Shape 789"/>
          <p:cNvSpPr/>
          <p:nvPr/>
        </p:nvSpPr>
        <p:spPr>
          <a:xfrm>
            <a:off x="4618425" y="4989412"/>
            <a:ext cx="849300" cy="849300"/>
          </a:xfrm>
          <a:prstGeom prst="ellipse">
            <a:avLst/>
          </a:prstGeom>
          <a:noFill/>
          <a:ln cap="flat" cmpd="sng" w="38100">
            <a:solidFill>
              <a:srgbClr val="FFD54F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793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Shape 794"/>
          <p:cNvSpPr txBox="1"/>
          <p:nvPr>
            <p:ph idx="4294967295" type="subTitle"/>
          </p:nvPr>
        </p:nvSpPr>
        <p:spPr>
          <a:xfrm>
            <a:off x="609600" y="1444500"/>
            <a:ext cx="7924800" cy="541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3. Repeat </a:t>
            </a:r>
            <a:r>
              <a:rPr lang="en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dfs</a:t>
            </a: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again, starting with vertices with the largest </a:t>
            </a:r>
            <a:r>
              <a:rPr lang="en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end_time</a:t>
            </a: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</a:p>
        </p:txBody>
      </p:sp>
      <p:cxnSp>
        <p:nvCxnSpPr>
          <p:cNvPr id="795" name="Shape 795"/>
          <p:cNvCxnSpPr>
            <a:stCxn id="796" idx="6"/>
            <a:endCxn id="797" idx="2"/>
          </p:cNvCxnSpPr>
          <p:nvPr/>
        </p:nvCxnSpPr>
        <p:spPr>
          <a:xfrm>
            <a:off x="3308037" y="3737662"/>
            <a:ext cx="2625900" cy="76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798" name="Shape 798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Kosaraju’s Algorithm</a:t>
            </a:r>
          </a:p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800">
              <a:solidFill>
                <a:srgbClr val="000000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797" name="Shape 797"/>
          <p:cNvSpPr/>
          <p:nvPr/>
        </p:nvSpPr>
        <p:spPr>
          <a:xfrm>
            <a:off x="5933937" y="3491512"/>
            <a:ext cx="644700" cy="644700"/>
          </a:xfrm>
          <a:prstGeom prst="ellipse">
            <a:avLst/>
          </a:prstGeom>
          <a:solidFill>
            <a:srgbClr val="FFD54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799" name="Shape 7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24962" y="3628800"/>
            <a:ext cx="462650" cy="37012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00" name="Shape 800"/>
          <p:cNvCxnSpPr>
            <a:stCxn id="796" idx="4"/>
            <a:endCxn id="801" idx="1"/>
          </p:cNvCxnSpPr>
          <p:nvPr/>
        </p:nvCxnSpPr>
        <p:spPr>
          <a:xfrm>
            <a:off x="2985687" y="4060012"/>
            <a:ext cx="1829400" cy="1126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802" name="Shape 802"/>
          <p:cNvCxnSpPr>
            <a:stCxn id="797" idx="4"/>
            <a:endCxn id="801" idx="7"/>
          </p:cNvCxnSpPr>
          <p:nvPr/>
        </p:nvCxnSpPr>
        <p:spPr>
          <a:xfrm flipH="1">
            <a:off x="5271087" y="4136212"/>
            <a:ext cx="985200" cy="1050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803" name="Shape 803"/>
          <p:cNvCxnSpPr>
            <a:stCxn id="804" idx="4"/>
            <a:endCxn id="801" idx="0"/>
          </p:cNvCxnSpPr>
          <p:nvPr/>
        </p:nvCxnSpPr>
        <p:spPr>
          <a:xfrm>
            <a:off x="4662087" y="3280287"/>
            <a:ext cx="381000" cy="1811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805" name="Shape 805"/>
          <p:cNvSpPr/>
          <p:nvPr/>
        </p:nvSpPr>
        <p:spPr>
          <a:xfrm>
            <a:off x="2687387" y="4863112"/>
            <a:ext cx="644700" cy="644700"/>
          </a:xfrm>
          <a:prstGeom prst="ellipse">
            <a:avLst/>
          </a:prstGeom>
          <a:solidFill>
            <a:srgbClr val="FFD54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806" name="Shape 80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80837" y="4967550"/>
            <a:ext cx="457800" cy="4358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07" name="Shape 807"/>
          <p:cNvCxnSpPr>
            <a:stCxn id="805" idx="6"/>
            <a:endCxn id="801" idx="2"/>
          </p:cNvCxnSpPr>
          <p:nvPr/>
        </p:nvCxnSpPr>
        <p:spPr>
          <a:xfrm>
            <a:off x="3332087" y="5185462"/>
            <a:ext cx="1388700" cy="228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801" name="Shape 801"/>
          <p:cNvSpPr/>
          <p:nvPr/>
        </p:nvSpPr>
        <p:spPr>
          <a:xfrm>
            <a:off x="4720737" y="5091712"/>
            <a:ext cx="644700" cy="644700"/>
          </a:xfrm>
          <a:prstGeom prst="ellipse">
            <a:avLst/>
          </a:prstGeom>
          <a:solidFill>
            <a:srgbClr val="666666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808" name="Shape 80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77125" y="5210425"/>
            <a:ext cx="531924" cy="40727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09" name="Shape 809"/>
          <p:cNvCxnSpPr>
            <a:stCxn id="796" idx="7"/>
            <a:endCxn id="804" idx="2"/>
          </p:cNvCxnSpPr>
          <p:nvPr/>
        </p:nvCxnSpPr>
        <p:spPr>
          <a:xfrm flipH="1" rot="10800000">
            <a:off x="3213623" y="2958026"/>
            <a:ext cx="1126200" cy="551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810" name="Shape 810"/>
          <p:cNvCxnSpPr>
            <a:stCxn id="797" idx="3"/>
            <a:endCxn id="805" idx="7"/>
          </p:cNvCxnSpPr>
          <p:nvPr/>
        </p:nvCxnSpPr>
        <p:spPr>
          <a:xfrm flipH="1">
            <a:off x="3237751" y="4041798"/>
            <a:ext cx="2790600" cy="915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811" name="Shape 811"/>
          <p:cNvCxnSpPr>
            <a:stCxn id="804" idx="6"/>
            <a:endCxn id="797" idx="0"/>
          </p:cNvCxnSpPr>
          <p:nvPr/>
        </p:nvCxnSpPr>
        <p:spPr>
          <a:xfrm>
            <a:off x="4984437" y="2957937"/>
            <a:ext cx="1272000" cy="533699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812" name="Shape 812"/>
          <p:cNvCxnSpPr>
            <a:stCxn id="805" idx="7"/>
            <a:endCxn id="804" idx="3"/>
          </p:cNvCxnSpPr>
          <p:nvPr/>
        </p:nvCxnSpPr>
        <p:spPr>
          <a:xfrm flipH="1" rot="10800000">
            <a:off x="3237673" y="3185726"/>
            <a:ext cx="1196400" cy="1771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804" name="Shape 804"/>
          <p:cNvSpPr/>
          <p:nvPr/>
        </p:nvSpPr>
        <p:spPr>
          <a:xfrm>
            <a:off x="4339737" y="2635587"/>
            <a:ext cx="644700" cy="644699"/>
          </a:xfrm>
          <a:prstGeom prst="ellipse">
            <a:avLst/>
          </a:prstGeom>
          <a:solidFill>
            <a:schemeClr val="dk1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813" name="Shape 8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98087" y="2693812"/>
            <a:ext cx="527999" cy="527999"/>
          </a:xfrm>
          <a:prstGeom prst="rect">
            <a:avLst/>
          </a:prstGeom>
          <a:noFill/>
          <a:ln>
            <a:noFill/>
          </a:ln>
        </p:spPr>
      </p:pic>
      <p:sp>
        <p:nvSpPr>
          <p:cNvPr id="796" name="Shape 796"/>
          <p:cNvSpPr/>
          <p:nvPr/>
        </p:nvSpPr>
        <p:spPr>
          <a:xfrm>
            <a:off x="2663337" y="3415312"/>
            <a:ext cx="644700" cy="644700"/>
          </a:xfrm>
          <a:prstGeom prst="ellipse">
            <a:avLst/>
          </a:prstGeom>
          <a:solidFill>
            <a:schemeClr val="dk1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814" name="Shape 8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663337" y="3494279"/>
            <a:ext cx="644700" cy="486748"/>
          </a:xfrm>
          <a:prstGeom prst="rect">
            <a:avLst/>
          </a:prstGeom>
          <a:noFill/>
          <a:ln>
            <a:noFill/>
          </a:ln>
        </p:spPr>
      </p:pic>
      <p:sp>
        <p:nvSpPr>
          <p:cNvPr id="815" name="Shape 815"/>
          <p:cNvSpPr txBox="1"/>
          <p:nvPr/>
        </p:nvSpPr>
        <p:spPr>
          <a:xfrm>
            <a:off x="1554675" y="3269501"/>
            <a:ext cx="1531200" cy="50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start_time</a:t>
            </a: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: 0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end_time</a:t>
            </a: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: 1</a:t>
            </a:r>
          </a:p>
        </p:txBody>
      </p:sp>
      <p:sp>
        <p:nvSpPr>
          <p:cNvPr id="816" name="Shape 816"/>
          <p:cNvSpPr txBox="1"/>
          <p:nvPr/>
        </p:nvSpPr>
        <p:spPr>
          <a:xfrm>
            <a:off x="6543075" y="3262926"/>
            <a:ext cx="1531200" cy="50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start_time</a:t>
            </a: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: 2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end_time</a:t>
            </a: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: 7</a:t>
            </a:r>
          </a:p>
        </p:txBody>
      </p:sp>
      <p:sp>
        <p:nvSpPr>
          <p:cNvPr id="817" name="Shape 817"/>
          <p:cNvSpPr txBox="1"/>
          <p:nvPr/>
        </p:nvSpPr>
        <p:spPr>
          <a:xfrm>
            <a:off x="4326525" y="2127401"/>
            <a:ext cx="1531200" cy="50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start_time</a:t>
            </a: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: 3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end_time</a:t>
            </a: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: 6</a:t>
            </a:r>
          </a:p>
        </p:txBody>
      </p:sp>
      <p:sp>
        <p:nvSpPr>
          <p:cNvPr id="818" name="Shape 818"/>
          <p:cNvSpPr txBox="1"/>
          <p:nvPr/>
        </p:nvSpPr>
        <p:spPr>
          <a:xfrm>
            <a:off x="1530175" y="4719976"/>
            <a:ext cx="1531200" cy="50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start_time</a:t>
            </a: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: 4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end_time</a:t>
            </a: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: 5</a:t>
            </a:r>
          </a:p>
        </p:txBody>
      </p:sp>
      <p:sp>
        <p:nvSpPr>
          <p:cNvPr id="819" name="Shape 819"/>
          <p:cNvSpPr txBox="1"/>
          <p:nvPr/>
        </p:nvSpPr>
        <p:spPr>
          <a:xfrm>
            <a:off x="5370000" y="5091726"/>
            <a:ext cx="1531200" cy="50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start_time</a:t>
            </a: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: 8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end_time</a:t>
            </a: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: 9</a:t>
            </a:r>
          </a:p>
        </p:txBody>
      </p:sp>
      <p:sp>
        <p:nvSpPr>
          <p:cNvPr id="820" name="Shape 820"/>
          <p:cNvSpPr/>
          <p:nvPr/>
        </p:nvSpPr>
        <p:spPr>
          <a:xfrm rot="5400685">
            <a:off x="4635102" y="5930676"/>
            <a:ext cx="255657" cy="326221"/>
          </a:xfrm>
          <a:custGeom>
            <a:pathLst>
              <a:path extrusionOk="0" h="5528" w="20363">
                <a:moveTo>
                  <a:pt x="20363" y="5528"/>
                </a:moveTo>
                <a:cubicBezTo>
                  <a:pt x="19587" y="5188"/>
                  <a:pt x="17890" y="4218"/>
                  <a:pt x="15709" y="3491"/>
                </a:cubicBezTo>
                <a:cubicBezTo>
                  <a:pt x="13527" y="2763"/>
                  <a:pt x="9891" y="1745"/>
                  <a:pt x="7273" y="1164"/>
                </a:cubicBezTo>
                <a:cubicBezTo>
                  <a:pt x="4654" y="582"/>
                  <a:pt x="1212" y="194"/>
                  <a:pt x="0" y="0"/>
                </a:cubicBezTo>
              </a:path>
            </a:pathLst>
          </a:custGeom>
          <a:noFill/>
          <a:ln cap="flat" cmpd="sng" w="38100">
            <a:solidFill>
              <a:srgbClr val="FFD54F"/>
            </a:solidFill>
            <a:prstDash val="solid"/>
            <a:round/>
            <a:headEnd len="lg" w="lg" type="none"/>
            <a:tailEnd len="lg" w="lg" type="stealth"/>
          </a:ln>
        </p:spPr>
      </p:sp>
      <p:sp>
        <p:nvSpPr>
          <p:cNvPr id="821" name="Shape 821"/>
          <p:cNvSpPr txBox="1"/>
          <p:nvPr/>
        </p:nvSpPr>
        <p:spPr>
          <a:xfrm>
            <a:off x="3390150" y="6023150"/>
            <a:ext cx="1271700" cy="3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This is one SCC.</a:t>
            </a:r>
          </a:p>
        </p:txBody>
      </p:sp>
      <p:sp>
        <p:nvSpPr>
          <p:cNvPr id="822" name="Shape 822"/>
          <p:cNvSpPr/>
          <p:nvPr/>
        </p:nvSpPr>
        <p:spPr>
          <a:xfrm>
            <a:off x="4618425" y="4989412"/>
            <a:ext cx="849300" cy="849300"/>
          </a:xfrm>
          <a:prstGeom prst="ellipse">
            <a:avLst/>
          </a:prstGeom>
          <a:noFill/>
          <a:ln cap="flat" cmpd="sng" w="38100">
            <a:solidFill>
              <a:srgbClr val="FFD54F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826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Shape 827"/>
          <p:cNvSpPr txBox="1"/>
          <p:nvPr>
            <p:ph idx="4294967295" type="subTitle"/>
          </p:nvPr>
        </p:nvSpPr>
        <p:spPr>
          <a:xfrm>
            <a:off x="609600" y="1444500"/>
            <a:ext cx="7924800" cy="541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3. Repeat </a:t>
            </a:r>
            <a:r>
              <a:rPr lang="en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dfs</a:t>
            </a: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again, starting with vertices with the largest </a:t>
            </a:r>
            <a:r>
              <a:rPr lang="en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end_time</a:t>
            </a: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</a:p>
        </p:txBody>
      </p:sp>
      <p:cxnSp>
        <p:nvCxnSpPr>
          <p:cNvPr id="828" name="Shape 828"/>
          <p:cNvCxnSpPr>
            <a:stCxn id="829" idx="6"/>
            <a:endCxn id="830" idx="2"/>
          </p:cNvCxnSpPr>
          <p:nvPr/>
        </p:nvCxnSpPr>
        <p:spPr>
          <a:xfrm>
            <a:off x="3308037" y="3737662"/>
            <a:ext cx="2625900" cy="76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831" name="Shape 831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Kosaraju’s Algorithm</a:t>
            </a:r>
          </a:p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800">
              <a:solidFill>
                <a:srgbClr val="000000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830" name="Shape 830"/>
          <p:cNvSpPr/>
          <p:nvPr/>
        </p:nvSpPr>
        <p:spPr>
          <a:xfrm>
            <a:off x="5933937" y="3491512"/>
            <a:ext cx="644700" cy="644700"/>
          </a:xfrm>
          <a:prstGeom prst="ellipse">
            <a:avLst/>
          </a:prstGeom>
          <a:solidFill>
            <a:srgbClr val="FFD54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832" name="Shape 8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24962" y="3628800"/>
            <a:ext cx="462650" cy="37012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33" name="Shape 833"/>
          <p:cNvCxnSpPr>
            <a:stCxn id="829" idx="4"/>
            <a:endCxn id="834" idx="1"/>
          </p:cNvCxnSpPr>
          <p:nvPr/>
        </p:nvCxnSpPr>
        <p:spPr>
          <a:xfrm>
            <a:off x="2985687" y="4060012"/>
            <a:ext cx="1829400" cy="1126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835" name="Shape 835"/>
          <p:cNvCxnSpPr>
            <a:stCxn id="830" idx="4"/>
            <a:endCxn id="834" idx="7"/>
          </p:cNvCxnSpPr>
          <p:nvPr/>
        </p:nvCxnSpPr>
        <p:spPr>
          <a:xfrm flipH="1">
            <a:off x="5271087" y="4136212"/>
            <a:ext cx="985200" cy="1050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836" name="Shape 836"/>
          <p:cNvCxnSpPr>
            <a:stCxn id="837" idx="4"/>
            <a:endCxn id="834" idx="0"/>
          </p:cNvCxnSpPr>
          <p:nvPr/>
        </p:nvCxnSpPr>
        <p:spPr>
          <a:xfrm>
            <a:off x="4662087" y="3280287"/>
            <a:ext cx="381000" cy="1811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838" name="Shape 838"/>
          <p:cNvSpPr/>
          <p:nvPr/>
        </p:nvSpPr>
        <p:spPr>
          <a:xfrm>
            <a:off x="2687387" y="4863112"/>
            <a:ext cx="644700" cy="644700"/>
          </a:xfrm>
          <a:prstGeom prst="ellipse">
            <a:avLst/>
          </a:prstGeom>
          <a:solidFill>
            <a:srgbClr val="FFD54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839" name="Shape 8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80837" y="4967550"/>
            <a:ext cx="457800" cy="4358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40" name="Shape 840"/>
          <p:cNvCxnSpPr>
            <a:stCxn id="838" idx="6"/>
            <a:endCxn id="834" idx="2"/>
          </p:cNvCxnSpPr>
          <p:nvPr/>
        </p:nvCxnSpPr>
        <p:spPr>
          <a:xfrm>
            <a:off x="3332087" y="5185462"/>
            <a:ext cx="1388700" cy="228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834" name="Shape 834"/>
          <p:cNvSpPr/>
          <p:nvPr/>
        </p:nvSpPr>
        <p:spPr>
          <a:xfrm>
            <a:off x="4720737" y="5091712"/>
            <a:ext cx="644700" cy="644700"/>
          </a:xfrm>
          <a:prstGeom prst="ellipse">
            <a:avLst/>
          </a:prstGeom>
          <a:solidFill>
            <a:srgbClr val="666666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841" name="Shape 8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77125" y="5210425"/>
            <a:ext cx="531924" cy="40727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42" name="Shape 842"/>
          <p:cNvCxnSpPr>
            <a:stCxn id="829" idx="7"/>
            <a:endCxn id="837" idx="2"/>
          </p:cNvCxnSpPr>
          <p:nvPr/>
        </p:nvCxnSpPr>
        <p:spPr>
          <a:xfrm flipH="1" rot="10800000">
            <a:off x="3213623" y="2958026"/>
            <a:ext cx="1126200" cy="551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843" name="Shape 843"/>
          <p:cNvCxnSpPr>
            <a:stCxn id="830" idx="3"/>
            <a:endCxn id="838" idx="7"/>
          </p:cNvCxnSpPr>
          <p:nvPr/>
        </p:nvCxnSpPr>
        <p:spPr>
          <a:xfrm flipH="1">
            <a:off x="3237751" y="4041798"/>
            <a:ext cx="2790600" cy="915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844" name="Shape 844"/>
          <p:cNvCxnSpPr>
            <a:stCxn id="837" idx="6"/>
            <a:endCxn id="830" idx="0"/>
          </p:cNvCxnSpPr>
          <p:nvPr/>
        </p:nvCxnSpPr>
        <p:spPr>
          <a:xfrm>
            <a:off x="4984437" y="2957937"/>
            <a:ext cx="1272000" cy="533699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845" name="Shape 845"/>
          <p:cNvCxnSpPr>
            <a:stCxn id="838" idx="7"/>
            <a:endCxn id="837" idx="3"/>
          </p:cNvCxnSpPr>
          <p:nvPr/>
        </p:nvCxnSpPr>
        <p:spPr>
          <a:xfrm flipH="1" rot="10800000">
            <a:off x="3237673" y="3185726"/>
            <a:ext cx="1196400" cy="1771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837" name="Shape 837"/>
          <p:cNvSpPr/>
          <p:nvPr/>
        </p:nvSpPr>
        <p:spPr>
          <a:xfrm>
            <a:off x="4339737" y="2635587"/>
            <a:ext cx="644700" cy="644699"/>
          </a:xfrm>
          <a:prstGeom prst="ellipse">
            <a:avLst/>
          </a:prstGeom>
          <a:solidFill>
            <a:srgbClr val="FFD54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846" name="Shape 84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98087" y="2693812"/>
            <a:ext cx="527999" cy="527999"/>
          </a:xfrm>
          <a:prstGeom prst="rect">
            <a:avLst/>
          </a:prstGeom>
          <a:noFill/>
          <a:ln>
            <a:noFill/>
          </a:ln>
        </p:spPr>
      </p:pic>
      <p:sp>
        <p:nvSpPr>
          <p:cNvPr id="829" name="Shape 829"/>
          <p:cNvSpPr/>
          <p:nvPr/>
        </p:nvSpPr>
        <p:spPr>
          <a:xfrm>
            <a:off x="2663337" y="3415312"/>
            <a:ext cx="644700" cy="644700"/>
          </a:xfrm>
          <a:prstGeom prst="ellipse">
            <a:avLst/>
          </a:prstGeom>
          <a:solidFill>
            <a:schemeClr val="dk1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847" name="Shape 84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663337" y="3494279"/>
            <a:ext cx="644700" cy="486748"/>
          </a:xfrm>
          <a:prstGeom prst="rect">
            <a:avLst/>
          </a:prstGeom>
          <a:noFill/>
          <a:ln>
            <a:noFill/>
          </a:ln>
        </p:spPr>
      </p:pic>
      <p:sp>
        <p:nvSpPr>
          <p:cNvPr id="848" name="Shape 848"/>
          <p:cNvSpPr txBox="1"/>
          <p:nvPr/>
        </p:nvSpPr>
        <p:spPr>
          <a:xfrm>
            <a:off x="1554675" y="3269501"/>
            <a:ext cx="1531200" cy="50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start_time</a:t>
            </a: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: 0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end_time</a:t>
            </a: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: 1</a:t>
            </a:r>
          </a:p>
        </p:txBody>
      </p:sp>
      <p:sp>
        <p:nvSpPr>
          <p:cNvPr id="849" name="Shape 849"/>
          <p:cNvSpPr txBox="1"/>
          <p:nvPr/>
        </p:nvSpPr>
        <p:spPr>
          <a:xfrm>
            <a:off x="6543075" y="3262926"/>
            <a:ext cx="1531200" cy="50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start_time</a:t>
            </a: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: 2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end_time</a:t>
            </a: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: 7</a:t>
            </a:r>
          </a:p>
        </p:txBody>
      </p:sp>
      <p:sp>
        <p:nvSpPr>
          <p:cNvPr id="850" name="Shape 850"/>
          <p:cNvSpPr txBox="1"/>
          <p:nvPr/>
        </p:nvSpPr>
        <p:spPr>
          <a:xfrm>
            <a:off x="4326525" y="2127401"/>
            <a:ext cx="1531200" cy="50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start_time</a:t>
            </a: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: 3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end_time</a:t>
            </a: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: 6</a:t>
            </a:r>
          </a:p>
        </p:txBody>
      </p:sp>
      <p:sp>
        <p:nvSpPr>
          <p:cNvPr id="851" name="Shape 851"/>
          <p:cNvSpPr txBox="1"/>
          <p:nvPr/>
        </p:nvSpPr>
        <p:spPr>
          <a:xfrm>
            <a:off x="1530175" y="4719976"/>
            <a:ext cx="1531200" cy="50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start_time</a:t>
            </a: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: 4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end_time</a:t>
            </a: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: 5</a:t>
            </a:r>
          </a:p>
        </p:txBody>
      </p:sp>
      <p:sp>
        <p:nvSpPr>
          <p:cNvPr id="852" name="Shape 852"/>
          <p:cNvSpPr txBox="1"/>
          <p:nvPr/>
        </p:nvSpPr>
        <p:spPr>
          <a:xfrm>
            <a:off x="5370000" y="5091726"/>
            <a:ext cx="1531200" cy="50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start_time</a:t>
            </a: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: 8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end_time</a:t>
            </a: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: 9</a:t>
            </a:r>
          </a:p>
        </p:txBody>
      </p:sp>
      <p:sp>
        <p:nvSpPr>
          <p:cNvPr id="853" name="Shape 853"/>
          <p:cNvSpPr/>
          <p:nvPr/>
        </p:nvSpPr>
        <p:spPr>
          <a:xfrm rot="5400685">
            <a:off x="4635102" y="5930676"/>
            <a:ext cx="255657" cy="326221"/>
          </a:xfrm>
          <a:custGeom>
            <a:pathLst>
              <a:path extrusionOk="0" h="5528" w="20363">
                <a:moveTo>
                  <a:pt x="20363" y="5528"/>
                </a:moveTo>
                <a:cubicBezTo>
                  <a:pt x="19587" y="5188"/>
                  <a:pt x="17890" y="4218"/>
                  <a:pt x="15709" y="3491"/>
                </a:cubicBezTo>
                <a:cubicBezTo>
                  <a:pt x="13527" y="2763"/>
                  <a:pt x="9891" y="1745"/>
                  <a:pt x="7273" y="1164"/>
                </a:cubicBezTo>
                <a:cubicBezTo>
                  <a:pt x="4654" y="582"/>
                  <a:pt x="1212" y="194"/>
                  <a:pt x="0" y="0"/>
                </a:cubicBezTo>
              </a:path>
            </a:pathLst>
          </a:custGeom>
          <a:noFill/>
          <a:ln cap="flat" cmpd="sng" w="38100">
            <a:solidFill>
              <a:srgbClr val="FFD54F"/>
            </a:solidFill>
            <a:prstDash val="solid"/>
            <a:round/>
            <a:headEnd len="lg" w="lg" type="none"/>
            <a:tailEnd len="lg" w="lg" type="stealth"/>
          </a:ln>
        </p:spPr>
      </p:sp>
      <p:sp>
        <p:nvSpPr>
          <p:cNvPr id="854" name="Shape 854"/>
          <p:cNvSpPr txBox="1"/>
          <p:nvPr/>
        </p:nvSpPr>
        <p:spPr>
          <a:xfrm>
            <a:off x="3390150" y="6023150"/>
            <a:ext cx="1271700" cy="3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This is one SCC.</a:t>
            </a:r>
          </a:p>
        </p:txBody>
      </p:sp>
      <p:sp>
        <p:nvSpPr>
          <p:cNvPr id="855" name="Shape 855"/>
          <p:cNvSpPr/>
          <p:nvPr/>
        </p:nvSpPr>
        <p:spPr>
          <a:xfrm>
            <a:off x="4618425" y="4989412"/>
            <a:ext cx="849300" cy="849300"/>
          </a:xfrm>
          <a:prstGeom prst="ellipse">
            <a:avLst/>
          </a:prstGeom>
          <a:noFill/>
          <a:ln cap="flat" cmpd="sng" w="38100">
            <a:solidFill>
              <a:srgbClr val="FFD54F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859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Shape 860"/>
          <p:cNvSpPr txBox="1"/>
          <p:nvPr>
            <p:ph idx="4294967295" type="subTitle"/>
          </p:nvPr>
        </p:nvSpPr>
        <p:spPr>
          <a:xfrm>
            <a:off x="609600" y="1444500"/>
            <a:ext cx="7924800" cy="541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3. Repeat </a:t>
            </a:r>
            <a:r>
              <a:rPr lang="en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dfs</a:t>
            </a: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again, starting with vertices with the largest </a:t>
            </a:r>
            <a:r>
              <a:rPr lang="en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end_time</a:t>
            </a: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</a:p>
        </p:txBody>
      </p:sp>
      <p:cxnSp>
        <p:nvCxnSpPr>
          <p:cNvPr id="861" name="Shape 861"/>
          <p:cNvCxnSpPr>
            <a:stCxn id="862" idx="6"/>
            <a:endCxn id="863" idx="2"/>
          </p:cNvCxnSpPr>
          <p:nvPr/>
        </p:nvCxnSpPr>
        <p:spPr>
          <a:xfrm>
            <a:off x="3308037" y="3737662"/>
            <a:ext cx="2625900" cy="76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864" name="Shape 864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Kosaraju’s Algorithm</a:t>
            </a:r>
          </a:p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800">
              <a:solidFill>
                <a:srgbClr val="000000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863" name="Shape 863"/>
          <p:cNvSpPr/>
          <p:nvPr/>
        </p:nvSpPr>
        <p:spPr>
          <a:xfrm>
            <a:off x="5933937" y="3491512"/>
            <a:ext cx="644700" cy="644700"/>
          </a:xfrm>
          <a:prstGeom prst="ellipse">
            <a:avLst/>
          </a:prstGeom>
          <a:solidFill>
            <a:srgbClr val="FFD54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865" name="Shape 8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24962" y="3628800"/>
            <a:ext cx="462650" cy="37012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66" name="Shape 866"/>
          <p:cNvCxnSpPr>
            <a:stCxn id="862" idx="4"/>
            <a:endCxn id="867" idx="1"/>
          </p:cNvCxnSpPr>
          <p:nvPr/>
        </p:nvCxnSpPr>
        <p:spPr>
          <a:xfrm>
            <a:off x="2985687" y="4060012"/>
            <a:ext cx="1829400" cy="1126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868" name="Shape 868"/>
          <p:cNvCxnSpPr>
            <a:stCxn id="863" idx="4"/>
            <a:endCxn id="867" idx="7"/>
          </p:cNvCxnSpPr>
          <p:nvPr/>
        </p:nvCxnSpPr>
        <p:spPr>
          <a:xfrm flipH="1">
            <a:off x="5271087" y="4136212"/>
            <a:ext cx="985200" cy="1050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869" name="Shape 869"/>
          <p:cNvCxnSpPr>
            <a:stCxn id="870" idx="4"/>
            <a:endCxn id="867" idx="0"/>
          </p:cNvCxnSpPr>
          <p:nvPr/>
        </p:nvCxnSpPr>
        <p:spPr>
          <a:xfrm>
            <a:off x="4662087" y="3280287"/>
            <a:ext cx="381000" cy="1811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871" name="Shape 871"/>
          <p:cNvSpPr/>
          <p:nvPr/>
        </p:nvSpPr>
        <p:spPr>
          <a:xfrm>
            <a:off x="2687387" y="4863112"/>
            <a:ext cx="644700" cy="644700"/>
          </a:xfrm>
          <a:prstGeom prst="ellipse">
            <a:avLst/>
          </a:prstGeom>
          <a:solidFill>
            <a:srgbClr val="FFD54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872" name="Shape 87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80837" y="4967550"/>
            <a:ext cx="457800" cy="4358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73" name="Shape 873"/>
          <p:cNvCxnSpPr>
            <a:stCxn id="871" idx="6"/>
            <a:endCxn id="867" idx="2"/>
          </p:cNvCxnSpPr>
          <p:nvPr/>
        </p:nvCxnSpPr>
        <p:spPr>
          <a:xfrm>
            <a:off x="3332087" y="5185462"/>
            <a:ext cx="1388700" cy="228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867" name="Shape 867"/>
          <p:cNvSpPr/>
          <p:nvPr/>
        </p:nvSpPr>
        <p:spPr>
          <a:xfrm>
            <a:off x="4720737" y="5091712"/>
            <a:ext cx="644700" cy="644700"/>
          </a:xfrm>
          <a:prstGeom prst="ellipse">
            <a:avLst/>
          </a:prstGeom>
          <a:solidFill>
            <a:srgbClr val="666666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874" name="Shape 87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77125" y="5210425"/>
            <a:ext cx="531924" cy="40727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75" name="Shape 875"/>
          <p:cNvCxnSpPr>
            <a:stCxn id="862" idx="7"/>
            <a:endCxn id="870" idx="2"/>
          </p:cNvCxnSpPr>
          <p:nvPr/>
        </p:nvCxnSpPr>
        <p:spPr>
          <a:xfrm flipH="1" rot="10800000">
            <a:off x="3213623" y="2958026"/>
            <a:ext cx="1126200" cy="551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876" name="Shape 876"/>
          <p:cNvCxnSpPr>
            <a:stCxn id="863" idx="3"/>
            <a:endCxn id="871" idx="7"/>
          </p:cNvCxnSpPr>
          <p:nvPr/>
        </p:nvCxnSpPr>
        <p:spPr>
          <a:xfrm flipH="1">
            <a:off x="3237751" y="4041798"/>
            <a:ext cx="2790600" cy="915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877" name="Shape 877"/>
          <p:cNvCxnSpPr>
            <a:stCxn id="870" idx="6"/>
            <a:endCxn id="863" idx="0"/>
          </p:cNvCxnSpPr>
          <p:nvPr/>
        </p:nvCxnSpPr>
        <p:spPr>
          <a:xfrm>
            <a:off x="4984437" y="2957937"/>
            <a:ext cx="1272000" cy="533699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878" name="Shape 878"/>
          <p:cNvCxnSpPr>
            <a:stCxn id="871" idx="7"/>
            <a:endCxn id="870" idx="3"/>
          </p:cNvCxnSpPr>
          <p:nvPr/>
        </p:nvCxnSpPr>
        <p:spPr>
          <a:xfrm flipH="1" rot="10800000">
            <a:off x="3237673" y="3185726"/>
            <a:ext cx="1196400" cy="1771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870" name="Shape 870"/>
          <p:cNvSpPr/>
          <p:nvPr/>
        </p:nvSpPr>
        <p:spPr>
          <a:xfrm>
            <a:off x="4339737" y="2635587"/>
            <a:ext cx="644700" cy="644699"/>
          </a:xfrm>
          <a:prstGeom prst="ellipse">
            <a:avLst/>
          </a:prstGeom>
          <a:solidFill>
            <a:srgbClr val="666666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879" name="Shape 87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98087" y="2693812"/>
            <a:ext cx="527999" cy="527999"/>
          </a:xfrm>
          <a:prstGeom prst="rect">
            <a:avLst/>
          </a:prstGeom>
          <a:noFill/>
          <a:ln>
            <a:noFill/>
          </a:ln>
        </p:spPr>
      </p:pic>
      <p:sp>
        <p:nvSpPr>
          <p:cNvPr id="862" name="Shape 862"/>
          <p:cNvSpPr/>
          <p:nvPr/>
        </p:nvSpPr>
        <p:spPr>
          <a:xfrm>
            <a:off x="2663337" y="3415312"/>
            <a:ext cx="644700" cy="644700"/>
          </a:xfrm>
          <a:prstGeom prst="ellipse">
            <a:avLst/>
          </a:prstGeom>
          <a:solidFill>
            <a:schemeClr val="dk1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880" name="Shape 88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663337" y="3494279"/>
            <a:ext cx="644700" cy="486748"/>
          </a:xfrm>
          <a:prstGeom prst="rect">
            <a:avLst/>
          </a:prstGeom>
          <a:noFill/>
          <a:ln>
            <a:noFill/>
          </a:ln>
        </p:spPr>
      </p:pic>
      <p:sp>
        <p:nvSpPr>
          <p:cNvPr id="881" name="Shape 881"/>
          <p:cNvSpPr txBox="1"/>
          <p:nvPr/>
        </p:nvSpPr>
        <p:spPr>
          <a:xfrm>
            <a:off x="1554675" y="3269501"/>
            <a:ext cx="1531200" cy="50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start_time</a:t>
            </a: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: 0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end_time</a:t>
            </a: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: 1</a:t>
            </a:r>
          </a:p>
        </p:txBody>
      </p:sp>
      <p:sp>
        <p:nvSpPr>
          <p:cNvPr id="882" name="Shape 882"/>
          <p:cNvSpPr txBox="1"/>
          <p:nvPr/>
        </p:nvSpPr>
        <p:spPr>
          <a:xfrm>
            <a:off x="6543075" y="3262926"/>
            <a:ext cx="1531200" cy="50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start_time</a:t>
            </a: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: 2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end_time</a:t>
            </a: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: 7</a:t>
            </a:r>
          </a:p>
        </p:txBody>
      </p:sp>
      <p:sp>
        <p:nvSpPr>
          <p:cNvPr id="883" name="Shape 883"/>
          <p:cNvSpPr txBox="1"/>
          <p:nvPr/>
        </p:nvSpPr>
        <p:spPr>
          <a:xfrm>
            <a:off x="4326525" y="2127401"/>
            <a:ext cx="1531200" cy="50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start_time</a:t>
            </a: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: 3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end_time</a:t>
            </a: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: 6</a:t>
            </a:r>
          </a:p>
        </p:txBody>
      </p:sp>
      <p:sp>
        <p:nvSpPr>
          <p:cNvPr id="884" name="Shape 884"/>
          <p:cNvSpPr txBox="1"/>
          <p:nvPr/>
        </p:nvSpPr>
        <p:spPr>
          <a:xfrm>
            <a:off x="1530175" y="4719976"/>
            <a:ext cx="1531200" cy="50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start_time</a:t>
            </a: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: 4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end_time</a:t>
            </a: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: 5</a:t>
            </a:r>
          </a:p>
        </p:txBody>
      </p:sp>
      <p:sp>
        <p:nvSpPr>
          <p:cNvPr id="885" name="Shape 885"/>
          <p:cNvSpPr txBox="1"/>
          <p:nvPr/>
        </p:nvSpPr>
        <p:spPr>
          <a:xfrm>
            <a:off x="5370000" y="5091726"/>
            <a:ext cx="1531200" cy="50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start_time</a:t>
            </a: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: 8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end_time</a:t>
            </a: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: 9</a:t>
            </a:r>
          </a:p>
        </p:txBody>
      </p:sp>
      <p:sp>
        <p:nvSpPr>
          <p:cNvPr id="886" name="Shape 886"/>
          <p:cNvSpPr/>
          <p:nvPr/>
        </p:nvSpPr>
        <p:spPr>
          <a:xfrm rot="5400685">
            <a:off x="4635102" y="5930676"/>
            <a:ext cx="255657" cy="326221"/>
          </a:xfrm>
          <a:custGeom>
            <a:pathLst>
              <a:path extrusionOk="0" h="5528" w="20363">
                <a:moveTo>
                  <a:pt x="20363" y="5528"/>
                </a:moveTo>
                <a:cubicBezTo>
                  <a:pt x="19587" y="5188"/>
                  <a:pt x="17890" y="4218"/>
                  <a:pt x="15709" y="3491"/>
                </a:cubicBezTo>
                <a:cubicBezTo>
                  <a:pt x="13527" y="2763"/>
                  <a:pt x="9891" y="1745"/>
                  <a:pt x="7273" y="1164"/>
                </a:cubicBezTo>
                <a:cubicBezTo>
                  <a:pt x="4654" y="582"/>
                  <a:pt x="1212" y="194"/>
                  <a:pt x="0" y="0"/>
                </a:cubicBezTo>
              </a:path>
            </a:pathLst>
          </a:custGeom>
          <a:noFill/>
          <a:ln cap="flat" cmpd="sng" w="38100">
            <a:solidFill>
              <a:srgbClr val="FFD54F"/>
            </a:solidFill>
            <a:prstDash val="solid"/>
            <a:round/>
            <a:headEnd len="lg" w="lg" type="none"/>
            <a:tailEnd len="lg" w="lg" type="stealth"/>
          </a:ln>
        </p:spPr>
      </p:sp>
      <p:sp>
        <p:nvSpPr>
          <p:cNvPr id="887" name="Shape 887"/>
          <p:cNvSpPr txBox="1"/>
          <p:nvPr/>
        </p:nvSpPr>
        <p:spPr>
          <a:xfrm>
            <a:off x="3390150" y="6023150"/>
            <a:ext cx="1271700" cy="3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This is one SCC.</a:t>
            </a:r>
          </a:p>
        </p:txBody>
      </p:sp>
      <p:sp>
        <p:nvSpPr>
          <p:cNvPr id="888" name="Shape 888"/>
          <p:cNvSpPr/>
          <p:nvPr/>
        </p:nvSpPr>
        <p:spPr>
          <a:xfrm>
            <a:off x="4618425" y="4989412"/>
            <a:ext cx="849300" cy="849300"/>
          </a:xfrm>
          <a:prstGeom prst="ellipse">
            <a:avLst/>
          </a:prstGeom>
          <a:noFill/>
          <a:ln cap="flat" cmpd="sng" w="38100">
            <a:solidFill>
              <a:srgbClr val="FFD54F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Outline for Today</a:t>
            </a:r>
          </a:p>
        </p:txBody>
      </p:sp>
      <p:sp>
        <p:nvSpPr>
          <p:cNvPr id="75" name="Shape 75"/>
          <p:cNvSpPr txBox="1"/>
          <p:nvPr>
            <p:ph idx="4294967295" type="subTitle"/>
          </p:nvPr>
        </p:nvSpPr>
        <p:spPr>
          <a:xfrm>
            <a:off x="609600" y="1444500"/>
            <a:ext cx="7924800" cy="541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Graph</a:t>
            </a: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algorithms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Kosaraju’s Algorithm for finding strongly connected components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Karger’s Algorithm for finding global minimum cuts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892" name="Shape 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" name="Shape 893"/>
          <p:cNvSpPr txBox="1"/>
          <p:nvPr>
            <p:ph idx="4294967295" type="subTitle"/>
          </p:nvPr>
        </p:nvSpPr>
        <p:spPr>
          <a:xfrm>
            <a:off x="609600" y="1444500"/>
            <a:ext cx="7924800" cy="541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3. Repeat </a:t>
            </a:r>
            <a:r>
              <a:rPr lang="en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dfs</a:t>
            </a: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again, starting with vertices with the largest </a:t>
            </a:r>
            <a:r>
              <a:rPr lang="en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end_time</a:t>
            </a: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</a:p>
        </p:txBody>
      </p:sp>
      <p:cxnSp>
        <p:nvCxnSpPr>
          <p:cNvPr id="894" name="Shape 894"/>
          <p:cNvCxnSpPr>
            <a:stCxn id="895" idx="6"/>
            <a:endCxn id="896" idx="2"/>
          </p:cNvCxnSpPr>
          <p:nvPr/>
        </p:nvCxnSpPr>
        <p:spPr>
          <a:xfrm>
            <a:off x="3308037" y="3737662"/>
            <a:ext cx="2625900" cy="76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897" name="Shape 897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Kosaraju’s Algorithm</a:t>
            </a:r>
          </a:p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800">
              <a:solidFill>
                <a:srgbClr val="000000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896" name="Shape 896"/>
          <p:cNvSpPr/>
          <p:nvPr/>
        </p:nvSpPr>
        <p:spPr>
          <a:xfrm>
            <a:off x="5933937" y="3491512"/>
            <a:ext cx="644700" cy="644700"/>
          </a:xfrm>
          <a:prstGeom prst="ellipse">
            <a:avLst/>
          </a:prstGeom>
          <a:solidFill>
            <a:srgbClr val="FFD54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898" name="Shape 8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24962" y="3628800"/>
            <a:ext cx="462650" cy="37012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99" name="Shape 899"/>
          <p:cNvCxnSpPr>
            <a:stCxn id="895" idx="4"/>
            <a:endCxn id="900" idx="1"/>
          </p:cNvCxnSpPr>
          <p:nvPr/>
        </p:nvCxnSpPr>
        <p:spPr>
          <a:xfrm>
            <a:off x="2985687" y="4060012"/>
            <a:ext cx="1829400" cy="1126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901" name="Shape 901"/>
          <p:cNvCxnSpPr>
            <a:stCxn id="896" idx="4"/>
            <a:endCxn id="900" idx="7"/>
          </p:cNvCxnSpPr>
          <p:nvPr/>
        </p:nvCxnSpPr>
        <p:spPr>
          <a:xfrm flipH="1">
            <a:off x="5271087" y="4136212"/>
            <a:ext cx="985200" cy="1050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902" name="Shape 902"/>
          <p:cNvCxnSpPr>
            <a:stCxn id="903" idx="4"/>
            <a:endCxn id="900" idx="0"/>
          </p:cNvCxnSpPr>
          <p:nvPr/>
        </p:nvCxnSpPr>
        <p:spPr>
          <a:xfrm>
            <a:off x="4662087" y="3280287"/>
            <a:ext cx="381000" cy="1811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904" name="Shape 904"/>
          <p:cNvSpPr/>
          <p:nvPr/>
        </p:nvSpPr>
        <p:spPr>
          <a:xfrm>
            <a:off x="2687387" y="4863112"/>
            <a:ext cx="644700" cy="644700"/>
          </a:xfrm>
          <a:prstGeom prst="ellipse">
            <a:avLst/>
          </a:prstGeom>
          <a:solidFill>
            <a:srgbClr val="666666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905" name="Shape 90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80837" y="4967550"/>
            <a:ext cx="457800" cy="4358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06" name="Shape 906"/>
          <p:cNvCxnSpPr>
            <a:stCxn id="904" idx="6"/>
            <a:endCxn id="900" idx="2"/>
          </p:cNvCxnSpPr>
          <p:nvPr/>
        </p:nvCxnSpPr>
        <p:spPr>
          <a:xfrm>
            <a:off x="3332087" y="5185462"/>
            <a:ext cx="1388700" cy="228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900" name="Shape 900"/>
          <p:cNvSpPr/>
          <p:nvPr/>
        </p:nvSpPr>
        <p:spPr>
          <a:xfrm>
            <a:off x="4720737" y="5091712"/>
            <a:ext cx="644700" cy="644700"/>
          </a:xfrm>
          <a:prstGeom prst="ellipse">
            <a:avLst/>
          </a:prstGeom>
          <a:solidFill>
            <a:srgbClr val="666666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907" name="Shape 90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77125" y="5210425"/>
            <a:ext cx="531924" cy="40727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08" name="Shape 908"/>
          <p:cNvCxnSpPr>
            <a:stCxn id="895" idx="7"/>
            <a:endCxn id="903" idx="2"/>
          </p:cNvCxnSpPr>
          <p:nvPr/>
        </p:nvCxnSpPr>
        <p:spPr>
          <a:xfrm flipH="1" rot="10800000">
            <a:off x="3213623" y="2958026"/>
            <a:ext cx="1126200" cy="551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909" name="Shape 909"/>
          <p:cNvCxnSpPr>
            <a:stCxn id="896" idx="3"/>
            <a:endCxn id="904" idx="7"/>
          </p:cNvCxnSpPr>
          <p:nvPr/>
        </p:nvCxnSpPr>
        <p:spPr>
          <a:xfrm flipH="1">
            <a:off x="3237751" y="4041798"/>
            <a:ext cx="2790600" cy="915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910" name="Shape 910"/>
          <p:cNvCxnSpPr>
            <a:stCxn id="903" idx="6"/>
            <a:endCxn id="896" idx="0"/>
          </p:cNvCxnSpPr>
          <p:nvPr/>
        </p:nvCxnSpPr>
        <p:spPr>
          <a:xfrm>
            <a:off x="4984437" y="2957937"/>
            <a:ext cx="1272000" cy="533699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911" name="Shape 911"/>
          <p:cNvCxnSpPr>
            <a:stCxn id="904" idx="7"/>
            <a:endCxn id="903" idx="3"/>
          </p:cNvCxnSpPr>
          <p:nvPr/>
        </p:nvCxnSpPr>
        <p:spPr>
          <a:xfrm flipH="1" rot="10800000">
            <a:off x="3237673" y="3185726"/>
            <a:ext cx="1196400" cy="1771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903" name="Shape 903"/>
          <p:cNvSpPr/>
          <p:nvPr/>
        </p:nvSpPr>
        <p:spPr>
          <a:xfrm>
            <a:off x="4339737" y="2635587"/>
            <a:ext cx="644700" cy="644699"/>
          </a:xfrm>
          <a:prstGeom prst="ellipse">
            <a:avLst/>
          </a:prstGeom>
          <a:solidFill>
            <a:srgbClr val="666666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912" name="Shape 91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98087" y="2693812"/>
            <a:ext cx="527999" cy="527999"/>
          </a:xfrm>
          <a:prstGeom prst="rect">
            <a:avLst/>
          </a:prstGeom>
          <a:noFill/>
          <a:ln>
            <a:noFill/>
          </a:ln>
        </p:spPr>
      </p:pic>
      <p:sp>
        <p:nvSpPr>
          <p:cNvPr id="895" name="Shape 895"/>
          <p:cNvSpPr/>
          <p:nvPr/>
        </p:nvSpPr>
        <p:spPr>
          <a:xfrm>
            <a:off x="2663337" y="3415312"/>
            <a:ext cx="644700" cy="644700"/>
          </a:xfrm>
          <a:prstGeom prst="ellipse">
            <a:avLst/>
          </a:prstGeom>
          <a:solidFill>
            <a:schemeClr val="dk1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913" name="Shape 9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663337" y="3494279"/>
            <a:ext cx="644700" cy="486748"/>
          </a:xfrm>
          <a:prstGeom prst="rect">
            <a:avLst/>
          </a:prstGeom>
          <a:noFill/>
          <a:ln>
            <a:noFill/>
          </a:ln>
        </p:spPr>
      </p:pic>
      <p:sp>
        <p:nvSpPr>
          <p:cNvPr id="914" name="Shape 914"/>
          <p:cNvSpPr txBox="1"/>
          <p:nvPr/>
        </p:nvSpPr>
        <p:spPr>
          <a:xfrm>
            <a:off x="1554675" y="3269501"/>
            <a:ext cx="1531200" cy="50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start_time</a:t>
            </a: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: 0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end_time</a:t>
            </a: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: 1</a:t>
            </a:r>
          </a:p>
        </p:txBody>
      </p:sp>
      <p:sp>
        <p:nvSpPr>
          <p:cNvPr id="915" name="Shape 915"/>
          <p:cNvSpPr txBox="1"/>
          <p:nvPr/>
        </p:nvSpPr>
        <p:spPr>
          <a:xfrm>
            <a:off x="6543075" y="3262926"/>
            <a:ext cx="1531200" cy="50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start_time</a:t>
            </a: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: 2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end_time</a:t>
            </a: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: 7</a:t>
            </a:r>
          </a:p>
        </p:txBody>
      </p:sp>
      <p:sp>
        <p:nvSpPr>
          <p:cNvPr id="916" name="Shape 916"/>
          <p:cNvSpPr txBox="1"/>
          <p:nvPr/>
        </p:nvSpPr>
        <p:spPr>
          <a:xfrm>
            <a:off x="4326525" y="2127401"/>
            <a:ext cx="1531200" cy="50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start_time</a:t>
            </a: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: 3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end_time</a:t>
            </a: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: 6</a:t>
            </a:r>
          </a:p>
        </p:txBody>
      </p:sp>
      <p:sp>
        <p:nvSpPr>
          <p:cNvPr id="917" name="Shape 917"/>
          <p:cNvSpPr txBox="1"/>
          <p:nvPr/>
        </p:nvSpPr>
        <p:spPr>
          <a:xfrm>
            <a:off x="1530175" y="4719976"/>
            <a:ext cx="1531200" cy="50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start_time</a:t>
            </a: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: 4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end_time</a:t>
            </a: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: 5</a:t>
            </a:r>
          </a:p>
        </p:txBody>
      </p:sp>
      <p:sp>
        <p:nvSpPr>
          <p:cNvPr id="918" name="Shape 918"/>
          <p:cNvSpPr txBox="1"/>
          <p:nvPr/>
        </p:nvSpPr>
        <p:spPr>
          <a:xfrm>
            <a:off x="5370000" y="5091726"/>
            <a:ext cx="1531200" cy="50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start_time</a:t>
            </a: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: 8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end_time</a:t>
            </a: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: 9</a:t>
            </a:r>
          </a:p>
        </p:txBody>
      </p:sp>
      <p:sp>
        <p:nvSpPr>
          <p:cNvPr id="919" name="Shape 919"/>
          <p:cNvSpPr/>
          <p:nvPr/>
        </p:nvSpPr>
        <p:spPr>
          <a:xfrm rot="5400685">
            <a:off x="4635102" y="5930676"/>
            <a:ext cx="255657" cy="326221"/>
          </a:xfrm>
          <a:custGeom>
            <a:pathLst>
              <a:path extrusionOk="0" h="5528" w="20363">
                <a:moveTo>
                  <a:pt x="20363" y="5528"/>
                </a:moveTo>
                <a:cubicBezTo>
                  <a:pt x="19587" y="5188"/>
                  <a:pt x="17890" y="4218"/>
                  <a:pt x="15709" y="3491"/>
                </a:cubicBezTo>
                <a:cubicBezTo>
                  <a:pt x="13527" y="2763"/>
                  <a:pt x="9891" y="1745"/>
                  <a:pt x="7273" y="1164"/>
                </a:cubicBezTo>
                <a:cubicBezTo>
                  <a:pt x="4654" y="582"/>
                  <a:pt x="1212" y="194"/>
                  <a:pt x="0" y="0"/>
                </a:cubicBezTo>
              </a:path>
            </a:pathLst>
          </a:custGeom>
          <a:noFill/>
          <a:ln cap="flat" cmpd="sng" w="38100">
            <a:solidFill>
              <a:srgbClr val="FFD54F"/>
            </a:solidFill>
            <a:prstDash val="solid"/>
            <a:round/>
            <a:headEnd len="lg" w="lg" type="none"/>
            <a:tailEnd len="lg" w="lg" type="stealth"/>
          </a:ln>
        </p:spPr>
      </p:sp>
      <p:sp>
        <p:nvSpPr>
          <p:cNvPr id="920" name="Shape 920"/>
          <p:cNvSpPr txBox="1"/>
          <p:nvPr/>
        </p:nvSpPr>
        <p:spPr>
          <a:xfrm>
            <a:off x="3390150" y="6023150"/>
            <a:ext cx="1271700" cy="3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This is one SCC.</a:t>
            </a:r>
          </a:p>
        </p:txBody>
      </p:sp>
      <p:sp>
        <p:nvSpPr>
          <p:cNvPr id="921" name="Shape 921"/>
          <p:cNvSpPr/>
          <p:nvPr/>
        </p:nvSpPr>
        <p:spPr>
          <a:xfrm>
            <a:off x="4618425" y="4989412"/>
            <a:ext cx="849300" cy="849300"/>
          </a:xfrm>
          <a:prstGeom prst="ellipse">
            <a:avLst/>
          </a:prstGeom>
          <a:noFill/>
          <a:ln cap="flat" cmpd="sng" w="38100">
            <a:solidFill>
              <a:srgbClr val="FFD54F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925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Shape 926"/>
          <p:cNvSpPr txBox="1"/>
          <p:nvPr>
            <p:ph idx="4294967295" type="subTitle"/>
          </p:nvPr>
        </p:nvSpPr>
        <p:spPr>
          <a:xfrm>
            <a:off x="609600" y="1444500"/>
            <a:ext cx="7924800" cy="541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3. Repeat </a:t>
            </a:r>
            <a:r>
              <a:rPr lang="en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dfs</a:t>
            </a: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again, starting with vertices with the largest </a:t>
            </a:r>
            <a:r>
              <a:rPr lang="en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end_time</a:t>
            </a: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</a:p>
        </p:txBody>
      </p:sp>
      <p:cxnSp>
        <p:nvCxnSpPr>
          <p:cNvPr id="927" name="Shape 927"/>
          <p:cNvCxnSpPr>
            <a:stCxn id="928" idx="6"/>
            <a:endCxn id="929" idx="2"/>
          </p:cNvCxnSpPr>
          <p:nvPr/>
        </p:nvCxnSpPr>
        <p:spPr>
          <a:xfrm>
            <a:off x="3308037" y="3737662"/>
            <a:ext cx="2625900" cy="76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930" name="Shape 930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Kosaraju’s Algorithm</a:t>
            </a:r>
          </a:p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800">
              <a:solidFill>
                <a:srgbClr val="000000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929" name="Shape 929"/>
          <p:cNvSpPr/>
          <p:nvPr/>
        </p:nvSpPr>
        <p:spPr>
          <a:xfrm>
            <a:off x="5933937" y="3491512"/>
            <a:ext cx="644700" cy="644700"/>
          </a:xfrm>
          <a:prstGeom prst="ellipse">
            <a:avLst/>
          </a:prstGeom>
          <a:solidFill>
            <a:srgbClr val="666666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931" name="Shape 9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24962" y="3628800"/>
            <a:ext cx="462650" cy="37012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32" name="Shape 932"/>
          <p:cNvCxnSpPr>
            <a:stCxn id="928" idx="4"/>
            <a:endCxn id="933" idx="1"/>
          </p:cNvCxnSpPr>
          <p:nvPr/>
        </p:nvCxnSpPr>
        <p:spPr>
          <a:xfrm>
            <a:off x="2985687" y="4060012"/>
            <a:ext cx="1829400" cy="1126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934" name="Shape 934"/>
          <p:cNvCxnSpPr>
            <a:stCxn id="929" idx="4"/>
            <a:endCxn id="933" idx="7"/>
          </p:cNvCxnSpPr>
          <p:nvPr/>
        </p:nvCxnSpPr>
        <p:spPr>
          <a:xfrm flipH="1">
            <a:off x="5271087" y="4136212"/>
            <a:ext cx="985200" cy="1050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935" name="Shape 935"/>
          <p:cNvCxnSpPr>
            <a:stCxn id="936" idx="4"/>
            <a:endCxn id="933" idx="0"/>
          </p:cNvCxnSpPr>
          <p:nvPr/>
        </p:nvCxnSpPr>
        <p:spPr>
          <a:xfrm>
            <a:off x="4662087" y="3280287"/>
            <a:ext cx="381000" cy="1811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937" name="Shape 937"/>
          <p:cNvSpPr/>
          <p:nvPr/>
        </p:nvSpPr>
        <p:spPr>
          <a:xfrm>
            <a:off x="2687387" y="4863112"/>
            <a:ext cx="644700" cy="644700"/>
          </a:xfrm>
          <a:prstGeom prst="ellipse">
            <a:avLst/>
          </a:prstGeom>
          <a:solidFill>
            <a:srgbClr val="666666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938" name="Shape 9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80837" y="4967550"/>
            <a:ext cx="457800" cy="4358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39" name="Shape 939"/>
          <p:cNvCxnSpPr>
            <a:stCxn id="937" idx="6"/>
            <a:endCxn id="933" idx="2"/>
          </p:cNvCxnSpPr>
          <p:nvPr/>
        </p:nvCxnSpPr>
        <p:spPr>
          <a:xfrm>
            <a:off x="3332087" y="5185462"/>
            <a:ext cx="1388700" cy="228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933" name="Shape 933"/>
          <p:cNvSpPr/>
          <p:nvPr/>
        </p:nvSpPr>
        <p:spPr>
          <a:xfrm>
            <a:off x="4720737" y="5091712"/>
            <a:ext cx="644700" cy="644700"/>
          </a:xfrm>
          <a:prstGeom prst="ellipse">
            <a:avLst/>
          </a:prstGeom>
          <a:solidFill>
            <a:srgbClr val="666666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940" name="Shape 9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77125" y="5210425"/>
            <a:ext cx="531924" cy="40727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41" name="Shape 941"/>
          <p:cNvCxnSpPr>
            <a:stCxn id="928" idx="7"/>
            <a:endCxn id="936" idx="2"/>
          </p:cNvCxnSpPr>
          <p:nvPr/>
        </p:nvCxnSpPr>
        <p:spPr>
          <a:xfrm flipH="1" rot="10800000">
            <a:off x="3213623" y="2958026"/>
            <a:ext cx="1126200" cy="551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942" name="Shape 942"/>
          <p:cNvCxnSpPr>
            <a:stCxn id="929" idx="3"/>
            <a:endCxn id="937" idx="7"/>
          </p:cNvCxnSpPr>
          <p:nvPr/>
        </p:nvCxnSpPr>
        <p:spPr>
          <a:xfrm flipH="1">
            <a:off x="3237751" y="4041798"/>
            <a:ext cx="2790600" cy="915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943" name="Shape 943"/>
          <p:cNvCxnSpPr>
            <a:stCxn id="936" idx="6"/>
            <a:endCxn id="929" idx="0"/>
          </p:cNvCxnSpPr>
          <p:nvPr/>
        </p:nvCxnSpPr>
        <p:spPr>
          <a:xfrm>
            <a:off x="4984437" y="2957937"/>
            <a:ext cx="1272000" cy="533699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944" name="Shape 944"/>
          <p:cNvCxnSpPr>
            <a:stCxn id="937" idx="7"/>
            <a:endCxn id="936" idx="3"/>
          </p:cNvCxnSpPr>
          <p:nvPr/>
        </p:nvCxnSpPr>
        <p:spPr>
          <a:xfrm flipH="1" rot="10800000">
            <a:off x="3237673" y="3185726"/>
            <a:ext cx="1196400" cy="1771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936" name="Shape 936"/>
          <p:cNvSpPr/>
          <p:nvPr/>
        </p:nvSpPr>
        <p:spPr>
          <a:xfrm>
            <a:off x="4339737" y="2635587"/>
            <a:ext cx="644700" cy="644699"/>
          </a:xfrm>
          <a:prstGeom prst="ellipse">
            <a:avLst/>
          </a:prstGeom>
          <a:solidFill>
            <a:srgbClr val="666666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945" name="Shape 94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98087" y="2693812"/>
            <a:ext cx="527999" cy="527999"/>
          </a:xfrm>
          <a:prstGeom prst="rect">
            <a:avLst/>
          </a:prstGeom>
          <a:noFill/>
          <a:ln>
            <a:noFill/>
          </a:ln>
        </p:spPr>
      </p:pic>
      <p:sp>
        <p:nvSpPr>
          <p:cNvPr id="928" name="Shape 928"/>
          <p:cNvSpPr/>
          <p:nvPr/>
        </p:nvSpPr>
        <p:spPr>
          <a:xfrm>
            <a:off x="2663337" y="3415312"/>
            <a:ext cx="644700" cy="644700"/>
          </a:xfrm>
          <a:prstGeom prst="ellipse">
            <a:avLst/>
          </a:prstGeom>
          <a:solidFill>
            <a:schemeClr val="dk1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946" name="Shape 94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663337" y="3494279"/>
            <a:ext cx="644700" cy="486748"/>
          </a:xfrm>
          <a:prstGeom prst="rect">
            <a:avLst/>
          </a:prstGeom>
          <a:noFill/>
          <a:ln>
            <a:noFill/>
          </a:ln>
        </p:spPr>
      </p:pic>
      <p:sp>
        <p:nvSpPr>
          <p:cNvPr id="947" name="Shape 947"/>
          <p:cNvSpPr txBox="1"/>
          <p:nvPr/>
        </p:nvSpPr>
        <p:spPr>
          <a:xfrm>
            <a:off x="1554675" y="3269501"/>
            <a:ext cx="1531200" cy="50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start_time</a:t>
            </a: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: 0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end_time</a:t>
            </a: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: 1</a:t>
            </a:r>
          </a:p>
        </p:txBody>
      </p:sp>
      <p:sp>
        <p:nvSpPr>
          <p:cNvPr id="948" name="Shape 948"/>
          <p:cNvSpPr txBox="1"/>
          <p:nvPr/>
        </p:nvSpPr>
        <p:spPr>
          <a:xfrm>
            <a:off x="6543075" y="3262926"/>
            <a:ext cx="1531200" cy="50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start_time</a:t>
            </a: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: 2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end_time</a:t>
            </a: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: 7</a:t>
            </a:r>
          </a:p>
        </p:txBody>
      </p:sp>
      <p:sp>
        <p:nvSpPr>
          <p:cNvPr id="949" name="Shape 949"/>
          <p:cNvSpPr txBox="1"/>
          <p:nvPr/>
        </p:nvSpPr>
        <p:spPr>
          <a:xfrm>
            <a:off x="4326525" y="2127401"/>
            <a:ext cx="1531200" cy="50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start_time</a:t>
            </a: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: 3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end_time</a:t>
            </a: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: 6</a:t>
            </a:r>
          </a:p>
        </p:txBody>
      </p:sp>
      <p:sp>
        <p:nvSpPr>
          <p:cNvPr id="950" name="Shape 950"/>
          <p:cNvSpPr txBox="1"/>
          <p:nvPr/>
        </p:nvSpPr>
        <p:spPr>
          <a:xfrm>
            <a:off x="1530175" y="4719976"/>
            <a:ext cx="1531200" cy="50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start_time</a:t>
            </a: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: 4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end_time</a:t>
            </a: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: 5</a:t>
            </a:r>
          </a:p>
        </p:txBody>
      </p:sp>
      <p:sp>
        <p:nvSpPr>
          <p:cNvPr id="951" name="Shape 951"/>
          <p:cNvSpPr txBox="1"/>
          <p:nvPr/>
        </p:nvSpPr>
        <p:spPr>
          <a:xfrm>
            <a:off x="5370000" y="5091726"/>
            <a:ext cx="1531200" cy="50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start_time</a:t>
            </a: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: 8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end_time</a:t>
            </a: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: 9</a:t>
            </a:r>
          </a:p>
        </p:txBody>
      </p:sp>
      <p:sp>
        <p:nvSpPr>
          <p:cNvPr id="952" name="Shape 952"/>
          <p:cNvSpPr/>
          <p:nvPr/>
        </p:nvSpPr>
        <p:spPr>
          <a:xfrm rot="5400685">
            <a:off x="4635102" y="5930676"/>
            <a:ext cx="255657" cy="326221"/>
          </a:xfrm>
          <a:custGeom>
            <a:pathLst>
              <a:path extrusionOk="0" h="5528" w="20363">
                <a:moveTo>
                  <a:pt x="20363" y="5528"/>
                </a:moveTo>
                <a:cubicBezTo>
                  <a:pt x="19587" y="5188"/>
                  <a:pt x="17890" y="4218"/>
                  <a:pt x="15709" y="3491"/>
                </a:cubicBezTo>
                <a:cubicBezTo>
                  <a:pt x="13527" y="2763"/>
                  <a:pt x="9891" y="1745"/>
                  <a:pt x="7273" y="1164"/>
                </a:cubicBezTo>
                <a:cubicBezTo>
                  <a:pt x="4654" y="582"/>
                  <a:pt x="1212" y="194"/>
                  <a:pt x="0" y="0"/>
                </a:cubicBezTo>
              </a:path>
            </a:pathLst>
          </a:custGeom>
          <a:noFill/>
          <a:ln cap="flat" cmpd="sng" w="38100">
            <a:solidFill>
              <a:srgbClr val="FFD54F"/>
            </a:solidFill>
            <a:prstDash val="solid"/>
            <a:round/>
            <a:headEnd len="lg" w="lg" type="none"/>
            <a:tailEnd len="lg" w="lg" type="stealth"/>
          </a:ln>
        </p:spPr>
      </p:sp>
      <p:sp>
        <p:nvSpPr>
          <p:cNvPr id="953" name="Shape 953"/>
          <p:cNvSpPr txBox="1"/>
          <p:nvPr/>
        </p:nvSpPr>
        <p:spPr>
          <a:xfrm>
            <a:off x="3390150" y="6023150"/>
            <a:ext cx="1271700" cy="3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This is one SCC.</a:t>
            </a:r>
          </a:p>
        </p:txBody>
      </p:sp>
      <p:sp>
        <p:nvSpPr>
          <p:cNvPr id="954" name="Shape 954"/>
          <p:cNvSpPr/>
          <p:nvPr/>
        </p:nvSpPr>
        <p:spPr>
          <a:xfrm>
            <a:off x="4618425" y="4989412"/>
            <a:ext cx="849300" cy="849300"/>
          </a:xfrm>
          <a:prstGeom prst="ellipse">
            <a:avLst/>
          </a:prstGeom>
          <a:noFill/>
          <a:ln cap="flat" cmpd="sng" w="38100">
            <a:solidFill>
              <a:srgbClr val="FFD54F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958" name="Shape 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" name="Shape 959"/>
          <p:cNvSpPr txBox="1"/>
          <p:nvPr>
            <p:ph idx="4294967295" type="subTitle"/>
          </p:nvPr>
        </p:nvSpPr>
        <p:spPr>
          <a:xfrm>
            <a:off x="609600" y="1444500"/>
            <a:ext cx="7924800" cy="541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3. Repeat </a:t>
            </a:r>
            <a:r>
              <a:rPr lang="en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dfs</a:t>
            </a: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again, starting with vertices with the largest </a:t>
            </a:r>
            <a:r>
              <a:rPr lang="en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end_time</a:t>
            </a: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</a:p>
        </p:txBody>
      </p:sp>
      <p:cxnSp>
        <p:nvCxnSpPr>
          <p:cNvPr id="960" name="Shape 960"/>
          <p:cNvCxnSpPr>
            <a:stCxn id="961" idx="6"/>
            <a:endCxn id="962" idx="2"/>
          </p:cNvCxnSpPr>
          <p:nvPr/>
        </p:nvCxnSpPr>
        <p:spPr>
          <a:xfrm>
            <a:off x="3308037" y="3737662"/>
            <a:ext cx="2625900" cy="76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963" name="Shape 963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Kosaraju’s Algorithm</a:t>
            </a:r>
          </a:p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800">
              <a:solidFill>
                <a:srgbClr val="000000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962" name="Shape 962"/>
          <p:cNvSpPr/>
          <p:nvPr/>
        </p:nvSpPr>
        <p:spPr>
          <a:xfrm>
            <a:off x="5933937" y="3491512"/>
            <a:ext cx="644700" cy="644700"/>
          </a:xfrm>
          <a:prstGeom prst="ellipse">
            <a:avLst/>
          </a:prstGeom>
          <a:solidFill>
            <a:srgbClr val="666666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964" name="Shape 9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24962" y="3628800"/>
            <a:ext cx="462650" cy="37012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65" name="Shape 965"/>
          <p:cNvCxnSpPr>
            <a:stCxn id="961" idx="4"/>
            <a:endCxn id="966" idx="1"/>
          </p:cNvCxnSpPr>
          <p:nvPr/>
        </p:nvCxnSpPr>
        <p:spPr>
          <a:xfrm>
            <a:off x="2985687" y="4060012"/>
            <a:ext cx="1829400" cy="1126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967" name="Shape 967"/>
          <p:cNvCxnSpPr>
            <a:stCxn id="962" idx="4"/>
            <a:endCxn id="966" idx="7"/>
          </p:cNvCxnSpPr>
          <p:nvPr/>
        </p:nvCxnSpPr>
        <p:spPr>
          <a:xfrm flipH="1">
            <a:off x="5271087" y="4136212"/>
            <a:ext cx="985200" cy="1050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968" name="Shape 968"/>
          <p:cNvCxnSpPr>
            <a:stCxn id="969" idx="4"/>
            <a:endCxn id="966" idx="0"/>
          </p:cNvCxnSpPr>
          <p:nvPr/>
        </p:nvCxnSpPr>
        <p:spPr>
          <a:xfrm>
            <a:off x="4662087" y="3280287"/>
            <a:ext cx="381000" cy="1811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970" name="Shape 970"/>
          <p:cNvSpPr/>
          <p:nvPr/>
        </p:nvSpPr>
        <p:spPr>
          <a:xfrm>
            <a:off x="2687387" y="4863112"/>
            <a:ext cx="644700" cy="644700"/>
          </a:xfrm>
          <a:prstGeom prst="ellipse">
            <a:avLst/>
          </a:prstGeom>
          <a:solidFill>
            <a:srgbClr val="666666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971" name="Shape 9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80837" y="4967550"/>
            <a:ext cx="457800" cy="4358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72" name="Shape 972"/>
          <p:cNvCxnSpPr>
            <a:stCxn id="970" idx="6"/>
            <a:endCxn id="966" idx="2"/>
          </p:cNvCxnSpPr>
          <p:nvPr/>
        </p:nvCxnSpPr>
        <p:spPr>
          <a:xfrm>
            <a:off x="3332087" y="5185462"/>
            <a:ext cx="1388700" cy="228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966" name="Shape 966"/>
          <p:cNvSpPr/>
          <p:nvPr/>
        </p:nvSpPr>
        <p:spPr>
          <a:xfrm>
            <a:off x="4720737" y="5091712"/>
            <a:ext cx="644700" cy="644700"/>
          </a:xfrm>
          <a:prstGeom prst="ellipse">
            <a:avLst/>
          </a:prstGeom>
          <a:solidFill>
            <a:srgbClr val="666666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973" name="Shape 97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77125" y="5210425"/>
            <a:ext cx="531924" cy="40727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74" name="Shape 974"/>
          <p:cNvCxnSpPr>
            <a:stCxn id="961" idx="7"/>
            <a:endCxn id="969" idx="2"/>
          </p:cNvCxnSpPr>
          <p:nvPr/>
        </p:nvCxnSpPr>
        <p:spPr>
          <a:xfrm flipH="1" rot="10800000">
            <a:off x="3213623" y="2958026"/>
            <a:ext cx="1126200" cy="551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975" name="Shape 975"/>
          <p:cNvCxnSpPr>
            <a:stCxn id="962" idx="3"/>
            <a:endCxn id="970" idx="7"/>
          </p:cNvCxnSpPr>
          <p:nvPr/>
        </p:nvCxnSpPr>
        <p:spPr>
          <a:xfrm flipH="1">
            <a:off x="3237751" y="4041798"/>
            <a:ext cx="2790600" cy="915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976" name="Shape 976"/>
          <p:cNvCxnSpPr>
            <a:stCxn id="969" idx="6"/>
            <a:endCxn id="962" idx="0"/>
          </p:cNvCxnSpPr>
          <p:nvPr/>
        </p:nvCxnSpPr>
        <p:spPr>
          <a:xfrm>
            <a:off x="4984437" y="2957937"/>
            <a:ext cx="1272000" cy="533699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977" name="Shape 977"/>
          <p:cNvCxnSpPr>
            <a:stCxn id="970" idx="7"/>
            <a:endCxn id="969" idx="3"/>
          </p:cNvCxnSpPr>
          <p:nvPr/>
        </p:nvCxnSpPr>
        <p:spPr>
          <a:xfrm flipH="1" rot="10800000">
            <a:off x="3237673" y="3185726"/>
            <a:ext cx="1196400" cy="1771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969" name="Shape 969"/>
          <p:cNvSpPr/>
          <p:nvPr/>
        </p:nvSpPr>
        <p:spPr>
          <a:xfrm>
            <a:off x="4339737" y="2635587"/>
            <a:ext cx="644700" cy="644699"/>
          </a:xfrm>
          <a:prstGeom prst="ellipse">
            <a:avLst/>
          </a:prstGeom>
          <a:solidFill>
            <a:srgbClr val="666666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978" name="Shape 97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98087" y="2693812"/>
            <a:ext cx="527999" cy="527999"/>
          </a:xfrm>
          <a:prstGeom prst="rect">
            <a:avLst/>
          </a:prstGeom>
          <a:noFill/>
          <a:ln>
            <a:noFill/>
          </a:ln>
        </p:spPr>
      </p:pic>
      <p:sp>
        <p:nvSpPr>
          <p:cNvPr id="961" name="Shape 961"/>
          <p:cNvSpPr/>
          <p:nvPr/>
        </p:nvSpPr>
        <p:spPr>
          <a:xfrm>
            <a:off x="2663337" y="3415312"/>
            <a:ext cx="644700" cy="644700"/>
          </a:xfrm>
          <a:prstGeom prst="ellipse">
            <a:avLst/>
          </a:prstGeom>
          <a:solidFill>
            <a:schemeClr val="dk1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979" name="Shape 97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663337" y="3494279"/>
            <a:ext cx="644700" cy="486748"/>
          </a:xfrm>
          <a:prstGeom prst="rect">
            <a:avLst/>
          </a:prstGeom>
          <a:noFill/>
          <a:ln>
            <a:noFill/>
          </a:ln>
        </p:spPr>
      </p:pic>
      <p:sp>
        <p:nvSpPr>
          <p:cNvPr id="980" name="Shape 980"/>
          <p:cNvSpPr txBox="1"/>
          <p:nvPr/>
        </p:nvSpPr>
        <p:spPr>
          <a:xfrm>
            <a:off x="1554675" y="3269501"/>
            <a:ext cx="1531200" cy="50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start_time</a:t>
            </a: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: 0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end_time</a:t>
            </a: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: 1</a:t>
            </a:r>
          </a:p>
        </p:txBody>
      </p:sp>
      <p:sp>
        <p:nvSpPr>
          <p:cNvPr id="981" name="Shape 981"/>
          <p:cNvSpPr txBox="1"/>
          <p:nvPr/>
        </p:nvSpPr>
        <p:spPr>
          <a:xfrm>
            <a:off x="6543075" y="3262926"/>
            <a:ext cx="1531200" cy="50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start_time</a:t>
            </a: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: 2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end_time</a:t>
            </a: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: 7</a:t>
            </a:r>
          </a:p>
        </p:txBody>
      </p:sp>
      <p:sp>
        <p:nvSpPr>
          <p:cNvPr id="982" name="Shape 982"/>
          <p:cNvSpPr txBox="1"/>
          <p:nvPr/>
        </p:nvSpPr>
        <p:spPr>
          <a:xfrm>
            <a:off x="4326525" y="2127401"/>
            <a:ext cx="1531200" cy="50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start_time</a:t>
            </a: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: 3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end_time</a:t>
            </a: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: 6</a:t>
            </a:r>
          </a:p>
        </p:txBody>
      </p:sp>
      <p:sp>
        <p:nvSpPr>
          <p:cNvPr id="983" name="Shape 983"/>
          <p:cNvSpPr txBox="1"/>
          <p:nvPr/>
        </p:nvSpPr>
        <p:spPr>
          <a:xfrm>
            <a:off x="1530175" y="4719976"/>
            <a:ext cx="1531200" cy="50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start_time</a:t>
            </a: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: 4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end_time</a:t>
            </a: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: 5</a:t>
            </a:r>
          </a:p>
        </p:txBody>
      </p:sp>
      <p:sp>
        <p:nvSpPr>
          <p:cNvPr id="984" name="Shape 984"/>
          <p:cNvSpPr txBox="1"/>
          <p:nvPr/>
        </p:nvSpPr>
        <p:spPr>
          <a:xfrm>
            <a:off x="5370000" y="5091726"/>
            <a:ext cx="1531200" cy="50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start_time</a:t>
            </a: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: 8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end_time</a:t>
            </a: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: 9</a:t>
            </a:r>
          </a:p>
        </p:txBody>
      </p:sp>
      <p:sp>
        <p:nvSpPr>
          <p:cNvPr id="985" name="Shape 985"/>
          <p:cNvSpPr/>
          <p:nvPr/>
        </p:nvSpPr>
        <p:spPr>
          <a:xfrm rot="5400685">
            <a:off x="4635102" y="5930676"/>
            <a:ext cx="255657" cy="326221"/>
          </a:xfrm>
          <a:custGeom>
            <a:pathLst>
              <a:path extrusionOk="0" h="5528" w="20363">
                <a:moveTo>
                  <a:pt x="20363" y="5528"/>
                </a:moveTo>
                <a:cubicBezTo>
                  <a:pt x="19587" y="5188"/>
                  <a:pt x="17890" y="4218"/>
                  <a:pt x="15709" y="3491"/>
                </a:cubicBezTo>
                <a:cubicBezTo>
                  <a:pt x="13527" y="2763"/>
                  <a:pt x="9891" y="1745"/>
                  <a:pt x="7273" y="1164"/>
                </a:cubicBezTo>
                <a:cubicBezTo>
                  <a:pt x="4654" y="582"/>
                  <a:pt x="1212" y="194"/>
                  <a:pt x="0" y="0"/>
                </a:cubicBezTo>
              </a:path>
            </a:pathLst>
          </a:custGeom>
          <a:noFill/>
          <a:ln cap="flat" cmpd="sng" w="38100">
            <a:solidFill>
              <a:srgbClr val="FFD54F"/>
            </a:solidFill>
            <a:prstDash val="solid"/>
            <a:round/>
            <a:headEnd len="lg" w="lg" type="none"/>
            <a:tailEnd len="lg" w="lg" type="stealth"/>
          </a:ln>
        </p:spPr>
      </p:sp>
      <p:sp>
        <p:nvSpPr>
          <p:cNvPr id="986" name="Shape 986"/>
          <p:cNvSpPr/>
          <p:nvPr/>
        </p:nvSpPr>
        <p:spPr>
          <a:xfrm>
            <a:off x="2504212" y="2595325"/>
            <a:ext cx="4146700" cy="3021400"/>
          </a:xfrm>
          <a:custGeom>
            <a:pathLst>
              <a:path extrusionOk="0" h="120856" w="165868">
                <a:moveTo>
                  <a:pt x="79744" y="0"/>
                </a:moveTo>
                <a:lnTo>
                  <a:pt x="164096" y="38631"/>
                </a:lnTo>
                <a:lnTo>
                  <a:pt x="165868" y="53517"/>
                </a:lnTo>
                <a:lnTo>
                  <a:pt x="15949" y="120856"/>
                </a:lnTo>
                <a:lnTo>
                  <a:pt x="0" y="109515"/>
                </a:lnTo>
                <a:close/>
              </a:path>
            </a:pathLst>
          </a:custGeom>
          <a:noFill/>
          <a:ln cap="flat" cmpd="sng" w="38100">
            <a:solidFill>
              <a:srgbClr val="8BC34A"/>
            </a:solidFill>
            <a:prstDash val="dash"/>
            <a:round/>
            <a:headEnd len="lg" w="lg" type="none"/>
            <a:tailEnd len="lg" w="lg" type="none"/>
          </a:ln>
        </p:spPr>
      </p:sp>
      <p:sp>
        <p:nvSpPr>
          <p:cNvPr id="987" name="Shape 987"/>
          <p:cNvSpPr txBox="1"/>
          <p:nvPr/>
        </p:nvSpPr>
        <p:spPr>
          <a:xfrm>
            <a:off x="990600" y="5638600"/>
            <a:ext cx="1531200" cy="3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Here’s another SCC!</a:t>
            </a:r>
          </a:p>
        </p:txBody>
      </p:sp>
      <p:sp>
        <p:nvSpPr>
          <p:cNvPr id="988" name="Shape 988"/>
          <p:cNvSpPr/>
          <p:nvPr/>
        </p:nvSpPr>
        <p:spPr>
          <a:xfrm rot="5400685">
            <a:off x="2489877" y="5546126"/>
            <a:ext cx="255657" cy="326221"/>
          </a:xfrm>
          <a:custGeom>
            <a:pathLst>
              <a:path extrusionOk="0" h="5528" w="20363">
                <a:moveTo>
                  <a:pt x="20363" y="5528"/>
                </a:moveTo>
                <a:cubicBezTo>
                  <a:pt x="19587" y="5188"/>
                  <a:pt x="17890" y="4218"/>
                  <a:pt x="15709" y="3491"/>
                </a:cubicBezTo>
                <a:cubicBezTo>
                  <a:pt x="13527" y="2763"/>
                  <a:pt x="9891" y="1745"/>
                  <a:pt x="7273" y="1164"/>
                </a:cubicBezTo>
                <a:cubicBezTo>
                  <a:pt x="4654" y="582"/>
                  <a:pt x="1212" y="194"/>
                  <a:pt x="0" y="0"/>
                </a:cubicBezTo>
              </a:path>
            </a:pathLst>
          </a:custGeom>
          <a:noFill/>
          <a:ln cap="flat" cmpd="sng" w="38100">
            <a:solidFill>
              <a:srgbClr val="8BC34A"/>
            </a:solidFill>
            <a:prstDash val="solid"/>
            <a:round/>
            <a:headEnd len="lg" w="lg" type="none"/>
            <a:tailEnd len="lg" w="lg" type="stealth"/>
          </a:ln>
        </p:spPr>
      </p:sp>
      <p:sp>
        <p:nvSpPr>
          <p:cNvPr id="989" name="Shape 989"/>
          <p:cNvSpPr txBox="1"/>
          <p:nvPr/>
        </p:nvSpPr>
        <p:spPr>
          <a:xfrm>
            <a:off x="3390150" y="6023150"/>
            <a:ext cx="1271700" cy="3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This is one SCC.</a:t>
            </a:r>
          </a:p>
        </p:txBody>
      </p:sp>
      <p:sp>
        <p:nvSpPr>
          <p:cNvPr id="990" name="Shape 990"/>
          <p:cNvSpPr/>
          <p:nvPr/>
        </p:nvSpPr>
        <p:spPr>
          <a:xfrm>
            <a:off x="4618425" y="4989412"/>
            <a:ext cx="849300" cy="849300"/>
          </a:xfrm>
          <a:prstGeom prst="ellipse">
            <a:avLst/>
          </a:prstGeom>
          <a:noFill/>
          <a:ln cap="flat" cmpd="sng" w="38100">
            <a:solidFill>
              <a:srgbClr val="FFD54F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994" name="Shape 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5" name="Shape 995"/>
          <p:cNvSpPr txBox="1"/>
          <p:nvPr>
            <p:ph idx="4294967295" type="subTitle"/>
          </p:nvPr>
        </p:nvSpPr>
        <p:spPr>
          <a:xfrm>
            <a:off x="609600" y="1444500"/>
            <a:ext cx="7924800" cy="541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3. Repeat </a:t>
            </a:r>
            <a:r>
              <a:rPr lang="en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dfs</a:t>
            </a: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again, starting with vertices with the largest </a:t>
            </a:r>
            <a:r>
              <a:rPr lang="en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end_time</a:t>
            </a: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</a:p>
        </p:txBody>
      </p:sp>
      <p:cxnSp>
        <p:nvCxnSpPr>
          <p:cNvPr id="996" name="Shape 996"/>
          <p:cNvCxnSpPr>
            <a:stCxn id="997" idx="6"/>
            <a:endCxn id="998" idx="2"/>
          </p:cNvCxnSpPr>
          <p:nvPr/>
        </p:nvCxnSpPr>
        <p:spPr>
          <a:xfrm>
            <a:off x="3308037" y="3737662"/>
            <a:ext cx="2625900" cy="76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999" name="Shape 999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Kosaraju’s Algorithm</a:t>
            </a:r>
          </a:p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800">
              <a:solidFill>
                <a:srgbClr val="000000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998" name="Shape 998"/>
          <p:cNvSpPr/>
          <p:nvPr/>
        </p:nvSpPr>
        <p:spPr>
          <a:xfrm>
            <a:off x="5933937" y="3491512"/>
            <a:ext cx="644700" cy="644700"/>
          </a:xfrm>
          <a:prstGeom prst="ellipse">
            <a:avLst/>
          </a:prstGeom>
          <a:solidFill>
            <a:srgbClr val="666666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000" name="Shape 1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24962" y="3628800"/>
            <a:ext cx="462650" cy="37012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01" name="Shape 1001"/>
          <p:cNvCxnSpPr>
            <a:stCxn id="997" idx="4"/>
            <a:endCxn id="1002" idx="1"/>
          </p:cNvCxnSpPr>
          <p:nvPr/>
        </p:nvCxnSpPr>
        <p:spPr>
          <a:xfrm>
            <a:off x="2985687" y="4060012"/>
            <a:ext cx="1829400" cy="1126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1003" name="Shape 1003"/>
          <p:cNvCxnSpPr>
            <a:stCxn id="998" idx="4"/>
            <a:endCxn id="1002" idx="7"/>
          </p:cNvCxnSpPr>
          <p:nvPr/>
        </p:nvCxnSpPr>
        <p:spPr>
          <a:xfrm flipH="1">
            <a:off x="5271087" y="4136212"/>
            <a:ext cx="985200" cy="1050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1004" name="Shape 1004"/>
          <p:cNvCxnSpPr>
            <a:stCxn id="1005" idx="4"/>
            <a:endCxn id="1002" idx="0"/>
          </p:cNvCxnSpPr>
          <p:nvPr/>
        </p:nvCxnSpPr>
        <p:spPr>
          <a:xfrm>
            <a:off x="4662087" y="3280287"/>
            <a:ext cx="381000" cy="1811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1006" name="Shape 1006"/>
          <p:cNvSpPr/>
          <p:nvPr/>
        </p:nvSpPr>
        <p:spPr>
          <a:xfrm>
            <a:off x="2687387" y="4863112"/>
            <a:ext cx="644700" cy="644700"/>
          </a:xfrm>
          <a:prstGeom prst="ellipse">
            <a:avLst/>
          </a:prstGeom>
          <a:solidFill>
            <a:srgbClr val="666666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007" name="Shape 100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80837" y="4967550"/>
            <a:ext cx="457800" cy="4358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08" name="Shape 1008"/>
          <p:cNvCxnSpPr>
            <a:stCxn id="1006" idx="6"/>
            <a:endCxn id="1002" idx="2"/>
          </p:cNvCxnSpPr>
          <p:nvPr/>
        </p:nvCxnSpPr>
        <p:spPr>
          <a:xfrm>
            <a:off x="3332087" y="5185462"/>
            <a:ext cx="1388700" cy="228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1002" name="Shape 1002"/>
          <p:cNvSpPr/>
          <p:nvPr/>
        </p:nvSpPr>
        <p:spPr>
          <a:xfrm>
            <a:off x="4720737" y="5091712"/>
            <a:ext cx="644700" cy="644700"/>
          </a:xfrm>
          <a:prstGeom prst="ellipse">
            <a:avLst/>
          </a:prstGeom>
          <a:solidFill>
            <a:srgbClr val="666666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009" name="Shape 100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77125" y="5210425"/>
            <a:ext cx="531924" cy="40727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10" name="Shape 1010"/>
          <p:cNvCxnSpPr>
            <a:stCxn id="997" idx="7"/>
            <a:endCxn id="1005" idx="2"/>
          </p:cNvCxnSpPr>
          <p:nvPr/>
        </p:nvCxnSpPr>
        <p:spPr>
          <a:xfrm flipH="1" rot="10800000">
            <a:off x="3213623" y="2958026"/>
            <a:ext cx="1126200" cy="551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1011" name="Shape 1011"/>
          <p:cNvCxnSpPr>
            <a:stCxn id="998" idx="3"/>
            <a:endCxn id="1006" idx="7"/>
          </p:cNvCxnSpPr>
          <p:nvPr/>
        </p:nvCxnSpPr>
        <p:spPr>
          <a:xfrm flipH="1">
            <a:off x="3237751" y="4041798"/>
            <a:ext cx="2790600" cy="915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1012" name="Shape 1012"/>
          <p:cNvCxnSpPr>
            <a:stCxn id="1005" idx="6"/>
            <a:endCxn id="998" idx="0"/>
          </p:cNvCxnSpPr>
          <p:nvPr/>
        </p:nvCxnSpPr>
        <p:spPr>
          <a:xfrm>
            <a:off x="4984437" y="2957937"/>
            <a:ext cx="1272000" cy="533699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1013" name="Shape 1013"/>
          <p:cNvCxnSpPr>
            <a:stCxn id="1006" idx="7"/>
            <a:endCxn id="1005" idx="3"/>
          </p:cNvCxnSpPr>
          <p:nvPr/>
        </p:nvCxnSpPr>
        <p:spPr>
          <a:xfrm flipH="1" rot="10800000">
            <a:off x="3237673" y="3185726"/>
            <a:ext cx="1196400" cy="1771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1005" name="Shape 1005"/>
          <p:cNvSpPr/>
          <p:nvPr/>
        </p:nvSpPr>
        <p:spPr>
          <a:xfrm>
            <a:off x="4339737" y="2635587"/>
            <a:ext cx="644700" cy="644699"/>
          </a:xfrm>
          <a:prstGeom prst="ellipse">
            <a:avLst/>
          </a:prstGeom>
          <a:solidFill>
            <a:srgbClr val="666666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014" name="Shape 10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98087" y="2693812"/>
            <a:ext cx="527999" cy="527999"/>
          </a:xfrm>
          <a:prstGeom prst="rect">
            <a:avLst/>
          </a:prstGeom>
          <a:noFill/>
          <a:ln>
            <a:noFill/>
          </a:ln>
        </p:spPr>
      </p:pic>
      <p:sp>
        <p:nvSpPr>
          <p:cNvPr id="997" name="Shape 997"/>
          <p:cNvSpPr/>
          <p:nvPr/>
        </p:nvSpPr>
        <p:spPr>
          <a:xfrm>
            <a:off x="2663337" y="3415312"/>
            <a:ext cx="644700" cy="644700"/>
          </a:xfrm>
          <a:prstGeom prst="ellipse">
            <a:avLst/>
          </a:prstGeom>
          <a:solidFill>
            <a:srgbClr val="FFD54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015" name="Shape 10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663337" y="3494279"/>
            <a:ext cx="644700" cy="486748"/>
          </a:xfrm>
          <a:prstGeom prst="rect">
            <a:avLst/>
          </a:prstGeom>
          <a:noFill/>
          <a:ln>
            <a:noFill/>
          </a:ln>
        </p:spPr>
      </p:pic>
      <p:sp>
        <p:nvSpPr>
          <p:cNvPr id="1016" name="Shape 1016"/>
          <p:cNvSpPr txBox="1"/>
          <p:nvPr/>
        </p:nvSpPr>
        <p:spPr>
          <a:xfrm>
            <a:off x="1554675" y="3269501"/>
            <a:ext cx="1531200" cy="50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start_time</a:t>
            </a: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: 0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end_time</a:t>
            </a: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: 1</a:t>
            </a:r>
          </a:p>
        </p:txBody>
      </p:sp>
      <p:sp>
        <p:nvSpPr>
          <p:cNvPr id="1017" name="Shape 1017"/>
          <p:cNvSpPr txBox="1"/>
          <p:nvPr/>
        </p:nvSpPr>
        <p:spPr>
          <a:xfrm>
            <a:off x="6543075" y="3262926"/>
            <a:ext cx="1531200" cy="50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start_time</a:t>
            </a: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: 2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end_time</a:t>
            </a: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: 7</a:t>
            </a:r>
          </a:p>
        </p:txBody>
      </p:sp>
      <p:sp>
        <p:nvSpPr>
          <p:cNvPr id="1018" name="Shape 1018"/>
          <p:cNvSpPr txBox="1"/>
          <p:nvPr/>
        </p:nvSpPr>
        <p:spPr>
          <a:xfrm>
            <a:off x="4326525" y="2127401"/>
            <a:ext cx="1531200" cy="50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start_time</a:t>
            </a: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: 3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end_time</a:t>
            </a: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: 6</a:t>
            </a:r>
          </a:p>
        </p:txBody>
      </p:sp>
      <p:sp>
        <p:nvSpPr>
          <p:cNvPr id="1019" name="Shape 1019"/>
          <p:cNvSpPr txBox="1"/>
          <p:nvPr/>
        </p:nvSpPr>
        <p:spPr>
          <a:xfrm>
            <a:off x="1530175" y="4719976"/>
            <a:ext cx="1531200" cy="50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start_time</a:t>
            </a: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: 4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end_time</a:t>
            </a: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: 5</a:t>
            </a:r>
          </a:p>
        </p:txBody>
      </p:sp>
      <p:sp>
        <p:nvSpPr>
          <p:cNvPr id="1020" name="Shape 1020"/>
          <p:cNvSpPr txBox="1"/>
          <p:nvPr/>
        </p:nvSpPr>
        <p:spPr>
          <a:xfrm>
            <a:off x="5370000" y="5091726"/>
            <a:ext cx="1531200" cy="50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start_time</a:t>
            </a: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: 8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end_time</a:t>
            </a: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: 9</a:t>
            </a:r>
          </a:p>
        </p:txBody>
      </p:sp>
      <p:sp>
        <p:nvSpPr>
          <p:cNvPr id="1021" name="Shape 1021"/>
          <p:cNvSpPr/>
          <p:nvPr/>
        </p:nvSpPr>
        <p:spPr>
          <a:xfrm rot="5400685">
            <a:off x="4635102" y="5930676"/>
            <a:ext cx="255657" cy="326221"/>
          </a:xfrm>
          <a:custGeom>
            <a:pathLst>
              <a:path extrusionOk="0" h="5528" w="20363">
                <a:moveTo>
                  <a:pt x="20363" y="5528"/>
                </a:moveTo>
                <a:cubicBezTo>
                  <a:pt x="19587" y="5188"/>
                  <a:pt x="17890" y="4218"/>
                  <a:pt x="15709" y="3491"/>
                </a:cubicBezTo>
                <a:cubicBezTo>
                  <a:pt x="13527" y="2763"/>
                  <a:pt x="9891" y="1745"/>
                  <a:pt x="7273" y="1164"/>
                </a:cubicBezTo>
                <a:cubicBezTo>
                  <a:pt x="4654" y="582"/>
                  <a:pt x="1212" y="194"/>
                  <a:pt x="0" y="0"/>
                </a:cubicBezTo>
              </a:path>
            </a:pathLst>
          </a:custGeom>
          <a:noFill/>
          <a:ln cap="flat" cmpd="sng" w="38100">
            <a:solidFill>
              <a:srgbClr val="FFD54F"/>
            </a:solidFill>
            <a:prstDash val="solid"/>
            <a:round/>
            <a:headEnd len="lg" w="lg" type="none"/>
            <a:tailEnd len="lg" w="lg" type="stealth"/>
          </a:ln>
        </p:spPr>
      </p:sp>
      <p:sp>
        <p:nvSpPr>
          <p:cNvPr id="1022" name="Shape 1022"/>
          <p:cNvSpPr/>
          <p:nvPr/>
        </p:nvSpPr>
        <p:spPr>
          <a:xfrm>
            <a:off x="2504212" y="2595325"/>
            <a:ext cx="4146700" cy="3021400"/>
          </a:xfrm>
          <a:custGeom>
            <a:pathLst>
              <a:path extrusionOk="0" h="120856" w="165868">
                <a:moveTo>
                  <a:pt x="79744" y="0"/>
                </a:moveTo>
                <a:lnTo>
                  <a:pt x="164096" y="38631"/>
                </a:lnTo>
                <a:lnTo>
                  <a:pt x="165868" y="53517"/>
                </a:lnTo>
                <a:lnTo>
                  <a:pt x="15949" y="120856"/>
                </a:lnTo>
                <a:lnTo>
                  <a:pt x="0" y="109515"/>
                </a:lnTo>
                <a:close/>
              </a:path>
            </a:pathLst>
          </a:custGeom>
          <a:noFill/>
          <a:ln cap="flat" cmpd="sng" w="38100">
            <a:solidFill>
              <a:srgbClr val="8BC34A"/>
            </a:solidFill>
            <a:prstDash val="dash"/>
            <a:round/>
            <a:headEnd len="lg" w="lg" type="none"/>
            <a:tailEnd len="lg" w="lg" type="none"/>
          </a:ln>
        </p:spPr>
      </p:sp>
      <p:sp>
        <p:nvSpPr>
          <p:cNvPr id="1023" name="Shape 1023"/>
          <p:cNvSpPr/>
          <p:nvPr/>
        </p:nvSpPr>
        <p:spPr>
          <a:xfrm rot="5400685">
            <a:off x="2489877" y="5546126"/>
            <a:ext cx="255657" cy="326221"/>
          </a:xfrm>
          <a:custGeom>
            <a:pathLst>
              <a:path extrusionOk="0" h="5528" w="20363">
                <a:moveTo>
                  <a:pt x="20363" y="5528"/>
                </a:moveTo>
                <a:cubicBezTo>
                  <a:pt x="19587" y="5188"/>
                  <a:pt x="17890" y="4218"/>
                  <a:pt x="15709" y="3491"/>
                </a:cubicBezTo>
                <a:cubicBezTo>
                  <a:pt x="13527" y="2763"/>
                  <a:pt x="9891" y="1745"/>
                  <a:pt x="7273" y="1164"/>
                </a:cubicBezTo>
                <a:cubicBezTo>
                  <a:pt x="4654" y="582"/>
                  <a:pt x="1212" y="194"/>
                  <a:pt x="0" y="0"/>
                </a:cubicBezTo>
              </a:path>
            </a:pathLst>
          </a:custGeom>
          <a:noFill/>
          <a:ln cap="flat" cmpd="sng" w="38100">
            <a:solidFill>
              <a:srgbClr val="8BC34A"/>
            </a:solidFill>
            <a:prstDash val="solid"/>
            <a:round/>
            <a:headEnd len="lg" w="lg" type="none"/>
            <a:tailEnd len="lg" w="lg" type="stealth"/>
          </a:ln>
        </p:spPr>
      </p:sp>
      <p:sp>
        <p:nvSpPr>
          <p:cNvPr id="1024" name="Shape 1024"/>
          <p:cNvSpPr txBox="1"/>
          <p:nvPr/>
        </p:nvSpPr>
        <p:spPr>
          <a:xfrm>
            <a:off x="990600" y="5638600"/>
            <a:ext cx="1531200" cy="3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Here’s another SCC!</a:t>
            </a:r>
          </a:p>
        </p:txBody>
      </p:sp>
      <p:sp>
        <p:nvSpPr>
          <p:cNvPr id="1025" name="Shape 1025"/>
          <p:cNvSpPr txBox="1"/>
          <p:nvPr/>
        </p:nvSpPr>
        <p:spPr>
          <a:xfrm>
            <a:off x="3390150" y="6023150"/>
            <a:ext cx="1271700" cy="3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This is one SCC.</a:t>
            </a:r>
          </a:p>
        </p:txBody>
      </p:sp>
      <p:sp>
        <p:nvSpPr>
          <p:cNvPr id="1026" name="Shape 1026"/>
          <p:cNvSpPr/>
          <p:nvPr/>
        </p:nvSpPr>
        <p:spPr>
          <a:xfrm>
            <a:off x="4618425" y="4989412"/>
            <a:ext cx="849300" cy="849300"/>
          </a:xfrm>
          <a:prstGeom prst="ellipse">
            <a:avLst/>
          </a:prstGeom>
          <a:noFill/>
          <a:ln cap="flat" cmpd="sng" w="38100">
            <a:solidFill>
              <a:srgbClr val="FFD54F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030" name="Shape 10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Shape 1031"/>
          <p:cNvSpPr txBox="1"/>
          <p:nvPr>
            <p:ph idx="4294967295" type="subTitle"/>
          </p:nvPr>
        </p:nvSpPr>
        <p:spPr>
          <a:xfrm>
            <a:off x="609600" y="1444500"/>
            <a:ext cx="7924800" cy="541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3. Repeat </a:t>
            </a:r>
            <a:r>
              <a:rPr lang="en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dfs</a:t>
            </a: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again, starting with vertices with the largest </a:t>
            </a:r>
            <a:r>
              <a:rPr lang="en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end_time</a:t>
            </a: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</a:p>
        </p:txBody>
      </p:sp>
      <p:cxnSp>
        <p:nvCxnSpPr>
          <p:cNvPr id="1032" name="Shape 1032"/>
          <p:cNvCxnSpPr>
            <a:stCxn id="1033" idx="6"/>
            <a:endCxn id="1034" idx="2"/>
          </p:cNvCxnSpPr>
          <p:nvPr/>
        </p:nvCxnSpPr>
        <p:spPr>
          <a:xfrm>
            <a:off x="3308037" y="3737662"/>
            <a:ext cx="2625900" cy="76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1035" name="Shape 1035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Kosaraju’s Algorithm</a:t>
            </a:r>
          </a:p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800">
              <a:solidFill>
                <a:srgbClr val="000000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034" name="Shape 1034"/>
          <p:cNvSpPr/>
          <p:nvPr/>
        </p:nvSpPr>
        <p:spPr>
          <a:xfrm>
            <a:off x="5933937" y="3491512"/>
            <a:ext cx="644700" cy="644700"/>
          </a:xfrm>
          <a:prstGeom prst="ellipse">
            <a:avLst/>
          </a:prstGeom>
          <a:solidFill>
            <a:srgbClr val="666666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036" name="Shape 10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24962" y="3628800"/>
            <a:ext cx="462650" cy="37012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37" name="Shape 1037"/>
          <p:cNvCxnSpPr>
            <a:stCxn id="1033" idx="4"/>
            <a:endCxn id="1038" idx="1"/>
          </p:cNvCxnSpPr>
          <p:nvPr/>
        </p:nvCxnSpPr>
        <p:spPr>
          <a:xfrm>
            <a:off x="2985687" y="4060012"/>
            <a:ext cx="1829400" cy="1126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1039" name="Shape 1039"/>
          <p:cNvCxnSpPr>
            <a:stCxn id="1034" idx="4"/>
            <a:endCxn id="1038" idx="7"/>
          </p:cNvCxnSpPr>
          <p:nvPr/>
        </p:nvCxnSpPr>
        <p:spPr>
          <a:xfrm flipH="1">
            <a:off x="5271087" y="4136212"/>
            <a:ext cx="985200" cy="1050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1040" name="Shape 1040"/>
          <p:cNvCxnSpPr>
            <a:stCxn id="1041" idx="4"/>
            <a:endCxn id="1038" idx="0"/>
          </p:cNvCxnSpPr>
          <p:nvPr/>
        </p:nvCxnSpPr>
        <p:spPr>
          <a:xfrm>
            <a:off x="4662087" y="3280287"/>
            <a:ext cx="381000" cy="1811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1042" name="Shape 1042"/>
          <p:cNvSpPr/>
          <p:nvPr/>
        </p:nvSpPr>
        <p:spPr>
          <a:xfrm>
            <a:off x="2687387" y="4863112"/>
            <a:ext cx="644700" cy="644700"/>
          </a:xfrm>
          <a:prstGeom prst="ellipse">
            <a:avLst/>
          </a:prstGeom>
          <a:solidFill>
            <a:srgbClr val="666666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043" name="Shape 10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80837" y="4967550"/>
            <a:ext cx="457800" cy="4358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44" name="Shape 1044"/>
          <p:cNvCxnSpPr>
            <a:stCxn id="1042" idx="6"/>
            <a:endCxn id="1038" idx="2"/>
          </p:cNvCxnSpPr>
          <p:nvPr/>
        </p:nvCxnSpPr>
        <p:spPr>
          <a:xfrm>
            <a:off x="3332087" y="5185462"/>
            <a:ext cx="1388700" cy="228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1038" name="Shape 1038"/>
          <p:cNvSpPr/>
          <p:nvPr/>
        </p:nvSpPr>
        <p:spPr>
          <a:xfrm>
            <a:off x="4720737" y="5091712"/>
            <a:ext cx="644700" cy="644700"/>
          </a:xfrm>
          <a:prstGeom prst="ellipse">
            <a:avLst/>
          </a:prstGeom>
          <a:solidFill>
            <a:srgbClr val="666666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045" name="Shape 10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77125" y="5210425"/>
            <a:ext cx="531924" cy="40727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46" name="Shape 1046"/>
          <p:cNvCxnSpPr>
            <a:stCxn id="1033" idx="7"/>
            <a:endCxn id="1041" idx="2"/>
          </p:cNvCxnSpPr>
          <p:nvPr/>
        </p:nvCxnSpPr>
        <p:spPr>
          <a:xfrm flipH="1" rot="10800000">
            <a:off x="3213623" y="2958026"/>
            <a:ext cx="1126200" cy="551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1047" name="Shape 1047"/>
          <p:cNvCxnSpPr>
            <a:stCxn id="1034" idx="3"/>
            <a:endCxn id="1042" idx="7"/>
          </p:cNvCxnSpPr>
          <p:nvPr/>
        </p:nvCxnSpPr>
        <p:spPr>
          <a:xfrm flipH="1">
            <a:off x="3237751" y="4041798"/>
            <a:ext cx="2790600" cy="915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1048" name="Shape 1048"/>
          <p:cNvCxnSpPr>
            <a:stCxn id="1041" idx="6"/>
            <a:endCxn id="1034" idx="0"/>
          </p:cNvCxnSpPr>
          <p:nvPr/>
        </p:nvCxnSpPr>
        <p:spPr>
          <a:xfrm>
            <a:off x="4984437" y="2957937"/>
            <a:ext cx="1272000" cy="533699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1049" name="Shape 1049"/>
          <p:cNvCxnSpPr>
            <a:stCxn id="1042" idx="7"/>
            <a:endCxn id="1041" idx="3"/>
          </p:cNvCxnSpPr>
          <p:nvPr/>
        </p:nvCxnSpPr>
        <p:spPr>
          <a:xfrm flipH="1" rot="10800000">
            <a:off x="3237673" y="3185726"/>
            <a:ext cx="1196400" cy="1771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1041" name="Shape 1041"/>
          <p:cNvSpPr/>
          <p:nvPr/>
        </p:nvSpPr>
        <p:spPr>
          <a:xfrm>
            <a:off x="4339737" y="2635587"/>
            <a:ext cx="644700" cy="644699"/>
          </a:xfrm>
          <a:prstGeom prst="ellipse">
            <a:avLst/>
          </a:prstGeom>
          <a:solidFill>
            <a:srgbClr val="666666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050" name="Shape 105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98087" y="2693812"/>
            <a:ext cx="527999" cy="52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033" name="Shape 1033"/>
          <p:cNvSpPr/>
          <p:nvPr/>
        </p:nvSpPr>
        <p:spPr>
          <a:xfrm>
            <a:off x="2663337" y="3415312"/>
            <a:ext cx="644700" cy="644700"/>
          </a:xfrm>
          <a:prstGeom prst="ellipse">
            <a:avLst/>
          </a:prstGeom>
          <a:solidFill>
            <a:srgbClr val="666666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051" name="Shape 105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663337" y="3494279"/>
            <a:ext cx="644700" cy="486748"/>
          </a:xfrm>
          <a:prstGeom prst="rect">
            <a:avLst/>
          </a:prstGeom>
          <a:noFill/>
          <a:ln>
            <a:noFill/>
          </a:ln>
        </p:spPr>
      </p:pic>
      <p:sp>
        <p:nvSpPr>
          <p:cNvPr id="1052" name="Shape 1052"/>
          <p:cNvSpPr txBox="1"/>
          <p:nvPr/>
        </p:nvSpPr>
        <p:spPr>
          <a:xfrm>
            <a:off x="1554675" y="3269501"/>
            <a:ext cx="1531200" cy="50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start_time</a:t>
            </a: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: 0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end_time</a:t>
            </a: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: 1</a:t>
            </a:r>
          </a:p>
        </p:txBody>
      </p:sp>
      <p:sp>
        <p:nvSpPr>
          <p:cNvPr id="1053" name="Shape 1053"/>
          <p:cNvSpPr txBox="1"/>
          <p:nvPr/>
        </p:nvSpPr>
        <p:spPr>
          <a:xfrm>
            <a:off x="6543075" y="3262926"/>
            <a:ext cx="1531200" cy="50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start_time</a:t>
            </a: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: 2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end_time</a:t>
            </a: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: 7</a:t>
            </a:r>
          </a:p>
        </p:txBody>
      </p:sp>
      <p:sp>
        <p:nvSpPr>
          <p:cNvPr id="1054" name="Shape 1054"/>
          <p:cNvSpPr txBox="1"/>
          <p:nvPr/>
        </p:nvSpPr>
        <p:spPr>
          <a:xfrm>
            <a:off x="4326525" y="2127401"/>
            <a:ext cx="1531200" cy="50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start_time</a:t>
            </a: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: 3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end_time</a:t>
            </a: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: 6</a:t>
            </a:r>
          </a:p>
        </p:txBody>
      </p:sp>
      <p:sp>
        <p:nvSpPr>
          <p:cNvPr id="1055" name="Shape 1055"/>
          <p:cNvSpPr txBox="1"/>
          <p:nvPr/>
        </p:nvSpPr>
        <p:spPr>
          <a:xfrm>
            <a:off x="1530175" y="4719976"/>
            <a:ext cx="1531200" cy="50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start_time</a:t>
            </a: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: 4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end_time</a:t>
            </a: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: 5</a:t>
            </a:r>
          </a:p>
        </p:txBody>
      </p:sp>
      <p:sp>
        <p:nvSpPr>
          <p:cNvPr id="1056" name="Shape 1056"/>
          <p:cNvSpPr txBox="1"/>
          <p:nvPr/>
        </p:nvSpPr>
        <p:spPr>
          <a:xfrm>
            <a:off x="5370000" y="5091726"/>
            <a:ext cx="1531200" cy="50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start_time</a:t>
            </a: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: 8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end_time</a:t>
            </a: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: 9</a:t>
            </a:r>
          </a:p>
        </p:txBody>
      </p:sp>
      <p:sp>
        <p:nvSpPr>
          <p:cNvPr id="1057" name="Shape 1057"/>
          <p:cNvSpPr/>
          <p:nvPr/>
        </p:nvSpPr>
        <p:spPr>
          <a:xfrm rot="5400685">
            <a:off x="4635102" y="5930676"/>
            <a:ext cx="255657" cy="326221"/>
          </a:xfrm>
          <a:custGeom>
            <a:pathLst>
              <a:path extrusionOk="0" h="5528" w="20363">
                <a:moveTo>
                  <a:pt x="20363" y="5528"/>
                </a:moveTo>
                <a:cubicBezTo>
                  <a:pt x="19587" y="5188"/>
                  <a:pt x="17890" y="4218"/>
                  <a:pt x="15709" y="3491"/>
                </a:cubicBezTo>
                <a:cubicBezTo>
                  <a:pt x="13527" y="2763"/>
                  <a:pt x="9891" y="1745"/>
                  <a:pt x="7273" y="1164"/>
                </a:cubicBezTo>
                <a:cubicBezTo>
                  <a:pt x="4654" y="582"/>
                  <a:pt x="1212" y="194"/>
                  <a:pt x="0" y="0"/>
                </a:cubicBezTo>
              </a:path>
            </a:pathLst>
          </a:custGeom>
          <a:noFill/>
          <a:ln cap="flat" cmpd="sng" w="38100">
            <a:solidFill>
              <a:srgbClr val="FFD54F"/>
            </a:solidFill>
            <a:prstDash val="solid"/>
            <a:round/>
            <a:headEnd len="lg" w="lg" type="none"/>
            <a:tailEnd len="lg" w="lg" type="stealth"/>
          </a:ln>
        </p:spPr>
      </p:sp>
      <p:sp>
        <p:nvSpPr>
          <p:cNvPr id="1058" name="Shape 1058"/>
          <p:cNvSpPr/>
          <p:nvPr/>
        </p:nvSpPr>
        <p:spPr>
          <a:xfrm>
            <a:off x="2504212" y="2595325"/>
            <a:ext cx="4146700" cy="3021400"/>
          </a:xfrm>
          <a:custGeom>
            <a:pathLst>
              <a:path extrusionOk="0" h="120856" w="165868">
                <a:moveTo>
                  <a:pt x="79744" y="0"/>
                </a:moveTo>
                <a:lnTo>
                  <a:pt x="164096" y="38631"/>
                </a:lnTo>
                <a:lnTo>
                  <a:pt x="165868" y="53517"/>
                </a:lnTo>
                <a:lnTo>
                  <a:pt x="15949" y="120856"/>
                </a:lnTo>
                <a:lnTo>
                  <a:pt x="0" y="109515"/>
                </a:lnTo>
                <a:close/>
              </a:path>
            </a:pathLst>
          </a:custGeom>
          <a:noFill/>
          <a:ln cap="flat" cmpd="sng" w="38100">
            <a:solidFill>
              <a:srgbClr val="8BC34A"/>
            </a:solidFill>
            <a:prstDash val="dash"/>
            <a:round/>
            <a:headEnd len="lg" w="lg" type="none"/>
            <a:tailEnd len="lg" w="lg" type="none"/>
          </a:ln>
        </p:spPr>
      </p:sp>
      <p:sp>
        <p:nvSpPr>
          <p:cNvPr id="1059" name="Shape 1059"/>
          <p:cNvSpPr/>
          <p:nvPr/>
        </p:nvSpPr>
        <p:spPr>
          <a:xfrm rot="5400685">
            <a:off x="2489877" y="5546126"/>
            <a:ext cx="255657" cy="326221"/>
          </a:xfrm>
          <a:custGeom>
            <a:pathLst>
              <a:path extrusionOk="0" h="5528" w="20363">
                <a:moveTo>
                  <a:pt x="20363" y="5528"/>
                </a:moveTo>
                <a:cubicBezTo>
                  <a:pt x="19587" y="5188"/>
                  <a:pt x="17890" y="4218"/>
                  <a:pt x="15709" y="3491"/>
                </a:cubicBezTo>
                <a:cubicBezTo>
                  <a:pt x="13527" y="2763"/>
                  <a:pt x="9891" y="1745"/>
                  <a:pt x="7273" y="1164"/>
                </a:cubicBezTo>
                <a:cubicBezTo>
                  <a:pt x="4654" y="582"/>
                  <a:pt x="1212" y="194"/>
                  <a:pt x="0" y="0"/>
                </a:cubicBezTo>
              </a:path>
            </a:pathLst>
          </a:custGeom>
          <a:noFill/>
          <a:ln cap="flat" cmpd="sng" w="38100">
            <a:solidFill>
              <a:srgbClr val="8BC34A"/>
            </a:solidFill>
            <a:prstDash val="solid"/>
            <a:round/>
            <a:headEnd len="lg" w="lg" type="none"/>
            <a:tailEnd len="lg" w="lg" type="stealth"/>
          </a:ln>
        </p:spPr>
      </p:sp>
      <p:sp>
        <p:nvSpPr>
          <p:cNvPr id="1060" name="Shape 1060"/>
          <p:cNvSpPr txBox="1"/>
          <p:nvPr/>
        </p:nvSpPr>
        <p:spPr>
          <a:xfrm>
            <a:off x="990600" y="5638600"/>
            <a:ext cx="1531200" cy="3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Here’s another SCC!</a:t>
            </a:r>
          </a:p>
        </p:txBody>
      </p:sp>
      <p:sp>
        <p:nvSpPr>
          <p:cNvPr id="1061" name="Shape 1061"/>
          <p:cNvSpPr txBox="1"/>
          <p:nvPr/>
        </p:nvSpPr>
        <p:spPr>
          <a:xfrm>
            <a:off x="3390150" y="6023150"/>
            <a:ext cx="1271700" cy="3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This is one SCC.</a:t>
            </a:r>
          </a:p>
        </p:txBody>
      </p:sp>
      <p:sp>
        <p:nvSpPr>
          <p:cNvPr id="1062" name="Shape 1062"/>
          <p:cNvSpPr/>
          <p:nvPr/>
        </p:nvSpPr>
        <p:spPr>
          <a:xfrm>
            <a:off x="4618425" y="4989412"/>
            <a:ext cx="849300" cy="849300"/>
          </a:xfrm>
          <a:prstGeom prst="ellipse">
            <a:avLst/>
          </a:prstGeom>
          <a:noFill/>
          <a:ln cap="flat" cmpd="sng" w="38100">
            <a:solidFill>
              <a:srgbClr val="FFD54F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066" name="Shape 1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" name="Shape 1067"/>
          <p:cNvSpPr txBox="1"/>
          <p:nvPr>
            <p:ph idx="4294967295" type="subTitle"/>
          </p:nvPr>
        </p:nvSpPr>
        <p:spPr>
          <a:xfrm>
            <a:off x="609600" y="1444500"/>
            <a:ext cx="7924800" cy="541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3. Repeat </a:t>
            </a:r>
            <a:r>
              <a:rPr lang="en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dfs</a:t>
            </a: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again, starting with vertices with the largest </a:t>
            </a:r>
            <a:r>
              <a:rPr lang="en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end_time</a:t>
            </a: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</a:p>
        </p:txBody>
      </p:sp>
      <p:cxnSp>
        <p:nvCxnSpPr>
          <p:cNvPr id="1068" name="Shape 1068"/>
          <p:cNvCxnSpPr>
            <a:stCxn id="1069" idx="6"/>
            <a:endCxn id="1070" idx="2"/>
          </p:cNvCxnSpPr>
          <p:nvPr/>
        </p:nvCxnSpPr>
        <p:spPr>
          <a:xfrm>
            <a:off x="3308037" y="3737662"/>
            <a:ext cx="2625900" cy="76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1071" name="Shape 1071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Kosaraju’s Algorithm</a:t>
            </a:r>
          </a:p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800">
              <a:solidFill>
                <a:srgbClr val="000000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070" name="Shape 1070"/>
          <p:cNvSpPr/>
          <p:nvPr/>
        </p:nvSpPr>
        <p:spPr>
          <a:xfrm>
            <a:off x="5933937" y="3491512"/>
            <a:ext cx="644700" cy="644700"/>
          </a:xfrm>
          <a:prstGeom prst="ellipse">
            <a:avLst/>
          </a:prstGeom>
          <a:solidFill>
            <a:srgbClr val="666666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072" name="Shape 10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24962" y="3628800"/>
            <a:ext cx="462650" cy="37012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73" name="Shape 1073"/>
          <p:cNvCxnSpPr>
            <a:stCxn id="1069" idx="4"/>
            <a:endCxn id="1074" idx="1"/>
          </p:cNvCxnSpPr>
          <p:nvPr/>
        </p:nvCxnSpPr>
        <p:spPr>
          <a:xfrm>
            <a:off x="2985687" y="4060012"/>
            <a:ext cx="1829400" cy="1126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1075" name="Shape 1075"/>
          <p:cNvCxnSpPr>
            <a:stCxn id="1070" idx="4"/>
            <a:endCxn id="1074" idx="7"/>
          </p:cNvCxnSpPr>
          <p:nvPr/>
        </p:nvCxnSpPr>
        <p:spPr>
          <a:xfrm flipH="1">
            <a:off x="5271087" y="4136212"/>
            <a:ext cx="985200" cy="1050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1076" name="Shape 1076"/>
          <p:cNvCxnSpPr>
            <a:stCxn id="1077" idx="4"/>
            <a:endCxn id="1074" idx="0"/>
          </p:cNvCxnSpPr>
          <p:nvPr/>
        </p:nvCxnSpPr>
        <p:spPr>
          <a:xfrm>
            <a:off x="4662087" y="3280287"/>
            <a:ext cx="381000" cy="1811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1078" name="Shape 1078"/>
          <p:cNvSpPr/>
          <p:nvPr/>
        </p:nvSpPr>
        <p:spPr>
          <a:xfrm>
            <a:off x="2687387" y="4863112"/>
            <a:ext cx="644700" cy="644700"/>
          </a:xfrm>
          <a:prstGeom prst="ellipse">
            <a:avLst/>
          </a:prstGeom>
          <a:solidFill>
            <a:srgbClr val="666666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079" name="Shape 107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80837" y="4967550"/>
            <a:ext cx="457800" cy="4358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80" name="Shape 1080"/>
          <p:cNvCxnSpPr>
            <a:stCxn id="1078" idx="6"/>
            <a:endCxn id="1074" idx="2"/>
          </p:cNvCxnSpPr>
          <p:nvPr/>
        </p:nvCxnSpPr>
        <p:spPr>
          <a:xfrm>
            <a:off x="3332087" y="5185462"/>
            <a:ext cx="1388700" cy="228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1074" name="Shape 1074"/>
          <p:cNvSpPr/>
          <p:nvPr/>
        </p:nvSpPr>
        <p:spPr>
          <a:xfrm>
            <a:off x="4720737" y="5091712"/>
            <a:ext cx="644700" cy="644700"/>
          </a:xfrm>
          <a:prstGeom prst="ellipse">
            <a:avLst/>
          </a:prstGeom>
          <a:solidFill>
            <a:srgbClr val="666666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081" name="Shape 108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77125" y="5210425"/>
            <a:ext cx="531924" cy="40727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82" name="Shape 1082"/>
          <p:cNvCxnSpPr>
            <a:stCxn id="1069" idx="7"/>
            <a:endCxn id="1077" idx="2"/>
          </p:cNvCxnSpPr>
          <p:nvPr/>
        </p:nvCxnSpPr>
        <p:spPr>
          <a:xfrm flipH="1" rot="10800000">
            <a:off x="3213623" y="2958026"/>
            <a:ext cx="1126200" cy="551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1083" name="Shape 1083"/>
          <p:cNvCxnSpPr>
            <a:stCxn id="1070" idx="3"/>
            <a:endCxn id="1078" idx="7"/>
          </p:cNvCxnSpPr>
          <p:nvPr/>
        </p:nvCxnSpPr>
        <p:spPr>
          <a:xfrm flipH="1">
            <a:off x="3237751" y="4041798"/>
            <a:ext cx="2790600" cy="915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1084" name="Shape 1084"/>
          <p:cNvCxnSpPr>
            <a:stCxn id="1077" idx="6"/>
            <a:endCxn id="1070" idx="0"/>
          </p:cNvCxnSpPr>
          <p:nvPr/>
        </p:nvCxnSpPr>
        <p:spPr>
          <a:xfrm>
            <a:off x="4984437" y="2957937"/>
            <a:ext cx="1272000" cy="533699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1085" name="Shape 1085"/>
          <p:cNvCxnSpPr>
            <a:stCxn id="1078" idx="7"/>
            <a:endCxn id="1077" idx="3"/>
          </p:cNvCxnSpPr>
          <p:nvPr/>
        </p:nvCxnSpPr>
        <p:spPr>
          <a:xfrm flipH="1" rot="10800000">
            <a:off x="3237673" y="3185726"/>
            <a:ext cx="1196400" cy="1771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1077" name="Shape 1077"/>
          <p:cNvSpPr/>
          <p:nvPr/>
        </p:nvSpPr>
        <p:spPr>
          <a:xfrm>
            <a:off x="4339737" y="2635587"/>
            <a:ext cx="644700" cy="644699"/>
          </a:xfrm>
          <a:prstGeom prst="ellipse">
            <a:avLst/>
          </a:prstGeom>
          <a:solidFill>
            <a:srgbClr val="666666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086" name="Shape 108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98087" y="2693812"/>
            <a:ext cx="527999" cy="52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069" name="Shape 1069"/>
          <p:cNvSpPr/>
          <p:nvPr/>
        </p:nvSpPr>
        <p:spPr>
          <a:xfrm>
            <a:off x="2663337" y="3415312"/>
            <a:ext cx="644700" cy="644700"/>
          </a:xfrm>
          <a:prstGeom prst="ellipse">
            <a:avLst/>
          </a:prstGeom>
          <a:solidFill>
            <a:srgbClr val="666666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087" name="Shape 108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663337" y="3494279"/>
            <a:ext cx="644700" cy="486748"/>
          </a:xfrm>
          <a:prstGeom prst="rect">
            <a:avLst/>
          </a:prstGeom>
          <a:noFill/>
          <a:ln>
            <a:noFill/>
          </a:ln>
        </p:spPr>
      </p:pic>
      <p:sp>
        <p:nvSpPr>
          <p:cNvPr id="1088" name="Shape 1088"/>
          <p:cNvSpPr txBox="1"/>
          <p:nvPr/>
        </p:nvSpPr>
        <p:spPr>
          <a:xfrm>
            <a:off x="1554675" y="3269501"/>
            <a:ext cx="1531200" cy="50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start_time</a:t>
            </a: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: 0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end_time</a:t>
            </a: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: 1</a:t>
            </a:r>
          </a:p>
        </p:txBody>
      </p:sp>
      <p:sp>
        <p:nvSpPr>
          <p:cNvPr id="1089" name="Shape 1089"/>
          <p:cNvSpPr txBox="1"/>
          <p:nvPr/>
        </p:nvSpPr>
        <p:spPr>
          <a:xfrm>
            <a:off x="6543075" y="3262926"/>
            <a:ext cx="1531200" cy="50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start_time</a:t>
            </a: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: 2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end_time</a:t>
            </a: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: 7</a:t>
            </a:r>
          </a:p>
        </p:txBody>
      </p:sp>
      <p:sp>
        <p:nvSpPr>
          <p:cNvPr id="1090" name="Shape 1090"/>
          <p:cNvSpPr txBox="1"/>
          <p:nvPr/>
        </p:nvSpPr>
        <p:spPr>
          <a:xfrm>
            <a:off x="4326525" y="2127401"/>
            <a:ext cx="1531200" cy="50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start_time</a:t>
            </a: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: 3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end_time</a:t>
            </a: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: 6</a:t>
            </a:r>
          </a:p>
        </p:txBody>
      </p:sp>
      <p:sp>
        <p:nvSpPr>
          <p:cNvPr id="1091" name="Shape 1091"/>
          <p:cNvSpPr txBox="1"/>
          <p:nvPr/>
        </p:nvSpPr>
        <p:spPr>
          <a:xfrm>
            <a:off x="1530175" y="4719976"/>
            <a:ext cx="1531200" cy="50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start_time</a:t>
            </a: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: 4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end_time</a:t>
            </a: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: 5</a:t>
            </a:r>
          </a:p>
        </p:txBody>
      </p:sp>
      <p:sp>
        <p:nvSpPr>
          <p:cNvPr id="1092" name="Shape 1092"/>
          <p:cNvSpPr txBox="1"/>
          <p:nvPr/>
        </p:nvSpPr>
        <p:spPr>
          <a:xfrm>
            <a:off x="5370000" y="5091726"/>
            <a:ext cx="1531200" cy="50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start_time</a:t>
            </a: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: 8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end_time</a:t>
            </a: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: 9</a:t>
            </a:r>
          </a:p>
        </p:txBody>
      </p:sp>
      <p:sp>
        <p:nvSpPr>
          <p:cNvPr id="1093" name="Shape 1093"/>
          <p:cNvSpPr txBox="1"/>
          <p:nvPr/>
        </p:nvSpPr>
        <p:spPr>
          <a:xfrm>
            <a:off x="3161550" y="6023150"/>
            <a:ext cx="1509000" cy="3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This is one DFS tree.</a:t>
            </a:r>
          </a:p>
        </p:txBody>
      </p:sp>
      <p:sp>
        <p:nvSpPr>
          <p:cNvPr id="1094" name="Shape 1094"/>
          <p:cNvSpPr/>
          <p:nvPr/>
        </p:nvSpPr>
        <p:spPr>
          <a:xfrm rot="5400685">
            <a:off x="4635102" y="5930676"/>
            <a:ext cx="255657" cy="326221"/>
          </a:xfrm>
          <a:custGeom>
            <a:pathLst>
              <a:path extrusionOk="0" h="5528" w="20363">
                <a:moveTo>
                  <a:pt x="20363" y="5528"/>
                </a:moveTo>
                <a:cubicBezTo>
                  <a:pt x="19587" y="5188"/>
                  <a:pt x="17890" y="4218"/>
                  <a:pt x="15709" y="3491"/>
                </a:cubicBezTo>
                <a:cubicBezTo>
                  <a:pt x="13527" y="2763"/>
                  <a:pt x="9891" y="1745"/>
                  <a:pt x="7273" y="1164"/>
                </a:cubicBezTo>
                <a:cubicBezTo>
                  <a:pt x="4654" y="582"/>
                  <a:pt x="1212" y="194"/>
                  <a:pt x="0" y="0"/>
                </a:cubicBezTo>
              </a:path>
            </a:pathLst>
          </a:custGeom>
          <a:noFill/>
          <a:ln cap="flat" cmpd="sng" w="38100">
            <a:solidFill>
              <a:srgbClr val="FFD54F"/>
            </a:solidFill>
            <a:prstDash val="solid"/>
            <a:round/>
            <a:headEnd len="lg" w="lg" type="none"/>
            <a:tailEnd len="lg" w="lg" type="stealth"/>
          </a:ln>
        </p:spPr>
      </p:sp>
      <p:sp>
        <p:nvSpPr>
          <p:cNvPr id="1095" name="Shape 1095"/>
          <p:cNvSpPr/>
          <p:nvPr/>
        </p:nvSpPr>
        <p:spPr>
          <a:xfrm>
            <a:off x="2504212" y="2595325"/>
            <a:ext cx="4146700" cy="3021400"/>
          </a:xfrm>
          <a:custGeom>
            <a:pathLst>
              <a:path extrusionOk="0" h="120856" w="165868">
                <a:moveTo>
                  <a:pt x="79744" y="0"/>
                </a:moveTo>
                <a:lnTo>
                  <a:pt x="164096" y="38631"/>
                </a:lnTo>
                <a:lnTo>
                  <a:pt x="165868" y="53517"/>
                </a:lnTo>
                <a:lnTo>
                  <a:pt x="15949" y="120856"/>
                </a:lnTo>
                <a:lnTo>
                  <a:pt x="0" y="109515"/>
                </a:lnTo>
                <a:close/>
              </a:path>
            </a:pathLst>
          </a:custGeom>
          <a:noFill/>
          <a:ln cap="flat" cmpd="sng" w="38100">
            <a:solidFill>
              <a:srgbClr val="8BC34A"/>
            </a:solidFill>
            <a:prstDash val="dash"/>
            <a:round/>
            <a:headEnd len="lg" w="lg" type="none"/>
            <a:tailEnd len="lg" w="lg" type="none"/>
          </a:ln>
        </p:spPr>
      </p:sp>
      <p:sp>
        <p:nvSpPr>
          <p:cNvPr id="1096" name="Shape 1096"/>
          <p:cNvSpPr/>
          <p:nvPr/>
        </p:nvSpPr>
        <p:spPr>
          <a:xfrm rot="5400685">
            <a:off x="2489877" y="5546126"/>
            <a:ext cx="255657" cy="326221"/>
          </a:xfrm>
          <a:custGeom>
            <a:pathLst>
              <a:path extrusionOk="0" h="5528" w="20363">
                <a:moveTo>
                  <a:pt x="20363" y="5528"/>
                </a:moveTo>
                <a:cubicBezTo>
                  <a:pt x="19587" y="5188"/>
                  <a:pt x="17890" y="4218"/>
                  <a:pt x="15709" y="3491"/>
                </a:cubicBezTo>
                <a:cubicBezTo>
                  <a:pt x="13527" y="2763"/>
                  <a:pt x="9891" y="1745"/>
                  <a:pt x="7273" y="1164"/>
                </a:cubicBezTo>
                <a:cubicBezTo>
                  <a:pt x="4654" y="582"/>
                  <a:pt x="1212" y="194"/>
                  <a:pt x="0" y="0"/>
                </a:cubicBezTo>
              </a:path>
            </a:pathLst>
          </a:custGeom>
          <a:noFill/>
          <a:ln cap="flat" cmpd="sng" w="38100">
            <a:solidFill>
              <a:srgbClr val="8BC34A"/>
            </a:solidFill>
            <a:prstDash val="solid"/>
            <a:round/>
            <a:headEnd len="lg" w="lg" type="none"/>
            <a:tailEnd len="lg" w="lg" type="stealth"/>
          </a:ln>
        </p:spPr>
      </p:sp>
      <p:sp>
        <p:nvSpPr>
          <p:cNvPr id="1097" name="Shape 1097"/>
          <p:cNvSpPr txBox="1"/>
          <p:nvPr/>
        </p:nvSpPr>
        <p:spPr>
          <a:xfrm>
            <a:off x="1030375" y="2791725"/>
            <a:ext cx="1388700" cy="3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Here’s the last one.</a:t>
            </a:r>
          </a:p>
        </p:txBody>
      </p:sp>
      <p:sp>
        <p:nvSpPr>
          <p:cNvPr id="1098" name="Shape 1098"/>
          <p:cNvSpPr/>
          <p:nvPr/>
        </p:nvSpPr>
        <p:spPr>
          <a:xfrm flipH="1" rot="5400962">
            <a:off x="2572800" y="2917991"/>
            <a:ext cx="181892" cy="326234"/>
          </a:xfrm>
          <a:custGeom>
            <a:pathLst>
              <a:path extrusionOk="0" h="5528" w="20363">
                <a:moveTo>
                  <a:pt x="20363" y="5528"/>
                </a:moveTo>
                <a:cubicBezTo>
                  <a:pt x="19587" y="5188"/>
                  <a:pt x="17890" y="4218"/>
                  <a:pt x="15709" y="3491"/>
                </a:cubicBezTo>
                <a:cubicBezTo>
                  <a:pt x="13527" y="2763"/>
                  <a:pt x="9891" y="1745"/>
                  <a:pt x="7273" y="1164"/>
                </a:cubicBezTo>
                <a:cubicBezTo>
                  <a:pt x="4654" y="582"/>
                  <a:pt x="1212" y="194"/>
                  <a:pt x="0" y="0"/>
                </a:cubicBezTo>
              </a:path>
            </a:pathLst>
          </a:custGeom>
          <a:noFill/>
          <a:ln cap="flat" cmpd="sng" w="38100">
            <a:solidFill>
              <a:srgbClr val="2196F3"/>
            </a:solidFill>
            <a:prstDash val="solid"/>
            <a:round/>
            <a:headEnd len="lg" w="lg" type="none"/>
            <a:tailEnd len="lg" w="lg" type="stealth"/>
          </a:ln>
        </p:spPr>
      </p:sp>
      <p:sp>
        <p:nvSpPr>
          <p:cNvPr id="1099" name="Shape 1099"/>
          <p:cNvSpPr txBox="1"/>
          <p:nvPr/>
        </p:nvSpPr>
        <p:spPr>
          <a:xfrm>
            <a:off x="990600" y="5638600"/>
            <a:ext cx="1531200" cy="3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Here’s another SCC!</a:t>
            </a:r>
          </a:p>
        </p:txBody>
      </p:sp>
      <p:sp>
        <p:nvSpPr>
          <p:cNvPr id="1100" name="Shape 1100"/>
          <p:cNvSpPr/>
          <p:nvPr/>
        </p:nvSpPr>
        <p:spPr>
          <a:xfrm>
            <a:off x="4618425" y="4989412"/>
            <a:ext cx="849300" cy="849300"/>
          </a:xfrm>
          <a:prstGeom prst="ellipse">
            <a:avLst/>
          </a:prstGeom>
          <a:noFill/>
          <a:ln cap="flat" cmpd="sng" w="38100">
            <a:solidFill>
              <a:srgbClr val="FFD54F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01" name="Shape 1101"/>
          <p:cNvSpPr/>
          <p:nvPr/>
        </p:nvSpPr>
        <p:spPr>
          <a:xfrm>
            <a:off x="2561012" y="3309175"/>
            <a:ext cx="849300" cy="849300"/>
          </a:xfrm>
          <a:prstGeom prst="ellipse">
            <a:avLst/>
          </a:prstGeom>
          <a:noFill/>
          <a:ln cap="flat" cmpd="sng" w="38100">
            <a:solidFill>
              <a:srgbClr val="2196F3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105" name="Shape 1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6" name="Shape 1106"/>
          <p:cNvSpPr txBox="1"/>
          <p:nvPr>
            <p:ph idx="4294967295" type="subTitle"/>
          </p:nvPr>
        </p:nvSpPr>
        <p:spPr>
          <a:xfrm>
            <a:off x="609600" y="1444500"/>
            <a:ext cx="7924800" cy="541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Whoa. How did that work?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</a:t>
            </a:r>
            <a:r>
              <a:rPr b="1"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Lemma 1: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The SCC metagraph is a DAG.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</a:t>
            </a:r>
            <a:r>
              <a:rPr b="1"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Intuition: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If not, then two SCCs would collapse into one.</a:t>
            </a:r>
          </a:p>
        </p:txBody>
      </p:sp>
      <p:sp>
        <p:nvSpPr>
          <p:cNvPr id="1107" name="Shape 1107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Kosaraju’s Algorithm</a:t>
            </a:r>
          </a:p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800">
              <a:solidFill>
                <a:srgbClr val="000000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grpSp>
        <p:nvGrpSpPr>
          <p:cNvPr id="1108" name="Shape 1108"/>
          <p:cNvGrpSpPr/>
          <p:nvPr/>
        </p:nvGrpSpPr>
        <p:grpSpPr>
          <a:xfrm>
            <a:off x="5596287" y="3918587"/>
            <a:ext cx="644700" cy="644700"/>
            <a:chOff x="4581974" y="2766525"/>
            <a:chExt cx="644700" cy="644699"/>
          </a:xfrm>
        </p:grpSpPr>
        <p:sp>
          <p:nvSpPr>
            <p:cNvPr id="1109" name="Shape 1109"/>
            <p:cNvSpPr/>
            <p:nvPr/>
          </p:nvSpPr>
          <p:spPr>
            <a:xfrm>
              <a:off x="4581974" y="2766525"/>
              <a:ext cx="644700" cy="644699"/>
            </a:xfrm>
            <a:prstGeom prst="ellipse">
              <a:avLst/>
            </a:prstGeom>
            <a:solidFill>
              <a:schemeClr val="dk1"/>
            </a:solidFill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t/>
              </a:r>
              <a:endParaRPr b="1" sz="18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pic>
          <p:nvPicPr>
            <p:cNvPr id="1110" name="Shape 111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673000" y="2903812"/>
              <a:ext cx="462650" cy="370123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11" name="Shape 1111"/>
          <p:cNvGrpSpPr/>
          <p:nvPr/>
        </p:nvGrpSpPr>
        <p:grpSpPr>
          <a:xfrm>
            <a:off x="4834287" y="3918587"/>
            <a:ext cx="644700" cy="644700"/>
            <a:chOff x="1912099" y="3775425"/>
            <a:chExt cx="644700" cy="644700"/>
          </a:xfrm>
        </p:grpSpPr>
        <p:sp>
          <p:nvSpPr>
            <p:cNvPr id="1112" name="Shape 1112"/>
            <p:cNvSpPr/>
            <p:nvPr/>
          </p:nvSpPr>
          <p:spPr>
            <a:xfrm>
              <a:off x="1912099" y="3775425"/>
              <a:ext cx="644700" cy="644700"/>
            </a:xfrm>
            <a:prstGeom prst="ellipse">
              <a:avLst/>
            </a:prstGeom>
            <a:solidFill>
              <a:schemeClr val="dk1"/>
            </a:solidFill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t/>
              </a:r>
              <a:endParaRPr b="1" sz="18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pic>
          <p:nvPicPr>
            <p:cNvPr id="1113" name="Shape 111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005550" y="3879862"/>
              <a:ext cx="457800" cy="4358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14" name="Shape 1114"/>
          <p:cNvGrpSpPr/>
          <p:nvPr/>
        </p:nvGrpSpPr>
        <p:grpSpPr>
          <a:xfrm>
            <a:off x="3974812" y="5428412"/>
            <a:ext cx="644700" cy="644700"/>
            <a:chOff x="3978374" y="3680925"/>
            <a:chExt cx="644700" cy="644700"/>
          </a:xfrm>
        </p:grpSpPr>
        <p:sp>
          <p:nvSpPr>
            <p:cNvPr id="1115" name="Shape 1115"/>
            <p:cNvSpPr/>
            <p:nvPr/>
          </p:nvSpPr>
          <p:spPr>
            <a:xfrm>
              <a:off x="3978374" y="3680925"/>
              <a:ext cx="644700" cy="644700"/>
            </a:xfrm>
            <a:prstGeom prst="ellipse">
              <a:avLst/>
            </a:prstGeom>
            <a:solidFill>
              <a:schemeClr val="dk1"/>
            </a:solidFill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t/>
              </a:r>
              <a:endParaRPr b="1" sz="18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pic>
          <p:nvPicPr>
            <p:cNvPr id="1116" name="Shape 111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034762" y="3799637"/>
              <a:ext cx="531924" cy="40727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17" name="Shape 1117"/>
          <p:cNvGrpSpPr/>
          <p:nvPr/>
        </p:nvGrpSpPr>
        <p:grpSpPr>
          <a:xfrm>
            <a:off x="5215287" y="3308987"/>
            <a:ext cx="644700" cy="644700"/>
            <a:chOff x="4359374" y="1453400"/>
            <a:chExt cx="644700" cy="644700"/>
          </a:xfrm>
        </p:grpSpPr>
        <p:sp>
          <p:nvSpPr>
            <p:cNvPr id="1118" name="Shape 1118"/>
            <p:cNvSpPr/>
            <p:nvPr/>
          </p:nvSpPr>
          <p:spPr>
            <a:xfrm>
              <a:off x="4359374" y="1453400"/>
              <a:ext cx="644700" cy="644700"/>
            </a:xfrm>
            <a:prstGeom prst="ellipse">
              <a:avLst/>
            </a:prstGeom>
            <a:solidFill>
              <a:schemeClr val="dk1"/>
            </a:solidFill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t/>
              </a:r>
              <a:endParaRPr b="1" sz="18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pic>
          <p:nvPicPr>
            <p:cNvPr id="1119" name="Shape 1119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4417724" y="1511624"/>
              <a:ext cx="527999" cy="5279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20" name="Shape 1120"/>
          <p:cNvGrpSpPr/>
          <p:nvPr/>
        </p:nvGrpSpPr>
        <p:grpSpPr>
          <a:xfrm>
            <a:off x="2883212" y="3698862"/>
            <a:ext cx="644700" cy="644700"/>
            <a:chOff x="2606774" y="2309325"/>
            <a:chExt cx="644700" cy="644700"/>
          </a:xfrm>
        </p:grpSpPr>
        <p:sp>
          <p:nvSpPr>
            <p:cNvPr id="1121" name="Shape 1121"/>
            <p:cNvSpPr/>
            <p:nvPr/>
          </p:nvSpPr>
          <p:spPr>
            <a:xfrm>
              <a:off x="2606774" y="2309325"/>
              <a:ext cx="644700" cy="644700"/>
            </a:xfrm>
            <a:prstGeom prst="ellipse">
              <a:avLst/>
            </a:prstGeom>
            <a:solidFill>
              <a:schemeClr val="dk1"/>
            </a:solidFill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t/>
              </a:r>
              <a:endParaRPr b="1" sz="18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pic>
          <p:nvPicPr>
            <p:cNvPr id="1122" name="Shape 1122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2606775" y="2388291"/>
              <a:ext cx="644700" cy="48674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23" name="Shape 1123"/>
          <p:cNvSpPr/>
          <p:nvPr/>
        </p:nvSpPr>
        <p:spPr>
          <a:xfrm>
            <a:off x="2780912" y="3596575"/>
            <a:ext cx="849300" cy="849300"/>
          </a:xfrm>
          <a:prstGeom prst="ellipse">
            <a:avLst/>
          </a:prstGeom>
          <a:noFill/>
          <a:ln cap="flat" cmpd="sng" w="38100">
            <a:solidFill>
              <a:srgbClr val="2196F3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24" name="Shape 1124"/>
          <p:cNvSpPr/>
          <p:nvPr/>
        </p:nvSpPr>
        <p:spPr>
          <a:xfrm>
            <a:off x="3872487" y="5326125"/>
            <a:ext cx="849300" cy="849300"/>
          </a:xfrm>
          <a:prstGeom prst="ellipse">
            <a:avLst/>
          </a:prstGeom>
          <a:noFill/>
          <a:ln cap="flat" cmpd="sng" w="38100">
            <a:solidFill>
              <a:srgbClr val="FFD54F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25" name="Shape 1125"/>
          <p:cNvSpPr/>
          <p:nvPr/>
        </p:nvSpPr>
        <p:spPr>
          <a:xfrm>
            <a:off x="4704079" y="3223120"/>
            <a:ext cx="1659000" cy="1659000"/>
          </a:xfrm>
          <a:prstGeom prst="ellipse">
            <a:avLst/>
          </a:prstGeom>
          <a:noFill/>
          <a:ln cap="flat" cmpd="sng" w="38100">
            <a:solidFill>
              <a:srgbClr val="8BC34A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126" name="Shape 1126"/>
          <p:cNvCxnSpPr>
            <a:stCxn id="1125" idx="2"/>
            <a:endCxn id="1123" idx="6"/>
          </p:cNvCxnSpPr>
          <p:nvPr/>
        </p:nvCxnSpPr>
        <p:spPr>
          <a:xfrm rot="10800000">
            <a:off x="3630079" y="4021120"/>
            <a:ext cx="1074000" cy="31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1127" name="Shape 1127"/>
          <p:cNvCxnSpPr>
            <a:stCxn id="1124" idx="1"/>
            <a:endCxn id="1123" idx="5"/>
          </p:cNvCxnSpPr>
          <p:nvPr/>
        </p:nvCxnSpPr>
        <p:spPr>
          <a:xfrm rot="10800000">
            <a:off x="3505764" y="4321602"/>
            <a:ext cx="491100" cy="1128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1128" name="Shape 1128"/>
          <p:cNvCxnSpPr>
            <a:stCxn id="1124" idx="7"/>
            <a:endCxn id="1125" idx="3"/>
          </p:cNvCxnSpPr>
          <p:nvPr/>
        </p:nvCxnSpPr>
        <p:spPr>
          <a:xfrm flipH="1" rot="10800000">
            <a:off x="4597410" y="4639302"/>
            <a:ext cx="349500" cy="811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132" name="Shape 1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3" name="Shape 1133"/>
          <p:cNvSpPr/>
          <p:nvPr/>
        </p:nvSpPr>
        <p:spPr>
          <a:xfrm>
            <a:off x="3691354" y="3321745"/>
            <a:ext cx="1659000" cy="1659000"/>
          </a:xfrm>
          <a:prstGeom prst="ellipse">
            <a:avLst/>
          </a:prstGeom>
          <a:noFill/>
          <a:ln cap="flat" cmpd="sng" w="38100">
            <a:solidFill>
              <a:srgbClr val="8BC34A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34" name="Shape 1134"/>
          <p:cNvSpPr txBox="1"/>
          <p:nvPr/>
        </p:nvSpPr>
        <p:spPr>
          <a:xfrm>
            <a:off x="5193700" y="3931675"/>
            <a:ext cx="1177800" cy="508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start_time</a:t>
            </a: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: 2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end_time</a:t>
            </a: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: 7</a:t>
            </a:r>
          </a:p>
        </p:txBody>
      </p:sp>
      <p:sp>
        <p:nvSpPr>
          <p:cNvPr id="1135" name="Shape 1135"/>
          <p:cNvSpPr txBox="1"/>
          <p:nvPr/>
        </p:nvSpPr>
        <p:spPr>
          <a:xfrm>
            <a:off x="4812700" y="3245875"/>
            <a:ext cx="1177800" cy="508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start_time</a:t>
            </a: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: 3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end_time</a:t>
            </a: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: 6</a:t>
            </a:r>
          </a:p>
        </p:txBody>
      </p:sp>
      <p:sp>
        <p:nvSpPr>
          <p:cNvPr id="1136" name="Shape 1136"/>
          <p:cNvSpPr txBox="1"/>
          <p:nvPr/>
        </p:nvSpPr>
        <p:spPr>
          <a:xfrm>
            <a:off x="2897325" y="3779275"/>
            <a:ext cx="1177800" cy="508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start_time</a:t>
            </a: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: 4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end_time</a:t>
            </a: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: 5</a:t>
            </a:r>
          </a:p>
        </p:txBody>
      </p:sp>
      <p:sp>
        <p:nvSpPr>
          <p:cNvPr id="1137" name="Shape 1137"/>
          <p:cNvSpPr txBox="1"/>
          <p:nvPr>
            <p:ph idx="4294967295" type="subTitle"/>
          </p:nvPr>
        </p:nvSpPr>
        <p:spPr>
          <a:xfrm>
            <a:off x="609600" y="1444500"/>
            <a:ext cx="7924800" cy="541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Let the </a:t>
            </a:r>
            <a:r>
              <a:rPr b="1"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end time</a:t>
            </a: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of a SCC be the largest end time of any element of that SCC.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Let the </a:t>
            </a:r>
            <a:r>
              <a:rPr b="1"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starting time</a:t>
            </a: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of a SCC be the smallest starting time of any element of that SCC.</a:t>
            </a:r>
          </a:p>
        </p:txBody>
      </p:sp>
      <p:sp>
        <p:nvSpPr>
          <p:cNvPr id="1138" name="Shape 1138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Kosaraju’s Algorithm</a:t>
            </a:r>
          </a:p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800">
              <a:solidFill>
                <a:srgbClr val="000000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grpSp>
        <p:nvGrpSpPr>
          <p:cNvPr id="1139" name="Shape 1139"/>
          <p:cNvGrpSpPr/>
          <p:nvPr/>
        </p:nvGrpSpPr>
        <p:grpSpPr>
          <a:xfrm>
            <a:off x="4583562" y="4017212"/>
            <a:ext cx="644700" cy="644700"/>
            <a:chOff x="4581974" y="2766525"/>
            <a:chExt cx="644700" cy="644699"/>
          </a:xfrm>
        </p:grpSpPr>
        <p:sp>
          <p:nvSpPr>
            <p:cNvPr id="1140" name="Shape 1140"/>
            <p:cNvSpPr/>
            <p:nvPr/>
          </p:nvSpPr>
          <p:spPr>
            <a:xfrm>
              <a:off x="4581974" y="2766525"/>
              <a:ext cx="644700" cy="644699"/>
            </a:xfrm>
            <a:prstGeom prst="ellipse">
              <a:avLst/>
            </a:prstGeom>
            <a:solidFill>
              <a:schemeClr val="dk1"/>
            </a:solidFill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t/>
              </a:r>
              <a:endParaRPr b="1" sz="18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pic>
          <p:nvPicPr>
            <p:cNvPr id="1141" name="Shape 114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673000" y="2903812"/>
              <a:ext cx="462650" cy="370123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42" name="Shape 1142"/>
          <p:cNvGrpSpPr/>
          <p:nvPr/>
        </p:nvGrpSpPr>
        <p:grpSpPr>
          <a:xfrm>
            <a:off x="3821562" y="4017212"/>
            <a:ext cx="644700" cy="644700"/>
            <a:chOff x="1912099" y="3775425"/>
            <a:chExt cx="644700" cy="644700"/>
          </a:xfrm>
        </p:grpSpPr>
        <p:sp>
          <p:nvSpPr>
            <p:cNvPr id="1143" name="Shape 1143"/>
            <p:cNvSpPr/>
            <p:nvPr/>
          </p:nvSpPr>
          <p:spPr>
            <a:xfrm>
              <a:off x="1912099" y="3775425"/>
              <a:ext cx="644700" cy="644700"/>
            </a:xfrm>
            <a:prstGeom prst="ellipse">
              <a:avLst/>
            </a:prstGeom>
            <a:solidFill>
              <a:schemeClr val="dk1"/>
            </a:solidFill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t/>
              </a:r>
              <a:endParaRPr b="1" sz="18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pic>
          <p:nvPicPr>
            <p:cNvPr id="1144" name="Shape 114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005550" y="3879862"/>
              <a:ext cx="457800" cy="4358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45" name="Shape 1145"/>
          <p:cNvGrpSpPr/>
          <p:nvPr/>
        </p:nvGrpSpPr>
        <p:grpSpPr>
          <a:xfrm>
            <a:off x="6628812" y="3797487"/>
            <a:ext cx="644700" cy="644700"/>
            <a:chOff x="3978374" y="3680925"/>
            <a:chExt cx="644700" cy="644700"/>
          </a:xfrm>
        </p:grpSpPr>
        <p:sp>
          <p:nvSpPr>
            <p:cNvPr id="1146" name="Shape 1146"/>
            <p:cNvSpPr/>
            <p:nvPr/>
          </p:nvSpPr>
          <p:spPr>
            <a:xfrm>
              <a:off x="3978374" y="3680925"/>
              <a:ext cx="644700" cy="644700"/>
            </a:xfrm>
            <a:prstGeom prst="ellipse">
              <a:avLst/>
            </a:prstGeom>
            <a:solidFill>
              <a:schemeClr val="dk1"/>
            </a:solidFill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t/>
              </a:r>
              <a:endParaRPr b="1" sz="18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pic>
          <p:nvPicPr>
            <p:cNvPr id="1147" name="Shape 1147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034762" y="3799637"/>
              <a:ext cx="531924" cy="40727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48" name="Shape 1148"/>
          <p:cNvGrpSpPr/>
          <p:nvPr/>
        </p:nvGrpSpPr>
        <p:grpSpPr>
          <a:xfrm>
            <a:off x="4202562" y="3407612"/>
            <a:ext cx="644700" cy="644700"/>
            <a:chOff x="4359374" y="1453400"/>
            <a:chExt cx="644700" cy="644700"/>
          </a:xfrm>
        </p:grpSpPr>
        <p:sp>
          <p:nvSpPr>
            <p:cNvPr id="1149" name="Shape 1149"/>
            <p:cNvSpPr/>
            <p:nvPr/>
          </p:nvSpPr>
          <p:spPr>
            <a:xfrm>
              <a:off x="4359374" y="1453400"/>
              <a:ext cx="644700" cy="644700"/>
            </a:xfrm>
            <a:prstGeom prst="ellipse">
              <a:avLst/>
            </a:prstGeom>
            <a:solidFill>
              <a:schemeClr val="dk1"/>
            </a:solidFill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t/>
              </a:r>
              <a:endParaRPr b="1" sz="18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pic>
          <p:nvPicPr>
            <p:cNvPr id="1150" name="Shape 1150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4417724" y="1511624"/>
              <a:ext cx="527999" cy="5279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51" name="Shape 1151"/>
          <p:cNvGrpSpPr/>
          <p:nvPr/>
        </p:nvGrpSpPr>
        <p:grpSpPr>
          <a:xfrm>
            <a:off x="1870487" y="3797487"/>
            <a:ext cx="644700" cy="644700"/>
            <a:chOff x="2606774" y="2309325"/>
            <a:chExt cx="644700" cy="644700"/>
          </a:xfrm>
        </p:grpSpPr>
        <p:sp>
          <p:nvSpPr>
            <p:cNvPr id="1152" name="Shape 1152"/>
            <p:cNvSpPr/>
            <p:nvPr/>
          </p:nvSpPr>
          <p:spPr>
            <a:xfrm>
              <a:off x="2606774" y="2309325"/>
              <a:ext cx="644700" cy="644700"/>
            </a:xfrm>
            <a:prstGeom prst="ellipse">
              <a:avLst/>
            </a:prstGeom>
            <a:solidFill>
              <a:schemeClr val="dk1"/>
            </a:solidFill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t/>
              </a:r>
              <a:endParaRPr b="1" sz="18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pic>
          <p:nvPicPr>
            <p:cNvPr id="1153" name="Shape 1153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2606775" y="2388291"/>
              <a:ext cx="644700" cy="48674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54" name="Shape 1154"/>
          <p:cNvSpPr/>
          <p:nvPr/>
        </p:nvSpPr>
        <p:spPr>
          <a:xfrm>
            <a:off x="1768187" y="3695200"/>
            <a:ext cx="849300" cy="849300"/>
          </a:xfrm>
          <a:prstGeom prst="ellipse">
            <a:avLst/>
          </a:prstGeom>
          <a:noFill/>
          <a:ln cap="flat" cmpd="sng" w="38100">
            <a:solidFill>
              <a:srgbClr val="2196F3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55" name="Shape 1155"/>
          <p:cNvSpPr/>
          <p:nvPr/>
        </p:nvSpPr>
        <p:spPr>
          <a:xfrm>
            <a:off x="6526487" y="3695200"/>
            <a:ext cx="849300" cy="849300"/>
          </a:xfrm>
          <a:prstGeom prst="ellipse">
            <a:avLst/>
          </a:prstGeom>
          <a:noFill/>
          <a:ln cap="flat" cmpd="sng" w="38100">
            <a:solidFill>
              <a:srgbClr val="FFD54F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56" name="Shape 1156"/>
          <p:cNvSpPr txBox="1"/>
          <p:nvPr/>
        </p:nvSpPr>
        <p:spPr>
          <a:xfrm>
            <a:off x="1603950" y="4544500"/>
            <a:ext cx="1293300" cy="50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200">
                <a:latin typeface="Consolas"/>
                <a:ea typeface="Consolas"/>
                <a:cs typeface="Consolas"/>
                <a:sym typeface="Consolas"/>
              </a:rPr>
              <a:t>start_time</a:t>
            </a:r>
            <a:r>
              <a:rPr b="1" lang="en" sz="1200">
                <a:latin typeface="Source Sans Pro"/>
                <a:ea typeface="Source Sans Pro"/>
                <a:cs typeface="Source Sans Pro"/>
                <a:sym typeface="Source Sans Pro"/>
              </a:rPr>
              <a:t>: 0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200">
                <a:latin typeface="Consolas"/>
                <a:ea typeface="Consolas"/>
                <a:cs typeface="Consolas"/>
                <a:sym typeface="Consolas"/>
              </a:rPr>
              <a:t>end_time</a:t>
            </a:r>
            <a:r>
              <a:rPr b="1" lang="en" sz="1200">
                <a:latin typeface="Source Sans Pro"/>
                <a:ea typeface="Source Sans Pro"/>
                <a:cs typeface="Source Sans Pro"/>
                <a:sym typeface="Source Sans Pro"/>
              </a:rPr>
              <a:t>: 1</a:t>
            </a:r>
          </a:p>
        </p:txBody>
      </p:sp>
      <p:sp>
        <p:nvSpPr>
          <p:cNvPr id="1157" name="Shape 1157"/>
          <p:cNvSpPr txBox="1"/>
          <p:nvPr/>
        </p:nvSpPr>
        <p:spPr>
          <a:xfrm>
            <a:off x="3931950" y="4980750"/>
            <a:ext cx="1261800" cy="50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200">
                <a:latin typeface="Consolas"/>
                <a:ea typeface="Consolas"/>
                <a:cs typeface="Consolas"/>
                <a:sym typeface="Consolas"/>
              </a:rPr>
              <a:t>start_time</a:t>
            </a:r>
            <a:r>
              <a:rPr b="1" lang="en" sz="1200">
                <a:latin typeface="Source Sans Pro"/>
                <a:ea typeface="Source Sans Pro"/>
                <a:cs typeface="Source Sans Pro"/>
                <a:sym typeface="Source Sans Pro"/>
              </a:rPr>
              <a:t>: 2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200">
                <a:latin typeface="Consolas"/>
                <a:ea typeface="Consolas"/>
                <a:cs typeface="Consolas"/>
                <a:sym typeface="Consolas"/>
              </a:rPr>
              <a:t>end_time</a:t>
            </a:r>
            <a:r>
              <a:rPr b="1" lang="en" sz="1200">
                <a:latin typeface="Source Sans Pro"/>
                <a:ea typeface="Source Sans Pro"/>
                <a:cs typeface="Source Sans Pro"/>
                <a:sym typeface="Source Sans Pro"/>
              </a:rPr>
              <a:t>: 7</a:t>
            </a:r>
          </a:p>
        </p:txBody>
      </p:sp>
      <p:sp>
        <p:nvSpPr>
          <p:cNvPr id="1158" name="Shape 1158"/>
          <p:cNvSpPr txBox="1"/>
          <p:nvPr/>
        </p:nvSpPr>
        <p:spPr>
          <a:xfrm>
            <a:off x="6362250" y="4544500"/>
            <a:ext cx="1261800" cy="50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200">
                <a:latin typeface="Consolas"/>
                <a:ea typeface="Consolas"/>
                <a:cs typeface="Consolas"/>
                <a:sym typeface="Consolas"/>
              </a:rPr>
              <a:t>start_time</a:t>
            </a:r>
            <a:r>
              <a:rPr b="1" lang="en" sz="1200">
                <a:latin typeface="Source Sans Pro"/>
                <a:ea typeface="Source Sans Pro"/>
                <a:cs typeface="Source Sans Pro"/>
                <a:sym typeface="Source Sans Pro"/>
              </a:rPr>
              <a:t>: 8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200">
                <a:latin typeface="Consolas"/>
                <a:ea typeface="Consolas"/>
                <a:cs typeface="Consolas"/>
                <a:sym typeface="Consolas"/>
              </a:rPr>
              <a:t>end_time</a:t>
            </a:r>
            <a:r>
              <a:rPr b="1" lang="en" sz="1200">
                <a:latin typeface="Source Sans Pro"/>
                <a:ea typeface="Source Sans Pro"/>
                <a:cs typeface="Source Sans Pro"/>
                <a:sym typeface="Source Sans Pro"/>
              </a:rPr>
              <a:t>: 9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162" name="Shape 1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3" name="Shape 1163"/>
          <p:cNvSpPr txBox="1"/>
          <p:nvPr>
            <p:ph idx="4294967295" type="subTitle"/>
          </p:nvPr>
        </p:nvSpPr>
        <p:spPr>
          <a:xfrm>
            <a:off x="609600" y="1444500"/>
            <a:ext cx="7924800" cy="541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The main idea leverages the fact that vertex in the SCC metagraph with the largest </a:t>
            </a:r>
            <a:r>
              <a:rPr lang="en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end_time</a:t>
            </a: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has no incoming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edges.</a:t>
            </a:r>
          </a:p>
        </p:txBody>
      </p:sp>
      <p:sp>
        <p:nvSpPr>
          <p:cNvPr id="1164" name="Shape 1164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Kosaraju’s Algorithm</a:t>
            </a:r>
          </a:p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800">
              <a:solidFill>
                <a:srgbClr val="000000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grpSp>
        <p:nvGrpSpPr>
          <p:cNvPr id="1165" name="Shape 1165"/>
          <p:cNvGrpSpPr/>
          <p:nvPr/>
        </p:nvGrpSpPr>
        <p:grpSpPr>
          <a:xfrm>
            <a:off x="5596287" y="4299587"/>
            <a:ext cx="644700" cy="644700"/>
            <a:chOff x="4581974" y="2766525"/>
            <a:chExt cx="644700" cy="644699"/>
          </a:xfrm>
        </p:grpSpPr>
        <p:sp>
          <p:nvSpPr>
            <p:cNvPr id="1166" name="Shape 1166"/>
            <p:cNvSpPr/>
            <p:nvPr/>
          </p:nvSpPr>
          <p:spPr>
            <a:xfrm>
              <a:off x="4581974" y="2766525"/>
              <a:ext cx="644700" cy="644699"/>
            </a:xfrm>
            <a:prstGeom prst="ellipse">
              <a:avLst/>
            </a:prstGeom>
            <a:solidFill>
              <a:schemeClr val="dk1"/>
            </a:solidFill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t/>
              </a:r>
              <a:endParaRPr b="1" sz="18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pic>
          <p:nvPicPr>
            <p:cNvPr id="1167" name="Shape 116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673000" y="2903812"/>
              <a:ext cx="462650" cy="370123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68" name="Shape 1168"/>
          <p:cNvGrpSpPr/>
          <p:nvPr/>
        </p:nvGrpSpPr>
        <p:grpSpPr>
          <a:xfrm>
            <a:off x="4834287" y="4299587"/>
            <a:ext cx="644700" cy="644700"/>
            <a:chOff x="1912099" y="3775425"/>
            <a:chExt cx="644700" cy="644700"/>
          </a:xfrm>
        </p:grpSpPr>
        <p:sp>
          <p:nvSpPr>
            <p:cNvPr id="1169" name="Shape 1169"/>
            <p:cNvSpPr/>
            <p:nvPr/>
          </p:nvSpPr>
          <p:spPr>
            <a:xfrm>
              <a:off x="1912099" y="3775425"/>
              <a:ext cx="644700" cy="644700"/>
            </a:xfrm>
            <a:prstGeom prst="ellipse">
              <a:avLst/>
            </a:prstGeom>
            <a:solidFill>
              <a:schemeClr val="dk1"/>
            </a:solidFill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t/>
              </a:r>
              <a:endParaRPr b="1" sz="18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pic>
          <p:nvPicPr>
            <p:cNvPr id="1170" name="Shape 1170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005550" y="3879862"/>
              <a:ext cx="457800" cy="4358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71" name="Shape 1171"/>
          <p:cNvGrpSpPr/>
          <p:nvPr/>
        </p:nvGrpSpPr>
        <p:grpSpPr>
          <a:xfrm>
            <a:off x="3974812" y="5809412"/>
            <a:ext cx="644700" cy="644700"/>
            <a:chOff x="3978374" y="3680925"/>
            <a:chExt cx="644700" cy="644700"/>
          </a:xfrm>
        </p:grpSpPr>
        <p:sp>
          <p:nvSpPr>
            <p:cNvPr id="1172" name="Shape 1172"/>
            <p:cNvSpPr/>
            <p:nvPr/>
          </p:nvSpPr>
          <p:spPr>
            <a:xfrm>
              <a:off x="3978374" y="3680925"/>
              <a:ext cx="644700" cy="644700"/>
            </a:xfrm>
            <a:prstGeom prst="ellipse">
              <a:avLst/>
            </a:prstGeom>
            <a:solidFill>
              <a:schemeClr val="dk1"/>
            </a:solidFill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t/>
              </a:r>
              <a:endParaRPr b="1" sz="18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pic>
          <p:nvPicPr>
            <p:cNvPr id="1173" name="Shape 117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034762" y="3799637"/>
              <a:ext cx="531924" cy="40727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74" name="Shape 1174"/>
          <p:cNvGrpSpPr/>
          <p:nvPr/>
        </p:nvGrpSpPr>
        <p:grpSpPr>
          <a:xfrm>
            <a:off x="5215287" y="3689987"/>
            <a:ext cx="644700" cy="644700"/>
            <a:chOff x="4359374" y="1453400"/>
            <a:chExt cx="644700" cy="644700"/>
          </a:xfrm>
        </p:grpSpPr>
        <p:sp>
          <p:nvSpPr>
            <p:cNvPr id="1175" name="Shape 1175"/>
            <p:cNvSpPr/>
            <p:nvPr/>
          </p:nvSpPr>
          <p:spPr>
            <a:xfrm>
              <a:off x="4359374" y="1453400"/>
              <a:ext cx="644700" cy="644700"/>
            </a:xfrm>
            <a:prstGeom prst="ellipse">
              <a:avLst/>
            </a:prstGeom>
            <a:solidFill>
              <a:schemeClr val="dk1"/>
            </a:solidFill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t/>
              </a:r>
              <a:endParaRPr b="1" sz="18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pic>
          <p:nvPicPr>
            <p:cNvPr id="1176" name="Shape 1176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4417724" y="1511624"/>
              <a:ext cx="527999" cy="5279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77" name="Shape 1177"/>
          <p:cNvGrpSpPr/>
          <p:nvPr/>
        </p:nvGrpSpPr>
        <p:grpSpPr>
          <a:xfrm>
            <a:off x="2883212" y="4079862"/>
            <a:ext cx="644700" cy="644700"/>
            <a:chOff x="2606774" y="2309325"/>
            <a:chExt cx="644700" cy="644700"/>
          </a:xfrm>
        </p:grpSpPr>
        <p:sp>
          <p:nvSpPr>
            <p:cNvPr id="1178" name="Shape 1178"/>
            <p:cNvSpPr/>
            <p:nvPr/>
          </p:nvSpPr>
          <p:spPr>
            <a:xfrm>
              <a:off x="2606774" y="2309325"/>
              <a:ext cx="644700" cy="644700"/>
            </a:xfrm>
            <a:prstGeom prst="ellipse">
              <a:avLst/>
            </a:prstGeom>
            <a:solidFill>
              <a:schemeClr val="dk1"/>
            </a:solidFill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t/>
              </a:r>
              <a:endParaRPr b="1" sz="18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pic>
          <p:nvPicPr>
            <p:cNvPr id="1179" name="Shape 1179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2606775" y="2388291"/>
              <a:ext cx="644700" cy="48674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80" name="Shape 1180"/>
          <p:cNvSpPr/>
          <p:nvPr/>
        </p:nvSpPr>
        <p:spPr>
          <a:xfrm>
            <a:off x="2780912" y="3977575"/>
            <a:ext cx="849300" cy="849300"/>
          </a:xfrm>
          <a:prstGeom prst="ellipse">
            <a:avLst/>
          </a:prstGeom>
          <a:noFill/>
          <a:ln cap="flat" cmpd="sng" w="38100">
            <a:solidFill>
              <a:srgbClr val="2196F3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81" name="Shape 1181"/>
          <p:cNvSpPr/>
          <p:nvPr/>
        </p:nvSpPr>
        <p:spPr>
          <a:xfrm>
            <a:off x="3872487" y="5707125"/>
            <a:ext cx="849300" cy="849300"/>
          </a:xfrm>
          <a:prstGeom prst="ellipse">
            <a:avLst/>
          </a:prstGeom>
          <a:noFill/>
          <a:ln cap="flat" cmpd="sng" w="38100">
            <a:solidFill>
              <a:srgbClr val="FFD54F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82" name="Shape 1182"/>
          <p:cNvSpPr/>
          <p:nvPr/>
        </p:nvSpPr>
        <p:spPr>
          <a:xfrm>
            <a:off x="4704079" y="3604120"/>
            <a:ext cx="1659000" cy="1659000"/>
          </a:xfrm>
          <a:prstGeom prst="ellipse">
            <a:avLst/>
          </a:prstGeom>
          <a:noFill/>
          <a:ln cap="flat" cmpd="sng" w="38100">
            <a:solidFill>
              <a:srgbClr val="8BC34A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183" name="Shape 1183"/>
          <p:cNvCxnSpPr>
            <a:stCxn id="1182" idx="2"/>
            <a:endCxn id="1180" idx="6"/>
          </p:cNvCxnSpPr>
          <p:nvPr/>
        </p:nvCxnSpPr>
        <p:spPr>
          <a:xfrm rot="10800000">
            <a:off x="3630079" y="4402120"/>
            <a:ext cx="1074000" cy="31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1184" name="Shape 1184"/>
          <p:cNvCxnSpPr>
            <a:stCxn id="1181" idx="1"/>
            <a:endCxn id="1180" idx="5"/>
          </p:cNvCxnSpPr>
          <p:nvPr/>
        </p:nvCxnSpPr>
        <p:spPr>
          <a:xfrm rot="10800000">
            <a:off x="3505764" y="4702602"/>
            <a:ext cx="491100" cy="1128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1185" name="Shape 1185"/>
          <p:cNvCxnSpPr>
            <a:stCxn id="1181" idx="7"/>
            <a:endCxn id="1182" idx="3"/>
          </p:cNvCxnSpPr>
          <p:nvPr/>
        </p:nvCxnSpPr>
        <p:spPr>
          <a:xfrm flipH="1" rot="10800000">
            <a:off x="4597410" y="5020302"/>
            <a:ext cx="349500" cy="811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1186" name="Shape 1186"/>
          <p:cNvSpPr txBox="1"/>
          <p:nvPr/>
        </p:nvSpPr>
        <p:spPr>
          <a:xfrm>
            <a:off x="4704075" y="5877675"/>
            <a:ext cx="1261800" cy="50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200">
                <a:latin typeface="Consolas"/>
                <a:ea typeface="Consolas"/>
                <a:cs typeface="Consolas"/>
                <a:sym typeface="Consolas"/>
              </a:rPr>
              <a:t>start_time</a:t>
            </a:r>
            <a:r>
              <a:rPr b="1" lang="en" sz="1200">
                <a:latin typeface="Source Sans Pro"/>
                <a:ea typeface="Source Sans Pro"/>
                <a:cs typeface="Source Sans Pro"/>
                <a:sym typeface="Source Sans Pro"/>
              </a:rPr>
              <a:t>: 8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200">
                <a:latin typeface="Consolas"/>
                <a:ea typeface="Consolas"/>
                <a:cs typeface="Consolas"/>
                <a:sym typeface="Consolas"/>
              </a:rPr>
              <a:t>end_time</a:t>
            </a:r>
            <a:r>
              <a:rPr b="1" lang="en" sz="1200">
                <a:latin typeface="Source Sans Pro"/>
                <a:ea typeface="Source Sans Pro"/>
                <a:cs typeface="Source Sans Pro"/>
                <a:sym typeface="Source Sans Pro"/>
              </a:rPr>
              <a:t>: 9</a:t>
            </a:r>
          </a:p>
        </p:txBody>
      </p:sp>
      <p:sp>
        <p:nvSpPr>
          <p:cNvPr id="1187" name="Shape 1187"/>
          <p:cNvSpPr txBox="1"/>
          <p:nvPr/>
        </p:nvSpPr>
        <p:spPr>
          <a:xfrm>
            <a:off x="6358275" y="4179525"/>
            <a:ext cx="1261800" cy="50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200">
                <a:latin typeface="Consolas"/>
                <a:ea typeface="Consolas"/>
                <a:cs typeface="Consolas"/>
                <a:sym typeface="Consolas"/>
              </a:rPr>
              <a:t>start_time</a:t>
            </a:r>
            <a:r>
              <a:rPr b="1" lang="en" sz="1200">
                <a:latin typeface="Source Sans Pro"/>
                <a:ea typeface="Source Sans Pro"/>
                <a:cs typeface="Source Sans Pro"/>
                <a:sym typeface="Source Sans Pro"/>
              </a:rPr>
              <a:t>: 2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200">
                <a:latin typeface="Consolas"/>
                <a:ea typeface="Consolas"/>
                <a:cs typeface="Consolas"/>
                <a:sym typeface="Consolas"/>
              </a:rPr>
              <a:t>end_time</a:t>
            </a:r>
            <a:r>
              <a:rPr b="1" lang="en" sz="1200">
                <a:latin typeface="Source Sans Pro"/>
                <a:ea typeface="Source Sans Pro"/>
                <a:cs typeface="Source Sans Pro"/>
                <a:sym typeface="Source Sans Pro"/>
              </a:rPr>
              <a:t>: 7</a:t>
            </a:r>
          </a:p>
        </p:txBody>
      </p:sp>
      <p:sp>
        <p:nvSpPr>
          <p:cNvPr id="1188" name="Shape 1188"/>
          <p:cNvSpPr txBox="1"/>
          <p:nvPr/>
        </p:nvSpPr>
        <p:spPr>
          <a:xfrm>
            <a:off x="1800650" y="3767125"/>
            <a:ext cx="1293300" cy="50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200">
                <a:latin typeface="Consolas"/>
                <a:ea typeface="Consolas"/>
                <a:cs typeface="Consolas"/>
                <a:sym typeface="Consolas"/>
              </a:rPr>
              <a:t>start_time</a:t>
            </a:r>
            <a:r>
              <a:rPr b="1" lang="en" sz="1200">
                <a:latin typeface="Source Sans Pro"/>
                <a:ea typeface="Source Sans Pro"/>
                <a:cs typeface="Source Sans Pro"/>
                <a:sym typeface="Source Sans Pro"/>
              </a:rPr>
              <a:t>: 0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200">
                <a:latin typeface="Consolas"/>
                <a:ea typeface="Consolas"/>
                <a:cs typeface="Consolas"/>
                <a:sym typeface="Consolas"/>
              </a:rPr>
              <a:t>end_time</a:t>
            </a:r>
            <a:r>
              <a:rPr b="1" lang="en" sz="1200">
                <a:latin typeface="Source Sans Pro"/>
                <a:ea typeface="Source Sans Pro"/>
                <a:cs typeface="Source Sans Pro"/>
                <a:sym typeface="Source Sans Pro"/>
              </a:rPr>
              <a:t>: 1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192" name="Shape 1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3" name="Shape 1193"/>
          <p:cNvSpPr txBox="1"/>
          <p:nvPr>
            <p:ph idx="4294967295" type="subTitle"/>
          </p:nvPr>
        </p:nvSpPr>
        <p:spPr>
          <a:xfrm>
            <a:off x="609600" y="1444500"/>
            <a:ext cx="7924800" cy="541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The main idea leverages the fact that vertex in the SCC metagraph with the largest </a:t>
            </a:r>
            <a:r>
              <a:rPr lang="en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end_time</a:t>
            </a: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has no incoming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edges. After reversing the edges, it has no outgoing edges.</a:t>
            </a:r>
          </a:p>
        </p:txBody>
      </p:sp>
      <p:sp>
        <p:nvSpPr>
          <p:cNvPr id="1194" name="Shape 1194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Kosaraju’s Algorithm</a:t>
            </a:r>
          </a:p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800">
              <a:solidFill>
                <a:srgbClr val="000000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grpSp>
        <p:nvGrpSpPr>
          <p:cNvPr id="1195" name="Shape 1195"/>
          <p:cNvGrpSpPr/>
          <p:nvPr/>
        </p:nvGrpSpPr>
        <p:grpSpPr>
          <a:xfrm>
            <a:off x="5596287" y="4299587"/>
            <a:ext cx="644700" cy="644700"/>
            <a:chOff x="4581974" y="2766525"/>
            <a:chExt cx="644700" cy="644699"/>
          </a:xfrm>
        </p:grpSpPr>
        <p:sp>
          <p:nvSpPr>
            <p:cNvPr id="1196" name="Shape 1196"/>
            <p:cNvSpPr/>
            <p:nvPr/>
          </p:nvSpPr>
          <p:spPr>
            <a:xfrm>
              <a:off x="4581974" y="2766525"/>
              <a:ext cx="644700" cy="644699"/>
            </a:xfrm>
            <a:prstGeom prst="ellipse">
              <a:avLst/>
            </a:prstGeom>
            <a:solidFill>
              <a:schemeClr val="dk1"/>
            </a:solidFill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t/>
              </a:r>
              <a:endParaRPr b="1" sz="18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pic>
          <p:nvPicPr>
            <p:cNvPr id="1197" name="Shape 119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673000" y="2903812"/>
              <a:ext cx="462650" cy="370123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98" name="Shape 1198"/>
          <p:cNvGrpSpPr/>
          <p:nvPr/>
        </p:nvGrpSpPr>
        <p:grpSpPr>
          <a:xfrm>
            <a:off x="4834287" y="4299587"/>
            <a:ext cx="644700" cy="644700"/>
            <a:chOff x="1912099" y="3775425"/>
            <a:chExt cx="644700" cy="644700"/>
          </a:xfrm>
        </p:grpSpPr>
        <p:sp>
          <p:nvSpPr>
            <p:cNvPr id="1199" name="Shape 1199"/>
            <p:cNvSpPr/>
            <p:nvPr/>
          </p:nvSpPr>
          <p:spPr>
            <a:xfrm>
              <a:off x="1912099" y="3775425"/>
              <a:ext cx="644700" cy="644700"/>
            </a:xfrm>
            <a:prstGeom prst="ellipse">
              <a:avLst/>
            </a:prstGeom>
            <a:solidFill>
              <a:schemeClr val="dk1"/>
            </a:solidFill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t/>
              </a:r>
              <a:endParaRPr b="1" sz="18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pic>
          <p:nvPicPr>
            <p:cNvPr id="1200" name="Shape 1200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005550" y="3879862"/>
              <a:ext cx="457800" cy="4358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201" name="Shape 1201"/>
          <p:cNvGrpSpPr/>
          <p:nvPr/>
        </p:nvGrpSpPr>
        <p:grpSpPr>
          <a:xfrm>
            <a:off x="3974812" y="5809412"/>
            <a:ext cx="644700" cy="644700"/>
            <a:chOff x="3978374" y="3680925"/>
            <a:chExt cx="644700" cy="644700"/>
          </a:xfrm>
        </p:grpSpPr>
        <p:sp>
          <p:nvSpPr>
            <p:cNvPr id="1202" name="Shape 1202"/>
            <p:cNvSpPr/>
            <p:nvPr/>
          </p:nvSpPr>
          <p:spPr>
            <a:xfrm>
              <a:off x="3978374" y="3680925"/>
              <a:ext cx="644700" cy="644700"/>
            </a:xfrm>
            <a:prstGeom prst="ellipse">
              <a:avLst/>
            </a:prstGeom>
            <a:solidFill>
              <a:schemeClr val="dk1"/>
            </a:solidFill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t/>
              </a:r>
              <a:endParaRPr b="1" sz="18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pic>
          <p:nvPicPr>
            <p:cNvPr id="1203" name="Shape 120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034762" y="3799637"/>
              <a:ext cx="531924" cy="40727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204" name="Shape 1204"/>
          <p:cNvGrpSpPr/>
          <p:nvPr/>
        </p:nvGrpSpPr>
        <p:grpSpPr>
          <a:xfrm>
            <a:off x="5215287" y="3689987"/>
            <a:ext cx="644700" cy="644700"/>
            <a:chOff x="4359374" y="1453400"/>
            <a:chExt cx="644700" cy="644700"/>
          </a:xfrm>
        </p:grpSpPr>
        <p:sp>
          <p:nvSpPr>
            <p:cNvPr id="1205" name="Shape 1205"/>
            <p:cNvSpPr/>
            <p:nvPr/>
          </p:nvSpPr>
          <p:spPr>
            <a:xfrm>
              <a:off x="4359374" y="1453400"/>
              <a:ext cx="644700" cy="644700"/>
            </a:xfrm>
            <a:prstGeom prst="ellipse">
              <a:avLst/>
            </a:prstGeom>
            <a:solidFill>
              <a:schemeClr val="dk1"/>
            </a:solidFill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t/>
              </a:r>
              <a:endParaRPr b="1" sz="18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pic>
          <p:nvPicPr>
            <p:cNvPr id="1206" name="Shape 1206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4417724" y="1511624"/>
              <a:ext cx="527999" cy="5279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207" name="Shape 1207"/>
          <p:cNvGrpSpPr/>
          <p:nvPr/>
        </p:nvGrpSpPr>
        <p:grpSpPr>
          <a:xfrm>
            <a:off x="2883212" y="4079862"/>
            <a:ext cx="644700" cy="644700"/>
            <a:chOff x="2606774" y="2309325"/>
            <a:chExt cx="644700" cy="644700"/>
          </a:xfrm>
        </p:grpSpPr>
        <p:sp>
          <p:nvSpPr>
            <p:cNvPr id="1208" name="Shape 1208"/>
            <p:cNvSpPr/>
            <p:nvPr/>
          </p:nvSpPr>
          <p:spPr>
            <a:xfrm>
              <a:off x="2606774" y="2309325"/>
              <a:ext cx="644700" cy="644700"/>
            </a:xfrm>
            <a:prstGeom prst="ellipse">
              <a:avLst/>
            </a:prstGeom>
            <a:solidFill>
              <a:schemeClr val="dk1"/>
            </a:solidFill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t/>
              </a:r>
              <a:endParaRPr b="1" sz="18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pic>
          <p:nvPicPr>
            <p:cNvPr id="1209" name="Shape 1209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2606775" y="2388291"/>
              <a:ext cx="644700" cy="48674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10" name="Shape 1210"/>
          <p:cNvSpPr/>
          <p:nvPr/>
        </p:nvSpPr>
        <p:spPr>
          <a:xfrm>
            <a:off x="2780912" y="3977575"/>
            <a:ext cx="849300" cy="849300"/>
          </a:xfrm>
          <a:prstGeom prst="ellipse">
            <a:avLst/>
          </a:prstGeom>
          <a:noFill/>
          <a:ln cap="flat" cmpd="sng" w="38100">
            <a:solidFill>
              <a:srgbClr val="2196F3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11" name="Shape 1211"/>
          <p:cNvSpPr/>
          <p:nvPr/>
        </p:nvSpPr>
        <p:spPr>
          <a:xfrm>
            <a:off x="3872487" y="5707125"/>
            <a:ext cx="849300" cy="849300"/>
          </a:xfrm>
          <a:prstGeom prst="ellipse">
            <a:avLst/>
          </a:prstGeom>
          <a:noFill/>
          <a:ln cap="flat" cmpd="sng" w="38100">
            <a:solidFill>
              <a:srgbClr val="FFD54F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12" name="Shape 1212"/>
          <p:cNvSpPr/>
          <p:nvPr/>
        </p:nvSpPr>
        <p:spPr>
          <a:xfrm>
            <a:off x="4704079" y="3604120"/>
            <a:ext cx="1659000" cy="1659000"/>
          </a:xfrm>
          <a:prstGeom prst="ellipse">
            <a:avLst/>
          </a:prstGeom>
          <a:noFill/>
          <a:ln cap="flat" cmpd="sng" w="38100">
            <a:solidFill>
              <a:srgbClr val="8BC34A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213" name="Shape 1213"/>
          <p:cNvCxnSpPr>
            <a:stCxn id="1212" idx="2"/>
            <a:endCxn id="1210" idx="6"/>
          </p:cNvCxnSpPr>
          <p:nvPr/>
        </p:nvCxnSpPr>
        <p:spPr>
          <a:xfrm rot="10800000">
            <a:off x="3630079" y="4402120"/>
            <a:ext cx="1074000" cy="31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stealth"/>
            <a:tailEnd len="lg" w="lg" type="none"/>
          </a:ln>
        </p:spPr>
      </p:cxnSp>
      <p:cxnSp>
        <p:nvCxnSpPr>
          <p:cNvPr id="1214" name="Shape 1214"/>
          <p:cNvCxnSpPr>
            <a:stCxn id="1211" idx="1"/>
            <a:endCxn id="1210" idx="5"/>
          </p:cNvCxnSpPr>
          <p:nvPr/>
        </p:nvCxnSpPr>
        <p:spPr>
          <a:xfrm rot="10800000">
            <a:off x="3505764" y="4702602"/>
            <a:ext cx="491100" cy="1128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stealth"/>
            <a:tailEnd len="lg" w="lg" type="none"/>
          </a:ln>
        </p:spPr>
      </p:cxnSp>
      <p:cxnSp>
        <p:nvCxnSpPr>
          <p:cNvPr id="1215" name="Shape 1215"/>
          <p:cNvCxnSpPr>
            <a:stCxn id="1211" idx="7"/>
            <a:endCxn id="1212" idx="3"/>
          </p:cNvCxnSpPr>
          <p:nvPr/>
        </p:nvCxnSpPr>
        <p:spPr>
          <a:xfrm flipH="1" rot="10800000">
            <a:off x="4597410" y="5020302"/>
            <a:ext cx="349500" cy="811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stealth"/>
            <a:tailEnd len="lg" w="lg" type="none"/>
          </a:ln>
        </p:spPr>
      </p:cxnSp>
      <p:sp>
        <p:nvSpPr>
          <p:cNvPr id="1216" name="Shape 1216"/>
          <p:cNvSpPr txBox="1"/>
          <p:nvPr/>
        </p:nvSpPr>
        <p:spPr>
          <a:xfrm>
            <a:off x="4704075" y="5877675"/>
            <a:ext cx="1261800" cy="50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200">
                <a:latin typeface="Consolas"/>
                <a:ea typeface="Consolas"/>
                <a:cs typeface="Consolas"/>
                <a:sym typeface="Consolas"/>
              </a:rPr>
              <a:t>start_time</a:t>
            </a:r>
            <a:r>
              <a:rPr b="1" lang="en" sz="1200">
                <a:latin typeface="Source Sans Pro"/>
                <a:ea typeface="Source Sans Pro"/>
                <a:cs typeface="Source Sans Pro"/>
                <a:sym typeface="Source Sans Pro"/>
              </a:rPr>
              <a:t>: 8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200">
                <a:latin typeface="Consolas"/>
                <a:ea typeface="Consolas"/>
                <a:cs typeface="Consolas"/>
                <a:sym typeface="Consolas"/>
              </a:rPr>
              <a:t>end_time</a:t>
            </a:r>
            <a:r>
              <a:rPr b="1" lang="en" sz="1200">
                <a:latin typeface="Source Sans Pro"/>
                <a:ea typeface="Source Sans Pro"/>
                <a:cs typeface="Source Sans Pro"/>
                <a:sym typeface="Source Sans Pro"/>
              </a:rPr>
              <a:t>: 9</a:t>
            </a:r>
          </a:p>
        </p:txBody>
      </p:sp>
      <p:sp>
        <p:nvSpPr>
          <p:cNvPr id="1217" name="Shape 1217"/>
          <p:cNvSpPr txBox="1"/>
          <p:nvPr/>
        </p:nvSpPr>
        <p:spPr>
          <a:xfrm>
            <a:off x="6358275" y="4179525"/>
            <a:ext cx="1261800" cy="50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200">
                <a:latin typeface="Consolas"/>
                <a:ea typeface="Consolas"/>
                <a:cs typeface="Consolas"/>
                <a:sym typeface="Consolas"/>
              </a:rPr>
              <a:t>start_time</a:t>
            </a:r>
            <a:r>
              <a:rPr b="1" lang="en" sz="1200">
                <a:latin typeface="Source Sans Pro"/>
                <a:ea typeface="Source Sans Pro"/>
                <a:cs typeface="Source Sans Pro"/>
                <a:sym typeface="Source Sans Pro"/>
              </a:rPr>
              <a:t>: 2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200">
                <a:latin typeface="Consolas"/>
                <a:ea typeface="Consolas"/>
                <a:cs typeface="Consolas"/>
                <a:sym typeface="Consolas"/>
              </a:rPr>
              <a:t>end_time</a:t>
            </a:r>
            <a:r>
              <a:rPr b="1" lang="en" sz="1200">
                <a:latin typeface="Source Sans Pro"/>
                <a:ea typeface="Source Sans Pro"/>
                <a:cs typeface="Source Sans Pro"/>
                <a:sym typeface="Source Sans Pro"/>
              </a:rPr>
              <a:t>: 7</a:t>
            </a:r>
          </a:p>
        </p:txBody>
      </p:sp>
      <p:sp>
        <p:nvSpPr>
          <p:cNvPr id="1218" name="Shape 1218"/>
          <p:cNvSpPr txBox="1"/>
          <p:nvPr/>
        </p:nvSpPr>
        <p:spPr>
          <a:xfrm>
            <a:off x="1800650" y="3767125"/>
            <a:ext cx="1293300" cy="50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200">
                <a:latin typeface="Consolas"/>
                <a:ea typeface="Consolas"/>
                <a:cs typeface="Consolas"/>
                <a:sym typeface="Consolas"/>
              </a:rPr>
              <a:t>start_time</a:t>
            </a:r>
            <a:r>
              <a:rPr b="1" lang="en" sz="1200">
                <a:latin typeface="Source Sans Pro"/>
                <a:ea typeface="Source Sans Pro"/>
                <a:cs typeface="Source Sans Pro"/>
                <a:sym typeface="Source Sans Pro"/>
              </a:rPr>
              <a:t>: 0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200">
                <a:latin typeface="Consolas"/>
                <a:ea typeface="Consolas"/>
                <a:cs typeface="Consolas"/>
                <a:sym typeface="Consolas"/>
              </a:rPr>
              <a:t>end_time</a:t>
            </a:r>
            <a:r>
              <a:rPr b="1" lang="en" sz="1200">
                <a:latin typeface="Source Sans Pro"/>
                <a:ea typeface="Source Sans Pro"/>
                <a:cs typeface="Source Sans Pro"/>
                <a:sym typeface="Source Sans Pro"/>
              </a:rPr>
              <a:t>: 1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196F3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idx="4294967295" type="subTitle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latin typeface="Dosis"/>
                <a:ea typeface="Dosis"/>
                <a:cs typeface="Dosis"/>
                <a:sym typeface="Dosis"/>
              </a:rPr>
              <a:t>Kosaraju’s Algorithm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222" name="Shape 1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3" name="Shape 1223"/>
          <p:cNvSpPr txBox="1"/>
          <p:nvPr>
            <p:ph idx="4294967295" type="subTitle"/>
          </p:nvPr>
        </p:nvSpPr>
        <p:spPr>
          <a:xfrm>
            <a:off x="609600" y="1444500"/>
            <a:ext cx="7924800" cy="541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The main idea leverages the fact that vertex in the SCC metagraph with the largest </a:t>
            </a:r>
            <a:r>
              <a:rPr lang="en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end_time</a:t>
            </a: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has no incoming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edges. After reversing the edges, it has no outgoing edges.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Running </a:t>
            </a:r>
            <a:r>
              <a:rPr lang="en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dfs</a:t>
            </a: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on that vertex finds exactly that component.</a:t>
            </a:r>
          </a:p>
        </p:txBody>
      </p:sp>
      <p:sp>
        <p:nvSpPr>
          <p:cNvPr id="1224" name="Shape 1224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Kosaraju’s Algorithm</a:t>
            </a:r>
          </a:p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800">
              <a:solidFill>
                <a:srgbClr val="000000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grpSp>
        <p:nvGrpSpPr>
          <p:cNvPr id="1225" name="Shape 1225"/>
          <p:cNvGrpSpPr/>
          <p:nvPr/>
        </p:nvGrpSpPr>
        <p:grpSpPr>
          <a:xfrm>
            <a:off x="5596287" y="4299587"/>
            <a:ext cx="644700" cy="644700"/>
            <a:chOff x="4581974" y="2766525"/>
            <a:chExt cx="644700" cy="644699"/>
          </a:xfrm>
        </p:grpSpPr>
        <p:sp>
          <p:nvSpPr>
            <p:cNvPr id="1226" name="Shape 1226"/>
            <p:cNvSpPr/>
            <p:nvPr/>
          </p:nvSpPr>
          <p:spPr>
            <a:xfrm>
              <a:off x="4581974" y="2766525"/>
              <a:ext cx="644700" cy="644699"/>
            </a:xfrm>
            <a:prstGeom prst="ellipse">
              <a:avLst/>
            </a:prstGeom>
            <a:solidFill>
              <a:schemeClr val="dk1"/>
            </a:solidFill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t/>
              </a:r>
              <a:endParaRPr b="1" sz="18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pic>
          <p:nvPicPr>
            <p:cNvPr id="1227" name="Shape 122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673000" y="2903812"/>
              <a:ext cx="462650" cy="370123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228" name="Shape 1228"/>
          <p:cNvGrpSpPr/>
          <p:nvPr/>
        </p:nvGrpSpPr>
        <p:grpSpPr>
          <a:xfrm>
            <a:off x="4834287" y="4299587"/>
            <a:ext cx="644700" cy="644700"/>
            <a:chOff x="1912099" y="3775425"/>
            <a:chExt cx="644700" cy="644700"/>
          </a:xfrm>
        </p:grpSpPr>
        <p:sp>
          <p:nvSpPr>
            <p:cNvPr id="1229" name="Shape 1229"/>
            <p:cNvSpPr/>
            <p:nvPr/>
          </p:nvSpPr>
          <p:spPr>
            <a:xfrm>
              <a:off x="1912099" y="3775425"/>
              <a:ext cx="644700" cy="644700"/>
            </a:xfrm>
            <a:prstGeom prst="ellipse">
              <a:avLst/>
            </a:prstGeom>
            <a:solidFill>
              <a:schemeClr val="dk1"/>
            </a:solidFill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t/>
              </a:r>
              <a:endParaRPr b="1" sz="18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pic>
          <p:nvPicPr>
            <p:cNvPr id="1230" name="Shape 1230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005550" y="3879862"/>
              <a:ext cx="457800" cy="4358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231" name="Shape 1231"/>
          <p:cNvGrpSpPr/>
          <p:nvPr/>
        </p:nvGrpSpPr>
        <p:grpSpPr>
          <a:xfrm>
            <a:off x="5215287" y="3689987"/>
            <a:ext cx="644700" cy="644700"/>
            <a:chOff x="4359374" y="1453400"/>
            <a:chExt cx="644700" cy="644700"/>
          </a:xfrm>
        </p:grpSpPr>
        <p:sp>
          <p:nvSpPr>
            <p:cNvPr id="1232" name="Shape 1232"/>
            <p:cNvSpPr/>
            <p:nvPr/>
          </p:nvSpPr>
          <p:spPr>
            <a:xfrm>
              <a:off x="4359374" y="1453400"/>
              <a:ext cx="644700" cy="644700"/>
            </a:xfrm>
            <a:prstGeom prst="ellipse">
              <a:avLst/>
            </a:prstGeom>
            <a:solidFill>
              <a:schemeClr val="dk1"/>
            </a:solidFill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t/>
              </a:r>
              <a:endParaRPr b="1" sz="18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pic>
          <p:nvPicPr>
            <p:cNvPr id="1233" name="Shape 123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417724" y="1511624"/>
              <a:ext cx="527999" cy="5279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234" name="Shape 1234"/>
          <p:cNvGrpSpPr/>
          <p:nvPr/>
        </p:nvGrpSpPr>
        <p:grpSpPr>
          <a:xfrm>
            <a:off x="2883212" y="4079862"/>
            <a:ext cx="644700" cy="644700"/>
            <a:chOff x="2606774" y="2309325"/>
            <a:chExt cx="644700" cy="644700"/>
          </a:xfrm>
        </p:grpSpPr>
        <p:sp>
          <p:nvSpPr>
            <p:cNvPr id="1235" name="Shape 1235"/>
            <p:cNvSpPr/>
            <p:nvPr/>
          </p:nvSpPr>
          <p:spPr>
            <a:xfrm>
              <a:off x="2606774" y="2309325"/>
              <a:ext cx="644700" cy="644700"/>
            </a:xfrm>
            <a:prstGeom prst="ellipse">
              <a:avLst/>
            </a:prstGeom>
            <a:solidFill>
              <a:schemeClr val="dk1"/>
            </a:solidFill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t/>
              </a:r>
              <a:endParaRPr b="1" sz="18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pic>
          <p:nvPicPr>
            <p:cNvPr id="1236" name="Shape 1236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2606775" y="2388291"/>
              <a:ext cx="644700" cy="48674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37" name="Shape 1237"/>
          <p:cNvSpPr/>
          <p:nvPr/>
        </p:nvSpPr>
        <p:spPr>
          <a:xfrm>
            <a:off x="2780912" y="3977575"/>
            <a:ext cx="849300" cy="849300"/>
          </a:xfrm>
          <a:prstGeom prst="ellipse">
            <a:avLst/>
          </a:prstGeom>
          <a:noFill/>
          <a:ln cap="flat" cmpd="sng" w="38100">
            <a:solidFill>
              <a:srgbClr val="2196F3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38" name="Shape 1238"/>
          <p:cNvSpPr/>
          <p:nvPr/>
        </p:nvSpPr>
        <p:spPr>
          <a:xfrm>
            <a:off x="3872487" y="5707125"/>
            <a:ext cx="849300" cy="849300"/>
          </a:xfrm>
          <a:prstGeom prst="ellipse">
            <a:avLst/>
          </a:prstGeom>
          <a:noFill/>
          <a:ln cap="flat" cmpd="sng" w="38100">
            <a:solidFill>
              <a:srgbClr val="FFD54F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39" name="Shape 1239"/>
          <p:cNvSpPr/>
          <p:nvPr/>
        </p:nvSpPr>
        <p:spPr>
          <a:xfrm>
            <a:off x="4704079" y="3604120"/>
            <a:ext cx="1659000" cy="1659000"/>
          </a:xfrm>
          <a:prstGeom prst="ellipse">
            <a:avLst/>
          </a:prstGeom>
          <a:noFill/>
          <a:ln cap="flat" cmpd="sng" w="38100">
            <a:solidFill>
              <a:srgbClr val="8BC34A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240" name="Shape 1240"/>
          <p:cNvCxnSpPr>
            <a:stCxn id="1239" idx="2"/>
            <a:endCxn id="1237" idx="6"/>
          </p:cNvCxnSpPr>
          <p:nvPr/>
        </p:nvCxnSpPr>
        <p:spPr>
          <a:xfrm rot="10800000">
            <a:off x="3630079" y="4402120"/>
            <a:ext cx="1074000" cy="31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stealth"/>
            <a:tailEnd len="lg" w="lg" type="none"/>
          </a:ln>
        </p:spPr>
      </p:cxnSp>
      <p:cxnSp>
        <p:nvCxnSpPr>
          <p:cNvPr id="1241" name="Shape 1241"/>
          <p:cNvCxnSpPr>
            <a:stCxn id="1238" idx="1"/>
            <a:endCxn id="1237" idx="5"/>
          </p:cNvCxnSpPr>
          <p:nvPr/>
        </p:nvCxnSpPr>
        <p:spPr>
          <a:xfrm rot="10800000">
            <a:off x="3505764" y="4702602"/>
            <a:ext cx="491100" cy="1128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stealth"/>
            <a:tailEnd len="lg" w="lg" type="none"/>
          </a:ln>
        </p:spPr>
      </p:cxnSp>
      <p:cxnSp>
        <p:nvCxnSpPr>
          <p:cNvPr id="1242" name="Shape 1242"/>
          <p:cNvCxnSpPr>
            <a:stCxn id="1238" idx="7"/>
            <a:endCxn id="1239" idx="3"/>
          </p:cNvCxnSpPr>
          <p:nvPr/>
        </p:nvCxnSpPr>
        <p:spPr>
          <a:xfrm flipH="1" rot="10800000">
            <a:off x="4597410" y="5020302"/>
            <a:ext cx="349500" cy="811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stealth"/>
            <a:tailEnd len="lg" w="lg" type="none"/>
          </a:ln>
        </p:spPr>
      </p:cxnSp>
      <p:sp>
        <p:nvSpPr>
          <p:cNvPr id="1243" name="Shape 1243"/>
          <p:cNvSpPr txBox="1"/>
          <p:nvPr/>
        </p:nvSpPr>
        <p:spPr>
          <a:xfrm>
            <a:off x="4704075" y="5877675"/>
            <a:ext cx="1261800" cy="50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200">
                <a:latin typeface="Consolas"/>
                <a:ea typeface="Consolas"/>
                <a:cs typeface="Consolas"/>
                <a:sym typeface="Consolas"/>
              </a:rPr>
              <a:t>start_time</a:t>
            </a:r>
            <a:r>
              <a:rPr b="1" lang="en" sz="1200">
                <a:latin typeface="Source Sans Pro"/>
                <a:ea typeface="Source Sans Pro"/>
                <a:cs typeface="Source Sans Pro"/>
                <a:sym typeface="Source Sans Pro"/>
              </a:rPr>
              <a:t>: 8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200">
                <a:latin typeface="Consolas"/>
                <a:ea typeface="Consolas"/>
                <a:cs typeface="Consolas"/>
                <a:sym typeface="Consolas"/>
              </a:rPr>
              <a:t>end_time</a:t>
            </a:r>
            <a:r>
              <a:rPr b="1" lang="en" sz="1200">
                <a:latin typeface="Source Sans Pro"/>
                <a:ea typeface="Source Sans Pro"/>
                <a:cs typeface="Source Sans Pro"/>
                <a:sym typeface="Source Sans Pro"/>
              </a:rPr>
              <a:t>: 9</a:t>
            </a:r>
          </a:p>
        </p:txBody>
      </p:sp>
      <p:sp>
        <p:nvSpPr>
          <p:cNvPr id="1244" name="Shape 1244"/>
          <p:cNvSpPr txBox="1"/>
          <p:nvPr/>
        </p:nvSpPr>
        <p:spPr>
          <a:xfrm>
            <a:off x="6358275" y="4179525"/>
            <a:ext cx="1261800" cy="50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200">
                <a:latin typeface="Consolas"/>
                <a:ea typeface="Consolas"/>
                <a:cs typeface="Consolas"/>
                <a:sym typeface="Consolas"/>
              </a:rPr>
              <a:t>start_time</a:t>
            </a:r>
            <a:r>
              <a:rPr b="1" lang="en" sz="1200">
                <a:latin typeface="Source Sans Pro"/>
                <a:ea typeface="Source Sans Pro"/>
                <a:cs typeface="Source Sans Pro"/>
                <a:sym typeface="Source Sans Pro"/>
              </a:rPr>
              <a:t>: 2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200">
                <a:latin typeface="Consolas"/>
                <a:ea typeface="Consolas"/>
                <a:cs typeface="Consolas"/>
                <a:sym typeface="Consolas"/>
              </a:rPr>
              <a:t>end_time</a:t>
            </a:r>
            <a:r>
              <a:rPr b="1" lang="en" sz="1200">
                <a:latin typeface="Source Sans Pro"/>
                <a:ea typeface="Source Sans Pro"/>
                <a:cs typeface="Source Sans Pro"/>
                <a:sym typeface="Source Sans Pro"/>
              </a:rPr>
              <a:t>: 7</a:t>
            </a:r>
          </a:p>
        </p:txBody>
      </p:sp>
      <p:sp>
        <p:nvSpPr>
          <p:cNvPr id="1245" name="Shape 1245"/>
          <p:cNvSpPr txBox="1"/>
          <p:nvPr/>
        </p:nvSpPr>
        <p:spPr>
          <a:xfrm>
            <a:off x="1800650" y="3767125"/>
            <a:ext cx="1293300" cy="50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200">
                <a:latin typeface="Consolas"/>
                <a:ea typeface="Consolas"/>
                <a:cs typeface="Consolas"/>
                <a:sym typeface="Consolas"/>
              </a:rPr>
              <a:t>start_time</a:t>
            </a:r>
            <a:r>
              <a:rPr b="1" lang="en" sz="1200">
                <a:latin typeface="Source Sans Pro"/>
                <a:ea typeface="Source Sans Pro"/>
                <a:cs typeface="Source Sans Pro"/>
                <a:sym typeface="Source Sans Pro"/>
              </a:rPr>
              <a:t>: 0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200">
                <a:latin typeface="Consolas"/>
                <a:ea typeface="Consolas"/>
                <a:cs typeface="Consolas"/>
                <a:sym typeface="Consolas"/>
              </a:rPr>
              <a:t>end_time</a:t>
            </a:r>
            <a:r>
              <a:rPr b="1" lang="en" sz="1200">
                <a:latin typeface="Source Sans Pro"/>
                <a:ea typeface="Source Sans Pro"/>
                <a:cs typeface="Source Sans Pro"/>
                <a:sym typeface="Source Sans Pro"/>
              </a:rPr>
              <a:t>: 1</a:t>
            </a:r>
          </a:p>
        </p:txBody>
      </p:sp>
      <p:sp>
        <p:nvSpPr>
          <p:cNvPr id="1246" name="Shape 1246"/>
          <p:cNvSpPr/>
          <p:nvPr/>
        </p:nvSpPr>
        <p:spPr>
          <a:xfrm>
            <a:off x="3974812" y="5809412"/>
            <a:ext cx="644700" cy="644700"/>
          </a:xfrm>
          <a:prstGeom prst="ellipse">
            <a:avLst/>
          </a:prstGeom>
          <a:solidFill>
            <a:srgbClr val="666666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247" name="Shape 124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031200" y="5928125"/>
            <a:ext cx="531924" cy="407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251" name="Shape 1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2" name="Shape 1252"/>
          <p:cNvSpPr txBox="1"/>
          <p:nvPr>
            <p:ph idx="4294967295" type="subTitle"/>
          </p:nvPr>
        </p:nvSpPr>
        <p:spPr>
          <a:xfrm>
            <a:off x="609600" y="1444500"/>
            <a:ext cx="7924800" cy="541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The main idea leverages the fact that vertex in the SCC metagraph with the largest </a:t>
            </a:r>
            <a:r>
              <a:rPr lang="en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end_time</a:t>
            </a: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has no incoming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edges. After reversing the edges, it has no outgoing edges.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Running </a:t>
            </a:r>
            <a:r>
              <a:rPr lang="en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dfs</a:t>
            </a: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on that vertex finds exactly that component.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Same argument for the rest.</a:t>
            </a:r>
          </a:p>
        </p:txBody>
      </p:sp>
      <p:sp>
        <p:nvSpPr>
          <p:cNvPr id="1253" name="Shape 1253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Kosaraju’s Algorithm</a:t>
            </a:r>
          </a:p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800">
              <a:solidFill>
                <a:srgbClr val="000000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grpSp>
        <p:nvGrpSpPr>
          <p:cNvPr id="1254" name="Shape 1254"/>
          <p:cNvGrpSpPr/>
          <p:nvPr/>
        </p:nvGrpSpPr>
        <p:grpSpPr>
          <a:xfrm>
            <a:off x="5596287" y="4299587"/>
            <a:ext cx="644700" cy="644700"/>
            <a:chOff x="4581974" y="2766525"/>
            <a:chExt cx="644700" cy="644699"/>
          </a:xfrm>
        </p:grpSpPr>
        <p:sp>
          <p:nvSpPr>
            <p:cNvPr id="1255" name="Shape 1255"/>
            <p:cNvSpPr/>
            <p:nvPr/>
          </p:nvSpPr>
          <p:spPr>
            <a:xfrm>
              <a:off x="4581974" y="2766525"/>
              <a:ext cx="644700" cy="644699"/>
            </a:xfrm>
            <a:prstGeom prst="ellipse">
              <a:avLst/>
            </a:prstGeom>
            <a:solidFill>
              <a:schemeClr val="dk1"/>
            </a:solidFill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t/>
              </a:r>
              <a:endParaRPr b="1" sz="18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pic>
          <p:nvPicPr>
            <p:cNvPr id="1256" name="Shape 125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673000" y="2903812"/>
              <a:ext cx="462650" cy="370123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257" name="Shape 1257"/>
          <p:cNvGrpSpPr/>
          <p:nvPr/>
        </p:nvGrpSpPr>
        <p:grpSpPr>
          <a:xfrm>
            <a:off x="4834287" y="4299587"/>
            <a:ext cx="644700" cy="644700"/>
            <a:chOff x="1912099" y="3775425"/>
            <a:chExt cx="644700" cy="644700"/>
          </a:xfrm>
        </p:grpSpPr>
        <p:sp>
          <p:nvSpPr>
            <p:cNvPr id="1258" name="Shape 1258"/>
            <p:cNvSpPr/>
            <p:nvPr/>
          </p:nvSpPr>
          <p:spPr>
            <a:xfrm>
              <a:off x="1912099" y="3775425"/>
              <a:ext cx="644700" cy="644700"/>
            </a:xfrm>
            <a:prstGeom prst="ellipse">
              <a:avLst/>
            </a:prstGeom>
            <a:solidFill>
              <a:schemeClr val="dk1"/>
            </a:solidFill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t/>
              </a:r>
              <a:endParaRPr b="1" sz="18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pic>
          <p:nvPicPr>
            <p:cNvPr id="1259" name="Shape 125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005550" y="3879862"/>
              <a:ext cx="457800" cy="4358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260" name="Shape 1260"/>
          <p:cNvGrpSpPr/>
          <p:nvPr/>
        </p:nvGrpSpPr>
        <p:grpSpPr>
          <a:xfrm>
            <a:off x="5215287" y="3689987"/>
            <a:ext cx="644700" cy="644700"/>
            <a:chOff x="4359374" y="1453400"/>
            <a:chExt cx="644700" cy="644700"/>
          </a:xfrm>
        </p:grpSpPr>
        <p:sp>
          <p:nvSpPr>
            <p:cNvPr id="1261" name="Shape 1261"/>
            <p:cNvSpPr/>
            <p:nvPr/>
          </p:nvSpPr>
          <p:spPr>
            <a:xfrm>
              <a:off x="4359374" y="1453400"/>
              <a:ext cx="644700" cy="644700"/>
            </a:xfrm>
            <a:prstGeom prst="ellipse">
              <a:avLst/>
            </a:prstGeom>
            <a:solidFill>
              <a:schemeClr val="dk1"/>
            </a:solidFill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t/>
              </a:r>
              <a:endParaRPr b="1" sz="18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pic>
          <p:nvPicPr>
            <p:cNvPr id="1262" name="Shape 1262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417724" y="1511624"/>
              <a:ext cx="527999" cy="5279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263" name="Shape 1263"/>
          <p:cNvGrpSpPr/>
          <p:nvPr/>
        </p:nvGrpSpPr>
        <p:grpSpPr>
          <a:xfrm>
            <a:off x="2883212" y="4079862"/>
            <a:ext cx="644700" cy="644700"/>
            <a:chOff x="2606774" y="2309325"/>
            <a:chExt cx="644700" cy="644700"/>
          </a:xfrm>
        </p:grpSpPr>
        <p:sp>
          <p:nvSpPr>
            <p:cNvPr id="1264" name="Shape 1264"/>
            <p:cNvSpPr/>
            <p:nvPr/>
          </p:nvSpPr>
          <p:spPr>
            <a:xfrm>
              <a:off x="2606774" y="2309325"/>
              <a:ext cx="644700" cy="644700"/>
            </a:xfrm>
            <a:prstGeom prst="ellipse">
              <a:avLst/>
            </a:prstGeom>
            <a:solidFill>
              <a:schemeClr val="dk1"/>
            </a:solidFill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t/>
              </a:r>
              <a:endParaRPr b="1" sz="18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pic>
          <p:nvPicPr>
            <p:cNvPr id="1265" name="Shape 1265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2606775" y="2388291"/>
              <a:ext cx="644700" cy="48674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66" name="Shape 1266"/>
          <p:cNvSpPr/>
          <p:nvPr/>
        </p:nvSpPr>
        <p:spPr>
          <a:xfrm>
            <a:off x="2780912" y="3977575"/>
            <a:ext cx="849300" cy="849300"/>
          </a:xfrm>
          <a:prstGeom prst="ellipse">
            <a:avLst/>
          </a:prstGeom>
          <a:noFill/>
          <a:ln cap="flat" cmpd="sng" w="38100">
            <a:solidFill>
              <a:srgbClr val="2196F3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67" name="Shape 1267"/>
          <p:cNvSpPr/>
          <p:nvPr/>
        </p:nvSpPr>
        <p:spPr>
          <a:xfrm>
            <a:off x="3872487" y="5707125"/>
            <a:ext cx="849300" cy="849300"/>
          </a:xfrm>
          <a:prstGeom prst="ellipse">
            <a:avLst/>
          </a:prstGeom>
          <a:noFill/>
          <a:ln cap="flat" cmpd="sng" w="38100">
            <a:solidFill>
              <a:srgbClr val="FFD54F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68" name="Shape 1268"/>
          <p:cNvSpPr/>
          <p:nvPr/>
        </p:nvSpPr>
        <p:spPr>
          <a:xfrm>
            <a:off x="4704079" y="3604120"/>
            <a:ext cx="1659000" cy="1659000"/>
          </a:xfrm>
          <a:prstGeom prst="ellipse">
            <a:avLst/>
          </a:prstGeom>
          <a:noFill/>
          <a:ln cap="flat" cmpd="sng" w="38100">
            <a:solidFill>
              <a:srgbClr val="8BC34A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269" name="Shape 1269"/>
          <p:cNvCxnSpPr>
            <a:stCxn id="1268" idx="2"/>
            <a:endCxn id="1266" idx="6"/>
          </p:cNvCxnSpPr>
          <p:nvPr/>
        </p:nvCxnSpPr>
        <p:spPr>
          <a:xfrm rot="10800000">
            <a:off x="3630079" y="4402120"/>
            <a:ext cx="1074000" cy="31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stealth"/>
            <a:tailEnd len="lg" w="lg" type="none"/>
          </a:ln>
        </p:spPr>
      </p:cxnSp>
      <p:cxnSp>
        <p:nvCxnSpPr>
          <p:cNvPr id="1270" name="Shape 1270"/>
          <p:cNvCxnSpPr>
            <a:stCxn id="1267" idx="1"/>
            <a:endCxn id="1266" idx="5"/>
          </p:cNvCxnSpPr>
          <p:nvPr/>
        </p:nvCxnSpPr>
        <p:spPr>
          <a:xfrm rot="10800000">
            <a:off x="3505764" y="4702602"/>
            <a:ext cx="491100" cy="1128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stealth"/>
            <a:tailEnd len="lg" w="lg" type="none"/>
          </a:ln>
        </p:spPr>
      </p:cxnSp>
      <p:cxnSp>
        <p:nvCxnSpPr>
          <p:cNvPr id="1271" name="Shape 1271"/>
          <p:cNvCxnSpPr>
            <a:stCxn id="1267" idx="7"/>
            <a:endCxn id="1268" idx="3"/>
          </p:cNvCxnSpPr>
          <p:nvPr/>
        </p:nvCxnSpPr>
        <p:spPr>
          <a:xfrm flipH="1" rot="10800000">
            <a:off x="4597410" y="5020302"/>
            <a:ext cx="349500" cy="811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stealth"/>
            <a:tailEnd len="lg" w="lg" type="none"/>
          </a:ln>
        </p:spPr>
      </p:cxnSp>
      <p:sp>
        <p:nvSpPr>
          <p:cNvPr id="1272" name="Shape 1272"/>
          <p:cNvSpPr txBox="1"/>
          <p:nvPr/>
        </p:nvSpPr>
        <p:spPr>
          <a:xfrm>
            <a:off x="4704075" y="5877675"/>
            <a:ext cx="1261800" cy="50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200">
                <a:latin typeface="Consolas"/>
                <a:ea typeface="Consolas"/>
                <a:cs typeface="Consolas"/>
                <a:sym typeface="Consolas"/>
              </a:rPr>
              <a:t>start_time</a:t>
            </a:r>
            <a:r>
              <a:rPr b="1" lang="en" sz="1200">
                <a:latin typeface="Source Sans Pro"/>
                <a:ea typeface="Source Sans Pro"/>
                <a:cs typeface="Source Sans Pro"/>
                <a:sym typeface="Source Sans Pro"/>
              </a:rPr>
              <a:t>: 8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200">
                <a:latin typeface="Consolas"/>
                <a:ea typeface="Consolas"/>
                <a:cs typeface="Consolas"/>
                <a:sym typeface="Consolas"/>
              </a:rPr>
              <a:t>end_time</a:t>
            </a:r>
            <a:r>
              <a:rPr b="1" lang="en" sz="1200">
                <a:latin typeface="Source Sans Pro"/>
                <a:ea typeface="Source Sans Pro"/>
                <a:cs typeface="Source Sans Pro"/>
                <a:sym typeface="Source Sans Pro"/>
              </a:rPr>
              <a:t>: 9</a:t>
            </a:r>
          </a:p>
        </p:txBody>
      </p:sp>
      <p:sp>
        <p:nvSpPr>
          <p:cNvPr id="1273" name="Shape 1273"/>
          <p:cNvSpPr txBox="1"/>
          <p:nvPr/>
        </p:nvSpPr>
        <p:spPr>
          <a:xfrm>
            <a:off x="6358275" y="4179525"/>
            <a:ext cx="1261800" cy="50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200">
                <a:latin typeface="Consolas"/>
                <a:ea typeface="Consolas"/>
                <a:cs typeface="Consolas"/>
                <a:sym typeface="Consolas"/>
              </a:rPr>
              <a:t>start_time</a:t>
            </a:r>
            <a:r>
              <a:rPr b="1" lang="en" sz="1200">
                <a:latin typeface="Source Sans Pro"/>
                <a:ea typeface="Source Sans Pro"/>
                <a:cs typeface="Source Sans Pro"/>
                <a:sym typeface="Source Sans Pro"/>
              </a:rPr>
              <a:t>: 2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200">
                <a:latin typeface="Consolas"/>
                <a:ea typeface="Consolas"/>
                <a:cs typeface="Consolas"/>
                <a:sym typeface="Consolas"/>
              </a:rPr>
              <a:t>end_time</a:t>
            </a:r>
            <a:r>
              <a:rPr b="1" lang="en" sz="1200">
                <a:latin typeface="Source Sans Pro"/>
                <a:ea typeface="Source Sans Pro"/>
                <a:cs typeface="Source Sans Pro"/>
                <a:sym typeface="Source Sans Pro"/>
              </a:rPr>
              <a:t>: 7</a:t>
            </a:r>
          </a:p>
        </p:txBody>
      </p:sp>
      <p:sp>
        <p:nvSpPr>
          <p:cNvPr id="1274" name="Shape 1274"/>
          <p:cNvSpPr txBox="1"/>
          <p:nvPr/>
        </p:nvSpPr>
        <p:spPr>
          <a:xfrm>
            <a:off x="1800650" y="3767125"/>
            <a:ext cx="1293300" cy="50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200">
                <a:latin typeface="Consolas"/>
                <a:ea typeface="Consolas"/>
                <a:cs typeface="Consolas"/>
                <a:sym typeface="Consolas"/>
              </a:rPr>
              <a:t>start_time</a:t>
            </a:r>
            <a:r>
              <a:rPr b="1" lang="en" sz="1200">
                <a:latin typeface="Source Sans Pro"/>
                <a:ea typeface="Source Sans Pro"/>
                <a:cs typeface="Source Sans Pro"/>
                <a:sym typeface="Source Sans Pro"/>
              </a:rPr>
              <a:t>: 0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200">
                <a:latin typeface="Consolas"/>
                <a:ea typeface="Consolas"/>
                <a:cs typeface="Consolas"/>
                <a:sym typeface="Consolas"/>
              </a:rPr>
              <a:t>end_time</a:t>
            </a:r>
            <a:r>
              <a:rPr b="1" lang="en" sz="1200">
                <a:latin typeface="Source Sans Pro"/>
                <a:ea typeface="Source Sans Pro"/>
                <a:cs typeface="Source Sans Pro"/>
                <a:sym typeface="Source Sans Pro"/>
              </a:rPr>
              <a:t>: 1</a:t>
            </a:r>
          </a:p>
        </p:txBody>
      </p:sp>
      <p:sp>
        <p:nvSpPr>
          <p:cNvPr id="1275" name="Shape 1275"/>
          <p:cNvSpPr/>
          <p:nvPr/>
        </p:nvSpPr>
        <p:spPr>
          <a:xfrm>
            <a:off x="3974812" y="5809412"/>
            <a:ext cx="644700" cy="644700"/>
          </a:xfrm>
          <a:prstGeom prst="ellipse">
            <a:avLst/>
          </a:prstGeom>
          <a:solidFill>
            <a:srgbClr val="666666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276" name="Shape 127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031200" y="5928125"/>
            <a:ext cx="531924" cy="407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280" name="Shape 1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1" name="Shape 1281"/>
          <p:cNvSpPr/>
          <p:nvPr/>
        </p:nvSpPr>
        <p:spPr>
          <a:xfrm>
            <a:off x="4704079" y="3604120"/>
            <a:ext cx="1659000" cy="1659000"/>
          </a:xfrm>
          <a:prstGeom prst="ellipse">
            <a:avLst/>
          </a:prstGeom>
          <a:noFill/>
          <a:ln cap="flat" cmpd="sng" w="38100">
            <a:solidFill>
              <a:srgbClr val="8BC34A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82" name="Shape 1282"/>
          <p:cNvSpPr txBox="1"/>
          <p:nvPr>
            <p:ph idx="4294967295" type="subTitle"/>
          </p:nvPr>
        </p:nvSpPr>
        <p:spPr>
          <a:xfrm>
            <a:off x="609600" y="1444500"/>
            <a:ext cx="7924800" cy="541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The main idea leverages the fact that vertex in the SCC metagraph with the largest </a:t>
            </a:r>
            <a:r>
              <a:rPr lang="en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end_time</a:t>
            </a: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has no incoming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edges. After reversing the edges, it has no outgoing edges.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Running </a:t>
            </a:r>
            <a:r>
              <a:rPr lang="en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dfs</a:t>
            </a: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on that vertex finds exactly that component.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Same argument for the rest.</a:t>
            </a:r>
          </a:p>
        </p:txBody>
      </p:sp>
      <p:sp>
        <p:nvSpPr>
          <p:cNvPr id="1283" name="Shape 1283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Kosaraju’s Algorithm</a:t>
            </a:r>
          </a:p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800">
              <a:solidFill>
                <a:srgbClr val="000000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284" name="Shape 1284"/>
          <p:cNvSpPr/>
          <p:nvPr/>
        </p:nvSpPr>
        <p:spPr>
          <a:xfrm>
            <a:off x="5596287" y="4299587"/>
            <a:ext cx="644700" cy="644700"/>
          </a:xfrm>
          <a:prstGeom prst="ellipse">
            <a:avLst/>
          </a:prstGeom>
          <a:solidFill>
            <a:srgbClr val="666666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285" name="Shape 12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87312" y="4436875"/>
            <a:ext cx="462650" cy="370123"/>
          </a:xfrm>
          <a:prstGeom prst="rect">
            <a:avLst/>
          </a:prstGeom>
          <a:noFill/>
          <a:ln>
            <a:noFill/>
          </a:ln>
        </p:spPr>
      </p:pic>
      <p:sp>
        <p:nvSpPr>
          <p:cNvPr id="1286" name="Shape 1286"/>
          <p:cNvSpPr/>
          <p:nvPr/>
        </p:nvSpPr>
        <p:spPr>
          <a:xfrm>
            <a:off x="4834287" y="4299587"/>
            <a:ext cx="644700" cy="644700"/>
          </a:xfrm>
          <a:prstGeom prst="ellipse">
            <a:avLst/>
          </a:prstGeom>
          <a:solidFill>
            <a:srgbClr val="666666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287" name="Shape 128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27737" y="4404025"/>
            <a:ext cx="457800" cy="435825"/>
          </a:xfrm>
          <a:prstGeom prst="rect">
            <a:avLst/>
          </a:prstGeom>
          <a:noFill/>
          <a:ln>
            <a:noFill/>
          </a:ln>
        </p:spPr>
      </p:pic>
      <p:sp>
        <p:nvSpPr>
          <p:cNvPr id="1288" name="Shape 1288"/>
          <p:cNvSpPr/>
          <p:nvPr/>
        </p:nvSpPr>
        <p:spPr>
          <a:xfrm>
            <a:off x="5215287" y="3689987"/>
            <a:ext cx="644700" cy="644700"/>
          </a:xfrm>
          <a:prstGeom prst="ellipse">
            <a:avLst/>
          </a:prstGeom>
          <a:solidFill>
            <a:srgbClr val="666666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289" name="Shape 128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73637" y="3748212"/>
            <a:ext cx="527999" cy="5279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90" name="Shape 1290"/>
          <p:cNvGrpSpPr/>
          <p:nvPr/>
        </p:nvGrpSpPr>
        <p:grpSpPr>
          <a:xfrm>
            <a:off x="2883212" y="4079862"/>
            <a:ext cx="644700" cy="644700"/>
            <a:chOff x="2606774" y="2309325"/>
            <a:chExt cx="644700" cy="644700"/>
          </a:xfrm>
        </p:grpSpPr>
        <p:sp>
          <p:nvSpPr>
            <p:cNvPr id="1291" name="Shape 1291"/>
            <p:cNvSpPr/>
            <p:nvPr/>
          </p:nvSpPr>
          <p:spPr>
            <a:xfrm>
              <a:off x="2606774" y="2309325"/>
              <a:ext cx="644700" cy="644700"/>
            </a:xfrm>
            <a:prstGeom prst="ellipse">
              <a:avLst/>
            </a:prstGeom>
            <a:solidFill>
              <a:schemeClr val="dk1"/>
            </a:solidFill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t/>
              </a:r>
              <a:endParaRPr b="1" sz="18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pic>
          <p:nvPicPr>
            <p:cNvPr id="1292" name="Shape 1292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2606775" y="2388291"/>
              <a:ext cx="644700" cy="48674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93" name="Shape 1293"/>
          <p:cNvSpPr/>
          <p:nvPr/>
        </p:nvSpPr>
        <p:spPr>
          <a:xfrm>
            <a:off x="2780912" y="3977575"/>
            <a:ext cx="849300" cy="849300"/>
          </a:xfrm>
          <a:prstGeom prst="ellipse">
            <a:avLst/>
          </a:prstGeom>
          <a:noFill/>
          <a:ln cap="flat" cmpd="sng" w="38100">
            <a:solidFill>
              <a:srgbClr val="2196F3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94" name="Shape 1294"/>
          <p:cNvSpPr/>
          <p:nvPr/>
        </p:nvSpPr>
        <p:spPr>
          <a:xfrm>
            <a:off x="3872487" y="5707125"/>
            <a:ext cx="849300" cy="849300"/>
          </a:xfrm>
          <a:prstGeom prst="ellipse">
            <a:avLst/>
          </a:prstGeom>
          <a:noFill/>
          <a:ln cap="flat" cmpd="sng" w="38100">
            <a:solidFill>
              <a:srgbClr val="FFD54F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295" name="Shape 1295"/>
          <p:cNvCxnSpPr>
            <a:stCxn id="1281" idx="2"/>
            <a:endCxn id="1293" idx="6"/>
          </p:cNvCxnSpPr>
          <p:nvPr/>
        </p:nvCxnSpPr>
        <p:spPr>
          <a:xfrm rot="10800000">
            <a:off x="3630079" y="4402120"/>
            <a:ext cx="1074000" cy="31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stealth"/>
            <a:tailEnd len="lg" w="lg" type="none"/>
          </a:ln>
        </p:spPr>
      </p:cxnSp>
      <p:cxnSp>
        <p:nvCxnSpPr>
          <p:cNvPr id="1296" name="Shape 1296"/>
          <p:cNvCxnSpPr>
            <a:stCxn id="1294" idx="1"/>
            <a:endCxn id="1293" idx="5"/>
          </p:cNvCxnSpPr>
          <p:nvPr/>
        </p:nvCxnSpPr>
        <p:spPr>
          <a:xfrm rot="10800000">
            <a:off x="3505764" y="4702602"/>
            <a:ext cx="491100" cy="1128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stealth"/>
            <a:tailEnd len="lg" w="lg" type="none"/>
          </a:ln>
        </p:spPr>
      </p:cxnSp>
      <p:cxnSp>
        <p:nvCxnSpPr>
          <p:cNvPr id="1297" name="Shape 1297"/>
          <p:cNvCxnSpPr>
            <a:stCxn id="1294" idx="7"/>
            <a:endCxn id="1281" idx="3"/>
          </p:cNvCxnSpPr>
          <p:nvPr/>
        </p:nvCxnSpPr>
        <p:spPr>
          <a:xfrm flipH="1" rot="10800000">
            <a:off x="4597410" y="5020302"/>
            <a:ext cx="349500" cy="811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stealth"/>
            <a:tailEnd len="lg" w="lg" type="none"/>
          </a:ln>
        </p:spPr>
      </p:cxnSp>
      <p:sp>
        <p:nvSpPr>
          <p:cNvPr id="1298" name="Shape 1298"/>
          <p:cNvSpPr txBox="1"/>
          <p:nvPr/>
        </p:nvSpPr>
        <p:spPr>
          <a:xfrm>
            <a:off x="4704075" y="5877675"/>
            <a:ext cx="1261800" cy="50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200">
                <a:latin typeface="Consolas"/>
                <a:ea typeface="Consolas"/>
                <a:cs typeface="Consolas"/>
                <a:sym typeface="Consolas"/>
              </a:rPr>
              <a:t>start_time</a:t>
            </a:r>
            <a:r>
              <a:rPr b="1" lang="en" sz="1200">
                <a:latin typeface="Source Sans Pro"/>
                <a:ea typeface="Source Sans Pro"/>
                <a:cs typeface="Source Sans Pro"/>
                <a:sym typeface="Source Sans Pro"/>
              </a:rPr>
              <a:t>: 8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200">
                <a:latin typeface="Consolas"/>
                <a:ea typeface="Consolas"/>
                <a:cs typeface="Consolas"/>
                <a:sym typeface="Consolas"/>
              </a:rPr>
              <a:t>end_time</a:t>
            </a:r>
            <a:r>
              <a:rPr b="1" lang="en" sz="1200">
                <a:latin typeface="Source Sans Pro"/>
                <a:ea typeface="Source Sans Pro"/>
                <a:cs typeface="Source Sans Pro"/>
                <a:sym typeface="Source Sans Pro"/>
              </a:rPr>
              <a:t>: 9</a:t>
            </a:r>
          </a:p>
        </p:txBody>
      </p:sp>
      <p:sp>
        <p:nvSpPr>
          <p:cNvPr id="1299" name="Shape 1299"/>
          <p:cNvSpPr txBox="1"/>
          <p:nvPr/>
        </p:nvSpPr>
        <p:spPr>
          <a:xfrm>
            <a:off x="6358275" y="4179525"/>
            <a:ext cx="1261800" cy="50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200">
                <a:latin typeface="Consolas"/>
                <a:ea typeface="Consolas"/>
                <a:cs typeface="Consolas"/>
                <a:sym typeface="Consolas"/>
              </a:rPr>
              <a:t>start_time</a:t>
            </a:r>
            <a:r>
              <a:rPr b="1" lang="en" sz="1200">
                <a:latin typeface="Source Sans Pro"/>
                <a:ea typeface="Source Sans Pro"/>
                <a:cs typeface="Source Sans Pro"/>
                <a:sym typeface="Source Sans Pro"/>
              </a:rPr>
              <a:t>: 2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200">
                <a:latin typeface="Consolas"/>
                <a:ea typeface="Consolas"/>
                <a:cs typeface="Consolas"/>
                <a:sym typeface="Consolas"/>
              </a:rPr>
              <a:t>end_time</a:t>
            </a:r>
            <a:r>
              <a:rPr b="1" lang="en" sz="1200">
                <a:latin typeface="Source Sans Pro"/>
                <a:ea typeface="Source Sans Pro"/>
                <a:cs typeface="Source Sans Pro"/>
                <a:sym typeface="Source Sans Pro"/>
              </a:rPr>
              <a:t>: 7</a:t>
            </a:r>
          </a:p>
        </p:txBody>
      </p:sp>
      <p:sp>
        <p:nvSpPr>
          <p:cNvPr id="1300" name="Shape 1300"/>
          <p:cNvSpPr txBox="1"/>
          <p:nvPr/>
        </p:nvSpPr>
        <p:spPr>
          <a:xfrm>
            <a:off x="1800650" y="3767125"/>
            <a:ext cx="1293300" cy="50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200">
                <a:latin typeface="Consolas"/>
                <a:ea typeface="Consolas"/>
                <a:cs typeface="Consolas"/>
                <a:sym typeface="Consolas"/>
              </a:rPr>
              <a:t>start_time</a:t>
            </a:r>
            <a:r>
              <a:rPr b="1" lang="en" sz="1200">
                <a:latin typeface="Source Sans Pro"/>
                <a:ea typeface="Source Sans Pro"/>
                <a:cs typeface="Source Sans Pro"/>
                <a:sym typeface="Source Sans Pro"/>
              </a:rPr>
              <a:t>: 0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200">
                <a:latin typeface="Consolas"/>
                <a:ea typeface="Consolas"/>
                <a:cs typeface="Consolas"/>
                <a:sym typeface="Consolas"/>
              </a:rPr>
              <a:t>end_time</a:t>
            </a:r>
            <a:r>
              <a:rPr b="1" lang="en" sz="1200">
                <a:latin typeface="Source Sans Pro"/>
                <a:ea typeface="Source Sans Pro"/>
                <a:cs typeface="Source Sans Pro"/>
                <a:sym typeface="Source Sans Pro"/>
              </a:rPr>
              <a:t>: 1</a:t>
            </a:r>
          </a:p>
        </p:txBody>
      </p:sp>
      <p:sp>
        <p:nvSpPr>
          <p:cNvPr id="1301" name="Shape 1301"/>
          <p:cNvSpPr/>
          <p:nvPr/>
        </p:nvSpPr>
        <p:spPr>
          <a:xfrm>
            <a:off x="3974812" y="5809412"/>
            <a:ext cx="644700" cy="644700"/>
          </a:xfrm>
          <a:prstGeom prst="ellipse">
            <a:avLst/>
          </a:prstGeom>
          <a:solidFill>
            <a:srgbClr val="666666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302" name="Shape 130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031200" y="5928125"/>
            <a:ext cx="531924" cy="407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306" name="Shape 1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7" name="Shape 1307"/>
          <p:cNvSpPr/>
          <p:nvPr/>
        </p:nvSpPr>
        <p:spPr>
          <a:xfrm>
            <a:off x="2780912" y="3977575"/>
            <a:ext cx="849300" cy="849300"/>
          </a:xfrm>
          <a:prstGeom prst="ellipse">
            <a:avLst/>
          </a:prstGeom>
          <a:noFill/>
          <a:ln cap="flat" cmpd="sng" w="38100">
            <a:solidFill>
              <a:srgbClr val="2196F3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08" name="Shape 1308"/>
          <p:cNvSpPr/>
          <p:nvPr/>
        </p:nvSpPr>
        <p:spPr>
          <a:xfrm>
            <a:off x="4704079" y="3604120"/>
            <a:ext cx="1659000" cy="1659000"/>
          </a:xfrm>
          <a:prstGeom prst="ellipse">
            <a:avLst/>
          </a:prstGeom>
          <a:noFill/>
          <a:ln cap="flat" cmpd="sng" w="38100">
            <a:solidFill>
              <a:srgbClr val="8BC34A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09" name="Shape 1309"/>
          <p:cNvSpPr txBox="1"/>
          <p:nvPr>
            <p:ph idx="4294967295" type="subTitle"/>
          </p:nvPr>
        </p:nvSpPr>
        <p:spPr>
          <a:xfrm>
            <a:off x="609600" y="1444500"/>
            <a:ext cx="7924800" cy="541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The main idea leverages the fact that vertex in the SCC metagraph with the largest </a:t>
            </a:r>
            <a:r>
              <a:rPr lang="en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end_time</a:t>
            </a: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has no incoming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edges. After reversing the edges, it has no outgoing edges.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Running </a:t>
            </a:r>
            <a:r>
              <a:rPr lang="en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dfs</a:t>
            </a: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on that vertex finds exactly that component.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Same argument for the rest.</a:t>
            </a:r>
          </a:p>
        </p:txBody>
      </p:sp>
      <p:sp>
        <p:nvSpPr>
          <p:cNvPr id="1310" name="Shape 1310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Kosaraju’s Algorithm</a:t>
            </a:r>
          </a:p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800">
              <a:solidFill>
                <a:srgbClr val="000000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311" name="Shape 1311"/>
          <p:cNvSpPr/>
          <p:nvPr/>
        </p:nvSpPr>
        <p:spPr>
          <a:xfrm>
            <a:off x="5596287" y="4299587"/>
            <a:ext cx="644700" cy="644700"/>
          </a:xfrm>
          <a:prstGeom prst="ellipse">
            <a:avLst/>
          </a:prstGeom>
          <a:solidFill>
            <a:srgbClr val="666666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312" name="Shape 13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87312" y="4436875"/>
            <a:ext cx="462650" cy="370123"/>
          </a:xfrm>
          <a:prstGeom prst="rect">
            <a:avLst/>
          </a:prstGeom>
          <a:noFill/>
          <a:ln>
            <a:noFill/>
          </a:ln>
        </p:spPr>
      </p:pic>
      <p:sp>
        <p:nvSpPr>
          <p:cNvPr id="1313" name="Shape 1313"/>
          <p:cNvSpPr/>
          <p:nvPr/>
        </p:nvSpPr>
        <p:spPr>
          <a:xfrm>
            <a:off x="4834287" y="4299587"/>
            <a:ext cx="644700" cy="644700"/>
          </a:xfrm>
          <a:prstGeom prst="ellipse">
            <a:avLst/>
          </a:prstGeom>
          <a:solidFill>
            <a:srgbClr val="666666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314" name="Shape 13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27737" y="4404025"/>
            <a:ext cx="457800" cy="435825"/>
          </a:xfrm>
          <a:prstGeom prst="rect">
            <a:avLst/>
          </a:prstGeom>
          <a:noFill/>
          <a:ln>
            <a:noFill/>
          </a:ln>
        </p:spPr>
      </p:pic>
      <p:sp>
        <p:nvSpPr>
          <p:cNvPr id="1315" name="Shape 1315"/>
          <p:cNvSpPr/>
          <p:nvPr/>
        </p:nvSpPr>
        <p:spPr>
          <a:xfrm>
            <a:off x="5215287" y="3689987"/>
            <a:ext cx="644700" cy="644700"/>
          </a:xfrm>
          <a:prstGeom prst="ellipse">
            <a:avLst/>
          </a:prstGeom>
          <a:solidFill>
            <a:srgbClr val="666666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316" name="Shape 13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73637" y="3748212"/>
            <a:ext cx="527999" cy="52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317" name="Shape 1317"/>
          <p:cNvSpPr/>
          <p:nvPr/>
        </p:nvSpPr>
        <p:spPr>
          <a:xfrm>
            <a:off x="2883212" y="4079862"/>
            <a:ext cx="644700" cy="644700"/>
          </a:xfrm>
          <a:prstGeom prst="ellipse">
            <a:avLst/>
          </a:prstGeom>
          <a:solidFill>
            <a:srgbClr val="666666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318" name="Shape 13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883212" y="4158829"/>
            <a:ext cx="644700" cy="486748"/>
          </a:xfrm>
          <a:prstGeom prst="rect">
            <a:avLst/>
          </a:prstGeom>
          <a:noFill/>
          <a:ln>
            <a:noFill/>
          </a:ln>
        </p:spPr>
      </p:pic>
      <p:sp>
        <p:nvSpPr>
          <p:cNvPr id="1319" name="Shape 1319"/>
          <p:cNvSpPr/>
          <p:nvPr/>
        </p:nvSpPr>
        <p:spPr>
          <a:xfrm>
            <a:off x="3872487" y="5707125"/>
            <a:ext cx="849300" cy="849300"/>
          </a:xfrm>
          <a:prstGeom prst="ellipse">
            <a:avLst/>
          </a:prstGeom>
          <a:noFill/>
          <a:ln cap="flat" cmpd="sng" w="38100">
            <a:solidFill>
              <a:srgbClr val="FFD54F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320" name="Shape 1320"/>
          <p:cNvCxnSpPr>
            <a:stCxn id="1308" idx="2"/>
            <a:endCxn id="1307" idx="6"/>
          </p:cNvCxnSpPr>
          <p:nvPr/>
        </p:nvCxnSpPr>
        <p:spPr>
          <a:xfrm rot="10800000">
            <a:off x="3630079" y="4402120"/>
            <a:ext cx="1074000" cy="31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stealth"/>
            <a:tailEnd len="lg" w="lg" type="none"/>
          </a:ln>
        </p:spPr>
      </p:cxnSp>
      <p:cxnSp>
        <p:nvCxnSpPr>
          <p:cNvPr id="1321" name="Shape 1321"/>
          <p:cNvCxnSpPr>
            <a:stCxn id="1319" idx="1"/>
            <a:endCxn id="1307" idx="5"/>
          </p:cNvCxnSpPr>
          <p:nvPr/>
        </p:nvCxnSpPr>
        <p:spPr>
          <a:xfrm rot="10800000">
            <a:off x="3505764" y="4702602"/>
            <a:ext cx="491100" cy="1128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stealth"/>
            <a:tailEnd len="lg" w="lg" type="none"/>
          </a:ln>
        </p:spPr>
      </p:cxnSp>
      <p:cxnSp>
        <p:nvCxnSpPr>
          <p:cNvPr id="1322" name="Shape 1322"/>
          <p:cNvCxnSpPr>
            <a:stCxn id="1319" idx="7"/>
            <a:endCxn id="1308" idx="3"/>
          </p:cNvCxnSpPr>
          <p:nvPr/>
        </p:nvCxnSpPr>
        <p:spPr>
          <a:xfrm flipH="1" rot="10800000">
            <a:off x="4597410" y="5020302"/>
            <a:ext cx="349500" cy="811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stealth"/>
            <a:tailEnd len="lg" w="lg" type="none"/>
          </a:ln>
        </p:spPr>
      </p:cxnSp>
      <p:sp>
        <p:nvSpPr>
          <p:cNvPr id="1323" name="Shape 1323"/>
          <p:cNvSpPr txBox="1"/>
          <p:nvPr/>
        </p:nvSpPr>
        <p:spPr>
          <a:xfrm>
            <a:off x="4704075" y="5877675"/>
            <a:ext cx="1261800" cy="50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200">
                <a:latin typeface="Consolas"/>
                <a:ea typeface="Consolas"/>
                <a:cs typeface="Consolas"/>
                <a:sym typeface="Consolas"/>
              </a:rPr>
              <a:t>start_time</a:t>
            </a:r>
            <a:r>
              <a:rPr b="1" lang="en" sz="1200">
                <a:latin typeface="Source Sans Pro"/>
                <a:ea typeface="Source Sans Pro"/>
                <a:cs typeface="Source Sans Pro"/>
                <a:sym typeface="Source Sans Pro"/>
              </a:rPr>
              <a:t>: 8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200">
                <a:latin typeface="Consolas"/>
                <a:ea typeface="Consolas"/>
                <a:cs typeface="Consolas"/>
                <a:sym typeface="Consolas"/>
              </a:rPr>
              <a:t>end_time</a:t>
            </a:r>
            <a:r>
              <a:rPr b="1" lang="en" sz="1200">
                <a:latin typeface="Source Sans Pro"/>
                <a:ea typeface="Source Sans Pro"/>
                <a:cs typeface="Source Sans Pro"/>
                <a:sym typeface="Source Sans Pro"/>
              </a:rPr>
              <a:t>: 9</a:t>
            </a:r>
          </a:p>
        </p:txBody>
      </p:sp>
      <p:sp>
        <p:nvSpPr>
          <p:cNvPr id="1324" name="Shape 1324"/>
          <p:cNvSpPr txBox="1"/>
          <p:nvPr/>
        </p:nvSpPr>
        <p:spPr>
          <a:xfrm>
            <a:off x="6358275" y="4179525"/>
            <a:ext cx="1261800" cy="50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200">
                <a:latin typeface="Consolas"/>
                <a:ea typeface="Consolas"/>
                <a:cs typeface="Consolas"/>
                <a:sym typeface="Consolas"/>
              </a:rPr>
              <a:t>start_time</a:t>
            </a:r>
            <a:r>
              <a:rPr b="1" lang="en" sz="1200">
                <a:latin typeface="Source Sans Pro"/>
                <a:ea typeface="Source Sans Pro"/>
                <a:cs typeface="Source Sans Pro"/>
                <a:sym typeface="Source Sans Pro"/>
              </a:rPr>
              <a:t>: 2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200">
                <a:latin typeface="Consolas"/>
                <a:ea typeface="Consolas"/>
                <a:cs typeface="Consolas"/>
                <a:sym typeface="Consolas"/>
              </a:rPr>
              <a:t>end_time</a:t>
            </a:r>
            <a:r>
              <a:rPr b="1" lang="en" sz="1200">
                <a:latin typeface="Source Sans Pro"/>
                <a:ea typeface="Source Sans Pro"/>
                <a:cs typeface="Source Sans Pro"/>
                <a:sym typeface="Source Sans Pro"/>
              </a:rPr>
              <a:t>: 7</a:t>
            </a:r>
          </a:p>
        </p:txBody>
      </p:sp>
      <p:sp>
        <p:nvSpPr>
          <p:cNvPr id="1325" name="Shape 1325"/>
          <p:cNvSpPr txBox="1"/>
          <p:nvPr/>
        </p:nvSpPr>
        <p:spPr>
          <a:xfrm>
            <a:off x="1800650" y="3767125"/>
            <a:ext cx="1293300" cy="50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200">
                <a:latin typeface="Consolas"/>
                <a:ea typeface="Consolas"/>
                <a:cs typeface="Consolas"/>
                <a:sym typeface="Consolas"/>
              </a:rPr>
              <a:t>start_time</a:t>
            </a:r>
            <a:r>
              <a:rPr b="1" lang="en" sz="1200">
                <a:latin typeface="Source Sans Pro"/>
                <a:ea typeface="Source Sans Pro"/>
                <a:cs typeface="Source Sans Pro"/>
                <a:sym typeface="Source Sans Pro"/>
              </a:rPr>
              <a:t>: 0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200">
                <a:latin typeface="Consolas"/>
                <a:ea typeface="Consolas"/>
                <a:cs typeface="Consolas"/>
                <a:sym typeface="Consolas"/>
              </a:rPr>
              <a:t>end_time</a:t>
            </a:r>
            <a:r>
              <a:rPr b="1" lang="en" sz="1200">
                <a:latin typeface="Source Sans Pro"/>
                <a:ea typeface="Source Sans Pro"/>
                <a:cs typeface="Source Sans Pro"/>
                <a:sym typeface="Source Sans Pro"/>
              </a:rPr>
              <a:t>: 1</a:t>
            </a:r>
          </a:p>
        </p:txBody>
      </p:sp>
      <p:sp>
        <p:nvSpPr>
          <p:cNvPr id="1326" name="Shape 1326"/>
          <p:cNvSpPr/>
          <p:nvPr/>
        </p:nvSpPr>
        <p:spPr>
          <a:xfrm>
            <a:off x="3974812" y="5809412"/>
            <a:ext cx="644700" cy="644700"/>
          </a:xfrm>
          <a:prstGeom prst="ellipse">
            <a:avLst/>
          </a:prstGeom>
          <a:solidFill>
            <a:srgbClr val="666666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327" name="Shape 132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031200" y="5928125"/>
            <a:ext cx="531924" cy="407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331" name="Shape 1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" name="Shape 1332"/>
          <p:cNvSpPr txBox="1"/>
          <p:nvPr>
            <p:ph idx="4294967295" type="subTitle"/>
          </p:nvPr>
        </p:nvSpPr>
        <p:spPr>
          <a:xfrm>
            <a:off x="609600" y="1444500"/>
            <a:ext cx="7924800" cy="541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Claim: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For each edge (u, v) in the SCC metagraph where u </a:t>
            </a:r>
            <a:r>
              <a:rPr lang="en" sz="12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∈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C</a:t>
            </a:r>
            <a:r>
              <a:rPr baseline="-25000"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and v </a:t>
            </a:r>
            <a:r>
              <a:rPr lang="en" sz="12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∈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C</a:t>
            </a:r>
            <a:r>
              <a:rPr baseline="-25000"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end_time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of C</a:t>
            </a:r>
            <a:r>
              <a:rPr baseline="-25000"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must be larger than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end_time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of C</a:t>
            </a:r>
            <a:r>
              <a:rPr baseline="-25000"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</a:p>
        </p:txBody>
      </p:sp>
      <p:sp>
        <p:nvSpPr>
          <p:cNvPr id="1333" name="Shape 1333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Kosaraju’s Algorithm</a:t>
            </a:r>
          </a:p>
        </p:txBody>
      </p:sp>
      <p:grpSp>
        <p:nvGrpSpPr>
          <p:cNvPr id="1334" name="Shape 1334"/>
          <p:cNvGrpSpPr/>
          <p:nvPr/>
        </p:nvGrpSpPr>
        <p:grpSpPr>
          <a:xfrm>
            <a:off x="5596287" y="3232787"/>
            <a:ext cx="644700" cy="644699"/>
            <a:chOff x="4581974" y="2766525"/>
            <a:chExt cx="644700" cy="644699"/>
          </a:xfrm>
        </p:grpSpPr>
        <p:sp>
          <p:nvSpPr>
            <p:cNvPr id="1335" name="Shape 1335"/>
            <p:cNvSpPr/>
            <p:nvPr/>
          </p:nvSpPr>
          <p:spPr>
            <a:xfrm>
              <a:off x="4581974" y="2766525"/>
              <a:ext cx="644700" cy="644699"/>
            </a:xfrm>
            <a:prstGeom prst="ellipse">
              <a:avLst/>
            </a:prstGeom>
            <a:solidFill>
              <a:schemeClr val="dk1"/>
            </a:solidFill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t/>
              </a:r>
              <a:endParaRPr b="1" sz="18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pic>
          <p:nvPicPr>
            <p:cNvPr id="1336" name="Shape 133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673000" y="2903812"/>
              <a:ext cx="462650" cy="370123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37" name="Shape 1337"/>
          <p:cNvGrpSpPr/>
          <p:nvPr/>
        </p:nvGrpSpPr>
        <p:grpSpPr>
          <a:xfrm>
            <a:off x="4834287" y="3232787"/>
            <a:ext cx="644700" cy="644700"/>
            <a:chOff x="1912099" y="3775425"/>
            <a:chExt cx="644700" cy="644700"/>
          </a:xfrm>
        </p:grpSpPr>
        <p:sp>
          <p:nvSpPr>
            <p:cNvPr id="1338" name="Shape 1338"/>
            <p:cNvSpPr/>
            <p:nvPr/>
          </p:nvSpPr>
          <p:spPr>
            <a:xfrm>
              <a:off x="1912099" y="3775425"/>
              <a:ext cx="644700" cy="644700"/>
            </a:xfrm>
            <a:prstGeom prst="ellipse">
              <a:avLst/>
            </a:prstGeom>
            <a:solidFill>
              <a:schemeClr val="dk1"/>
            </a:solidFill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t/>
              </a:r>
              <a:endParaRPr b="1" sz="18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pic>
          <p:nvPicPr>
            <p:cNvPr id="1339" name="Shape 133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005550" y="3879862"/>
              <a:ext cx="457800" cy="4358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40" name="Shape 1340"/>
          <p:cNvGrpSpPr/>
          <p:nvPr/>
        </p:nvGrpSpPr>
        <p:grpSpPr>
          <a:xfrm>
            <a:off x="3974812" y="4742612"/>
            <a:ext cx="644700" cy="644700"/>
            <a:chOff x="3978374" y="3680925"/>
            <a:chExt cx="644700" cy="644700"/>
          </a:xfrm>
        </p:grpSpPr>
        <p:sp>
          <p:nvSpPr>
            <p:cNvPr id="1341" name="Shape 1341"/>
            <p:cNvSpPr/>
            <p:nvPr/>
          </p:nvSpPr>
          <p:spPr>
            <a:xfrm>
              <a:off x="3978374" y="3680925"/>
              <a:ext cx="644700" cy="644700"/>
            </a:xfrm>
            <a:prstGeom prst="ellipse">
              <a:avLst/>
            </a:prstGeom>
            <a:solidFill>
              <a:schemeClr val="dk1"/>
            </a:solidFill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t/>
              </a:r>
              <a:endParaRPr b="1" sz="18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pic>
          <p:nvPicPr>
            <p:cNvPr id="1342" name="Shape 1342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034762" y="3799637"/>
              <a:ext cx="531924" cy="40727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43" name="Shape 1343"/>
          <p:cNvGrpSpPr/>
          <p:nvPr/>
        </p:nvGrpSpPr>
        <p:grpSpPr>
          <a:xfrm>
            <a:off x="5215287" y="2623187"/>
            <a:ext cx="644700" cy="644700"/>
            <a:chOff x="4359374" y="1453400"/>
            <a:chExt cx="644700" cy="644700"/>
          </a:xfrm>
        </p:grpSpPr>
        <p:sp>
          <p:nvSpPr>
            <p:cNvPr id="1344" name="Shape 1344"/>
            <p:cNvSpPr/>
            <p:nvPr/>
          </p:nvSpPr>
          <p:spPr>
            <a:xfrm>
              <a:off x="4359374" y="1453400"/>
              <a:ext cx="644700" cy="644700"/>
            </a:xfrm>
            <a:prstGeom prst="ellipse">
              <a:avLst/>
            </a:prstGeom>
            <a:solidFill>
              <a:schemeClr val="dk1"/>
            </a:solidFill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t/>
              </a:r>
              <a:endParaRPr b="1" sz="18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pic>
          <p:nvPicPr>
            <p:cNvPr id="1345" name="Shape 1345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4417724" y="1511624"/>
              <a:ext cx="527999" cy="5279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46" name="Shape 1346"/>
          <p:cNvGrpSpPr/>
          <p:nvPr/>
        </p:nvGrpSpPr>
        <p:grpSpPr>
          <a:xfrm>
            <a:off x="2883212" y="3013062"/>
            <a:ext cx="644700" cy="644699"/>
            <a:chOff x="2606774" y="2309325"/>
            <a:chExt cx="644700" cy="644700"/>
          </a:xfrm>
        </p:grpSpPr>
        <p:sp>
          <p:nvSpPr>
            <p:cNvPr id="1347" name="Shape 1347"/>
            <p:cNvSpPr/>
            <p:nvPr/>
          </p:nvSpPr>
          <p:spPr>
            <a:xfrm>
              <a:off x="2606774" y="2309325"/>
              <a:ext cx="644700" cy="644700"/>
            </a:xfrm>
            <a:prstGeom prst="ellipse">
              <a:avLst/>
            </a:prstGeom>
            <a:solidFill>
              <a:schemeClr val="dk1"/>
            </a:solidFill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t/>
              </a:r>
              <a:endParaRPr b="1" sz="18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pic>
          <p:nvPicPr>
            <p:cNvPr id="1348" name="Shape 1348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2606775" y="2388291"/>
              <a:ext cx="644700" cy="48674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49" name="Shape 1349"/>
          <p:cNvSpPr/>
          <p:nvPr/>
        </p:nvSpPr>
        <p:spPr>
          <a:xfrm>
            <a:off x="2780912" y="2910775"/>
            <a:ext cx="849300" cy="849300"/>
          </a:xfrm>
          <a:prstGeom prst="ellipse">
            <a:avLst/>
          </a:prstGeom>
          <a:noFill/>
          <a:ln cap="flat" cmpd="sng" w="38100">
            <a:solidFill>
              <a:srgbClr val="2196F3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50" name="Shape 1350"/>
          <p:cNvSpPr/>
          <p:nvPr/>
        </p:nvSpPr>
        <p:spPr>
          <a:xfrm>
            <a:off x="3872487" y="4640325"/>
            <a:ext cx="849300" cy="849300"/>
          </a:xfrm>
          <a:prstGeom prst="ellipse">
            <a:avLst/>
          </a:prstGeom>
          <a:noFill/>
          <a:ln cap="flat" cmpd="sng" w="38100">
            <a:solidFill>
              <a:srgbClr val="FFD54F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51" name="Shape 1351"/>
          <p:cNvSpPr/>
          <p:nvPr/>
        </p:nvSpPr>
        <p:spPr>
          <a:xfrm>
            <a:off x="4704079" y="2537320"/>
            <a:ext cx="1659000" cy="1659000"/>
          </a:xfrm>
          <a:prstGeom prst="ellipse">
            <a:avLst/>
          </a:prstGeom>
          <a:noFill/>
          <a:ln cap="flat" cmpd="sng" w="38100">
            <a:solidFill>
              <a:srgbClr val="8BC34A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352" name="Shape 1352"/>
          <p:cNvCxnSpPr>
            <a:stCxn id="1351" idx="2"/>
            <a:endCxn id="1349" idx="6"/>
          </p:cNvCxnSpPr>
          <p:nvPr/>
        </p:nvCxnSpPr>
        <p:spPr>
          <a:xfrm rot="10800000">
            <a:off x="3630079" y="3335320"/>
            <a:ext cx="1074000" cy="31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1353" name="Shape 1353"/>
          <p:cNvCxnSpPr>
            <a:stCxn id="1350" idx="1"/>
            <a:endCxn id="1349" idx="5"/>
          </p:cNvCxnSpPr>
          <p:nvPr/>
        </p:nvCxnSpPr>
        <p:spPr>
          <a:xfrm rot="10800000">
            <a:off x="3505764" y="3635802"/>
            <a:ext cx="491100" cy="1128900"/>
          </a:xfrm>
          <a:prstGeom prst="straightConnector1">
            <a:avLst/>
          </a:prstGeom>
          <a:noFill/>
          <a:ln cap="flat" cmpd="sng" w="19050">
            <a:solidFill>
              <a:srgbClr val="D33682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1354" name="Shape 1354"/>
          <p:cNvCxnSpPr>
            <a:stCxn id="1350" idx="7"/>
            <a:endCxn id="1351" idx="3"/>
          </p:cNvCxnSpPr>
          <p:nvPr/>
        </p:nvCxnSpPr>
        <p:spPr>
          <a:xfrm flipH="1" rot="10800000">
            <a:off x="4597410" y="3953502"/>
            <a:ext cx="349500" cy="811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1355" name="Shape 1355"/>
          <p:cNvSpPr txBox="1"/>
          <p:nvPr/>
        </p:nvSpPr>
        <p:spPr>
          <a:xfrm>
            <a:off x="4704075" y="4810875"/>
            <a:ext cx="1261800" cy="50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200">
                <a:latin typeface="Consolas"/>
                <a:ea typeface="Consolas"/>
                <a:cs typeface="Consolas"/>
                <a:sym typeface="Consolas"/>
              </a:rPr>
              <a:t>start_time</a:t>
            </a:r>
            <a:r>
              <a:rPr b="1" lang="en" sz="1200">
                <a:latin typeface="Source Sans Pro"/>
                <a:ea typeface="Source Sans Pro"/>
                <a:cs typeface="Source Sans Pro"/>
                <a:sym typeface="Source Sans Pro"/>
              </a:rPr>
              <a:t>: 8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200">
                <a:solidFill>
                  <a:srgbClr val="D33682"/>
                </a:solidFill>
                <a:latin typeface="Consolas"/>
                <a:ea typeface="Consolas"/>
                <a:cs typeface="Consolas"/>
                <a:sym typeface="Consolas"/>
              </a:rPr>
              <a:t>end_time</a:t>
            </a:r>
            <a:r>
              <a:rPr b="1" lang="en" sz="1200">
                <a:solidFill>
                  <a:srgbClr val="D3368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: 9</a:t>
            </a:r>
          </a:p>
        </p:txBody>
      </p:sp>
      <p:sp>
        <p:nvSpPr>
          <p:cNvPr id="1356" name="Shape 1356"/>
          <p:cNvSpPr txBox="1"/>
          <p:nvPr/>
        </p:nvSpPr>
        <p:spPr>
          <a:xfrm>
            <a:off x="6358275" y="3112725"/>
            <a:ext cx="1261800" cy="50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200">
                <a:latin typeface="Consolas"/>
                <a:ea typeface="Consolas"/>
                <a:cs typeface="Consolas"/>
                <a:sym typeface="Consolas"/>
              </a:rPr>
              <a:t>start_time</a:t>
            </a:r>
            <a:r>
              <a:rPr b="1" lang="en" sz="1200">
                <a:latin typeface="Source Sans Pro"/>
                <a:ea typeface="Source Sans Pro"/>
                <a:cs typeface="Source Sans Pro"/>
                <a:sym typeface="Source Sans Pro"/>
              </a:rPr>
              <a:t>: 2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200">
                <a:latin typeface="Consolas"/>
                <a:ea typeface="Consolas"/>
                <a:cs typeface="Consolas"/>
                <a:sym typeface="Consolas"/>
              </a:rPr>
              <a:t>end_time</a:t>
            </a:r>
            <a:r>
              <a:rPr b="1" lang="en" sz="1200">
                <a:latin typeface="Source Sans Pro"/>
                <a:ea typeface="Source Sans Pro"/>
                <a:cs typeface="Source Sans Pro"/>
                <a:sym typeface="Source Sans Pro"/>
              </a:rPr>
              <a:t>: 7</a:t>
            </a:r>
          </a:p>
        </p:txBody>
      </p:sp>
      <p:sp>
        <p:nvSpPr>
          <p:cNvPr id="1357" name="Shape 1357"/>
          <p:cNvSpPr txBox="1"/>
          <p:nvPr/>
        </p:nvSpPr>
        <p:spPr>
          <a:xfrm>
            <a:off x="1800650" y="2700325"/>
            <a:ext cx="1293300" cy="50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200">
                <a:latin typeface="Consolas"/>
                <a:ea typeface="Consolas"/>
                <a:cs typeface="Consolas"/>
                <a:sym typeface="Consolas"/>
              </a:rPr>
              <a:t>start_time</a:t>
            </a:r>
            <a:r>
              <a:rPr b="1" lang="en" sz="1200">
                <a:latin typeface="Source Sans Pro"/>
                <a:ea typeface="Source Sans Pro"/>
                <a:cs typeface="Source Sans Pro"/>
                <a:sym typeface="Source Sans Pro"/>
              </a:rPr>
              <a:t>: 0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200">
                <a:solidFill>
                  <a:srgbClr val="D33682"/>
                </a:solidFill>
                <a:latin typeface="Consolas"/>
                <a:ea typeface="Consolas"/>
                <a:cs typeface="Consolas"/>
                <a:sym typeface="Consolas"/>
              </a:rPr>
              <a:t>end_time</a:t>
            </a:r>
            <a:r>
              <a:rPr b="1" lang="en" sz="1200">
                <a:solidFill>
                  <a:srgbClr val="D3368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: 1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361" name="Shape 1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2" name="Shape 1362"/>
          <p:cNvSpPr txBox="1"/>
          <p:nvPr>
            <p:ph idx="4294967295" type="subTitle"/>
          </p:nvPr>
        </p:nvSpPr>
        <p:spPr>
          <a:xfrm>
            <a:off x="609600" y="1444500"/>
            <a:ext cx="7924800" cy="541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Claim: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For each edge (u, v) in the SCC metagraph where u </a:t>
            </a:r>
            <a:r>
              <a:rPr lang="en" sz="12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∈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C</a:t>
            </a:r>
            <a:r>
              <a:rPr baseline="-25000"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and v </a:t>
            </a:r>
            <a:r>
              <a:rPr lang="en" sz="12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∈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C</a:t>
            </a:r>
            <a:r>
              <a:rPr baseline="-25000"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end_time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of C</a:t>
            </a:r>
            <a:r>
              <a:rPr baseline="-25000"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must be larger than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end_time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of C</a:t>
            </a:r>
            <a:r>
              <a:rPr baseline="-25000"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363" name="Shape 1363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Kosaraju’s Algorithm</a:t>
            </a:r>
          </a:p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800">
              <a:solidFill>
                <a:srgbClr val="000000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grpSp>
        <p:nvGrpSpPr>
          <p:cNvPr id="1364" name="Shape 1364"/>
          <p:cNvGrpSpPr/>
          <p:nvPr/>
        </p:nvGrpSpPr>
        <p:grpSpPr>
          <a:xfrm>
            <a:off x="5596287" y="3232787"/>
            <a:ext cx="644700" cy="644699"/>
            <a:chOff x="4581974" y="2766525"/>
            <a:chExt cx="644700" cy="644699"/>
          </a:xfrm>
        </p:grpSpPr>
        <p:sp>
          <p:nvSpPr>
            <p:cNvPr id="1365" name="Shape 1365"/>
            <p:cNvSpPr/>
            <p:nvPr/>
          </p:nvSpPr>
          <p:spPr>
            <a:xfrm>
              <a:off x="4581974" y="2766525"/>
              <a:ext cx="644700" cy="644699"/>
            </a:xfrm>
            <a:prstGeom prst="ellipse">
              <a:avLst/>
            </a:prstGeom>
            <a:solidFill>
              <a:schemeClr val="dk1"/>
            </a:solidFill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t/>
              </a:r>
              <a:endParaRPr b="1" sz="18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pic>
          <p:nvPicPr>
            <p:cNvPr id="1366" name="Shape 136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673000" y="2903812"/>
              <a:ext cx="462650" cy="370123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67" name="Shape 1367"/>
          <p:cNvGrpSpPr/>
          <p:nvPr/>
        </p:nvGrpSpPr>
        <p:grpSpPr>
          <a:xfrm>
            <a:off x="4834287" y="3232787"/>
            <a:ext cx="644700" cy="644700"/>
            <a:chOff x="1912099" y="3775425"/>
            <a:chExt cx="644700" cy="644700"/>
          </a:xfrm>
        </p:grpSpPr>
        <p:sp>
          <p:nvSpPr>
            <p:cNvPr id="1368" name="Shape 1368"/>
            <p:cNvSpPr/>
            <p:nvPr/>
          </p:nvSpPr>
          <p:spPr>
            <a:xfrm>
              <a:off x="1912099" y="3775425"/>
              <a:ext cx="644700" cy="644700"/>
            </a:xfrm>
            <a:prstGeom prst="ellipse">
              <a:avLst/>
            </a:prstGeom>
            <a:solidFill>
              <a:schemeClr val="dk1"/>
            </a:solidFill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t/>
              </a:r>
              <a:endParaRPr b="1" sz="18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pic>
          <p:nvPicPr>
            <p:cNvPr id="1369" name="Shape 136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005550" y="3879862"/>
              <a:ext cx="457800" cy="4358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70" name="Shape 1370"/>
          <p:cNvGrpSpPr/>
          <p:nvPr/>
        </p:nvGrpSpPr>
        <p:grpSpPr>
          <a:xfrm>
            <a:off x="3974812" y="4742612"/>
            <a:ext cx="644700" cy="644700"/>
            <a:chOff x="3978374" y="3680925"/>
            <a:chExt cx="644700" cy="644700"/>
          </a:xfrm>
        </p:grpSpPr>
        <p:sp>
          <p:nvSpPr>
            <p:cNvPr id="1371" name="Shape 1371"/>
            <p:cNvSpPr/>
            <p:nvPr/>
          </p:nvSpPr>
          <p:spPr>
            <a:xfrm>
              <a:off x="3978374" y="3680925"/>
              <a:ext cx="644700" cy="644700"/>
            </a:xfrm>
            <a:prstGeom prst="ellipse">
              <a:avLst/>
            </a:prstGeom>
            <a:solidFill>
              <a:schemeClr val="dk1"/>
            </a:solidFill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t/>
              </a:r>
              <a:endParaRPr b="1" sz="18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pic>
          <p:nvPicPr>
            <p:cNvPr id="1372" name="Shape 1372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034762" y="3799637"/>
              <a:ext cx="531924" cy="40727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73" name="Shape 1373"/>
          <p:cNvGrpSpPr/>
          <p:nvPr/>
        </p:nvGrpSpPr>
        <p:grpSpPr>
          <a:xfrm>
            <a:off x="5215287" y="2623187"/>
            <a:ext cx="644700" cy="644700"/>
            <a:chOff x="4359374" y="1453400"/>
            <a:chExt cx="644700" cy="644700"/>
          </a:xfrm>
        </p:grpSpPr>
        <p:sp>
          <p:nvSpPr>
            <p:cNvPr id="1374" name="Shape 1374"/>
            <p:cNvSpPr/>
            <p:nvPr/>
          </p:nvSpPr>
          <p:spPr>
            <a:xfrm>
              <a:off x="4359374" y="1453400"/>
              <a:ext cx="644700" cy="644700"/>
            </a:xfrm>
            <a:prstGeom prst="ellipse">
              <a:avLst/>
            </a:prstGeom>
            <a:solidFill>
              <a:schemeClr val="dk1"/>
            </a:solidFill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t/>
              </a:r>
              <a:endParaRPr b="1" sz="18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pic>
          <p:nvPicPr>
            <p:cNvPr id="1375" name="Shape 1375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4417724" y="1511624"/>
              <a:ext cx="527999" cy="5279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76" name="Shape 1376"/>
          <p:cNvGrpSpPr/>
          <p:nvPr/>
        </p:nvGrpSpPr>
        <p:grpSpPr>
          <a:xfrm>
            <a:off x="2883212" y="3013062"/>
            <a:ext cx="644700" cy="644699"/>
            <a:chOff x="2606774" y="2309325"/>
            <a:chExt cx="644700" cy="644700"/>
          </a:xfrm>
        </p:grpSpPr>
        <p:sp>
          <p:nvSpPr>
            <p:cNvPr id="1377" name="Shape 1377"/>
            <p:cNvSpPr/>
            <p:nvPr/>
          </p:nvSpPr>
          <p:spPr>
            <a:xfrm>
              <a:off x="2606774" y="2309325"/>
              <a:ext cx="644700" cy="644700"/>
            </a:xfrm>
            <a:prstGeom prst="ellipse">
              <a:avLst/>
            </a:prstGeom>
            <a:solidFill>
              <a:schemeClr val="dk1"/>
            </a:solidFill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t/>
              </a:r>
              <a:endParaRPr b="1" sz="18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pic>
          <p:nvPicPr>
            <p:cNvPr id="1378" name="Shape 1378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2606775" y="2388291"/>
              <a:ext cx="644700" cy="48674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79" name="Shape 1379"/>
          <p:cNvSpPr/>
          <p:nvPr/>
        </p:nvSpPr>
        <p:spPr>
          <a:xfrm>
            <a:off x="2780912" y="2910775"/>
            <a:ext cx="849300" cy="849300"/>
          </a:xfrm>
          <a:prstGeom prst="ellipse">
            <a:avLst/>
          </a:prstGeom>
          <a:noFill/>
          <a:ln cap="flat" cmpd="sng" w="38100">
            <a:solidFill>
              <a:srgbClr val="2196F3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80" name="Shape 1380"/>
          <p:cNvSpPr/>
          <p:nvPr/>
        </p:nvSpPr>
        <p:spPr>
          <a:xfrm>
            <a:off x="3872487" y="4640325"/>
            <a:ext cx="849300" cy="849300"/>
          </a:xfrm>
          <a:prstGeom prst="ellipse">
            <a:avLst/>
          </a:prstGeom>
          <a:noFill/>
          <a:ln cap="flat" cmpd="sng" w="38100">
            <a:solidFill>
              <a:srgbClr val="FFD54F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81" name="Shape 1381"/>
          <p:cNvSpPr/>
          <p:nvPr/>
        </p:nvSpPr>
        <p:spPr>
          <a:xfrm>
            <a:off x="4704079" y="2537320"/>
            <a:ext cx="1659000" cy="1659000"/>
          </a:xfrm>
          <a:prstGeom prst="ellipse">
            <a:avLst/>
          </a:prstGeom>
          <a:noFill/>
          <a:ln cap="flat" cmpd="sng" w="38100">
            <a:solidFill>
              <a:srgbClr val="8BC34A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382" name="Shape 1382"/>
          <p:cNvCxnSpPr>
            <a:stCxn id="1381" idx="2"/>
            <a:endCxn id="1379" idx="6"/>
          </p:cNvCxnSpPr>
          <p:nvPr/>
        </p:nvCxnSpPr>
        <p:spPr>
          <a:xfrm rot="10800000">
            <a:off x="3630079" y="3335320"/>
            <a:ext cx="1074000" cy="31500"/>
          </a:xfrm>
          <a:prstGeom prst="straightConnector1">
            <a:avLst/>
          </a:prstGeom>
          <a:noFill/>
          <a:ln cap="flat" cmpd="sng" w="19050">
            <a:solidFill>
              <a:srgbClr val="D33682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1383" name="Shape 1383"/>
          <p:cNvCxnSpPr>
            <a:stCxn id="1380" idx="1"/>
            <a:endCxn id="1379" idx="5"/>
          </p:cNvCxnSpPr>
          <p:nvPr/>
        </p:nvCxnSpPr>
        <p:spPr>
          <a:xfrm rot="10800000">
            <a:off x="3505764" y="3635802"/>
            <a:ext cx="491100" cy="1128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1384" name="Shape 1384"/>
          <p:cNvCxnSpPr>
            <a:stCxn id="1380" idx="7"/>
            <a:endCxn id="1381" idx="3"/>
          </p:cNvCxnSpPr>
          <p:nvPr/>
        </p:nvCxnSpPr>
        <p:spPr>
          <a:xfrm flipH="1" rot="10800000">
            <a:off x="4597410" y="3953502"/>
            <a:ext cx="349500" cy="811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1385" name="Shape 1385"/>
          <p:cNvSpPr txBox="1"/>
          <p:nvPr/>
        </p:nvSpPr>
        <p:spPr>
          <a:xfrm>
            <a:off x="4704075" y="4810875"/>
            <a:ext cx="1261800" cy="50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200">
                <a:latin typeface="Consolas"/>
                <a:ea typeface="Consolas"/>
                <a:cs typeface="Consolas"/>
                <a:sym typeface="Consolas"/>
              </a:rPr>
              <a:t>start_time</a:t>
            </a:r>
            <a:r>
              <a:rPr b="1" lang="en" sz="1200">
                <a:latin typeface="Source Sans Pro"/>
                <a:ea typeface="Source Sans Pro"/>
                <a:cs typeface="Source Sans Pro"/>
                <a:sym typeface="Source Sans Pro"/>
              </a:rPr>
              <a:t>: 8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200">
                <a:latin typeface="Consolas"/>
                <a:ea typeface="Consolas"/>
                <a:cs typeface="Consolas"/>
                <a:sym typeface="Consolas"/>
              </a:rPr>
              <a:t>end_time</a:t>
            </a:r>
            <a:r>
              <a:rPr b="1" lang="en" sz="1200">
                <a:latin typeface="Source Sans Pro"/>
                <a:ea typeface="Source Sans Pro"/>
                <a:cs typeface="Source Sans Pro"/>
                <a:sym typeface="Source Sans Pro"/>
              </a:rPr>
              <a:t>: 9</a:t>
            </a:r>
          </a:p>
        </p:txBody>
      </p:sp>
      <p:sp>
        <p:nvSpPr>
          <p:cNvPr id="1386" name="Shape 1386"/>
          <p:cNvSpPr txBox="1"/>
          <p:nvPr/>
        </p:nvSpPr>
        <p:spPr>
          <a:xfrm>
            <a:off x="6358275" y="3112725"/>
            <a:ext cx="1261800" cy="50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200">
                <a:latin typeface="Consolas"/>
                <a:ea typeface="Consolas"/>
                <a:cs typeface="Consolas"/>
                <a:sym typeface="Consolas"/>
              </a:rPr>
              <a:t>start_time</a:t>
            </a:r>
            <a:r>
              <a:rPr b="1" lang="en" sz="1200">
                <a:latin typeface="Source Sans Pro"/>
                <a:ea typeface="Source Sans Pro"/>
                <a:cs typeface="Source Sans Pro"/>
                <a:sym typeface="Source Sans Pro"/>
              </a:rPr>
              <a:t>: 2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200">
                <a:solidFill>
                  <a:srgbClr val="D33682"/>
                </a:solidFill>
                <a:latin typeface="Consolas"/>
                <a:ea typeface="Consolas"/>
                <a:cs typeface="Consolas"/>
                <a:sym typeface="Consolas"/>
              </a:rPr>
              <a:t>end_time</a:t>
            </a:r>
            <a:r>
              <a:rPr b="1" lang="en" sz="1200">
                <a:solidFill>
                  <a:srgbClr val="D3368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: 7</a:t>
            </a:r>
          </a:p>
        </p:txBody>
      </p:sp>
      <p:sp>
        <p:nvSpPr>
          <p:cNvPr id="1387" name="Shape 1387"/>
          <p:cNvSpPr txBox="1"/>
          <p:nvPr/>
        </p:nvSpPr>
        <p:spPr>
          <a:xfrm>
            <a:off x="1800650" y="2700325"/>
            <a:ext cx="1293300" cy="50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200">
                <a:latin typeface="Consolas"/>
                <a:ea typeface="Consolas"/>
                <a:cs typeface="Consolas"/>
                <a:sym typeface="Consolas"/>
              </a:rPr>
              <a:t>start_time</a:t>
            </a:r>
            <a:r>
              <a:rPr b="1" lang="en" sz="1200">
                <a:latin typeface="Source Sans Pro"/>
                <a:ea typeface="Source Sans Pro"/>
                <a:cs typeface="Source Sans Pro"/>
                <a:sym typeface="Source Sans Pro"/>
              </a:rPr>
              <a:t>: 0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200">
                <a:solidFill>
                  <a:srgbClr val="D33682"/>
                </a:solidFill>
                <a:latin typeface="Consolas"/>
                <a:ea typeface="Consolas"/>
                <a:cs typeface="Consolas"/>
                <a:sym typeface="Consolas"/>
              </a:rPr>
              <a:t>end_time</a:t>
            </a:r>
            <a:r>
              <a:rPr b="1" lang="en" sz="1200">
                <a:solidFill>
                  <a:srgbClr val="D3368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: 1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391" name="Shape 1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" name="Shape 1392"/>
          <p:cNvSpPr txBox="1"/>
          <p:nvPr>
            <p:ph idx="4294967295" type="subTitle"/>
          </p:nvPr>
        </p:nvSpPr>
        <p:spPr>
          <a:xfrm>
            <a:off x="609600" y="1444500"/>
            <a:ext cx="7924800" cy="541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Claim: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For each edge (u, v) in the SCC metagraph where u </a:t>
            </a:r>
            <a:r>
              <a:rPr lang="en" sz="12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∈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C</a:t>
            </a:r>
            <a:r>
              <a:rPr baseline="-25000"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and v </a:t>
            </a:r>
            <a:r>
              <a:rPr lang="en" sz="12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∈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C</a:t>
            </a:r>
            <a:r>
              <a:rPr baseline="-25000"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end_time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of C</a:t>
            </a:r>
            <a:r>
              <a:rPr baseline="-25000"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must be larger than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end_time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of C</a:t>
            </a:r>
            <a:r>
              <a:rPr baseline="-25000"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393" name="Shape 1393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Kosaraju’s Algorithm</a:t>
            </a:r>
          </a:p>
        </p:txBody>
      </p:sp>
      <p:grpSp>
        <p:nvGrpSpPr>
          <p:cNvPr id="1394" name="Shape 1394"/>
          <p:cNvGrpSpPr/>
          <p:nvPr/>
        </p:nvGrpSpPr>
        <p:grpSpPr>
          <a:xfrm>
            <a:off x="5596287" y="3232787"/>
            <a:ext cx="644700" cy="644699"/>
            <a:chOff x="4581974" y="2766525"/>
            <a:chExt cx="644700" cy="644699"/>
          </a:xfrm>
        </p:grpSpPr>
        <p:sp>
          <p:nvSpPr>
            <p:cNvPr id="1395" name="Shape 1395"/>
            <p:cNvSpPr/>
            <p:nvPr/>
          </p:nvSpPr>
          <p:spPr>
            <a:xfrm>
              <a:off x="4581974" y="2766525"/>
              <a:ext cx="644700" cy="644699"/>
            </a:xfrm>
            <a:prstGeom prst="ellipse">
              <a:avLst/>
            </a:prstGeom>
            <a:solidFill>
              <a:schemeClr val="dk1"/>
            </a:solidFill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t/>
              </a:r>
              <a:endParaRPr b="1" sz="18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pic>
          <p:nvPicPr>
            <p:cNvPr id="1396" name="Shape 139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673000" y="2903812"/>
              <a:ext cx="462650" cy="370123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97" name="Shape 1397"/>
          <p:cNvGrpSpPr/>
          <p:nvPr/>
        </p:nvGrpSpPr>
        <p:grpSpPr>
          <a:xfrm>
            <a:off x="4834287" y="3232787"/>
            <a:ext cx="644700" cy="644700"/>
            <a:chOff x="1912099" y="3775425"/>
            <a:chExt cx="644700" cy="644700"/>
          </a:xfrm>
        </p:grpSpPr>
        <p:sp>
          <p:nvSpPr>
            <p:cNvPr id="1398" name="Shape 1398"/>
            <p:cNvSpPr/>
            <p:nvPr/>
          </p:nvSpPr>
          <p:spPr>
            <a:xfrm>
              <a:off x="1912099" y="3775425"/>
              <a:ext cx="644700" cy="644700"/>
            </a:xfrm>
            <a:prstGeom prst="ellipse">
              <a:avLst/>
            </a:prstGeom>
            <a:solidFill>
              <a:schemeClr val="dk1"/>
            </a:solidFill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t/>
              </a:r>
              <a:endParaRPr b="1" sz="18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pic>
          <p:nvPicPr>
            <p:cNvPr id="1399" name="Shape 139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005550" y="3879862"/>
              <a:ext cx="457800" cy="4358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400" name="Shape 1400"/>
          <p:cNvGrpSpPr/>
          <p:nvPr/>
        </p:nvGrpSpPr>
        <p:grpSpPr>
          <a:xfrm>
            <a:off x="3974812" y="4742612"/>
            <a:ext cx="644700" cy="644700"/>
            <a:chOff x="3978374" y="3680925"/>
            <a:chExt cx="644700" cy="644700"/>
          </a:xfrm>
        </p:grpSpPr>
        <p:sp>
          <p:nvSpPr>
            <p:cNvPr id="1401" name="Shape 1401"/>
            <p:cNvSpPr/>
            <p:nvPr/>
          </p:nvSpPr>
          <p:spPr>
            <a:xfrm>
              <a:off x="3978374" y="3680925"/>
              <a:ext cx="644700" cy="644700"/>
            </a:xfrm>
            <a:prstGeom prst="ellipse">
              <a:avLst/>
            </a:prstGeom>
            <a:solidFill>
              <a:schemeClr val="dk1"/>
            </a:solidFill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t/>
              </a:r>
              <a:endParaRPr b="1" sz="18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pic>
          <p:nvPicPr>
            <p:cNvPr id="1402" name="Shape 1402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034762" y="3799637"/>
              <a:ext cx="531924" cy="40727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403" name="Shape 1403"/>
          <p:cNvGrpSpPr/>
          <p:nvPr/>
        </p:nvGrpSpPr>
        <p:grpSpPr>
          <a:xfrm>
            <a:off x="5215287" y="2623187"/>
            <a:ext cx="644700" cy="644700"/>
            <a:chOff x="4359374" y="1453400"/>
            <a:chExt cx="644700" cy="644700"/>
          </a:xfrm>
        </p:grpSpPr>
        <p:sp>
          <p:nvSpPr>
            <p:cNvPr id="1404" name="Shape 1404"/>
            <p:cNvSpPr/>
            <p:nvPr/>
          </p:nvSpPr>
          <p:spPr>
            <a:xfrm>
              <a:off x="4359374" y="1453400"/>
              <a:ext cx="644700" cy="644700"/>
            </a:xfrm>
            <a:prstGeom prst="ellipse">
              <a:avLst/>
            </a:prstGeom>
            <a:solidFill>
              <a:schemeClr val="dk1"/>
            </a:solidFill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t/>
              </a:r>
              <a:endParaRPr b="1" sz="18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pic>
          <p:nvPicPr>
            <p:cNvPr id="1405" name="Shape 1405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4417724" y="1511624"/>
              <a:ext cx="527999" cy="5279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406" name="Shape 1406"/>
          <p:cNvGrpSpPr/>
          <p:nvPr/>
        </p:nvGrpSpPr>
        <p:grpSpPr>
          <a:xfrm>
            <a:off x="2883212" y="3013062"/>
            <a:ext cx="644700" cy="644699"/>
            <a:chOff x="2606774" y="2309325"/>
            <a:chExt cx="644700" cy="644700"/>
          </a:xfrm>
        </p:grpSpPr>
        <p:sp>
          <p:nvSpPr>
            <p:cNvPr id="1407" name="Shape 1407"/>
            <p:cNvSpPr/>
            <p:nvPr/>
          </p:nvSpPr>
          <p:spPr>
            <a:xfrm>
              <a:off x="2606774" y="2309325"/>
              <a:ext cx="644700" cy="644700"/>
            </a:xfrm>
            <a:prstGeom prst="ellipse">
              <a:avLst/>
            </a:prstGeom>
            <a:solidFill>
              <a:schemeClr val="dk1"/>
            </a:solidFill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t/>
              </a:r>
              <a:endParaRPr b="1" sz="18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pic>
          <p:nvPicPr>
            <p:cNvPr id="1408" name="Shape 1408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2606775" y="2388291"/>
              <a:ext cx="644700" cy="48674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09" name="Shape 1409"/>
          <p:cNvSpPr/>
          <p:nvPr/>
        </p:nvSpPr>
        <p:spPr>
          <a:xfrm>
            <a:off x="2780912" y="2910775"/>
            <a:ext cx="849300" cy="849300"/>
          </a:xfrm>
          <a:prstGeom prst="ellipse">
            <a:avLst/>
          </a:prstGeom>
          <a:noFill/>
          <a:ln cap="flat" cmpd="sng" w="38100">
            <a:solidFill>
              <a:srgbClr val="2196F3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10" name="Shape 1410"/>
          <p:cNvSpPr/>
          <p:nvPr/>
        </p:nvSpPr>
        <p:spPr>
          <a:xfrm>
            <a:off x="3872487" y="4640325"/>
            <a:ext cx="849300" cy="849300"/>
          </a:xfrm>
          <a:prstGeom prst="ellipse">
            <a:avLst/>
          </a:prstGeom>
          <a:noFill/>
          <a:ln cap="flat" cmpd="sng" w="38100">
            <a:solidFill>
              <a:srgbClr val="FFD54F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11" name="Shape 1411"/>
          <p:cNvSpPr/>
          <p:nvPr/>
        </p:nvSpPr>
        <p:spPr>
          <a:xfrm>
            <a:off x="4704079" y="2537320"/>
            <a:ext cx="1659000" cy="1659000"/>
          </a:xfrm>
          <a:prstGeom prst="ellipse">
            <a:avLst/>
          </a:prstGeom>
          <a:noFill/>
          <a:ln cap="flat" cmpd="sng" w="38100">
            <a:solidFill>
              <a:srgbClr val="8BC34A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412" name="Shape 1412"/>
          <p:cNvCxnSpPr>
            <a:stCxn id="1411" idx="2"/>
            <a:endCxn id="1409" idx="6"/>
          </p:cNvCxnSpPr>
          <p:nvPr/>
        </p:nvCxnSpPr>
        <p:spPr>
          <a:xfrm rot="10800000">
            <a:off x="3630079" y="3335320"/>
            <a:ext cx="1074000" cy="31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1413" name="Shape 1413"/>
          <p:cNvCxnSpPr>
            <a:stCxn id="1410" idx="1"/>
            <a:endCxn id="1409" idx="5"/>
          </p:cNvCxnSpPr>
          <p:nvPr/>
        </p:nvCxnSpPr>
        <p:spPr>
          <a:xfrm rot="10800000">
            <a:off x="3505764" y="3635802"/>
            <a:ext cx="491100" cy="1128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1414" name="Shape 1414"/>
          <p:cNvCxnSpPr>
            <a:stCxn id="1410" idx="7"/>
            <a:endCxn id="1411" idx="3"/>
          </p:cNvCxnSpPr>
          <p:nvPr/>
        </p:nvCxnSpPr>
        <p:spPr>
          <a:xfrm flipH="1" rot="10800000">
            <a:off x="4597410" y="3953502"/>
            <a:ext cx="349500" cy="811200"/>
          </a:xfrm>
          <a:prstGeom prst="straightConnector1">
            <a:avLst/>
          </a:prstGeom>
          <a:noFill/>
          <a:ln cap="flat" cmpd="sng" w="19050">
            <a:solidFill>
              <a:srgbClr val="D33682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1415" name="Shape 1415"/>
          <p:cNvSpPr txBox="1"/>
          <p:nvPr/>
        </p:nvSpPr>
        <p:spPr>
          <a:xfrm>
            <a:off x="4704075" y="4810875"/>
            <a:ext cx="1261800" cy="50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200">
                <a:latin typeface="Consolas"/>
                <a:ea typeface="Consolas"/>
                <a:cs typeface="Consolas"/>
                <a:sym typeface="Consolas"/>
              </a:rPr>
              <a:t>start_time</a:t>
            </a:r>
            <a:r>
              <a:rPr b="1" lang="en" sz="1200">
                <a:latin typeface="Source Sans Pro"/>
                <a:ea typeface="Source Sans Pro"/>
                <a:cs typeface="Source Sans Pro"/>
                <a:sym typeface="Source Sans Pro"/>
              </a:rPr>
              <a:t>: 8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200">
                <a:solidFill>
                  <a:srgbClr val="D33682"/>
                </a:solidFill>
                <a:latin typeface="Consolas"/>
                <a:ea typeface="Consolas"/>
                <a:cs typeface="Consolas"/>
                <a:sym typeface="Consolas"/>
              </a:rPr>
              <a:t>end_time</a:t>
            </a:r>
            <a:r>
              <a:rPr b="1" lang="en" sz="1200">
                <a:solidFill>
                  <a:srgbClr val="D3368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: 9</a:t>
            </a:r>
          </a:p>
        </p:txBody>
      </p:sp>
      <p:sp>
        <p:nvSpPr>
          <p:cNvPr id="1416" name="Shape 1416"/>
          <p:cNvSpPr txBox="1"/>
          <p:nvPr/>
        </p:nvSpPr>
        <p:spPr>
          <a:xfrm>
            <a:off x="6358275" y="3112725"/>
            <a:ext cx="1261800" cy="50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200">
                <a:latin typeface="Consolas"/>
                <a:ea typeface="Consolas"/>
                <a:cs typeface="Consolas"/>
                <a:sym typeface="Consolas"/>
              </a:rPr>
              <a:t>start_time</a:t>
            </a:r>
            <a:r>
              <a:rPr b="1" lang="en" sz="1200">
                <a:latin typeface="Source Sans Pro"/>
                <a:ea typeface="Source Sans Pro"/>
                <a:cs typeface="Source Sans Pro"/>
                <a:sym typeface="Source Sans Pro"/>
              </a:rPr>
              <a:t>: 2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200">
                <a:solidFill>
                  <a:srgbClr val="D33682"/>
                </a:solidFill>
                <a:latin typeface="Consolas"/>
                <a:ea typeface="Consolas"/>
                <a:cs typeface="Consolas"/>
                <a:sym typeface="Consolas"/>
              </a:rPr>
              <a:t>end_time</a:t>
            </a:r>
            <a:r>
              <a:rPr b="1" lang="en" sz="1200">
                <a:solidFill>
                  <a:srgbClr val="D3368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: 7</a:t>
            </a:r>
          </a:p>
        </p:txBody>
      </p:sp>
      <p:sp>
        <p:nvSpPr>
          <p:cNvPr id="1417" name="Shape 1417"/>
          <p:cNvSpPr txBox="1"/>
          <p:nvPr/>
        </p:nvSpPr>
        <p:spPr>
          <a:xfrm>
            <a:off x="1800650" y="2700325"/>
            <a:ext cx="1293300" cy="50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200">
                <a:latin typeface="Consolas"/>
                <a:ea typeface="Consolas"/>
                <a:cs typeface="Consolas"/>
                <a:sym typeface="Consolas"/>
              </a:rPr>
              <a:t>start_time</a:t>
            </a:r>
            <a:r>
              <a:rPr b="1" lang="en" sz="1200">
                <a:latin typeface="Source Sans Pro"/>
                <a:ea typeface="Source Sans Pro"/>
                <a:cs typeface="Source Sans Pro"/>
                <a:sym typeface="Source Sans Pro"/>
              </a:rPr>
              <a:t>: 0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200">
                <a:latin typeface="Consolas"/>
                <a:ea typeface="Consolas"/>
                <a:cs typeface="Consolas"/>
                <a:sym typeface="Consolas"/>
              </a:rPr>
              <a:t>end_time</a:t>
            </a:r>
            <a:r>
              <a:rPr b="1" lang="en" sz="1200">
                <a:latin typeface="Source Sans Pro"/>
                <a:ea typeface="Source Sans Pro"/>
                <a:cs typeface="Source Sans Pro"/>
                <a:sym typeface="Source Sans Pro"/>
              </a:rPr>
              <a:t>: 1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421" name="Shape 1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2" name="Shape 1422"/>
          <p:cNvSpPr txBox="1"/>
          <p:nvPr>
            <p:ph idx="4294967295" type="subTitle"/>
          </p:nvPr>
        </p:nvSpPr>
        <p:spPr>
          <a:xfrm>
            <a:off x="609600" y="1444500"/>
            <a:ext cx="7924800" cy="541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Claim: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For each edge (u, v) in the SCC metagraph where u </a:t>
            </a:r>
            <a:r>
              <a:rPr lang="en" sz="12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∈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C</a:t>
            </a:r>
            <a:r>
              <a:rPr baseline="-25000"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and v </a:t>
            </a:r>
            <a:r>
              <a:rPr lang="en" sz="12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∈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C</a:t>
            </a:r>
            <a:r>
              <a:rPr baseline="-25000"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end_time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of C</a:t>
            </a:r>
            <a:r>
              <a:rPr baseline="-25000"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must be larger than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end_time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of C</a:t>
            </a:r>
            <a:r>
              <a:rPr baseline="-25000"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</a:p>
        </p:txBody>
      </p:sp>
      <p:sp>
        <p:nvSpPr>
          <p:cNvPr id="1423" name="Shape 1423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Kosaraju’s Algorithm</a:t>
            </a:r>
          </a:p>
        </p:txBody>
      </p:sp>
      <p:grpSp>
        <p:nvGrpSpPr>
          <p:cNvPr id="1424" name="Shape 1424"/>
          <p:cNvGrpSpPr/>
          <p:nvPr/>
        </p:nvGrpSpPr>
        <p:grpSpPr>
          <a:xfrm>
            <a:off x="5596287" y="3232787"/>
            <a:ext cx="644700" cy="644699"/>
            <a:chOff x="4581974" y="2766525"/>
            <a:chExt cx="644700" cy="644699"/>
          </a:xfrm>
        </p:grpSpPr>
        <p:sp>
          <p:nvSpPr>
            <p:cNvPr id="1425" name="Shape 1425"/>
            <p:cNvSpPr/>
            <p:nvPr/>
          </p:nvSpPr>
          <p:spPr>
            <a:xfrm>
              <a:off x="4581974" y="2766525"/>
              <a:ext cx="644700" cy="644699"/>
            </a:xfrm>
            <a:prstGeom prst="ellipse">
              <a:avLst/>
            </a:prstGeom>
            <a:solidFill>
              <a:schemeClr val="dk1"/>
            </a:solidFill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t/>
              </a:r>
              <a:endParaRPr b="1" sz="18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pic>
          <p:nvPicPr>
            <p:cNvPr id="1426" name="Shape 142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673000" y="2903812"/>
              <a:ext cx="462650" cy="370123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427" name="Shape 1427"/>
          <p:cNvGrpSpPr/>
          <p:nvPr/>
        </p:nvGrpSpPr>
        <p:grpSpPr>
          <a:xfrm>
            <a:off x="4834287" y="3232787"/>
            <a:ext cx="644700" cy="644700"/>
            <a:chOff x="1912099" y="3775425"/>
            <a:chExt cx="644700" cy="644700"/>
          </a:xfrm>
        </p:grpSpPr>
        <p:sp>
          <p:nvSpPr>
            <p:cNvPr id="1428" name="Shape 1428"/>
            <p:cNvSpPr/>
            <p:nvPr/>
          </p:nvSpPr>
          <p:spPr>
            <a:xfrm>
              <a:off x="1912099" y="3775425"/>
              <a:ext cx="644700" cy="644700"/>
            </a:xfrm>
            <a:prstGeom prst="ellipse">
              <a:avLst/>
            </a:prstGeom>
            <a:solidFill>
              <a:schemeClr val="dk1"/>
            </a:solidFill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t/>
              </a:r>
              <a:endParaRPr b="1" sz="18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pic>
          <p:nvPicPr>
            <p:cNvPr id="1429" name="Shape 142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005550" y="3879862"/>
              <a:ext cx="457800" cy="4358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430" name="Shape 1430"/>
          <p:cNvGrpSpPr/>
          <p:nvPr/>
        </p:nvGrpSpPr>
        <p:grpSpPr>
          <a:xfrm>
            <a:off x="3974812" y="4742612"/>
            <a:ext cx="644700" cy="644700"/>
            <a:chOff x="3978374" y="3680925"/>
            <a:chExt cx="644700" cy="644700"/>
          </a:xfrm>
        </p:grpSpPr>
        <p:sp>
          <p:nvSpPr>
            <p:cNvPr id="1431" name="Shape 1431"/>
            <p:cNvSpPr/>
            <p:nvPr/>
          </p:nvSpPr>
          <p:spPr>
            <a:xfrm>
              <a:off x="3978374" y="3680925"/>
              <a:ext cx="644700" cy="644700"/>
            </a:xfrm>
            <a:prstGeom prst="ellipse">
              <a:avLst/>
            </a:prstGeom>
            <a:solidFill>
              <a:schemeClr val="dk1"/>
            </a:solidFill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t/>
              </a:r>
              <a:endParaRPr b="1" sz="18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pic>
          <p:nvPicPr>
            <p:cNvPr id="1432" name="Shape 1432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034762" y="3799637"/>
              <a:ext cx="531924" cy="40727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433" name="Shape 1433"/>
          <p:cNvGrpSpPr/>
          <p:nvPr/>
        </p:nvGrpSpPr>
        <p:grpSpPr>
          <a:xfrm>
            <a:off x="5215287" y="2623187"/>
            <a:ext cx="644700" cy="644700"/>
            <a:chOff x="4359374" y="1453400"/>
            <a:chExt cx="644700" cy="644700"/>
          </a:xfrm>
        </p:grpSpPr>
        <p:sp>
          <p:nvSpPr>
            <p:cNvPr id="1434" name="Shape 1434"/>
            <p:cNvSpPr/>
            <p:nvPr/>
          </p:nvSpPr>
          <p:spPr>
            <a:xfrm>
              <a:off x="4359374" y="1453400"/>
              <a:ext cx="644700" cy="644700"/>
            </a:xfrm>
            <a:prstGeom prst="ellipse">
              <a:avLst/>
            </a:prstGeom>
            <a:solidFill>
              <a:schemeClr val="dk1"/>
            </a:solidFill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t/>
              </a:r>
              <a:endParaRPr b="1" sz="18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pic>
          <p:nvPicPr>
            <p:cNvPr id="1435" name="Shape 1435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4417724" y="1511624"/>
              <a:ext cx="527999" cy="5279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436" name="Shape 1436"/>
          <p:cNvGrpSpPr/>
          <p:nvPr/>
        </p:nvGrpSpPr>
        <p:grpSpPr>
          <a:xfrm>
            <a:off x="2883212" y="3013062"/>
            <a:ext cx="644700" cy="644699"/>
            <a:chOff x="2606774" y="2309325"/>
            <a:chExt cx="644700" cy="644700"/>
          </a:xfrm>
        </p:grpSpPr>
        <p:sp>
          <p:nvSpPr>
            <p:cNvPr id="1437" name="Shape 1437"/>
            <p:cNvSpPr/>
            <p:nvPr/>
          </p:nvSpPr>
          <p:spPr>
            <a:xfrm>
              <a:off x="2606774" y="2309325"/>
              <a:ext cx="644700" cy="644700"/>
            </a:xfrm>
            <a:prstGeom prst="ellipse">
              <a:avLst/>
            </a:prstGeom>
            <a:solidFill>
              <a:schemeClr val="dk1"/>
            </a:solidFill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t/>
              </a:r>
              <a:endParaRPr b="1" sz="18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pic>
          <p:nvPicPr>
            <p:cNvPr id="1438" name="Shape 1438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2606775" y="2388291"/>
              <a:ext cx="644700" cy="48674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39" name="Shape 1439"/>
          <p:cNvSpPr/>
          <p:nvPr/>
        </p:nvSpPr>
        <p:spPr>
          <a:xfrm>
            <a:off x="2780912" y="2910775"/>
            <a:ext cx="849300" cy="849300"/>
          </a:xfrm>
          <a:prstGeom prst="ellipse">
            <a:avLst/>
          </a:prstGeom>
          <a:noFill/>
          <a:ln cap="flat" cmpd="sng" w="38100">
            <a:solidFill>
              <a:srgbClr val="2196F3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40" name="Shape 1440"/>
          <p:cNvSpPr/>
          <p:nvPr/>
        </p:nvSpPr>
        <p:spPr>
          <a:xfrm>
            <a:off x="3872487" y="4640325"/>
            <a:ext cx="849300" cy="849300"/>
          </a:xfrm>
          <a:prstGeom prst="ellipse">
            <a:avLst/>
          </a:prstGeom>
          <a:noFill/>
          <a:ln cap="flat" cmpd="sng" w="38100">
            <a:solidFill>
              <a:srgbClr val="FFD54F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41" name="Shape 1441"/>
          <p:cNvSpPr/>
          <p:nvPr/>
        </p:nvSpPr>
        <p:spPr>
          <a:xfrm>
            <a:off x="4704079" y="2537320"/>
            <a:ext cx="1659000" cy="1659000"/>
          </a:xfrm>
          <a:prstGeom prst="ellipse">
            <a:avLst/>
          </a:prstGeom>
          <a:noFill/>
          <a:ln cap="flat" cmpd="sng" w="38100">
            <a:solidFill>
              <a:srgbClr val="8BC34A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442" name="Shape 1442"/>
          <p:cNvCxnSpPr>
            <a:stCxn id="1441" idx="2"/>
            <a:endCxn id="1439" idx="6"/>
          </p:cNvCxnSpPr>
          <p:nvPr/>
        </p:nvCxnSpPr>
        <p:spPr>
          <a:xfrm rot="10800000">
            <a:off x="3630079" y="3335320"/>
            <a:ext cx="1074000" cy="31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1443" name="Shape 1443"/>
          <p:cNvCxnSpPr>
            <a:stCxn id="1440" idx="1"/>
            <a:endCxn id="1439" idx="5"/>
          </p:cNvCxnSpPr>
          <p:nvPr/>
        </p:nvCxnSpPr>
        <p:spPr>
          <a:xfrm rot="10800000">
            <a:off x="3505764" y="3635802"/>
            <a:ext cx="491100" cy="1128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1444" name="Shape 1444"/>
          <p:cNvCxnSpPr>
            <a:stCxn id="1440" idx="7"/>
            <a:endCxn id="1441" idx="3"/>
          </p:cNvCxnSpPr>
          <p:nvPr/>
        </p:nvCxnSpPr>
        <p:spPr>
          <a:xfrm flipH="1" rot="10800000">
            <a:off x="4597410" y="3953502"/>
            <a:ext cx="349500" cy="811200"/>
          </a:xfrm>
          <a:prstGeom prst="straightConnector1">
            <a:avLst/>
          </a:prstGeom>
          <a:noFill/>
          <a:ln cap="flat" cmpd="sng" w="19050">
            <a:solidFill>
              <a:srgbClr val="D33682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1445" name="Shape 1445"/>
          <p:cNvSpPr txBox="1"/>
          <p:nvPr/>
        </p:nvSpPr>
        <p:spPr>
          <a:xfrm>
            <a:off x="4704075" y="4810875"/>
            <a:ext cx="1261800" cy="50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200">
                <a:latin typeface="Consolas"/>
                <a:ea typeface="Consolas"/>
                <a:cs typeface="Consolas"/>
                <a:sym typeface="Consolas"/>
              </a:rPr>
              <a:t>start_time</a:t>
            </a:r>
            <a:r>
              <a:rPr b="1" lang="en" sz="1200">
                <a:latin typeface="Source Sans Pro"/>
                <a:ea typeface="Source Sans Pro"/>
                <a:cs typeface="Source Sans Pro"/>
                <a:sym typeface="Source Sans Pro"/>
              </a:rPr>
              <a:t>: 8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200">
                <a:solidFill>
                  <a:srgbClr val="D33682"/>
                </a:solidFill>
                <a:latin typeface="Consolas"/>
                <a:ea typeface="Consolas"/>
                <a:cs typeface="Consolas"/>
                <a:sym typeface="Consolas"/>
              </a:rPr>
              <a:t>end_time</a:t>
            </a:r>
            <a:r>
              <a:rPr b="1" lang="en" sz="1200">
                <a:solidFill>
                  <a:srgbClr val="D3368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: 9</a:t>
            </a:r>
          </a:p>
        </p:txBody>
      </p:sp>
      <p:sp>
        <p:nvSpPr>
          <p:cNvPr id="1446" name="Shape 1446"/>
          <p:cNvSpPr txBox="1"/>
          <p:nvPr/>
        </p:nvSpPr>
        <p:spPr>
          <a:xfrm>
            <a:off x="6358275" y="3112725"/>
            <a:ext cx="1261800" cy="50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200">
                <a:latin typeface="Consolas"/>
                <a:ea typeface="Consolas"/>
                <a:cs typeface="Consolas"/>
                <a:sym typeface="Consolas"/>
              </a:rPr>
              <a:t>start_time</a:t>
            </a:r>
            <a:r>
              <a:rPr b="1" lang="en" sz="1200">
                <a:latin typeface="Source Sans Pro"/>
                <a:ea typeface="Source Sans Pro"/>
                <a:cs typeface="Source Sans Pro"/>
                <a:sym typeface="Source Sans Pro"/>
              </a:rPr>
              <a:t>: 2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200">
                <a:solidFill>
                  <a:srgbClr val="D33682"/>
                </a:solidFill>
                <a:latin typeface="Consolas"/>
                <a:ea typeface="Consolas"/>
                <a:cs typeface="Consolas"/>
                <a:sym typeface="Consolas"/>
              </a:rPr>
              <a:t>end_time</a:t>
            </a:r>
            <a:r>
              <a:rPr b="1" lang="en" sz="1200">
                <a:solidFill>
                  <a:srgbClr val="D3368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: 7</a:t>
            </a:r>
          </a:p>
        </p:txBody>
      </p:sp>
      <p:sp>
        <p:nvSpPr>
          <p:cNvPr id="1447" name="Shape 1447"/>
          <p:cNvSpPr txBox="1"/>
          <p:nvPr/>
        </p:nvSpPr>
        <p:spPr>
          <a:xfrm>
            <a:off x="1800650" y="2700325"/>
            <a:ext cx="1293300" cy="50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200">
                <a:latin typeface="Consolas"/>
                <a:ea typeface="Consolas"/>
                <a:cs typeface="Consolas"/>
                <a:sym typeface="Consolas"/>
              </a:rPr>
              <a:t>start_time</a:t>
            </a:r>
            <a:r>
              <a:rPr b="1" lang="en" sz="1200">
                <a:latin typeface="Source Sans Pro"/>
                <a:ea typeface="Source Sans Pro"/>
                <a:cs typeface="Source Sans Pro"/>
                <a:sym typeface="Source Sans Pro"/>
              </a:rPr>
              <a:t>: 0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200">
                <a:latin typeface="Consolas"/>
                <a:ea typeface="Consolas"/>
                <a:cs typeface="Consolas"/>
                <a:sym typeface="Consolas"/>
              </a:rPr>
              <a:t>end_time</a:t>
            </a:r>
            <a:r>
              <a:rPr b="1" lang="en" sz="1200">
                <a:latin typeface="Source Sans Pro"/>
                <a:ea typeface="Source Sans Pro"/>
                <a:cs typeface="Source Sans Pro"/>
                <a:sym typeface="Source Sans Pro"/>
              </a:rPr>
              <a:t>: 1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451" name="Shape 1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2" name="Shape 1452"/>
          <p:cNvSpPr txBox="1"/>
          <p:nvPr>
            <p:ph idx="4294967295" type="subTitle"/>
          </p:nvPr>
        </p:nvSpPr>
        <p:spPr>
          <a:xfrm>
            <a:off x="609600" y="1444500"/>
            <a:ext cx="7924800" cy="541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Claim: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For each edge (u, v) in the SCC metagraph where u </a:t>
            </a:r>
            <a:r>
              <a:rPr lang="en" sz="12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∈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C</a:t>
            </a:r>
            <a:r>
              <a:rPr baseline="-25000"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and v </a:t>
            </a:r>
            <a:r>
              <a:rPr lang="en" sz="12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∈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C</a:t>
            </a:r>
            <a:r>
              <a:rPr baseline="-25000"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end_time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of C</a:t>
            </a:r>
            <a:r>
              <a:rPr baseline="-25000"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must be larger than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end_time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of C</a:t>
            </a:r>
            <a:r>
              <a:rPr baseline="-25000"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453" name="Shape 1453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Kosaraju’s Algorithm</a:t>
            </a:r>
          </a:p>
        </p:txBody>
      </p:sp>
      <p:grpSp>
        <p:nvGrpSpPr>
          <p:cNvPr id="1454" name="Shape 1454"/>
          <p:cNvGrpSpPr/>
          <p:nvPr/>
        </p:nvGrpSpPr>
        <p:grpSpPr>
          <a:xfrm>
            <a:off x="5596287" y="5366387"/>
            <a:ext cx="644700" cy="644700"/>
            <a:chOff x="4581974" y="2766525"/>
            <a:chExt cx="644700" cy="644699"/>
          </a:xfrm>
        </p:grpSpPr>
        <p:sp>
          <p:nvSpPr>
            <p:cNvPr id="1455" name="Shape 1455"/>
            <p:cNvSpPr/>
            <p:nvPr/>
          </p:nvSpPr>
          <p:spPr>
            <a:xfrm>
              <a:off x="4581974" y="2766525"/>
              <a:ext cx="644700" cy="644699"/>
            </a:xfrm>
            <a:prstGeom prst="ellipse">
              <a:avLst/>
            </a:prstGeom>
            <a:solidFill>
              <a:schemeClr val="dk1"/>
            </a:solidFill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t/>
              </a:r>
              <a:endParaRPr b="1" sz="18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pic>
          <p:nvPicPr>
            <p:cNvPr id="1456" name="Shape 145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673000" y="2903812"/>
              <a:ext cx="462650" cy="370123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457" name="Shape 1457"/>
          <p:cNvGrpSpPr/>
          <p:nvPr/>
        </p:nvGrpSpPr>
        <p:grpSpPr>
          <a:xfrm>
            <a:off x="4834287" y="5366387"/>
            <a:ext cx="644700" cy="644700"/>
            <a:chOff x="1912099" y="3775425"/>
            <a:chExt cx="644700" cy="644700"/>
          </a:xfrm>
        </p:grpSpPr>
        <p:sp>
          <p:nvSpPr>
            <p:cNvPr id="1458" name="Shape 1458"/>
            <p:cNvSpPr/>
            <p:nvPr/>
          </p:nvSpPr>
          <p:spPr>
            <a:xfrm>
              <a:off x="1912099" y="3775425"/>
              <a:ext cx="644700" cy="644700"/>
            </a:xfrm>
            <a:prstGeom prst="ellipse">
              <a:avLst/>
            </a:prstGeom>
            <a:solidFill>
              <a:schemeClr val="dk1"/>
            </a:solidFill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t/>
              </a:r>
              <a:endParaRPr b="1" sz="18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pic>
          <p:nvPicPr>
            <p:cNvPr id="1459" name="Shape 145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005550" y="3879862"/>
              <a:ext cx="457800" cy="4358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460" name="Shape 1460"/>
          <p:cNvGrpSpPr/>
          <p:nvPr/>
        </p:nvGrpSpPr>
        <p:grpSpPr>
          <a:xfrm>
            <a:off x="5215287" y="4756787"/>
            <a:ext cx="644700" cy="644700"/>
            <a:chOff x="4359374" y="1453400"/>
            <a:chExt cx="644700" cy="644700"/>
          </a:xfrm>
        </p:grpSpPr>
        <p:sp>
          <p:nvSpPr>
            <p:cNvPr id="1461" name="Shape 1461"/>
            <p:cNvSpPr/>
            <p:nvPr/>
          </p:nvSpPr>
          <p:spPr>
            <a:xfrm>
              <a:off x="4359374" y="1453400"/>
              <a:ext cx="644700" cy="644700"/>
            </a:xfrm>
            <a:prstGeom prst="ellipse">
              <a:avLst/>
            </a:prstGeom>
            <a:solidFill>
              <a:schemeClr val="dk1"/>
            </a:solidFill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t/>
              </a:r>
              <a:endParaRPr b="1" sz="18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pic>
          <p:nvPicPr>
            <p:cNvPr id="1462" name="Shape 1462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417724" y="1511624"/>
              <a:ext cx="527999" cy="5279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463" name="Shape 1463"/>
          <p:cNvGrpSpPr/>
          <p:nvPr/>
        </p:nvGrpSpPr>
        <p:grpSpPr>
          <a:xfrm>
            <a:off x="2883212" y="5146662"/>
            <a:ext cx="644700" cy="644700"/>
            <a:chOff x="2606774" y="2309325"/>
            <a:chExt cx="644700" cy="644700"/>
          </a:xfrm>
        </p:grpSpPr>
        <p:sp>
          <p:nvSpPr>
            <p:cNvPr id="1464" name="Shape 1464"/>
            <p:cNvSpPr/>
            <p:nvPr/>
          </p:nvSpPr>
          <p:spPr>
            <a:xfrm>
              <a:off x="2606774" y="2309325"/>
              <a:ext cx="644700" cy="644700"/>
            </a:xfrm>
            <a:prstGeom prst="ellipse">
              <a:avLst/>
            </a:prstGeom>
            <a:solidFill>
              <a:schemeClr val="dk1"/>
            </a:solidFill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t/>
              </a:r>
              <a:endParaRPr b="1" sz="18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pic>
          <p:nvPicPr>
            <p:cNvPr id="1465" name="Shape 1465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2606775" y="2388291"/>
              <a:ext cx="644700" cy="48674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66" name="Shape 1466"/>
          <p:cNvSpPr/>
          <p:nvPr/>
        </p:nvSpPr>
        <p:spPr>
          <a:xfrm>
            <a:off x="2780912" y="5044375"/>
            <a:ext cx="849300" cy="849300"/>
          </a:xfrm>
          <a:prstGeom prst="ellipse">
            <a:avLst/>
          </a:prstGeom>
          <a:noFill/>
          <a:ln cap="flat" cmpd="sng" w="38100">
            <a:solidFill>
              <a:srgbClr val="2196F3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67" name="Shape 1467"/>
          <p:cNvSpPr/>
          <p:nvPr/>
        </p:nvSpPr>
        <p:spPr>
          <a:xfrm>
            <a:off x="4704079" y="4670920"/>
            <a:ext cx="1659000" cy="1659000"/>
          </a:xfrm>
          <a:prstGeom prst="ellipse">
            <a:avLst/>
          </a:prstGeom>
          <a:noFill/>
          <a:ln cap="flat" cmpd="sng" w="38100">
            <a:solidFill>
              <a:srgbClr val="8BC34A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468" name="Shape 1468"/>
          <p:cNvCxnSpPr>
            <a:stCxn id="1467" idx="2"/>
            <a:endCxn id="1466" idx="6"/>
          </p:cNvCxnSpPr>
          <p:nvPr/>
        </p:nvCxnSpPr>
        <p:spPr>
          <a:xfrm rot="10800000">
            <a:off x="3630079" y="5468920"/>
            <a:ext cx="1074000" cy="31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1469" name="Shape 1469"/>
          <p:cNvSpPr txBox="1"/>
          <p:nvPr/>
        </p:nvSpPr>
        <p:spPr>
          <a:xfrm>
            <a:off x="6358275" y="5246325"/>
            <a:ext cx="1261800" cy="50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200">
                <a:latin typeface="Consolas"/>
                <a:ea typeface="Consolas"/>
                <a:cs typeface="Consolas"/>
                <a:sym typeface="Consolas"/>
              </a:rPr>
              <a:t>start_time</a:t>
            </a:r>
            <a:r>
              <a:rPr b="1" lang="en" sz="1200">
                <a:latin typeface="Source Sans Pro"/>
                <a:ea typeface="Source Sans Pro"/>
                <a:cs typeface="Source Sans Pro"/>
                <a:sym typeface="Source Sans Pro"/>
              </a:rPr>
              <a:t>: 2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200">
                <a:latin typeface="Consolas"/>
                <a:ea typeface="Consolas"/>
                <a:cs typeface="Consolas"/>
                <a:sym typeface="Consolas"/>
              </a:rPr>
              <a:t>end_time</a:t>
            </a:r>
            <a:r>
              <a:rPr b="1" lang="en" sz="1200">
                <a:latin typeface="Source Sans Pro"/>
                <a:ea typeface="Source Sans Pro"/>
                <a:cs typeface="Source Sans Pro"/>
                <a:sym typeface="Source Sans Pro"/>
              </a:rPr>
              <a:t>: 7</a:t>
            </a:r>
          </a:p>
        </p:txBody>
      </p:sp>
      <p:sp>
        <p:nvSpPr>
          <p:cNvPr id="1470" name="Shape 1470"/>
          <p:cNvSpPr txBox="1"/>
          <p:nvPr/>
        </p:nvSpPr>
        <p:spPr>
          <a:xfrm>
            <a:off x="1800650" y="4833925"/>
            <a:ext cx="1293300" cy="50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200">
                <a:latin typeface="Consolas"/>
                <a:ea typeface="Consolas"/>
                <a:cs typeface="Consolas"/>
                <a:sym typeface="Consolas"/>
              </a:rPr>
              <a:t>start_time</a:t>
            </a:r>
            <a:r>
              <a:rPr b="1" lang="en" sz="1200">
                <a:latin typeface="Source Sans Pro"/>
                <a:ea typeface="Source Sans Pro"/>
                <a:cs typeface="Source Sans Pro"/>
                <a:sym typeface="Source Sans Pro"/>
              </a:rPr>
              <a:t>: 0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200">
                <a:latin typeface="Consolas"/>
                <a:ea typeface="Consolas"/>
                <a:cs typeface="Consolas"/>
                <a:sym typeface="Consolas"/>
              </a:rPr>
              <a:t>end_time</a:t>
            </a:r>
            <a:r>
              <a:rPr b="1" lang="en" sz="1200">
                <a:latin typeface="Source Sans Pro"/>
                <a:ea typeface="Source Sans Pro"/>
                <a:cs typeface="Source Sans Pro"/>
                <a:sym typeface="Source Sans Pro"/>
              </a:rPr>
              <a:t>: 1</a:t>
            </a:r>
          </a:p>
        </p:txBody>
      </p:sp>
      <p:sp>
        <p:nvSpPr>
          <p:cNvPr id="1471" name="Shape 1471"/>
          <p:cNvSpPr txBox="1"/>
          <p:nvPr/>
        </p:nvSpPr>
        <p:spPr>
          <a:xfrm>
            <a:off x="3005759" y="4536175"/>
            <a:ext cx="399600" cy="50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C</a:t>
            </a:r>
            <a:r>
              <a:rPr baseline="-25000" lang="en" sz="1800"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</a:p>
        </p:txBody>
      </p:sp>
      <p:sp>
        <p:nvSpPr>
          <p:cNvPr id="1472" name="Shape 1472"/>
          <p:cNvSpPr txBox="1"/>
          <p:nvPr/>
        </p:nvSpPr>
        <p:spPr>
          <a:xfrm>
            <a:off x="5337834" y="4162725"/>
            <a:ext cx="399600" cy="50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C</a:t>
            </a:r>
            <a:r>
              <a:rPr baseline="-25000" lang="en" sz="1800"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476" name="Shape 1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7" name="Shape 1477"/>
          <p:cNvSpPr txBox="1"/>
          <p:nvPr>
            <p:ph idx="4294967295" type="subTitle"/>
          </p:nvPr>
        </p:nvSpPr>
        <p:spPr>
          <a:xfrm>
            <a:off x="609600" y="1444500"/>
            <a:ext cx="7924800" cy="541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Claim: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For each edge (u, v) in the SCC metagraph where u </a:t>
            </a:r>
            <a:r>
              <a:rPr lang="en" sz="12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∈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C</a:t>
            </a:r>
            <a:r>
              <a:rPr baseline="-25000"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and v </a:t>
            </a:r>
            <a:r>
              <a:rPr lang="en" sz="12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∈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C</a:t>
            </a:r>
            <a:r>
              <a:rPr baseline="-25000"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end_time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of C</a:t>
            </a:r>
            <a:r>
              <a:rPr baseline="-25000"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must be larger than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end_time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of C</a:t>
            </a:r>
            <a:r>
              <a:rPr baseline="-25000"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Intuition: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In order for the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end_time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of C</a:t>
            </a:r>
            <a:r>
              <a:rPr baseline="-25000"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to be smaller than the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end_time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of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</a:t>
            </a:r>
            <a:r>
              <a:rPr baseline="-25000"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all vertices in C</a:t>
            </a:r>
            <a:r>
              <a:rPr baseline="-25000"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must have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end_time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 smaller than at least one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end_time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of C</a:t>
            </a:r>
            <a:r>
              <a:rPr baseline="-25000"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</a:p>
        </p:txBody>
      </p:sp>
      <p:sp>
        <p:nvSpPr>
          <p:cNvPr id="1478" name="Shape 1478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Kosaraju’s Algorithm</a:t>
            </a:r>
          </a:p>
        </p:txBody>
      </p:sp>
      <p:grpSp>
        <p:nvGrpSpPr>
          <p:cNvPr id="1479" name="Shape 1479"/>
          <p:cNvGrpSpPr/>
          <p:nvPr/>
        </p:nvGrpSpPr>
        <p:grpSpPr>
          <a:xfrm>
            <a:off x="5596287" y="5366387"/>
            <a:ext cx="644700" cy="644700"/>
            <a:chOff x="4581974" y="2766525"/>
            <a:chExt cx="644700" cy="644699"/>
          </a:xfrm>
        </p:grpSpPr>
        <p:sp>
          <p:nvSpPr>
            <p:cNvPr id="1480" name="Shape 1480"/>
            <p:cNvSpPr/>
            <p:nvPr/>
          </p:nvSpPr>
          <p:spPr>
            <a:xfrm>
              <a:off x="4581974" y="2766525"/>
              <a:ext cx="644700" cy="644699"/>
            </a:xfrm>
            <a:prstGeom prst="ellipse">
              <a:avLst/>
            </a:prstGeom>
            <a:solidFill>
              <a:schemeClr val="dk1"/>
            </a:solidFill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t/>
              </a:r>
              <a:endParaRPr b="1" sz="18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pic>
          <p:nvPicPr>
            <p:cNvPr id="1481" name="Shape 148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673000" y="2903812"/>
              <a:ext cx="462650" cy="370123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482" name="Shape 1482"/>
          <p:cNvGrpSpPr/>
          <p:nvPr/>
        </p:nvGrpSpPr>
        <p:grpSpPr>
          <a:xfrm>
            <a:off x="4834287" y="5366387"/>
            <a:ext cx="644700" cy="644700"/>
            <a:chOff x="1912099" y="3775425"/>
            <a:chExt cx="644700" cy="644700"/>
          </a:xfrm>
        </p:grpSpPr>
        <p:sp>
          <p:nvSpPr>
            <p:cNvPr id="1483" name="Shape 1483"/>
            <p:cNvSpPr/>
            <p:nvPr/>
          </p:nvSpPr>
          <p:spPr>
            <a:xfrm>
              <a:off x="1912099" y="3775425"/>
              <a:ext cx="644700" cy="644700"/>
            </a:xfrm>
            <a:prstGeom prst="ellipse">
              <a:avLst/>
            </a:prstGeom>
            <a:solidFill>
              <a:schemeClr val="dk1"/>
            </a:solidFill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t/>
              </a:r>
              <a:endParaRPr b="1" sz="18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pic>
          <p:nvPicPr>
            <p:cNvPr id="1484" name="Shape 148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005550" y="3879862"/>
              <a:ext cx="457800" cy="4358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485" name="Shape 1485"/>
          <p:cNvGrpSpPr/>
          <p:nvPr/>
        </p:nvGrpSpPr>
        <p:grpSpPr>
          <a:xfrm>
            <a:off x="5215287" y="4756787"/>
            <a:ext cx="644700" cy="644700"/>
            <a:chOff x="4359374" y="1453400"/>
            <a:chExt cx="644700" cy="644700"/>
          </a:xfrm>
        </p:grpSpPr>
        <p:sp>
          <p:nvSpPr>
            <p:cNvPr id="1486" name="Shape 1486"/>
            <p:cNvSpPr/>
            <p:nvPr/>
          </p:nvSpPr>
          <p:spPr>
            <a:xfrm>
              <a:off x="4359374" y="1453400"/>
              <a:ext cx="644700" cy="644700"/>
            </a:xfrm>
            <a:prstGeom prst="ellipse">
              <a:avLst/>
            </a:prstGeom>
            <a:solidFill>
              <a:schemeClr val="dk1"/>
            </a:solidFill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t/>
              </a:r>
              <a:endParaRPr b="1" sz="18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pic>
          <p:nvPicPr>
            <p:cNvPr id="1487" name="Shape 1487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417724" y="1511624"/>
              <a:ext cx="527999" cy="5279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488" name="Shape 1488"/>
          <p:cNvGrpSpPr/>
          <p:nvPr/>
        </p:nvGrpSpPr>
        <p:grpSpPr>
          <a:xfrm>
            <a:off x="2883212" y="5146662"/>
            <a:ext cx="644700" cy="644700"/>
            <a:chOff x="2606774" y="2309325"/>
            <a:chExt cx="644700" cy="644700"/>
          </a:xfrm>
        </p:grpSpPr>
        <p:sp>
          <p:nvSpPr>
            <p:cNvPr id="1489" name="Shape 1489"/>
            <p:cNvSpPr/>
            <p:nvPr/>
          </p:nvSpPr>
          <p:spPr>
            <a:xfrm>
              <a:off x="2606774" y="2309325"/>
              <a:ext cx="644700" cy="644700"/>
            </a:xfrm>
            <a:prstGeom prst="ellipse">
              <a:avLst/>
            </a:prstGeom>
            <a:solidFill>
              <a:schemeClr val="dk1"/>
            </a:solidFill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t/>
              </a:r>
              <a:endParaRPr b="1" sz="18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pic>
          <p:nvPicPr>
            <p:cNvPr id="1490" name="Shape 1490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2606775" y="2388291"/>
              <a:ext cx="644700" cy="48674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91" name="Shape 1491"/>
          <p:cNvSpPr/>
          <p:nvPr/>
        </p:nvSpPr>
        <p:spPr>
          <a:xfrm>
            <a:off x="2780912" y="5044375"/>
            <a:ext cx="849300" cy="849300"/>
          </a:xfrm>
          <a:prstGeom prst="ellipse">
            <a:avLst/>
          </a:prstGeom>
          <a:noFill/>
          <a:ln cap="flat" cmpd="sng" w="38100">
            <a:solidFill>
              <a:srgbClr val="2196F3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92" name="Shape 1492"/>
          <p:cNvSpPr/>
          <p:nvPr/>
        </p:nvSpPr>
        <p:spPr>
          <a:xfrm>
            <a:off x="4704079" y="4670920"/>
            <a:ext cx="1659000" cy="1659000"/>
          </a:xfrm>
          <a:prstGeom prst="ellipse">
            <a:avLst/>
          </a:prstGeom>
          <a:noFill/>
          <a:ln cap="flat" cmpd="sng" w="38100">
            <a:solidFill>
              <a:srgbClr val="8BC34A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493" name="Shape 1493"/>
          <p:cNvCxnSpPr>
            <a:stCxn id="1492" idx="2"/>
            <a:endCxn id="1491" idx="6"/>
          </p:cNvCxnSpPr>
          <p:nvPr/>
        </p:nvCxnSpPr>
        <p:spPr>
          <a:xfrm rot="10800000">
            <a:off x="3630079" y="5468920"/>
            <a:ext cx="1074000" cy="31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1494" name="Shape 1494"/>
          <p:cNvSpPr txBox="1"/>
          <p:nvPr/>
        </p:nvSpPr>
        <p:spPr>
          <a:xfrm>
            <a:off x="6358275" y="5246325"/>
            <a:ext cx="1261800" cy="50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200">
                <a:latin typeface="Consolas"/>
                <a:ea typeface="Consolas"/>
                <a:cs typeface="Consolas"/>
                <a:sym typeface="Consolas"/>
              </a:rPr>
              <a:t>start_time</a:t>
            </a:r>
            <a:r>
              <a:rPr b="1" lang="en" sz="1200">
                <a:latin typeface="Source Sans Pro"/>
                <a:ea typeface="Source Sans Pro"/>
                <a:cs typeface="Source Sans Pro"/>
                <a:sym typeface="Source Sans Pro"/>
              </a:rPr>
              <a:t>: 2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200">
                <a:latin typeface="Consolas"/>
                <a:ea typeface="Consolas"/>
                <a:cs typeface="Consolas"/>
                <a:sym typeface="Consolas"/>
              </a:rPr>
              <a:t>end_time</a:t>
            </a:r>
            <a:r>
              <a:rPr b="1" lang="en" sz="1200">
                <a:latin typeface="Source Sans Pro"/>
                <a:ea typeface="Source Sans Pro"/>
                <a:cs typeface="Source Sans Pro"/>
                <a:sym typeface="Source Sans Pro"/>
              </a:rPr>
              <a:t>: 7</a:t>
            </a:r>
          </a:p>
        </p:txBody>
      </p:sp>
      <p:sp>
        <p:nvSpPr>
          <p:cNvPr id="1495" name="Shape 1495"/>
          <p:cNvSpPr txBox="1"/>
          <p:nvPr/>
        </p:nvSpPr>
        <p:spPr>
          <a:xfrm>
            <a:off x="1800650" y="4833925"/>
            <a:ext cx="1293300" cy="50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200">
                <a:latin typeface="Consolas"/>
                <a:ea typeface="Consolas"/>
                <a:cs typeface="Consolas"/>
                <a:sym typeface="Consolas"/>
              </a:rPr>
              <a:t>start_time</a:t>
            </a:r>
            <a:r>
              <a:rPr b="1" lang="en" sz="1200">
                <a:latin typeface="Source Sans Pro"/>
                <a:ea typeface="Source Sans Pro"/>
                <a:cs typeface="Source Sans Pro"/>
                <a:sym typeface="Source Sans Pro"/>
              </a:rPr>
              <a:t>: 0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200">
                <a:latin typeface="Consolas"/>
                <a:ea typeface="Consolas"/>
                <a:cs typeface="Consolas"/>
                <a:sym typeface="Consolas"/>
              </a:rPr>
              <a:t>end_time</a:t>
            </a:r>
            <a:r>
              <a:rPr b="1" lang="en" sz="1200">
                <a:latin typeface="Source Sans Pro"/>
                <a:ea typeface="Source Sans Pro"/>
                <a:cs typeface="Source Sans Pro"/>
                <a:sym typeface="Source Sans Pro"/>
              </a:rPr>
              <a:t>: 1</a:t>
            </a:r>
          </a:p>
        </p:txBody>
      </p:sp>
      <p:sp>
        <p:nvSpPr>
          <p:cNvPr id="1496" name="Shape 1496"/>
          <p:cNvSpPr txBox="1"/>
          <p:nvPr/>
        </p:nvSpPr>
        <p:spPr>
          <a:xfrm>
            <a:off x="3005759" y="4536175"/>
            <a:ext cx="399600" cy="50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C</a:t>
            </a:r>
            <a:r>
              <a:rPr baseline="-25000" lang="en" sz="1800"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</a:p>
        </p:txBody>
      </p:sp>
      <p:sp>
        <p:nvSpPr>
          <p:cNvPr id="1497" name="Shape 1497"/>
          <p:cNvSpPr txBox="1"/>
          <p:nvPr/>
        </p:nvSpPr>
        <p:spPr>
          <a:xfrm>
            <a:off x="5337834" y="4162725"/>
            <a:ext cx="399600" cy="50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C</a:t>
            </a:r>
            <a:r>
              <a:rPr baseline="-25000" lang="en" sz="1800"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idx="4294967295" type="subTitle"/>
          </p:nvPr>
        </p:nvSpPr>
        <p:spPr>
          <a:xfrm>
            <a:off x="609600" y="1444500"/>
            <a:ext cx="7924800" cy="541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 directed graph G = (V, E) is strongly connected if,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for all pairs of vertices u and v, there’s a path from u to v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and a path from v to u.</a:t>
            </a:r>
          </a:p>
        </p:txBody>
      </p:sp>
      <p:sp>
        <p:nvSpPr>
          <p:cNvPr id="86" name="Shape 86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Strongly Connected Components</a:t>
            </a:r>
          </a:p>
        </p:txBody>
      </p:sp>
      <p:cxnSp>
        <p:nvCxnSpPr>
          <p:cNvPr id="87" name="Shape 87"/>
          <p:cNvCxnSpPr>
            <a:stCxn id="88" idx="6"/>
            <a:endCxn id="89" idx="2"/>
          </p:cNvCxnSpPr>
          <p:nvPr/>
        </p:nvCxnSpPr>
        <p:spPr>
          <a:xfrm>
            <a:off x="2951675" y="3491061"/>
            <a:ext cx="5022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stealth"/>
            <a:tailEnd len="lg" w="lg" type="none"/>
          </a:ln>
        </p:spPr>
      </p:cxnSp>
      <p:cxnSp>
        <p:nvCxnSpPr>
          <p:cNvPr id="90" name="Shape 90"/>
          <p:cNvCxnSpPr>
            <a:stCxn id="89" idx="4"/>
            <a:endCxn id="91" idx="0"/>
          </p:cNvCxnSpPr>
          <p:nvPr/>
        </p:nvCxnSpPr>
        <p:spPr>
          <a:xfrm flipH="1">
            <a:off x="3694275" y="3731661"/>
            <a:ext cx="300" cy="484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stealth"/>
            <a:tailEnd len="lg" w="lg" type="none"/>
          </a:ln>
        </p:spPr>
      </p:cxnSp>
      <p:cxnSp>
        <p:nvCxnSpPr>
          <p:cNvPr id="92" name="Shape 92"/>
          <p:cNvCxnSpPr>
            <a:stCxn id="88" idx="5"/>
            <a:endCxn id="91" idx="1"/>
          </p:cNvCxnSpPr>
          <p:nvPr/>
        </p:nvCxnSpPr>
        <p:spPr>
          <a:xfrm>
            <a:off x="2881205" y="3661191"/>
            <a:ext cx="642899" cy="625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88" name="Shape 88"/>
          <p:cNvSpPr/>
          <p:nvPr/>
        </p:nvSpPr>
        <p:spPr>
          <a:xfrm>
            <a:off x="2470475" y="3250461"/>
            <a:ext cx="481200" cy="481200"/>
          </a:xfrm>
          <a:prstGeom prst="ellipse">
            <a:avLst/>
          </a:prstGeom>
          <a:solidFill>
            <a:schemeClr val="dk1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9" name="Shape 89"/>
          <p:cNvSpPr/>
          <p:nvPr/>
        </p:nvSpPr>
        <p:spPr>
          <a:xfrm>
            <a:off x="3453975" y="3250461"/>
            <a:ext cx="481200" cy="481200"/>
          </a:xfrm>
          <a:prstGeom prst="ellipse">
            <a:avLst/>
          </a:prstGeom>
          <a:solidFill>
            <a:schemeClr val="dk1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1" name="Shape 91"/>
          <p:cNvSpPr/>
          <p:nvPr/>
        </p:nvSpPr>
        <p:spPr>
          <a:xfrm>
            <a:off x="3453775" y="4216461"/>
            <a:ext cx="481200" cy="481200"/>
          </a:xfrm>
          <a:prstGeom prst="ellipse">
            <a:avLst/>
          </a:prstGeom>
          <a:solidFill>
            <a:schemeClr val="dk1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93" name="Shape 93"/>
          <p:cNvCxnSpPr>
            <a:stCxn id="94" idx="0"/>
            <a:endCxn id="95" idx="4"/>
          </p:cNvCxnSpPr>
          <p:nvPr/>
        </p:nvCxnSpPr>
        <p:spPr>
          <a:xfrm rot="10800000">
            <a:off x="6432975" y="3705799"/>
            <a:ext cx="0" cy="484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stealth"/>
            <a:tailEnd len="lg" w="lg" type="none"/>
          </a:ln>
        </p:spPr>
      </p:cxnSp>
      <p:cxnSp>
        <p:nvCxnSpPr>
          <p:cNvPr id="96" name="Shape 96"/>
          <p:cNvCxnSpPr>
            <a:stCxn id="97" idx="7"/>
            <a:endCxn id="95" idx="3"/>
          </p:cNvCxnSpPr>
          <p:nvPr/>
        </p:nvCxnSpPr>
        <p:spPr>
          <a:xfrm flipH="1" rot="10800000">
            <a:off x="5619405" y="3635269"/>
            <a:ext cx="643500" cy="625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stealth"/>
            <a:tailEnd len="lg" w="lg" type="none"/>
          </a:ln>
        </p:spPr>
      </p:cxnSp>
      <p:cxnSp>
        <p:nvCxnSpPr>
          <p:cNvPr id="98" name="Shape 98"/>
          <p:cNvCxnSpPr>
            <a:stCxn id="99" idx="4"/>
            <a:endCxn id="97" idx="0"/>
          </p:cNvCxnSpPr>
          <p:nvPr/>
        </p:nvCxnSpPr>
        <p:spPr>
          <a:xfrm flipH="1">
            <a:off x="5449175" y="3705799"/>
            <a:ext cx="300" cy="484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stealth"/>
            <a:tailEnd len="lg" w="lg" type="none"/>
          </a:ln>
        </p:spPr>
      </p:cxnSp>
      <p:cxnSp>
        <p:nvCxnSpPr>
          <p:cNvPr id="100" name="Shape 100"/>
          <p:cNvCxnSpPr>
            <a:stCxn id="94" idx="2"/>
            <a:endCxn id="97" idx="6"/>
          </p:cNvCxnSpPr>
          <p:nvPr/>
        </p:nvCxnSpPr>
        <p:spPr>
          <a:xfrm rot="10800000">
            <a:off x="5689875" y="4431199"/>
            <a:ext cx="5025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101" name="Shape 101"/>
          <p:cNvCxnSpPr>
            <a:stCxn id="99" idx="6"/>
            <a:endCxn id="95" idx="2"/>
          </p:cNvCxnSpPr>
          <p:nvPr/>
        </p:nvCxnSpPr>
        <p:spPr>
          <a:xfrm>
            <a:off x="5690075" y="3465199"/>
            <a:ext cx="5022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94" name="Shape 94"/>
          <p:cNvSpPr/>
          <p:nvPr/>
        </p:nvSpPr>
        <p:spPr>
          <a:xfrm>
            <a:off x="6192375" y="4190599"/>
            <a:ext cx="481200" cy="481200"/>
          </a:xfrm>
          <a:prstGeom prst="ellipse">
            <a:avLst/>
          </a:prstGeom>
          <a:solidFill>
            <a:schemeClr val="dk1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9" name="Shape 99"/>
          <p:cNvSpPr/>
          <p:nvPr/>
        </p:nvSpPr>
        <p:spPr>
          <a:xfrm>
            <a:off x="5208875" y="3224599"/>
            <a:ext cx="481200" cy="481200"/>
          </a:xfrm>
          <a:prstGeom prst="ellipse">
            <a:avLst/>
          </a:prstGeom>
          <a:solidFill>
            <a:schemeClr val="dk1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7" name="Shape 97"/>
          <p:cNvSpPr/>
          <p:nvPr/>
        </p:nvSpPr>
        <p:spPr>
          <a:xfrm>
            <a:off x="5208675" y="4190599"/>
            <a:ext cx="481200" cy="481200"/>
          </a:xfrm>
          <a:prstGeom prst="ellipse">
            <a:avLst/>
          </a:prstGeom>
          <a:solidFill>
            <a:schemeClr val="dk1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5" name="Shape 95"/>
          <p:cNvSpPr/>
          <p:nvPr/>
        </p:nvSpPr>
        <p:spPr>
          <a:xfrm>
            <a:off x="6192375" y="3224599"/>
            <a:ext cx="481200" cy="481200"/>
          </a:xfrm>
          <a:prstGeom prst="ellipse">
            <a:avLst/>
          </a:prstGeom>
          <a:solidFill>
            <a:schemeClr val="dk1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102" name="Shape 102"/>
          <p:cNvCxnSpPr>
            <a:stCxn id="103" idx="0"/>
            <a:endCxn id="104" idx="4"/>
          </p:cNvCxnSpPr>
          <p:nvPr/>
        </p:nvCxnSpPr>
        <p:spPr>
          <a:xfrm rot="10800000">
            <a:off x="3694675" y="5637824"/>
            <a:ext cx="0" cy="484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stealth"/>
            <a:tailEnd len="lg" w="lg" type="none"/>
          </a:ln>
        </p:spPr>
      </p:cxnSp>
      <p:cxnSp>
        <p:nvCxnSpPr>
          <p:cNvPr id="105" name="Shape 105"/>
          <p:cNvCxnSpPr>
            <a:stCxn id="106" idx="7"/>
            <a:endCxn id="104" idx="3"/>
          </p:cNvCxnSpPr>
          <p:nvPr/>
        </p:nvCxnSpPr>
        <p:spPr>
          <a:xfrm flipH="1" rot="10800000">
            <a:off x="2881105" y="5567294"/>
            <a:ext cx="643499" cy="625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stealth"/>
            <a:tailEnd len="lg" w="lg" type="none"/>
          </a:ln>
        </p:spPr>
      </p:cxnSp>
      <p:cxnSp>
        <p:nvCxnSpPr>
          <p:cNvPr id="107" name="Shape 107"/>
          <p:cNvCxnSpPr>
            <a:stCxn id="108" idx="4"/>
            <a:endCxn id="106" idx="0"/>
          </p:cNvCxnSpPr>
          <p:nvPr/>
        </p:nvCxnSpPr>
        <p:spPr>
          <a:xfrm flipH="1">
            <a:off x="2710875" y="5637824"/>
            <a:ext cx="300" cy="484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stealth"/>
            <a:tailEnd len="lg" w="lg" type="none"/>
          </a:ln>
        </p:spPr>
      </p:cxnSp>
      <p:cxnSp>
        <p:nvCxnSpPr>
          <p:cNvPr id="109" name="Shape 109"/>
          <p:cNvCxnSpPr>
            <a:stCxn id="103" idx="2"/>
            <a:endCxn id="106" idx="6"/>
          </p:cNvCxnSpPr>
          <p:nvPr/>
        </p:nvCxnSpPr>
        <p:spPr>
          <a:xfrm rot="10800000">
            <a:off x="2951575" y="6363224"/>
            <a:ext cx="5025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103" name="Shape 103"/>
          <p:cNvSpPr/>
          <p:nvPr/>
        </p:nvSpPr>
        <p:spPr>
          <a:xfrm>
            <a:off x="3454075" y="6122624"/>
            <a:ext cx="481200" cy="481200"/>
          </a:xfrm>
          <a:prstGeom prst="ellipse">
            <a:avLst/>
          </a:prstGeom>
          <a:solidFill>
            <a:schemeClr val="dk1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8" name="Shape 108"/>
          <p:cNvSpPr/>
          <p:nvPr/>
        </p:nvSpPr>
        <p:spPr>
          <a:xfrm>
            <a:off x="2470575" y="5156624"/>
            <a:ext cx="481200" cy="481200"/>
          </a:xfrm>
          <a:prstGeom prst="ellipse">
            <a:avLst/>
          </a:prstGeom>
          <a:solidFill>
            <a:schemeClr val="dk1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6" name="Shape 106"/>
          <p:cNvSpPr/>
          <p:nvPr/>
        </p:nvSpPr>
        <p:spPr>
          <a:xfrm>
            <a:off x="2470375" y="6122624"/>
            <a:ext cx="481200" cy="481200"/>
          </a:xfrm>
          <a:prstGeom prst="ellipse">
            <a:avLst/>
          </a:prstGeom>
          <a:solidFill>
            <a:schemeClr val="dk1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4" name="Shape 104"/>
          <p:cNvSpPr/>
          <p:nvPr/>
        </p:nvSpPr>
        <p:spPr>
          <a:xfrm>
            <a:off x="3454075" y="5156624"/>
            <a:ext cx="481200" cy="481200"/>
          </a:xfrm>
          <a:prstGeom prst="ellipse">
            <a:avLst/>
          </a:prstGeom>
          <a:solidFill>
            <a:schemeClr val="dk1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110" name="Shape 110"/>
          <p:cNvCxnSpPr>
            <a:stCxn id="108" idx="5"/>
            <a:endCxn id="103" idx="1"/>
          </p:cNvCxnSpPr>
          <p:nvPr/>
        </p:nvCxnSpPr>
        <p:spPr>
          <a:xfrm>
            <a:off x="2881305" y="5567354"/>
            <a:ext cx="643199" cy="625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111" name="Shape 111"/>
          <p:cNvCxnSpPr>
            <a:stCxn id="112" idx="6"/>
            <a:endCxn id="113" idx="2"/>
          </p:cNvCxnSpPr>
          <p:nvPr/>
        </p:nvCxnSpPr>
        <p:spPr>
          <a:xfrm>
            <a:off x="5198275" y="5397199"/>
            <a:ext cx="5022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stealth"/>
            <a:tailEnd len="lg" w="lg" type="none"/>
          </a:ln>
        </p:spPr>
      </p:cxnSp>
      <p:cxnSp>
        <p:nvCxnSpPr>
          <p:cNvPr id="114" name="Shape 114"/>
          <p:cNvCxnSpPr>
            <a:stCxn id="115" idx="7"/>
            <a:endCxn id="116" idx="3"/>
          </p:cNvCxnSpPr>
          <p:nvPr/>
        </p:nvCxnSpPr>
        <p:spPr>
          <a:xfrm flipH="1" rot="10800000">
            <a:off x="6111105" y="5567269"/>
            <a:ext cx="643500" cy="625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stealth"/>
            <a:tailEnd len="lg" w="lg" type="none"/>
          </a:ln>
        </p:spPr>
      </p:cxnSp>
      <p:cxnSp>
        <p:nvCxnSpPr>
          <p:cNvPr id="117" name="Shape 117"/>
          <p:cNvCxnSpPr>
            <a:stCxn id="112" idx="5"/>
            <a:endCxn id="115" idx="1"/>
          </p:cNvCxnSpPr>
          <p:nvPr/>
        </p:nvCxnSpPr>
        <p:spPr>
          <a:xfrm>
            <a:off x="5127805" y="5567329"/>
            <a:ext cx="642900" cy="625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118" name="Shape 118"/>
          <p:cNvCxnSpPr>
            <a:stCxn id="113" idx="6"/>
            <a:endCxn id="116" idx="2"/>
          </p:cNvCxnSpPr>
          <p:nvPr/>
        </p:nvCxnSpPr>
        <p:spPr>
          <a:xfrm>
            <a:off x="6181775" y="5397199"/>
            <a:ext cx="5022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112" name="Shape 112"/>
          <p:cNvSpPr/>
          <p:nvPr/>
        </p:nvSpPr>
        <p:spPr>
          <a:xfrm>
            <a:off x="4717075" y="5156599"/>
            <a:ext cx="481200" cy="481200"/>
          </a:xfrm>
          <a:prstGeom prst="ellipse">
            <a:avLst/>
          </a:prstGeom>
          <a:solidFill>
            <a:schemeClr val="dk1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13" name="Shape 113"/>
          <p:cNvSpPr/>
          <p:nvPr/>
        </p:nvSpPr>
        <p:spPr>
          <a:xfrm>
            <a:off x="5700575" y="5156599"/>
            <a:ext cx="481200" cy="481200"/>
          </a:xfrm>
          <a:prstGeom prst="ellipse">
            <a:avLst/>
          </a:prstGeom>
          <a:solidFill>
            <a:schemeClr val="dk1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15" name="Shape 115"/>
          <p:cNvSpPr/>
          <p:nvPr/>
        </p:nvSpPr>
        <p:spPr>
          <a:xfrm>
            <a:off x="5700375" y="6122599"/>
            <a:ext cx="481200" cy="481200"/>
          </a:xfrm>
          <a:prstGeom prst="ellipse">
            <a:avLst/>
          </a:prstGeom>
          <a:solidFill>
            <a:schemeClr val="dk1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16" name="Shape 116"/>
          <p:cNvSpPr/>
          <p:nvPr/>
        </p:nvSpPr>
        <p:spPr>
          <a:xfrm>
            <a:off x="6684075" y="5156599"/>
            <a:ext cx="481200" cy="481200"/>
          </a:xfrm>
          <a:prstGeom prst="ellipse">
            <a:avLst/>
          </a:prstGeom>
          <a:solidFill>
            <a:schemeClr val="dk1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501" name="Shape 1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2" name="Shape 1502"/>
          <p:cNvSpPr txBox="1"/>
          <p:nvPr>
            <p:ph idx="4294967295" type="subTitle"/>
          </p:nvPr>
        </p:nvSpPr>
        <p:spPr>
          <a:xfrm>
            <a:off x="609600" y="1444500"/>
            <a:ext cx="7924800" cy="541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Claim: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For each edge (u, v) in the SCC metagraph where u </a:t>
            </a:r>
            <a:r>
              <a:rPr lang="en" sz="12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∈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C</a:t>
            </a:r>
            <a:r>
              <a:rPr baseline="-25000"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and v </a:t>
            </a:r>
            <a:r>
              <a:rPr lang="en" sz="12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∈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C</a:t>
            </a:r>
            <a:r>
              <a:rPr baseline="-25000"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end_time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of C</a:t>
            </a:r>
            <a:r>
              <a:rPr baseline="-25000"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must be larger than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end_time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of C</a:t>
            </a:r>
            <a:r>
              <a:rPr baseline="-25000"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Intuition: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In order for the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end_time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of C</a:t>
            </a:r>
            <a:r>
              <a:rPr baseline="-25000"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to be smaller than the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end_time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of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</a:t>
            </a:r>
            <a:r>
              <a:rPr baseline="-25000"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all vertices in C</a:t>
            </a:r>
            <a:r>
              <a:rPr baseline="-25000"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must have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end_time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 smaller than at least one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end_time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of C</a:t>
            </a:r>
            <a:r>
              <a:rPr baseline="-25000"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For this to occur, the first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dfs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must have marked all vertices in C</a:t>
            </a:r>
            <a:r>
              <a:rPr baseline="-25000"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as “done” before at least one vertex in C</a:t>
            </a:r>
            <a:r>
              <a:rPr baseline="-25000"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 </a:t>
            </a:r>
          </a:p>
        </p:txBody>
      </p:sp>
      <p:sp>
        <p:nvSpPr>
          <p:cNvPr id="1503" name="Shape 1503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Kosaraju’s Algorithm</a:t>
            </a:r>
          </a:p>
        </p:txBody>
      </p:sp>
      <p:grpSp>
        <p:nvGrpSpPr>
          <p:cNvPr id="1504" name="Shape 1504"/>
          <p:cNvGrpSpPr/>
          <p:nvPr/>
        </p:nvGrpSpPr>
        <p:grpSpPr>
          <a:xfrm>
            <a:off x="5596287" y="5366387"/>
            <a:ext cx="644700" cy="644700"/>
            <a:chOff x="4581974" y="2766525"/>
            <a:chExt cx="644700" cy="644699"/>
          </a:xfrm>
        </p:grpSpPr>
        <p:sp>
          <p:nvSpPr>
            <p:cNvPr id="1505" name="Shape 1505"/>
            <p:cNvSpPr/>
            <p:nvPr/>
          </p:nvSpPr>
          <p:spPr>
            <a:xfrm>
              <a:off x="4581974" y="2766525"/>
              <a:ext cx="644700" cy="644699"/>
            </a:xfrm>
            <a:prstGeom prst="ellipse">
              <a:avLst/>
            </a:prstGeom>
            <a:solidFill>
              <a:schemeClr val="dk1"/>
            </a:solidFill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t/>
              </a:r>
              <a:endParaRPr b="1" sz="18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pic>
          <p:nvPicPr>
            <p:cNvPr id="1506" name="Shape 150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673000" y="2903812"/>
              <a:ext cx="462650" cy="370123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507" name="Shape 1507"/>
          <p:cNvGrpSpPr/>
          <p:nvPr/>
        </p:nvGrpSpPr>
        <p:grpSpPr>
          <a:xfrm>
            <a:off x="4834287" y="5366387"/>
            <a:ext cx="644700" cy="644700"/>
            <a:chOff x="1912099" y="3775425"/>
            <a:chExt cx="644700" cy="644700"/>
          </a:xfrm>
        </p:grpSpPr>
        <p:sp>
          <p:nvSpPr>
            <p:cNvPr id="1508" name="Shape 1508"/>
            <p:cNvSpPr/>
            <p:nvPr/>
          </p:nvSpPr>
          <p:spPr>
            <a:xfrm>
              <a:off x="1912099" y="3775425"/>
              <a:ext cx="644700" cy="644700"/>
            </a:xfrm>
            <a:prstGeom prst="ellipse">
              <a:avLst/>
            </a:prstGeom>
            <a:solidFill>
              <a:schemeClr val="dk1"/>
            </a:solidFill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t/>
              </a:r>
              <a:endParaRPr b="1" sz="18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pic>
          <p:nvPicPr>
            <p:cNvPr id="1509" name="Shape 150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005550" y="3879862"/>
              <a:ext cx="457800" cy="4358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510" name="Shape 1510"/>
          <p:cNvGrpSpPr/>
          <p:nvPr/>
        </p:nvGrpSpPr>
        <p:grpSpPr>
          <a:xfrm>
            <a:off x="5215287" y="4756787"/>
            <a:ext cx="644700" cy="644700"/>
            <a:chOff x="4359374" y="1453400"/>
            <a:chExt cx="644700" cy="644700"/>
          </a:xfrm>
        </p:grpSpPr>
        <p:sp>
          <p:nvSpPr>
            <p:cNvPr id="1511" name="Shape 1511"/>
            <p:cNvSpPr/>
            <p:nvPr/>
          </p:nvSpPr>
          <p:spPr>
            <a:xfrm>
              <a:off x="4359374" y="1453400"/>
              <a:ext cx="644700" cy="644700"/>
            </a:xfrm>
            <a:prstGeom prst="ellipse">
              <a:avLst/>
            </a:prstGeom>
            <a:solidFill>
              <a:schemeClr val="dk1"/>
            </a:solidFill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t/>
              </a:r>
              <a:endParaRPr b="1" sz="18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pic>
          <p:nvPicPr>
            <p:cNvPr id="1512" name="Shape 1512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417724" y="1511624"/>
              <a:ext cx="527999" cy="5279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513" name="Shape 1513"/>
          <p:cNvGrpSpPr/>
          <p:nvPr/>
        </p:nvGrpSpPr>
        <p:grpSpPr>
          <a:xfrm>
            <a:off x="2883212" y="5146662"/>
            <a:ext cx="644700" cy="644700"/>
            <a:chOff x="2606774" y="2309325"/>
            <a:chExt cx="644700" cy="644700"/>
          </a:xfrm>
        </p:grpSpPr>
        <p:sp>
          <p:nvSpPr>
            <p:cNvPr id="1514" name="Shape 1514"/>
            <p:cNvSpPr/>
            <p:nvPr/>
          </p:nvSpPr>
          <p:spPr>
            <a:xfrm>
              <a:off x="2606774" y="2309325"/>
              <a:ext cx="644700" cy="644700"/>
            </a:xfrm>
            <a:prstGeom prst="ellipse">
              <a:avLst/>
            </a:prstGeom>
            <a:solidFill>
              <a:schemeClr val="dk1"/>
            </a:solidFill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t/>
              </a:r>
              <a:endParaRPr b="1" sz="18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pic>
          <p:nvPicPr>
            <p:cNvPr id="1515" name="Shape 1515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2606775" y="2388291"/>
              <a:ext cx="644700" cy="48674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516" name="Shape 1516"/>
          <p:cNvSpPr/>
          <p:nvPr/>
        </p:nvSpPr>
        <p:spPr>
          <a:xfrm>
            <a:off x="2780912" y="5044375"/>
            <a:ext cx="849300" cy="849300"/>
          </a:xfrm>
          <a:prstGeom prst="ellipse">
            <a:avLst/>
          </a:prstGeom>
          <a:noFill/>
          <a:ln cap="flat" cmpd="sng" w="38100">
            <a:solidFill>
              <a:srgbClr val="2196F3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17" name="Shape 1517"/>
          <p:cNvSpPr/>
          <p:nvPr/>
        </p:nvSpPr>
        <p:spPr>
          <a:xfrm>
            <a:off x="4704079" y="4670920"/>
            <a:ext cx="1659000" cy="1659000"/>
          </a:xfrm>
          <a:prstGeom prst="ellipse">
            <a:avLst/>
          </a:prstGeom>
          <a:noFill/>
          <a:ln cap="flat" cmpd="sng" w="38100">
            <a:solidFill>
              <a:srgbClr val="8BC34A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518" name="Shape 1518"/>
          <p:cNvCxnSpPr>
            <a:stCxn id="1517" idx="2"/>
            <a:endCxn id="1516" idx="6"/>
          </p:cNvCxnSpPr>
          <p:nvPr/>
        </p:nvCxnSpPr>
        <p:spPr>
          <a:xfrm rot="10800000">
            <a:off x="3630079" y="5468920"/>
            <a:ext cx="1074000" cy="31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1519" name="Shape 1519"/>
          <p:cNvSpPr txBox="1"/>
          <p:nvPr/>
        </p:nvSpPr>
        <p:spPr>
          <a:xfrm>
            <a:off x="6358275" y="5246325"/>
            <a:ext cx="1261800" cy="50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200">
                <a:latin typeface="Consolas"/>
                <a:ea typeface="Consolas"/>
                <a:cs typeface="Consolas"/>
                <a:sym typeface="Consolas"/>
              </a:rPr>
              <a:t>start_time</a:t>
            </a:r>
            <a:r>
              <a:rPr b="1" lang="en" sz="1200">
                <a:latin typeface="Source Sans Pro"/>
                <a:ea typeface="Source Sans Pro"/>
                <a:cs typeface="Source Sans Pro"/>
                <a:sym typeface="Source Sans Pro"/>
              </a:rPr>
              <a:t>: 2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200">
                <a:latin typeface="Consolas"/>
                <a:ea typeface="Consolas"/>
                <a:cs typeface="Consolas"/>
                <a:sym typeface="Consolas"/>
              </a:rPr>
              <a:t>end_time</a:t>
            </a:r>
            <a:r>
              <a:rPr b="1" lang="en" sz="1200">
                <a:latin typeface="Source Sans Pro"/>
                <a:ea typeface="Source Sans Pro"/>
                <a:cs typeface="Source Sans Pro"/>
                <a:sym typeface="Source Sans Pro"/>
              </a:rPr>
              <a:t>: 7</a:t>
            </a:r>
          </a:p>
        </p:txBody>
      </p:sp>
      <p:sp>
        <p:nvSpPr>
          <p:cNvPr id="1520" name="Shape 1520"/>
          <p:cNvSpPr txBox="1"/>
          <p:nvPr/>
        </p:nvSpPr>
        <p:spPr>
          <a:xfrm>
            <a:off x="1800650" y="4833925"/>
            <a:ext cx="1293300" cy="50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200">
                <a:latin typeface="Consolas"/>
                <a:ea typeface="Consolas"/>
                <a:cs typeface="Consolas"/>
                <a:sym typeface="Consolas"/>
              </a:rPr>
              <a:t>start_time</a:t>
            </a:r>
            <a:r>
              <a:rPr b="1" lang="en" sz="1200">
                <a:latin typeface="Source Sans Pro"/>
                <a:ea typeface="Source Sans Pro"/>
                <a:cs typeface="Source Sans Pro"/>
                <a:sym typeface="Source Sans Pro"/>
              </a:rPr>
              <a:t>: 0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200">
                <a:latin typeface="Consolas"/>
                <a:ea typeface="Consolas"/>
                <a:cs typeface="Consolas"/>
                <a:sym typeface="Consolas"/>
              </a:rPr>
              <a:t>end_time</a:t>
            </a:r>
            <a:r>
              <a:rPr b="1" lang="en" sz="1200">
                <a:latin typeface="Source Sans Pro"/>
                <a:ea typeface="Source Sans Pro"/>
                <a:cs typeface="Source Sans Pro"/>
                <a:sym typeface="Source Sans Pro"/>
              </a:rPr>
              <a:t>: 1</a:t>
            </a:r>
          </a:p>
        </p:txBody>
      </p:sp>
      <p:sp>
        <p:nvSpPr>
          <p:cNvPr id="1521" name="Shape 1521"/>
          <p:cNvSpPr txBox="1"/>
          <p:nvPr/>
        </p:nvSpPr>
        <p:spPr>
          <a:xfrm>
            <a:off x="3005759" y="4536175"/>
            <a:ext cx="399600" cy="50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C</a:t>
            </a:r>
            <a:r>
              <a:rPr baseline="-25000" lang="en" sz="1800"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</a:p>
        </p:txBody>
      </p:sp>
      <p:sp>
        <p:nvSpPr>
          <p:cNvPr id="1522" name="Shape 1522"/>
          <p:cNvSpPr txBox="1"/>
          <p:nvPr/>
        </p:nvSpPr>
        <p:spPr>
          <a:xfrm>
            <a:off x="5337834" y="4162725"/>
            <a:ext cx="399600" cy="50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C</a:t>
            </a:r>
            <a:r>
              <a:rPr baseline="-25000" lang="en" sz="1800"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526" name="Shape 1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7" name="Shape 1527"/>
          <p:cNvSpPr txBox="1"/>
          <p:nvPr>
            <p:ph idx="4294967295" type="subTitle"/>
          </p:nvPr>
        </p:nvSpPr>
        <p:spPr>
          <a:xfrm>
            <a:off x="609600" y="1444500"/>
            <a:ext cx="7924800" cy="541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Claim: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For each edge (u, v) in the SCC metagraph where u </a:t>
            </a:r>
            <a:r>
              <a:rPr lang="en" sz="12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∈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C</a:t>
            </a:r>
            <a:r>
              <a:rPr baseline="-25000"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and v </a:t>
            </a:r>
            <a:r>
              <a:rPr lang="en" sz="12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∈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C</a:t>
            </a:r>
            <a:r>
              <a:rPr baseline="-25000"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end_time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of C</a:t>
            </a:r>
            <a:r>
              <a:rPr baseline="-25000"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must be larger than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end_time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of C</a:t>
            </a:r>
            <a:r>
              <a:rPr baseline="-25000"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Intuition: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In order for the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end_time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of C</a:t>
            </a:r>
            <a:r>
              <a:rPr baseline="-25000"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to be smaller than the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end_time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of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</a:t>
            </a:r>
            <a:r>
              <a:rPr baseline="-25000"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all vertices in C</a:t>
            </a:r>
            <a:r>
              <a:rPr baseline="-25000"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must have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end_time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 smaller than at least one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end_time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of C</a:t>
            </a:r>
            <a:r>
              <a:rPr baseline="-25000"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For this to occur, the first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dfs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must have marked all vertices in C</a:t>
            </a:r>
            <a:r>
              <a:rPr baseline="-25000"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as “done” before at least one vertex in C</a:t>
            </a:r>
            <a:r>
              <a:rPr baseline="-25000"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 But this is impossible since the first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dfs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must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have explored edge (u, v) before marking all vertices in C</a:t>
            </a:r>
            <a:r>
              <a:rPr baseline="-25000"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as “done.”</a:t>
            </a:r>
          </a:p>
        </p:txBody>
      </p:sp>
      <p:sp>
        <p:nvSpPr>
          <p:cNvPr id="1528" name="Shape 1528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Kosaraju’s Algorithm</a:t>
            </a:r>
          </a:p>
        </p:txBody>
      </p:sp>
      <p:grpSp>
        <p:nvGrpSpPr>
          <p:cNvPr id="1529" name="Shape 1529"/>
          <p:cNvGrpSpPr/>
          <p:nvPr/>
        </p:nvGrpSpPr>
        <p:grpSpPr>
          <a:xfrm>
            <a:off x="5596287" y="5366387"/>
            <a:ext cx="644700" cy="644700"/>
            <a:chOff x="4581974" y="2766525"/>
            <a:chExt cx="644700" cy="644699"/>
          </a:xfrm>
        </p:grpSpPr>
        <p:sp>
          <p:nvSpPr>
            <p:cNvPr id="1530" name="Shape 1530"/>
            <p:cNvSpPr/>
            <p:nvPr/>
          </p:nvSpPr>
          <p:spPr>
            <a:xfrm>
              <a:off x="4581974" y="2766525"/>
              <a:ext cx="644700" cy="644699"/>
            </a:xfrm>
            <a:prstGeom prst="ellipse">
              <a:avLst/>
            </a:prstGeom>
            <a:solidFill>
              <a:schemeClr val="dk1"/>
            </a:solidFill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t/>
              </a:r>
              <a:endParaRPr b="1" sz="18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pic>
          <p:nvPicPr>
            <p:cNvPr id="1531" name="Shape 153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673000" y="2903812"/>
              <a:ext cx="462650" cy="370123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532" name="Shape 1532"/>
          <p:cNvGrpSpPr/>
          <p:nvPr/>
        </p:nvGrpSpPr>
        <p:grpSpPr>
          <a:xfrm>
            <a:off x="4834287" y="5366387"/>
            <a:ext cx="644700" cy="644700"/>
            <a:chOff x="1912099" y="3775425"/>
            <a:chExt cx="644700" cy="644700"/>
          </a:xfrm>
        </p:grpSpPr>
        <p:sp>
          <p:nvSpPr>
            <p:cNvPr id="1533" name="Shape 1533"/>
            <p:cNvSpPr/>
            <p:nvPr/>
          </p:nvSpPr>
          <p:spPr>
            <a:xfrm>
              <a:off x="1912099" y="3775425"/>
              <a:ext cx="644700" cy="644700"/>
            </a:xfrm>
            <a:prstGeom prst="ellipse">
              <a:avLst/>
            </a:prstGeom>
            <a:solidFill>
              <a:schemeClr val="dk1"/>
            </a:solidFill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t/>
              </a:r>
              <a:endParaRPr b="1" sz="18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pic>
          <p:nvPicPr>
            <p:cNvPr id="1534" name="Shape 153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005550" y="3879862"/>
              <a:ext cx="457800" cy="4358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535" name="Shape 1535"/>
          <p:cNvGrpSpPr/>
          <p:nvPr/>
        </p:nvGrpSpPr>
        <p:grpSpPr>
          <a:xfrm>
            <a:off x="5215287" y="4756787"/>
            <a:ext cx="644700" cy="644700"/>
            <a:chOff x="4359374" y="1453400"/>
            <a:chExt cx="644700" cy="644700"/>
          </a:xfrm>
        </p:grpSpPr>
        <p:sp>
          <p:nvSpPr>
            <p:cNvPr id="1536" name="Shape 1536"/>
            <p:cNvSpPr/>
            <p:nvPr/>
          </p:nvSpPr>
          <p:spPr>
            <a:xfrm>
              <a:off x="4359374" y="1453400"/>
              <a:ext cx="644700" cy="644700"/>
            </a:xfrm>
            <a:prstGeom prst="ellipse">
              <a:avLst/>
            </a:prstGeom>
            <a:solidFill>
              <a:schemeClr val="dk1"/>
            </a:solidFill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t/>
              </a:r>
              <a:endParaRPr b="1" sz="18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pic>
          <p:nvPicPr>
            <p:cNvPr id="1537" name="Shape 1537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417724" y="1511624"/>
              <a:ext cx="527999" cy="5279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538" name="Shape 1538"/>
          <p:cNvGrpSpPr/>
          <p:nvPr/>
        </p:nvGrpSpPr>
        <p:grpSpPr>
          <a:xfrm>
            <a:off x="2883212" y="5146662"/>
            <a:ext cx="644700" cy="644700"/>
            <a:chOff x="2606774" y="2309325"/>
            <a:chExt cx="644700" cy="644700"/>
          </a:xfrm>
        </p:grpSpPr>
        <p:sp>
          <p:nvSpPr>
            <p:cNvPr id="1539" name="Shape 1539"/>
            <p:cNvSpPr/>
            <p:nvPr/>
          </p:nvSpPr>
          <p:spPr>
            <a:xfrm>
              <a:off x="2606774" y="2309325"/>
              <a:ext cx="644700" cy="644700"/>
            </a:xfrm>
            <a:prstGeom prst="ellipse">
              <a:avLst/>
            </a:prstGeom>
            <a:solidFill>
              <a:schemeClr val="dk1"/>
            </a:solidFill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t/>
              </a:r>
              <a:endParaRPr b="1" sz="18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pic>
          <p:nvPicPr>
            <p:cNvPr id="1540" name="Shape 1540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2606775" y="2388291"/>
              <a:ext cx="644700" cy="48674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541" name="Shape 1541"/>
          <p:cNvSpPr/>
          <p:nvPr/>
        </p:nvSpPr>
        <p:spPr>
          <a:xfrm>
            <a:off x="2780912" y="5044375"/>
            <a:ext cx="849300" cy="849300"/>
          </a:xfrm>
          <a:prstGeom prst="ellipse">
            <a:avLst/>
          </a:prstGeom>
          <a:noFill/>
          <a:ln cap="flat" cmpd="sng" w="38100">
            <a:solidFill>
              <a:srgbClr val="2196F3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42" name="Shape 1542"/>
          <p:cNvSpPr/>
          <p:nvPr/>
        </p:nvSpPr>
        <p:spPr>
          <a:xfrm>
            <a:off x="4704079" y="4670920"/>
            <a:ext cx="1659000" cy="1659000"/>
          </a:xfrm>
          <a:prstGeom prst="ellipse">
            <a:avLst/>
          </a:prstGeom>
          <a:noFill/>
          <a:ln cap="flat" cmpd="sng" w="38100">
            <a:solidFill>
              <a:srgbClr val="8BC34A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543" name="Shape 1543"/>
          <p:cNvCxnSpPr>
            <a:stCxn id="1542" idx="2"/>
            <a:endCxn id="1541" idx="6"/>
          </p:cNvCxnSpPr>
          <p:nvPr/>
        </p:nvCxnSpPr>
        <p:spPr>
          <a:xfrm rot="10800000">
            <a:off x="3630079" y="5468920"/>
            <a:ext cx="1074000" cy="31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1544" name="Shape 1544"/>
          <p:cNvSpPr txBox="1"/>
          <p:nvPr/>
        </p:nvSpPr>
        <p:spPr>
          <a:xfrm>
            <a:off x="6358275" y="5246325"/>
            <a:ext cx="1261800" cy="50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200">
                <a:latin typeface="Consolas"/>
                <a:ea typeface="Consolas"/>
                <a:cs typeface="Consolas"/>
                <a:sym typeface="Consolas"/>
              </a:rPr>
              <a:t>start_time</a:t>
            </a:r>
            <a:r>
              <a:rPr b="1" lang="en" sz="1200">
                <a:latin typeface="Source Sans Pro"/>
                <a:ea typeface="Source Sans Pro"/>
                <a:cs typeface="Source Sans Pro"/>
                <a:sym typeface="Source Sans Pro"/>
              </a:rPr>
              <a:t>: 2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200">
                <a:latin typeface="Consolas"/>
                <a:ea typeface="Consolas"/>
                <a:cs typeface="Consolas"/>
                <a:sym typeface="Consolas"/>
              </a:rPr>
              <a:t>end_time</a:t>
            </a:r>
            <a:r>
              <a:rPr b="1" lang="en" sz="1200">
                <a:latin typeface="Source Sans Pro"/>
                <a:ea typeface="Source Sans Pro"/>
                <a:cs typeface="Source Sans Pro"/>
                <a:sym typeface="Source Sans Pro"/>
              </a:rPr>
              <a:t>: 7</a:t>
            </a:r>
          </a:p>
        </p:txBody>
      </p:sp>
      <p:sp>
        <p:nvSpPr>
          <p:cNvPr id="1545" name="Shape 1545"/>
          <p:cNvSpPr txBox="1"/>
          <p:nvPr/>
        </p:nvSpPr>
        <p:spPr>
          <a:xfrm>
            <a:off x="1800650" y="4833925"/>
            <a:ext cx="1293300" cy="50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200">
                <a:latin typeface="Consolas"/>
                <a:ea typeface="Consolas"/>
                <a:cs typeface="Consolas"/>
                <a:sym typeface="Consolas"/>
              </a:rPr>
              <a:t>start_time</a:t>
            </a:r>
            <a:r>
              <a:rPr b="1" lang="en" sz="1200">
                <a:latin typeface="Source Sans Pro"/>
                <a:ea typeface="Source Sans Pro"/>
                <a:cs typeface="Source Sans Pro"/>
                <a:sym typeface="Source Sans Pro"/>
              </a:rPr>
              <a:t>: 0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200">
                <a:latin typeface="Consolas"/>
                <a:ea typeface="Consolas"/>
                <a:cs typeface="Consolas"/>
                <a:sym typeface="Consolas"/>
              </a:rPr>
              <a:t>end_time</a:t>
            </a:r>
            <a:r>
              <a:rPr b="1" lang="en" sz="1200">
                <a:latin typeface="Source Sans Pro"/>
                <a:ea typeface="Source Sans Pro"/>
                <a:cs typeface="Source Sans Pro"/>
                <a:sym typeface="Source Sans Pro"/>
              </a:rPr>
              <a:t>: 1</a:t>
            </a:r>
          </a:p>
        </p:txBody>
      </p:sp>
      <p:sp>
        <p:nvSpPr>
          <p:cNvPr id="1546" name="Shape 1546"/>
          <p:cNvSpPr txBox="1"/>
          <p:nvPr/>
        </p:nvSpPr>
        <p:spPr>
          <a:xfrm>
            <a:off x="3005759" y="4536175"/>
            <a:ext cx="399600" cy="50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C</a:t>
            </a:r>
            <a:r>
              <a:rPr baseline="-25000" lang="en" sz="1800"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</a:p>
        </p:txBody>
      </p:sp>
      <p:sp>
        <p:nvSpPr>
          <p:cNvPr id="1547" name="Shape 1547"/>
          <p:cNvSpPr txBox="1"/>
          <p:nvPr/>
        </p:nvSpPr>
        <p:spPr>
          <a:xfrm>
            <a:off x="5337834" y="4162725"/>
            <a:ext cx="399600" cy="50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C</a:t>
            </a:r>
            <a:r>
              <a:rPr baseline="-25000" lang="en" sz="1800"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551" name="Shape 1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2" name="Shape 1552"/>
          <p:cNvSpPr txBox="1"/>
          <p:nvPr>
            <p:ph idx="4294967295" type="subTitle"/>
          </p:nvPr>
        </p:nvSpPr>
        <p:spPr>
          <a:xfrm>
            <a:off x="609600" y="1444500"/>
            <a:ext cx="7924800" cy="541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Claim: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For each edge (u, v) in the SCC metagraph where u </a:t>
            </a:r>
            <a:r>
              <a:rPr lang="en" sz="12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∈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C</a:t>
            </a:r>
            <a:r>
              <a:rPr baseline="-25000"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and v </a:t>
            </a:r>
            <a:r>
              <a:rPr lang="en" sz="12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∈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C</a:t>
            </a:r>
            <a:r>
              <a:rPr baseline="-25000"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end_time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of C</a:t>
            </a:r>
            <a:r>
              <a:rPr baseline="-25000"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must be larger than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end_time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of C</a:t>
            </a:r>
            <a:r>
              <a:rPr baseline="-25000"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Intuition: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In order for the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end_time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of C</a:t>
            </a:r>
            <a:r>
              <a:rPr baseline="-25000"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to be smaller than the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end_time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of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</a:t>
            </a:r>
            <a:r>
              <a:rPr baseline="-25000"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all vertices in C</a:t>
            </a:r>
            <a:r>
              <a:rPr baseline="-25000"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must have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end_time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 smaller than at least one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end_time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of C</a:t>
            </a:r>
            <a:r>
              <a:rPr baseline="-25000"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For this to occur, the first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dfs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must have marked all vertices in C</a:t>
            </a:r>
            <a:r>
              <a:rPr baseline="-25000"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as “done” before at least one vertex in C</a:t>
            </a:r>
            <a:r>
              <a:rPr baseline="-25000"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 But this is impossible since the first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dfs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must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have explored edge (u, v) before marking all vertices in C</a:t>
            </a:r>
            <a:r>
              <a:rPr baseline="-25000"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as “done.” Since C</a:t>
            </a:r>
            <a:r>
              <a:rPr baseline="-25000"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is an SCC, all vertices in it are reachable from v; therefore, all must have an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end_time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smaller than u.</a:t>
            </a:r>
          </a:p>
        </p:txBody>
      </p:sp>
      <p:sp>
        <p:nvSpPr>
          <p:cNvPr id="1553" name="Shape 1553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Kosaraju’s Algorithm</a:t>
            </a:r>
          </a:p>
        </p:txBody>
      </p:sp>
      <p:grpSp>
        <p:nvGrpSpPr>
          <p:cNvPr id="1554" name="Shape 1554"/>
          <p:cNvGrpSpPr/>
          <p:nvPr/>
        </p:nvGrpSpPr>
        <p:grpSpPr>
          <a:xfrm>
            <a:off x="5596287" y="5366387"/>
            <a:ext cx="644700" cy="644700"/>
            <a:chOff x="4581974" y="2766525"/>
            <a:chExt cx="644700" cy="644699"/>
          </a:xfrm>
        </p:grpSpPr>
        <p:sp>
          <p:nvSpPr>
            <p:cNvPr id="1555" name="Shape 1555"/>
            <p:cNvSpPr/>
            <p:nvPr/>
          </p:nvSpPr>
          <p:spPr>
            <a:xfrm>
              <a:off x="4581974" y="2766525"/>
              <a:ext cx="644700" cy="644699"/>
            </a:xfrm>
            <a:prstGeom prst="ellipse">
              <a:avLst/>
            </a:prstGeom>
            <a:solidFill>
              <a:schemeClr val="dk1"/>
            </a:solidFill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t/>
              </a:r>
              <a:endParaRPr b="1" sz="18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pic>
          <p:nvPicPr>
            <p:cNvPr id="1556" name="Shape 155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673000" y="2903812"/>
              <a:ext cx="462650" cy="370123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557" name="Shape 1557"/>
          <p:cNvGrpSpPr/>
          <p:nvPr/>
        </p:nvGrpSpPr>
        <p:grpSpPr>
          <a:xfrm>
            <a:off x="4834287" y="5366387"/>
            <a:ext cx="644700" cy="644700"/>
            <a:chOff x="1912099" y="3775425"/>
            <a:chExt cx="644700" cy="644700"/>
          </a:xfrm>
        </p:grpSpPr>
        <p:sp>
          <p:nvSpPr>
            <p:cNvPr id="1558" name="Shape 1558"/>
            <p:cNvSpPr/>
            <p:nvPr/>
          </p:nvSpPr>
          <p:spPr>
            <a:xfrm>
              <a:off x="1912099" y="3775425"/>
              <a:ext cx="644700" cy="644700"/>
            </a:xfrm>
            <a:prstGeom prst="ellipse">
              <a:avLst/>
            </a:prstGeom>
            <a:solidFill>
              <a:schemeClr val="dk1"/>
            </a:solidFill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t/>
              </a:r>
              <a:endParaRPr b="1" sz="18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pic>
          <p:nvPicPr>
            <p:cNvPr id="1559" name="Shape 155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005550" y="3879862"/>
              <a:ext cx="457800" cy="4358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560" name="Shape 1560"/>
          <p:cNvGrpSpPr/>
          <p:nvPr/>
        </p:nvGrpSpPr>
        <p:grpSpPr>
          <a:xfrm>
            <a:off x="5215287" y="4756787"/>
            <a:ext cx="644700" cy="644700"/>
            <a:chOff x="4359374" y="1453400"/>
            <a:chExt cx="644700" cy="644700"/>
          </a:xfrm>
        </p:grpSpPr>
        <p:sp>
          <p:nvSpPr>
            <p:cNvPr id="1561" name="Shape 1561"/>
            <p:cNvSpPr/>
            <p:nvPr/>
          </p:nvSpPr>
          <p:spPr>
            <a:xfrm>
              <a:off x="4359374" y="1453400"/>
              <a:ext cx="644700" cy="644700"/>
            </a:xfrm>
            <a:prstGeom prst="ellipse">
              <a:avLst/>
            </a:prstGeom>
            <a:solidFill>
              <a:schemeClr val="dk1"/>
            </a:solidFill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t/>
              </a:r>
              <a:endParaRPr b="1" sz="18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pic>
          <p:nvPicPr>
            <p:cNvPr id="1562" name="Shape 1562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417724" y="1511624"/>
              <a:ext cx="527999" cy="5279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563" name="Shape 1563"/>
          <p:cNvGrpSpPr/>
          <p:nvPr/>
        </p:nvGrpSpPr>
        <p:grpSpPr>
          <a:xfrm>
            <a:off x="2883212" y="5146662"/>
            <a:ext cx="644700" cy="644700"/>
            <a:chOff x="2606774" y="2309325"/>
            <a:chExt cx="644700" cy="644700"/>
          </a:xfrm>
        </p:grpSpPr>
        <p:sp>
          <p:nvSpPr>
            <p:cNvPr id="1564" name="Shape 1564"/>
            <p:cNvSpPr/>
            <p:nvPr/>
          </p:nvSpPr>
          <p:spPr>
            <a:xfrm>
              <a:off x="2606774" y="2309325"/>
              <a:ext cx="644700" cy="644700"/>
            </a:xfrm>
            <a:prstGeom prst="ellipse">
              <a:avLst/>
            </a:prstGeom>
            <a:solidFill>
              <a:schemeClr val="dk1"/>
            </a:solidFill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t/>
              </a:r>
              <a:endParaRPr b="1" sz="18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pic>
          <p:nvPicPr>
            <p:cNvPr id="1565" name="Shape 1565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2606775" y="2388291"/>
              <a:ext cx="644700" cy="48674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566" name="Shape 1566"/>
          <p:cNvSpPr/>
          <p:nvPr/>
        </p:nvSpPr>
        <p:spPr>
          <a:xfrm>
            <a:off x="2780912" y="5044375"/>
            <a:ext cx="849300" cy="849300"/>
          </a:xfrm>
          <a:prstGeom prst="ellipse">
            <a:avLst/>
          </a:prstGeom>
          <a:noFill/>
          <a:ln cap="flat" cmpd="sng" w="38100">
            <a:solidFill>
              <a:srgbClr val="2196F3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67" name="Shape 1567"/>
          <p:cNvSpPr/>
          <p:nvPr/>
        </p:nvSpPr>
        <p:spPr>
          <a:xfrm>
            <a:off x="4704079" y="4670920"/>
            <a:ext cx="1659000" cy="1659000"/>
          </a:xfrm>
          <a:prstGeom prst="ellipse">
            <a:avLst/>
          </a:prstGeom>
          <a:noFill/>
          <a:ln cap="flat" cmpd="sng" w="38100">
            <a:solidFill>
              <a:srgbClr val="8BC34A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568" name="Shape 1568"/>
          <p:cNvCxnSpPr>
            <a:stCxn id="1567" idx="2"/>
            <a:endCxn id="1566" idx="6"/>
          </p:cNvCxnSpPr>
          <p:nvPr/>
        </p:nvCxnSpPr>
        <p:spPr>
          <a:xfrm rot="10800000">
            <a:off x="3630079" y="5468920"/>
            <a:ext cx="1074000" cy="31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1569" name="Shape 1569"/>
          <p:cNvSpPr txBox="1"/>
          <p:nvPr/>
        </p:nvSpPr>
        <p:spPr>
          <a:xfrm>
            <a:off x="6358275" y="5246325"/>
            <a:ext cx="1261800" cy="50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200">
                <a:latin typeface="Consolas"/>
                <a:ea typeface="Consolas"/>
                <a:cs typeface="Consolas"/>
                <a:sym typeface="Consolas"/>
              </a:rPr>
              <a:t>start_time</a:t>
            </a:r>
            <a:r>
              <a:rPr b="1" lang="en" sz="1200">
                <a:latin typeface="Source Sans Pro"/>
                <a:ea typeface="Source Sans Pro"/>
                <a:cs typeface="Source Sans Pro"/>
                <a:sym typeface="Source Sans Pro"/>
              </a:rPr>
              <a:t>: 2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200">
                <a:latin typeface="Consolas"/>
                <a:ea typeface="Consolas"/>
                <a:cs typeface="Consolas"/>
                <a:sym typeface="Consolas"/>
              </a:rPr>
              <a:t>end_time</a:t>
            </a:r>
            <a:r>
              <a:rPr b="1" lang="en" sz="1200">
                <a:latin typeface="Source Sans Pro"/>
                <a:ea typeface="Source Sans Pro"/>
                <a:cs typeface="Source Sans Pro"/>
                <a:sym typeface="Source Sans Pro"/>
              </a:rPr>
              <a:t>: 7</a:t>
            </a:r>
          </a:p>
        </p:txBody>
      </p:sp>
      <p:sp>
        <p:nvSpPr>
          <p:cNvPr id="1570" name="Shape 1570"/>
          <p:cNvSpPr txBox="1"/>
          <p:nvPr/>
        </p:nvSpPr>
        <p:spPr>
          <a:xfrm>
            <a:off x="1800650" y="4833925"/>
            <a:ext cx="1293300" cy="50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200">
                <a:latin typeface="Consolas"/>
                <a:ea typeface="Consolas"/>
                <a:cs typeface="Consolas"/>
                <a:sym typeface="Consolas"/>
              </a:rPr>
              <a:t>start_time</a:t>
            </a:r>
            <a:r>
              <a:rPr b="1" lang="en" sz="1200">
                <a:latin typeface="Source Sans Pro"/>
                <a:ea typeface="Source Sans Pro"/>
                <a:cs typeface="Source Sans Pro"/>
                <a:sym typeface="Source Sans Pro"/>
              </a:rPr>
              <a:t>: 0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200">
                <a:latin typeface="Consolas"/>
                <a:ea typeface="Consolas"/>
                <a:cs typeface="Consolas"/>
                <a:sym typeface="Consolas"/>
              </a:rPr>
              <a:t>end_time</a:t>
            </a:r>
            <a:r>
              <a:rPr b="1" lang="en" sz="1200">
                <a:latin typeface="Source Sans Pro"/>
                <a:ea typeface="Source Sans Pro"/>
                <a:cs typeface="Source Sans Pro"/>
                <a:sym typeface="Source Sans Pro"/>
              </a:rPr>
              <a:t>: 1</a:t>
            </a:r>
          </a:p>
        </p:txBody>
      </p:sp>
      <p:sp>
        <p:nvSpPr>
          <p:cNvPr id="1571" name="Shape 1571"/>
          <p:cNvSpPr txBox="1"/>
          <p:nvPr/>
        </p:nvSpPr>
        <p:spPr>
          <a:xfrm>
            <a:off x="3005759" y="4536175"/>
            <a:ext cx="399600" cy="50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C</a:t>
            </a:r>
            <a:r>
              <a:rPr baseline="-25000" lang="en" sz="1800"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</a:p>
        </p:txBody>
      </p:sp>
      <p:sp>
        <p:nvSpPr>
          <p:cNvPr id="1572" name="Shape 1572"/>
          <p:cNvSpPr txBox="1"/>
          <p:nvPr/>
        </p:nvSpPr>
        <p:spPr>
          <a:xfrm>
            <a:off x="5337834" y="4162725"/>
            <a:ext cx="399600" cy="50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C</a:t>
            </a:r>
            <a:r>
              <a:rPr baseline="-25000" lang="en" sz="1800"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576" name="Shape 1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7" name="Shape 1577"/>
          <p:cNvSpPr txBox="1"/>
          <p:nvPr>
            <p:ph idx="4294967295" type="subTitle"/>
          </p:nvPr>
        </p:nvSpPr>
        <p:spPr>
          <a:xfrm>
            <a:off x="609600" y="1444500"/>
            <a:ext cx="7924800" cy="541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The runtime of Kosaraju’s algorithm is </a:t>
            </a:r>
            <a:r>
              <a:rPr b="1" lang="en" sz="2400">
                <a:solidFill>
                  <a:srgbClr val="2196F3"/>
                </a:solidFill>
                <a:latin typeface="Consolas"/>
                <a:ea typeface="Consolas"/>
                <a:cs typeface="Consolas"/>
                <a:sym typeface="Consolas"/>
              </a:rPr>
              <a:t>O(|V|+|E|)</a:t>
            </a: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Runtime for the first DFS is </a:t>
            </a:r>
            <a:r>
              <a:rPr b="1" lang="en">
                <a:solidFill>
                  <a:srgbClr val="2196F3"/>
                </a:solidFill>
                <a:latin typeface="Consolas"/>
                <a:ea typeface="Consolas"/>
                <a:cs typeface="Consolas"/>
                <a:sym typeface="Consolas"/>
              </a:rPr>
              <a:t>O(|V|+|E|)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Runtime for reversing the graph is </a:t>
            </a:r>
            <a:r>
              <a:rPr b="1" lang="en">
                <a:solidFill>
                  <a:srgbClr val="2196F3"/>
                </a:solidFill>
                <a:latin typeface="Consolas"/>
                <a:ea typeface="Consolas"/>
                <a:cs typeface="Consolas"/>
                <a:sym typeface="Consolas"/>
              </a:rPr>
              <a:t>O(|V|+|E|)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Runtime for the second DFS is </a:t>
            </a:r>
            <a:r>
              <a:rPr b="1" lang="en">
                <a:solidFill>
                  <a:srgbClr val="2196F3"/>
                </a:solidFill>
                <a:latin typeface="Consolas"/>
                <a:ea typeface="Consolas"/>
                <a:cs typeface="Consolas"/>
                <a:sym typeface="Consolas"/>
              </a:rPr>
              <a:t>O(|V|+|E|)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We can find connected components and SCCs in the same (asymptotic) runtime!</a:t>
            </a:r>
          </a:p>
        </p:txBody>
      </p:sp>
      <p:sp>
        <p:nvSpPr>
          <p:cNvPr id="1578" name="Shape 1578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Kosaraju’s Algorithm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196F3"/>
        </a:solidFill>
      </p:bgPr>
    </p:bg>
    <p:spTree>
      <p:nvGrpSpPr>
        <p:cNvPr id="1582" name="Shape 1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3" name="Shape 1583"/>
          <p:cNvSpPr txBox="1"/>
          <p:nvPr>
            <p:ph idx="4294967295" type="subTitle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latin typeface="Dosis"/>
                <a:ea typeface="Dosis"/>
                <a:cs typeface="Dosis"/>
                <a:sym typeface="Dosis"/>
              </a:rPr>
              <a:t>3 min break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196F3"/>
        </a:solidFill>
      </p:bgPr>
    </p:bg>
    <p:spTree>
      <p:nvGrpSpPr>
        <p:cNvPr id="1587" name="Shape 1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8" name="Shape 1588"/>
          <p:cNvSpPr txBox="1"/>
          <p:nvPr>
            <p:ph idx="4294967295" type="subTitle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latin typeface="Dosis"/>
                <a:ea typeface="Dosis"/>
                <a:cs typeface="Dosis"/>
                <a:sym typeface="Dosis"/>
              </a:rPr>
              <a:t>Karger’s Algorithm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592" name="Shape 1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3" name="Shape 1593"/>
          <p:cNvSpPr txBox="1"/>
          <p:nvPr>
            <p:ph idx="4294967295" type="subTitle"/>
          </p:nvPr>
        </p:nvSpPr>
        <p:spPr>
          <a:xfrm>
            <a:off x="609600" y="1444500"/>
            <a:ext cx="7924800" cy="541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 </a:t>
            </a:r>
            <a:r>
              <a:rPr b="1"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cut</a:t>
            </a: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is a partition of the vertices into two nonempty parts.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594" name="Shape 1594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Cuts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598" name="Shape 1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9" name="Shape 1599"/>
          <p:cNvSpPr txBox="1"/>
          <p:nvPr>
            <p:ph idx="4294967295" type="subTitle"/>
          </p:nvPr>
        </p:nvSpPr>
        <p:spPr>
          <a:xfrm>
            <a:off x="609600" y="1444500"/>
            <a:ext cx="7924800" cy="541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 </a:t>
            </a:r>
            <a:r>
              <a:rPr b="1"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cut</a:t>
            </a: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is a partition of the vertices into two nonempty parts.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e.g. This is the cut “{A, C, D, H} and {B, E, F, G}”.</a:t>
            </a:r>
          </a:p>
        </p:txBody>
      </p:sp>
      <p:sp>
        <p:nvSpPr>
          <p:cNvPr id="1600" name="Shape 1600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Cuts</a:t>
            </a:r>
          </a:p>
        </p:txBody>
      </p:sp>
      <p:cxnSp>
        <p:nvCxnSpPr>
          <p:cNvPr id="1601" name="Shape 1601"/>
          <p:cNvCxnSpPr>
            <a:stCxn id="1602" idx="6"/>
            <a:endCxn id="1603" idx="2"/>
          </p:cNvCxnSpPr>
          <p:nvPr/>
        </p:nvCxnSpPr>
        <p:spPr>
          <a:xfrm>
            <a:off x="3337350" y="2880449"/>
            <a:ext cx="5022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604" name="Shape 1604"/>
          <p:cNvCxnSpPr>
            <a:stCxn id="1602" idx="4"/>
            <a:endCxn id="1605" idx="0"/>
          </p:cNvCxnSpPr>
          <p:nvPr/>
        </p:nvCxnSpPr>
        <p:spPr>
          <a:xfrm>
            <a:off x="3096750" y="3121049"/>
            <a:ext cx="0" cy="484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606" name="Shape 1606"/>
          <p:cNvCxnSpPr>
            <a:stCxn id="1603" idx="6"/>
            <a:endCxn id="1607" idx="2"/>
          </p:cNvCxnSpPr>
          <p:nvPr/>
        </p:nvCxnSpPr>
        <p:spPr>
          <a:xfrm>
            <a:off x="4320850" y="2880449"/>
            <a:ext cx="5022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608" name="Shape 1608"/>
          <p:cNvCxnSpPr>
            <a:stCxn id="1609" idx="7"/>
            <a:endCxn id="1610" idx="3"/>
          </p:cNvCxnSpPr>
          <p:nvPr/>
        </p:nvCxnSpPr>
        <p:spPr>
          <a:xfrm flipH="1" rot="10800000">
            <a:off x="5233680" y="3050519"/>
            <a:ext cx="643500" cy="625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611" name="Shape 1611"/>
          <p:cNvCxnSpPr>
            <a:stCxn id="1612" idx="7"/>
            <a:endCxn id="1610" idx="4"/>
          </p:cNvCxnSpPr>
          <p:nvPr/>
        </p:nvCxnSpPr>
        <p:spPr>
          <a:xfrm flipH="1" rot="10800000">
            <a:off x="5233880" y="3121019"/>
            <a:ext cx="813300" cy="1521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613" name="Shape 1613"/>
          <p:cNvCxnSpPr>
            <a:stCxn id="1602" idx="5"/>
            <a:endCxn id="1614" idx="1"/>
          </p:cNvCxnSpPr>
          <p:nvPr/>
        </p:nvCxnSpPr>
        <p:spPr>
          <a:xfrm>
            <a:off x="3266880" y="3050578"/>
            <a:ext cx="643200" cy="1590599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615" name="Shape 1615"/>
          <p:cNvCxnSpPr>
            <a:stCxn id="1614" idx="6"/>
            <a:endCxn id="1612" idx="2"/>
          </p:cNvCxnSpPr>
          <p:nvPr/>
        </p:nvCxnSpPr>
        <p:spPr>
          <a:xfrm>
            <a:off x="4320750" y="4811274"/>
            <a:ext cx="502500" cy="1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616" name="Shape 1616"/>
          <p:cNvCxnSpPr>
            <a:stCxn id="1607" idx="4"/>
            <a:endCxn id="1609" idx="0"/>
          </p:cNvCxnSpPr>
          <p:nvPr/>
        </p:nvCxnSpPr>
        <p:spPr>
          <a:xfrm flipH="1">
            <a:off x="5063450" y="3121049"/>
            <a:ext cx="300" cy="484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617" name="Shape 1617"/>
          <p:cNvCxnSpPr>
            <a:stCxn id="1603" idx="4"/>
            <a:endCxn id="1612" idx="1"/>
          </p:cNvCxnSpPr>
          <p:nvPr/>
        </p:nvCxnSpPr>
        <p:spPr>
          <a:xfrm>
            <a:off x="4080250" y="3121049"/>
            <a:ext cx="813300" cy="1521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618" name="Shape 1618"/>
          <p:cNvCxnSpPr>
            <a:stCxn id="1603" idx="5"/>
            <a:endCxn id="1609" idx="1"/>
          </p:cNvCxnSpPr>
          <p:nvPr/>
        </p:nvCxnSpPr>
        <p:spPr>
          <a:xfrm>
            <a:off x="4250380" y="3050579"/>
            <a:ext cx="642900" cy="625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619" name="Shape 1619"/>
          <p:cNvCxnSpPr>
            <a:stCxn id="1607" idx="6"/>
            <a:endCxn id="1610" idx="2"/>
          </p:cNvCxnSpPr>
          <p:nvPr/>
        </p:nvCxnSpPr>
        <p:spPr>
          <a:xfrm>
            <a:off x="5304350" y="2880449"/>
            <a:ext cx="5022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602" name="Shape 1602"/>
          <p:cNvSpPr/>
          <p:nvPr/>
        </p:nvSpPr>
        <p:spPr>
          <a:xfrm>
            <a:off x="2856150" y="2639849"/>
            <a:ext cx="481200" cy="481200"/>
          </a:xfrm>
          <a:prstGeom prst="ellipse">
            <a:avLst/>
          </a:prstGeom>
          <a:solidFill>
            <a:srgbClr val="8BC34A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A</a:t>
            </a:r>
          </a:p>
        </p:txBody>
      </p:sp>
      <p:sp>
        <p:nvSpPr>
          <p:cNvPr id="1603" name="Shape 1603"/>
          <p:cNvSpPr/>
          <p:nvPr/>
        </p:nvSpPr>
        <p:spPr>
          <a:xfrm>
            <a:off x="3839650" y="2639849"/>
            <a:ext cx="481200" cy="481200"/>
          </a:xfrm>
          <a:prstGeom prst="ellipse">
            <a:avLst/>
          </a:prstGeom>
          <a:solidFill>
            <a:srgbClr val="FFD54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B</a:t>
            </a:r>
          </a:p>
        </p:txBody>
      </p:sp>
      <p:sp>
        <p:nvSpPr>
          <p:cNvPr id="1605" name="Shape 1605"/>
          <p:cNvSpPr/>
          <p:nvPr/>
        </p:nvSpPr>
        <p:spPr>
          <a:xfrm>
            <a:off x="2856150" y="3605849"/>
            <a:ext cx="481200" cy="481200"/>
          </a:xfrm>
          <a:prstGeom prst="ellipse">
            <a:avLst/>
          </a:prstGeom>
          <a:solidFill>
            <a:srgbClr val="FFD54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E</a:t>
            </a:r>
          </a:p>
        </p:txBody>
      </p:sp>
      <p:sp>
        <p:nvSpPr>
          <p:cNvPr id="1607" name="Shape 1607"/>
          <p:cNvSpPr/>
          <p:nvPr/>
        </p:nvSpPr>
        <p:spPr>
          <a:xfrm>
            <a:off x="4823150" y="2639849"/>
            <a:ext cx="481200" cy="481200"/>
          </a:xfrm>
          <a:prstGeom prst="ellipse">
            <a:avLst/>
          </a:prstGeom>
          <a:solidFill>
            <a:srgbClr val="8BC34A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C</a:t>
            </a:r>
          </a:p>
        </p:txBody>
      </p:sp>
      <p:sp>
        <p:nvSpPr>
          <p:cNvPr id="1612" name="Shape 1612"/>
          <p:cNvSpPr/>
          <p:nvPr/>
        </p:nvSpPr>
        <p:spPr>
          <a:xfrm>
            <a:off x="4823150" y="4571849"/>
            <a:ext cx="481200" cy="481200"/>
          </a:xfrm>
          <a:prstGeom prst="ellipse">
            <a:avLst/>
          </a:prstGeom>
          <a:solidFill>
            <a:srgbClr val="8BC34A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H</a:t>
            </a:r>
          </a:p>
        </p:txBody>
      </p:sp>
      <p:sp>
        <p:nvSpPr>
          <p:cNvPr id="1609" name="Shape 1609"/>
          <p:cNvSpPr/>
          <p:nvPr/>
        </p:nvSpPr>
        <p:spPr>
          <a:xfrm>
            <a:off x="4822950" y="3605849"/>
            <a:ext cx="481200" cy="481200"/>
          </a:xfrm>
          <a:prstGeom prst="ellipse">
            <a:avLst/>
          </a:prstGeom>
          <a:solidFill>
            <a:srgbClr val="FFD54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F</a:t>
            </a:r>
          </a:p>
        </p:txBody>
      </p:sp>
      <p:sp>
        <p:nvSpPr>
          <p:cNvPr id="1610" name="Shape 1610"/>
          <p:cNvSpPr/>
          <p:nvPr/>
        </p:nvSpPr>
        <p:spPr>
          <a:xfrm>
            <a:off x="5806650" y="2639849"/>
            <a:ext cx="481200" cy="481200"/>
          </a:xfrm>
          <a:prstGeom prst="ellipse">
            <a:avLst/>
          </a:prstGeom>
          <a:solidFill>
            <a:srgbClr val="8BC34A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D</a:t>
            </a:r>
          </a:p>
        </p:txBody>
      </p:sp>
      <p:sp>
        <p:nvSpPr>
          <p:cNvPr id="1614" name="Shape 1614"/>
          <p:cNvSpPr/>
          <p:nvPr/>
        </p:nvSpPr>
        <p:spPr>
          <a:xfrm>
            <a:off x="3839550" y="4570674"/>
            <a:ext cx="481200" cy="481200"/>
          </a:xfrm>
          <a:prstGeom prst="ellipse">
            <a:avLst/>
          </a:prstGeom>
          <a:solidFill>
            <a:srgbClr val="FFD54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G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623" name="Shape 1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4" name="Shape 1624"/>
          <p:cNvSpPr txBox="1"/>
          <p:nvPr>
            <p:ph idx="4294967295" type="subTitle"/>
          </p:nvPr>
        </p:nvSpPr>
        <p:spPr>
          <a:xfrm>
            <a:off x="609600" y="1444500"/>
            <a:ext cx="7924800" cy="541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 </a:t>
            </a:r>
            <a:r>
              <a:rPr b="1"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cut</a:t>
            </a: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is a partition of the vertices into two nonempty parts.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e.g. This is the cut “{A, C, D, H} and {B, E, F, G}”.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Edges that </a:t>
            </a:r>
            <a:r>
              <a:rPr b="1"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cross the cut</a:t>
            </a: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go from one part to the other.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e.g. These edges cross the cut.</a:t>
            </a:r>
          </a:p>
        </p:txBody>
      </p:sp>
      <p:sp>
        <p:nvSpPr>
          <p:cNvPr id="1625" name="Shape 1625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Cuts</a:t>
            </a:r>
          </a:p>
        </p:txBody>
      </p:sp>
      <p:cxnSp>
        <p:nvCxnSpPr>
          <p:cNvPr id="1626" name="Shape 1626"/>
          <p:cNvCxnSpPr>
            <a:stCxn id="1627" idx="6"/>
            <a:endCxn id="1628" idx="2"/>
          </p:cNvCxnSpPr>
          <p:nvPr/>
        </p:nvCxnSpPr>
        <p:spPr>
          <a:xfrm>
            <a:off x="3337350" y="2880449"/>
            <a:ext cx="502200" cy="0"/>
          </a:xfrm>
          <a:prstGeom prst="straightConnector1">
            <a:avLst/>
          </a:prstGeom>
          <a:noFill/>
          <a:ln cap="flat" cmpd="sng" w="38100">
            <a:solidFill>
              <a:srgbClr val="D3368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629" name="Shape 1629"/>
          <p:cNvCxnSpPr>
            <a:stCxn id="1627" idx="4"/>
            <a:endCxn id="1630" idx="0"/>
          </p:cNvCxnSpPr>
          <p:nvPr/>
        </p:nvCxnSpPr>
        <p:spPr>
          <a:xfrm>
            <a:off x="3096750" y="3121049"/>
            <a:ext cx="0" cy="484800"/>
          </a:xfrm>
          <a:prstGeom prst="straightConnector1">
            <a:avLst/>
          </a:prstGeom>
          <a:noFill/>
          <a:ln cap="flat" cmpd="sng" w="38100">
            <a:solidFill>
              <a:srgbClr val="D3368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631" name="Shape 1631"/>
          <p:cNvCxnSpPr>
            <a:stCxn id="1628" idx="6"/>
            <a:endCxn id="1632" idx="2"/>
          </p:cNvCxnSpPr>
          <p:nvPr/>
        </p:nvCxnSpPr>
        <p:spPr>
          <a:xfrm>
            <a:off x="4320850" y="2880449"/>
            <a:ext cx="502200" cy="0"/>
          </a:xfrm>
          <a:prstGeom prst="straightConnector1">
            <a:avLst/>
          </a:prstGeom>
          <a:noFill/>
          <a:ln cap="flat" cmpd="sng" w="38100">
            <a:solidFill>
              <a:srgbClr val="D3368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633" name="Shape 1633"/>
          <p:cNvCxnSpPr>
            <a:stCxn id="1634" idx="7"/>
            <a:endCxn id="1635" idx="3"/>
          </p:cNvCxnSpPr>
          <p:nvPr/>
        </p:nvCxnSpPr>
        <p:spPr>
          <a:xfrm flipH="1" rot="10800000">
            <a:off x="5233680" y="3050519"/>
            <a:ext cx="643500" cy="625800"/>
          </a:xfrm>
          <a:prstGeom prst="straightConnector1">
            <a:avLst/>
          </a:prstGeom>
          <a:noFill/>
          <a:ln cap="flat" cmpd="sng" w="38100">
            <a:solidFill>
              <a:srgbClr val="D3368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636" name="Shape 1636"/>
          <p:cNvCxnSpPr>
            <a:stCxn id="1637" idx="7"/>
            <a:endCxn id="1635" idx="4"/>
          </p:cNvCxnSpPr>
          <p:nvPr/>
        </p:nvCxnSpPr>
        <p:spPr>
          <a:xfrm flipH="1" rot="10800000">
            <a:off x="5233880" y="3121019"/>
            <a:ext cx="813300" cy="1521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638" name="Shape 1638"/>
          <p:cNvCxnSpPr>
            <a:stCxn id="1627" idx="5"/>
            <a:endCxn id="1639" idx="1"/>
          </p:cNvCxnSpPr>
          <p:nvPr/>
        </p:nvCxnSpPr>
        <p:spPr>
          <a:xfrm>
            <a:off x="3266880" y="3050578"/>
            <a:ext cx="643200" cy="1590599"/>
          </a:xfrm>
          <a:prstGeom prst="straightConnector1">
            <a:avLst/>
          </a:prstGeom>
          <a:noFill/>
          <a:ln cap="flat" cmpd="sng" w="38100">
            <a:solidFill>
              <a:srgbClr val="D3368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640" name="Shape 1640"/>
          <p:cNvCxnSpPr>
            <a:stCxn id="1639" idx="6"/>
            <a:endCxn id="1637" idx="2"/>
          </p:cNvCxnSpPr>
          <p:nvPr/>
        </p:nvCxnSpPr>
        <p:spPr>
          <a:xfrm>
            <a:off x="4320750" y="4811274"/>
            <a:ext cx="502500" cy="1200"/>
          </a:xfrm>
          <a:prstGeom prst="straightConnector1">
            <a:avLst/>
          </a:prstGeom>
          <a:noFill/>
          <a:ln cap="flat" cmpd="sng" w="38100">
            <a:solidFill>
              <a:srgbClr val="D3368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641" name="Shape 1641"/>
          <p:cNvCxnSpPr>
            <a:stCxn id="1632" idx="4"/>
            <a:endCxn id="1634" idx="0"/>
          </p:cNvCxnSpPr>
          <p:nvPr/>
        </p:nvCxnSpPr>
        <p:spPr>
          <a:xfrm flipH="1">
            <a:off x="5063450" y="3121049"/>
            <a:ext cx="300" cy="484800"/>
          </a:xfrm>
          <a:prstGeom prst="straightConnector1">
            <a:avLst/>
          </a:prstGeom>
          <a:noFill/>
          <a:ln cap="flat" cmpd="sng" w="38100">
            <a:solidFill>
              <a:srgbClr val="D3368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642" name="Shape 1642"/>
          <p:cNvCxnSpPr>
            <a:stCxn id="1628" idx="4"/>
            <a:endCxn id="1637" idx="1"/>
          </p:cNvCxnSpPr>
          <p:nvPr/>
        </p:nvCxnSpPr>
        <p:spPr>
          <a:xfrm>
            <a:off x="4080250" y="3121049"/>
            <a:ext cx="813300" cy="1521300"/>
          </a:xfrm>
          <a:prstGeom prst="straightConnector1">
            <a:avLst/>
          </a:prstGeom>
          <a:noFill/>
          <a:ln cap="flat" cmpd="sng" w="38100">
            <a:solidFill>
              <a:srgbClr val="D3368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643" name="Shape 1643"/>
          <p:cNvCxnSpPr>
            <a:stCxn id="1628" idx="5"/>
            <a:endCxn id="1634" idx="1"/>
          </p:cNvCxnSpPr>
          <p:nvPr/>
        </p:nvCxnSpPr>
        <p:spPr>
          <a:xfrm>
            <a:off x="4250380" y="3050579"/>
            <a:ext cx="642900" cy="625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644" name="Shape 1644"/>
          <p:cNvCxnSpPr>
            <a:stCxn id="1632" idx="6"/>
            <a:endCxn id="1635" idx="2"/>
          </p:cNvCxnSpPr>
          <p:nvPr/>
        </p:nvCxnSpPr>
        <p:spPr>
          <a:xfrm>
            <a:off x="5304350" y="2880449"/>
            <a:ext cx="5022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627" name="Shape 1627"/>
          <p:cNvSpPr/>
          <p:nvPr/>
        </p:nvSpPr>
        <p:spPr>
          <a:xfrm>
            <a:off x="2856150" y="2639849"/>
            <a:ext cx="481200" cy="481200"/>
          </a:xfrm>
          <a:prstGeom prst="ellipse">
            <a:avLst/>
          </a:prstGeom>
          <a:solidFill>
            <a:srgbClr val="8BC34A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A</a:t>
            </a:r>
          </a:p>
        </p:txBody>
      </p:sp>
      <p:sp>
        <p:nvSpPr>
          <p:cNvPr id="1628" name="Shape 1628"/>
          <p:cNvSpPr/>
          <p:nvPr/>
        </p:nvSpPr>
        <p:spPr>
          <a:xfrm>
            <a:off x="3839650" y="2639849"/>
            <a:ext cx="481200" cy="481200"/>
          </a:xfrm>
          <a:prstGeom prst="ellipse">
            <a:avLst/>
          </a:prstGeom>
          <a:solidFill>
            <a:srgbClr val="FFD54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B</a:t>
            </a:r>
          </a:p>
        </p:txBody>
      </p:sp>
      <p:sp>
        <p:nvSpPr>
          <p:cNvPr id="1630" name="Shape 1630"/>
          <p:cNvSpPr/>
          <p:nvPr/>
        </p:nvSpPr>
        <p:spPr>
          <a:xfrm>
            <a:off x="2856150" y="3605849"/>
            <a:ext cx="481200" cy="481200"/>
          </a:xfrm>
          <a:prstGeom prst="ellipse">
            <a:avLst/>
          </a:prstGeom>
          <a:solidFill>
            <a:srgbClr val="FFD54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E</a:t>
            </a:r>
          </a:p>
        </p:txBody>
      </p:sp>
      <p:sp>
        <p:nvSpPr>
          <p:cNvPr id="1632" name="Shape 1632"/>
          <p:cNvSpPr/>
          <p:nvPr/>
        </p:nvSpPr>
        <p:spPr>
          <a:xfrm>
            <a:off x="4823150" y="2639849"/>
            <a:ext cx="481200" cy="481200"/>
          </a:xfrm>
          <a:prstGeom prst="ellipse">
            <a:avLst/>
          </a:prstGeom>
          <a:solidFill>
            <a:srgbClr val="8BC34A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C</a:t>
            </a:r>
          </a:p>
        </p:txBody>
      </p:sp>
      <p:sp>
        <p:nvSpPr>
          <p:cNvPr id="1637" name="Shape 1637"/>
          <p:cNvSpPr/>
          <p:nvPr/>
        </p:nvSpPr>
        <p:spPr>
          <a:xfrm>
            <a:off x="4823150" y="4571849"/>
            <a:ext cx="481200" cy="481200"/>
          </a:xfrm>
          <a:prstGeom prst="ellipse">
            <a:avLst/>
          </a:prstGeom>
          <a:solidFill>
            <a:srgbClr val="8BC34A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H</a:t>
            </a:r>
          </a:p>
        </p:txBody>
      </p:sp>
      <p:sp>
        <p:nvSpPr>
          <p:cNvPr id="1634" name="Shape 1634"/>
          <p:cNvSpPr/>
          <p:nvPr/>
        </p:nvSpPr>
        <p:spPr>
          <a:xfrm>
            <a:off x="4822950" y="3605849"/>
            <a:ext cx="481200" cy="481200"/>
          </a:xfrm>
          <a:prstGeom prst="ellipse">
            <a:avLst/>
          </a:prstGeom>
          <a:solidFill>
            <a:srgbClr val="FFD54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F</a:t>
            </a:r>
          </a:p>
        </p:txBody>
      </p:sp>
      <p:sp>
        <p:nvSpPr>
          <p:cNvPr id="1635" name="Shape 1635"/>
          <p:cNvSpPr/>
          <p:nvPr/>
        </p:nvSpPr>
        <p:spPr>
          <a:xfrm>
            <a:off x="5806650" y="2639849"/>
            <a:ext cx="481200" cy="481200"/>
          </a:xfrm>
          <a:prstGeom prst="ellipse">
            <a:avLst/>
          </a:prstGeom>
          <a:solidFill>
            <a:srgbClr val="8BC34A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D</a:t>
            </a:r>
          </a:p>
        </p:txBody>
      </p:sp>
      <p:sp>
        <p:nvSpPr>
          <p:cNvPr id="1639" name="Shape 1639"/>
          <p:cNvSpPr/>
          <p:nvPr/>
        </p:nvSpPr>
        <p:spPr>
          <a:xfrm>
            <a:off x="3839550" y="4570674"/>
            <a:ext cx="481200" cy="481200"/>
          </a:xfrm>
          <a:prstGeom prst="ellipse">
            <a:avLst/>
          </a:prstGeom>
          <a:solidFill>
            <a:srgbClr val="FFD54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G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648" name="Shape 1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9" name="Shape 1649"/>
          <p:cNvSpPr txBox="1"/>
          <p:nvPr>
            <p:ph idx="4294967295" type="subTitle"/>
          </p:nvPr>
        </p:nvSpPr>
        <p:spPr>
          <a:xfrm>
            <a:off x="609600" y="1444500"/>
            <a:ext cx="7924800" cy="541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 </a:t>
            </a:r>
            <a:r>
              <a:rPr b="1"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global minimum cut</a:t>
            </a: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is a cut that has the fewest edges possible crossing it.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50" name="Shape 1650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Cuts</a:t>
            </a:r>
          </a:p>
        </p:txBody>
      </p:sp>
      <p:cxnSp>
        <p:nvCxnSpPr>
          <p:cNvPr id="1651" name="Shape 1651"/>
          <p:cNvCxnSpPr>
            <a:stCxn id="1652" idx="6"/>
            <a:endCxn id="1653" idx="2"/>
          </p:cNvCxnSpPr>
          <p:nvPr/>
        </p:nvCxnSpPr>
        <p:spPr>
          <a:xfrm>
            <a:off x="3337350" y="3185249"/>
            <a:ext cx="5022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654" name="Shape 1654"/>
          <p:cNvCxnSpPr>
            <a:stCxn id="1652" idx="4"/>
            <a:endCxn id="1655" idx="0"/>
          </p:cNvCxnSpPr>
          <p:nvPr/>
        </p:nvCxnSpPr>
        <p:spPr>
          <a:xfrm>
            <a:off x="3096750" y="3425849"/>
            <a:ext cx="0" cy="484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656" name="Shape 1656"/>
          <p:cNvCxnSpPr>
            <a:stCxn id="1653" idx="6"/>
            <a:endCxn id="1657" idx="2"/>
          </p:cNvCxnSpPr>
          <p:nvPr/>
        </p:nvCxnSpPr>
        <p:spPr>
          <a:xfrm>
            <a:off x="4320850" y="3185249"/>
            <a:ext cx="5022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658" name="Shape 1658"/>
          <p:cNvCxnSpPr>
            <a:stCxn id="1659" idx="7"/>
            <a:endCxn id="1660" idx="3"/>
          </p:cNvCxnSpPr>
          <p:nvPr/>
        </p:nvCxnSpPr>
        <p:spPr>
          <a:xfrm flipH="1" rot="10800000">
            <a:off x="5233680" y="3355319"/>
            <a:ext cx="643500" cy="625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661" name="Shape 1661"/>
          <p:cNvCxnSpPr>
            <a:stCxn id="1662" idx="7"/>
            <a:endCxn id="1660" idx="4"/>
          </p:cNvCxnSpPr>
          <p:nvPr/>
        </p:nvCxnSpPr>
        <p:spPr>
          <a:xfrm flipH="1" rot="10800000">
            <a:off x="5233880" y="3425819"/>
            <a:ext cx="813300" cy="1521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663" name="Shape 1663"/>
          <p:cNvCxnSpPr>
            <a:stCxn id="1652" idx="5"/>
            <a:endCxn id="1664" idx="1"/>
          </p:cNvCxnSpPr>
          <p:nvPr/>
        </p:nvCxnSpPr>
        <p:spPr>
          <a:xfrm>
            <a:off x="3266880" y="3355378"/>
            <a:ext cx="643200" cy="1590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665" name="Shape 1665"/>
          <p:cNvCxnSpPr>
            <a:stCxn id="1664" idx="6"/>
            <a:endCxn id="1662" idx="2"/>
          </p:cNvCxnSpPr>
          <p:nvPr/>
        </p:nvCxnSpPr>
        <p:spPr>
          <a:xfrm>
            <a:off x="4320750" y="5116074"/>
            <a:ext cx="502500" cy="1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666" name="Shape 1666"/>
          <p:cNvCxnSpPr>
            <a:stCxn id="1657" idx="4"/>
            <a:endCxn id="1659" idx="0"/>
          </p:cNvCxnSpPr>
          <p:nvPr/>
        </p:nvCxnSpPr>
        <p:spPr>
          <a:xfrm flipH="1">
            <a:off x="5063450" y="3425849"/>
            <a:ext cx="300" cy="484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667" name="Shape 1667"/>
          <p:cNvCxnSpPr>
            <a:stCxn id="1653" idx="4"/>
            <a:endCxn id="1662" idx="1"/>
          </p:cNvCxnSpPr>
          <p:nvPr/>
        </p:nvCxnSpPr>
        <p:spPr>
          <a:xfrm>
            <a:off x="4080250" y="3425849"/>
            <a:ext cx="813300" cy="1521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668" name="Shape 1668"/>
          <p:cNvCxnSpPr>
            <a:stCxn id="1653" idx="5"/>
            <a:endCxn id="1659" idx="1"/>
          </p:cNvCxnSpPr>
          <p:nvPr/>
        </p:nvCxnSpPr>
        <p:spPr>
          <a:xfrm>
            <a:off x="4250380" y="3355379"/>
            <a:ext cx="642900" cy="625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669" name="Shape 1669"/>
          <p:cNvCxnSpPr>
            <a:stCxn id="1657" idx="6"/>
            <a:endCxn id="1660" idx="2"/>
          </p:cNvCxnSpPr>
          <p:nvPr/>
        </p:nvCxnSpPr>
        <p:spPr>
          <a:xfrm>
            <a:off x="5304350" y="3185249"/>
            <a:ext cx="5022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652" name="Shape 1652"/>
          <p:cNvSpPr/>
          <p:nvPr/>
        </p:nvSpPr>
        <p:spPr>
          <a:xfrm>
            <a:off x="2856150" y="2944649"/>
            <a:ext cx="481200" cy="481200"/>
          </a:xfrm>
          <a:prstGeom prst="ellipse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A</a:t>
            </a:r>
          </a:p>
        </p:txBody>
      </p:sp>
      <p:sp>
        <p:nvSpPr>
          <p:cNvPr id="1653" name="Shape 1653"/>
          <p:cNvSpPr/>
          <p:nvPr/>
        </p:nvSpPr>
        <p:spPr>
          <a:xfrm>
            <a:off x="3839650" y="2944649"/>
            <a:ext cx="481200" cy="481200"/>
          </a:xfrm>
          <a:prstGeom prst="ellipse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B</a:t>
            </a:r>
          </a:p>
        </p:txBody>
      </p:sp>
      <p:sp>
        <p:nvSpPr>
          <p:cNvPr id="1655" name="Shape 1655"/>
          <p:cNvSpPr/>
          <p:nvPr/>
        </p:nvSpPr>
        <p:spPr>
          <a:xfrm>
            <a:off x="2856150" y="3910649"/>
            <a:ext cx="481200" cy="481200"/>
          </a:xfrm>
          <a:prstGeom prst="ellipse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E</a:t>
            </a:r>
          </a:p>
        </p:txBody>
      </p:sp>
      <p:sp>
        <p:nvSpPr>
          <p:cNvPr id="1657" name="Shape 1657"/>
          <p:cNvSpPr/>
          <p:nvPr/>
        </p:nvSpPr>
        <p:spPr>
          <a:xfrm>
            <a:off x="4823150" y="2944649"/>
            <a:ext cx="481200" cy="481200"/>
          </a:xfrm>
          <a:prstGeom prst="ellipse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C</a:t>
            </a:r>
          </a:p>
        </p:txBody>
      </p:sp>
      <p:sp>
        <p:nvSpPr>
          <p:cNvPr id="1662" name="Shape 1662"/>
          <p:cNvSpPr/>
          <p:nvPr/>
        </p:nvSpPr>
        <p:spPr>
          <a:xfrm>
            <a:off x="4823150" y="4876649"/>
            <a:ext cx="481200" cy="481200"/>
          </a:xfrm>
          <a:prstGeom prst="ellipse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H</a:t>
            </a:r>
          </a:p>
        </p:txBody>
      </p:sp>
      <p:sp>
        <p:nvSpPr>
          <p:cNvPr id="1659" name="Shape 1659"/>
          <p:cNvSpPr/>
          <p:nvPr/>
        </p:nvSpPr>
        <p:spPr>
          <a:xfrm>
            <a:off x="4822950" y="3910649"/>
            <a:ext cx="481200" cy="481200"/>
          </a:xfrm>
          <a:prstGeom prst="ellipse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F</a:t>
            </a:r>
          </a:p>
        </p:txBody>
      </p:sp>
      <p:sp>
        <p:nvSpPr>
          <p:cNvPr id="1660" name="Shape 1660"/>
          <p:cNvSpPr/>
          <p:nvPr/>
        </p:nvSpPr>
        <p:spPr>
          <a:xfrm>
            <a:off x="5806650" y="2944649"/>
            <a:ext cx="481200" cy="481200"/>
          </a:xfrm>
          <a:prstGeom prst="ellipse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D</a:t>
            </a:r>
          </a:p>
        </p:txBody>
      </p:sp>
      <p:sp>
        <p:nvSpPr>
          <p:cNvPr id="1664" name="Shape 1664"/>
          <p:cNvSpPr/>
          <p:nvPr/>
        </p:nvSpPr>
        <p:spPr>
          <a:xfrm>
            <a:off x="3839550" y="4875474"/>
            <a:ext cx="481200" cy="481200"/>
          </a:xfrm>
          <a:prstGeom prst="ellipse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G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idx="4294967295" type="subTitle"/>
          </p:nvPr>
        </p:nvSpPr>
        <p:spPr>
          <a:xfrm>
            <a:off x="609600" y="1444500"/>
            <a:ext cx="7924800" cy="541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 directed graph G = (V, E) is strongly connected if,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for all pairs of vertices u and v, there’s a path from u to v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and a path from v to u.</a:t>
            </a:r>
          </a:p>
        </p:txBody>
      </p:sp>
      <p:sp>
        <p:nvSpPr>
          <p:cNvPr id="124" name="Shape 124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Strongly Connected Components</a:t>
            </a:r>
          </a:p>
        </p:txBody>
      </p:sp>
      <p:cxnSp>
        <p:nvCxnSpPr>
          <p:cNvPr id="125" name="Shape 125"/>
          <p:cNvCxnSpPr>
            <a:stCxn id="126" idx="6"/>
            <a:endCxn id="127" idx="2"/>
          </p:cNvCxnSpPr>
          <p:nvPr/>
        </p:nvCxnSpPr>
        <p:spPr>
          <a:xfrm>
            <a:off x="2951675" y="3491061"/>
            <a:ext cx="5022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stealth"/>
            <a:tailEnd len="lg" w="lg" type="none"/>
          </a:ln>
        </p:spPr>
      </p:cxnSp>
      <p:cxnSp>
        <p:nvCxnSpPr>
          <p:cNvPr id="128" name="Shape 128"/>
          <p:cNvCxnSpPr>
            <a:stCxn id="127" idx="4"/>
            <a:endCxn id="129" idx="0"/>
          </p:cNvCxnSpPr>
          <p:nvPr/>
        </p:nvCxnSpPr>
        <p:spPr>
          <a:xfrm flipH="1">
            <a:off x="3694275" y="3731661"/>
            <a:ext cx="300" cy="484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stealth"/>
            <a:tailEnd len="lg" w="lg" type="none"/>
          </a:ln>
        </p:spPr>
      </p:cxnSp>
      <p:cxnSp>
        <p:nvCxnSpPr>
          <p:cNvPr id="130" name="Shape 130"/>
          <p:cNvCxnSpPr>
            <a:stCxn id="126" idx="5"/>
            <a:endCxn id="129" idx="1"/>
          </p:cNvCxnSpPr>
          <p:nvPr/>
        </p:nvCxnSpPr>
        <p:spPr>
          <a:xfrm>
            <a:off x="2881205" y="3661191"/>
            <a:ext cx="642899" cy="625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126" name="Shape 126"/>
          <p:cNvSpPr/>
          <p:nvPr/>
        </p:nvSpPr>
        <p:spPr>
          <a:xfrm>
            <a:off x="2470475" y="3250461"/>
            <a:ext cx="481200" cy="481200"/>
          </a:xfrm>
          <a:prstGeom prst="ellipse">
            <a:avLst/>
          </a:prstGeom>
          <a:solidFill>
            <a:schemeClr val="dk1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27" name="Shape 127"/>
          <p:cNvSpPr/>
          <p:nvPr/>
        </p:nvSpPr>
        <p:spPr>
          <a:xfrm>
            <a:off x="3453975" y="3250461"/>
            <a:ext cx="481200" cy="481200"/>
          </a:xfrm>
          <a:prstGeom prst="ellipse">
            <a:avLst/>
          </a:prstGeom>
          <a:solidFill>
            <a:schemeClr val="dk1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29" name="Shape 129"/>
          <p:cNvSpPr/>
          <p:nvPr/>
        </p:nvSpPr>
        <p:spPr>
          <a:xfrm>
            <a:off x="3453775" y="4216461"/>
            <a:ext cx="481200" cy="481200"/>
          </a:xfrm>
          <a:prstGeom prst="ellipse">
            <a:avLst/>
          </a:prstGeom>
          <a:solidFill>
            <a:schemeClr val="dk1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131" name="Shape 131"/>
          <p:cNvCxnSpPr>
            <a:stCxn id="132" idx="0"/>
            <a:endCxn id="133" idx="4"/>
          </p:cNvCxnSpPr>
          <p:nvPr/>
        </p:nvCxnSpPr>
        <p:spPr>
          <a:xfrm rot="10800000">
            <a:off x="6432975" y="3705799"/>
            <a:ext cx="0" cy="484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stealth"/>
            <a:tailEnd len="lg" w="lg" type="none"/>
          </a:ln>
        </p:spPr>
      </p:cxnSp>
      <p:cxnSp>
        <p:nvCxnSpPr>
          <p:cNvPr id="134" name="Shape 134"/>
          <p:cNvCxnSpPr>
            <a:stCxn id="135" idx="7"/>
            <a:endCxn id="133" idx="3"/>
          </p:cNvCxnSpPr>
          <p:nvPr/>
        </p:nvCxnSpPr>
        <p:spPr>
          <a:xfrm flipH="1" rot="10800000">
            <a:off x="5619405" y="3635269"/>
            <a:ext cx="643500" cy="625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stealth"/>
            <a:tailEnd len="lg" w="lg" type="none"/>
          </a:ln>
        </p:spPr>
      </p:cxnSp>
      <p:cxnSp>
        <p:nvCxnSpPr>
          <p:cNvPr id="136" name="Shape 136"/>
          <p:cNvCxnSpPr>
            <a:stCxn id="137" idx="4"/>
            <a:endCxn id="135" idx="0"/>
          </p:cNvCxnSpPr>
          <p:nvPr/>
        </p:nvCxnSpPr>
        <p:spPr>
          <a:xfrm flipH="1">
            <a:off x="5449175" y="3705799"/>
            <a:ext cx="300" cy="484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stealth"/>
            <a:tailEnd len="lg" w="lg" type="none"/>
          </a:ln>
        </p:spPr>
      </p:cxnSp>
      <p:cxnSp>
        <p:nvCxnSpPr>
          <p:cNvPr id="138" name="Shape 138"/>
          <p:cNvCxnSpPr>
            <a:stCxn id="132" idx="2"/>
            <a:endCxn id="135" idx="6"/>
          </p:cNvCxnSpPr>
          <p:nvPr/>
        </p:nvCxnSpPr>
        <p:spPr>
          <a:xfrm rot="10800000">
            <a:off x="5689875" y="4431199"/>
            <a:ext cx="5025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139" name="Shape 139"/>
          <p:cNvCxnSpPr>
            <a:stCxn id="137" idx="6"/>
            <a:endCxn id="133" idx="2"/>
          </p:cNvCxnSpPr>
          <p:nvPr/>
        </p:nvCxnSpPr>
        <p:spPr>
          <a:xfrm>
            <a:off x="5690075" y="3465199"/>
            <a:ext cx="5022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132" name="Shape 132"/>
          <p:cNvSpPr/>
          <p:nvPr/>
        </p:nvSpPr>
        <p:spPr>
          <a:xfrm>
            <a:off x="6192375" y="4190599"/>
            <a:ext cx="481200" cy="481200"/>
          </a:xfrm>
          <a:prstGeom prst="ellipse">
            <a:avLst/>
          </a:prstGeom>
          <a:solidFill>
            <a:schemeClr val="dk1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37" name="Shape 137"/>
          <p:cNvSpPr/>
          <p:nvPr/>
        </p:nvSpPr>
        <p:spPr>
          <a:xfrm>
            <a:off x="5208875" y="3224599"/>
            <a:ext cx="481200" cy="481200"/>
          </a:xfrm>
          <a:prstGeom prst="ellipse">
            <a:avLst/>
          </a:prstGeom>
          <a:solidFill>
            <a:schemeClr val="dk1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35" name="Shape 135"/>
          <p:cNvSpPr/>
          <p:nvPr/>
        </p:nvSpPr>
        <p:spPr>
          <a:xfrm>
            <a:off x="5208675" y="4190599"/>
            <a:ext cx="481200" cy="481200"/>
          </a:xfrm>
          <a:prstGeom prst="ellipse">
            <a:avLst/>
          </a:prstGeom>
          <a:solidFill>
            <a:schemeClr val="dk1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33" name="Shape 133"/>
          <p:cNvSpPr/>
          <p:nvPr/>
        </p:nvSpPr>
        <p:spPr>
          <a:xfrm>
            <a:off x="6192375" y="3224599"/>
            <a:ext cx="481200" cy="481200"/>
          </a:xfrm>
          <a:prstGeom prst="ellipse">
            <a:avLst/>
          </a:prstGeom>
          <a:solidFill>
            <a:schemeClr val="dk1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140" name="Shape 140"/>
          <p:cNvCxnSpPr>
            <a:stCxn id="141" idx="0"/>
            <a:endCxn id="142" idx="4"/>
          </p:cNvCxnSpPr>
          <p:nvPr/>
        </p:nvCxnSpPr>
        <p:spPr>
          <a:xfrm rot="10800000">
            <a:off x="3694675" y="5637824"/>
            <a:ext cx="0" cy="484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stealth"/>
            <a:tailEnd len="lg" w="lg" type="none"/>
          </a:ln>
        </p:spPr>
      </p:cxnSp>
      <p:cxnSp>
        <p:nvCxnSpPr>
          <p:cNvPr id="143" name="Shape 143"/>
          <p:cNvCxnSpPr>
            <a:stCxn id="144" idx="7"/>
            <a:endCxn id="142" idx="3"/>
          </p:cNvCxnSpPr>
          <p:nvPr/>
        </p:nvCxnSpPr>
        <p:spPr>
          <a:xfrm flipH="1" rot="10800000">
            <a:off x="2881105" y="5567294"/>
            <a:ext cx="643499" cy="625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stealth"/>
            <a:tailEnd len="lg" w="lg" type="none"/>
          </a:ln>
        </p:spPr>
      </p:cxnSp>
      <p:cxnSp>
        <p:nvCxnSpPr>
          <p:cNvPr id="145" name="Shape 145"/>
          <p:cNvCxnSpPr>
            <a:stCxn id="146" idx="4"/>
            <a:endCxn id="144" idx="0"/>
          </p:cNvCxnSpPr>
          <p:nvPr/>
        </p:nvCxnSpPr>
        <p:spPr>
          <a:xfrm flipH="1">
            <a:off x="2710875" y="5637824"/>
            <a:ext cx="300" cy="484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stealth"/>
            <a:tailEnd len="lg" w="lg" type="none"/>
          </a:ln>
        </p:spPr>
      </p:cxnSp>
      <p:cxnSp>
        <p:nvCxnSpPr>
          <p:cNvPr id="147" name="Shape 147"/>
          <p:cNvCxnSpPr>
            <a:stCxn id="141" idx="2"/>
            <a:endCxn id="144" idx="6"/>
          </p:cNvCxnSpPr>
          <p:nvPr/>
        </p:nvCxnSpPr>
        <p:spPr>
          <a:xfrm rot="10800000">
            <a:off x="2951575" y="6363224"/>
            <a:ext cx="5025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141" name="Shape 141"/>
          <p:cNvSpPr/>
          <p:nvPr/>
        </p:nvSpPr>
        <p:spPr>
          <a:xfrm>
            <a:off x="3454075" y="6122624"/>
            <a:ext cx="481200" cy="481200"/>
          </a:xfrm>
          <a:prstGeom prst="ellipse">
            <a:avLst/>
          </a:prstGeom>
          <a:solidFill>
            <a:schemeClr val="dk1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46" name="Shape 146"/>
          <p:cNvSpPr/>
          <p:nvPr/>
        </p:nvSpPr>
        <p:spPr>
          <a:xfrm>
            <a:off x="2470575" y="5156624"/>
            <a:ext cx="481200" cy="481200"/>
          </a:xfrm>
          <a:prstGeom prst="ellipse">
            <a:avLst/>
          </a:prstGeom>
          <a:solidFill>
            <a:schemeClr val="dk1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44" name="Shape 144"/>
          <p:cNvSpPr/>
          <p:nvPr/>
        </p:nvSpPr>
        <p:spPr>
          <a:xfrm>
            <a:off x="2470375" y="6122624"/>
            <a:ext cx="481200" cy="481200"/>
          </a:xfrm>
          <a:prstGeom prst="ellipse">
            <a:avLst/>
          </a:prstGeom>
          <a:solidFill>
            <a:schemeClr val="dk1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42" name="Shape 142"/>
          <p:cNvSpPr/>
          <p:nvPr/>
        </p:nvSpPr>
        <p:spPr>
          <a:xfrm>
            <a:off x="3454075" y="5156624"/>
            <a:ext cx="481200" cy="481200"/>
          </a:xfrm>
          <a:prstGeom prst="ellipse">
            <a:avLst/>
          </a:prstGeom>
          <a:solidFill>
            <a:schemeClr val="dk1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148" name="Shape 148"/>
          <p:cNvCxnSpPr>
            <a:stCxn id="146" idx="5"/>
            <a:endCxn id="141" idx="1"/>
          </p:cNvCxnSpPr>
          <p:nvPr/>
        </p:nvCxnSpPr>
        <p:spPr>
          <a:xfrm>
            <a:off x="2881305" y="5567354"/>
            <a:ext cx="643199" cy="625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149" name="Shape 149"/>
          <p:cNvCxnSpPr>
            <a:stCxn id="150" idx="6"/>
            <a:endCxn id="151" idx="2"/>
          </p:cNvCxnSpPr>
          <p:nvPr/>
        </p:nvCxnSpPr>
        <p:spPr>
          <a:xfrm>
            <a:off x="5198275" y="5397199"/>
            <a:ext cx="5022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stealth"/>
            <a:tailEnd len="lg" w="lg" type="none"/>
          </a:ln>
        </p:spPr>
      </p:cxnSp>
      <p:cxnSp>
        <p:nvCxnSpPr>
          <p:cNvPr id="152" name="Shape 152"/>
          <p:cNvCxnSpPr>
            <a:stCxn id="153" idx="7"/>
            <a:endCxn id="154" idx="3"/>
          </p:cNvCxnSpPr>
          <p:nvPr/>
        </p:nvCxnSpPr>
        <p:spPr>
          <a:xfrm flipH="1" rot="10800000">
            <a:off x="6111105" y="5567269"/>
            <a:ext cx="643500" cy="625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stealth"/>
            <a:tailEnd len="lg" w="lg" type="none"/>
          </a:ln>
        </p:spPr>
      </p:cxnSp>
      <p:cxnSp>
        <p:nvCxnSpPr>
          <p:cNvPr id="155" name="Shape 155"/>
          <p:cNvCxnSpPr>
            <a:stCxn id="150" idx="5"/>
            <a:endCxn id="153" idx="1"/>
          </p:cNvCxnSpPr>
          <p:nvPr/>
        </p:nvCxnSpPr>
        <p:spPr>
          <a:xfrm>
            <a:off x="5127805" y="5567329"/>
            <a:ext cx="642900" cy="625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156" name="Shape 156"/>
          <p:cNvCxnSpPr>
            <a:stCxn id="151" idx="6"/>
            <a:endCxn id="154" idx="2"/>
          </p:cNvCxnSpPr>
          <p:nvPr/>
        </p:nvCxnSpPr>
        <p:spPr>
          <a:xfrm>
            <a:off x="6181775" y="5397199"/>
            <a:ext cx="5022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150" name="Shape 150"/>
          <p:cNvSpPr/>
          <p:nvPr/>
        </p:nvSpPr>
        <p:spPr>
          <a:xfrm>
            <a:off x="4717075" y="5156599"/>
            <a:ext cx="481200" cy="481200"/>
          </a:xfrm>
          <a:prstGeom prst="ellipse">
            <a:avLst/>
          </a:prstGeom>
          <a:solidFill>
            <a:schemeClr val="dk1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51" name="Shape 151"/>
          <p:cNvSpPr/>
          <p:nvPr/>
        </p:nvSpPr>
        <p:spPr>
          <a:xfrm>
            <a:off x="5700575" y="5156599"/>
            <a:ext cx="481200" cy="481200"/>
          </a:xfrm>
          <a:prstGeom prst="ellipse">
            <a:avLst/>
          </a:prstGeom>
          <a:solidFill>
            <a:schemeClr val="dk1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53" name="Shape 153"/>
          <p:cNvSpPr/>
          <p:nvPr/>
        </p:nvSpPr>
        <p:spPr>
          <a:xfrm>
            <a:off x="5700375" y="6122599"/>
            <a:ext cx="481200" cy="481200"/>
          </a:xfrm>
          <a:prstGeom prst="ellipse">
            <a:avLst/>
          </a:prstGeom>
          <a:solidFill>
            <a:schemeClr val="dk1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54" name="Shape 154"/>
          <p:cNvSpPr/>
          <p:nvPr/>
        </p:nvSpPr>
        <p:spPr>
          <a:xfrm>
            <a:off x="6684075" y="5156599"/>
            <a:ext cx="481200" cy="481200"/>
          </a:xfrm>
          <a:prstGeom prst="ellipse">
            <a:avLst/>
          </a:prstGeom>
          <a:solidFill>
            <a:schemeClr val="dk1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57" name="Shape 157"/>
          <p:cNvSpPr/>
          <p:nvPr/>
        </p:nvSpPr>
        <p:spPr>
          <a:xfrm>
            <a:off x="2126500" y="2831800"/>
            <a:ext cx="2215200" cy="22152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8" name="Shape 158"/>
          <p:cNvSpPr/>
          <p:nvPr/>
        </p:nvSpPr>
        <p:spPr>
          <a:xfrm>
            <a:off x="4843118" y="2831800"/>
            <a:ext cx="2215199" cy="22152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673" name="Shape 1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4" name="Shape 1674"/>
          <p:cNvSpPr txBox="1"/>
          <p:nvPr>
            <p:ph idx="4294967295" type="subTitle"/>
          </p:nvPr>
        </p:nvSpPr>
        <p:spPr>
          <a:xfrm>
            <a:off x="609600" y="1444500"/>
            <a:ext cx="7924800" cy="541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 </a:t>
            </a:r>
            <a:r>
              <a:rPr b="1"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global minimum cut</a:t>
            </a: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is a cut that has the fewest edges possible crossing it.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e.g. The global minimum cut is “{A, B, C, D, F, G, H} and {E}”.</a:t>
            </a:r>
          </a:p>
        </p:txBody>
      </p:sp>
      <p:sp>
        <p:nvSpPr>
          <p:cNvPr id="1675" name="Shape 1675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Cuts</a:t>
            </a:r>
          </a:p>
        </p:txBody>
      </p:sp>
      <p:cxnSp>
        <p:nvCxnSpPr>
          <p:cNvPr id="1676" name="Shape 1676"/>
          <p:cNvCxnSpPr>
            <a:stCxn id="1677" idx="6"/>
            <a:endCxn id="1678" idx="2"/>
          </p:cNvCxnSpPr>
          <p:nvPr/>
        </p:nvCxnSpPr>
        <p:spPr>
          <a:xfrm>
            <a:off x="3337350" y="3185249"/>
            <a:ext cx="5022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679" name="Shape 1679"/>
          <p:cNvCxnSpPr>
            <a:stCxn id="1677" idx="4"/>
            <a:endCxn id="1680" idx="0"/>
          </p:cNvCxnSpPr>
          <p:nvPr/>
        </p:nvCxnSpPr>
        <p:spPr>
          <a:xfrm>
            <a:off x="3096750" y="3425849"/>
            <a:ext cx="0" cy="484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681" name="Shape 1681"/>
          <p:cNvCxnSpPr>
            <a:stCxn id="1678" idx="6"/>
            <a:endCxn id="1682" idx="2"/>
          </p:cNvCxnSpPr>
          <p:nvPr/>
        </p:nvCxnSpPr>
        <p:spPr>
          <a:xfrm>
            <a:off x="4320850" y="3185249"/>
            <a:ext cx="5022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683" name="Shape 1683"/>
          <p:cNvCxnSpPr>
            <a:stCxn id="1684" idx="7"/>
            <a:endCxn id="1685" idx="3"/>
          </p:cNvCxnSpPr>
          <p:nvPr/>
        </p:nvCxnSpPr>
        <p:spPr>
          <a:xfrm flipH="1" rot="10800000">
            <a:off x="5233680" y="3355319"/>
            <a:ext cx="643500" cy="625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686" name="Shape 1686"/>
          <p:cNvCxnSpPr>
            <a:stCxn id="1687" idx="7"/>
            <a:endCxn id="1685" idx="4"/>
          </p:cNvCxnSpPr>
          <p:nvPr/>
        </p:nvCxnSpPr>
        <p:spPr>
          <a:xfrm flipH="1" rot="10800000">
            <a:off x="5233880" y="3425819"/>
            <a:ext cx="813300" cy="1521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688" name="Shape 1688"/>
          <p:cNvCxnSpPr>
            <a:stCxn id="1677" idx="5"/>
            <a:endCxn id="1689" idx="1"/>
          </p:cNvCxnSpPr>
          <p:nvPr/>
        </p:nvCxnSpPr>
        <p:spPr>
          <a:xfrm>
            <a:off x="3266880" y="3355378"/>
            <a:ext cx="643200" cy="1590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690" name="Shape 1690"/>
          <p:cNvCxnSpPr>
            <a:stCxn id="1689" idx="6"/>
            <a:endCxn id="1687" idx="2"/>
          </p:cNvCxnSpPr>
          <p:nvPr/>
        </p:nvCxnSpPr>
        <p:spPr>
          <a:xfrm>
            <a:off x="4320750" y="5116074"/>
            <a:ext cx="502500" cy="1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691" name="Shape 1691"/>
          <p:cNvCxnSpPr>
            <a:stCxn id="1682" idx="4"/>
            <a:endCxn id="1684" idx="0"/>
          </p:cNvCxnSpPr>
          <p:nvPr/>
        </p:nvCxnSpPr>
        <p:spPr>
          <a:xfrm flipH="1">
            <a:off x="5063450" y="3425849"/>
            <a:ext cx="300" cy="484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692" name="Shape 1692"/>
          <p:cNvCxnSpPr>
            <a:stCxn id="1678" idx="4"/>
            <a:endCxn id="1687" idx="1"/>
          </p:cNvCxnSpPr>
          <p:nvPr/>
        </p:nvCxnSpPr>
        <p:spPr>
          <a:xfrm>
            <a:off x="4080250" y="3425849"/>
            <a:ext cx="813300" cy="1521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693" name="Shape 1693"/>
          <p:cNvCxnSpPr>
            <a:stCxn id="1678" idx="5"/>
            <a:endCxn id="1684" idx="1"/>
          </p:cNvCxnSpPr>
          <p:nvPr/>
        </p:nvCxnSpPr>
        <p:spPr>
          <a:xfrm>
            <a:off x="4250380" y="3355379"/>
            <a:ext cx="642900" cy="625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694" name="Shape 1694"/>
          <p:cNvCxnSpPr>
            <a:stCxn id="1682" idx="6"/>
            <a:endCxn id="1685" idx="2"/>
          </p:cNvCxnSpPr>
          <p:nvPr/>
        </p:nvCxnSpPr>
        <p:spPr>
          <a:xfrm>
            <a:off x="5304350" y="3185249"/>
            <a:ext cx="5022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677" name="Shape 1677"/>
          <p:cNvSpPr/>
          <p:nvPr/>
        </p:nvSpPr>
        <p:spPr>
          <a:xfrm>
            <a:off x="2856150" y="2944649"/>
            <a:ext cx="481200" cy="481200"/>
          </a:xfrm>
          <a:prstGeom prst="ellipse">
            <a:avLst/>
          </a:prstGeom>
          <a:solidFill>
            <a:srgbClr val="FFD54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A</a:t>
            </a:r>
          </a:p>
        </p:txBody>
      </p:sp>
      <p:sp>
        <p:nvSpPr>
          <p:cNvPr id="1678" name="Shape 1678"/>
          <p:cNvSpPr/>
          <p:nvPr/>
        </p:nvSpPr>
        <p:spPr>
          <a:xfrm>
            <a:off x="3839650" y="2944649"/>
            <a:ext cx="481200" cy="481200"/>
          </a:xfrm>
          <a:prstGeom prst="ellipse">
            <a:avLst/>
          </a:prstGeom>
          <a:solidFill>
            <a:srgbClr val="FFD54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B</a:t>
            </a:r>
          </a:p>
        </p:txBody>
      </p:sp>
      <p:sp>
        <p:nvSpPr>
          <p:cNvPr id="1680" name="Shape 1680"/>
          <p:cNvSpPr/>
          <p:nvPr/>
        </p:nvSpPr>
        <p:spPr>
          <a:xfrm>
            <a:off x="2856150" y="3910649"/>
            <a:ext cx="481200" cy="481200"/>
          </a:xfrm>
          <a:prstGeom prst="ellipse">
            <a:avLst/>
          </a:prstGeom>
          <a:solidFill>
            <a:srgbClr val="8BC34A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E</a:t>
            </a:r>
          </a:p>
        </p:txBody>
      </p:sp>
      <p:sp>
        <p:nvSpPr>
          <p:cNvPr id="1682" name="Shape 1682"/>
          <p:cNvSpPr/>
          <p:nvPr/>
        </p:nvSpPr>
        <p:spPr>
          <a:xfrm>
            <a:off x="4823150" y="2944649"/>
            <a:ext cx="481200" cy="481200"/>
          </a:xfrm>
          <a:prstGeom prst="ellipse">
            <a:avLst/>
          </a:prstGeom>
          <a:solidFill>
            <a:srgbClr val="FFD54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C</a:t>
            </a:r>
          </a:p>
        </p:txBody>
      </p:sp>
      <p:sp>
        <p:nvSpPr>
          <p:cNvPr id="1687" name="Shape 1687"/>
          <p:cNvSpPr/>
          <p:nvPr/>
        </p:nvSpPr>
        <p:spPr>
          <a:xfrm>
            <a:off x="4823150" y="4876649"/>
            <a:ext cx="481200" cy="481200"/>
          </a:xfrm>
          <a:prstGeom prst="ellipse">
            <a:avLst/>
          </a:prstGeom>
          <a:solidFill>
            <a:srgbClr val="FFD54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H</a:t>
            </a:r>
          </a:p>
        </p:txBody>
      </p:sp>
      <p:sp>
        <p:nvSpPr>
          <p:cNvPr id="1684" name="Shape 1684"/>
          <p:cNvSpPr/>
          <p:nvPr/>
        </p:nvSpPr>
        <p:spPr>
          <a:xfrm>
            <a:off x="4822950" y="3910649"/>
            <a:ext cx="481200" cy="481200"/>
          </a:xfrm>
          <a:prstGeom prst="ellipse">
            <a:avLst/>
          </a:prstGeom>
          <a:solidFill>
            <a:srgbClr val="FFD54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F</a:t>
            </a:r>
          </a:p>
        </p:txBody>
      </p:sp>
      <p:sp>
        <p:nvSpPr>
          <p:cNvPr id="1685" name="Shape 1685"/>
          <p:cNvSpPr/>
          <p:nvPr/>
        </p:nvSpPr>
        <p:spPr>
          <a:xfrm>
            <a:off x="5806650" y="2944649"/>
            <a:ext cx="481200" cy="481200"/>
          </a:xfrm>
          <a:prstGeom prst="ellipse">
            <a:avLst/>
          </a:prstGeom>
          <a:solidFill>
            <a:srgbClr val="FFD54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D</a:t>
            </a:r>
          </a:p>
        </p:txBody>
      </p:sp>
      <p:sp>
        <p:nvSpPr>
          <p:cNvPr id="1689" name="Shape 1689"/>
          <p:cNvSpPr/>
          <p:nvPr/>
        </p:nvSpPr>
        <p:spPr>
          <a:xfrm>
            <a:off x="3839550" y="4875474"/>
            <a:ext cx="481200" cy="481200"/>
          </a:xfrm>
          <a:prstGeom prst="ellipse">
            <a:avLst/>
          </a:prstGeom>
          <a:solidFill>
            <a:srgbClr val="FFD54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G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698" name="Shape 1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" name="Shape 1699"/>
          <p:cNvSpPr txBox="1"/>
          <p:nvPr>
            <p:ph idx="4294967295" type="subTitle"/>
          </p:nvPr>
        </p:nvSpPr>
        <p:spPr>
          <a:xfrm>
            <a:off x="609600" y="1444500"/>
            <a:ext cx="7924800" cy="541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Later this quarter, we’ll talk about </a:t>
            </a:r>
            <a:r>
              <a:rPr b="1"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minimum s-t cuts</a:t>
            </a: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which separate specific vertices </a:t>
            </a:r>
            <a:r>
              <a:rPr b="1"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</a:t>
            </a: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and </a:t>
            </a:r>
            <a:r>
              <a:rPr b="1"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</a:t>
            </a: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e.g. The s-t minimum cut is this cut.</a:t>
            </a:r>
          </a:p>
        </p:txBody>
      </p:sp>
      <p:sp>
        <p:nvSpPr>
          <p:cNvPr id="1700" name="Shape 1700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Cuts</a:t>
            </a:r>
          </a:p>
        </p:txBody>
      </p:sp>
      <p:cxnSp>
        <p:nvCxnSpPr>
          <p:cNvPr id="1701" name="Shape 1701"/>
          <p:cNvCxnSpPr>
            <a:stCxn id="1702" idx="6"/>
            <a:endCxn id="1703" idx="2"/>
          </p:cNvCxnSpPr>
          <p:nvPr/>
        </p:nvCxnSpPr>
        <p:spPr>
          <a:xfrm>
            <a:off x="3337350" y="3185249"/>
            <a:ext cx="5022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704" name="Shape 1704"/>
          <p:cNvCxnSpPr>
            <a:stCxn id="1702" idx="4"/>
            <a:endCxn id="1705" idx="0"/>
          </p:cNvCxnSpPr>
          <p:nvPr/>
        </p:nvCxnSpPr>
        <p:spPr>
          <a:xfrm>
            <a:off x="3096750" y="3425849"/>
            <a:ext cx="0" cy="484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706" name="Shape 1706"/>
          <p:cNvCxnSpPr>
            <a:stCxn id="1703" idx="6"/>
            <a:endCxn id="1707" idx="2"/>
          </p:cNvCxnSpPr>
          <p:nvPr/>
        </p:nvCxnSpPr>
        <p:spPr>
          <a:xfrm>
            <a:off x="4320850" y="3185249"/>
            <a:ext cx="5022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708" name="Shape 1708"/>
          <p:cNvCxnSpPr>
            <a:stCxn id="1709" idx="7"/>
            <a:endCxn id="1710" idx="3"/>
          </p:cNvCxnSpPr>
          <p:nvPr/>
        </p:nvCxnSpPr>
        <p:spPr>
          <a:xfrm flipH="1" rot="10800000">
            <a:off x="5233680" y="3355319"/>
            <a:ext cx="643500" cy="625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711" name="Shape 1711"/>
          <p:cNvCxnSpPr>
            <a:stCxn id="1712" idx="7"/>
            <a:endCxn id="1710" idx="4"/>
          </p:cNvCxnSpPr>
          <p:nvPr/>
        </p:nvCxnSpPr>
        <p:spPr>
          <a:xfrm flipH="1" rot="10800000">
            <a:off x="5233880" y="3425819"/>
            <a:ext cx="813300" cy="1521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713" name="Shape 1713"/>
          <p:cNvCxnSpPr>
            <a:stCxn id="1702" idx="5"/>
            <a:endCxn id="1714" idx="1"/>
          </p:cNvCxnSpPr>
          <p:nvPr/>
        </p:nvCxnSpPr>
        <p:spPr>
          <a:xfrm>
            <a:off x="3266880" y="3355378"/>
            <a:ext cx="643200" cy="1590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715" name="Shape 1715"/>
          <p:cNvCxnSpPr>
            <a:stCxn id="1714" idx="6"/>
            <a:endCxn id="1712" idx="2"/>
          </p:cNvCxnSpPr>
          <p:nvPr/>
        </p:nvCxnSpPr>
        <p:spPr>
          <a:xfrm>
            <a:off x="4320750" y="5116074"/>
            <a:ext cx="502500" cy="1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716" name="Shape 1716"/>
          <p:cNvCxnSpPr>
            <a:stCxn id="1707" idx="4"/>
            <a:endCxn id="1709" idx="0"/>
          </p:cNvCxnSpPr>
          <p:nvPr/>
        </p:nvCxnSpPr>
        <p:spPr>
          <a:xfrm flipH="1">
            <a:off x="5063450" y="3425849"/>
            <a:ext cx="300" cy="484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717" name="Shape 1717"/>
          <p:cNvCxnSpPr>
            <a:stCxn id="1703" idx="4"/>
            <a:endCxn id="1712" idx="1"/>
          </p:cNvCxnSpPr>
          <p:nvPr/>
        </p:nvCxnSpPr>
        <p:spPr>
          <a:xfrm>
            <a:off x="4080250" y="3425849"/>
            <a:ext cx="813300" cy="1521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718" name="Shape 1718"/>
          <p:cNvCxnSpPr>
            <a:stCxn id="1703" idx="5"/>
            <a:endCxn id="1709" idx="1"/>
          </p:cNvCxnSpPr>
          <p:nvPr/>
        </p:nvCxnSpPr>
        <p:spPr>
          <a:xfrm>
            <a:off x="4250380" y="3355379"/>
            <a:ext cx="642900" cy="625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719" name="Shape 1719"/>
          <p:cNvCxnSpPr>
            <a:stCxn id="1707" idx="6"/>
            <a:endCxn id="1710" idx="2"/>
          </p:cNvCxnSpPr>
          <p:nvPr/>
        </p:nvCxnSpPr>
        <p:spPr>
          <a:xfrm>
            <a:off x="5304350" y="3185249"/>
            <a:ext cx="5022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702" name="Shape 1702"/>
          <p:cNvSpPr/>
          <p:nvPr/>
        </p:nvSpPr>
        <p:spPr>
          <a:xfrm>
            <a:off x="2856150" y="2944649"/>
            <a:ext cx="481200" cy="481200"/>
          </a:xfrm>
          <a:prstGeom prst="ellipse">
            <a:avLst/>
          </a:prstGeom>
          <a:solidFill>
            <a:srgbClr val="8BC34A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s</a:t>
            </a:r>
          </a:p>
        </p:txBody>
      </p:sp>
      <p:sp>
        <p:nvSpPr>
          <p:cNvPr id="1703" name="Shape 1703"/>
          <p:cNvSpPr/>
          <p:nvPr/>
        </p:nvSpPr>
        <p:spPr>
          <a:xfrm>
            <a:off x="3839650" y="2944649"/>
            <a:ext cx="481200" cy="481200"/>
          </a:xfrm>
          <a:prstGeom prst="ellipse">
            <a:avLst/>
          </a:prstGeom>
          <a:solidFill>
            <a:srgbClr val="FFD54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05" name="Shape 1705"/>
          <p:cNvSpPr/>
          <p:nvPr/>
        </p:nvSpPr>
        <p:spPr>
          <a:xfrm>
            <a:off x="2856150" y="3910649"/>
            <a:ext cx="481200" cy="481200"/>
          </a:xfrm>
          <a:prstGeom prst="ellipse">
            <a:avLst/>
          </a:prstGeom>
          <a:solidFill>
            <a:srgbClr val="8BC34A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07" name="Shape 1707"/>
          <p:cNvSpPr/>
          <p:nvPr/>
        </p:nvSpPr>
        <p:spPr>
          <a:xfrm>
            <a:off x="4823150" y="2944649"/>
            <a:ext cx="481200" cy="481200"/>
          </a:xfrm>
          <a:prstGeom prst="ellipse">
            <a:avLst/>
          </a:prstGeom>
          <a:solidFill>
            <a:srgbClr val="FFD54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t</a:t>
            </a:r>
          </a:p>
        </p:txBody>
      </p:sp>
      <p:sp>
        <p:nvSpPr>
          <p:cNvPr id="1712" name="Shape 1712"/>
          <p:cNvSpPr/>
          <p:nvPr/>
        </p:nvSpPr>
        <p:spPr>
          <a:xfrm>
            <a:off x="4823150" y="4876649"/>
            <a:ext cx="481200" cy="481200"/>
          </a:xfrm>
          <a:prstGeom prst="ellipse">
            <a:avLst/>
          </a:prstGeom>
          <a:solidFill>
            <a:srgbClr val="FFD54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09" name="Shape 1709"/>
          <p:cNvSpPr/>
          <p:nvPr/>
        </p:nvSpPr>
        <p:spPr>
          <a:xfrm>
            <a:off x="4822950" y="3910649"/>
            <a:ext cx="481200" cy="481200"/>
          </a:xfrm>
          <a:prstGeom prst="ellipse">
            <a:avLst/>
          </a:prstGeom>
          <a:solidFill>
            <a:srgbClr val="FFD54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10" name="Shape 1710"/>
          <p:cNvSpPr/>
          <p:nvPr/>
        </p:nvSpPr>
        <p:spPr>
          <a:xfrm>
            <a:off x="5806650" y="2944649"/>
            <a:ext cx="481200" cy="481200"/>
          </a:xfrm>
          <a:prstGeom prst="ellipse">
            <a:avLst/>
          </a:prstGeom>
          <a:solidFill>
            <a:srgbClr val="FFD54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b="1"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14" name="Shape 1714"/>
          <p:cNvSpPr/>
          <p:nvPr/>
        </p:nvSpPr>
        <p:spPr>
          <a:xfrm>
            <a:off x="3839550" y="4875474"/>
            <a:ext cx="481200" cy="481200"/>
          </a:xfrm>
          <a:prstGeom prst="ellipse">
            <a:avLst/>
          </a:prstGeom>
          <a:solidFill>
            <a:srgbClr val="FFD54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1720" name="Shape 1720"/>
          <p:cNvCxnSpPr/>
          <p:nvPr/>
        </p:nvCxnSpPr>
        <p:spPr>
          <a:xfrm>
            <a:off x="3553050" y="2780425"/>
            <a:ext cx="0" cy="2365800"/>
          </a:xfrm>
          <a:prstGeom prst="straightConnector1">
            <a:avLst/>
          </a:prstGeom>
          <a:noFill/>
          <a:ln cap="flat" cmpd="sng" w="38100">
            <a:solidFill>
              <a:srgbClr val="2196F3"/>
            </a:solidFill>
            <a:prstDash val="dash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724" name="Shape 1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5" name="Shape 1725"/>
          <p:cNvSpPr txBox="1"/>
          <p:nvPr>
            <p:ph idx="4294967295" type="subTitle"/>
          </p:nvPr>
        </p:nvSpPr>
        <p:spPr>
          <a:xfrm>
            <a:off x="609600" y="1444500"/>
            <a:ext cx="7924800" cy="541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Why might we care about global minimum cuts?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</a:t>
            </a:r>
            <a:r>
              <a:rPr b="1"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Application: 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Image segmentation</a:t>
            </a:r>
          </a:p>
        </p:txBody>
      </p:sp>
      <p:sp>
        <p:nvSpPr>
          <p:cNvPr id="1726" name="Shape 1726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Global Minimum Cuts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730" name="Shape 1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1" name="Shape 1731"/>
          <p:cNvSpPr txBox="1"/>
          <p:nvPr>
            <p:ph idx="4294967295" type="subTitle"/>
          </p:nvPr>
        </p:nvSpPr>
        <p:spPr>
          <a:xfrm>
            <a:off x="609600" y="1444500"/>
            <a:ext cx="7924800" cy="541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Karger’s Algorithm</a:t>
            </a: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finds global minimum cuts.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It’s a Monte Carlo randomized algorithm! Unlike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quicksort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which is always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correct but sometimes slow, Karger’s algorithm is always fast but sometimes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Incorrect.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    For all inputs A,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quicksort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returns a sorted list. For all inputs A, with high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    probability over the choice of pivots,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quicksort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runs fast.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    For all inputs G,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karger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runs fast. For all inputs G, with high probability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    over the randomness in the algorithm,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karger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returns a minimum cut.</a:t>
            </a:r>
          </a:p>
        </p:txBody>
      </p:sp>
      <p:sp>
        <p:nvSpPr>
          <p:cNvPr id="1732" name="Shape 1732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Karger’s Algorithm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736" name="Shape 1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7" name="Shape 1737"/>
          <p:cNvSpPr txBox="1"/>
          <p:nvPr>
            <p:ph idx="4294967295" type="subTitle"/>
          </p:nvPr>
        </p:nvSpPr>
        <p:spPr>
          <a:xfrm>
            <a:off x="609600" y="1444500"/>
            <a:ext cx="7924800" cy="541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The general idea is to pick random edges to “contract” until there are a minimal number of vertices and edges left.</a:t>
            </a:r>
          </a:p>
        </p:txBody>
      </p:sp>
      <p:sp>
        <p:nvSpPr>
          <p:cNvPr id="1738" name="Shape 1738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Karger’s Algorithm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742" name="Shape 1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3" name="Shape 1743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Karger’s Algorithm</a:t>
            </a:r>
          </a:p>
        </p:txBody>
      </p:sp>
      <p:cxnSp>
        <p:nvCxnSpPr>
          <p:cNvPr id="1744" name="Shape 1744"/>
          <p:cNvCxnSpPr>
            <a:stCxn id="1745" idx="5"/>
            <a:endCxn id="1746" idx="1"/>
          </p:cNvCxnSpPr>
          <p:nvPr/>
        </p:nvCxnSpPr>
        <p:spPr>
          <a:xfrm>
            <a:off x="2303730" y="3711778"/>
            <a:ext cx="1183800" cy="1183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747" name="Shape 1747"/>
          <p:cNvCxnSpPr>
            <a:stCxn id="1745" idx="6"/>
            <a:endCxn id="1748" idx="2"/>
          </p:cNvCxnSpPr>
          <p:nvPr/>
        </p:nvCxnSpPr>
        <p:spPr>
          <a:xfrm flipH="1" rot="10800000">
            <a:off x="2374200" y="3236849"/>
            <a:ext cx="1042800" cy="304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749" name="Shape 1749"/>
          <p:cNvCxnSpPr>
            <a:stCxn id="1748" idx="4"/>
            <a:endCxn id="1746" idx="0"/>
          </p:cNvCxnSpPr>
          <p:nvPr/>
        </p:nvCxnSpPr>
        <p:spPr>
          <a:xfrm>
            <a:off x="3657600" y="3477449"/>
            <a:ext cx="0" cy="1347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750" name="Shape 1750"/>
          <p:cNvCxnSpPr>
            <a:endCxn id="1746" idx="2"/>
          </p:cNvCxnSpPr>
          <p:nvPr/>
        </p:nvCxnSpPr>
        <p:spPr>
          <a:xfrm>
            <a:off x="2374200" y="4760849"/>
            <a:ext cx="1042800" cy="304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751" name="Shape 1751"/>
          <p:cNvCxnSpPr>
            <a:stCxn id="1752" idx="0"/>
            <a:endCxn id="1745" idx="4"/>
          </p:cNvCxnSpPr>
          <p:nvPr/>
        </p:nvCxnSpPr>
        <p:spPr>
          <a:xfrm rot="10800000">
            <a:off x="2133600" y="3782249"/>
            <a:ext cx="0" cy="7380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753" name="Shape 1753"/>
          <p:cNvCxnSpPr>
            <a:stCxn id="1752" idx="7"/>
            <a:endCxn id="1748" idx="3"/>
          </p:cNvCxnSpPr>
          <p:nvPr/>
        </p:nvCxnSpPr>
        <p:spPr>
          <a:xfrm flipH="1" rot="10800000">
            <a:off x="2303730" y="3406919"/>
            <a:ext cx="1183800" cy="1183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754" name="Shape 1754"/>
          <p:cNvCxnSpPr>
            <a:stCxn id="1748" idx="5"/>
            <a:endCxn id="1755" idx="1"/>
          </p:cNvCxnSpPr>
          <p:nvPr/>
        </p:nvCxnSpPr>
        <p:spPr>
          <a:xfrm>
            <a:off x="3827730" y="3406978"/>
            <a:ext cx="574200" cy="574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756" name="Shape 1756"/>
          <p:cNvCxnSpPr>
            <a:stCxn id="1746" idx="7"/>
            <a:endCxn id="1755" idx="3"/>
          </p:cNvCxnSpPr>
          <p:nvPr/>
        </p:nvCxnSpPr>
        <p:spPr>
          <a:xfrm flipH="1" rot="10800000">
            <a:off x="3827730" y="4321319"/>
            <a:ext cx="574200" cy="574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757" name="Shape 1757"/>
          <p:cNvCxnSpPr>
            <a:stCxn id="1755" idx="5"/>
            <a:endCxn id="1758" idx="1"/>
          </p:cNvCxnSpPr>
          <p:nvPr/>
        </p:nvCxnSpPr>
        <p:spPr>
          <a:xfrm>
            <a:off x="4742130" y="4321379"/>
            <a:ext cx="574200" cy="574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759" name="Shape 1759"/>
          <p:cNvCxnSpPr>
            <a:stCxn id="1755" idx="7"/>
            <a:endCxn id="1760" idx="3"/>
          </p:cNvCxnSpPr>
          <p:nvPr/>
        </p:nvCxnSpPr>
        <p:spPr>
          <a:xfrm flipH="1" rot="10800000">
            <a:off x="4742130" y="3406919"/>
            <a:ext cx="574200" cy="574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761" name="Shape 1761"/>
          <p:cNvCxnSpPr>
            <a:stCxn id="1760" idx="6"/>
            <a:endCxn id="1762" idx="2"/>
          </p:cNvCxnSpPr>
          <p:nvPr/>
        </p:nvCxnSpPr>
        <p:spPr>
          <a:xfrm>
            <a:off x="5727000" y="3236849"/>
            <a:ext cx="738000" cy="76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763" name="Shape 1763"/>
          <p:cNvCxnSpPr>
            <a:endCxn id="1758" idx="0"/>
          </p:cNvCxnSpPr>
          <p:nvPr/>
        </p:nvCxnSpPr>
        <p:spPr>
          <a:xfrm>
            <a:off x="5486400" y="3477449"/>
            <a:ext cx="0" cy="1347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764" name="Shape 1764"/>
          <p:cNvCxnSpPr>
            <a:stCxn id="1758" idx="7"/>
            <a:endCxn id="1762" idx="3"/>
          </p:cNvCxnSpPr>
          <p:nvPr/>
        </p:nvCxnSpPr>
        <p:spPr>
          <a:xfrm flipH="1" rot="10800000">
            <a:off x="5656530" y="3483119"/>
            <a:ext cx="879000" cy="1412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765" name="Shape 1765"/>
          <p:cNvCxnSpPr>
            <a:stCxn id="1760" idx="5"/>
            <a:endCxn id="1766" idx="1"/>
          </p:cNvCxnSpPr>
          <p:nvPr/>
        </p:nvCxnSpPr>
        <p:spPr>
          <a:xfrm>
            <a:off x="5656530" y="3406979"/>
            <a:ext cx="879000" cy="1183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767" name="Shape 1767"/>
          <p:cNvCxnSpPr>
            <a:stCxn id="1758" idx="6"/>
            <a:endCxn id="1766" idx="2"/>
          </p:cNvCxnSpPr>
          <p:nvPr/>
        </p:nvCxnSpPr>
        <p:spPr>
          <a:xfrm flipH="1" rot="10800000">
            <a:off x="5727000" y="4760849"/>
            <a:ext cx="738000" cy="304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768" name="Shape 1768"/>
          <p:cNvCxnSpPr>
            <a:stCxn id="1762" idx="4"/>
            <a:endCxn id="1766" idx="0"/>
          </p:cNvCxnSpPr>
          <p:nvPr/>
        </p:nvCxnSpPr>
        <p:spPr>
          <a:xfrm>
            <a:off x="6705600" y="3553649"/>
            <a:ext cx="0" cy="966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748" name="Shape 1748"/>
          <p:cNvSpPr/>
          <p:nvPr/>
        </p:nvSpPr>
        <p:spPr>
          <a:xfrm>
            <a:off x="3417000" y="2996249"/>
            <a:ext cx="481200" cy="481200"/>
          </a:xfrm>
          <a:prstGeom prst="ellipse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B</a:t>
            </a:r>
          </a:p>
        </p:txBody>
      </p:sp>
      <p:sp>
        <p:nvSpPr>
          <p:cNvPr id="1755" name="Shape 1755"/>
          <p:cNvSpPr/>
          <p:nvPr/>
        </p:nvSpPr>
        <p:spPr>
          <a:xfrm>
            <a:off x="4331400" y="3910649"/>
            <a:ext cx="481200" cy="481200"/>
          </a:xfrm>
          <a:prstGeom prst="ellipse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E</a:t>
            </a:r>
          </a:p>
        </p:txBody>
      </p:sp>
      <p:sp>
        <p:nvSpPr>
          <p:cNvPr id="1746" name="Shape 1746"/>
          <p:cNvSpPr/>
          <p:nvPr/>
        </p:nvSpPr>
        <p:spPr>
          <a:xfrm>
            <a:off x="3417000" y="4825049"/>
            <a:ext cx="481200" cy="481200"/>
          </a:xfrm>
          <a:prstGeom prst="ellipse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G</a:t>
            </a:r>
          </a:p>
        </p:txBody>
      </p:sp>
      <p:sp>
        <p:nvSpPr>
          <p:cNvPr id="1745" name="Shape 1745"/>
          <p:cNvSpPr/>
          <p:nvPr/>
        </p:nvSpPr>
        <p:spPr>
          <a:xfrm>
            <a:off x="1893000" y="3301049"/>
            <a:ext cx="481200" cy="481200"/>
          </a:xfrm>
          <a:prstGeom prst="ellipse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A</a:t>
            </a:r>
          </a:p>
        </p:txBody>
      </p:sp>
      <p:sp>
        <p:nvSpPr>
          <p:cNvPr id="1752" name="Shape 1752"/>
          <p:cNvSpPr/>
          <p:nvPr/>
        </p:nvSpPr>
        <p:spPr>
          <a:xfrm>
            <a:off x="1893000" y="4520249"/>
            <a:ext cx="481200" cy="481200"/>
          </a:xfrm>
          <a:prstGeom prst="ellipse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F</a:t>
            </a:r>
          </a:p>
        </p:txBody>
      </p:sp>
      <p:sp>
        <p:nvSpPr>
          <p:cNvPr id="1760" name="Shape 1760"/>
          <p:cNvSpPr/>
          <p:nvPr/>
        </p:nvSpPr>
        <p:spPr>
          <a:xfrm>
            <a:off x="5245800" y="2996249"/>
            <a:ext cx="481200" cy="481200"/>
          </a:xfrm>
          <a:prstGeom prst="ellipse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C</a:t>
            </a:r>
          </a:p>
        </p:txBody>
      </p:sp>
      <p:sp>
        <p:nvSpPr>
          <p:cNvPr id="1758" name="Shape 1758"/>
          <p:cNvSpPr/>
          <p:nvPr/>
        </p:nvSpPr>
        <p:spPr>
          <a:xfrm>
            <a:off x="5245800" y="4825049"/>
            <a:ext cx="481200" cy="481200"/>
          </a:xfrm>
          <a:prstGeom prst="ellipse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H</a:t>
            </a:r>
          </a:p>
        </p:txBody>
      </p:sp>
      <p:sp>
        <p:nvSpPr>
          <p:cNvPr id="1766" name="Shape 1766"/>
          <p:cNvSpPr/>
          <p:nvPr/>
        </p:nvSpPr>
        <p:spPr>
          <a:xfrm>
            <a:off x="6465000" y="4520249"/>
            <a:ext cx="481200" cy="481200"/>
          </a:xfrm>
          <a:prstGeom prst="ellipse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I</a:t>
            </a:r>
          </a:p>
        </p:txBody>
      </p:sp>
      <p:sp>
        <p:nvSpPr>
          <p:cNvPr id="1762" name="Shape 1762"/>
          <p:cNvSpPr/>
          <p:nvPr/>
        </p:nvSpPr>
        <p:spPr>
          <a:xfrm>
            <a:off x="6465000" y="3072449"/>
            <a:ext cx="481200" cy="481200"/>
          </a:xfrm>
          <a:prstGeom prst="ellipse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D</a:t>
            </a:r>
          </a:p>
        </p:txBody>
      </p:sp>
      <p:cxnSp>
        <p:nvCxnSpPr>
          <p:cNvPr id="1769" name="Shape 1769"/>
          <p:cNvCxnSpPr/>
          <p:nvPr/>
        </p:nvCxnSpPr>
        <p:spPr>
          <a:xfrm>
            <a:off x="4812600" y="4151249"/>
            <a:ext cx="1722900" cy="439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773" name="Shape 1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4" name="Shape 1774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Karger’s Algorithm</a:t>
            </a:r>
          </a:p>
        </p:txBody>
      </p:sp>
      <p:cxnSp>
        <p:nvCxnSpPr>
          <p:cNvPr id="1775" name="Shape 1775"/>
          <p:cNvCxnSpPr>
            <a:stCxn id="1776" idx="5"/>
            <a:endCxn id="1777" idx="1"/>
          </p:cNvCxnSpPr>
          <p:nvPr/>
        </p:nvCxnSpPr>
        <p:spPr>
          <a:xfrm>
            <a:off x="2303730" y="3711778"/>
            <a:ext cx="1183800" cy="1183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778" name="Shape 1778"/>
          <p:cNvCxnSpPr>
            <a:stCxn id="1776" idx="6"/>
            <a:endCxn id="1779" idx="2"/>
          </p:cNvCxnSpPr>
          <p:nvPr/>
        </p:nvCxnSpPr>
        <p:spPr>
          <a:xfrm flipH="1" rot="10800000">
            <a:off x="2374200" y="3236849"/>
            <a:ext cx="1042800" cy="304800"/>
          </a:xfrm>
          <a:prstGeom prst="straightConnector1">
            <a:avLst/>
          </a:prstGeom>
          <a:noFill/>
          <a:ln cap="flat" cmpd="sng" w="38100">
            <a:solidFill>
              <a:srgbClr val="D3368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780" name="Shape 1780"/>
          <p:cNvCxnSpPr>
            <a:stCxn id="1779" idx="4"/>
            <a:endCxn id="1777" idx="0"/>
          </p:cNvCxnSpPr>
          <p:nvPr/>
        </p:nvCxnSpPr>
        <p:spPr>
          <a:xfrm>
            <a:off x="3657600" y="3477449"/>
            <a:ext cx="0" cy="1347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781" name="Shape 1781"/>
          <p:cNvCxnSpPr>
            <a:endCxn id="1777" idx="2"/>
          </p:cNvCxnSpPr>
          <p:nvPr/>
        </p:nvCxnSpPr>
        <p:spPr>
          <a:xfrm>
            <a:off x="2374200" y="4760849"/>
            <a:ext cx="1042800" cy="304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782" name="Shape 1782"/>
          <p:cNvCxnSpPr>
            <a:stCxn id="1783" idx="0"/>
            <a:endCxn id="1776" idx="4"/>
          </p:cNvCxnSpPr>
          <p:nvPr/>
        </p:nvCxnSpPr>
        <p:spPr>
          <a:xfrm rot="10800000">
            <a:off x="2133600" y="3782249"/>
            <a:ext cx="0" cy="7380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784" name="Shape 1784"/>
          <p:cNvCxnSpPr>
            <a:stCxn id="1783" idx="7"/>
            <a:endCxn id="1779" idx="3"/>
          </p:cNvCxnSpPr>
          <p:nvPr/>
        </p:nvCxnSpPr>
        <p:spPr>
          <a:xfrm flipH="1" rot="10800000">
            <a:off x="2303730" y="3406919"/>
            <a:ext cx="1183800" cy="1183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785" name="Shape 1785"/>
          <p:cNvCxnSpPr>
            <a:stCxn id="1779" idx="5"/>
            <a:endCxn id="1786" idx="1"/>
          </p:cNvCxnSpPr>
          <p:nvPr/>
        </p:nvCxnSpPr>
        <p:spPr>
          <a:xfrm>
            <a:off x="3827730" y="3406978"/>
            <a:ext cx="574200" cy="574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787" name="Shape 1787"/>
          <p:cNvCxnSpPr>
            <a:stCxn id="1777" idx="7"/>
            <a:endCxn id="1786" idx="3"/>
          </p:cNvCxnSpPr>
          <p:nvPr/>
        </p:nvCxnSpPr>
        <p:spPr>
          <a:xfrm flipH="1" rot="10800000">
            <a:off x="3827730" y="4321319"/>
            <a:ext cx="574200" cy="574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788" name="Shape 1788"/>
          <p:cNvCxnSpPr>
            <a:stCxn id="1786" idx="5"/>
            <a:endCxn id="1789" idx="1"/>
          </p:cNvCxnSpPr>
          <p:nvPr/>
        </p:nvCxnSpPr>
        <p:spPr>
          <a:xfrm>
            <a:off x="4742130" y="4321379"/>
            <a:ext cx="574200" cy="574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790" name="Shape 1790"/>
          <p:cNvCxnSpPr>
            <a:stCxn id="1786" idx="7"/>
            <a:endCxn id="1791" idx="3"/>
          </p:cNvCxnSpPr>
          <p:nvPr/>
        </p:nvCxnSpPr>
        <p:spPr>
          <a:xfrm flipH="1" rot="10800000">
            <a:off x="4742130" y="3406919"/>
            <a:ext cx="574200" cy="574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792" name="Shape 1792"/>
          <p:cNvCxnSpPr>
            <a:stCxn id="1791" idx="6"/>
            <a:endCxn id="1793" idx="2"/>
          </p:cNvCxnSpPr>
          <p:nvPr/>
        </p:nvCxnSpPr>
        <p:spPr>
          <a:xfrm>
            <a:off x="5727000" y="3236849"/>
            <a:ext cx="738000" cy="76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794" name="Shape 1794"/>
          <p:cNvCxnSpPr>
            <a:endCxn id="1789" idx="0"/>
          </p:cNvCxnSpPr>
          <p:nvPr/>
        </p:nvCxnSpPr>
        <p:spPr>
          <a:xfrm>
            <a:off x="5486400" y="3477449"/>
            <a:ext cx="0" cy="1347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795" name="Shape 1795"/>
          <p:cNvCxnSpPr>
            <a:stCxn id="1789" idx="7"/>
            <a:endCxn id="1793" idx="3"/>
          </p:cNvCxnSpPr>
          <p:nvPr/>
        </p:nvCxnSpPr>
        <p:spPr>
          <a:xfrm flipH="1" rot="10800000">
            <a:off x="5656530" y="3483119"/>
            <a:ext cx="879000" cy="1412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796" name="Shape 1796"/>
          <p:cNvCxnSpPr>
            <a:stCxn id="1791" idx="5"/>
            <a:endCxn id="1797" idx="1"/>
          </p:cNvCxnSpPr>
          <p:nvPr/>
        </p:nvCxnSpPr>
        <p:spPr>
          <a:xfrm>
            <a:off x="5656530" y="3406979"/>
            <a:ext cx="879000" cy="1183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798" name="Shape 1798"/>
          <p:cNvCxnSpPr>
            <a:stCxn id="1789" idx="6"/>
            <a:endCxn id="1797" idx="2"/>
          </p:cNvCxnSpPr>
          <p:nvPr/>
        </p:nvCxnSpPr>
        <p:spPr>
          <a:xfrm flipH="1" rot="10800000">
            <a:off x="5727000" y="4760849"/>
            <a:ext cx="738000" cy="304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799" name="Shape 1799"/>
          <p:cNvCxnSpPr>
            <a:stCxn id="1793" idx="4"/>
            <a:endCxn id="1797" idx="0"/>
          </p:cNvCxnSpPr>
          <p:nvPr/>
        </p:nvCxnSpPr>
        <p:spPr>
          <a:xfrm>
            <a:off x="6705600" y="3553649"/>
            <a:ext cx="0" cy="966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779" name="Shape 1779"/>
          <p:cNvSpPr/>
          <p:nvPr/>
        </p:nvSpPr>
        <p:spPr>
          <a:xfrm>
            <a:off x="3417000" y="2996249"/>
            <a:ext cx="481200" cy="481200"/>
          </a:xfrm>
          <a:prstGeom prst="ellipse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B</a:t>
            </a:r>
          </a:p>
        </p:txBody>
      </p:sp>
      <p:sp>
        <p:nvSpPr>
          <p:cNvPr id="1786" name="Shape 1786"/>
          <p:cNvSpPr/>
          <p:nvPr/>
        </p:nvSpPr>
        <p:spPr>
          <a:xfrm>
            <a:off x="4331400" y="3910649"/>
            <a:ext cx="481200" cy="481200"/>
          </a:xfrm>
          <a:prstGeom prst="ellipse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E</a:t>
            </a:r>
          </a:p>
        </p:txBody>
      </p:sp>
      <p:sp>
        <p:nvSpPr>
          <p:cNvPr id="1777" name="Shape 1777"/>
          <p:cNvSpPr/>
          <p:nvPr/>
        </p:nvSpPr>
        <p:spPr>
          <a:xfrm>
            <a:off x="3417000" y="4825049"/>
            <a:ext cx="481200" cy="481200"/>
          </a:xfrm>
          <a:prstGeom prst="ellipse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G</a:t>
            </a:r>
          </a:p>
        </p:txBody>
      </p:sp>
      <p:sp>
        <p:nvSpPr>
          <p:cNvPr id="1776" name="Shape 1776"/>
          <p:cNvSpPr/>
          <p:nvPr/>
        </p:nvSpPr>
        <p:spPr>
          <a:xfrm>
            <a:off x="1893000" y="3301049"/>
            <a:ext cx="481200" cy="481200"/>
          </a:xfrm>
          <a:prstGeom prst="ellipse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A</a:t>
            </a:r>
          </a:p>
        </p:txBody>
      </p:sp>
      <p:sp>
        <p:nvSpPr>
          <p:cNvPr id="1783" name="Shape 1783"/>
          <p:cNvSpPr/>
          <p:nvPr/>
        </p:nvSpPr>
        <p:spPr>
          <a:xfrm>
            <a:off x="1893000" y="4520249"/>
            <a:ext cx="481200" cy="481200"/>
          </a:xfrm>
          <a:prstGeom prst="ellipse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F</a:t>
            </a:r>
          </a:p>
        </p:txBody>
      </p:sp>
      <p:sp>
        <p:nvSpPr>
          <p:cNvPr id="1791" name="Shape 1791"/>
          <p:cNvSpPr/>
          <p:nvPr/>
        </p:nvSpPr>
        <p:spPr>
          <a:xfrm>
            <a:off x="5245800" y="2996249"/>
            <a:ext cx="481200" cy="481200"/>
          </a:xfrm>
          <a:prstGeom prst="ellipse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C</a:t>
            </a:r>
          </a:p>
        </p:txBody>
      </p:sp>
      <p:sp>
        <p:nvSpPr>
          <p:cNvPr id="1789" name="Shape 1789"/>
          <p:cNvSpPr/>
          <p:nvPr/>
        </p:nvSpPr>
        <p:spPr>
          <a:xfrm>
            <a:off x="5245800" y="4825049"/>
            <a:ext cx="481200" cy="481200"/>
          </a:xfrm>
          <a:prstGeom prst="ellipse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H</a:t>
            </a:r>
          </a:p>
        </p:txBody>
      </p:sp>
      <p:sp>
        <p:nvSpPr>
          <p:cNvPr id="1797" name="Shape 1797"/>
          <p:cNvSpPr/>
          <p:nvPr/>
        </p:nvSpPr>
        <p:spPr>
          <a:xfrm>
            <a:off x="6465000" y="4520249"/>
            <a:ext cx="481200" cy="481200"/>
          </a:xfrm>
          <a:prstGeom prst="ellipse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I</a:t>
            </a:r>
          </a:p>
        </p:txBody>
      </p:sp>
      <p:sp>
        <p:nvSpPr>
          <p:cNvPr id="1793" name="Shape 1793"/>
          <p:cNvSpPr/>
          <p:nvPr/>
        </p:nvSpPr>
        <p:spPr>
          <a:xfrm>
            <a:off x="6465000" y="3072449"/>
            <a:ext cx="481200" cy="481200"/>
          </a:xfrm>
          <a:prstGeom prst="ellipse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D</a:t>
            </a:r>
          </a:p>
        </p:txBody>
      </p:sp>
      <p:sp>
        <p:nvSpPr>
          <p:cNvPr id="1800" name="Shape 1800"/>
          <p:cNvSpPr txBox="1"/>
          <p:nvPr/>
        </p:nvSpPr>
        <p:spPr>
          <a:xfrm>
            <a:off x="2057400" y="2557725"/>
            <a:ext cx="1764600" cy="3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Select a random edge</a:t>
            </a:r>
          </a:p>
        </p:txBody>
      </p:sp>
      <p:sp>
        <p:nvSpPr>
          <p:cNvPr id="1801" name="Shape 1801"/>
          <p:cNvSpPr/>
          <p:nvPr/>
        </p:nvSpPr>
        <p:spPr>
          <a:xfrm rot="-8848841">
            <a:off x="2727646" y="2931661"/>
            <a:ext cx="255681" cy="326224"/>
          </a:xfrm>
          <a:custGeom>
            <a:pathLst>
              <a:path extrusionOk="0" h="5528" w="20363">
                <a:moveTo>
                  <a:pt x="20363" y="5528"/>
                </a:moveTo>
                <a:cubicBezTo>
                  <a:pt x="19587" y="5188"/>
                  <a:pt x="17890" y="4218"/>
                  <a:pt x="15709" y="3491"/>
                </a:cubicBezTo>
                <a:cubicBezTo>
                  <a:pt x="13527" y="2763"/>
                  <a:pt x="9891" y="1745"/>
                  <a:pt x="7273" y="1164"/>
                </a:cubicBezTo>
                <a:cubicBezTo>
                  <a:pt x="4654" y="582"/>
                  <a:pt x="1212" y="194"/>
                  <a:pt x="0" y="0"/>
                </a:cubicBezTo>
              </a:path>
            </a:pathLst>
          </a:custGeom>
          <a:noFill/>
          <a:ln cap="flat" cmpd="sng" w="38100">
            <a:solidFill>
              <a:srgbClr val="D33682"/>
            </a:solidFill>
            <a:prstDash val="solid"/>
            <a:round/>
            <a:headEnd len="lg" w="lg" type="none"/>
            <a:tailEnd len="lg" w="lg" type="stealth"/>
          </a:ln>
        </p:spPr>
      </p:sp>
      <p:cxnSp>
        <p:nvCxnSpPr>
          <p:cNvPr id="1802" name="Shape 1802"/>
          <p:cNvCxnSpPr/>
          <p:nvPr/>
        </p:nvCxnSpPr>
        <p:spPr>
          <a:xfrm>
            <a:off x="4812600" y="4151249"/>
            <a:ext cx="1722900" cy="439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806" name="Shape 1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7" name="Shape 1807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Karger’s Algorithm</a:t>
            </a:r>
          </a:p>
        </p:txBody>
      </p:sp>
      <p:cxnSp>
        <p:nvCxnSpPr>
          <p:cNvPr id="1808" name="Shape 1808"/>
          <p:cNvCxnSpPr>
            <a:stCxn id="1809" idx="5"/>
            <a:endCxn id="1810" idx="1"/>
          </p:cNvCxnSpPr>
          <p:nvPr/>
        </p:nvCxnSpPr>
        <p:spPr>
          <a:xfrm>
            <a:off x="2643972" y="3483178"/>
            <a:ext cx="843600" cy="1412400"/>
          </a:xfrm>
          <a:prstGeom prst="straightConnector1">
            <a:avLst/>
          </a:prstGeom>
          <a:noFill/>
          <a:ln cap="flat" cmpd="sng" w="38100">
            <a:solidFill>
              <a:srgbClr val="2196F3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811" name="Shape 1811"/>
          <p:cNvCxnSpPr>
            <a:stCxn id="1809" idx="6"/>
            <a:endCxn id="1812" idx="2"/>
          </p:cNvCxnSpPr>
          <p:nvPr/>
        </p:nvCxnSpPr>
        <p:spPr>
          <a:xfrm>
            <a:off x="2714442" y="3313049"/>
            <a:ext cx="93000" cy="0"/>
          </a:xfrm>
          <a:prstGeom prst="straightConnector1">
            <a:avLst/>
          </a:prstGeom>
          <a:noFill/>
          <a:ln cap="flat" cmpd="sng" w="38100">
            <a:solidFill>
              <a:srgbClr val="D3368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813" name="Shape 1813"/>
          <p:cNvCxnSpPr>
            <a:stCxn id="1812" idx="4"/>
            <a:endCxn id="1810" idx="0"/>
          </p:cNvCxnSpPr>
          <p:nvPr/>
        </p:nvCxnSpPr>
        <p:spPr>
          <a:xfrm>
            <a:off x="3048000" y="3553649"/>
            <a:ext cx="609600" cy="1271400"/>
          </a:xfrm>
          <a:prstGeom prst="straightConnector1">
            <a:avLst/>
          </a:prstGeom>
          <a:noFill/>
          <a:ln cap="flat" cmpd="sng" w="38100">
            <a:solidFill>
              <a:srgbClr val="2196F3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814" name="Shape 1814"/>
          <p:cNvCxnSpPr>
            <a:endCxn id="1810" idx="2"/>
          </p:cNvCxnSpPr>
          <p:nvPr/>
        </p:nvCxnSpPr>
        <p:spPr>
          <a:xfrm>
            <a:off x="2374200" y="4760849"/>
            <a:ext cx="1042800" cy="304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815" name="Shape 1815"/>
          <p:cNvCxnSpPr>
            <a:stCxn id="1816" idx="0"/>
            <a:endCxn id="1809" idx="4"/>
          </p:cNvCxnSpPr>
          <p:nvPr/>
        </p:nvCxnSpPr>
        <p:spPr>
          <a:xfrm flipH="1" rot="10800000">
            <a:off x="2133600" y="3553649"/>
            <a:ext cx="340200" cy="966600"/>
          </a:xfrm>
          <a:prstGeom prst="straightConnector1">
            <a:avLst/>
          </a:prstGeom>
          <a:noFill/>
          <a:ln cap="flat" cmpd="sng" w="38100">
            <a:solidFill>
              <a:srgbClr val="2196F3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817" name="Shape 1817"/>
          <p:cNvCxnSpPr>
            <a:stCxn id="1816" idx="7"/>
            <a:endCxn id="1812" idx="3"/>
          </p:cNvCxnSpPr>
          <p:nvPr/>
        </p:nvCxnSpPr>
        <p:spPr>
          <a:xfrm flipH="1" rot="10800000">
            <a:off x="2303730" y="3483119"/>
            <a:ext cx="574200" cy="1107600"/>
          </a:xfrm>
          <a:prstGeom prst="straightConnector1">
            <a:avLst/>
          </a:prstGeom>
          <a:noFill/>
          <a:ln cap="flat" cmpd="sng" w="38100">
            <a:solidFill>
              <a:srgbClr val="2196F3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818" name="Shape 1818"/>
          <p:cNvCxnSpPr>
            <a:stCxn id="1812" idx="5"/>
            <a:endCxn id="1819" idx="1"/>
          </p:cNvCxnSpPr>
          <p:nvPr/>
        </p:nvCxnSpPr>
        <p:spPr>
          <a:xfrm>
            <a:off x="3218130" y="3483178"/>
            <a:ext cx="1183800" cy="4980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820" name="Shape 1820"/>
          <p:cNvCxnSpPr>
            <a:stCxn id="1810" idx="7"/>
            <a:endCxn id="1819" idx="3"/>
          </p:cNvCxnSpPr>
          <p:nvPr/>
        </p:nvCxnSpPr>
        <p:spPr>
          <a:xfrm flipH="1" rot="10800000">
            <a:off x="3827730" y="4321319"/>
            <a:ext cx="574200" cy="574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821" name="Shape 1821"/>
          <p:cNvCxnSpPr>
            <a:stCxn id="1819" idx="5"/>
            <a:endCxn id="1822" idx="1"/>
          </p:cNvCxnSpPr>
          <p:nvPr/>
        </p:nvCxnSpPr>
        <p:spPr>
          <a:xfrm>
            <a:off x="4742130" y="4321379"/>
            <a:ext cx="574200" cy="574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823" name="Shape 1823"/>
          <p:cNvCxnSpPr>
            <a:stCxn id="1819" idx="7"/>
            <a:endCxn id="1824" idx="3"/>
          </p:cNvCxnSpPr>
          <p:nvPr/>
        </p:nvCxnSpPr>
        <p:spPr>
          <a:xfrm flipH="1" rot="10800000">
            <a:off x="4742130" y="3406919"/>
            <a:ext cx="574200" cy="574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825" name="Shape 1825"/>
          <p:cNvCxnSpPr>
            <a:stCxn id="1824" idx="6"/>
            <a:endCxn id="1826" idx="2"/>
          </p:cNvCxnSpPr>
          <p:nvPr/>
        </p:nvCxnSpPr>
        <p:spPr>
          <a:xfrm>
            <a:off x="5727000" y="3236849"/>
            <a:ext cx="738000" cy="76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827" name="Shape 1827"/>
          <p:cNvCxnSpPr>
            <a:endCxn id="1822" idx="0"/>
          </p:cNvCxnSpPr>
          <p:nvPr/>
        </p:nvCxnSpPr>
        <p:spPr>
          <a:xfrm>
            <a:off x="5486400" y="3477449"/>
            <a:ext cx="0" cy="1347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828" name="Shape 1828"/>
          <p:cNvCxnSpPr>
            <a:stCxn id="1822" idx="7"/>
            <a:endCxn id="1826" idx="3"/>
          </p:cNvCxnSpPr>
          <p:nvPr/>
        </p:nvCxnSpPr>
        <p:spPr>
          <a:xfrm flipH="1" rot="10800000">
            <a:off x="5656530" y="3483119"/>
            <a:ext cx="879000" cy="1412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829" name="Shape 1829"/>
          <p:cNvCxnSpPr>
            <a:stCxn id="1824" idx="5"/>
            <a:endCxn id="1830" idx="1"/>
          </p:cNvCxnSpPr>
          <p:nvPr/>
        </p:nvCxnSpPr>
        <p:spPr>
          <a:xfrm>
            <a:off x="5656530" y="3406979"/>
            <a:ext cx="879000" cy="1183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831" name="Shape 1831"/>
          <p:cNvCxnSpPr>
            <a:stCxn id="1822" idx="6"/>
            <a:endCxn id="1830" idx="2"/>
          </p:cNvCxnSpPr>
          <p:nvPr/>
        </p:nvCxnSpPr>
        <p:spPr>
          <a:xfrm flipH="1" rot="10800000">
            <a:off x="5727000" y="4760849"/>
            <a:ext cx="738000" cy="304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832" name="Shape 1832"/>
          <p:cNvCxnSpPr>
            <a:stCxn id="1826" idx="4"/>
            <a:endCxn id="1830" idx="0"/>
          </p:cNvCxnSpPr>
          <p:nvPr/>
        </p:nvCxnSpPr>
        <p:spPr>
          <a:xfrm>
            <a:off x="6705600" y="3553649"/>
            <a:ext cx="0" cy="966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812" name="Shape 1812"/>
          <p:cNvSpPr/>
          <p:nvPr/>
        </p:nvSpPr>
        <p:spPr>
          <a:xfrm>
            <a:off x="2807400" y="3072449"/>
            <a:ext cx="481200" cy="481200"/>
          </a:xfrm>
          <a:prstGeom prst="ellipse">
            <a:avLst/>
          </a:prstGeom>
          <a:solidFill>
            <a:srgbClr val="8BC34A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B</a:t>
            </a:r>
          </a:p>
        </p:txBody>
      </p:sp>
      <p:sp>
        <p:nvSpPr>
          <p:cNvPr id="1819" name="Shape 1819"/>
          <p:cNvSpPr/>
          <p:nvPr/>
        </p:nvSpPr>
        <p:spPr>
          <a:xfrm>
            <a:off x="4331400" y="3910649"/>
            <a:ext cx="481200" cy="481200"/>
          </a:xfrm>
          <a:prstGeom prst="ellipse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E</a:t>
            </a:r>
          </a:p>
        </p:txBody>
      </p:sp>
      <p:sp>
        <p:nvSpPr>
          <p:cNvPr id="1810" name="Shape 1810"/>
          <p:cNvSpPr/>
          <p:nvPr/>
        </p:nvSpPr>
        <p:spPr>
          <a:xfrm>
            <a:off x="3417000" y="4825049"/>
            <a:ext cx="481200" cy="481200"/>
          </a:xfrm>
          <a:prstGeom prst="ellipse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G</a:t>
            </a:r>
          </a:p>
        </p:txBody>
      </p:sp>
      <p:sp>
        <p:nvSpPr>
          <p:cNvPr id="1809" name="Shape 1809"/>
          <p:cNvSpPr/>
          <p:nvPr/>
        </p:nvSpPr>
        <p:spPr>
          <a:xfrm>
            <a:off x="2233242" y="3072449"/>
            <a:ext cx="481200" cy="481200"/>
          </a:xfrm>
          <a:prstGeom prst="ellipse">
            <a:avLst/>
          </a:prstGeom>
          <a:solidFill>
            <a:srgbClr val="8BC34A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A</a:t>
            </a:r>
          </a:p>
        </p:txBody>
      </p:sp>
      <p:sp>
        <p:nvSpPr>
          <p:cNvPr id="1816" name="Shape 1816"/>
          <p:cNvSpPr/>
          <p:nvPr/>
        </p:nvSpPr>
        <p:spPr>
          <a:xfrm>
            <a:off x="1893000" y="4520249"/>
            <a:ext cx="481200" cy="481200"/>
          </a:xfrm>
          <a:prstGeom prst="ellipse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F</a:t>
            </a:r>
          </a:p>
        </p:txBody>
      </p:sp>
      <p:sp>
        <p:nvSpPr>
          <p:cNvPr id="1824" name="Shape 1824"/>
          <p:cNvSpPr/>
          <p:nvPr/>
        </p:nvSpPr>
        <p:spPr>
          <a:xfrm>
            <a:off x="5245800" y="2996249"/>
            <a:ext cx="481200" cy="481200"/>
          </a:xfrm>
          <a:prstGeom prst="ellipse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C</a:t>
            </a:r>
          </a:p>
        </p:txBody>
      </p:sp>
      <p:sp>
        <p:nvSpPr>
          <p:cNvPr id="1822" name="Shape 1822"/>
          <p:cNvSpPr/>
          <p:nvPr/>
        </p:nvSpPr>
        <p:spPr>
          <a:xfrm>
            <a:off x="5245800" y="4825049"/>
            <a:ext cx="481200" cy="481200"/>
          </a:xfrm>
          <a:prstGeom prst="ellipse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H</a:t>
            </a:r>
          </a:p>
        </p:txBody>
      </p:sp>
      <p:sp>
        <p:nvSpPr>
          <p:cNvPr id="1830" name="Shape 1830"/>
          <p:cNvSpPr/>
          <p:nvPr/>
        </p:nvSpPr>
        <p:spPr>
          <a:xfrm>
            <a:off x="6465000" y="4520249"/>
            <a:ext cx="481200" cy="481200"/>
          </a:xfrm>
          <a:prstGeom prst="ellipse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I</a:t>
            </a:r>
          </a:p>
        </p:txBody>
      </p:sp>
      <p:sp>
        <p:nvSpPr>
          <p:cNvPr id="1826" name="Shape 1826"/>
          <p:cNvSpPr/>
          <p:nvPr/>
        </p:nvSpPr>
        <p:spPr>
          <a:xfrm>
            <a:off x="6465000" y="3072449"/>
            <a:ext cx="481200" cy="481200"/>
          </a:xfrm>
          <a:prstGeom prst="ellipse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D</a:t>
            </a:r>
          </a:p>
        </p:txBody>
      </p:sp>
      <p:sp>
        <p:nvSpPr>
          <p:cNvPr id="1833" name="Shape 1833"/>
          <p:cNvSpPr txBox="1"/>
          <p:nvPr/>
        </p:nvSpPr>
        <p:spPr>
          <a:xfrm>
            <a:off x="2011325" y="2100525"/>
            <a:ext cx="1646100" cy="3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Create a</a:t>
            </a:r>
            <a:r>
              <a:rPr b="1" lang="en" sz="1200"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b="1" lang="en" sz="1200">
                <a:solidFill>
                  <a:srgbClr val="8BC3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super-vertex</a:t>
            </a:r>
          </a:p>
        </p:txBody>
      </p:sp>
      <p:sp>
        <p:nvSpPr>
          <p:cNvPr id="1834" name="Shape 1834"/>
          <p:cNvSpPr/>
          <p:nvPr/>
        </p:nvSpPr>
        <p:spPr>
          <a:xfrm rot="-8848841">
            <a:off x="2575246" y="2474461"/>
            <a:ext cx="255681" cy="326224"/>
          </a:xfrm>
          <a:custGeom>
            <a:pathLst>
              <a:path extrusionOk="0" h="5528" w="20363">
                <a:moveTo>
                  <a:pt x="20363" y="5528"/>
                </a:moveTo>
                <a:cubicBezTo>
                  <a:pt x="19587" y="5188"/>
                  <a:pt x="17890" y="4218"/>
                  <a:pt x="15709" y="3491"/>
                </a:cubicBezTo>
                <a:cubicBezTo>
                  <a:pt x="13527" y="2763"/>
                  <a:pt x="9891" y="1745"/>
                  <a:pt x="7273" y="1164"/>
                </a:cubicBezTo>
                <a:cubicBezTo>
                  <a:pt x="4654" y="582"/>
                  <a:pt x="1212" y="194"/>
                  <a:pt x="0" y="0"/>
                </a:cubicBezTo>
              </a:path>
            </a:pathLst>
          </a:custGeom>
          <a:noFill/>
          <a:ln cap="flat" cmpd="sng" w="38100">
            <a:solidFill>
              <a:srgbClr val="8BC34A"/>
            </a:solidFill>
            <a:prstDash val="solid"/>
            <a:round/>
            <a:headEnd len="lg" w="lg" type="none"/>
            <a:tailEnd len="lg" w="lg" type="stealth"/>
          </a:ln>
        </p:spPr>
      </p:sp>
      <p:sp>
        <p:nvSpPr>
          <p:cNvPr id="1835" name="Shape 1835"/>
          <p:cNvSpPr/>
          <p:nvPr/>
        </p:nvSpPr>
        <p:spPr>
          <a:xfrm rot="-765">
            <a:off x="2085624" y="2976650"/>
            <a:ext cx="1348800" cy="682800"/>
          </a:xfrm>
          <a:prstGeom prst="ellipse">
            <a:avLst/>
          </a:prstGeom>
          <a:noFill/>
          <a:ln cap="flat" cmpd="sng" w="38100">
            <a:solidFill>
              <a:srgbClr val="8BC34A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36" name="Shape 1836"/>
          <p:cNvSpPr txBox="1"/>
          <p:nvPr/>
        </p:nvSpPr>
        <p:spPr>
          <a:xfrm>
            <a:off x="3429000" y="3932025"/>
            <a:ext cx="984000" cy="5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Create a</a:t>
            </a:r>
            <a:r>
              <a:rPr b="1" lang="en" sz="1200"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b="1" lang="en" sz="1200">
                <a:solidFill>
                  <a:srgbClr val="2196F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super-edge</a:t>
            </a:r>
          </a:p>
        </p:txBody>
      </p:sp>
      <p:sp>
        <p:nvSpPr>
          <p:cNvPr id="1837" name="Shape 1837"/>
          <p:cNvSpPr/>
          <p:nvPr/>
        </p:nvSpPr>
        <p:spPr>
          <a:xfrm rot="-2477208">
            <a:off x="3409176" y="3772551"/>
            <a:ext cx="255683" cy="326223"/>
          </a:xfrm>
          <a:custGeom>
            <a:pathLst>
              <a:path extrusionOk="0" h="5528" w="20363">
                <a:moveTo>
                  <a:pt x="20363" y="5528"/>
                </a:moveTo>
                <a:cubicBezTo>
                  <a:pt x="19587" y="5188"/>
                  <a:pt x="17890" y="4218"/>
                  <a:pt x="15709" y="3491"/>
                </a:cubicBezTo>
                <a:cubicBezTo>
                  <a:pt x="13527" y="2763"/>
                  <a:pt x="9891" y="1745"/>
                  <a:pt x="7273" y="1164"/>
                </a:cubicBezTo>
                <a:cubicBezTo>
                  <a:pt x="4654" y="582"/>
                  <a:pt x="1212" y="194"/>
                  <a:pt x="0" y="0"/>
                </a:cubicBezTo>
              </a:path>
            </a:pathLst>
          </a:custGeom>
          <a:noFill/>
          <a:ln cap="flat" cmpd="sng" w="38100">
            <a:solidFill>
              <a:srgbClr val="2196F3"/>
            </a:solidFill>
            <a:prstDash val="solid"/>
            <a:round/>
            <a:headEnd len="lg" w="lg" type="none"/>
            <a:tailEnd len="lg" w="lg" type="stealth"/>
          </a:ln>
        </p:spPr>
      </p:sp>
      <p:sp>
        <p:nvSpPr>
          <p:cNvPr id="1838" name="Shape 1838"/>
          <p:cNvSpPr/>
          <p:nvPr/>
        </p:nvSpPr>
        <p:spPr>
          <a:xfrm rot="9453022">
            <a:off x="1859311" y="3772557"/>
            <a:ext cx="255689" cy="326222"/>
          </a:xfrm>
          <a:custGeom>
            <a:pathLst>
              <a:path extrusionOk="0" h="5528" w="20363">
                <a:moveTo>
                  <a:pt x="20363" y="5528"/>
                </a:moveTo>
                <a:cubicBezTo>
                  <a:pt x="19587" y="5188"/>
                  <a:pt x="17890" y="4218"/>
                  <a:pt x="15709" y="3491"/>
                </a:cubicBezTo>
                <a:cubicBezTo>
                  <a:pt x="13527" y="2763"/>
                  <a:pt x="9891" y="1745"/>
                  <a:pt x="7273" y="1164"/>
                </a:cubicBezTo>
                <a:cubicBezTo>
                  <a:pt x="4654" y="582"/>
                  <a:pt x="1212" y="194"/>
                  <a:pt x="0" y="0"/>
                </a:cubicBezTo>
              </a:path>
            </a:pathLst>
          </a:custGeom>
          <a:noFill/>
          <a:ln cap="flat" cmpd="sng" w="38100">
            <a:solidFill>
              <a:srgbClr val="2196F3"/>
            </a:solidFill>
            <a:prstDash val="solid"/>
            <a:round/>
            <a:headEnd len="lg" w="lg" type="none"/>
            <a:tailEnd len="lg" w="lg" type="stealth"/>
          </a:ln>
        </p:spPr>
      </p:sp>
      <p:sp>
        <p:nvSpPr>
          <p:cNvPr id="1839" name="Shape 1839"/>
          <p:cNvSpPr txBox="1"/>
          <p:nvPr/>
        </p:nvSpPr>
        <p:spPr>
          <a:xfrm>
            <a:off x="1208025" y="3330725"/>
            <a:ext cx="937200" cy="5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Create a</a:t>
            </a:r>
            <a:r>
              <a:rPr b="1" lang="en" sz="1200"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b="1" lang="en" sz="1200">
                <a:solidFill>
                  <a:srgbClr val="2196F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super-edge</a:t>
            </a:r>
          </a:p>
        </p:txBody>
      </p:sp>
      <p:cxnSp>
        <p:nvCxnSpPr>
          <p:cNvPr id="1840" name="Shape 1840"/>
          <p:cNvCxnSpPr/>
          <p:nvPr/>
        </p:nvCxnSpPr>
        <p:spPr>
          <a:xfrm>
            <a:off x="4812600" y="4151249"/>
            <a:ext cx="1722900" cy="439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844" name="Shape 1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5" name="Shape 1845"/>
          <p:cNvGrpSpPr/>
          <p:nvPr/>
        </p:nvGrpSpPr>
        <p:grpSpPr>
          <a:xfrm>
            <a:off x="2693484" y="3145337"/>
            <a:ext cx="937258" cy="1861074"/>
            <a:chOff x="2693484" y="3145337"/>
            <a:chExt cx="937258" cy="1861074"/>
          </a:xfrm>
        </p:grpSpPr>
        <p:cxnSp>
          <p:nvCxnSpPr>
            <p:cNvPr id="1846" name="Shape 1846"/>
            <p:cNvCxnSpPr/>
            <p:nvPr/>
          </p:nvCxnSpPr>
          <p:spPr>
            <a:xfrm rot="10800000">
              <a:off x="2693484" y="3243012"/>
              <a:ext cx="868800" cy="1763400"/>
            </a:xfrm>
            <a:prstGeom prst="straightConnector1">
              <a:avLst/>
            </a:prstGeom>
            <a:noFill/>
            <a:ln cap="flat" cmpd="sng" w="38100">
              <a:solidFill>
                <a:srgbClr val="2196F3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847" name="Shape 1847"/>
            <p:cNvCxnSpPr/>
            <p:nvPr/>
          </p:nvCxnSpPr>
          <p:spPr>
            <a:xfrm rot="10800000">
              <a:off x="2746642" y="3145337"/>
              <a:ext cx="884100" cy="1827600"/>
            </a:xfrm>
            <a:prstGeom prst="straightConnector1">
              <a:avLst/>
            </a:prstGeom>
            <a:noFill/>
            <a:ln cap="flat" cmpd="sng" w="38100">
              <a:solidFill>
                <a:srgbClr val="2196F3"/>
              </a:solidFill>
              <a:prstDash val="solid"/>
              <a:round/>
              <a:headEnd len="lg" w="lg" type="none"/>
              <a:tailEnd len="lg" w="lg" type="none"/>
            </a:ln>
          </p:spPr>
        </p:cxnSp>
      </p:grpSp>
      <p:sp>
        <p:nvSpPr>
          <p:cNvPr id="1848" name="Shape 1848"/>
          <p:cNvSpPr txBox="1"/>
          <p:nvPr/>
        </p:nvSpPr>
        <p:spPr>
          <a:xfrm>
            <a:off x="609600" y="1444500"/>
            <a:ext cx="7924800" cy="54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1849" name="Shape 1849"/>
          <p:cNvGrpSpPr/>
          <p:nvPr/>
        </p:nvGrpSpPr>
        <p:grpSpPr>
          <a:xfrm rot="1020098">
            <a:off x="2337849" y="3208989"/>
            <a:ext cx="76200" cy="1579805"/>
            <a:chOff x="1041600" y="4199849"/>
            <a:chExt cx="76200" cy="1579800"/>
          </a:xfrm>
        </p:grpSpPr>
        <p:cxnSp>
          <p:nvCxnSpPr>
            <p:cNvPr id="1850" name="Shape 1850"/>
            <p:cNvCxnSpPr/>
            <p:nvPr/>
          </p:nvCxnSpPr>
          <p:spPr>
            <a:xfrm rot="10800000">
              <a:off x="1041600" y="4199849"/>
              <a:ext cx="0" cy="1579800"/>
            </a:xfrm>
            <a:prstGeom prst="straightConnector1">
              <a:avLst/>
            </a:prstGeom>
            <a:noFill/>
            <a:ln cap="flat" cmpd="sng" w="38100">
              <a:solidFill>
                <a:srgbClr val="2196F3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851" name="Shape 1851"/>
            <p:cNvCxnSpPr/>
            <p:nvPr/>
          </p:nvCxnSpPr>
          <p:spPr>
            <a:xfrm rot="10800000">
              <a:off x="1117800" y="4199849"/>
              <a:ext cx="0" cy="1579800"/>
            </a:xfrm>
            <a:prstGeom prst="straightConnector1">
              <a:avLst/>
            </a:prstGeom>
            <a:noFill/>
            <a:ln cap="flat" cmpd="sng" w="38100">
              <a:solidFill>
                <a:srgbClr val="2196F3"/>
              </a:solidFill>
              <a:prstDash val="solid"/>
              <a:round/>
              <a:headEnd len="lg" w="lg" type="none"/>
              <a:tailEnd len="lg" w="lg" type="none"/>
            </a:ln>
          </p:spPr>
        </p:cxnSp>
      </p:grpSp>
      <p:sp>
        <p:nvSpPr>
          <p:cNvPr id="1852" name="Shape 1852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Karger’s Algorithm</a:t>
            </a:r>
          </a:p>
        </p:txBody>
      </p:sp>
      <p:cxnSp>
        <p:nvCxnSpPr>
          <p:cNvPr id="1853" name="Shape 1853"/>
          <p:cNvCxnSpPr>
            <a:stCxn id="1854" idx="6"/>
            <a:endCxn id="1855" idx="2"/>
          </p:cNvCxnSpPr>
          <p:nvPr/>
        </p:nvCxnSpPr>
        <p:spPr>
          <a:xfrm flipH="1">
            <a:off x="2708151" y="3301800"/>
            <a:ext cx="409800" cy="251400"/>
          </a:xfrm>
          <a:prstGeom prst="straightConnector1">
            <a:avLst/>
          </a:prstGeom>
          <a:noFill/>
          <a:ln cap="flat" cmpd="sng" w="38100">
            <a:solidFill>
              <a:srgbClr val="D3368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856" name="Shape 1856"/>
          <p:cNvCxnSpPr>
            <a:endCxn id="1857" idx="2"/>
          </p:cNvCxnSpPr>
          <p:nvPr/>
        </p:nvCxnSpPr>
        <p:spPr>
          <a:xfrm>
            <a:off x="2374200" y="4760849"/>
            <a:ext cx="1042800" cy="304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858" name="Shape 1858"/>
          <p:cNvCxnSpPr>
            <a:stCxn id="1854" idx="6"/>
            <a:endCxn id="1859" idx="1"/>
          </p:cNvCxnSpPr>
          <p:nvPr/>
        </p:nvCxnSpPr>
        <p:spPr>
          <a:xfrm>
            <a:off x="3117951" y="3301800"/>
            <a:ext cx="1284000" cy="679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860" name="Shape 1860"/>
          <p:cNvCxnSpPr>
            <a:stCxn id="1857" idx="7"/>
            <a:endCxn id="1859" idx="3"/>
          </p:cNvCxnSpPr>
          <p:nvPr/>
        </p:nvCxnSpPr>
        <p:spPr>
          <a:xfrm flipH="1" rot="10800000">
            <a:off x="3827730" y="4321319"/>
            <a:ext cx="574200" cy="574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861" name="Shape 1861"/>
          <p:cNvCxnSpPr>
            <a:stCxn id="1859" idx="5"/>
            <a:endCxn id="1862" idx="1"/>
          </p:cNvCxnSpPr>
          <p:nvPr/>
        </p:nvCxnSpPr>
        <p:spPr>
          <a:xfrm>
            <a:off x="4742130" y="4321379"/>
            <a:ext cx="574200" cy="574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863" name="Shape 1863"/>
          <p:cNvCxnSpPr>
            <a:stCxn id="1859" idx="7"/>
            <a:endCxn id="1864" idx="3"/>
          </p:cNvCxnSpPr>
          <p:nvPr/>
        </p:nvCxnSpPr>
        <p:spPr>
          <a:xfrm flipH="1" rot="10800000">
            <a:off x="4742130" y="3406919"/>
            <a:ext cx="574200" cy="574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865" name="Shape 1865"/>
          <p:cNvCxnSpPr>
            <a:stCxn id="1864" idx="6"/>
            <a:endCxn id="1866" idx="2"/>
          </p:cNvCxnSpPr>
          <p:nvPr/>
        </p:nvCxnSpPr>
        <p:spPr>
          <a:xfrm>
            <a:off x="5727000" y="3236849"/>
            <a:ext cx="738000" cy="76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867" name="Shape 1867"/>
          <p:cNvCxnSpPr>
            <a:endCxn id="1862" idx="0"/>
          </p:cNvCxnSpPr>
          <p:nvPr/>
        </p:nvCxnSpPr>
        <p:spPr>
          <a:xfrm>
            <a:off x="5486400" y="3477449"/>
            <a:ext cx="0" cy="1347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868" name="Shape 1868"/>
          <p:cNvCxnSpPr>
            <a:stCxn id="1862" idx="7"/>
            <a:endCxn id="1866" idx="3"/>
          </p:cNvCxnSpPr>
          <p:nvPr/>
        </p:nvCxnSpPr>
        <p:spPr>
          <a:xfrm flipH="1" rot="10800000">
            <a:off x="5656530" y="3483119"/>
            <a:ext cx="879000" cy="1412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869" name="Shape 1869"/>
          <p:cNvCxnSpPr>
            <a:stCxn id="1864" idx="5"/>
            <a:endCxn id="1870" idx="1"/>
          </p:cNvCxnSpPr>
          <p:nvPr/>
        </p:nvCxnSpPr>
        <p:spPr>
          <a:xfrm>
            <a:off x="5656530" y="3406979"/>
            <a:ext cx="879000" cy="1183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871" name="Shape 1871"/>
          <p:cNvCxnSpPr>
            <a:stCxn id="1862" idx="6"/>
            <a:endCxn id="1870" idx="2"/>
          </p:cNvCxnSpPr>
          <p:nvPr/>
        </p:nvCxnSpPr>
        <p:spPr>
          <a:xfrm flipH="1" rot="10800000">
            <a:off x="5727000" y="4760849"/>
            <a:ext cx="738000" cy="304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872" name="Shape 1872"/>
          <p:cNvCxnSpPr>
            <a:stCxn id="1866" idx="4"/>
            <a:endCxn id="1870" idx="0"/>
          </p:cNvCxnSpPr>
          <p:nvPr/>
        </p:nvCxnSpPr>
        <p:spPr>
          <a:xfrm>
            <a:off x="6705600" y="3553649"/>
            <a:ext cx="0" cy="966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859" name="Shape 1859"/>
          <p:cNvSpPr/>
          <p:nvPr/>
        </p:nvSpPr>
        <p:spPr>
          <a:xfrm>
            <a:off x="4331400" y="3910649"/>
            <a:ext cx="481200" cy="481200"/>
          </a:xfrm>
          <a:prstGeom prst="ellipse">
            <a:avLst/>
          </a:prstGeom>
          <a:solidFill>
            <a:schemeClr val="dk1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E</a:t>
            </a:r>
          </a:p>
        </p:txBody>
      </p:sp>
      <p:sp>
        <p:nvSpPr>
          <p:cNvPr id="1857" name="Shape 1857"/>
          <p:cNvSpPr/>
          <p:nvPr/>
        </p:nvSpPr>
        <p:spPr>
          <a:xfrm>
            <a:off x="3417000" y="4825049"/>
            <a:ext cx="481200" cy="481200"/>
          </a:xfrm>
          <a:prstGeom prst="ellipse">
            <a:avLst/>
          </a:prstGeom>
          <a:solidFill>
            <a:schemeClr val="dk1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G</a:t>
            </a:r>
          </a:p>
        </p:txBody>
      </p:sp>
      <p:sp>
        <p:nvSpPr>
          <p:cNvPr id="1854" name="Shape 1854"/>
          <p:cNvSpPr/>
          <p:nvPr/>
        </p:nvSpPr>
        <p:spPr>
          <a:xfrm>
            <a:off x="2309451" y="2897550"/>
            <a:ext cx="808500" cy="808500"/>
          </a:xfrm>
          <a:prstGeom prst="ellipse">
            <a:avLst/>
          </a:prstGeom>
          <a:solidFill>
            <a:srgbClr val="8BC34A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A, B</a:t>
            </a:r>
          </a:p>
        </p:txBody>
      </p:sp>
      <p:sp>
        <p:nvSpPr>
          <p:cNvPr id="1873" name="Shape 1873"/>
          <p:cNvSpPr/>
          <p:nvPr/>
        </p:nvSpPr>
        <p:spPr>
          <a:xfrm>
            <a:off x="1893000" y="4520249"/>
            <a:ext cx="481200" cy="481200"/>
          </a:xfrm>
          <a:prstGeom prst="ellipse">
            <a:avLst/>
          </a:prstGeom>
          <a:solidFill>
            <a:schemeClr val="dk1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F</a:t>
            </a:r>
          </a:p>
        </p:txBody>
      </p:sp>
      <p:sp>
        <p:nvSpPr>
          <p:cNvPr id="1864" name="Shape 1864"/>
          <p:cNvSpPr/>
          <p:nvPr/>
        </p:nvSpPr>
        <p:spPr>
          <a:xfrm>
            <a:off x="5245800" y="2996249"/>
            <a:ext cx="481200" cy="481200"/>
          </a:xfrm>
          <a:prstGeom prst="ellipse">
            <a:avLst/>
          </a:prstGeom>
          <a:solidFill>
            <a:schemeClr val="dk1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C</a:t>
            </a:r>
          </a:p>
        </p:txBody>
      </p:sp>
      <p:sp>
        <p:nvSpPr>
          <p:cNvPr id="1862" name="Shape 1862"/>
          <p:cNvSpPr/>
          <p:nvPr/>
        </p:nvSpPr>
        <p:spPr>
          <a:xfrm>
            <a:off x="5245800" y="4825049"/>
            <a:ext cx="481200" cy="481200"/>
          </a:xfrm>
          <a:prstGeom prst="ellipse">
            <a:avLst/>
          </a:prstGeom>
          <a:solidFill>
            <a:schemeClr val="dk1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H</a:t>
            </a:r>
          </a:p>
        </p:txBody>
      </p:sp>
      <p:sp>
        <p:nvSpPr>
          <p:cNvPr id="1870" name="Shape 1870"/>
          <p:cNvSpPr/>
          <p:nvPr/>
        </p:nvSpPr>
        <p:spPr>
          <a:xfrm>
            <a:off x="6465000" y="4520249"/>
            <a:ext cx="481200" cy="481200"/>
          </a:xfrm>
          <a:prstGeom prst="ellipse">
            <a:avLst/>
          </a:prstGeom>
          <a:solidFill>
            <a:schemeClr val="dk1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I</a:t>
            </a:r>
          </a:p>
        </p:txBody>
      </p:sp>
      <p:sp>
        <p:nvSpPr>
          <p:cNvPr id="1866" name="Shape 1866"/>
          <p:cNvSpPr/>
          <p:nvPr/>
        </p:nvSpPr>
        <p:spPr>
          <a:xfrm>
            <a:off x="6465000" y="3072449"/>
            <a:ext cx="481200" cy="481200"/>
          </a:xfrm>
          <a:prstGeom prst="ellipse">
            <a:avLst/>
          </a:prstGeom>
          <a:solidFill>
            <a:schemeClr val="dk1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D</a:t>
            </a:r>
          </a:p>
        </p:txBody>
      </p:sp>
      <p:sp>
        <p:nvSpPr>
          <p:cNvPr id="1874" name="Shape 1874"/>
          <p:cNvSpPr txBox="1"/>
          <p:nvPr/>
        </p:nvSpPr>
        <p:spPr>
          <a:xfrm>
            <a:off x="2011325" y="2100525"/>
            <a:ext cx="1646100" cy="3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Create a</a:t>
            </a:r>
            <a:r>
              <a:rPr b="1" lang="en" sz="1200"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b="1" lang="en" sz="1200">
                <a:solidFill>
                  <a:srgbClr val="8BC3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super-vertex</a:t>
            </a:r>
          </a:p>
        </p:txBody>
      </p:sp>
      <p:sp>
        <p:nvSpPr>
          <p:cNvPr id="1875" name="Shape 1875"/>
          <p:cNvSpPr/>
          <p:nvPr/>
        </p:nvSpPr>
        <p:spPr>
          <a:xfrm rot="-8848841">
            <a:off x="2575246" y="2474461"/>
            <a:ext cx="255681" cy="326224"/>
          </a:xfrm>
          <a:custGeom>
            <a:pathLst>
              <a:path extrusionOk="0" h="5528" w="20363">
                <a:moveTo>
                  <a:pt x="20363" y="5528"/>
                </a:moveTo>
                <a:cubicBezTo>
                  <a:pt x="19587" y="5188"/>
                  <a:pt x="17890" y="4218"/>
                  <a:pt x="15709" y="3491"/>
                </a:cubicBezTo>
                <a:cubicBezTo>
                  <a:pt x="13527" y="2763"/>
                  <a:pt x="9891" y="1745"/>
                  <a:pt x="7273" y="1164"/>
                </a:cubicBezTo>
                <a:cubicBezTo>
                  <a:pt x="4654" y="582"/>
                  <a:pt x="1212" y="194"/>
                  <a:pt x="0" y="0"/>
                </a:cubicBezTo>
              </a:path>
            </a:pathLst>
          </a:custGeom>
          <a:noFill/>
          <a:ln cap="flat" cmpd="sng" w="38100">
            <a:solidFill>
              <a:srgbClr val="8BC34A"/>
            </a:solidFill>
            <a:prstDash val="solid"/>
            <a:round/>
            <a:headEnd len="lg" w="lg" type="none"/>
            <a:tailEnd len="lg" w="lg" type="stealth"/>
          </a:ln>
        </p:spPr>
      </p:sp>
      <p:sp>
        <p:nvSpPr>
          <p:cNvPr id="1876" name="Shape 1876"/>
          <p:cNvSpPr/>
          <p:nvPr/>
        </p:nvSpPr>
        <p:spPr>
          <a:xfrm rot="9453022">
            <a:off x="1859311" y="3772557"/>
            <a:ext cx="255689" cy="326222"/>
          </a:xfrm>
          <a:custGeom>
            <a:pathLst>
              <a:path extrusionOk="0" h="5528" w="20363">
                <a:moveTo>
                  <a:pt x="20363" y="5528"/>
                </a:moveTo>
                <a:cubicBezTo>
                  <a:pt x="19587" y="5188"/>
                  <a:pt x="17890" y="4218"/>
                  <a:pt x="15709" y="3491"/>
                </a:cubicBezTo>
                <a:cubicBezTo>
                  <a:pt x="13527" y="2763"/>
                  <a:pt x="9891" y="1745"/>
                  <a:pt x="7273" y="1164"/>
                </a:cubicBezTo>
                <a:cubicBezTo>
                  <a:pt x="4654" y="582"/>
                  <a:pt x="1212" y="194"/>
                  <a:pt x="0" y="0"/>
                </a:cubicBezTo>
              </a:path>
            </a:pathLst>
          </a:custGeom>
          <a:noFill/>
          <a:ln cap="flat" cmpd="sng" w="38100">
            <a:solidFill>
              <a:srgbClr val="2196F3"/>
            </a:solidFill>
            <a:prstDash val="solid"/>
            <a:round/>
            <a:headEnd len="lg" w="lg" type="none"/>
            <a:tailEnd len="lg" w="lg" type="stealth"/>
          </a:ln>
        </p:spPr>
      </p:sp>
      <p:sp>
        <p:nvSpPr>
          <p:cNvPr id="1877" name="Shape 1877"/>
          <p:cNvSpPr txBox="1"/>
          <p:nvPr/>
        </p:nvSpPr>
        <p:spPr>
          <a:xfrm>
            <a:off x="3429000" y="3932025"/>
            <a:ext cx="937200" cy="5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Create a</a:t>
            </a:r>
            <a:r>
              <a:rPr b="1" lang="en" sz="1200"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b="1" lang="en" sz="1200">
                <a:solidFill>
                  <a:srgbClr val="2196F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super-edge</a:t>
            </a:r>
          </a:p>
        </p:txBody>
      </p:sp>
      <p:sp>
        <p:nvSpPr>
          <p:cNvPr id="1878" name="Shape 1878"/>
          <p:cNvSpPr/>
          <p:nvPr/>
        </p:nvSpPr>
        <p:spPr>
          <a:xfrm rot="-2477208">
            <a:off x="3256776" y="3772551"/>
            <a:ext cx="255683" cy="326223"/>
          </a:xfrm>
          <a:custGeom>
            <a:pathLst>
              <a:path extrusionOk="0" h="5528" w="20363">
                <a:moveTo>
                  <a:pt x="20363" y="5528"/>
                </a:moveTo>
                <a:cubicBezTo>
                  <a:pt x="19587" y="5188"/>
                  <a:pt x="17890" y="4218"/>
                  <a:pt x="15709" y="3491"/>
                </a:cubicBezTo>
                <a:cubicBezTo>
                  <a:pt x="13527" y="2763"/>
                  <a:pt x="9891" y="1745"/>
                  <a:pt x="7273" y="1164"/>
                </a:cubicBezTo>
                <a:cubicBezTo>
                  <a:pt x="4654" y="582"/>
                  <a:pt x="1212" y="194"/>
                  <a:pt x="0" y="0"/>
                </a:cubicBezTo>
              </a:path>
            </a:pathLst>
          </a:custGeom>
          <a:noFill/>
          <a:ln cap="flat" cmpd="sng" w="38100">
            <a:solidFill>
              <a:srgbClr val="2196F3"/>
            </a:solidFill>
            <a:prstDash val="solid"/>
            <a:round/>
            <a:headEnd len="lg" w="lg" type="none"/>
            <a:tailEnd len="lg" w="lg" type="stealth"/>
          </a:ln>
        </p:spPr>
      </p:sp>
      <p:sp>
        <p:nvSpPr>
          <p:cNvPr id="1879" name="Shape 1879"/>
          <p:cNvSpPr txBox="1"/>
          <p:nvPr/>
        </p:nvSpPr>
        <p:spPr>
          <a:xfrm rot="-1540408">
            <a:off x="2883243" y="4327873"/>
            <a:ext cx="534574" cy="57415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{A, G}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{B, G}</a:t>
            </a:r>
          </a:p>
        </p:txBody>
      </p:sp>
      <p:sp>
        <p:nvSpPr>
          <p:cNvPr id="1880" name="Shape 1880"/>
          <p:cNvSpPr txBox="1"/>
          <p:nvPr/>
        </p:nvSpPr>
        <p:spPr>
          <a:xfrm rot="1098777">
            <a:off x="2261679" y="4139804"/>
            <a:ext cx="534679" cy="57414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{A, F}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{B, F}</a:t>
            </a:r>
          </a:p>
        </p:txBody>
      </p:sp>
      <p:sp>
        <p:nvSpPr>
          <p:cNvPr id="1881" name="Shape 1881"/>
          <p:cNvSpPr txBox="1"/>
          <p:nvPr/>
        </p:nvSpPr>
        <p:spPr>
          <a:xfrm>
            <a:off x="1208025" y="3330725"/>
            <a:ext cx="937200" cy="5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Create a</a:t>
            </a:r>
            <a:r>
              <a:rPr b="1" lang="en" sz="1200"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b="1" lang="en" sz="1200">
                <a:solidFill>
                  <a:srgbClr val="2196F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super-edge</a:t>
            </a:r>
          </a:p>
        </p:txBody>
      </p:sp>
      <p:cxnSp>
        <p:nvCxnSpPr>
          <p:cNvPr id="1882" name="Shape 1882"/>
          <p:cNvCxnSpPr>
            <a:stCxn id="1859" idx="6"/>
            <a:endCxn id="1870" idx="1"/>
          </p:cNvCxnSpPr>
          <p:nvPr/>
        </p:nvCxnSpPr>
        <p:spPr>
          <a:xfrm>
            <a:off x="4812600" y="4151249"/>
            <a:ext cx="1722900" cy="439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886" name="Shape 1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87" name="Shape 1887"/>
          <p:cNvGrpSpPr/>
          <p:nvPr/>
        </p:nvGrpSpPr>
        <p:grpSpPr>
          <a:xfrm>
            <a:off x="2693484" y="3145337"/>
            <a:ext cx="937258" cy="1861074"/>
            <a:chOff x="2693484" y="3145337"/>
            <a:chExt cx="937258" cy="1861074"/>
          </a:xfrm>
        </p:grpSpPr>
        <p:cxnSp>
          <p:nvCxnSpPr>
            <p:cNvPr id="1888" name="Shape 1888"/>
            <p:cNvCxnSpPr/>
            <p:nvPr/>
          </p:nvCxnSpPr>
          <p:spPr>
            <a:xfrm rot="10800000">
              <a:off x="2693484" y="3243012"/>
              <a:ext cx="868800" cy="1763400"/>
            </a:xfrm>
            <a:prstGeom prst="straightConnector1">
              <a:avLst/>
            </a:prstGeom>
            <a:noFill/>
            <a:ln cap="flat" cmpd="sng" w="38100">
              <a:solidFill>
                <a:srgbClr val="2196F3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889" name="Shape 1889"/>
            <p:cNvCxnSpPr/>
            <p:nvPr/>
          </p:nvCxnSpPr>
          <p:spPr>
            <a:xfrm rot="10800000">
              <a:off x="2746642" y="3145337"/>
              <a:ext cx="884100" cy="1827600"/>
            </a:xfrm>
            <a:prstGeom prst="straightConnector1">
              <a:avLst/>
            </a:prstGeom>
            <a:noFill/>
            <a:ln cap="flat" cmpd="sng" w="38100">
              <a:solidFill>
                <a:srgbClr val="2196F3"/>
              </a:solidFill>
              <a:prstDash val="solid"/>
              <a:round/>
              <a:headEnd len="lg" w="lg" type="none"/>
              <a:tailEnd len="lg" w="lg" type="none"/>
            </a:ln>
          </p:spPr>
        </p:cxnSp>
      </p:grpSp>
      <p:sp>
        <p:nvSpPr>
          <p:cNvPr id="1890" name="Shape 1890"/>
          <p:cNvSpPr txBox="1"/>
          <p:nvPr/>
        </p:nvSpPr>
        <p:spPr>
          <a:xfrm>
            <a:off x="609600" y="1444500"/>
            <a:ext cx="7924800" cy="54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1891" name="Shape 1891"/>
          <p:cNvGrpSpPr/>
          <p:nvPr/>
        </p:nvGrpSpPr>
        <p:grpSpPr>
          <a:xfrm rot="1020098">
            <a:off x="2337849" y="3208989"/>
            <a:ext cx="76200" cy="1579805"/>
            <a:chOff x="1041600" y="4199849"/>
            <a:chExt cx="76200" cy="1579800"/>
          </a:xfrm>
        </p:grpSpPr>
        <p:cxnSp>
          <p:nvCxnSpPr>
            <p:cNvPr id="1892" name="Shape 1892"/>
            <p:cNvCxnSpPr/>
            <p:nvPr/>
          </p:nvCxnSpPr>
          <p:spPr>
            <a:xfrm rot="10800000">
              <a:off x="1041600" y="4199849"/>
              <a:ext cx="0" cy="1579800"/>
            </a:xfrm>
            <a:prstGeom prst="straightConnector1">
              <a:avLst/>
            </a:prstGeom>
            <a:noFill/>
            <a:ln cap="flat" cmpd="sng" w="38100">
              <a:solidFill>
                <a:srgbClr val="2196F3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893" name="Shape 1893"/>
            <p:cNvCxnSpPr/>
            <p:nvPr/>
          </p:nvCxnSpPr>
          <p:spPr>
            <a:xfrm rot="10800000">
              <a:off x="1117800" y="4199849"/>
              <a:ext cx="0" cy="1579800"/>
            </a:xfrm>
            <a:prstGeom prst="straightConnector1">
              <a:avLst/>
            </a:prstGeom>
            <a:noFill/>
            <a:ln cap="flat" cmpd="sng" w="38100">
              <a:solidFill>
                <a:srgbClr val="2196F3"/>
              </a:solidFill>
              <a:prstDash val="solid"/>
              <a:round/>
              <a:headEnd len="lg" w="lg" type="none"/>
              <a:tailEnd len="lg" w="lg" type="none"/>
            </a:ln>
          </p:spPr>
        </p:cxnSp>
      </p:grpSp>
      <p:sp>
        <p:nvSpPr>
          <p:cNvPr id="1894" name="Shape 1894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Karger’s Algorithm</a:t>
            </a:r>
          </a:p>
        </p:txBody>
      </p:sp>
      <p:cxnSp>
        <p:nvCxnSpPr>
          <p:cNvPr id="1895" name="Shape 1895"/>
          <p:cNvCxnSpPr>
            <a:stCxn id="1896" idx="6"/>
            <a:endCxn id="1897" idx="2"/>
          </p:cNvCxnSpPr>
          <p:nvPr/>
        </p:nvCxnSpPr>
        <p:spPr>
          <a:xfrm flipH="1">
            <a:off x="2708151" y="3301800"/>
            <a:ext cx="409800" cy="251400"/>
          </a:xfrm>
          <a:prstGeom prst="straightConnector1">
            <a:avLst/>
          </a:prstGeom>
          <a:noFill/>
          <a:ln cap="flat" cmpd="sng" w="38100">
            <a:solidFill>
              <a:srgbClr val="D3368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898" name="Shape 1898"/>
          <p:cNvCxnSpPr>
            <a:endCxn id="1899" idx="2"/>
          </p:cNvCxnSpPr>
          <p:nvPr/>
        </p:nvCxnSpPr>
        <p:spPr>
          <a:xfrm>
            <a:off x="2374200" y="4760849"/>
            <a:ext cx="1042800" cy="304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900" name="Shape 1900"/>
          <p:cNvCxnSpPr>
            <a:stCxn id="1896" idx="6"/>
            <a:endCxn id="1901" idx="1"/>
          </p:cNvCxnSpPr>
          <p:nvPr/>
        </p:nvCxnSpPr>
        <p:spPr>
          <a:xfrm>
            <a:off x="3117951" y="3301800"/>
            <a:ext cx="1284000" cy="679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902" name="Shape 1902"/>
          <p:cNvCxnSpPr>
            <a:stCxn id="1899" idx="7"/>
            <a:endCxn id="1901" idx="3"/>
          </p:cNvCxnSpPr>
          <p:nvPr/>
        </p:nvCxnSpPr>
        <p:spPr>
          <a:xfrm flipH="1" rot="10800000">
            <a:off x="3827730" y="4321319"/>
            <a:ext cx="574200" cy="574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903" name="Shape 1903"/>
          <p:cNvCxnSpPr>
            <a:stCxn id="1901" idx="5"/>
            <a:endCxn id="1904" idx="1"/>
          </p:cNvCxnSpPr>
          <p:nvPr/>
        </p:nvCxnSpPr>
        <p:spPr>
          <a:xfrm>
            <a:off x="4742130" y="4321379"/>
            <a:ext cx="574200" cy="574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905" name="Shape 1905"/>
          <p:cNvCxnSpPr>
            <a:stCxn id="1901" idx="7"/>
            <a:endCxn id="1906" idx="3"/>
          </p:cNvCxnSpPr>
          <p:nvPr/>
        </p:nvCxnSpPr>
        <p:spPr>
          <a:xfrm flipH="1" rot="10800000">
            <a:off x="4742130" y="3406919"/>
            <a:ext cx="574200" cy="574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907" name="Shape 1907"/>
          <p:cNvCxnSpPr>
            <a:stCxn id="1906" idx="6"/>
            <a:endCxn id="1908" idx="2"/>
          </p:cNvCxnSpPr>
          <p:nvPr/>
        </p:nvCxnSpPr>
        <p:spPr>
          <a:xfrm>
            <a:off x="5727000" y="3236849"/>
            <a:ext cx="738000" cy="76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909" name="Shape 1909"/>
          <p:cNvCxnSpPr>
            <a:endCxn id="1904" idx="0"/>
          </p:cNvCxnSpPr>
          <p:nvPr/>
        </p:nvCxnSpPr>
        <p:spPr>
          <a:xfrm>
            <a:off x="5486400" y="3477449"/>
            <a:ext cx="0" cy="1347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910" name="Shape 1910"/>
          <p:cNvCxnSpPr>
            <a:stCxn id="1904" idx="7"/>
            <a:endCxn id="1908" idx="3"/>
          </p:cNvCxnSpPr>
          <p:nvPr/>
        </p:nvCxnSpPr>
        <p:spPr>
          <a:xfrm flipH="1" rot="10800000">
            <a:off x="5656530" y="3483119"/>
            <a:ext cx="879000" cy="1412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911" name="Shape 1911"/>
          <p:cNvCxnSpPr>
            <a:stCxn id="1906" idx="5"/>
            <a:endCxn id="1912" idx="1"/>
          </p:cNvCxnSpPr>
          <p:nvPr/>
        </p:nvCxnSpPr>
        <p:spPr>
          <a:xfrm>
            <a:off x="5656530" y="3406979"/>
            <a:ext cx="879000" cy="1183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913" name="Shape 1913"/>
          <p:cNvCxnSpPr>
            <a:stCxn id="1904" idx="6"/>
            <a:endCxn id="1912" idx="2"/>
          </p:cNvCxnSpPr>
          <p:nvPr/>
        </p:nvCxnSpPr>
        <p:spPr>
          <a:xfrm flipH="1" rot="10800000">
            <a:off x="5727000" y="4760849"/>
            <a:ext cx="738000" cy="304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914" name="Shape 1914"/>
          <p:cNvCxnSpPr>
            <a:stCxn id="1908" idx="4"/>
            <a:endCxn id="1912" idx="0"/>
          </p:cNvCxnSpPr>
          <p:nvPr/>
        </p:nvCxnSpPr>
        <p:spPr>
          <a:xfrm>
            <a:off x="6705600" y="3553649"/>
            <a:ext cx="0" cy="966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901" name="Shape 1901"/>
          <p:cNvSpPr/>
          <p:nvPr/>
        </p:nvSpPr>
        <p:spPr>
          <a:xfrm>
            <a:off x="4331400" y="3910649"/>
            <a:ext cx="481200" cy="481200"/>
          </a:xfrm>
          <a:prstGeom prst="ellipse">
            <a:avLst/>
          </a:prstGeom>
          <a:solidFill>
            <a:schemeClr val="dk1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E</a:t>
            </a:r>
          </a:p>
        </p:txBody>
      </p:sp>
      <p:sp>
        <p:nvSpPr>
          <p:cNvPr id="1899" name="Shape 1899"/>
          <p:cNvSpPr/>
          <p:nvPr/>
        </p:nvSpPr>
        <p:spPr>
          <a:xfrm>
            <a:off x="3417000" y="4825049"/>
            <a:ext cx="481200" cy="481200"/>
          </a:xfrm>
          <a:prstGeom prst="ellipse">
            <a:avLst/>
          </a:prstGeom>
          <a:solidFill>
            <a:schemeClr val="dk1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G</a:t>
            </a:r>
          </a:p>
        </p:txBody>
      </p:sp>
      <p:sp>
        <p:nvSpPr>
          <p:cNvPr id="1896" name="Shape 1896"/>
          <p:cNvSpPr/>
          <p:nvPr/>
        </p:nvSpPr>
        <p:spPr>
          <a:xfrm>
            <a:off x="2309451" y="2897550"/>
            <a:ext cx="808500" cy="808500"/>
          </a:xfrm>
          <a:prstGeom prst="ellipse">
            <a:avLst/>
          </a:prstGeom>
          <a:solidFill>
            <a:srgbClr val="8BC34A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A, B</a:t>
            </a:r>
          </a:p>
        </p:txBody>
      </p:sp>
      <p:sp>
        <p:nvSpPr>
          <p:cNvPr id="1915" name="Shape 1915"/>
          <p:cNvSpPr/>
          <p:nvPr/>
        </p:nvSpPr>
        <p:spPr>
          <a:xfrm>
            <a:off x="1893000" y="4520249"/>
            <a:ext cx="481200" cy="481200"/>
          </a:xfrm>
          <a:prstGeom prst="ellipse">
            <a:avLst/>
          </a:prstGeom>
          <a:solidFill>
            <a:schemeClr val="dk1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F</a:t>
            </a:r>
          </a:p>
        </p:txBody>
      </p:sp>
      <p:sp>
        <p:nvSpPr>
          <p:cNvPr id="1906" name="Shape 1906"/>
          <p:cNvSpPr/>
          <p:nvPr/>
        </p:nvSpPr>
        <p:spPr>
          <a:xfrm>
            <a:off x="5245800" y="2996249"/>
            <a:ext cx="481200" cy="481200"/>
          </a:xfrm>
          <a:prstGeom prst="ellipse">
            <a:avLst/>
          </a:prstGeom>
          <a:solidFill>
            <a:schemeClr val="dk1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C</a:t>
            </a:r>
          </a:p>
        </p:txBody>
      </p:sp>
      <p:sp>
        <p:nvSpPr>
          <p:cNvPr id="1904" name="Shape 1904"/>
          <p:cNvSpPr/>
          <p:nvPr/>
        </p:nvSpPr>
        <p:spPr>
          <a:xfrm>
            <a:off x="5245800" y="4825049"/>
            <a:ext cx="481200" cy="481200"/>
          </a:xfrm>
          <a:prstGeom prst="ellipse">
            <a:avLst/>
          </a:prstGeom>
          <a:solidFill>
            <a:schemeClr val="dk1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H</a:t>
            </a:r>
          </a:p>
        </p:txBody>
      </p:sp>
      <p:sp>
        <p:nvSpPr>
          <p:cNvPr id="1912" name="Shape 1912"/>
          <p:cNvSpPr/>
          <p:nvPr/>
        </p:nvSpPr>
        <p:spPr>
          <a:xfrm>
            <a:off x="6465000" y="4520249"/>
            <a:ext cx="481200" cy="481200"/>
          </a:xfrm>
          <a:prstGeom prst="ellipse">
            <a:avLst/>
          </a:prstGeom>
          <a:solidFill>
            <a:schemeClr val="dk1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I</a:t>
            </a:r>
          </a:p>
        </p:txBody>
      </p:sp>
      <p:sp>
        <p:nvSpPr>
          <p:cNvPr id="1908" name="Shape 1908"/>
          <p:cNvSpPr/>
          <p:nvPr/>
        </p:nvSpPr>
        <p:spPr>
          <a:xfrm>
            <a:off x="6465000" y="3072449"/>
            <a:ext cx="481200" cy="481200"/>
          </a:xfrm>
          <a:prstGeom prst="ellipse">
            <a:avLst/>
          </a:prstGeom>
          <a:solidFill>
            <a:schemeClr val="dk1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D</a:t>
            </a:r>
          </a:p>
        </p:txBody>
      </p:sp>
      <p:sp>
        <p:nvSpPr>
          <p:cNvPr id="1916" name="Shape 1916"/>
          <p:cNvSpPr txBox="1"/>
          <p:nvPr/>
        </p:nvSpPr>
        <p:spPr>
          <a:xfrm rot="-1540408">
            <a:off x="2883243" y="4327873"/>
            <a:ext cx="534574" cy="57415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{A, G}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{B, G}</a:t>
            </a:r>
          </a:p>
        </p:txBody>
      </p:sp>
      <p:sp>
        <p:nvSpPr>
          <p:cNvPr id="1917" name="Shape 1917"/>
          <p:cNvSpPr txBox="1"/>
          <p:nvPr/>
        </p:nvSpPr>
        <p:spPr>
          <a:xfrm rot="1098777">
            <a:off x="2261679" y="4139804"/>
            <a:ext cx="534679" cy="57414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{A, F}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{B, F}</a:t>
            </a:r>
          </a:p>
        </p:txBody>
      </p:sp>
      <p:cxnSp>
        <p:nvCxnSpPr>
          <p:cNvPr id="1918" name="Shape 1918"/>
          <p:cNvCxnSpPr/>
          <p:nvPr/>
        </p:nvCxnSpPr>
        <p:spPr>
          <a:xfrm>
            <a:off x="4812600" y="4151249"/>
            <a:ext cx="1722900" cy="439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idx="4294967295" type="subTitle"/>
          </p:nvPr>
        </p:nvSpPr>
        <p:spPr>
          <a:xfrm>
            <a:off x="609600" y="1444500"/>
            <a:ext cx="7924800" cy="541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We can decompose a graph into its strongly connected components (SCCs).</a:t>
            </a:r>
          </a:p>
        </p:txBody>
      </p:sp>
      <p:sp>
        <p:nvSpPr>
          <p:cNvPr id="164" name="Shape 164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Strongly Connected Components</a:t>
            </a:r>
          </a:p>
        </p:txBody>
      </p:sp>
      <p:cxnSp>
        <p:nvCxnSpPr>
          <p:cNvPr id="165" name="Shape 165"/>
          <p:cNvCxnSpPr>
            <a:stCxn id="166" idx="6"/>
            <a:endCxn id="167" idx="2"/>
          </p:cNvCxnSpPr>
          <p:nvPr/>
        </p:nvCxnSpPr>
        <p:spPr>
          <a:xfrm>
            <a:off x="4320650" y="3185274"/>
            <a:ext cx="5022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stealth"/>
            <a:tailEnd len="lg" w="lg" type="none"/>
          </a:ln>
        </p:spPr>
      </p:cxnSp>
      <p:cxnSp>
        <p:nvCxnSpPr>
          <p:cNvPr id="168" name="Shape 168"/>
          <p:cNvCxnSpPr>
            <a:stCxn id="167" idx="4"/>
            <a:endCxn id="169" idx="0"/>
          </p:cNvCxnSpPr>
          <p:nvPr/>
        </p:nvCxnSpPr>
        <p:spPr>
          <a:xfrm flipH="1">
            <a:off x="5063250" y="3425874"/>
            <a:ext cx="300" cy="484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stealth"/>
            <a:tailEnd len="lg" w="lg" type="none"/>
          </a:ln>
        </p:spPr>
      </p:cxnSp>
      <p:cxnSp>
        <p:nvCxnSpPr>
          <p:cNvPr id="170" name="Shape 170"/>
          <p:cNvCxnSpPr>
            <a:stCxn id="166" idx="5"/>
            <a:endCxn id="169" idx="1"/>
          </p:cNvCxnSpPr>
          <p:nvPr/>
        </p:nvCxnSpPr>
        <p:spPr>
          <a:xfrm>
            <a:off x="4250180" y="3355404"/>
            <a:ext cx="642900" cy="625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166" name="Shape 166"/>
          <p:cNvSpPr/>
          <p:nvPr/>
        </p:nvSpPr>
        <p:spPr>
          <a:xfrm>
            <a:off x="3839450" y="2944674"/>
            <a:ext cx="481200" cy="481200"/>
          </a:xfrm>
          <a:prstGeom prst="ellipse">
            <a:avLst/>
          </a:prstGeom>
          <a:solidFill>
            <a:srgbClr val="FFD54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7" name="Shape 167"/>
          <p:cNvSpPr/>
          <p:nvPr/>
        </p:nvSpPr>
        <p:spPr>
          <a:xfrm>
            <a:off x="4822950" y="2944674"/>
            <a:ext cx="481200" cy="481200"/>
          </a:xfrm>
          <a:prstGeom prst="ellipse">
            <a:avLst/>
          </a:prstGeom>
          <a:solidFill>
            <a:srgbClr val="FFD54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9" name="Shape 169"/>
          <p:cNvSpPr/>
          <p:nvPr/>
        </p:nvSpPr>
        <p:spPr>
          <a:xfrm>
            <a:off x="4822750" y="3910674"/>
            <a:ext cx="481200" cy="481200"/>
          </a:xfrm>
          <a:prstGeom prst="ellipse">
            <a:avLst/>
          </a:prstGeom>
          <a:solidFill>
            <a:srgbClr val="FFD54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171" name="Shape 171"/>
          <p:cNvCxnSpPr>
            <a:stCxn id="172" idx="0"/>
            <a:endCxn id="173" idx="4"/>
          </p:cNvCxnSpPr>
          <p:nvPr/>
        </p:nvCxnSpPr>
        <p:spPr>
          <a:xfrm rot="10800000">
            <a:off x="7030950" y="3425836"/>
            <a:ext cx="0" cy="484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stealth"/>
            <a:tailEnd len="lg" w="lg" type="none"/>
          </a:ln>
        </p:spPr>
      </p:cxnSp>
      <p:cxnSp>
        <p:nvCxnSpPr>
          <p:cNvPr id="174" name="Shape 174"/>
          <p:cNvCxnSpPr>
            <a:stCxn id="175" idx="7"/>
            <a:endCxn id="173" idx="3"/>
          </p:cNvCxnSpPr>
          <p:nvPr/>
        </p:nvCxnSpPr>
        <p:spPr>
          <a:xfrm flipH="1" rot="10800000">
            <a:off x="6217380" y="3355306"/>
            <a:ext cx="643500" cy="625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stealth"/>
            <a:tailEnd len="lg" w="lg" type="none"/>
          </a:ln>
        </p:spPr>
      </p:cxnSp>
      <p:cxnSp>
        <p:nvCxnSpPr>
          <p:cNvPr id="176" name="Shape 176"/>
          <p:cNvCxnSpPr>
            <a:stCxn id="177" idx="4"/>
            <a:endCxn id="175" idx="0"/>
          </p:cNvCxnSpPr>
          <p:nvPr/>
        </p:nvCxnSpPr>
        <p:spPr>
          <a:xfrm flipH="1">
            <a:off x="6047150" y="3425836"/>
            <a:ext cx="300" cy="484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stealth"/>
            <a:tailEnd len="lg" w="lg" type="none"/>
          </a:ln>
        </p:spPr>
      </p:cxnSp>
      <p:cxnSp>
        <p:nvCxnSpPr>
          <p:cNvPr id="178" name="Shape 178"/>
          <p:cNvCxnSpPr>
            <a:stCxn id="172" idx="2"/>
            <a:endCxn id="175" idx="6"/>
          </p:cNvCxnSpPr>
          <p:nvPr/>
        </p:nvCxnSpPr>
        <p:spPr>
          <a:xfrm rot="10800000">
            <a:off x="6287850" y="4151236"/>
            <a:ext cx="5025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179" name="Shape 179"/>
          <p:cNvCxnSpPr>
            <a:stCxn id="177" idx="6"/>
            <a:endCxn id="173" idx="2"/>
          </p:cNvCxnSpPr>
          <p:nvPr/>
        </p:nvCxnSpPr>
        <p:spPr>
          <a:xfrm>
            <a:off x="6288050" y="3185236"/>
            <a:ext cx="5022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172" name="Shape 172"/>
          <p:cNvSpPr/>
          <p:nvPr/>
        </p:nvSpPr>
        <p:spPr>
          <a:xfrm>
            <a:off x="6790350" y="3910636"/>
            <a:ext cx="481200" cy="481200"/>
          </a:xfrm>
          <a:prstGeom prst="ellipse">
            <a:avLst/>
          </a:prstGeom>
          <a:solidFill>
            <a:srgbClr val="2196F3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7" name="Shape 177"/>
          <p:cNvSpPr/>
          <p:nvPr/>
        </p:nvSpPr>
        <p:spPr>
          <a:xfrm>
            <a:off x="5806850" y="2944636"/>
            <a:ext cx="481200" cy="481200"/>
          </a:xfrm>
          <a:prstGeom prst="ellipse">
            <a:avLst/>
          </a:prstGeom>
          <a:solidFill>
            <a:srgbClr val="2196F3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5" name="Shape 175"/>
          <p:cNvSpPr/>
          <p:nvPr/>
        </p:nvSpPr>
        <p:spPr>
          <a:xfrm>
            <a:off x="5806650" y="3910636"/>
            <a:ext cx="481200" cy="481200"/>
          </a:xfrm>
          <a:prstGeom prst="ellipse">
            <a:avLst/>
          </a:prstGeom>
          <a:solidFill>
            <a:srgbClr val="2196F3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3" name="Shape 173"/>
          <p:cNvSpPr/>
          <p:nvPr/>
        </p:nvSpPr>
        <p:spPr>
          <a:xfrm>
            <a:off x="6790350" y="2944636"/>
            <a:ext cx="481200" cy="481200"/>
          </a:xfrm>
          <a:prstGeom prst="ellipse">
            <a:avLst/>
          </a:prstGeom>
          <a:solidFill>
            <a:srgbClr val="2196F3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180" name="Shape 180"/>
          <p:cNvCxnSpPr>
            <a:stCxn id="181" idx="7"/>
            <a:endCxn id="182" idx="3"/>
          </p:cNvCxnSpPr>
          <p:nvPr/>
        </p:nvCxnSpPr>
        <p:spPr>
          <a:xfrm flipH="1" rot="10800000">
            <a:off x="3266380" y="4321331"/>
            <a:ext cx="643499" cy="625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stealth"/>
            <a:tailEnd len="lg" w="lg" type="none"/>
          </a:ln>
        </p:spPr>
      </p:cxnSp>
      <p:cxnSp>
        <p:nvCxnSpPr>
          <p:cNvPr id="183" name="Shape 183"/>
          <p:cNvCxnSpPr>
            <a:stCxn id="184" idx="4"/>
            <a:endCxn id="181" idx="0"/>
          </p:cNvCxnSpPr>
          <p:nvPr/>
        </p:nvCxnSpPr>
        <p:spPr>
          <a:xfrm flipH="1">
            <a:off x="3096150" y="4391861"/>
            <a:ext cx="300" cy="484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stealth"/>
            <a:tailEnd len="lg" w="lg" type="none"/>
          </a:ln>
        </p:spPr>
      </p:cxnSp>
      <p:sp>
        <p:nvSpPr>
          <p:cNvPr id="184" name="Shape 184"/>
          <p:cNvSpPr/>
          <p:nvPr/>
        </p:nvSpPr>
        <p:spPr>
          <a:xfrm>
            <a:off x="2855850" y="3910661"/>
            <a:ext cx="481200" cy="481200"/>
          </a:xfrm>
          <a:prstGeom prst="ellipse">
            <a:avLst/>
          </a:prstGeom>
          <a:solidFill>
            <a:srgbClr val="8BC34A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81" name="Shape 181"/>
          <p:cNvSpPr/>
          <p:nvPr/>
        </p:nvSpPr>
        <p:spPr>
          <a:xfrm>
            <a:off x="2855650" y="4876661"/>
            <a:ext cx="481200" cy="481200"/>
          </a:xfrm>
          <a:prstGeom prst="ellipse">
            <a:avLst/>
          </a:prstGeom>
          <a:solidFill>
            <a:srgbClr val="8BC34A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82" name="Shape 182"/>
          <p:cNvSpPr/>
          <p:nvPr/>
        </p:nvSpPr>
        <p:spPr>
          <a:xfrm>
            <a:off x="3839350" y="3910661"/>
            <a:ext cx="481200" cy="481200"/>
          </a:xfrm>
          <a:prstGeom prst="ellipse">
            <a:avLst/>
          </a:prstGeom>
          <a:solidFill>
            <a:srgbClr val="8BC34A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185" name="Shape 185"/>
          <p:cNvCxnSpPr>
            <a:stCxn id="186" idx="5"/>
            <a:endCxn id="182" idx="1"/>
          </p:cNvCxnSpPr>
          <p:nvPr/>
        </p:nvCxnSpPr>
        <p:spPr>
          <a:xfrm>
            <a:off x="3266680" y="3355391"/>
            <a:ext cx="643199" cy="625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187" name="Shape 187"/>
          <p:cNvCxnSpPr/>
          <p:nvPr/>
        </p:nvCxnSpPr>
        <p:spPr>
          <a:xfrm>
            <a:off x="2359374" y="3279187"/>
            <a:ext cx="6438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stealth"/>
            <a:tailEnd len="lg" w="lg" type="none"/>
          </a:ln>
        </p:spPr>
      </p:cxnSp>
      <p:cxnSp>
        <p:nvCxnSpPr>
          <p:cNvPr id="188" name="Shape 188"/>
          <p:cNvCxnSpPr/>
          <p:nvPr/>
        </p:nvCxnSpPr>
        <p:spPr>
          <a:xfrm>
            <a:off x="2353702" y="3109062"/>
            <a:ext cx="5028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189" name="Shape 189"/>
          <p:cNvSpPr/>
          <p:nvPr/>
        </p:nvSpPr>
        <p:spPr>
          <a:xfrm>
            <a:off x="1872450" y="2944661"/>
            <a:ext cx="481200" cy="481200"/>
          </a:xfrm>
          <a:prstGeom prst="ellipse">
            <a:avLst/>
          </a:prstGeom>
          <a:solidFill>
            <a:srgbClr val="8BC34A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86" name="Shape 186"/>
          <p:cNvSpPr/>
          <p:nvPr/>
        </p:nvSpPr>
        <p:spPr>
          <a:xfrm>
            <a:off x="2855950" y="2944661"/>
            <a:ext cx="481200" cy="481200"/>
          </a:xfrm>
          <a:prstGeom prst="ellipse">
            <a:avLst/>
          </a:prstGeom>
          <a:solidFill>
            <a:srgbClr val="8BC34A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190" name="Shape 190"/>
          <p:cNvCxnSpPr>
            <a:stCxn id="169" idx="7"/>
            <a:endCxn id="177" idx="3"/>
          </p:cNvCxnSpPr>
          <p:nvPr/>
        </p:nvCxnSpPr>
        <p:spPr>
          <a:xfrm flipH="1" rot="10800000">
            <a:off x="5233480" y="3355344"/>
            <a:ext cx="643800" cy="625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stealth"/>
            <a:tailEnd len="lg" w="lg" type="none"/>
          </a:ln>
        </p:spPr>
      </p:cxnSp>
      <p:cxnSp>
        <p:nvCxnSpPr>
          <p:cNvPr id="191" name="Shape 191"/>
          <p:cNvCxnSpPr>
            <a:stCxn id="186" idx="4"/>
            <a:endCxn id="184" idx="0"/>
          </p:cNvCxnSpPr>
          <p:nvPr/>
        </p:nvCxnSpPr>
        <p:spPr>
          <a:xfrm>
            <a:off x="3096550" y="3425861"/>
            <a:ext cx="0" cy="484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stealth"/>
            <a:tailEnd len="lg" w="lg" type="none"/>
          </a:ln>
        </p:spPr>
      </p:cxnSp>
      <p:cxnSp>
        <p:nvCxnSpPr>
          <p:cNvPr id="192" name="Shape 192"/>
          <p:cNvCxnSpPr>
            <a:stCxn id="182" idx="6"/>
            <a:endCxn id="169" idx="2"/>
          </p:cNvCxnSpPr>
          <p:nvPr/>
        </p:nvCxnSpPr>
        <p:spPr>
          <a:xfrm>
            <a:off x="4320550" y="4151261"/>
            <a:ext cx="5022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193" name="Shape 193"/>
          <p:cNvCxnSpPr>
            <a:stCxn id="175" idx="2"/>
            <a:endCxn id="169" idx="6"/>
          </p:cNvCxnSpPr>
          <p:nvPr/>
        </p:nvCxnSpPr>
        <p:spPr>
          <a:xfrm rot="10800000">
            <a:off x="5303850" y="4151236"/>
            <a:ext cx="5028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194" name="Shape 194"/>
          <p:cNvCxnSpPr>
            <a:stCxn id="182" idx="0"/>
            <a:endCxn id="166" idx="4"/>
          </p:cNvCxnSpPr>
          <p:nvPr/>
        </p:nvCxnSpPr>
        <p:spPr>
          <a:xfrm rot="10800000">
            <a:off x="4079950" y="3425861"/>
            <a:ext cx="0" cy="484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922" name="Shape 1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23" name="Shape 1923"/>
          <p:cNvGrpSpPr/>
          <p:nvPr/>
        </p:nvGrpSpPr>
        <p:grpSpPr>
          <a:xfrm>
            <a:off x="2693484" y="3145337"/>
            <a:ext cx="937258" cy="1861074"/>
            <a:chOff x="2693484" y="3145337"/>
            <a:chExt cx="937258" cy="1861074"/>
          </a:xfrm>
        </p:grpSpPr>
        <p:cxnSp>
          <p:nvCxnSpPr>
            <p:cNvPr id="1924" name="Shape 1924"/>
            <p:cNvCxnSpPr/>
            <p:nvPr/>
          </p:nvCxnSpPr>
          <p:spPr>
            <a:xfrm rot="10800000">
              <a:off x="2693484" y="3243012"/>
              <a:ext cx="868800" cy="1763400"/>
            </a:xfrm>
            <a:prstGeom prst="straightConnector1">
              <a:avLst/>
            </a:prstGeom>
            <a:noFill/>
            <a:ln cap="flat" cmpd="sng" w="38100">
              <a:solidFill>
                <a:srgbClr val="2196F3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925" name="Shape 1925"/>
            <p:cNvCxnSpPr/>
            <p:nvPr/>
          </p:nvCxnSpPr>
          <p:spPr>
            <a:xfrm rot="10800000">
              <a:off x="2746642" y="3145337"/>
              <a:ext cx="884100" cy="1827600"/>
            </a:xfrm>
            <a:prstGeom prst="straightConnector1">
              <a:avLst/>
            </a:prstGeom>
            <a:noFill/>
            <a:ln cap="flat" cmpd="sng" w="38100">
              <a:solidFill>
                <a:srgbClr val="2196F3"/>
              </a:solidFill>
              <a:prstDash val="solid"/>
              <a:round/>
              <a:headEnd len="lg" w="lg" type="none"/>
              <a:tailEnd len="lg" w="lg" type="none"/>
            </a:ln>
          </p:spPr>
        </p:cxnSp>
      </p:grpSp>
      <p:sp>
        <p:nvSpPr>
          <p:cNvPr id="1926" name="Shape 1926"/>
          <p:cNvSpPr txBox="1"/>
          <p:nvPr/>
        </p:nvSpPr>
        <p:spPr>
          <a:xfrm>
            <a:off x="609600" y="1444500"/>
            <a:ext cx="7924800" cy="54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1927" name="Shape 1927"/>
          <p:cNvGrpSpPr/>
          <p:nvPr/>
        </p:nvGrpSpPr>
        <p:grpSpPr>
          <a:xfrm rot="1020098">
            <a:off x="2337849" y="3208989"/>
            <a:ext cx="76200" cy="1579805"/>
            <a:chOff x="1041600" y="4199849"/>
            <a:chExt cx="76200" cy="1579800"/>
          </a:xfrm>
        </p:grpSpPr>
        <p:cxnSp>
          <p:nvCxnSpPr>
            <p:cNvPr id="1928" name="Shape 1928"/>
            <p:cNvCxnSpPr/>
            <p:nvPr/>
          </p:nvCxnSpPr>
          <p:spPr>
            <a:xfrm rot="10800000">
              <a:off x="1041600" y="4199849"/>
              <a:ext cx="0" cy="1579800"/>
            </a:xfrm>
            <a:prstGeom prst="straightConnector1">
              <a:avLst/>
            </a:prstGeom>
            <a:noFill/>
            <a:ln cap="flat" cmpd="sng" w="38100">
              <a:solidFill>
                <a:srgbClr val="2196F3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929" name="Shape 1929"/>
            <p:cNvCxnSpPr/>
            <p:nvPr/>
          </p:nvCxnSpPr>
          <p:spPr>
            <a:xfrm rot="10800000">
              <a:off x="1117800" y="4199849"/>
              <a:ext cx="0" cy="1579800"/>
            </a:xfrm>
            <a:prstGeom prst="straightConnector1">
              <a:avLst/>
            </a:prstGeom>
            <a:noFill/>
            <a:ln cap="flat" cmpd="sng" w="38100">
              <a:solidFill>
                <a:srgbClr val="2196F3"/>
              </a:solidFill>
              <a:prstDash val="solid"/>
              <a:round/>
              <a:headEnd len="lg" w="lg" type="none"/>
              <a:tailEnd len="lg" w="lg" type="none"/>
            </a:ln>
          </p:spPr>
        </p:cxnSp>
      </p:grpSp>
      <p:sp>
        <p:nvSpPr>
          <p:cNvPr id="1930" name="Shape 1930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Karger’s Algorithm</a:t>
            </a:r>
          </a:p>
        </p:txBody>
      </p:sp>
      <p:cxnSp>
        <p:nvCxnSpPr>
          <p:cNvPr id="1931" name="Shape 1931"/>
          <p:cNvCxnSpPr>
            <a:stCxn id="1932" idx="6"/>
            <a:endCxn id="1933" idx="2"/>
          </p:cNvCxnSpPr>
          <p:nvPr/>
        </p:nvCxnSpPr>
        <p:spPr>
          <a:xfrm flipH="1">
            <a:off x="2708151" y="3301800"/>
            <a:ext cx="409800" cy="251400"/>
          </a:xfrm>
          <a:prstGeom prst="straightConnector1">
            <a:avLst/>
          </a:prstGeom>
          <a:noFill/>
          <a:ln cap="flat" cmpd="sng" w="38100">
            <a:solidFill>
              <a:srgbClr val="D3368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934" name="Shape 1934"/>
          <p:cNvCxnSpPr>
            <a:endCxn id="1935" idx="2"/>
          </p:cNvCxnSpPr>
          <p:nvPr/>
        </p:nvCxnSpPr>
        <p:spPr>
          <a:xfrm>
            <a:off x="2374200" y="4760849"/>
            <a:ext cx="1042800" cy="304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936" name="Shape 1936"/>
          <p:cNvCxnSpPr>
            <a:stCxn id="1932" idx="6"/>
            <a:endCxn id="1937" idx="1"/>
          </p:cNvCxnSpPr>
          <p:nvPr/>
        </p:nvCxnSpPr>
        <p:spPr>
          <a:xfrm>
            <a:off x="3117951" y="3301800"/>
            <a:ext cx="1284000" cy="679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938" name="Shape 1938"/>
          <p:cNvCxnSpPr>
            <a:stCxn id="1935" idx="7"/>
            <a:endCxn id="1937" idx="3"/>
          </p:cNvCxnSpPr>
          <p:nvPr/>
        </p:nvCxnSpPr>
        <p:spPr>
          <a:xfrm flipH="1" rot="10800000">
            <a:off x="3827730" y="4321319"/>
            <a:ext cx="574200" cy="574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939" name="Shape 1939"/>
          <p:cNvCxnSpPr>
            <a:stCxn id="1937" idx="5"/>
            <a:endCxn id="1940" idx="1"/>
          </p:cNvCxnSpPr>
          <p:nvPr/>
        </p:nvCxnSpPr>
        <p:spPr>
          <a:xfrm>
            <a:off x="4742130" y="4321379"/>
            <a:ext cx="574200" cy="574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941" name="Shape 1941"/>
          <p:cNvCxnSpPr>
            <a:stCxn id="1937" idx="7"/>
            <a:endCxn id="1942" idx="3"/>
          </p:cNvCxnSpPr>
          <p:nvPr/>
        </p:nvCxnSpPr>
        <p:spPr>
          <a:xfrm flipH="1" rot="10800000">
            <a:off x="4742130" y="3406919"/>
            <a:ext cx="574200" cy="574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943" name="Shape 1943"/>
          <p:cNvCxnSpPr>
            <a:stCxn id="1942" idx="6"/>
            <a:endCxn id="1944" idx="2"/>
          </p:cNvCxnSpPr>
          <p:nvPr/>
        </p:nvCxnSpPr>
        <p:spPr>
          <a:xfrm>
            <a:off x="5727000" y="3236849"/>
            <a:ext cx="738000" cy="76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945" name="Shape 1945"/>
          <p:cNvCxnSpPr>
            <a:endCxn id="1940" idx="0"/>
          </p:cNvCxnSpPr>
          <p:nvPr/>
        </p:nvCxnSpPr>
        <p:spPr>
          <a:xfrm>
            <a:off x="5486400" y="3477449"/>
            <a:ext cx="0" cy="1347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946" name="Shape 1946"/>
          <p:cNvCxnSpPr>
            <a:stCxn id="1940" idx="7"/>
            <a:endCxn id="1944" idx="3"/>
          </p:cNvCxnSpPr>
          <p:nvPr/>
        </p:nvCxnSpPr>
        <p:spPr>
          <a:xfrm flipH="1" rot="10800000">
            <a:off x="5656530" y="3483119"/>
            <a:ext cx="879000" cy="1412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947" name="Shape 1947"/>
          <p:cNvCxnSpPr>
            <a:stCxn id="1942" idx="5"/>
            <a:endCxn id="1948" idx="1"/>
          </p:cNvCxnSpPr>
          <p:nvPr/>
        </p:nvCxnSpPr>
        <p:spPr>
          <a:xfrm>
            <a:off x="5656530" y="3406979"/>
            <a:ext cx="879000" cy="1183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949" name="Shape 1949"/>
          <p:cNvCxnSpPr>
            <a:stCxn id="1940" idx="6"/>
            <a:endCxn id="1948" idx="2"/>
          </p:cNvCxnSpPr>
          <p:nvPr/>
        </p:nvCxnSpPr>
        <p:spPr>
          <a:xfrm flipH="1" rot="10800000">
            <a:off x="5727000" y="4760849"/>
            <a:ext cx="738000" cy="304800"/>
          </a:xfrm>
          <a:prstGeom prst="straightConnector1">
            <a:avLst/>
          </a:prstGeom>
          <a:noFill/>
          <a:ln cap="flat" cmpd="sng" w="38100">
            <a:solidFill>
              <a:srgbClr val="D3368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950" name="Shape 1950"/>
          <p:cNvCxnSpPr>
            <a:stCxn id="1944" idx="4"/>
            <a:endCxn id="1948" idx="0"/>
          </p:cNvCxnSpPr>
          <p:nvPr/>
        </p:nvCxnSpPr>
        <p:spPr>
          <a:xfrm>
            <a:off x="6705600" y="3553649"/>
            <a:ext cx="0" cy="966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937" name="Shape 1937"/>
          <p:cNvSpPr/>
          <p:nvPr/>
        </p:nvSpPr>
        <p:spPr>
          <a:xfrm>
            <a:off x="4331400" y="3910649"/>
            <a:ext cx="481200" cy="481200"/>
          </a:xfrm>
          <a:prstGeom prst="ellipse">
            <a:avLst/>
          </a:prstGeom>
          <a:solidFill>
            <a:schemeClr val="dk1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E</a:t>
            </a:r>
          </a:p>
        </p:txBody>
      </p:sp>
      <p:sp>
        <p:nvSpPr>
          <p:cNvPr id="1935" name="Shape 1935"/>
          <p:cNvSpPr/>
          <p:nvPr/>
        </p:nvSpPr>
        <p:spPr>
          <a:xfrm>
            <a:off x="3417000" y="4825049"/>
            <a:ext cx="481200" cy="481200"/>
          </a:xfrm>
          <a:prstGeom prst="ellipse">
            <a:avLst/>
          </a:prstGeom>
          <a:solidFill>
            <a:schemeClr val="dk1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G</a:t>
            </a:r>
          </a:p>
        </p:txBody>
      </p:sp>
      <p:sp>
        <p:nvSpPr>
          <p:cNvPr id="1932" name="Shape 1932"/>
          <p:cNvSpPr/>
          <p:nvPr/>
        </p:nvSpPr>
        <p:spPr>
          <a:xfrm>
            <a:off x="2309451" y="2897550"/>
            <a:ext cx="808500" cy="808500"/>
          </a:xfrm>
          <a:prstGeom prst="ellipse">
            <a:avLst/>
          </a:prstGeom>
          <a:solidFill>
            <a:srgbClr val="8BC34A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A, B</a:t>
            </a:r>
          </a:p>
        </p:txBody>
      </p:sp>
      <p:sp>
        <p:nvSpPr>
          <p:cNvPr id="1951" name="Shape 1951"/>
          <p:cNvSpPr/>
          <p:nvPr/>
        </p:nvSpPr>
        <p:spPr>
          <a:xfrm>
            <a:off x="1893000" y="4520249"/>
            <a:ext cx="481200" cy="481200"/>
          </a:xfrm>
          <a:prstGeom prst="ellipse">
            <a:avLst/>
          </a:prstGeom>
          <a:solidFill>
            <a:schemeClr val="dk1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F</a:t>
            </a:r>
          </a:p>
        </p:txBody>
      </p:sp>
      <p:sp>
        <p:nvSpPr>
          <p:cNvPr id="1942" name="Shape 1942"/>
          <p:cNvSpPr/>
          <p:nvPr/>
        </p:nvSpPr>
        <p:spPr>
          <a:xfrm>
            <a:off x="5245800" y="2996249"/>
            <a:ext cx="481200" cy="481200"/>
          </a:xfrm>
          <a:prstGeom prst="ellipse">
            <a:avLst/>
          </a:prstGeom>
          <a:solidFill>
            <a:schemeClr val="dk1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C</a:t>
            </a:r>
          </a:p>
        </p:txBody>
      </p:sp>
      <p:sp>
        <p:nvSpPr>
          <p:cNvPr id="1940" name="Shape 1940"/>
          <p:cNvSpPr/>
          <p:nvPr/>
        </p:nvSpPr>
        <p:spPr>
          <a:xfrm>
            <a:off x="5245800" y="4825049"/>
            <a:ext cx="481200" cy="481200"/>
          </a:xfrm>
          <a:prstGeom prst="ellipse">
            <a:avLst/>
          </a:prstGeom>
          <a:solidFill>
            <a:schemeClr val="dk1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H</a:t>
            </a:r>
          </a:p>
        </p:txBody>
      </p:sp>
      <p:sp>
        <p:nvSpPr>
          <p:cNvPr id="1948" name="Shape 1948"/>
          <p:cNvSpPr/>
          <p:nvPr/>
        </p:nvSpPr>
        <p:spPr>
          <a:xfrm>
            <a:off x="6465000" y="4520249"/>
            <a:ext cx="481200" cy="481200"/>
          </a:xfrm>
          <a:prstGeom prst="ellipse">
            <a:avLst/>
          </a:prstGeom>
          <a:solidFill>
            <a:schemeClr val="dk1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I</a:t>
            </a:r>
          </a:p>
        </p:txBody>
      </p:sp>
      <p:sp>
        <p:nvSpPr>
          <p:cNvPr id="1944" name="Shape 1944"/>
          <p:cNvSpPr/>
          <p:nvPr/>
        </p:nvSpPr>
        <p:spPr>
          <a:xfrm>
            <a:off x="6465000" y="3072449"/>
            <a:ext cx="481200" cy="481200"/>
          </a:xfrm>
          <a:prstGeom prst="ellipse">
            <a:avLst/>
          </a:prstGeom>
          <a:solidFill>
            <a:schemeClr val="dk1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D</a:t>
            </a:r>
          </a:p>
        </p:txBody>
      </p:sp>
      <p:sp>
        <p:nvSpPr>
          <p:cNvPr id="1952" name="Shape 1952"/>
          <p:cNvSpPr txBox="1"/>
          <p:nvPr/>
        </p:nvSpPr>
        <p:spPr>
          <a:xfrm rot="-1540408">
            <a:off x="2883243" y="4327873"/>
            <a:ext cx="534574" cy="57415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{A, G}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{B, G}</a:t>
            </a:r>
          </a:p>
        </p:txBody>
      </p:sp>
      <p:sp>
        <p:nvSpPr>
          <p:cNvPr id="1953" name="Shape 1953"/>
          <p:cNvSpPr txBox="1"/>
          <p:nvPr/>
        </p:nvSpPr>
        <p:spPr>
          <a:xfrm rot="1098777">
            <a:off x="2261679" y="4139804"/>
            <a:ext cx="534679" cy="57414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{A, F}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{B, F}</a:t>
            </a:r>
          </a:p>
        </p:txBody>
      </p:sp>
      <p:sp>
        <p:nvSpPr>
          <p:cNvPr id="1954" name="Shape 1954"/>
          <p:cNvSpPr txBox="1"/>
          <p:nvPr/>
        </p:nvSpPr>
        <p:spPr>
          <a:xfrm>
            <a:off x="5964875" y="5235725"/>
            <a:ext cx="1764600" cy="3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Select a random edge</a:t>
            </a:r>
          </a:p>
        </p:txBody>
      </p:sp>
      <p:sp>
        <p:nvSpPr>
          <p:cNvPr id="1955" name="Shape 1955"/>
          <p:cNvSpPr/>
          <p:nvPr/>
        </p:nvSpPr>
        <p:spPr>
          <a:xfrm flipH="1" rot="-4141484">
            <a:off x="6226221" y="4937035"/>
            <a:ext cx="255700" cy="344704"/>
          </a:xfrm>
          <a:custGeom>
            <a:pathLst>
              <a:path extrusionOk="0" h="5528" w="20363">
                <a:moveTo>
                  <a:pt x="20363" y="5528"/>
                </a:moveTo>
                <a:cubicBezTo>
                  <a:pt x="19587" y="5188"/>
                  <a:pt x="17890" y="4218"/>
                  <a:pt x="15709" y="3491"/>
                </a:cubicBezTo>
                <a:cubicBezTo>
                  <a:pt x="13527" y="2763"/>
                  <a:pt x="9891" y="1745"/>
                  <a:pt x="7273" y="1164"/>
                </a:cubicBezTo>
                <a:cubicBezTo>
                  <a:pt x="4654" y="582"/>
                  <a:pt x="1212" y="194"/>
                  <a:pt x="0" y="0"/>
                </a:cubicBezTo>
              </a:path>
            </a:pathLst>
          </a:custGeom>
          <a:noFill/>
          <a:ln cap="flat" cmpd="sng" w="38100">
            <a:solidFill>
              <a:srgbClr val="D33682"/>
            </a:solidFill>
            <a:prstDash val="solid"/>
            <a:round/>
            <a:headEnd len="lg" w="lg" type="none"/>
            <a:tailEnd len="lg" w="lg" type="stealth"/>
          </a:ln>
        </p:spPr>
      </p:sp>
      <p:cxnSp>
        <p:nvCxnSpPr>
          <p:cNvPr id="1956" name="Shape 1956"/>
          <p:cNvCxnSpPr/>
          <p:nvPr/>
        </p:nvCxnSpPr>
        <p:spPr>
          <a:xfrm>
            <a:off x="4812600" y="4151249"/>
            <a:ext cx="1722900" cy="439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960" name="Shape 1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61" name="Shape 1961"/>
          <p:cNvCxnSpPr/>
          <p:nvPr/>
        </p:nvCxnSpPr>
        <p:spPr>
          <a:xfrm>
            <a:off x="4812600" y="4151249"/>
            <a:ext cx="1389600" cy="589200"/>
          </a:xfrm>
          <a:prstGeom prst="straightConnector1">
            <a:avLst/>
          </a:prstGeom>
          <a:noFill/>
          <a:ln cap="flat" cmpd="sng" w="38100">
            <a:solidFill>
              <a:srgbClr val="2196F3"/>
            </a:solidFill>
            <a:prstDash val="solid"/>
            <a:round/>
            <a:headEnd len="lg" w="lg" type="none"/>
            <a:tailEnd len="lg" w="lg" type="none"/>
          </a:ln>
        </p:spPr>
      </p:cxnSp>
      <p:grpSp>
        <p:nvGrpSpPr>
          <p:cNvPr id="1962" name="Shape 1962"/>
          <p:cNvGrpSpPr/>
          <p:nvPr/>
        </p:nvGrpSpPr>
        <p:grpSpPr>
          <a:xfrm>
            <a:off x="2693484" y="3145337"/>
            <a:ext cx="937258" cy="1861074"/>
            <a:chOff x="2693484" y="3145337"/>
            <a:chExt cx="937258" cy="1861074"/>
          </a:xfrm>
        </p:grpSpPr>
        <p:cxnSp>
          <p:nvCxnSpPr>
            <p:cNvPr id="1963" name="Shape 1963"/>
            <p:cNvCxnSpPr/>
            <p:nvPr/>
          </p:nvCxnSpPr>
          <p:spPr>
            <a:xfrm rot="10800000">
              <a:off x="2693484" y="3243012"/>
              <a:ext cx="868800" cy="1763400"/>
            </a:xfrm>
            <a:prstGeom prst="straightConnector1">
              <a:avLst/>
            </a:prstGeom>
            <a:noFill/>
            <a:ln cap="flat" cmpd="sng" w="38100">
              <a:solidFill>
                <a:srgbClr val="2196F3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964" name="Shape 1964"/>
            <p:cNvCxnSpPr/>
            <p:nvPr/>
          </p:nvCxnSpPr>
          <p:spPr>
            <a:xfrm rot="10800000">
              <a:off x="2746642" y="3145337"/>
              <a:ext cx="884100" cy="1827600"/>
            </a:xfrm>
            <a:prstGeom prst="straightConnector1">
              <a:avLst/>
            </a:prstGeom>
            <a:noFill/>
            <a:ln cap="flat" cmpd="sng" w="38100">
              <a:solidFill>
                <a:srgbClr val="2196F3"/>
              </a:solidFill>
              <a:prstDash val="solid"/>
              <a:round/>
              <a:headEnd len="lg" w="lg" type="none"/>
              <a:tailEnd len="lg" w="lg" type="none"/>
            </a:ln>
          </p:spPr>
        </p:cxnSp>
      </p:grpSp>
      <p:sp>
        <p:nvSpPr>
          <p:cNvPr id="1965" name="Shape 1965"/>
          <p:cNvSpPr txBox="1"/>
          <p:nvPr/>
        </p:nvSpPr>
        <p:spPr>
          <a:xfrm>
            <a:off x="609600" y="1444500"/>
            <a:ext cx="7924800" cy="54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1966" name="Shape 1966"/>
          <p:cNvGrpSpPr/>
          <p:nvPr/>
        </p:nvGrpSpPr>
        <p:grpSpPr>
          <a:xfrm rot="1020098">
            <a:off x="2337849" y="3208989"/>
            <a:ext cx="76200" cy="1579805"/>
            <a:chOff x="1041600" y="4199849"/>
            <a:chExt cx="76200" cy="1579800"/>
          </a:xfrm>
        </p:grpSpPr>
        <p:cxnSp>
          <p:nvCxnSpPr>
            <p:cNvPr id="1967" name="Shape 1967"/>
            <p:cNvCxnSpPr/>
            <p:nvPr/>
          </p:nvCxnSpPr>
          <p:spPr>
            <a:xfrm rot="10800000">
              <a:off x="1041600" y="4199849"/>
              <a:ext cx="0" cy="1579800"/>
            </a:xfrm>
            <a:prstGeom prst="straightConnector1">
              <a:avLst/>
            </a:prstGeom>
            <a:noFill/>
            <a:ln cap="flat" cmpd="sng" w="38100">
              <a:solidFill>
                <a:srgbClr val="2196F3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968" name="Shape 1968"/>
            <p:cNvCxnSpPr/>
            <p:nvPr/>
          </p:nvCxnSpPr>
          <p:spPr>
            <a:xfrm rot="10800000">
              <a:off x="1117800" y="4199849"/>
              <a:ext cx="0" cy="1579800"/>
            </a:xfrm>
            <a:prstGeom prst="straightConnector1">
              <a:avLst/>
            </a:prstGeom>
            <a:noFill/>
            <a:ln cap="flat" cmpd="sng" w="38100">
              <a:solidFill>
                <a:srgbClr val="2196F3"/>
              </a:solidFill>
              <a:prstDash val="solid"/>
              <a:round/>
              <a:headEnd len="lg" w="lg" type="none"/>
              <a:tailEnd len="lg" w="lg" type="none"/>
            </a:ln>
          </p:spPr>
        </p:cxnSp>
      </p:grpSp>
      <p:sp>
        <p:nvSpPr>
          <p:cNvPr id="1969" name="Shape 1969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Karger’s Algorithm</a:t>
            </a:r>
          </a:p>
        </p:txBody>
      </p:sp>
      <p:cxnSp>
        <p:nvCxnSpPr>
          <p:cNvPr id="1970" name="Shape 1970"/>
          <p:cNvCxnSpPr>
            <a:stCxn id="1971" idx="6"/>
            <a:endCxn id="1972" idx="2"/>
          </p:cNvCxnSpPr>
          <p:nvPr/>
        </p:nvCxnSpPr>
        <p:spPr>
          <a:xfrm flipH="1">
            <a:off x="2708151" y="3301800"/>
            <a:ext cx="409800" cy="251400"/>
          </a:xfrm>
          <a:prstGeom prst="straightConnector1">
            <a:avLst/>
          </a:prstGeom>
          <a:noFill/>
          <a:ln cap="flat" cmpd="sng" w="38100">
            <a:solidFill>
              <a:srgbClr val="D3368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973" name="Shape 1973"/>
          <p:cNvCxnSpPr>
            <a:endCxn id="1974" idx="2"/>
          </p:cNvCxnSpPr>
          <p:nvPr/>
        </p:nvCxnSpPr>
        <p:spPr>
          <a:xfrm>
            <a:off x="2374200" y="4760849"/>
            <a:ext cx="1042800" cy="304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975" name="Shape 1975"/>
          <p:cNvCxnSpPr>
            <a:stCxn id="1971" idx="6"/>
            <a:endCxn id="1976" idx="1"/>
          </p:cNvCxnSpPr>
          <p:nvPr/>
        </p:nvCxnSpPr>
        <p:spPr>
          <a:xfrm>
            <a:off x="3117951" y="3301800"/>
            <a:ext cx="1284000" cy="679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977" name="Shape 1977"/>
          <p:cNvCxnSpPr>
            <a:stCxn id="1974" idx="7"/>
            <a:endCxn id="1976" idx="3"/>
          </p:cNvCxnSpPr>
          <p:nvPr/>
        </p:nvCxnSpPr>
        <p:spPr>
          <a:xfrm flipH="1" rot="10800000">
            <a:off x="3827730" y="4321319"/>
            <a:ext cx="574200" cy="574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978" name="Shape 1978"/>
          <p:cNvCxnSpPr>
            <a:stCxn id="1976" idx="5"/>
            <a:endCxn id="1979" idx="1"/>
          </p:cNvCxnSpPr>
          <p:nvPr/>
        </p:nvCxnSpPr>
        <p:spPr>
          <a:xfrm>
            <a:off x="4742130" y="4321379"/>
            <a:ext cx="879000" cy="421800"/>
          </a:xfrm>
          <a:prstGeom prst="straightConnector1">
            <a:avLst/>
          </a:prstGeom>
          <a:noFill/>
          <a:ln cap="flat" cmpd="sng" w="38100">
            <a:solidFill>
              <a:srgbClr val="2196F3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980" name="Shape 1980"/>
          <p:cNvCxnSpPr>
            <a:stCxn id="1976" idx="7"/>
            <a:endCxn id="1981" idx="3"/>
          </p:cNvCxnSpPr>
          <p:nvPr/>
        </p:nvCxnSpPr>
        <p:spPr>
          <a:xfrm flipH="1" rot="10800000">
            <a:off x="4742130" y="3406919"/>
            <a:ext cx="574200" cy="574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982" name="Shape 1982"/>
          <p:cNvCxnSpPr>
            <a:stCxn id="1981" idx="6"/>
            <a:endCxn id="1983" idx="2"/>
          </p:cNvCxnSpPr>
          <p:nvPr/>
        </p:nvCxnSpPr>
        <p:spPr>
          <a:xfrm>
            <a:off x="5727000" y="3236849"/>
            <a:ext cx="738000" cy="76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984" name="Shape 1984"/>
          <p:cNvCxnSpPr>
            <a:stCxn id="1981" idx="4"/>
            <a:endCxn id="1979" idx="0"/>
          </p:cNvCxnSpPr>
          <p:nvPr/>
        </p:nvCxnSpPr>
        <p:spPr>
          <a:xfrm>
            <a:off x="5486400" y="3477449"/>
            <a:ext cx="304800" cy="1195200"/>
          </a:xfrm>
          <a:prstGeom prst="straightConnector1">
            <a:avLst/>
          </a:prstGeom>
          <a:noFill/>
          <a:ln cap="flat" cmpd="sng" w="38100">
            <a:solidFill>
              <a:srgbClr val="2196F3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985" name="Shape 1985"/>
          <p:cNvCxnSpPr>
            <a:stCxn id="1979" idx="7"/>
            <a:endCxn id="1983" idx="3"/>
          </p:cNvCxnSpPr>
          <p:nvPr/>
        </p:nvCxnSpPr>
        <p:spPr>
          <a:xfrm flipH="1" rot="10800000">
            <a:off x="5961330" y="3483119"/>
            <a:ext cx="574200" cy="1260000"/>
          </a:xfrm>
          <a:prstGeom prst="straightConnector1">
            <a:avLst/>
          </a:prstGeom>
          <a:noFill/>
          <a:ln cap="flat" cmpd="sng" w="38100">
            <a:solidFill>
              <a:srgbClr val="2196F3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986" name="Shape 1986"/>
          <p:cNvCxnSpPr>
            <a:stCxn id="1981" idx="5"/>
            <a:endCxn id="1987" idx="1"/>
          </p:cNvCxnSpPr>
          <p:nvPr/>
        </p:nvCxnSpPr>
        <p:spPr>
          <a:xfrm>
            <a:off x="5656530" y="3406979"/>
            <a:ext cx="538800" cy="1336200"/>
          </a:xfrm>
          <a:prstGeom prst="straightConnector1">
            <a:avLst/>
          </a:prstGeom>
          <a:noFill/>
          <a:ln cap="flat" cmpd="sng" w="38100">
            <a:solidFill>
              <a:srgbClr val="2196F3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988" name="Shape 1988"/>
          <p:cNvCxnSpPr>
            <a:stCxn id="1979" idx="6"/>
            <a:endCxn id="1987" idx="2"/>
          </p:cNvCxnSpPr>
          <p:nvPr/>
        </p:nvCxnSpPr>
        <p:spPr>
          <a:xfrm>
            <a:off x="6031800" y="4913249"/>
            <a:ext cx="93000" cy="0"/>
          </a:xfrm>
          <a:prstGeom prst="straightConnector1">
            <a:avLst/>
          </a:prstGeom>
          <a:noFill/>
          <a:ln cap="flat" cmpd="sng" w="38100">
            <a:solidFill>
              <a:srgbClr val="D3368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989" name="Shape 1989"/>
          <p:cNvCxnSpPr>
            <a:stCxn id="1983" idx="4"/>
            <a:endCxn id="1987" idx="0"/>
          </p:cNvCxnSpPr>
          <p:nvPr/>
        </p:nvCxnSpPr>
        <p:spPr>
          <a:xfrm flipH="1">
            <a:off x="6365400" y="3553649"/>
            <a:ext cx="340200" cy="1119000"/>
          </a:xfrm>
          <a:prstGeom prst="straightConnector1">
            <a:avLst/>
          </a:prstGeom>
          <a:noFill/>
          <a:ln cap="flat" cmpd="sng" w="38100">
            <a:solidFill>
              <a:srgbClr val="2196F3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976" name="Shape 1976"/>
          <p:cNvSpPr/>
          <p:nvPr/>
        </p:nvSpPr>
        <p:spPr>
          <a:xfrm>
            <a:off x="4331400" y="3910649"/>
            <a:ext cx="481200" cy="481200"/>
          </a:xfrm>
          <a:prstGeom prst="ellipse">
            <a:avLst/>
          </a:prstGeom>
          <a:solidFill>
            <a:schemeClr val="dk1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E</a:t>
            </a:r>
          </a:p>
        </p:txBody>
      </p:sp>
      <p:sp>
        <p:nvSpPr>
          <p:cNvPr id="1974" name="Shape 1974"/>
          <p:cNvSpPr/>
          <p:nvPr/>
        </p:nvSpPr>
        <p:spPr>
          <a:xfrm>
            <a:off x="3417000" y="4825049"/>
            <a:ext cx="481200" cy="481200"/>
          </a:xfrm>
          <a:prstGeom prst="ellipse">
            <a:avLst/>
          </a:prstGeom>
          <a:solidFill>
            <a:schemeClr val="dk1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G</a:t>
            </a:r>
          </a:p>
        </p:txBody>
      </p:sp>
      <p:sp>
        <p:nvSpPr>
          <p:cNvPr id="1971" name="Shape 1971"/>
          <p:cNvSpPr/>
          <p:nvPr/>
        </p:nvSpPr>
        <p:spPr>
          <a:xfrm>
            <a:off x="2309451" y="2897550"/>
            <a:ext cx="808500" cy="808500"/>
          </a:xfrm>
          <a:prstGeom prst="ellipse">
            <a:avLst/>
          </a:prstGeom>
          <a:solidFill>
            <a:srgbClr val="8BC34A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A, B</a:t>
            </a:r>
          </a:p>
        </p:txBody>
      </p:sp>
      <p:sp>
        <p:nvSpPr>
          <p:cNvPr id="1990" name="Shape 1990"/>
          <p:cNvSpPr/>
          <p:nvPr/>
        </p:nvSpPr>
        <p:spPr>
          <a:xfrm>
            <a:off x="1893000" y="4520249"/>
            <a:ext cx="481200" cy="481200"/>
          </a:xfrm>
          <a:prstGeom prst="ellipse">
            <a:avLst/>
          </a:prstGeom>
          <a:solidFill>
            <a:schemeClr val="dk1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F</a:t>
            </a:r>
          </a:p>
        </p:txBody>
      </p:sp>
      <p:sp>
        <p:nvSpPr>
          <p:cNvPr id="1981" name="Shape 1981"/>
          <p:cNvSpPr/>
          <p:nvPr/>
        </p:nvSpPr>
        <p:spPr>
          <a:xfrm>
            <a:off x="5245800" y="2996249"/>
            <a:ext cx="481200" cy="481200"/>
          </a:xfrm>
          <a:prstGeom prst="ellipse">
            <a:avLst/>
          </a:prstGeom>
          <a:solidFill>
            <a:schemeClr val="dk1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C</a:t>
            </a:r>
          </a:p>
        </p:txBody>
      </p:sp>
      <p:sp>
        <p:nvSpPr>
          <p:cNvPr id="1979" name="Shape 1979"/>
          <p:cNvSpPr/>
          <p:nvPr/>
        </p:nvSpPr>
        <p:spPr>
          <a:xfrm>
            <a:off x="5550600" y="4672649"/>
            <a:ext cx="481200" cy="481200"/>
          </a:xfrm>
          <a:prstGeom prst="ellipse">
            <a:avLst/>
          </a:prstGeom>
          <a:solidFill>
            <a:srgbClr val="8BC34A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H</a:t>
            </a:r>
          </a:p>
        </p:txBody>
      </p:sp>
      <p:sp>
        <p:nvSpPr>
          <p:cNvPr id="1987" name="Shape 1987"/>
          <p:cNvSpPr/>
          <p:nvPr/>
        </p:nvSpPr>
        <p:spPr>
          <a:xfrm>
            <a:off x="6124758" y="4672649"/>
            <a:ext cx="481200" cy="481200"/>
          </a:xfrm>
          <a:prstGeom prst="ellipse">
            <a:avLst/>
          </a:prstGeom>
          <a:solidFill>
            <a:srgbClr val="8BC34A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I</a:t>
            </a:r>
          </a:p>
        </p:txBody>
      </p:sp>
      <p:sp>
        <p:nvSpPr>
          <p:cNvPr id="1983" name="Shape 1983"/>
          <p:cNvSpPr/>
          <p:nvPr/>
        </p:nvSpPr>
        <p:spPr>
          <a:xfrm>
            <a:off x="6465000" y="3072449"/>
            <a:ext cx="481200" cy="481200"/>
          </a:xfrm>
          <a:prstGeom prst="ellipse">
            <a:avLst/>
          </a:prstGeom>
          <a:solidFill>
            <a:schemeClr val="dk1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D</a:t>
            </a:r>
          </a:p>
        </p:txBody>
      </p:sp>
      <p:sp>
        <p:nvSpPr>
          <p:cNvPr id="1991" name="Shape 1991"/>
          <p:cNvSpPr txBox="1"/>
          <p:nvPr/>
        </p:nvSpPr>
        <p:spPr>
          <a:xfrm rot="-1540408">
            <a:off x="2883243" y="4327873"/>
            <a:ext cx="534574" cy="57415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{A, G}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{B, G}</a:t>
            </a:r>
          </a:p>
        </p:txBody>
      </p:sp>
      <p:sp>
        <p:nvSpPr>
          <p:cNvPr id="1992" name="Shape 1992"/>
          <p:cNvSpPr txBox="1"/>
          <p:nvPr/>
        </p:nvSpPr>
        <p:spPr>
          <a:xfrm rot="1098777">
            <a:off x="2261679" y="4139804"/>
            <a:ext cx="534679" cy="57414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{A, F}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{B, F}</a:t>
            </a:r>
          </a:p>
        </p:txBody>
      </p:sp>
      <p:sp>
        <p:nvSpPr>
          <p:cNvPr id="1993" name="Shape 1993"/>
          <p:cNvSpPr/>
          <p:nvPr/>
        </p:nvSpPr>
        <p:spPr>
          <a:xfrm rot="-765">
            <a:off x="5402983" y="4576850"/>
            <a:ext cx="1348800" cy="682800"/>
          </a:xfrm>
          <a:prstGeom prst="ellipse">
            <a:avLst/>
          </a:prstGeom>
          <a:noFill/>
          <a:ln cap="flat" cmpd="sng" w="38100">
            <a:solidFill>
              <a:srgbClr val="8BC34A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94" name="Shape 1994"/>
          <p:cNvSpPr txBox="1"/>
          <p:nvPr/>
        </p:nvSpPr>
        <p:spPr>
          <a:xfrm>
            <a:off x="5425375" y="5697893"/>
            <a:ext cx="1646100" cy="3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Create a</a:t>
            </a:r>
            <a:r>
              <a:rPr b="1" lang="en" sz="1200"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b="1" lang="en" sz="1200">
                <a:solidFill>
                  <a:srgbClr val="8BC3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super-vertex</a:t>
            </a:r>
          </a:p>
        </p:txBody>
      </p:sp>
      <p:sp>
        <p:nvSpPr>
          <p:cNvPr id="1995" name="Shape 1995"/>
          <p:cNvSpPr/>
          <p:nvPr/>
        </p:nvSpPr>
        <p:spPr>
          <a:xfrm rot="2472830">
            <a:off x="5989290" y="5386033"/>
            <a:ext cx="255669" cy="326229"/>
          </a:xfrm>
          <a:custGeom>
            <a:pathLst>
              <a:path extrusionOk="0" h="5528" w="20363">
                <a:moveTo>
                  <a:pt x="20363" y="5528"/>
                </a:moveTo>
                <a:cubicBezTo>
                  <a:pt x="19587" y="5188"/>
                  <a:pt x="17890" y="4218"/>
                  <a:pt x="15709" y="3491"/>
                </a:cubicBezTo>
                <a:cubicBezTo>
                  <a:pt x="13527" y="2763"/>
                  <a:pt x="9891" y="1745"/>
                  <a:pt x="7273" y="1164"/>
                </a:cubicBezTo>
                <a:cubicBezTo>
                  <a:pt x="4654" y="582"/>
                  <a:pt x="1212" y="194"/>
                  <a:pt x="0" y="0"/>
                </a:cubicBezTo>
              </a:path>
            </a:pathLst>
          </a:custGeom>
          <a:noFill/>
          <a:ln cap="flat" cmpd="sng" w="38100">
            <a:solidFill>
              <a:srgbClr val="8BC34A"/>
            </a:solidFill>
            <a:prstDash val="solid"/>
            <a:round/>
            <a:headEnd len="lg" w="lg" type="none"/>
            <a:tailEnd len="lg" w="lg" type="stealth"/>
          </a:ln>
        </p:spPr>
      </p:sp>
      <p:sp>
        <p:nvSpPr>
          <p:cNvPr id="1996" name="Shape 1996"/>
          <p:cNvSpPr txBox="1"/>
          <p:nvPr/>
        </p:nvSpPr>
        <p:spPr>
          <a:xfrm>
            <a:off x="6930250" y="3961525"/>
            <a:ext cx="984000" cy="5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Create a</a:t>
            </a:r>
            <a:r>
              <a:rPr b="1" lang="en" sz="1200"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b="1" lang="en" sz="1200">
                <a:solidFill>
                  <a:srgbClr val="2196F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super-edge</a:t>
            </a:r>
          </a:p>
        </p:txBody>
      </p:sp>
      <p:sp>
        <p:nvSpPr>
          <p:cNvPr id="1997" name="Shape 1997"/>
          <p:cNvSpPr/>
          <p:nvPr/>
        </p:nvSpPr>
        <p:spPr>
          <a:xfrm rot="-2477208">
            <a:off x="6758026" y="3802051"/>
            <a:ext cx="255683" cy="326223"/>
          </a:xfrm>
          <a:custGeom>
            <a:pathLst>
              <a:path extrusionOk="0" h="5528" w="20363">
                <a:moveTo>
                  <a:pt x="20363" y="5528"/>
                </a:moveTo>
                <a:cubicBezTo>
                  <a:pt x="19587" y="5188"/>
                  <a:pt x="17890" y="4218"/>
                  <a:pt x="15709" y="3491"/>
                </a:cubicBezTo>
                <a:cubicBezTo>
                  <a:pt x="13527" y="2763"/>
                  <a:pt x="9891" y="1745"/>
                  <a:pt x="7273" y="1164"/>
                </a:cubicBezTo>
                <a:cubicBezTo>
                  <a:pt x="4654" y="582"/>
                  <a:pt x="1212" y="194"/>
                  <a:pt x="0" y="0"/>
                </a:cubicBezTo>
              </a:path>
            </a:pathLst>
          </a:custGeom>
          <a:noFill/>
          <a:ln cap="flat" cmpd="sng" w="38100">
            <a:solidFill>
              <a:srgbClr val="2196F3"/>
            </a:solidFill>
            <a:prstDash val="solid"/>
            <a:round/>
            <a:headEnd len="lg" w="lg" type="none"/>
            <a:tailEnd len="lg" w="lg" type="stealth"/>
          </a:ln>
        </p:spPr>
      </p:sp>
      <p:sp>
        <p:nvSpPr>
          <p:cNvPr id="1998" name="Shape 1998"/>
          <p:cNvSpPr/>
          <p:nvPr/>
        </p:nvSpPr>
        <p:spPr>
          <a:xfrm rot="9197473">
            <a:off x="4756309" y="3406142"/>
            <a:ext cx="644363" cy="542148"/>
          </a:xfrm>
          <a:custGeom>
            <a:pathLst>
              <a:path extrusionOk="0" h="5528" w="20363">
                <a:moveTo>
                  <a:pt x="20363" y="5528"/>
                </a:moveTo>
                <a:cubicBezTo>
                  <a:pt x="19587" y="5188"/>
                  <a:pt x="17890" y="4218"/>
                  <a:pt x="15709" y="3491"/>
                </a:cubicBezTo>
                <a:cubicBezTo>
                  <a:pt x="13527" y="2763"/>
                  <a:pt x="9891" y="1745"/>
                  <a:pt x="7273" y="1164"/>
                </a:cubicBezTo>
                <a:cubicBezTo>
                  <a:pt x="4654" y="582"/>
                  <a:pt x="1212" y="194"/>
                  <a:pt x="0" y="0"/>
                </a:cubicBezTo>
              </a:path>
            </a:pathLst>
          </a:custGeom>
          <a:noFill/>
          <a:ln cap="flat" cmpd="sng" w="38100">
            <a:solidFill>
              <a:srgbClr val="2196F3"/>
            </a:solidFill>
            <a:prstDash val="solid"/>
            <a:round/>
            <a:headEnd len="lg" w="lg" type="none"/>
            <a:tailEnd len="lg" w="lg" type="stealth"/>
          </a:ln>
        </p:spPr>
      </p:sp>
      <p:sp>
        <p:nvSpPr>
          <p:cNvPr id="1999" name="Shape 1999"/>
          <p:cNvSpPr txBox="1"/>
          <p:nvPr/>
        </p:nvSpPr>
        <p:spPr>
          <a:xfrm>
            <a:off x="4243758" y="3080920"/>
            <a:ext cx="937200" cy="5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Create a</a:t>
            </a:r>
            <a:r>
              <a:rPr b="1" lang="en" sz="1200"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b="1" lang="en" sz="1200">
                <a:solidFill>
                  <a:srgbClr val="2196F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super-edge</a:t>
            </a:r>
          </a:p>
        </p:txBody>
      </p:sp>
      <p:sp>
        <p:nvSpPr>
          <p:cNvPr id="2000" name="Shape 2000"/>
          <p:cNvSpPr/>
          <p:nvPr/>
        </p:nvSpPr>
        <p:spPr>
          <a:xfrm flipH="1" rot="-1602475">
            <a:off x="4676707" y="4592381"/>
            <a:ext cx="392587" cy="108888"/>
          </a:xfrm>
          <a:custGeom>
            <a:pathLst>
              <a:path extrusionOk="0" h="5528" w="20363">
                <a:moveTo>
                  <a:pt x="20363" y="5528"/>
                </a:moveTo>
                <a:cubicBezTo>
                  <a:pt x="19587" y="5188"/>
                  <a:pt x="17890" y="4218"/>
                  <a:pt x="15709" y="3491"/>
                </a:cubicBezTo>
                <a:cubicBezTo>
                  <a:pt x="13527" y="2763"/>
                  <a:pt x="9891" y="1745"/>
                  <a:pt x="7273" y="1164"/>
                </a:cubicBezTo>
                <a:cubicBezTo>
                  <a:pt x="4654" y="582"/>
                  <a:pt x="1212" y="194"/>
                  <a:pt x="0" y="0"/>
                </a:cubicBezTo>
              </a:path>
            </a:pathLst>
          </a:custGeom>
          <a:noFill/>
          <a:ln cap="flat" cmpd="sng" w="38100">
            <a:solidFill>
              <a:srgbClr val="2196F3"/>
            </a:solidFill>
            <a:prstDash val="solid"/>
            <a:round/>
            <a:headEnd len="lg" w="lg" type="none"/>
            <a:tailEnd len="lg" w="lg" type="stealth"/>
          </a:ln>
        </p:spPr>
      </p:sp>
      <p:sp>
        <p:nvSpPr>
          <p:cNvPr id="2001" name="Shape 2001"/>
          <p:cNvSpPr txBox="1"/>
          <p:nvPr/>
        </p:nvSpPr>
        <p:spPr>
          <a:xfrm>
            <a:off x="4283658" y="4693658"/>
            <a:ext cx="937200" cy="5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Create a</a:t>
            </a:r>
            <a:r>
              <a:rPr b="1" lang="en" sz="1200"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b="1" lang="en" sz="1200">
                <a:solidFill>
                  <a:srgbClr val="2196F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super-edge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2005" name="Shape 2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06" name="Shape 2006"/>
          <p:cNvGrpSpPr/>
          <p:nvPr/>
        </p:nvGrpSpPr>
        <p:grpSpPr>
          <a:xfrm rot="-2252208">
            <a:off x="4964818" y="3646061"/>
            <a:ext cx="937302" cy="1861163"/>
            <a:chOff x="2693484" y="3145337"/>
            <a:chExt cx="937258" cy="1861074"/>
          </a:xfrm>
        </p:grpSpPr>
        <p:cxnSp>
          <p:nvCxnSpPr>
            <p:cNvPr id="2007" name="Shape 2007"/>
            <p:cNvCxnSpPr/>
            <p:nvPr/>
          </p:nvCxnSpPr>
          <p:spPr>
            <a:xfrm rot="10800000">
              <a:off x="2693484" y="3243012"/>
              <a:ext cx="868800" cy="1763400"/>
            </a:xfrm>
            <a:prstGeom prst="straightConnector1">
              <a:avLst/>
            </a:prstGeom>
            <a:noFill/>
            <a:ln cap="flat" cmpd="sng" w="38100">
              <a:solidFill>
                <a:srgbClr val="2196F3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008" name="Shape 2008"/>
            <p:cNvCxnSpPr/>
            <p:nvPr/>
          </p:nvCxnSpPr>
          <p:spPr>
            <a:xfrm rot="10800000">
              <a:off x="2746642" y="3145337"/>
              <a:ext cx="884100" cy="1827600"/>
            </a:xfrm>
            <a:prstGeom prst="straightConnector1">
              <a:avLst/>
            </a:prstGeom>
            <a:noFill/>
            <a:ln cap="flat" cmpd="sng" w="38100">
              <a:solidFill>
                <a:srgbClr val="2196F3"/>
              </a:solidFill>
              <a:prstDash val="solid"/>
              <a:round/>
              <a:headEnd len="lg" w="lg" type="none"/>
              <a:tailEnd len="lg" w="lg" type="none"/>
            </a:ln>
          </p:spPr>
        </p:cxnSp>
      </p:grpSp>
      <p:grpSp>
        <p:nvGrpSpPr>
          <p:cNvPr id="2009" name="Shape 2009"/>
          <p:cNvGrpSpPr/>
          <p:nvPr/>
        </p:nvGrpSpPr>
        <p:grpSpPr>
          <a:xfrm rot="1256056">
            <a:off x="6374951" y="3286041"/>
            <a:ext cx="76200" cy="1579815"/>
            <a:chOff x="1041600" y="4199849"/>
            <a:chExt cx="76200" cy="1579800"/>
          </a:xfrm>
        </p:grpSpPr>
        <p:cxnSp>
          <p:nvCxnSpPr>
            <p:cNvPr id="2010" name="Shape 2010"/>
            <p:cNvCxnSpPr/>
            <p:nvPr/>
          </p:nvCxnSpPr>
          <p:spPr>
            <a:xfrm rot="10800000">
              <a:off x="1041600" y="4199849"/>
              <a:ext cx="0" cy="1579800"/>
            </a:xfrm>
            <a:prstGeom prst="straightConnector1">
              <a:avLst/>
            </a:prstGeom>
            <a:noFill/>
            <a:ln cap="flat" cmpd="sng" w="38100">
              <a:solidFill>
                <a:srgbClr val="2196F3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011" name="Shape 2011"/>
            <p:cNvCxnSpPr/>
            <p:nvPr/>
          </p:nvCxnSpPr>
          <p:spPr>
            <a:xfrm rot="10800000">
              <a:off x="1117800" y="4199849"/>
              <a:ext cx="0" cy="1579800"/>
            </a:xfrm>
            <a:prstGeom prst="straightConnector1">
              <a:avLst/>
            </a:prstGeom>
            <a:noFill/>
            <a:ln cap="flat" cmpd="sng" w="38100">
              <a:solidFill>
                <a:srgbClr val="2196F3"/>
              </a:solidFill>
              <a:prstDash val="solid"/>
              <a:round/>
              <a:headEnd len="lg" w="lg" type="none"/>
              <a:tailEnd len="lg" w="lg" type="none"/>
            </a:ln>
          </p:spPr>
        </p:cxnSp>
      </p:grpSp>
      <p:grpSp>
        <p:nvGrpSpPr>
          <p:cNvPr id="2012" name="Shape 2012"/>
          <p:cNvGrpSpPr/>
          <p:nvPr/>
        </p:nvGrpSpPr>
        <p:grpSpPr>
          <a:xfrm rot="338463">
            <a:off x="5346046" y="3145421"/>
            <a:ext cx="937298" cy="1861154"/>
            <a:chOff x="2693484" y="3145337"/>
            <a:chExt cx="937258" cy="1861074"/>
          </a:xfrm>
        </p:grpSpPr>
        <p:cxnSp>
          <p:nvCxnSpPr>
            <p:cNvPr id="2013" name="Shape 2013"/>
            <p:cNvCxnSpPr/>
            <p:nvPr/>
          </p:nvCxnSpPr>
          <p:spPr>
            <a:xfrm rot="10800000">
              <a:off x="2693484" y="3243012"/>
              <a:ext cx="868800" cy="1763400"/>
            </a:xfrm>
            <a:prstGeom prst="straightConnector1">
              <a:avLst/>
            </a:prstGeom>
            <a:noFill/>
            <a:ln cap="flat" cmpd="sng" w="38100">
              <a:solidFill>
                <a:srgbClr val="2196F3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014" name="Shape 2014"/>
            <p:cNvCxnSpPr/>
            <p:nvPr/>
          </p:nvCxnSpPr>
          <p:spPr>
            <a:xfrm rot="10800000">
              <a:off x="2746642" y="3145337"/>
              <a:ext cx="884100" cy="1827600"/>
            </a:xfrm>
            <a:prstGeom prst="straightConnector1">
              <a:avLst/>
            </a:prstGeom>
            <a:noFill/>
            <a:ln cap="flat" cmpd="sng" w="38100">
              <a:solidFill>
                <a:srgbClr val="2196F3"/>
              </a:solidFill>
              <a:prstDash val="solid"/>
              <a:round/>
              <a:headEnd len="lg" w="lg" type="none"/>
              <a:tailEnd len="lg" w="lg" type="none"/>
            </a:ln>
          </p:spPr>
        </p:cxnSp>
      </p:grpSp>
      <p:grpSp>
        <p:nvGrpSpPr>
          <p:cNvPr id="2015" name="Shape 2015"/>
          <p:cNvGrpSpPr/>
          <p:nvPr/>
        </p:nvGrpSpPr>
        <p:grpSpPr>
          <a:xfrm>
            <a:off x="2693484" y="3145337"/>
            <a:ext cx="937258" cy="1861074"/>
            <a:chOff x="2693484" y="3145337"/>
            <a:chExt cx="937258" cy="1861074"/>
          </a:xfrm>
        </p:grpSpPr>
        <p:cxnSp>
          <p:nvCxnSpPr>
            <p:cNvPr id="2016" name="Shape 2016"/>
            <p:cNvCxnSpPr/>
            <p:nvPr/>
          </p:nvCxnSpPr>
          <p:spPr>
            <a:xfrm rot="10800000">
              <a:off x="2693484" y="3243012"/>
              <a:ext cx="868800" cy="1763400"/>
            </a:xfrm>
            <a:prstGeom prst="straightConnector1">
              <a:avLst/>
            </a:prstGeom>
            <a:noFill/>
            <a:ln cap="flat" cmpd="sng" w="38100">
              <a:solidFill>
                <a:srgbClr val="2196F3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017" name="Shape 2017"/>
            <p:cNvCxnSpPr/>
            <p:nvPr/>
          </p:nvCxnSpPr>
          <p:spPr>
            <a:xfrm rot="10800000">
              <a:off x="2746642" y="3145337"/>
              <a:ext cx="884100" cy="1827600"/>
            </a:xfrm>
            <a:prstGeom prst="straightConnector1">
              <a:avLst/>
            </a:prstGeom>
            <a:noFill/>
            <a:ln cap="flat" cmpd="sng" w="38100">
              <a:solidFill>
                <a:srgbClr val="2196F3"/>
              </a:solidFill>
              <a:prstDash val="solid"/>
              <a:round/>
              <a:headEnd len="lg" w="lg" type="none"/>
              <a:tailEnd len="lg" w="lg" type="none"/>
            </a:ln>
          </p:spPr>
        </p:cxnSp>
      </p:grpSp>
      <p:grpSp>
        <p:nvGrpSpPr>
          <p:cNvPr id="2018" name="Shape 2018"/>
          <p:cNvGrpSpPr/>
          <p:nvPr/>
        </p:nvGrpSpPr>
        <p:grpSpPr>
          <a:xfrm rot="1020098">
            <a:off x="2337849" y="3208989"/>
            <a:ext cx="76200" cy="1579805"/>
            <a:chOff x="1041600" y="4199849"/>
            <a:chExt cx="76200" cy="1579800"/>
          </a:xfrm>
        </p:grpSpPr>
        <p:cxnSp>
          <p:nvCxnSpPr>
            <p:cNvPr id="2019" name="Shape 2019"/>
            <p:cNvCxnSpPr/>
            <p:nvPr/>
          </p:nvCxnSpPr>
          <p:spPr>
            <a:xfrm rot="10800000">
              <a:off x="1041600" y="4199849"/>
              <a:ext cx="0" cy="1579800"/>
            </a:xfrm>
            <a:prstGeom prst="straightConnector1">
              <a:avLst/>
            </a:prstGeom>
            <a:noFill/>
            <a:ln cap="flat" cmpd="sng" w="38100">
              <a:solidFill>
                <a:srgbClr val="2196F3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020" name="Shape 2020"/>
            <p:cNvCxnSpPr/>
            <p:nvPr/>
          </p:nvCxnSpPr>
          <p:spPr>
            <a:xfrm rot="10800000">
              <a:off x="1117800" y="4199849"/>
              <a:ext cx="0" cy="1579800"/>
            </a:xfrm>
            <a:prstGeom prst="straightConnector1">
              <a:avLst/>
            </a:prstGeom>
            <a:noFill/>
            <a:ln cap="flat" cmpd="sng" w="38100">
              <a:solidFill>
                <a:srgbClr val="2196F3"/>
              </a:solidFill>
              <a:prstDash val="solid"/>
              <a:round/>
              <a:headEnd len="lg" w="lg" type="none"/>
              <a:tailEnd len="lg" w="lg" type="none"/>
            </a:ln>
          </p:spPr>
        </p:cxnSp>
      </p:grpSp>
      <p:sp>
        <p:nvSpPr>
          <p:cNvPr id="2021" name="Shape 2021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Karger’s Algorithm</a:t>
            </a:r>
          </a:p>
        </p:txBody>
      </p:sp>
      <p:cxnSp>
        <p:nvCxnSpPr>
          <p:cNvPr id="2022" name="Shape 2022"/>
          <p:cNvCxnSpPr>
            <a:stCxn id="2023" idx="6"/>
            <a:endCxn id="2024" idx="2"/>
          </p:cNvCxnSpPr>
          <p:nvPr/>
        </p:nvCxnSpPr>
        <p:spPr>
          <a:xfrm flipH="1">
            <a:off x="2708151" y="3301800"/>
            <a:ext cx="409800" cy="251400"/>
          </a:xfrm>
          <a:prstGeom prst="straightConnector1">
            <a:avLst/>
          </a:prstGeom>
          <a:noFill/>
          <a:ln cap="flat" cmpd="sng" w="38100">
            <a:solidFill>
              <a:srgbClr val="D3368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025" name="Shape 2025"/>
          <p:cNvCxnSpPr>
            <a:endCxn id="2026" idx="2"/>
          </p:cNvCxnSpPr>
          <p:nvPr/>
        </p:nvCxnSpPr>
        <p:spPr>
          <a:xfrm>
            <a:off x="2374200" y="4760849"/>
            <a:ext cx="1042800" cy="304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027" name="Shape 2027"/>
          <p:cNvCxnSpPr>
            <a:stCxn id="2023" idx="6"/>
            <a:endCxn id="2028" idx="1"/>
          </p:cNvCxnSpPr>
          <p:nvPr/>
        </p:nvCxnSpPr>
        <p:spPr>
          <a:xfrm>
            <a:off x="3117951" y="3301800"/>
            <a:ext cx="1284000" cy="679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029" name="Shape 2029"/>
          <p:cNvCxnSpPr>
            <a:stCxn id="2026" idx="7"/>
            <a:endCxn id="2028" idx="3"/>
          </p:cNvCxnSpPr>
          <p:nvPr/>
        </p:nvCxnSpPr>
        <p:spPr>
          <a:xfrm flipH="1" rot="10800000">
            <a:off x="3827730" y="4321319"/>
            <a:ext cx="574200" cy="574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030" name="Shape 2030"/>
          <p:cNvCxnSpPr>
            <a:stCxn id="2028" idx="7"/>
            <a:endCxn id="2031" idx="3"/>
          </p:cNvCxnSpPr>
          <p:nvPr/>
        </p:nvCxnSpPr>
        <p:spPr>
          <a:xfrm flipH="1" rot="10800000">
            <a:off x="4742130" y="3406919"/>
            <a:ext cx="574200" cy="574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032" name="Shape 2032"/>
          <p:cNvCxnSpPr>
            <a:stCxn id="2031" idx="6"/>
            <a:endCxn id="2033" idx="2"/>
          </p:cNvCxnSpPr>
          <p:nvPr/>
        </p:nvCxnSpPr>
        <p:spPr>
          <a:xfrm>
            <a:off x="5727000" y="3236849"/>
            <a:ext cx="738000" cy="76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028" name="Shape 2028"/>
          <p:cNvSpPr/>
          <p:nvPr/>
        </p:nvSpPr>
        <p:spPr>
          <a:xfrm>
            <a:off x="4331400" y="3910649"/>
            <a:ext cx="481200" cy="481200"/>
          </a:xfrm>
          <a:prstGeom prst="ellipse">
            <a:avLst/>
          </a:prstGeom>
          <a:solidFill>
            <a:schemeClr val="dk1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E</a:t>
            </a:r>
          </a:p>
        </p:txBody>
      </p:sp>
      <p:sp>
        <p:nvSpPr>
          <p:cNvPr id="2026" name="Shape 2026"/>
          <p:cNvSpPr/>
          <p:nvPr/>
        </p:nvSpPr>
        <p:spPr>
          <a:xfrm>
            <a:off x="3417000" y="4825049"/>
            <a:ext cx="481200" cy="481200"/>
          </a:xfrm>
          <a:prstGeom prst="ellipse">
            <a:avLst/>
          </a:prstGeom>
          <a:solidFill>
            <a:schemeClr val="dk1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G</a:t>
            </a:r>
          </a:p>
        </p:txBody>
      </p:sp>
      <p:sp>
        <p:nvSpPr>
          <p:cNvPr id="2023" name="Shape 2023"/>
          <p:cNvSpPr/>
          <p:nvPr/>
        </p:nvSpPr>
        <p:spPr>
          <a:xfrm>
            <a:off x="2309451" y="2897550"/>
            <a:ext cx="808500" cy="808500"/>
          </a:xfrm>
          <a:prstGeom prst="ellipse">
            <a:avLst/>
          </a:prstGeom>
          <a:solidFill>
            <a:srgbClr val="8BC34A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A, B</a:t>
            </a:r>
          </a:p>
        </p:txBody>
      </p:sp>
      <p:sp>
        <p:nvSpPr>
          <p:cNvPr id="2034" name="Shape 2034"/>
          <p:cNvSpPr/>
          <p:nvPr/>
        </p:nvSpPr>
        <p:spPr>
          <a:xfrm>
            <a:off x="1893000" y="4520249"/>
            <a:ext cx="481200" cy="481200"/>
          </a:xfrm>
          <a:prstGeom prst="ellipse">
            <a:avLst/>
          </a:prstGeom>
          <a:solidFill>
            <a:schemeClr val="dk1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F</a:t>
            </a:r>
          </a:p>
        </p:txBody>
      </p:sp>
      <p:sp>
        <p:nvSpPr>
          <p:cNvPr id="2031" name="Shape 2031"/>
          <p:cNvSpPr/>
          <p:nvPr/>
        </p:nvSpPr>
        <p:spPr>
          <a:xfrm>
            <a:off x="5245800" y="2996249"/>
            <a:ext cx="481200" cy="481200"/>
          </a:xfrm>
          <a:prstGeom prst="ellipse">
            <a:avLst/>
          </a:prstGeom>
          <a:solidFill>
            <a:schemeClr val="dk1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C</a:t>
            </a:r>
          </a:p>
        </p:txBody>
      </p:sp>
      <p:sp>
        <p:nvSpPr>
          <p:cNvPr id="2033" name="Shape 2033"/>
          <p:cNvSpPr/>
          <p:nvPr/>
        </p:nvSpPr>
        <p:spPr>
          <a:xfrm>
            <a:off x="6465000" y="3072449"/>
            <a:ext cx="481200" cy="481200"/>
          </a:xfrm>
          <a:prstGeom prst="ellipse">
            <a:avLst/>
          </a:prstGeom>
          <a:solidFill>
            <a:schemeClr val="dk1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D</a:t>
            </a:r>
          </a:p>
        </p:txBody>
      </p:sp>
      <p:sp>
        <p:nvSpPr>
          <p:cNvPr id="2035" name="Shape 2035"/>
          <p:cNvSpPr txBox="1"/>
          <p:nvPr/>
        </p:nvSpPr>
        <p:spPr>
          <a:xfrm rot="-1540408">
            <a:off x="2883243" y="4327873"/>
            <a:ext cx="534574" cy="57415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{A, G}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{B, G}</a:t>
            </a:r>
          </a:p>
        </p:txBody>
      </p:sp>
      <p:sp>
        <p:nvSpPr>
          <p:cNvPr id="2036" name="Shape 2036"/>
          <p:cNvSpPr txBox="1"/>
          <p:nvPr/>
        </p:nvSpPr>
        <p:spPr>
          <a:xfrm rot="1098777">
            <a:off x="2261679" y="4139804"/>
            <a:ext cx="534679" cy="57414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{A, F}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{B, F}</a:t>
            </a:r>
          </a:p>
        </p:txBody>
      </p:sp>
      <p:sp>
        <p:nvSpPr>
          <p:cNvPr id="2037" name="Shape 2037"/>
          <p:cNvSpPr txBox="1"/>
          <p:nvPr/>
        </p:nvSpPr>
        <p:spPr>
          <a:xfrm>
            <a:off x="5425375" y="5697893"/>
            <a:ext cx="1646100" cy="3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Create a</a:t>
            </a:r>
            <a:r>
              <a:rPr b="1" lang="en" sz="1200"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b="1" lang="en" sz="1200">
                <a:solidFill>
                  <a:srgbClr val="8BC3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super-vertex</a:t>
            </a:r>
          </a:p>
        </p:txBody>
      </p:sp>
      <p:sp>
        <p:nvSpPr>
          <p:cNvPr id="2038" name="Shape 2038"/>
          <p:cNvSpPr/>
          <p:nvPr/>
        </p:nvSpPr>
        <p:spPr>
          <a:xfrm rot="2472830">
            <a:off x="5989290" y="5386033"/>
            <a:ext cx="255669" cy="326229"/>
          </a:xfrm>
          <a:custGeom>
            <a:pathLst>
              <a:path extrusionOk="0" h="5528" w="20363">
                <a:moveTo>
                  <a:pt x="20363" y="5528"/>
                </a:moveTo>
                <a:cubicBezTo>
                  <a:pt x="19587" y="5188"/>
                  <a:pt x="17890" y="4218"/>
                  <a:pt x="15709" y="3491"/>
                </a:cubicBezTo>
                <a:cubicBezTo>
                  <a:pt x="13527" y="2763"/>
                  <a:pt x="9891" y="1745"/>
                  <a:pt x="7273" y="1164"/>
                </a:cubicBezTo>
                <a:cubicBezTo>
                  <a:pt x="4654" y="582"/>
                  <a:pt x="1212" y="194"/>
                  <a:pt x="0" y="0"/>
                </a:cubicBezTo>
              </a:path>
            </a:pathLst>
          </a:custGeom>
          <a:noFill/>
          <a:ln cap="flat" cmpd="sng" w="38100">
            <a:solidFill>
              <a:srgbClr val="8BC34A"/>
            </a:solidFill>
            <a:prstDash val="solid"/>
            <a:round/>
            <a:headEnd len="lg" w="lg" type="none"/>
            <a:tailEnd len="lg" w="lg" type="stealth"/>
          </a:ln>
        </p:spPr>
      </p:sp>
      <p:sp>
        <p:nvSpPr>
          <p:cNvPr id="2039" name="Shape 2039"/>
          <p:cNvSpPr txBox="1"/>
          <p:nvPr/>
        </p:nvSpPr>
        <p:spPr>
          <a:xfrm>
            <a:off x="6854050" y="3961525"/>
            <a:ext cx="984000" cy="5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Create a</a:t>
            </a:r>
            <a:r>
              <a:rPr b="1" lang="en" sz="1200"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b="1" lang="en" sz="1200">
                <a:solidFill>
                  <a:srgbClr val="2196F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super-edge</a:t>
            </a:r>
          </a:p>
        </p:txBody>
      </p:sp>
      <p:sp>
        <p:nvSpPr>
          <p:cNvPr id="2040" name="Shape 2040"/>
          <p:cNvSpPr/>
          <p:nvPr/>
        </p:nvSpPr>
        <p:spPr>
          <a:xfrm rot="-2477208">
            <a:off x="6681826" y="3802051"/>
            <a:ext cx="255683" cy="326223"/>
          </a:xfrm>
          <a:custGeom>
            <a:pathLst>
              <a:path extrusionOk="0" h="5528" w="20363">
                <a:moveTo>
                  <a:pt x="20363" y="5528"/>
                </a:moveTo>
                <a:cubicBezTo>
                  <a:pt x="19587" y="5188"/>
                  <a:pt x="17890" y="4218"/>
                  <a:pt x="15709" y="3491"/>
                </a:cubicBezTo>
                <a:cubicBezTo>
                  <a:pt x="13527" y="2763"/>
                  <a:pt x="9891" y="1745"/>
                  <a:pt x="7273" y="1164"/>
                </a:cubicBezTo>
                <a:cubicBezTo>
                  <a:pt x="4654" y="582"/>
                  <a:pt x="1212" y="194"/>
                  <a:pt x="0" y="0"/>
                </a:cubicBezTo>
              </a:path>
            </a:pathLst>
          </a:custGeom>
          <a:noFill/>
          <a:ln cap="flat" cmpd="sng" w="38100">
            <a:solidFill>
              <a:srgbClr val="2196F3"/>
            </a:solidFill>
            <a:prstDash val="solid"/>
            <a:round/>
            <a:headEnd len="lg" w="lg" type="none"/>
            <a:tailEnd len="lg" w="lg" type="stealth"/>
          </a:ln>
        </p:spPr>
      </p:sp>
      <p:sp>
        <p:nvSpPr>
          <p:cNvPr id="2041" name="Shape 2041"/>
          <p:cNvSpPr/>
          <p:nvPr/>
        </p:nvSpPr>
        <p:spPr>
          <a:xfrm>
            <a:off x="5712876" y="4466550"/>
            <a:ext cx="808500" cy="808500"/>
          </a:xfrm>
          <a:prstGeom prst="ellipse">
            <a:avLst/>
          </a:prstGeom>
          <a:solidFill>
            <a:srgbClr val="8BC34A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H</a:t>
            </a: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, I</a:t>
            </a:r>
          </a:p>
        </p:txBody>
      </p:sp>
      <p:sp>
        <p:nvSpPr>
          <p:cNvPr id="2042" name="Shape 2042"/>
          <p:cNvSpPr txBox="1"/>
          <p:nvPr/>
        </p:nvSpPr>
        <p:spPr>
          <a:xfrm rot="1254100">
            <a:off x="6345424" y="4052098"/>
            <a:ext cx="599554" cy="57420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{D, H}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{D, I}</a:t>
            </a:r>
          </a:p>
        </p:txBody>
      </p:sp>
      <p:sp>
        <p:nvSpPr>
          <p:cNvPr id="2043" name="Shape 2043"/>
          <p:cNvSpPr txBox="1"/>
          <p:nvPr/>
        </p:nvSpPr>
        <p:spPr>
          <a:xfrm rot="-1250272">
            <a:off x="5655142" y="3357174"/>
            <a:ext cx="599620" cy="5741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{C, H}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{C, I}</a:t>
            </a:r>
          </a:p>
        </p:txBody>
      </p:sp>
      <p:sp>
        <p:nvSpPr>
          <p:cNvPr id="2044" name="Shape 2044"/>
          <p:cNvSpPr/>
          <p:nvPr/>
        </p:nvSpPr>
        <p:spPr>
          <a:xfrm rot="9197473">
            <a:off x="4756309" y="3406142"/>
            <a:ext cx="644363" cy="542148"/>
          </a:xfrm>
          <a:custGeom>
            <a:pathLst>
              <a:path extrusionOk="0" h="5528" w="20363">
                <a:moveTo>
                  <a:pt x="20363" y="5528"/>
                </a:moveTo>
                <a:cubicBezTo>
                  <a:pt x="19587" y="5188"/>
                  <a:pt x="17890" y="4218"/>
                  <a:pt x="15709" y="3491"/>
                </a:cubicBezTo>
                <a:cubicBezTo>
                  <a:pt x="13527" y="2763"/>
                  <a:pt x="9891" y="1745"/>
                  <a:pt x="7273" y="1164"/>
                </a:cubicBezTo>
                <a:cubicBezTo>
                  <a:pt x="4654" y="582"/>
                  <a:pt x="1212" y="194"/>
                  <a:pt x="0" y="0"/>
                </a:cubicBezTo>
              </a:path>
            </a:pathLst>
          </a:custGeom>
          <a:noFill/>
          <a:ln cap="flat" cmpd="sng" w="38100">
            <a:solidFill>
              <a:srgbClr val="2196F3"/>
            </a:solidFill>
            <a:prstDash val="solid"/>
            <a:round/>
            <a:headEnd len="lg" w="lg" type="none"/>
            <a:tailEnd len="lg" w="lg" type="stealth"/>
          </a:ln>
        </p:spPr>
      </p:sp>
      <p:sp>
        <p:nvSpPr>
          <p:cNvPr id="2045" name="Shape 2045"/>
          <p:cNvSpPr txBox="1"/>
          <p:nvPr/>
        </p:nvSpPr>
        <p:spPr>
          <a:xfrm>
            <a:off x="4243758" y="3080920"/>
            <a:ext cx="937200" cy="5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Create a</a:t>
            </a:r>
            <a:r>
              <a:rPr b="1" lang="en" sz="1200"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b="1" lang="en" sz="1200">
                <a:solidFill>
                  <a:srgbClr val="2196F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super-edge</a:t>
            </a:r>
          </a:p>
        </p:txBody>
      </p:sp>
      <p:sp>
        <p:nvSpPr>
          <p:cNvPr id="2046" name="Shape 2046"/>
          <p:cNvSpPr/>
          <p:nvPr/>
        </p:nvSpPr>
        <p:spPr>
          <a:xfrm flipH="1" rot="-1602475">
            <a:off x="4676707" y="4592381"/>
            <a:ext cx="392587" cy="108888"/>
          </a:xfrm>
          <a:custGeom>
            <a:pathLst>
              <a:path extrusionOk="0" h="5528" w="20363">
                <a:moveTo>
                  <a:pt x="20363" y="5528"/>
                </a:moveTo>
                <a:cubicBezTo>
                  <a:pt x="19587" y="5188"/>
                  <a:pt x="17890" y="4218"/>
                  <a:pt x="15709" y="3491"/>
                </a:cubicBezTo>
                <a:cubicBezTo>
                  <a:pt x="13527" y="2763"/>
                  <a:pt x="9891" y="1745"/>
                  <a:pt x="7273" y="1164"/>
                </a:cubicBezTo>
                <a:cubicBezTo>
                  <a:pt x="4654" y="582"/>
                  <a:pt x="1212" y="194"/>
                  <a:pt x="0" y="0"/>
                </a:cubicBezTo>
              </a:path>
            </a:pathLst>
          </a:custGeom>
          <a:noFill/>
          <a:ln cap="flat" cmpd="sng" w="38100">
            <a:solidFill>
              <a:srgbClr val="2196F3"/>
            </a:solidFill>
            <a:prstDash val="solid"/>
            <a:round/>
            <a:headEnd len="lg" w="lg" type="none"/>
            <a:tailEnd len="lg" w="lg" type="stealth"/>
          </a:ln>
        </p:spPr>
      </p:sp>
      <p:sp>
        <p:nvSpPr>
          <p:cNvPr id="2047" name="Shape 2047"/>
          <p:cNvSpPr txBox="1"/>
          <p:nvPr/>
        </p:nvSpPr>
        <p:spPr>
          <a:xfrm>
            <a:off x="4283658" y="4693658"/>
            <a:ext cx="937200" cy="5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Create a</a:t>
            </a:r>
            <a:r>
              <a:rPr b="1" lang="en" sz="1200"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b="1" lang="en" sz="1200">
                <a:solidFill>
                  <a:srgbClr val="2196F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super-edge</a:t>
            </a:r>
          </a:p>
        </p:txBody>
      </p:sp>
      <p:sp>
        <p:nvSpPr>
          <p:cNvPr id="2048" name="Shape 2048"/>
          <p:cNvSpPr txBox="1"/>
          <p:nvPr/>
        </p:nvSpPr>
        <p:spPr>
          <a:xfrm rot="-1720">
            <a:off x="5133667" y="4626160"/>
            <a:ext cx="599700" cy="5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{E, H}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{E, I}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2052" name="Shape 2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3" name="Shape 2053"/>
          <p:cNvGrpSpPr/>
          <p:nvPr/>
        </p:nvGrpSpPr>
        <p:grpSpPr>
          <a:xfrm rot="-2252208">
            <a:off x="4964818" y="3646061"/>
            <a:ext cx="937302" cy="1861163"/>
            <a:chOff x="2693484" y="3145337"/>
            <a:chExt cx="937258" cy="1861074"/>
          </a:xfrm>
        </p:grpSpPr>
        <p:cxnSp>
          <p:nvCxnSpPr>
            <p:cNvPr id="2054" name="Shape 2054"/>
            <p:cNvCxnSpPr/>
            <p:nvPr/>
          </p:nvCxnSpPr>
          <p:spPr>
            <a:xfrm rot="10800000">
              <a:off x="2693484" y="3243012"/>
              <a:ext cx="868800" cy="1763400"/>
            </a:xfrm>
            <a:prstGeom prst="straightConnector1">
              <a:avLst/>
            </a:prstGeom>
            <a:noFill/>
            <a:ln cap="flat" cmpd="sng" w="38100">
              <a:solidFill>
                <a:srgbClr val="2196F3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055" name="Shape 2055"/>
            <p:cNvCxnSpPr/>
            <p:nvPr/>
          </p:nvCxnSpPr>
          <p:spPr>
            <a:xfrm rot="10800000">
              <a:off x="2746642" y="3145337"/>
              <a:ext cx="884100" cy="1827600"/>
            </a:xfrm>
            <a:prstGeom prst="straightConnector1">
              <a:avLst/>
            </a:prstGeom>
            <a:noFill/>
            <a:ln cap="flat" cmpd="sng" w="38100">
              <a:solidFill>
                <a:srgbClr val="2196F3"/>
              </a:solidFill>
              <a:prstDash val="solid"/>
              <a:round/>
              <a:headEnd len="lg" w="lg" type="none"/>
              <a:tailEnd len="lg" w="lg" type="none"/>
            </a:ln>
          </p:spPr>
        </p:cxnSp>
      </p:grpSp>
      <p:grpSp>
        <p:nvGrpSpPr>
          <p:cNvPr id="2056" name="Shape 2056"/>
          <p:cNvGrpSpPr/>
          <p:nvPr/>
        </p:nvGrpSpPr>
        <p:grpSpPr>
          <a:xfrm rot="1256056">
            <a:off x="6374951" y="3286041"/>
            <a:ext cx="76200" cy="1579815"/>
            <a:chOff x="1041600" y="4199849"/>
            <a:chExt cx="76200" cy="1579800"/>
          </a:xfrm>
        </p:grpSpPr>
        <p:cxnSp>
          <p:nvCxnSpPr>
            <p:cNvPr id="2057" name="Shape 2057"/>
            <p:cNvCxnSpPr/>
            <p:nvPr/>
          </p:nvCxnSpPr>
          <p:spPr>
            <a:xfrm rot="10800000">
              <a:off x="1041600" y="4199849"/>
              <a:ext cx="0" cy="1579800"/>
            </a:xfrm>
            <a:prstGeom prst="straightConnector1">
              <a:avLst/>
            </a:prstGeom>
            <a:noFill/>
            <a:ln cap="flat" cmpd="sng" w="38100">
              <a:solidFill>
                <a:srgbClr val="2196F3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058" name="Shape 2058"/>
            <p:cNvCxnSpPr/>
            <p:nvPr/>
          </p:nvCxnSpPr>
          <p:spPr>
            <a:xfrm rot="10800000">
              <a:off x="1117800" y="4199849"/>
              <a:ext cx="0" cy="1579800"/>
            </a:xfrm>
            <a:prstGeom prst="straightConnector1">
              <a:avLst/>
            </a:prstGeom>
            <a:noFill/>
            <a:ln cap="flat" cmpd="sng" w="38100">
              <a:solidFill>
                <a:srgbClr val="2196F3"/>
              </a:solidFill>
              <a:prstDash val="solid"/>
              <a:round/>
              <a:headEnd len="lg" w="lg" type="none"/>
              <a:tailEnd len="lg" w="lg" type="none"/>
            </a:ln>
          </p:spPr>
        </p:cxnSp>
      </p:grpSp>
      <p:grpSp>
        <p:nvGrpSpPr>
          <p:cNvPr id="2059" name="Shape 2059"/>
          <p:cNvGrpSpPr/>
          <p:nvPr/>
        </p:nvGrpSpPr>
        <p:grpSpPr>
          <a:xfrm rot="338463">
            <a:off x="5346046" y="3145421"/>
            <a:ext cx="937298" cy="1861154"/>
            <a:chOff x="2693484" y="3145337"/>
            <a:chExt cx="937258" cy="1861074"/>
          </a:xfrm>
        </p:grpSpPr>
        <p:cxnSp>
          <p:nvCxnSpPr>
            <p:cNvPr id="2060" name="Shape 2060"/>
            <p:cNvCxnSpPr/>
            <p:nvPr/>
          </p:nvCxnSpPr>
          <p:spPr>
            <a:xfrm rot="10800000">
              <a:off x="2693484" y="3243012"/>
              <a:ext cx="868800" cy="1763400"/>
            </a:xfrm>
            <a:prstGeom prst="straightConnector1">
              <a:avLst/>
            </a:prstGeom>
            <a:noFill/>
            <a:ln cap="flat" cmpd="sng" w="38100">
              <a:solidFill>
                <a:srgbClr val="2196F3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061" name="Shape 2061"/>
            <p:cNvCxnSpPr/>
            <p:nvPr/>
          </p:nvCxnSpPr>
          <p:spPr>
            <a:xfrm rot="10800000">
              <a:off x="2746642" y="3145337"/>
              <a:ext cx="884100" cy="1827600"/>
            </a:xfrm>
            <a:prstGeom prst="straightConnector1">
              <a:avLst/>
            </a:prstGeom>
            <a:noFill/>
            <a:ln cap="flat" cmpd="sng" w="38100">
              <a:solidFill>
                <a:srgbClr val="2196F3"/>
              </a:solidFill>
              <a:prstDash val="solid"/>
              <a:round/>
              <a:headEnd len="lg" w="lg" type="none"/>
              <a:tailEnd len="lg" w="lg" type="none"/>
            </a:ln>
          </p:spPr>
        </p:cxnSp>
      </p:grpSp>
      <p:grpSp>
        <p:nvGrpSpPr>
          <p:cNvPr id="2062" name="Shape 2062"/>
          <p:cNvGrpSpPr/>
          <p:nvPr/>
        </p:nvGrpSpPr>
        <p:grpSpPr>
          <a:xfrm>
            <a:off x="2693484" y="3145337"/>
            <a:ext cx="937258" cy="1861074"/>
            <a:chOff x="2693484" y="3145337"/>
            <a:chExt cx="937258" cy="1861074"/>
          </a:xfrm>
        </p:grpSpPr>
        <p:cxnSp>
          <p:nvCxnSpPr>
            <p:cNvPr id="2063" name="Shape 2063"/>
            <p:cNvCxnSpPr/>
            <p:nvPr/>
          </p:nvCxnSpPr>
          <p:spPr>
            <a:xfrm rot="10800000">
              <a:off x="2693484" y="3243012"/>
              <a:ext cx="868800" cy="1763400"/>
            </a:xfrm>
            <a:prstGeom prst="straightConnector1">
              <a:avLst/>
            </a:prstGeom>
            <a:noFill/>
            <a:ln cap="flat" cmpd="sng" w="38100">
              <a:solidFill>
                <a:srgbClr val="2196F3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064" name="Shape 2064"/>
            <p:cNvCxnSpPr/>
            <p:nvPr/>
          </p:nvCxnSpPr>
          <p:spPr>
            <a:xfrm rot="10800000">
              <a:off x="2746642" y="3145337"/>
              <a:ext cx="884100" cy="1827600"/>
            </a:xfrm>
            <a:prstGeom prst="straightConnector1">
              <a:avLst/>
            </a:prstGeom>
            <a:noFill/>
            <a:ln cap="flat" cmpd="sng" w="38100">
              <a:solidFill>
                <a:srgbClr val="2196F3"/>
              </a:solidFill>
              <a:prstDash val="solid"/>
              <a:round/>
              <a:headEnd len="lg" w="lg" type="none"/>
              <a:tailEnd len="lg" w="lg" type="none"/>
            </a:ln>
          </p:spPr>
        </p:cxnSp>
      </p:grpSp>
      <p:grpSp>
        <p:nvGrpSpPr>
          <p:cNvPr id="2065" name="Shape 2065"/>
          <p:cNvGrpSpPr/>
          <p:nvPr/>
        </p:nvGrpSpPr>
        <p:grpSpPr>
          <a:xfrm rot="1020098">
            <a:off x="2337849" y="3208989"/>
            <a:ext cx="76200" cy="1579805"/>
            <a:chOff x="1041600" y="4199849"/>
            <a:chExt cx="76200" cy="1579800"/>
          </a:xfrm>
        </p:grpSpPr>
        <p:cxnSp>
          <p:nvCxnSpPr>
            <p:cNvPr id="2066" name="Shape 2066"/>
            <p:cNvCxnSpPr/>
            <p:nvPr/>
          </p:nvCxnSpPr>
          <p:spPr>
            <a:xfrm rot="10800000">
              <a:off x="1041600" y="4199849"/>
              <a:ext cx="0" cy="1579800"/>
            </a:xfrm>
            <a:prstGeom prst="straightConnector1">
              <a:avLst/>
            </a:prstGeom>
            <a:noFill/>
            <a:ln cap="flat" cmpd="sng" w="38100">
              <a:solidFill>
                <a:srgbClr val="2196F3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067" name="Shape 2067"/>
            <p:cNvCxnSpPr/>
            <p:nvPr/>
          </p:nvCxnSpPr>
          <p:spPr>
            <a:xfrm rot="10800000">
              <a:off x="1117800" y="4199849"/>
              <a:ext cx="0" cy="1579800"/>
            </a:xfrm>
            <a:prstGeom prst="straightConnector1">
              <a:avLst/>
            </a:prstGeom>
            <a:noFill/>
            <a:ln cap="flat" cmpd="sng" w="38100">
              <a:solidFill>
                <a:srgbClr val="2196F3"/>
              </a:solidFill>
              <a:prstDash val="solid"/>
              <a:round/>
              <a:headEnd len="lg" w="lg" type="none"/>
              <a:tailEnd len="lg" w="lg" type="none"/>
            </a:ln>
          </p:spPr>
        </p:cxnSp>
      </p:grpSp>
      <p:sp>
        <p:nvSpPr>
          <p:cNvPr id="2068" name="Shape 2068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Karger’s Algorithm</a:t>
            </a:r>
          </a:p>
        </p:txBody>
      </p:sp>
      <p:cxnSp>
        <p:nvCxnSpPr>
          <p:cNvPr id="2069" name="Shape 2069"/>
          <p:cNvCxnSpPr>
            <a:stCxn id="2070" idx="6"/>
            <a:endCxn id="2071" idx="2"/>
          </p:cNvCxnSpPr>
          <p:nvPr/>
        </p:nvCxnSpPr>
        <p:spPr>
          <a:xfrm flipH="1">
            <a:off x="2708151" y="3301800"/>
            <a:ext cx="409800" cy="251400"/>
          </a:xfrm>
          <a:prstGeom prst="straightConnector1">
            <a:avLst/>
          </a:prstGeom>
          <a:noFill/>
          <a:ln cap="flat" cmpd="sng" w="38100">
            <a:solidFill>
              <a:srgbClr val="D3368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072" name="Shape 2072"/>
          <p:cNvCxnSpPr>
            <a:endCxn id="2073" idx="2"/>
          </p:cNvCxnSpPr>
          <p:nvPr/>
        </p:nvCxnSpPr>
        <p:spPr>
          <a:xfrm>
            <a:off x="2374200" y="4760849"/>
            <a:ext cx="1042800" cy="304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074" name="Shape 2074"/>
          <p:cNvCxnSpPr>
            <a:stCxn id="2070" idx="6"/>
            <a:endCxn id="2075" idx="1"/>
          </p:cNvCxnSpPr>
          <p:nvPr/>
        </p:nvCxnSpPr>
        <p:spPr>
          <a:xfrm>
            <a:off x="3117951" y="3301800"/>
            <a:ext cx="1284000" cy="679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076" name="Shape 2076"/>
          <p:cNvCxnSpPr>
            <a:stCxn id="2073" idx="7"/>
            <a:endCxn id="2075" idx="3"/>
          </p:cNvCxnSpPr>
          <p:nvPr/>
        </p:nvCxnSpPr>
        <p:spPr>
          <a:xfrm flipH="1" rot="10800000">
            <a:off x="3827730" y="4321319"/>
            <a:ext cx="574200" cy="574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077" name="Shape 2077"/>
          <p:cNvCxnSpPr>
            <a:stCxn id="2075" idx="7"/>
            <a:endCxn id="2078" idx="3"/>
          </p:cNvCxnSpPr>
          <p:nvPr/>
        </p:nvCxnSpPr>
        <p:spPr>
          <a:xfrm flipH="1" rot="10800000">
            <a:off x="4742130" y="3406919"/>
            <a:ext cx="574200" cy="574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079" name="Shape 2079"/>
          <p:cNvCxnSpPr>
            <a:stCxn id="2078" idx="6"/>
            <a:endCxn id="2080" idx="2"/>
          </p:cNvCxnSpPr>
          <p:nvPr/>
        </p:nvCxnSpPr>
        <p:spPr>
          <a:xfrm>
            <a:off x="5727000" y="3236849"/>
            <a:ext cx="738000" cy="76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075" name="Shape 2075"/>
          <p:cNvSpPr/>
          <p:nvPr/>
        </p:nvSpPr>
        <p:spPr>
          <a:xfrm>
            <a:off x="4331400" y="3910649"/>
            <a:ext cx="481200" cy="481200"/>
          </a:xfrm>
          <a:prstGeom prst="ellipse">
            <a:avLst/>
          </a:prstGeom>
          <a:solidFill>
            <a:schemeClr val="dk1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E</a:t>
            </a:r>
          </a:p>
        </p:txBody>
      </p:sp>
      <p:sp>
        <p:nvSpPr>
          <p:cNvPr id="2073" name="Shape 2073"/>
          <p:cNvSpPr/>
          <p:nvPr/>
        </p:nvSpPr>
        <p:spPr>
          <a:xfrm>
            <a:off x="3417000" y="4825049"/>
            <a:ext cx="481200" cy="481200"/>
          </a:xfrm>
          <a:prstGeom prst="ellipse">
            <a:avLst/>
          </a:prstGeom>
          <a:solidFill>
            <a:schemeClr val="dk1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G</a:t>
            </a:r>
          </a:p>
        </p:txBody>
      </p:sp>
      <p:sp>
        <p:nvSpPr>
          <p:cNvPr id="2070" name="Shape 2070"/>
          <p:cNvSpPr/>
          <p:nvPr/>
        </p:nvSpPr>
        <p:spPr>
          <a:xfrm>
            <a:off x="2309451" y="2897550"/>
            <a:ext cx="808500" cy="808500"/>
          </a:xfrm>
          <a:prstGeom prst="ellipse">
            <a:avLst/>
          </a:prstGeom>
          <a:solidFill>
            <a:srgbClr val="8BC34A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A, B</a:t>
            </a:r>
          </a:p>
        </p:txBody>
      </p:sp>
      <p:sp>
        <p:nvSpPr>
          <p:cNvPr id="2081" name="Shape 2081"/>
          <p:cNvSpPr/>
          <p:nvPr/>
        </p:nvSpPr>
        <p:spPr>
          <a:xfrm>
            <a:off x="1893000" y="4520249"/>
            <a:ext cx="481200" cy="481200"/>
          </a:xfrm>
          <a:prstGeom prst="ellipse">
            <a:avLst/>
          </a:prstGeom>
          <a:solidFill>
            <a:schemeClr val="dk1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F</a:t>
            </a:r>
          </a:p>
        </p:txBody>
      </p:sp>
      <p:sp>
        <p:nvSpPr>
          <p:cNvPr id="2078" name="Shape 2078"/>
          <p:cNvSpPr/>
          <p:nvPr/>
        </p:nvSpPr>
        <p:spPr>
          <a:xfrm>
            <a:off x="5245800" y="2996249"/>
            <a:ext cx="481200" cy="481200"/>
          </a:xfrm>
          <a:prstGeom prst="ellipse">
            <a:avLst/>
          </a:prstGeom>
          <a:solidFill>
            <a:schemeClr val="dk1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C</a:t>
            </a:r>
          </a:p>
        </p:txBody>
      </p:sp>
      <p:sp>
        <p:nvSpPr>
          <p:cNvPr id="2080" name="Shape 2080"/>
          <p:cNvSpPr/>
          <p:nvPr/>
        </p:nvSpPr>
        <p:spPr>
          <a:xfrm>
            <a:off x="6465000" y="3072449"/>
            <a:ext cx="481200" cy="481200"/>
          </a:xfrm>
          <a:prstGeom prst="ellipse">
            <a:avLst/>
          </a:prstGeom>
          <a:solidFill>
            <a:schemeClr val="dk1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D</a:t>
            </a:r>
          </a:p>
        </p:txBody>
      </p:sp>
      <p:sp>
        <p:nvSpPr>
          <p:cNvPr id="2082" name="Shape 2082"/>
          <p:cNvSpPr txBox="1"/>
          <p:nvPr/>
        </p:nvSpPr>
        <p:spPr>
          <a:xfrm rot="-1540408">
            <a:off x="2883243" y="4327873"/>
            <a:ext cx="534574" cy="57415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{A, G}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{B, G}</a:t>
            </a:r>
          </a:p>
        </p:txBody>
      </p:sp>
      <p:sp>
        <p:nvSpPr>
          <p:cNvPr id="2083" name="Shape 2083"/>
          <p:cNvSpPr txBox="1"/>
          <p:nvPr/>
        </p:nvSpPr>
        <p:spPr>
          <a:xfrm rot="1098777">
            <a:off x="2261679" y="4139804"/>
            <a:ext cx="534679" cy="57414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{A, F}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{B, F}</a:t>
            </a:r>
          </a:p>
        </p:txBody>
      </p:sp>
      <p:sp>
        <p:nvSpPr>
          <p:cNvPr id="2084" name="Shape 2084"/>
          <p:cNvSpPr/>
          <p:nvPr/>
        </p:nvSpPr>
        <p:spPr>
          <a:xfrm>
            <a:off x="5712876" y="4466550"/>
            <a:ext cx="808500" cy="808500"/>
          </a:xfrm>
          <a:prstGeom prst="ellipse">
            <a:avLst/>
          </a:prstGeom>
          <a:solidFill>
            <a:srgbClr val="8BC34A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H, I</a:t>
            </a:r>
          </a:p>
        </p:txBody>
      </p:sp>
      <p:sp>
        <p:nvSpPr>
          <p:cNvPr id="2085" name="Shape 2085"/>
          <p:cNvSpPr txBox="1"/>
          <p:nvPr/>
        </p:nvSpPr>
        <p:spPr>
          <a:xfrm rot="1254100">
            <a:off x="6345424" y="4052098"/>
            <a:ext cx="599554" cy="57420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{D, H}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{D, I}</a:t>
            </a:r>
          </a:p>
        </p:txBody>
      </p:sp>
      <p:sp>
        <p:nvSpPr>
          <p:cNvPr id="2086" name="Shape 2086"/>
          <p:cNvSpPr txBox="1"/>
          <p:nvPr/>
        </p:nvSpPr>
        <p:spPr>
          <a:xfrm rot="-1250272">
            <a:off x="5655142" y="3357174"/>
            <a:ext cx="599620" cy="5741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{C, H}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{C, I}</a:t>
            </a:r>
          </a:p>
        </p:txBody>
      </p:sp>
      <p:sp>
        <p:nvSpPr>
          <p:cNvPr id="2087" name="Shape 2087"/>
          <p:cNvSpPr txBox="1"/>
          <p:nvPr/>
        </p:nvSpPr>
        <p:spPr>
          <a:xfrm rot="-1720">
            <a:off x="5133667" y="4626160"/>
            <a:ext cx="599700" cy="5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{E, H}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{E, I}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2091" name="Shape 20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92" name="Shape 2092"/>
          <p:cNvGrpSpPr/>
          <p:nvPr/>
        </p:nvGrpSpPr>
        <p:grpSpPr>
          <a:xfrm rot="-2252208">
            <a:off x="4964818" y="3646061"/>
            <a:ext cx="937302" cy="1861163"/>
            <a:chOff x="2693484" y="3145337"/>
            <a:chExt cx="937258" cy="1861074"/>
          </a:xfrm>
        </p:grpSpPr>
        <p:cxnSp>
          <p:nvCxnSpPr>
            <p:cNvPr id="2093" name="Shape 2093"/>
            <p:cNvCxnSpPr/>
            <p:nvPr/>
          </p:nvCxnSpPr>
          <p:spPr>
            <a:xfrm rot="10800000">
              <a:off x="2693484" y="3243012"/>
              <a:ext cx="868800" cy="1763400"/>
            </a:xfrm>
            <a:prstGeom prst="straightConnector1">
              <a:avLst/>
            </a:prstGeom>
            <a:noFill/>
            <a:ln cap="flat" cmpd="sng" w="38100">
              <a:solidFill>
                <a:srgbClr val="2196F3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094" name="Shape 2094"/>
            <p:cNvCxnSpPr/>
            <p:nvPr/>
          </p:nvCxnSpPr>
          <p:spPr>
            <a:xfrm rot="10800000">
              <a:off x="2746642" y="3145337"/>
              <a:ext cx="884100" cy="1827600"/>
            </a:xfrm>
            <a:prstGeom prst="straightConnector1">
              <a:avLst/>
            </a:prstGeom>
            <a:noFill/>
            <a:ln cap="flat" cmpd="sng" w="38100">
              <a:solidFill>
                <a:srgbClr val="2196F3"/>
              </a:solidFill>
              <a:prstDash val="solid"/>
              <a:round/>
              <a:headEnd len="lg" w="lg" type="none"/>
              <a:tailEnd len="lg" w="lg" type="none"/>
            </a:ln>
          </p:spPr>
        </p:cxnSp>
      </p:grpSp>
      <p:grpSp>
        <p:nvGrpSpPr>
          <p:cNvPr id="2095" name="Shape 2095"/>
          <p:cNvGrpSpPr/>
          <p:nvPr/>
        </p:nvGrpSpPr>
        <p:grpSpPr>
          <a:xfrm rot="1256056">
            <a:off x="6374951" y="3286041"/>
            <a:ext cx="76200" cy="1579815"/>
            <a:chOff x="1041600" y="4199849"/>
            <a:chExt cx="76200" cy="1579800"/>
          </a:xfrm>
        </p:grpSpPr>
        <p:cxnSp>
          <p:nvCxnSpPr>
            <p:cNvPr id="2096" name="Shape 2096"/>
            <p:cNvCxnSpPr/>
            <p:nvPr/>
          </p:nvCxnSpPr>
          <p:spPr>
            <a:xfrm rot="10800000">
              <a:off x="1041600" y="4199849"/>
              <a:ext cx="0" cy="1579800"/>
            </a:xfrm>
            <a:prstGeom prst="straightConnector1">
              <a:avLst/>
            </a:prstGeom>
            <a:noFill/>
            <a:ln cap="flat" cmpd="sng" w="38100">
              <a:solidFill>
                <a:srgbClr val="2196F3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097" name="Shape 2097"/>
            <p:cNvCxnSpPr/>
            <p:nvPr/>
          </p:nvCxnSpPr>
          <p:spPr>
            <a:xfrm rot="10800000">
              <a:off x="1117800" y="4199849"/>
              <a:ext cx="0" cy="1579800"/>
            </a:xfrm>
            <a:prstGeom prst="straightConnector1">
              <a:avLst/>
            </a:prstGeom>
            <a:noFill/>
            <a:ln cap="flat" cmpd="sng" w="38100">
              <a:solidFill>
                <a:srgbClr val="2196F3"/>
              </a:solidFill>
              <a:prstDash val="solid"/>
              <a:round/>
              <a:headEnd len="lg" w="lg" type="none"/>
              <a:tailEnd len="lg" w="lg" type="none"/>
            </a:ln>
          </p:spPr>
        </p:cxnSp>
      </p:grpSp>
      <p:grpSp>
        <p:nvGrpSpPr>
          <p:cNvPr id="2098" name="Shape 2098"/>
          <p:cNvGrpSpPr/>
          <p:nvPr/>
        </p:nvGrpSpPr>
        <p:grpSpPr>
          <a:xfrm rot="338463">
            <a:off x="5346046" y="3145421"/>
            <a:ext cx="937298" cy="1861154"/>
            <a:chOff x="2693484" y="3145337"/>
            <a:chExt cx="937258" cy="1861074"/>
          </a:xfrm>
        </p:grpSpPr>
        <p:cxnSp>
          <p:nvCxnSpPr>
            <p:cNvPr id="2099" name="Shape 2099"/>
            <p:cNvCxnSpPr/>
            <p:nvPr/>
          </p:nvCxnSpPr>
          <p:spPr>
            <a:xfrm rot="10800000">
              <a:off x="2693484" y="3243012"/>
              <a:ext cx="868800" cy="1763400"/>
            </a:xfrm>
            <a:prstGeom prst="straightConnector1">
              <a:avLst/>
            </a:prstGeom>
            <a:noFill/>
            <a:ln cap="flat" cmpd="sng" w="38100">
              <a:solidFill>
                <a:srgbClr val="2196F3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100" name="Shape 2100"/>
            <p:cNvCxnSpPr/>
            <p:nvPr/>
          </p:nvCxnSpPr>
          <p:spPr>
            <a:xfrm rot="10800000">
              <a:off x="2746642" y="3145337"/>
              <a:ext cx="884100" cy="1827600"/>
            </a:xfrm>
            <a:prstGeom prst="straightConnector1">
              <a:avLst/>
            </a:prstGeom>
            <a:noFill/>
            <a:ln cap="flat" cmpd="sng" w="38100">
              <a:solidFill>
                <a:srgbClr val="2196F3"/>
              </a:solidFill>
              <a:prstDash val="solid"/>
              <a:round/>
              <a:headEnd len="lg" w="lg" type="none"/>
              <a:tailEnd len="lg" w="lg" type="none"/>
            </a:ln>
          </p:spPr>
        </p:cxnSp>
      </p:grpSp>
      <p:grpSp>
        <p:nvGrpSpPr>
          <p:cNvPr id="2101" name="Shape 2101"/>
          <p:cNvGrpSpPr/>
          <p:nvPr/>
        </p:nvGrpSpPr>
        <p:grpSpPr>
          <a:xfrm>
            <a:off x="2693484" y="3145337"/>
            <a:ext cx="937258" cy="1861074"/>
            <a:chOff x="2693484" y="3145337"/>
            <a:chExt cx="937258" cy="1861074"/>
          </a:xfrm>
        </p:grpSpPr>
        <p:cxnSp>
          <p:nvCxnSpPr>
            <p:cNvPr id="2102" name="Shape 2102"/>
            <p:cNvCxnSpPr/>
            <p:nvPr/>
          </p:nvCxnSpPr>
          <p:spPr>
            <a:xfrm rot="10800000">
              <a:off x="2693484" y="3243012"/>
              <a:ext cx="868800" cy="1763400"/>
            </a:xfrm>
            <a:prstGeom prst="straightConnector1">
              <a:avLst/>
            </a:prstGeom>
            <a:noFill/>
            <a:ln cap="flat" cmpd="sng" w="38100">
              <a:solidFill>
                <a:srgbClr val="2196F3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103" name="Shape 2103"/>
            <p:cNvCxnSpPr/>
            <p:nvPr/>
          </p:nvCxnSpPr>
          <p:spPr>
            <a:xfrm rot="10800000">
              <a:off x="2746642" y="3145337"/>
              <a:ext cx="884100" cy="1827600"/>
            </a:xfrm>
            <a:prstGeom prst="straightConnector1">
              <a:avLst/>
            </a:prstGeom>
            <a:noFill/>
            <a:ln cap="flat" cmpd="sng" w="38100">
              <a:solidFill>
                <a:srgbClr val="2196F3"/>
              </a:solidFill>
              <a:prstDash val="solid"/>
              <a:round/>
              <a:headEnd len="lg" w="lg" type="none"/>
              <a:tailEnd len="lg" w="lg" type="none"/>
            </a:ln>
          </p:spPr>
        </p:cxnSp>
      </p:grpSp>
      <p:grpSp>
        <p:nvGrpSpPr>
          <p:cNvPr id="2104" name="Shape 2104"/>
          <p:cNvGrpSpPr/>
          <p:nvPr/>
        </p:nvGrpSpPr>
        <p:grpSpPr>
          <a:xfrm rot="1020098">
            <a:off x="2337849" y="3208989"/>
            <a:ext cx="76200" cy="1579805"/>
            <a:chOff x="1041600" y="4199849"/>
            <a:chExt cx="76200" cy="1579800"/>
          </a:xfrm>
        </p:grpSpPr>
        <p:cxnSp>
          <p:nvCxnSpPr>
            <p:cNvPr id="2105" name="Shape 2105"/>
            <p:cNvCxnSpPr/>
            <p:nvPr/>
          </p:nvCxnSpPr>
          <p:spPr>
            <a:xfrm rot="10800000">
              <a:off x="1041600" y="4199849"/>
              <a:ext cx="0" cy="1579800"/>
            </a:xfrm>
            <a:prstGeom prst="straightConnector1">
              <a:avLst/>
            </a:prstGeom>
            <a:noFill/>
            <a:ln cap="flat" cmpd="sng" w="38100">
              <a:solidFill>
                <a:srgbClr val="2196F3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106" name="Shape 2106"/>
            <p:cNvCxnSpPr/>
            <p:nvPr/>
          </p:nvCxnSpPr>
          <p:spPr>
            <a:xfrm rot="10800000">
              <a:off x="1117800" y="4199849"/>
              <a:ext cx="0" cy="1579800"/>
            </a:xfrm>
            <a:prstGeom prst="straightConnector1">
              <a:avLst/>
            </a:prstGeom>
            <a:noFill/>
            <a:ln cap="flat" cmpd="sng" w="38100">
              <a:solidFill>
                <a:srgbClr val="2196F3"/>
              </a:solidFill>
              <a:prstDash val="solid"/>
              <a:round/>
              <a:headEnd len="lg" w="lg" type="none"/>
              <a:tailEnd len="lg" w="lg" type="none"/>
            </a:ln>
          </p:spPr>
        </p:cxnSp>
      </p:grpSp>
      <p:sp>
        <p:nvSpPr>
          <p:cNvPr id="2107" name="Shape 2107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Karger’s Algorithm</a:t>
            </a:r>
          </a:p>
        </p:txBody>
      </p:sp>
      <p:cxnSp>
        <p:nvCxnSpPr>
          <p:cNvPr id="2108" name="Shape 2108"/>
          <p:cNvCxnSpPr>
            <a:stCxn id="2109" idx="6"/>
            <a:endCxn id="2110" idx="2"/>
          </p:cNvCxnSpPr>
          <p:nvPr/>
        </p:nvCxnSpPr>
        <p:spPr>
          <a:xfrm flipH="1">
            <a:off x="2708151" y="3301800"/>
            <a:ext cx="409800" cy="251400"/>
          </a:xfrm>
          <a:prstGeom prst="straightConnector1">
            <a:avLst/>
          </a:prstGeom>
          <a:noFill/>
          <a:ln cap="flat" cmpd="sng" w="38100">
            <a:solidFill>
              <a:srgbClr val="D3368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111" name="Shape 2111"/>
          <p:cNvCxnSpPr>
            <a:endCxn id="2112" idx="2"/>
          </p:cNvCxnSpPr>
          <p:nvPr/>
        </p:nvCxnSpPr>
        <p:spPr>
          <a:xfrm>
            <a:off x="2374200" y="4760849"/>
            <a:ext cx="1042800" cy="304800"/>
          </a:xfrm>
          <a:prstGeom prst="straightConnector1">
            <a:avLst/>
          </a:prstGeom>
          <a:noFill/>
          <a:ln cap="flat" cmpd="sng" w="38100">
            <a:solidFill>
              <a:srgbClr val="D3368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113" name="Shape 2113"/>
          <p:cNvCxnSpPr>
            <a:stCxn id="2109" idx="6"/>
            <a:endCxn id="2114" idx="1"/>
          </p:cNvCxnSpPr>
          <p:nvPr/>
        </p:nvCxnSpPr>
        <p:spPr>
          <a:xfrm>
            <a:off x="3117951" y="3301800"/>
            <a:ext cx="1284000" cy="679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115" name="Shape 2115"/>
          <p:cNvCxnSpPr>
            <a:stCxn id="2112" idx="7"/>
            <a:endCxn id="2114" idx="3"/>
          </p:cNvCxnSpPr>
          <p:nvPr/>
        </p:nvCxnSpPr>
        <p:spPr>
          <a:xfrm flipH="1" rot="10800000">
            <a:off x="3827730" y="4321319"/>
            <a:ext cx="574200" cy="574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116" name="Shape 2116"/>
          <p:cNvCxnSpPr>
            <a:stCxn id="2114" idx="7"/>
            <a:endCxn id="2117" idx="3"/>
          </p:cNvCxnSpPr>
          <p:nvPr/>
        </p:nvCxnSpPr>
        <p:spPr>
          <a:xfrm flipH="1" rot="10800000">
            <a:off x="4742130" y="3406919"/>
            <a:ext cx="574200" cy="574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118" name="Shape 2118"/>
          <p:cNvCxnSpPr>
            <a:stCxn id="2117" idx="6"/>
            <a:endCxn id="2119" idx="2"/>
          </p:cNvCxnSpPr>
          <p:nvPr/>
        </p:nvCxnSpPr>
        <p:spPr>
          <a:xfrm>
            <a:off x="5727000" y="3236849"/>
            <a:ext cx="738000" cy="76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114" name="Shape 2114"/>
          <p:cNvSpPr/>
          <p:nvPr/>
        </p:nvSpPr>
        <p:spPr>
          <a:xfrm>
            <a:off x="4331400" y="3910649"/>
            <a:ext cx="481200" cy="481200"/>
          </a:xfrm>
          <a:prstGeom prst="ellipse">
            <a:avLst/>
          </a:prstGeom>
          <a:solidFill>
            <a:schemeClr val="dk1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E</a:t>
            </a:r>
          </a:p>
        </p:txBody>
      </p:sp>
      <p:sp>
        <p:nvSpPr>
          <p:cNvPr id="2112" name="Shape 2112"/>
          <p:cNvSpPr/>
          <p:nvPr/>
        </p:nvSpPr>
        <p:spPr>
          <a:xfrm>
            <a:off x="3417000" y="4825049"/>
            <a:ext cx="481200" cy="481200"/>
          </a:xfrm>
          <a:prstGeom prst="ellipse">
            <a:avLst/>
          </a:prstGeom>
          <a:solidFill>
            <a:schemeClr val="dk1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G</a:t>
            </a:r>
          </a:p>
        </p:txBody>
      </p:sp>
      <p:sp>
        <p:nvSpPr>
          <p:cNvPr id="2109" name="Shape 2109"/>
          <p:cNvSpPr/>
          <p:nvPr/>
        </p:nvSpPr>
        <p:spPr>
          <a:xfrm>
            <a:off x="2309451" y="2897550"/>
            <a:ext cx="808500" cy="808500"/>
          </a:xfrm>
          <a:prstGeom prst="ellipse">
            <a:avLst/>
          </a:prstGeom>
          <a:solidFill>
            <a:srgbClr val="8BC34A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A, B</a:t>
            </a:r>
          </a:p>
        </p:txBody>
      </p:sp>
      <p:sp>
        <p:nvSpPr>
          <p:cNvPr id="2120" name="Shape 2120"/>
          <p:cNvSpPr/>
          <p:nvPr/>
        </p:nvSpPr>
        <p:spPr>
          <a:xfrm>
            <a:off x="1893000" y="4520249"/>
            <a:ext cx="481200" cy="481200"/>
          </a:xfrm>
          <a:prstGeom prst="ellipse">
            <a:avLst/>
          </a:prstGeom>
          <a:solidFill>
            <a:schemeClr val="dk1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F</a:t>
            </a:r>
          </a:p>
        </p:txBody>
      </p:sp>
      <p:sp>
        <p:nvSpPr>
          <p:cNvPr id="2117" name="Shape 2117"/>
          <p:cNvSpPr/>
          <p:nvPr/>
        </p:nvSpPr>
        <p:spPr>
          <a:xfrm>
            <a:off x="5245800" y="2996249"/>
            <a:ext cx="481200" cy="481200"/>
          </a:xfrm>
          <a:prstGeom prst="ellipse">
            <a:avLst/>
          </a:prstGeom>
          <a:solidFill>
            <a:schemeClr val="dk1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C</a:t>
            </a:r>
          </a:p>
        </p:txBody>
      </p:sp>
      <p:sp>
        <p:nvSpPr>
          <p:cNvPr id="2119" name="Shape 2119"/>
          <p:cNvSpPr/>
          <p:nvPr/>
        </p:nvSpPr>
        <p:spPr>
          <a:xfrm>
            <a:off x="6465000" y="3072449"/>
            <a:ext cx="481200" cy="481200"/>
          </a:xfrm>
          <a:prstGeom prst="ellipse">
            <a:avLst/>
          </a:prstGeom>
          <a:solidFill>
            <a:schemeClr val="dk1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D</a:t>
            </a:r>
          </a:p>
        </p:txBody>
      </p:sp>
      <p:sp>
        <p:nvSpPr>
          <p:cNvPr id="2121" name="Shape 2121"/>
          <p:cNvSpPr txBox="1"/>
          <p:nvPr/>
        </p:nvSpPr>
        <p:spPr>
          <a:xfrm rot="-1540408">
            <a:off x="2883243" y="4327873"/>
            <a:ext cx="534574" cy="57415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{A, G}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{B, G}</a:t>
            </a:r>
          </a:p>
        </p:txBody>
      </p:sp>
      <p:sp>
        <p:nvSpPr>
          <p:cNvPr id="2122" name="Shape 2122"/>
          <p:cNvSpPr txBox="1"/>
          <p:nvPr/>
        </p:nvSpPr>
        <p:spPr>
          <a:xfrm rot="1098777">
            <a:off x="2261679" y="4139804"/>
            <a:ext cx="534679" cy="57414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{A, F}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{B, F}</a:t>
            </a:r>
          </a:p>
        </p:txBody>
      </p:sp>
      <p:sp>
        <p:nvSpPr>
          <p:cNvPr id="2123" name="Shape 2123"/>
          <p:cNvSpPr/>
          <p:nvPr/>
        </p:nvSpPr>
        <p:spPr>
          <a:xfrm>
            <a:off x="5712876" y="4466550"/>
            <a:ext cx="808500" cy="808500"/>
          </a:xfrm>
          <a:prstGeom prst="ellipse">
            <a:avLst/>
          </a:prstGeom>
          <a:solidFill>
            <a:srgbClr val="8BC34A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H, I</a:t>
            </a:r>
          </a:p>
        </p:txBody>
      </p:sp>
      <p:sp>
        <p:nvSpPr>
          <p:cNvPr id="2124" name="Shape 2124"/>
          <p:cNvSpPr txBox="1"/>
          <p:nvPr/>
        </p:nvSpPr>
        <p:spPr>
          <a:xfrm rot="1254100">
            <a:off x="6345424" y="4052098"/>
            <a:ext cx="599554" cy="57420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{D, H}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{D, I}</a:t>
            </a:r>
          </a:p>
        </p:txBody>
      </p:sp>
      <p:sp>
        <p:nvSpPr>
          <p:cNvPr id="2125" name="Shape 2125"/>
          <p:cNvSpPr txBox="1"/>
          <p:nvPr/>
        </p:nvSpPr>
        <p:spPr>
          <a:xfrm rot="-1250272">
            <a:off x="5655142" y="3357174"/>
            <a:ext cx="599620" cy="5741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{C, H}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{C, I}</a:t>
            </a:r>
          </a:p>
        </p:txBody>
      </p:sp>
      <p:sp>
        <p:nvSpPr>
          <p:cNvPr id="2126" name="Shape 2126"/>
          <p:cNvSpPr txBox="1"/>
          <p:nvPr/>
        </p:nvSpPr>
        <p:spPr>
          <a:xfrm>
            <a:off x="1879950" y="5347350"/>
            <a:ext cx="1764600" cy="3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Select a random edge</a:t>
            </a:r>
          </a:p>
        </p:txBody>
      </p:sp>
      <p:sp>
        <p:nvSpPr>
          <p:cNvPr id="2127" name="Shape 2127"/>
          <p:cNvSpPr/>
          <p:nvPr/>
        </p:nvSpPr>
        <p:spPr>
          <a:xfrm flipH="1" rot="-1762025">
            <a:off x="2522316" y="4972450"/>
            <a:ext cx="255677" cy="344705"/>
          </a:xfrm>
          <a:custGeom>
            <a:pathLst>
              <a:path extrusionOk="0" h="5528" w="20363">
                <a:moveTo>
                  <a:pt x="20363" y="5528"/>
                </a:moveTo>
                <a:cubicBezTo>
                  <a:pt x="19587" y="5188"/>
                  <a:pt x="17890" y="4218"/>
                  <a:pt x="15709" y="3491"/>
                </a:cubicBezTo>
                <a:cubicBezTo>
                  <a:pt x="13527" y="2763"/>
                  <a:pt x="9891" y="1745"/>
                  <a:pt x="7273" y="1164"/>
                </a:cubicBezTo>
                <a:cubicBezTo>
                  <a:pt x="4654" y="582"/>
                  <a:pt x="1212" y="194"/>
                  <a:pt x="0" y="0"/>
                </a:cubicBezTo>
              </a:path>
            </a:pathLst>
          </a:custGeom>
          <a:noFill/>
          <a:ln cap="flat" cmpd="sng" w="38100">
            <a:solidFill>
              <a:srgbClr val="D33682"/>
            </a:solidFill>
            <a:prstDash val="solid"/>
            <a:round/>
            <a:headEnd len="lg" w="lg" type="none"/>
            <a:tailEnd len="lg" w="lg" type="stealth"/>
          </a:ln>
        </p:spPr>
      </p:sp>
      <p:sp>
        <p:nvSpPr>
          <p:cNvPr id="2128" name="Shape 2128"/>
          <p:cNvSpPr txBox="1"/>
          <p:nvPr/>
        </p:nvSpPr>
        <p:spPr>
          <a:xfrm rot="-1720">
            <a:off x="5133667" y="4626160"/>
            <a:ext cx="599700" cy="5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{E, H}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{E, I}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2132" name="Shape 2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33" name="Shape 2133"/>
          <p:cNvGrpSpPr/>
          <p:nvPr/>
        </p:nvGrpSpPr>
        <p:grpSpPr>
          <a:xfrm rot="-2252208">
            <a:off x="4964818" y="3646061"/>
            <a:ext cx="937302" cy="1861163"/>
            <a:chOff x="2693484" y="3145337"/>
            <a:chExt cx="937258" cy="1861074"/>
          </a:xfrm>
        </p:grpSpPr>
        <p:cxnSp>
          <p:nvCxnSpPr>
            <p:cNvPr id="2134" name="Shape 2134"/>
            <p:cNvCxnSpPr/>
            <p:nvPr/>
          </p:nvCxnSpPr>
          <p:spPr>
            <a:xfrm rot="10800000">
              <a:off x="2693484" y="3243012"/>
              <a:ext cx="868800" cy="1763400"/>
            </a:xfrm>
            <a:prstGeom prst="straightConnector1">
              <a:avLst/>
            </a:prstGeom>
            <a:noFill/>
            <a:ln cap="flat" cmpd="sng" w="38100">
              <a:solidFill>
                <a:srgbClr val="2196F3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135" name="Shape 2135"/>
            <p:cNvCxnSpPr/>
            <p:nvPr/>
          </p:nvCxnSpPr>
          <p:spPr>
            <a:xfrm rot="10800000">
              <a:off x="2746642" y="3145337"/>
              <a:ext cx="884100" cy="1827600"/>
            </a:xfrm>
            <a:prstGeom prst="straightConnector1">
              <a:avLst/>
            </a:prstGeom>
            <a:noFill/>
            <a:ln cap="flat" cmpd="sng" w="38100">
              <a:solidFill>
                <a:srgbClr val="2196F3"/>
              </a:solidFill>
              <a:prstDash val="solid"/>
              <a:round/>
              <a:headEnd len="lg" w="lg" type="none"/>
              <a:tailEnd len="lg" w="lg" type="none"/>
            </a:ln>
          </p:spPr>
        </p:cxnSp>
      </p:grpSp>
      <p:grpSp>
        <p:nvGrpSpPr>
          <p:cNvPr id="2136" name="Shape 2136"/>
          <p:cNvGrpSpPr/>
          <p:nvPr/>
        </p:nvGrpSpPr>
        <p:grpSpPr>
          <a:xfrm>
            <a:off x="2675595" y="3423048"/>
            <a:ext cx="228600" cy="1579800"/>
            <a:chOff x="967995" y="2904123"/>
            <a:chExt cx="228600" cy="1579800"/>
          </a:xfrm>
        </p:grpSpPr>
        <p:cxnSp>
          <p:nvCxnSpPr>
            <p:cNvPr id="2137" name="Shape 2137"/>
            <p:cNvCxnSpPr/>
            <p:nvPr/>
          </p:nvCxnSpPr>
          <p:spPr>
            <a:xfrm rot="10800000">
              <a:off x="967995" y="2904123"/>
              <a:ext cx="0" cy="1579800"/>
            </a:xfrm>
            <a:prstGeom prst="straightConnector1">
              <a:avLst/>
            </a:prstGeom>
            <a:noFill/>
            <a:ln cap="flat" cmpd="sng" w="38100">
              <a:solidFill>
                <a:srgbClr val="2196F3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138" name="Shape 2138"/>
            <p:cNvCxnSpPr/>
            <p:nvPr/>
          </p:nvCxnSpPr>
          <p:spPr>
            <a:xfrm rot="10800000">
              <a:off x="1044195" y="2904123"/>
              <a:ext cx="0" cy="1579800"/>
            </a:xfrm>
            <a:prstGeom prst="straightConnector1">
              <a:avLst/>
            </a:prstGeom>
            <a:noFill/>
            <a:ln cap="flat" cmpd="sng" w="38100">
              <a:solidFill>
                <a:srgbClr val="2196F3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139" name="Shape 2139"/>
            <p:cNvCxnSpPr/>
            <p:nvPr/>
          </p:nvCxnSpPr>
          <p:spPr>
            <a:xfrm rot="10800000">
              <a:off x="1120395" y="2904123"/>
              <a:ext cx="0" cy="1579800"/>
            </a:xfrm>
            <a:prstGeom prst="straightConnector1">
              <a:avLst/>
            </a:prstGeom>
            <a:noFill/>
            <a:ln cap="flat" cmpd="sng" w="38100">
              <a:solidFill>
                <a:srgbClr val="2196F3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140" name="Shape 2140"/>
            <p:cNvCxnSpPr/>
            <p:nvPr/>
          </p:nvCxnSpPr>
          <p:spPr>
            <a:xfrm rot="10800000">
              <a:off x="1196595" y="2904123"/>
              <a:ext cx="0" cy="1579800"/>
            </a:xfrm>
            <a:prstGeom prst="straightConnector1">
              <a:avLst/>
            </a:prstGeom>
            <a:noFill/>
            <a:ln cap="flat" cmpd="sng" w="38100">
              <a:solidFill>
                <a:srgbClr val="2196F3"/>
              </a:solidFill>
              <a:prstDash val="solid"/>
              <a:round/>
              <a:headEnd len="lg" w="lg" type="none"/>
              <a:tailEnd len="lg" w="lg" type="none"/>
            </a:ln>
          </p:spPr>
        </p:cxnSp>
      </p:grpSp>
      <p:grpSp>
        <p:nvGrpSpPr>
          <p:cNvPr id="2141" name="Shape 2141"/>
          <p:cNvGrpSpPr/>
          <p:nvPr/>
        </p:nvGrpSpPr>
        <p:grpSpPr>
          <a:xfrm rot="1256056">
            <a:off x="6374951" y="3286041"/>
            <a:ext cx="76200" cy="1579815"/>
            <a:chOff x="1041600" y="4199849"/>
            <a:chExt cx="76200" cy="1579800"/>
          </a:xfrm>
        </p:grpSpPr>
        <p:cxnSp>
          <p:nvCxnSpPr>
            <p:cNvPr id="2142" name="Shape 2142"/>
            <p:cNvCxnSpPr/>
            <p:nvPr/>
          </p:nvCxnSpPr>
          <p:spPr>
            <a:xfrm rot="10800000">
              <a:off x="1041600" y="4199849"/>
              <a:ext cx="0" cy="1579800"/>
            </a:xfrm>
            <a:prstGeom prst="straightConnector1">
              <a:avLst/>
            </a:prstGeom>
            <a:noFill/>
            <a:ln cap="flat" cmpd="sng" w="38100">
              <a:solidFill>
                <a:srgbClr val="2196F3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143" name="Shape 2143"/>
            <p:cNvCxnSpPr/>
            <p:nvPr/>
          </p:nvCxnSpPr>
          <p:spPr>
            <a:xfrm rot="10800000">
              <a:off x="1117800" y="4199849"/>
              <a:ext cx="0" cy="1579800"/>
            </a:xfrm>
            <a:prstGeom prst="straightConnector1">
              <a:avLst/>
            </a:prstGeom>
            <a:noFill/>
            <a:ln cap="flat" cmpd="sng" w="38100">
              <a:solidFill>
                <a:srgbClr val="2196F3"/>
              </a:solidFill>
              <a:prstDash val="solid"/>
              <a:round/>
              <a:headEnd len="lg" w="lg" type="none"/>
              <a:tailEnd len="lg" w="lg" type="none"/>
            </a:ln>
          </p:spPr>
        </p:cxnSp>
      </p:grpSp>
      <p:grpSp>
        <p:nvGrpSpPr>
          <p:cNvPr id="2144" name="Shape 2144"/>
          <p:cNvGrpSpPr/>
          <p:nvPr/>
        </p:nvGrpSpPr>
        <p:grpSpPr>
          <a:xfrm rot="338463">
            <a:off x="5346046" y="3145421"/>
            <a:ext cx="937298" cy="1861154"/>
            <a:chOff x="2693484" y="3145337"/>
            <a:chExt cx="937258" cy="1861074"/>
          </a:xfrm>
        </p:grpSpPr>
        <p:cxnSp>
          <p:nvCxnSpPr>
            <p:cNvPr id="2145" name="Shape 2145"/>
            <p:cNvCxnSpPr/>
            <p:nvPr/>
          </p:nvCxnSpPr>
          <p:spPr>
            <a:xfrm rot="10800000">
              <a:off x="2693484" y="3243012"/>
              <a:ext cx="868800" cy="1763400"/>
            </a:xfrm>
            <a:prstGeom prst="straightConnector1">
              <a:avLst/>
            </a:prstGeom>
            <a:noFill/>
            <a:ln cap="flat" cmpd="sng" w="38100">
              <a:solidFill>
                <a:srgbClr val="2196F3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146" name="Shape 2146"/>
            <p:cNvCxnSpPr/>
            <p:nvPr/>
          </p:nvCxnSpPr>
          <p:spPr>
            <a:xfrm rot="10800000">
              <a:off x="2746642" y="3145337"/>
              <a:ext cx="884100" cy="1827600"/>
            </a:xfrm>
            <a:prstGeom prst="straightConnector1">
              <a:avLst/>
            </a:prstGeom>
            <a:noFill/>
            <a:ln cap="flat" cmpd="sng" w="38100">
              <a:solidFill>
                <a:srgbClr val="2196F3"/>
              </a:solidFill>
              <a:prstDash val="solid"/>
              <a:round/>
              <a:headEnd len="lg" w="lg" type="none"/>
              <a:tailEnd len="lg" w="lg" type="none"/>
            </a:ln>
          </p:spPr>
        </p:cxnSp>
      </p:grpSp>
      <p:sp>
        <p:nvSpPr>
          <p:cNvPr id="2147" name="Shape 2147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Karger’s Algorithm</a:t>
            </a:r>
          </a:p>
        </p:txBody>
      </p:sp>
      <p:cxnSp>
        <p:nvCxnSpPr>
          <p:cNvPr id="2148" name="Shape 2148"/>
          <p:cNvCxnSpPr>
            <a:stCxn id="2149" idx="6"/>
            <a:endCxn id="2150" idx="2"/>
          </p:cNvCxnSpPr>
          <p:nvPr/>
        </p:nvCxnSpPr>
        <p:spPr>
          <a:xfrm flipH="1">
            <a:off x="2784351" y="3301800"/>
            <a:ext cx="409800" cy="251400"/>
          </a:xfrm>
          <a:prstGeom prst="straightConnector1">
            <a:avLst/>
          </a:prstGeom>
          <a:noFill/>
          <a:ln cap="flat" cmpd="sng" w="38100">
            <a:solidFill>
              <a:srgbClr val="D3368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151" name="Shape 2151"/>
          <p:cNvCxnSpPr>
            <a:stCxn id="2149" idx="6"/>
            <a:endCxn id="2152" idx="1"/>
          </p:cNvCxnSpPr>
          <p:nvPr/>
        </p:nvCxnSpPr>
        <p:spPr>
          <a:xfrm>
            <a:off x="3194151" y="3301800"/>
            <a:ext cx="1207800" cy="679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153" name="Shape 2153"/>
          <p:cNvCxnSpPr>
            <a:stCxn id="2154" idx="6"/>
            <a:endCxn id="2152" idx="3"/>
          </p:cNvCxnSpPr>
          <p:nvPr/>
        </p:nvCxnSpPr>
        <p:spPr>
          <a:xfrm flipH="1" rot="10800000">
            <a:off x="3194151" y="4321500"/>
            <a:ext cx="1207800" cy="7329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155" name="Shape 2155"/>
          <p:cNvCxnSpPr>
            <a:stCxn id="2152" idx="7"/>
            <a:endCxn id="2156" idx="3"/>
          </p:cNvCxnSpPr>
          <p:nvPr/>
        </p:nvCxnSpPr>
        <p:spPr>
          <a:xfrm flipH="1" rot="10800000">
            <a:off x="4742130" y="3406919"/>
            <a:ext cx="574200" cy="574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157" name="Shape 2157"/>
          <p:cNvCxnSpPr>
            <a:stCxn id="2156" idx="6"/>
            <a:endCxn id="2158" idx="2"/>
          </p:cNvCxnSpPr>
          <p:nvPr/>
        </p:nvCxnSpPr>
        <p:spPr>
          <a:xfrm>
            <a:off x="5727000" y="3236849"/>
            <a:ext cx="738000" cy="76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152" name="Shape 2152"/>
          <p:cNvSpPr/>
          <p:nvPr/>
        </p:nvSpPr>
        <p:spPr>
          <a:xfrm>
            <a:off x="4331400" y="3910649"/>
            <a:ext cx="481200" cy="481200"/>
          </a:xfrm>
          <a:prstGeom prst="ellipse">
            <a:avLst/>
          </a:prstGeom>
          <a:solidFill>
            <a:schemeClr val="dk1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E</a:t>
            </a:r>
          </a:p>
        </p:txBody>
      </p:sp>
      <p:sp>
        <p:nvSpPr>
          <p:cNvPr id="2149" name="Shape 2149"/>
          <p:cNvSpPr/>
          <p:nvPr/>
        </p:nvSpPr>
        <p:spPr>
          <a:xfrm>
            <a:off x="2385651" y="2897550"/>
            <a:ext cx="808500" cy="808500"/>
          </a:xfrm>
          <a:prstGeom prst="ellipse">
            <a:avLst/>
          </a:prstGeom>
          <a:solidFill>
            <a:srgbClr val="8BC34A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A, B</a:t>
            </a:r>
          </a:p>
        </p:txBody>
      </p:sp>
      <p:sp>
        <p:nvSpPr>
          <p:cNvPr id="2156" name="Shape 2156"/>
          <p:cNvSpPr/>
          <p:nvPr/>
        </p:nvSpPr>
        <p:spPr>
          <a:xfrm>
            <a:off x="5245800" y="2996249"/>
            <a:ext cx="481200" cy="481200"/>
          </a:xfrm>
          <a:prstGeom prst="ellipse">
            <a:avLst/>
          </a:prstGeom>
          <a:solidFill>
            <a:schemeClr val="dk1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C</a:t>
            </a:r>
          </a:p>
        </p:txBody>
      </p:sp>
      <p:sp>
        <p:nvSpPr>
          <p:cNvPr id="2158" name="Shape 2158"/>
          <p:cNvSpPr/>
          <p:nvPr/>
        </p:nvSpPr>
        <p:spPr>
          <a:xfrm>
            <a:off x="6465000" y="3072449"/>
            <a:ext cx="481200" cy="481200"/>
          </a:xfrm>
          <a:prstGeom prst="ellipse">
            <a:avLst/>
          </a:prstGeom>
          <a:solidFill>
            <a:schemeClr val="dk1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D</a:t>
            </a:r>
          </a:p>
        </p:txBody>
      </p:sp>
      <p:sp>
        <p:nvSpPr>
          <p:cNvPr id="2159" name="Shape 2159"/>
          <p:cNvSpPr txBox="1"/>
          <p:nvPr/>
        </p:nvSpPr>
        <p:spPr>
          <a:xfrm>
            <a:off x="2871275" y="3682546"/>
            <a:ext cx="534600" cy="9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{A, F}</a:t>
            </a:r>
          </a:p>
          <a:p>
            <a:pPr lvl="0">
              <a:spcBef>
                <a:spcPts val="0"/>
              </a:spcBef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{B, F}</a:t>
            </a:r>
          </a:p>
          <a:p>
            <a:pPr lvl="0">
              <a:spcBef>
                <a:spcPts val="0"/>
              </a:spcBef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{A, G}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{B, G}</a:t>
            </a:r>
          </a:p>
        </p:txBody>
      </p:sp>
      <p:sp>
        <p:nvSpPr>
          <p:cNvPr id="2160" name="Shape 2160"/>
          <p:cNvSpPr/>
          <p:nvPr/>
        </p:nvSpPr>
        <p:spPr>
          <a:xfrm>
            <a:off x="5712876" y="4466550"/>
            <a:ext cx="808500" cy="808500"/>
          </a:xfrm>
          <a:prstGeom prst="ellipse">
            <a:avLst/>
          </a:prstGeom>
          <a:solidFill>
            <a:srgbClr val="8BC34A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H, I</a:t>
            </a:r>
          </a:p>
        </p:txBody>
      </p:sp>
      <p:sp>
        <p:nvSpPr>
          <p:cNvPr id="2161" name="Shape 2161"/>
          <p:cNvSpPr txBox="1"/>
          <p:nvPr/>
        </p:nvSpPr>
        <p:spPr>
          <a:xfrm rot="1254100">
            <a:off x="6345424" y="4052098"/>
            <a:ext cx="599554" cy="57420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{D, H}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{D, I}</a:t>
            </a:r>
          </a:p>
        </p:txBody>
      </p:sp>
      <p:sp>
        <p:nvSpPr>
          <p:cNvPr id="2162" name="Shape 2162"/>
          <p:cNvSpPr txBox="1"/>
          <p:nvPr/>
        </p:nvSpPr>
        <p:spPr>
          <a:xfrm rot="-1250272">
            <a:off x="5655142" y="3357174"/>
            <a:ext cx="599620" cy="5741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{C, H}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{C, I}</a:t>
            </a:r>
          </a:p>
        </p:txBody>
      </p:sp>
      <p:sp>
        <p:nvSpPr>
          <p:cNvPr id="2154" name="Shape 2154"/>
          <p:cNvSpPr/>
          <p:nvPr/>
        </p:nvSpPr>
        <p:spPr>
          <a:xfrm>
            <a:off x="2385651" y="4650150"/>
            <a:ext cx="808500" cy="808500"/>
          </a:xfrm>
          <a:prstGeom prst="ellipse">
            <a:avLst/>
          </a:prstGeom>
          <a:solidFill>
            <a:srgbClr val="8BC34A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F</a:t>
            </a: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, G</a:t>
            </a:r>
          </a:p>
        </p:txBody>
      </p:sp>
      <p:sp>
        <p:nvSpPr>
          <p:cNvPr id="2163" name="Shape 2163"/>
          <p:cNvSpPr txBox="1"/>
          <p:nvPr/>
        </p:nvSpPr>
        <p:spPr>
          <a:xfrm rot="-1720">
            <a:off x="5133667" y="4626160"/>
            <a:ext cx="599700" cy="5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{E, H}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{E, I}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2167" name="Shape 2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68" name="Shape 2168"/>
          <p:cNvGrpSpPr/>
          <p:nvPr/>
        </p:nvGrpSpPr>
        <p:grpSpPr>
          <a:xfrm rot="-2252208">
            <a:off x="4964818" y="3646061"/>
            <a:ext cx="937302" cy="1861163"/>
            <a:chOff x="2693484" y="3145337"/>
            <a:chExt cx="937258" cy="1861074"/>
          </a:xfrm>
        </p:grpSpPr>
        <p:cxnSp>
          <p:nvCxnSpPr>
            <p:cNvPr id="2169" name="Shape 2169"/>
            <p:cNvCxnSpPr/>
            <p:nvPr/>
          </p:nvCxnSpPr>
          <p:spPr>
            <a:xfrm rot="10800000">
              <a:off x="2693484" y="3243012"/>
              <a:ext cx="868800" cy="1763400"/>
            </a:xfrm>
            <a:prstGeom prst="straightConnector1">
              <a:avLst/>
            </a:prstGeom>
            <a:noFill/>
            <a:ln cap="flat" cmpd="sng" w="38100">
              <a:solidFill>
                <a:srgbClr val="2196F3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170" name="Shape 2170"/>
            <p:cNvCxnSpPr/>
            <p:nvPr/>
          </p:nvCxnSpPr>
          <p:spPr>
            <a:xfrm rot="10800000">
              <a:off x="2746642" y="3145337"/>
              <a:ext cx="884100" cy="1827600"/>
            </a:xfrm>
            <a:prstGeom prst="straightConnector1">
              <a:avLst/>
            </a:prstGeom>
            <a:noFill/>
            <a:ln cap="flat" cmpd="sng" w="38100">
              <a:solidFill>
                <a:srgbClr val="2196F3"/>
              </a:solidFill>
              <a:prstDash val="solid"/>
              <a:round/>
              <a:headEnd len="lg" w="lg" type="none"/>
              <a:tailEnd len="lg" w="lg" type="none"/>
            </a:ln>
          </p:spPr>
        </p:cxnSp>
      </p:grpSp>
      <p:grpSp>
        <p:nvGrpSpPr>
          <p:cNvPr id="2171" name="Shape 2171"/>
          <p:cNvGrpSpPr/>
          <p:nvPr/>
        </p:nvGrpSpPr>
        <p:grpSpPr>
          <a:xfrm>
            <a:off x="2675595" y="3423048"/>
            <a:ext cx="228600" cy="1579800"/>
            <a:chOff x="967995" y="2904123"/>
            <a:chExt cx="228600" cy="1579800"/>
          </a:xfrm>
        </p:grpSpPr>
        <p:cxnSp>
          <p:nvCxnSpPr>
            <p:cNvPr id="2172" name="Shape 2172"/>
            <p:cNvCxnSpPr/>
            <p:nvPr/>
          </p:nvCxnSpPr>
          <p:spPr>
            <a:xfrm rot="10800000">
              <a:off x="967995" y="2904123"/>
              <a:ext cx="0" cy="1579800"/>
            </a:xfrm>
            <a:prstGeom prst="straightConnector1">
              <a:avLst/>
            </a:prstGeom>
            <a:noFill/>
            <a:ln cap="flat" cmpd="sng" w="38100">
              <a:solidFill>
                <a:srgbClr val="2196F3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173" name="Shape 2173"/>
            <p:cNvCxnSpPr/>
            <p:nvPr/>
          </p:nvCxnSpPr>
          <p:spPr>
            <a:xfrm rot="10800000">
              <a:off x="1044195" y="2904123"/>
              <a:ext cx="0" cy="1579800"/>
            </a:xfrm>
            <a:prstGeom prst="straightConnector1">
              <a:avLst/>
            </a:prstGeom>
            <a:noFill/>
            <a:ln cap="flat" cmpd="sng" w="38100">
              <a:solidFill>
                <a:srgbClr val="2196F3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174" name="Shape 2174"/>
            <p:cNvCxnSpPr/>
            <p:nvPr/>
          </p:nvCxnSpPr>
          <p:spPr>
            <a:xfrm rot="10800000">
              <a:off x="1120395" y="2904123"/>
              <a:ext cx="0" cy="1579800"/>
            </a:xfrm>
            <a:prstGeom prst="straightConnector1">
              <a:avLst/>
            </a:prstGeom>
            <a:noFill/>
            <a:ln cap="flat" cmpd="sng" w="38100">
              <a:solidFill>
                <a:srgbClr val="D33682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175" name="Shape 2175"/>
            <p:cNvCxnSpPr/>
            <p:nvPr/>
          </p:nvCxnSpPr>
          <p:spPr>
            <a:xfrm rot="10800000">
              <a:off x="1196595" y="2904123"/>
              <a:ext cx="0" cy="1579800"/>
            </a:xfrm>
            <a:prstGeom prst="straightConnector1">
              <a:avLst/>
            </a:prstGeom>
            <a:noFill/>
            <a:ln cap="flat" cmpd="sng" w="38100">
              <a:solidFill>
                <a:srgbClr val="2196F3"/>
              </a:solidFill>
              <a:prstDash val="solid"/>
              <a:round/>
              <a:headEnd len="lg" w="lg" type="none"/>
              <a:tailEnd len="lg" w="lg" type="none"/>
            </a:ln>
          </p:spPr>
        </p:cxnSp>
      </p:grpSp>
      <p:grpSp>
        <p:nvGrpSpPr>
          <p:cNvPr id="2176" name="Shape 2176"/>
          <p:cNvGrpSpPr/>
          <p:nvPr/>
        </p:nvGrpSpPr>
        <p:grpSpPr>
          <a:xfrm rot="1256056">
            <a:off x="6374951" y="3286041"/>
            <a:ext cx="76200" cy="1579815"/>
            <a:chOff x="1041600" y="4199849"/>
            <a:chExt cx="76200" cy="1579800"/>
          </a:xfrm>
        </p:grpSpPr>
        <p:cxnSp>
          <p:nvCxnSpPr>
            <p:cNvPr id="2177" name="Shape 2177"/>
            <p:cNvCxnSpPr/>
            <p:nvPr/>
          </p:nvCxnSpPr>
          <p:spPr>
            <a:xfrm rot="10800000">
              <a:off x="1041600" y="4199849"/>
              <a:ext cx="0" cy="1579800"/>
            </a:xfrm>
            <a:prstGeom prst="straightConnector1">
              <a:avLst/>
            </a:prstGeom>
            <a:noFill/>
            <a:ln cap="flat" cmpd="sng" w="38100">
              <a:solidFill>
                <a:srgbClr val="2196F3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178" name="Shape 2178"/>
            <p:cNvCxnSpPr/>
            <p:nvPr/>
          </p:nvCxnSpPr>
          <p:spPr>
            <a:xfrm rot="10800000">
              <a:off x="1117800" y="4199849"/>
              <a:ext cx="0" cy="1579800"/>
            </a:xfrm>
            <a:prstGeom prst="straightConnector1">
              <a:avLst/>
            </a:prstGeom>
            <a:noFill/>
            <a:ln cap="flat" cmpd="sng" w="38100">
              <a:solidFill>
                <a:srgbClr val="2196F3"/>
              </a:solidFill>
              <a:prstDash val="solid"/>
              <a:round/>
              <a:headEnd len="lg" w="lg" type="none"/>
              <a:tailEnd len="lg" w="lg" type="none"/>
            </a:ln>
          </p:spPr>
        </p:cxnSp>
      </p:grpSp>
      <p:grpSp>
        <p:nvGrpSpPr>
          <p:cNvPr id="2179" name="Shape 2179"/>
          <p:cNvGrpSpPr/>
          <p:nvPr/>
        </p:nvGrpSpPr>
        <p:grpSpPr>
          <a:xfrm rot="338463">
            <a:off x="5346046" y="3145421"/>
            <a:ext cx="937298" cy="1861154"/>
            <a:chOff x="2693484" y="3145337"/>
            <a:chExt cx="937258" cy="1861074"/>
          </a:xfrm>
        </p:grpSpPr>
        <p:cxnSp>
          <p:nvCxnSpPr>
            <p:cNvPr id="2180" name="Shape 2180"/>
            <p:cNvCxnSpPr/>
            <p:nvPr/>
          </p:nvCxnSpPr>
          <p:spPr>
            <a:xfrm rot="10800000">
              <a:off x="2693484" y="3243012"/>
              <a:ext cx="868800" cy="1763400"/>
            </a:xfrm>
            <a:prstGeom prst="straightConnector1">
              <a:avLst/>
            </a:prstGeom>
            <a:noFill/>
            <a:ln cap="flat" cmpd="sng" w="38100">
              <a:solidFill>
                <a:srgbClr val="2196F3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181" name="Shape 2181"/>
            <p:cNvCxnSpPr/>
            <p:nvPr/>
          </p:nvCxnSpPr>
          <p:spPr>
            <a:xfrm rot="10800000">
              <a:off x="2746642" y="3145337"/>
              <a:ext cx="884100" cy="1827600"/>
            </a:xfrm>
            <a:prstGeom prst="straightConnector1">
              <a:avLst/>
            </a:prstGeom>
            <a:noFill/>
            <a:ln cap="flat" cmpd="sng" w="38100">
              <a:solidFill>
                <a:srgbClr val="2196F3"/>
              </a:solidFill>
              <a:prstDash val="solid"/>
              <a:round/>
              <a:headEnd len="lg" w="lg" type="none"/>
              <a:tailEnd len="lg" w="lg" type="none"/>
            </a:ln>
          </p:spPr>
        </p:cxnSp>
      </p:grpSp>
      <p:sp>
        <p:nvSpPr>
          <p:cNvPr id="2182" name="Shape 2182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Karger’s Algorithm</a:t>
            </a:r>
          </a:p>
        </p:txBody>
      </p:sp>
      <p:cxnSp>
        <p:nvCxnSpPr>
          <p:cNvPr id="2183" name="Shape 2183"/>
          <p:cNvCxnSpPr>
            <a:stCxn id="2184" idx="6"/>
            <a:endCxn id="2185" idx="2"/>
          </p:cNvCxnSpPr>
          <p:nvPr/>
        </p:nvCxnSpPr>
        <p:spPr>
          <a:xfrm flipH="1">
            <a:off x="2784351" y="3301800"/>
            <a:ext cx="409800" cy="251400"/>
          </a:xfrm>
          <a:prstGeom prst="straightConnector1">
            <a:avLst/>
          </a:prstGeom>
          <a:noFill/>
          <a:ln cap="flat" cmpd="sng" w="38100">
            <a:solidFill>
              <a:srgbClr val="D3368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186" name="Shape 2186"/>
          <p:cNvCxnSpPr>
            <a:stCxn id="2184" idx="6"/>
            <a:endCxn id="2187" idx="1"/>
          </p:cNvCxnSpPr>
          <p:nvPr/>
        </p:nvCxnSpPr>
        <p:spPr>
          <a:xfrm>
            <a:off x="3194151" y="3301800"/>
            <a:ext cx="1207800" cy="679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188" name="Shape 2188"/>
          <p:cNvCxnSpPr>
            <a:stCxn id="2189" idx="6"/>
            <a:endCxn id="2187" idx="3"/>
          </p:cNvCxnSpPr>
          <p:nvPr/>
        </p:nvCxnSpPr>
        <p:spPr>
          <a:xfrm flipH="1" rot="10800000">
            <a:off x="3194151" y="4321500"/>
            <a:ext cx="1207800" cy="7329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190" name="Shape 2190"/>
          <p:cNvCxnSpPr>
            <a:stCxn id="2187" idx="7"/>
            <a:endCxn id="2191" idx="3"/>
          </p:cNvCxnSpPr>
          <p:nvPr/>
        </p:nvCxnSpPr>
        <p:spPr>
          <a:xfrm flipH="1" rot="10800000">
            <a:off x="4742130" y="3406919"/>
            <a:ext cx="574200" cy="574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192" name="Shape 2192"/>
          <p:cNvCxnSpPr>
            <a:stCxn id="2191" idx="6"/>
            <a:endCxn id="2193" idx="2"/>
          </p:cNvCxnSpPr>
          <p:nvPr/>
        </p:nvCxnSpPr>
        <p:spPr>
          <a:xfrm>
            <a:off x="5727000" y="3236849"/>
            <a:ext cx="738000" cy="76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187" name="Shape 2187"/>
          <p:cNvSpPr/>
          <p:nvPr/>
        </p:nvSpPr>
        <p:spPr>
          <a:xfrm>
            <a:off x="4331400" y="3910649"/>
            <a:ext cx="481200" cy="481200"/>
          </a:xfrm>
          <a:prstGeom prst="ellipse">
            <a:avLst/>
          </a:prstGeom>
          <a:solidFill>
            <a:schemeClr val="dk1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E</a:t>
            </a:r>
          </a:p>
        </p:txBody>
      </p:sp>
      <p:sp>
        <p:nvSpPr>
          <p:cNvPr id="2184" name="Shape 2184"/>
          <p:cNvSpPr/>
          <p:nvPr/>
        </p:nvSpPr>
        <p:spPr>
          <a:xfrm>
            <a:off x="2385651" y="2897550"/>
            <a:ext cx="808500" cy="808500"/>
          </a:xfrm>
          <a:prstGeom prst="ellipse">
            <a:avLst/>
          </a:prstGeom>
          <a:solidFill>
            <a:srgbClr val="8BC34A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A, B</a:t>
            </a:r>
          </a:p>
        </p:txBody>
      </p:sp>
      <p:sp>
        <p:nvSpPr>
          <p:cNvPr id="2191" name="Shape 2191"/>
          <p:cNvSpPr/>
          <p:nvPr/>
        </p:nvSpPr>
        <p:spPr>
          <a:xfrm>
            <a:off x="5245800" y="2996249"/>
            <a:ext cx="481200" cy="481200"/>
          </a:xfrm>
          <a:prstGeom prst="ellipse">
            <a:avLst/>
          </a:prstGeom>
          <a:solidFill>
            <a:schemeClr val="dk1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C</a:t>
            </a:r>
          </a:p>
        </p:txBody>
      </p:sp>
      <p:sp>
        <p:nvSpPr>
          <p:cNvPr id="2193" name="Shape 2193"/>
          <p:cNvSpPr/>
          <p:nvPr/>
        </p:nvSpPr>
        <p:spPr>
          <a:xfrm>
            <a:off x="6465000" y="3072449"/>
            <a:ext cx="481200" cy="481200"/>
          </a:xfrm>
          <a:prstGeom prst="ellipse">
            <a:avLst/>
          </a:prstGeom>
          <a:solidFill>
            <a:schemeClr val="dk1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D</a:t>
            </a:r>
          </a:p>
        </p:txBody>
      </p:sp>
      <p:sp>
        <p:nvSpPr>
          <p:cNvPr id="2194" name="Shape 2194"/>
          <p:cNvSpPr txBox="1"/>
          <p:nvPr/>
        </p:nvSpPr>
        <p:spPr>
          <a:xfrm>
            <a:off x="2871275" y="3682550"/>
            <a:ext cx="635700" cy="9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{A, F}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{B, F}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200">
                <a:solidFill>
                  <a:srgbClr val="D3368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{A, G}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{B, G}</a:t>
            </a:r>
          </a:p>
        </p:txBody>
      </p:sp>
      <p:sp>
        <p:nvSpPr>
          <p:cNvPr id="2195" name="Shape 2195"/>
          <p:cNvSpPr/>
          <p:nvPr/>
        </p:nvSpPr>
        <p:spPr>
          <a:xfrm>
            <a:off x="5712876" y="4466550"/>
            <a:ext cx="808500" cy="808500"/>
          </a:xfrm>
          <a:prstGeom prst="ellipse">
            <a:avLst/>
          </a:prstGeom>
          <a:solidFill>
            <a:srgbClr val="8BC34A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H, I</a:t>
            </a:r>
          </a:p>
        </p:txBody>
      </p:sp>
      <p:sp>
        <p:nvSpPr>
          <p:cNvPr id="2196" name="Shape 2196"/>
          <p:cNvSpPr txBox="1"/>
          <p:nvPr/>
        </p:nvSpPr>
        <p:spPr>
          <a:xfrm rot="1254100">
            <a:off x="6345424" y="4052098"/>
            <a:ext cx="599554" cy="57420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{D, H}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{D, I}</a:t>
            </a:r>
          </a:p>
        </p:txBody>
      </p:sp>
      <p:sp>
        <p:nvSpPr>
          <p:cNvPr id="2197" name="Shape 2197"/>
          <p:cNvSpPr txBox="1"/>
          <p:nvPr/>
        </p:nvSpPr>
        <p:spPr>
          <a:xfrm rot="-1250272">
            <a:off x="5655142" y="3357174"/>
            <a:ext cx="599620" cy="5741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{C, H}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{C, I}</a:t>
            </a:r>
          </a:p>
        </p:txBody>
      </p:sp>
      <p:sp>
        <p:nvSpPr>
          <p:cNvPr id="2189" name="Shape 2189"/>
          <p:cNvSpPr/>
          <p:nvPr/>
        </p:nvSpPr>
        <p:spPr>
          <a:xfrm>
            <a:off x="2385651" y="4650150"/>
            <a:ext cx="808500" cy="808500"/>
          </a:xfrm>
          <a:prstGeom prst="ellipse">
            <a:avLst/>
          </a:prstGeom>
          <a:solidFill>
            <a:srgbClr val="8BC34A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F, G</a:t>
            </a:r>
          </a:p>
        </p:txBody>
      </p:sp>
      <p:sp>
        <p:nvSpPr>
          <p:cNvPr id="2198" name="Shape 2198"/>
          <p:cNvSpPr txBox="1"/>
          <p:nvPr/>
        </p:nvSpPr>
        <p:spPr>
          <a:xfrm rot="-1720">
            <a:off x="5133667" y="4626160"/>
            <a:ext cx="599700" cy="5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{E, H}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{E, I}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2202" name="Shape 2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03" name="Shape 2203"/>
          <p:cNvGrpSpPr/>
          <p:nvPr/>
        </p:nvGrpSpPr>
        <p:grpSpPr>
          <a:xfrm rot="-2252208">
            <a:off x="4964818" y="3646061"/>
            <a:ext cx="937302" cy="1861163"/>
            <a:chOff x="2693484" y="3145337"/>
            <a:chExt cx="937258" cy="1861074"/>
          </a:xfrm>
        </p:grpSpPr>
        <p:cxnSp>
          <p:nvCxnSpPr>
            <p:cNvPr id="2204" name="Shape 2204"/>
            <p:cNvCxnSpPr/>
            <p:nvPr/>
          </p:nvCxnSpPr>
          <p:spPr>
            <a:xfrm rot="10800000">
              <a:off x="2693484" y="3243012"/>
              <a:ext cx="868800" cy="1763400"/>
            </a:xfrm>
            <a:prstGeom prst="straightConnector1">
              <a:avLst/>
            </a:prstGeom>
            <a:noFill/>
            <a:ln cap="flat" cmpd="sng" w="38100">
              <a:solidFill>
                <a:srgbClr val="2196F3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205" name="Shape 2205"/>
            <p:cNvCxnSpPr/>
            <p:nvPr/>
          </p:nvCxnSpPr>
          <p:spPr>
            <a:xfrm rot="10800000">
              <a:off x="2746642" y="3145337"/>
              <a:ext cx="884100" cy="1827600"/>
            </a:xfrm>
            <a:prstGeom prst="straightConnector1">
              <a:avLst/>
            </a:prstGeom>
            <a:noFill/>
            <a:ln cap="flat" cmpd="sng" w="38100">
              <a:solidFill>
                <a:srgbClr val="2196F3"/>
              </a:solidFill>
              <a:prstDash val="solid"/>
              <a:round/>
              <a:headEnd len="lg" w="lg" type="none"/>
              <a:tailEnd len="lg" w="lg" type="none"/>
            </a:ln>
          </p:spPr>
        </p:cxnSp>
      </p:grpSp>
      <p:cxnSp>
        <p:nvCxnSpPr>
          <p:cNvPr id="2206" name="Shape 2206"/>
          <p:cNvCxnSpPr/>
          <p:nvPr/>
        </p:nvCxnSpPr>
        <p:spPr>
          <a:xfrm>
            <a:off x="2929200" y="4195551"/>
            <a:ext cx="1754400" cy="0"/>
          </a:xfrm>
          <a:prstGeom prst="straightConnector1">
            <a:avLst/>
          </a:prstGeom>
          <a:noFill/>
          <a:ln cap="flat" cmpd="sng" w="38100">
            <a:solidFill>
              <a:srgbClr val="2196F3"/>
            </a:solidFill>
            <a:prstDash val="solid"/>
            <a:round/>
            <a:headEnd len="lg" w="lg" type="none"/>
            <a:tailEnd len="lg" w="lg" type="none"/>
          </a:ln>
        </p:spPr>
      </p:cxnSp>
      <p:grpSp>
        <p:nvGrpSpPr>
          <p:cNvPr id="2207" name="Shape 2207"/>
          <p:cNvGrpSpPr/>
          <p:nvPr/>
        </p:nvGrpSpPr>
        <p:grpSpPr>
          <a:xfrm rot="1256056">
            <a:off x="6374951" y="3286041"/>
            <a:ext cx="76200" cy="1579815"/>
            <a:chOff x="1041600" y="4199849"/>
            <a:chExt cx="76200" cy="1579800"/>
          </a:xfrm>
        </p:grpSpPr>
        <p:cxnSp>
          <p:nvCxnSpPr>
            <p:cNvPr id="2208" name="Shape 2208"/>
            <p:cNvCxnSpPr/>
            <p:nvPr/>
          </p:nvCxnSpPr>
          <p:spPr>
            <a:xfrm rot="10800000">
              <a:off x="1041600" y="4199849"/>
              <a:ext cx="0" cy="1579800"/>
            </a:xfrm>
            <a:prstGeom prst="straightConnector1">
              <a:avLst/>
            </a:prstGeom>
            <a:noFill/>
            <a:ln cap="flat" cmpd="sng" w="38100">
              <a:solidFill>
                <a:srgbClr val="2196F3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209" name="Shape 2209"/>
            <p:cNvCxnSpPr/>
            <p:nvPr/>
          </p:nvCxnSpPr>
          <p:spPr>
            <a:xfrm rot="10800000">
              <a:off x="1117800" y="4199849"/>
              <a:ext cx="0" cy="1579800"/>
            </a:xfrm>
            <a:prstGeom prst="straightConnector1">
              <a:avLst/>
            </a:prstGeom>
            <a:noFill/>
            <a:ln cap="flat" cmpd="sng" w="38100">
              <a:solidFill>
                <a:srgbClr val="2196F3"/>
              </a:solidFill>
              <a:prstDash val="solid"/>
              <a:round/>
              <a:headEnd len="lg" w="lg" type="none"/>
              <a:tailEnd len="lg" w="lg" type="none"/>
            </a:ln>
          </p:spPr>
        </p:cxnSp>
      </p:grpSp>
      <p:grpSp>
        <p:nvGrpSpPr>
          <p:cNvPr id="2210" name="Shape 2210"/>
          <p:cNvGrpSpPr/>
          <p:nvPr/>
        </p:nvGrpSpPr>
        <p:grpSpPr>
          <a:xfrm rot="338463">
            <a:off x="5346046" y="3145421"/>
            <a:ext cx="937298" cy="1861154"/>
            <a:chOff x="2693484" y="3145337"/>
            <a:chExt cx="937258" cy="1861074"/>
          </a:xfrm>
        </p:grpSpPr>
        <p:cxnSp>
          <p:nvCxnSpPr>
            <p:cNvPr id="2211" name="Shape 2211"/>
            <p:cNvCxnSpPr/>
            <p:nvPr/>
          </p:nvCxnSpPr>
          <p:spPr>
            <a:xfrm rot="10800000">
              <a:off x="2693484" y="3243012"/>
              <a:ext cx="868800" cy="1763400"/>
            </a:xfrm>
            <a:prstGeom prst="straightConnector1">
              <a:avLst/>
            </a:prstGeom>
            <a:noFill/>
            <a:ln cap="flat" cmpd="sng" w="38100">
              <a:solidFill>
                <a:srgbClr val="2196F3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212" name="Shape 2212"/>
            <p:cNvCxnSpPr/>
            <p:nvPr/>
          </p:nvCxnSpPr>
          <p:spPr>
            <a:xfrm rot="10800000">
              <a:off x="2746642" y="3145337"/>
              <a:ext cx="884100" cy="1827600"/>
            </a:xfrm>
            <a:prstGeom prst="straightConnector1">
              <a:avLst/>
            </a:prstGeom>
            <a:noFill/>
            <a:ln cap="flat" cmpd="sng" w="38100">
              <a:solidFill>
                <a:srgbClr val="2196F3"/>
              </a:solidFill>
              <a:prstDash val="solid"/>
              <a:round/>
              <a:headEnd len="lg" w="lg" type="none"/>
              <a:tailEnd len="lg" w="lg" type="none"/>
            </a:ln>
          </p:spPr>
        </p:cxnSp>
      </p:grpSp>
      <p:sp>
        <p:nvSpPr>
          <p:cNvPr id="2213" name="Shape 2213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Karger’s Algorithm</a:t>
            </a:r>
          </a:p>
        </p:txBody>
      </p:sp>
      <p:cxnSp>
        <p:nvCxnSpPr>
          <p:cNvPr id="2214" name="Shape 2214"/>
          <p:cNvCxnSpPr>
            <a:stCxn id="2215" idx="6"/>
            <a:endCxn id="2216" idx="2"/>
          </p:cNvCxnSpPr>
          <p:nvPr/>
        </p:nvCxnSpPr>
        <p:spPr>
          <a:xfrm flipH="1">
            <a:off x="2784351" y="4148860"/>
            <a:ext cx="409800" cy="251400"/>
          </a:xfrm>
          <a:prstGeom prst="straightConnector1">
            <a:avLst/>
          </a:prstGeom>
          <a:noFill/>
          <a:ln cap="flat" cmpd="sng" w="38100">
            <a:solidFill>
              <a:srgbClr val="D3368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217" name="Shape 2217"/>
          <p:cNvCxnSpPr/>
          <p:nvPr/>
        </p:nvCxnSpPr>
        <p:spPr>
          <a:xfrm>
            <a:off x="2853000" y="4119351"/>
            <a:ext cx="1754400" cy="0"/>
          </a:xfrm>
          <a:prstGeom prst="straightConnector1">
            <a:avLst/>
          </a:prstGeom>
          <a:noFill/>
          <a:ln cap="flat" cmpd="sng" w="38100">
            <a:solidFill>
              <a:srgbClr val="2196F3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218" name="Shape 2218"/>
          <p:cNvCxnSpPr>
            <a:stCxn id="2219" idx="7"/>
            <a:endCxn id="2220" idx="3"/>
          </p:cNvCxnSpPr>
          <p:nvPr/>
        </p:nvCxnSpPr>
        <p:spPr>
          <a:xfrm flipH="1" rot="10800000">
            <a:off x="4742130" y="3406919"/>
            <a:ext cx="574200" cy="574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221" name="Shape 2221"/>
          <p:cNvCxnSpPr>
            <a:stCxn id="2220" idx="6"/>
            <a:endCxn id="2222" idx="2"/>
          </p:cNvCxnSpPr>
          <p:nvPr/>
        </p:nvCxnSpPr>
        <p:spPr>
          <a:xfrm>
            <a:off x="5727000" y="3236849"/>
            <a:ext cx="738000" cy="76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219" name="Shape 2219"/>
          <p:cNvSpPr/>
          <p:nvPr/>
        </p:nvSpPr>
        <p:spPr>
          <a:xfrm>
            <a:off x="4331400" y="3910649"/>
            <a:ext cx="481200" cy="481200"/>
          </a:xfrm>
          <a:prstGeom prst="ellipse">
            <a:avLst/>
          </a:prstGeom>
          <a:solidFill>
            <a:schemeClr val="dk1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E</a:t>
            </a:r>
          </a:p>
        </p:txBody>
      </p:sp>
      <p:sp>
        <p:nvSpPr>
          <p:cNvPr id="2215" name="Shape 2215"/>
          <p:cNvSpPr/>
          <p:nvPr/>
        </p:nvSpPr>
        <p:spPr>
          <a:xfrm>
            <a:off x="2385651" y="3744610"/>
            <a:ext cx="808500" cy="808500"/>
          </a:xfrm>
          <a:prstGeom prst="ellipse">
            <a:avLst/>
          </a:prstGeom>
          <a:solidFill>
            <a:srgbClr val="8BC34A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500">
                <a:latin typeface="Source Sans Pro"/>
                <a:ea typeface="Source Sans Pro"/>
                <a:cs typeface="Source Sans Pro"/>
                <a:sym typeface="Source Sans Pro"/>
              </a:rPr>
              <a:t>A, B,</a:t>
            </a:r>
          </a:p>
          <a:p>
            <a:pPr lvl="0" rtl="0" algn="ctr">
              <a:spcBef>
                <a:spcPts val="0"/>
              </a:spcBef>
              <a:buNone/>
            </a:pPr>
            <a:r>
              <a:rPr b="1" lang="en" sz="1500">
                <a:latin typeface="Source Sans Pro"/>
                <a:ea typeface="Source Sans Pro"/>
                <a:cs typeface="Source Sans Pro"/>
                <a:sym typeface="Source Sans Pro"/>
              </a:rPr>
              <a:t>F, G</a:t>
            </a:r>
          </a:p>
        </p:txBody>
      </p:sp>
      <p:sp>
        <p:nvSpPr>
          <p:cNvPr id="2220" name="Shape 2220"/>
          <p:cNvSpPr/>
          <p:nvPr/>
        </p:nvSpPr>
        <p:spPr>
          <a:xfrm>
            <a:off x="5245800" y="2996249"/>
            <a:ext cx="481200" cy="481200"/>
          </a:xfrm>
          <a:prstGeom prst="ellipse">
            <a:avLst/>
          </a:prstGeom>
          <a:solidFill>
            <a:schemeClr val="dk1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C</a:t>
            </a:r>
          </a:p>
        </p:txBody>
      </p:sp>
      <p:sp>
        <p:nvSpPr>
          <p:cNvPr id="2222" name="Shape 2222"/>
          <p:cNvSpPr/>
          <p:nvPr/>
        </p:nvSpPr>
        <p:spPr>
          <a:xfrm>
            <a:off x="6465000" y="3072449"/>
            <a:ext cx="481200" cy="481200"/>
          </a:xfrm>
          <a:prstGeom prst="ellipse">
            <a:avLst/>
          </a:prstGeom>
          <a:solidFill>
            <a:schemeClr val="dk1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D</a:t>
            </a:r>
          </a:p>
        </p:txBody>
      </p:sp>
      <p:sp>
        <p:nvSpPr>
          <p:cNvPr id="2223" name="Shape 2223"/>
          <p:cNvSpPr/>
          <p:nvPr/>
        </p:nvSpPr>
        <p:spPr>
          <a:xfrm>
            <a:off x="5712876" y="4466550"/>
            <a:ext cx="808500" cy="808500"/>
          </a:xfrm>
          <a:prstGeom prst="ellipse">
            <a:avLst/>
          </a:prstGeom>
          <a:solidFill>
            <a:srgbClr val="8BC34A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H, I</a:t>
            </a:r>
          </a:p>
        </p:txBody>
      </p:sp>
      <p:sp>
        <p:nvSpPr>
          <p:cNvPr id="2224" name="Shape 2224"/>
          <p:cNvSpPr txBox="1"/>
          <p:nvPr/>
        </p:nvSpPr>
        <p:spPr>
          <a:xfrm rot="1254100">
            <a:off x="6345424" y="4052098"/>
            <a:ext cx="599554" cy="57420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{D, H}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{D, I}</a:t>
            </a:r>
          </a:p>
        </p:txBody>
      </p:sp>
      <p:sp>
        <p:nvSpPr>
          <p:cNvPr id="2225" name="Shape 2225"/>
          <p:cNvSpPr txBox="1"/>
          <p:nvPr/>
        </p:nvSpPr>
        <p:spPr>
          <a:xfrm rot="-1250272">
            <a:off x="5655142" y="3357174"/>
            <a:ext cx="599620" cy="5741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{C, H}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{C, I}</a:t>
            </a:r>
          </a:p>
        </p:txBody>
      </p:sp>
      <p:sp>
        <p:nvSpPr>
          <p:cNvPr id="2226" name="Shape 2226"/>
          <p:cNvSpPr txBox="1"/>
          <p:nvPr/>
        </p:nvSpPr>
        <p:spPr>
          <a:xfrm>
            <a:off x="3475675" y="3643166"/>
            <a:ext cx="574200" cy="40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{B, E}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{G, E}</a:t>
            </a:r>
          </a:p>
        </p:txBody>
      </p:sp>
      <p:sp>
        <p:nvSpPr>
          <p:cNvPr id="2227" name="Shape 2227"/>
          <p:cNvSpPr txBox="1"/>
          <p:nvPr/>
        </p:nvSpPr>
        <p:spPr>
          <a:xfrm rot="-1720">
            <a:off x="5133667" y="4626160"/>
            <a:ext cx="599700" cy="5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{E, H}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{E, I}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2231" name="Shape 2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32" name="Shape 2232"/>
          <p:cNvGrpSpPr/>
          <p:nvPr/>
        </p:nvGrpSpPr>
        <p:grpSpPr>
          <a:xfrm rot="-2252208">
            <a:off x="4964818" y="3646061"/>
            <a:ext cx="937302" cy="1861163"/>
            <a:chOff x="2693484" y="3145337"/>
            <a:chExt cx="937258" cy="1861074"/>
          </a:xfrm>
        </p:grpSpPr>
        <p:cxnSp>
          <p:nvCxnSpPr>
            <p:cNvPr id="2233" name="Shape 2233"/>
            <p:cNvCxnSpPr/>
            <p:nvPr/>
          </p:nvCxnSpPr>
          <p:spPr>
            <a:xfrm rot="10800000">
              <a:off x="2693484" y="3243012"/>
              <a:ext cx="868800" cy="1763400"/>
            </a:xfrm>
            <a:prstGeom prst="straightConnector1">
              <a:avLst/>
            </a:prstGeom>
            <a:noFill/>
            <a:ln cap="flat" cmpd="sng" w="38100">
              <a:solidFill>
                <a:srgbClr val="D33682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234" name="Shape 2234"/>
            <p:cNvCxnSpPr/>
            <p:nvPr/>
          </p:nvCxnSpPr>
          <p:spPr>
            <a:xfrm rot="10800000">
              <a:off x="2746642" y="3145337"/>
              <a:ext cx="884100" cy="1827600"/>
            </a:xfrm>
            <a:prstGeom prst="straightConnector1">
              <a:avLst/>
            </a:prstGeom>
            <a:noFill/>
            <a:ln cap="flat" cmpd="sng" w="38100">
              <a:solidFill>
                <a:srgbClr val="2196F3"/>
              </a:solidFill>
              <a:prstDash val="solid"/>
              <a:round/>
              <a:headEnd len="lg" w="lg" type="none"/>
              <a:tailEnd len="lg" w="lg" type="none"/>
            </a:ln>
          </p:spPr>
        </p:cxnSp>
      </p:grpSp>
      <p:cxnSp>
        <p:nvCxnSpPr>
          <p:cNvPr id="2235" name="Shape 2235"/>
          <p:cNvCxnSpPr/>
          <p:nvPr/>
        </p:nvCxnSpPr>
        <p:spPr>
          <a:xfrm>
            <a:off x="2929200" y="4195551"/>
            <a:ext cx="1754400" cy="0"/>
          </a:xfrm>
          <a:prstGeom prst="straightConnector1">
            <a:avLst/>
          </a:prstGeom>
          <a:noFill/>
          <a:ln cap="flat" cmpd="sng" w="38100">
            <a:solidFill>
              <a:srgbClr val="2196F3"/>
            </a:solidFill>
            <a:prstDash val="solid"/>
            <a:round/>
            <a:headEnd len="lg" w="lg" type="none"/>
            <a:tailEnd len="lg" w="lg" type="none"/>
          </a:ln>
        </p:spPr>
      </p:cxnSp>
      <p:grpSp>
        <p:nvGrpSpPr>
          <p:cNvPr id="2236" name="Shape 2236"/>
          <p:cNvGrpSpPr/>
          <p:nvPr/>
        </p:nvGrpSpPr>
        <p:grpSpPr>
          <a:xfrm rot="1256056">
            <a:off x="6374951" y="3286041"/>
            <a:ext cx="76200" cy="1579815"/>
            <a:chOff x="1041600" y="4199849"/>
            <a:chExt cx="76200" cy="1579800"/>
          </a:xfrm>
        </p:grpSpPr>
        <p:cxnSp>
          <p:nvCxnSpPr>
            <p:cNvPr id="2237" name="Shape 2237"/>
            <p:cNvCxnSpPr/>
            <p:nvPr/>
          </p:nvCxnSpPr>
          <p:spPr>
            <a:xfrm rot="10800000">
              <a:off x="1041600" y="4199849"/>
              <a:ext cx="0" cy="1579800"/>
            </a:xfrm>
            <a:prstGeom prst="straightConnector1">
              <a:avLst/>
            </a:prstGeom>
            <a:noFill/>
            <a:ln cap="flat" cmpd="sng" w="38100">
              <a:solidFill>
                <a:srgbClr val="2196F3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238" name="Shape 2238"/>
            <p:cNvCxnSpPr/>
            <p:nvPr/>
          </p:nvCxnSpPr>
          <p:spPr>
            <a:xfrm rot="10800000">
              <a:off x="1117800" y="4199849"/>
              <a:ext cx="0" cy="1579800"/>
            </a:xfrm>
            <a:prstGeom prst="straightConnector1">
              <a:avLst/>
            </a:prstGeom>
            <a:noFill/>
            <a:ln cap="flat" cmpd="sng" w="38100">
              <a:solidFill>
                <a:srgbClr val="2196F3"/>
              </a:solidFill>
              <a:prstDash val="solid"/>
              <a:round/>
              <a:headEnd len="lg" w="lg" type="none"/>
              <a:tailEnd len="lg" w="lg" type="none"/>
            </a:ln>
          </p:spPr>
        </p:cxnSp>
      </p:grpSp>
      <p:grpSp>
        <p:nvGrpSpPr>
          <p:cNvPr id="2239" name="Shape 2239"/>
          <p:cNvGrpSpPr/>
          <p:nvPr/>
        </p:nvGrpSpPr>
        <p:grpSpPr>
          <a:xfrm rot="338463">
            <a:off x="5346046" y="3145421"/>
            <a:ext cx="937298" cy="1861154"/>
            <a:chOff x="2693484" y="3145337"/>
            <a:chExt cx="937258" cy="1861074"/>
          </a:xfrm>
        </p:grpSpPr>
        <p:cxnSp>
          <p:nvCxnSpPr>
            <p:cNvPr id="2240" name="Shape 2240"/>
            <p:cNvCxnSpPr/>
            <p:nvPr/>
          </p:nvCxnSpPr>
          <p:spPr>
            <a:xfrm rot="10800000">
              <a:off x="2693484" y="3243012"/>
              <a:ext cx="868800" cy="1763400"/>
            </a:xfrm>
            <a:prstGeom prst="straightConnector1">
              <a:avLst/>
            </a:prstGeom>
            <a:noFill/>
            <a:ln cap="flat" cmpd="sng" w="38100">
              <a:solidFill>
                <a:srgbClr val="2196F3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241" name="Shape 2241"/>
            <p:cNvCxnSpPr/>
            <p:nvPr/>
          </p:nvCxnSpPr>
          <p:spPr>
            <a:xfrm rot="10800000">
              <a:off x="2746642" y="3145337"/>
              <a:ext cx="884100" cy="1827600"/>
            </a:xfrm>
            <a:prstGeom prst="straightConnector1">
              <a:avLst/>
            </a:prstGeom>
            <a:noFill/>
            <a:ln cap="flat" cmpd="sng" w="38100">
              <a:solidFill>
                <a:srgbClr val="2196F3"/>
              </a:solidFill>
              <a:prstDash val="solid"/>
              <a:round/>
              <a:headEnd len="lg" w="lg" type="none"/>
              <a:tailEnd len="lg" w="lg" type="none"/>
            </a:ln>
          </p:spPr>
        </p:cxnSp>
      </p:grpSp>
      <p:sp>
        <p:nvSpPr>
          <p:cNvPr id="2242" name="Shape 2242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Karger’s Algorithm</a:t>
            </a:r>
          </a:p>
        </p:txBody>
      </p:sp>
      <p:cxnSp>
        <p:nvCxnSpPr>
          <p:cNvPr id="2243" name="Shape 2243"/>
          <p:cNvCxnSpPr>
            <a:stCxn id="2244" idx="6"/>
            <a:endCxn id="2245" idx="2"/>
          </p:cNvCxnSpPr>
          <p:nvPr/>
        </p:nvCxnSpPr>
        <p:spPr>
          <a:xfrm flipH="1">
            <a:off x="2784351" y="4148860"/>
            <a:ext cx="409800" cy="251400"/>
          </a:xfrm>
          <a:prstGeom prst="straightConnector1">
            <a:avLst/>
          </a:prstGeom>
          <a:noFill/>
          <a:ln cap="flat" cmpd="sng" w="38100">
            <a:solidFill>
              <a:srgbClr val="D3368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246" name="Shape 2246"/>
          <p:cNvCxnSpPr/>
          <p:nvPr/>
        </p:nvCxnSpPr>
        <p:spPr>
          <a:xfrm>
            <a:off x="2853000" y="4119351"/>
            <a:ext cx="1754400" cy="0"/>
          </a:xfrm>
          <a:prstGeom prst="straightConnector1">
            <a:avLst/>
          </a:prstGeom>
          <a:noFill/>
          <a:ln cap="flat" cmpd="sng" w="38100">
            <a:solidFill>
              <a:srgbClr val="2196F3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247" name="Shape 2247"/>
          <p:cNvCxnSpPr>
            <a:stCxn id="2248" idx="7"/>
            <a:endCxn id="2249" idx="3"/>
          </p:cNvCxnSpPr>
          <p:nvPr/>
        </p:nvCxnSpPr>
        <p:spPr>
          <a:xfrm flipH="1" rot="10800000">
            <a:off x="4742130" y="3406919"/>
            <a:ext cx="574200" cy="574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250" name="Shape 2250"/>
          <p:cNvCxnSpPr>
            <a:stCxn id="2249" idx="6"/>
            <a:endCxn id="2251" idx="2"/>
          </p:cNvCxnSpPr>
          <p:nvPr/>
        </p:nvCxnSpPr>
        <p:spPr>
          <a:xfrm>
            <a:off x="5727000" y="3236849"/>
            <a:ext cx="738000" cy="76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248" name="Shape 2248"/>
          <p:cNvSpPr/>
          <p:nvPr/>
        </p:nvSpPr>
        <p:spPr>
          <a:xfrm>
            <a:off x="4331400" y="3910649"/>
            <a:ext cx="481200" cy="481200"/>
          </a:xfrm>
          <a:prstGeom prst="ellipse">
            <a:avLst/>
          </a:prstGeom>
          <a:solidFill>
            <a:schemeClr val="dk1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E</a:t>
            </a:r>
          </a:p>
        </p:txBody>
      </p:sp>
      <p:sp>
        <p:nvSpPr>
          <p:cNvPr id="2244" name="Shape 2244"/>
          <p:cNvSpPr/>
          <p:nvPr/>
        </p:nvSpPr>
        <p:spPr>
          <a:xfrm>
            <a:off x="2385651" y="3744610"/>
            <a:ext cx="808500" cy="808500"/>
          </a:xfrm>
          <a:prstGeom prst="ellipse">
            <a:avLst/>
          </a:prstGeom>
          <a:solidFill>
            <a:srgbClr val="8BC34A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500">
                <a:latin typeface="Source Sans Pro"/>
                <a:ea typeface="Source Sans Pro"/>
                <a:cs typeface="Source Sans Pro"/>
                <a:sym typeface="Source Sans Pro"/>
              </a:rPr>
              <a:t>A, B,</a:t>
            </a:r>
          </a:p>
          <a:p>
            <a:pPr lvl="0" rtl="0" algn="ctr">
              <a:spcBef>
                <a:spcPts val="0"/>
              </a:spcBef>
              <a:buNone/>
            </a:pPr>
            <a:r>
              <a:rPr b="1" lang="en" sz="1500">
                <a:latin typeface="Source Sans Pro"/>
                <a:ea typeface="Source Sans Pro"/>
                <a:cs typeface="Source Sans Pro"/>
                <a:sym typeface="Source Sans Pro"/>
              </a:rPr>
              <a:t>F, G</a:t>
            </a:r>
          </a:p>
        </p:txBody>
      </p:sp>
      <p:sp>
        <p:nvSpPr>
          <p:cNvPr id="2249" name="Shape 2249"/>
          <p:cNvSpPr/>
          <p:nvPr/>
        </p:nvSpPr>
        <p:spPr>
          <a:xfrm>
            <a:off x="5245800" y="2996249"/>
            <a:ext cx="481200" cy="481200"/>
          </a:xfrm>
          <a:prstGeom prst="ellipse">
            <a:avLst/>
          </a:prstGeom>
          <a:solidFill>
            <a:schemeClr val="dk1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C</a:t>
            </a:r>
          </a:p>
        </p:txBody>
      </p:sp>
      <p:sp>
        <p:nvSpPr>
          <p:cNvPr id="2251" name="Shape 2251"/>
          <p:cNvSpPr/>
          <p:nvPr/>
        </p:nvSpPr>
        <p:spPr>
          <a:xfrm>
            <a:off x="6465000" y="3072449"/>
            <a:ext cx="481200" cy="481200"/>
          </a:xfrm>
          <a:prstGeom prst="ellipse">
            <a:avLst/>
          </a:prstGeom>
          <a:solidFill>
            <a:schemeClr val="dk1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D</a:t>
            </a:r>
          </a:p>
        </p:txBody>
      </p:sp>
      <p:sp>
        <p:nvSpPr>
          <p:cNvPr id="2252" name="Shape 2252"/>
          <p:cNvSpPr/>
          <p:nvPr/>
        </p:nvSpPr>
        <p:spPr>
          <a:xfrm>
            <a:off x="5712876" y="4466550"/>
            <a:ext cx="808500" cy="808500"/>
          </a:xfrm>
          <a:prstGeom prst="ellipse">
            <a:avLst/>
          </a:prstGeom>
          <a:solidFill>
            <a:srgbClr val="8BC34A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H, I</a:t>
            </a:r>
          </a:p>
        </p:txBody>
      </p:sp>
      <p:sp>
        <p:nvSpPr>
          <p:cNvPr id="2253" name="Shape 2253"/>
          <p:cNvSpPr txBox="1"/>
          <p:nvPr/>
        </p:nvSpPr>
        <p:spPr>
          <a:xfrm rot="1254100">
            <a:off x="6345424" y="4052098"/>
            <a:ext cx="599554" cy="57420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{D, H}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{D, I}</a:t>
            </a:r>
          </a:p>
        </p:txBody>
      </p:sp>
      <p:sp>
        <p:nvSpPr>
          <p:cNvPr id="2254" name="Shape 2254"/>
          <p:cNvSpPr txBox="1"/>
          <p:nvPr/>
        </p:nvSpPr>
        <p:spPr>
          <a:xfrm rot="-1250272">
            <a:off x="5655142" y="3357174"/>
            <a:ext cx="599620" cy="5741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{C, H}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{C, I}</a:t>
            </a:r>
          </a:p>
        </p:txBody>
      </p:sp>
      <p:sp>
        <p:nvSpPr>
          <p:cNvPr id="2255" name="Shape 2255"/>
          <p:cNvSpPr txBox="1"/>
          <p:nvPr/>
        </p:nvSpPr>
        <p:spPr>
          <a:xfrm>
            <a:off x="3475675" y="3643166"/>
            <a:ext cx="574200" cy="40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{B, E}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{G, E}</a:t>
            </a:r>
          </a:p>
        </p:txBody>
      </p:sp>
      <p:sp>
        <p:nvSpPr>
          <p:cNvPr id="2256" name="Shape 2256"/>
          <p:cNvSpPr txBox="1"/>
          <p:nvPr/>
        </p:nvSpPr>
        <p:spPr>
          <a:xfrm rot="-1720">
            <a:off x="5133667" y="4626160"/>
            <a:ext cx="599700" cy="5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200">
                <a:solidFill>
                  <a:srgbClr val="D3368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{E, H}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{E, I}</a:t>
            </a: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2260" name="Shape 2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61" name="Shape 2261"/>
          <p:cNvGrpSpPr/>
          <p:nvPr/>
        </p:nvGrpSpPr>
        <p:grpSpPr>
          <a:xfrm rot="5400000">
            <a:off x="4840470" y="3754446"/>
            <a:ext cx="1288010" cy="152400"/>
            <a:chOff x="2969950" y="5198851"/>
            <a:chExt cx="1830600" cy="152400"/>
          </a:xfrm>
        </p:grpSpPr>
        <p:cxnSp>
          <p:nvCxnSpPr>
            <p:cNvPr id="2262" name="Shape 2262"/>
            <p:cNvCxnSpPr/>
            <p:nvPr/>
          </p:nvCxnSpPr>
          <p:spPr>
            <a:xfrm>
              <a:off x="3046150" y="5275051"/>
              <a:ext cx="1754400" cy="0"/>
            </a:xfrm>
            <a:prstGeom prst="straightConnector1">
              <a:avLst/>
            </a:prstGeom>
            <a:noFill/>
            <a:ln cap="flat" cmpd="sng" w="38100">
              <a:solidFill>
                <a:srgbClr val="2196F3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263" name="Shape 2263"/>
            <p:cNvCxnSpPr/>
            <p:nvPr/>
          </p:nvCxnSpPr>
          <p:spPr>
            <a:xfrm>
              <a:off x="2969950" y="5198851"/>
              <a:ext cx="1754400" cy="0"/>
            </a:xfrm>
            <a:prstGeom prst="straightConnector1">
              <a:avLst/>
            </a:prstGeom>
            <a:noFill/>
            <a:ln cap="flat" cmpd="sng" w="38100">
              <a:solidFill>
                <a:srgbClr val="2196F3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264" name="Shape 2264"/>
            <p:cNvCxnSpPr/>
            <p:nvPr/>
          </p:nvCxnSpPr>
          <p:spPr>
            <a:xfrm>
              <a:off x="3046150" y="5351251"/>
              <a:ext cx="1754400" cy="0"/>
            </a:xfrm>
            <a:prstGeom prst="straightConnector1">
              <a:avLst/>
            </a:prstGeom>
            <a:noFill/>
            <a:ln cap="flat" cmpd="sng" w="38100">
              <a:solidFill>
                <a:srgbClr val="2196F3"/>
              </a:solidFill>
              <a:prstDash val="solid"/>
              <a:round/>
              <a:headEnd len="lg" w="lg" type="none"/>
              <a:tailEnd len="lg" w="lg" type="none"/>
            </a:ln>
          </p:spPr>
        </p:cxnSp>
      </p:grpSp>
      <p:grpSp>
        <p:nvGrpSpPr>
          <p:cNvPr id="2265" name="Shape 2265"/>
          <p:cNvGrpSpPr/>
          <p:nvPr/>
        </p:nvGrpSpPr>
        <p:grpSpPr>
          <a:xfrm rot="2460128">
            <a:off x="6231640" y="3132197"/>
            <a:ext cx="76201" cy="1579831"/>
            <a:chOff x="1041600" y="4199849"/>
            <a:chExt cx="76200" cy="1579800"/>
          </a:xfrm>
        </p:grpSpPr>
        <p:cxnSp>
          <p:nvCxnSpPr>
            <p:cNvPr id="2266" name="Shape 2266"/>
            <p:cNvCxnSpPr/>
            <p:nvPr/>
          </p:nvCxnSpPr>
          <p:spPr>
            <a:xfrm rot="10800000">
              <a:off x="1041600" y="4199849"/>
              <a:ext cx="0" cy="1579800"/>
            </a:xfrm>
            <a:prstGeom prst="straightConnector1">
              <a:avLst/>
            </a:prstGeom>
            <a:noFill/>
            <a:ln cap="flat" cmpd="sng" w="38100">
              <a:solidFill>
                <a:srgbClr val="2196F3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267" name="Shape 2267"/>
            <p:cNvCxnSpPr/>
            <p:nvPr/>
          </p:nvCxnSpPr>
          <p:spPr>
            <a:xfrm rot="10800000">
              <a:off x="1117800" y="4199849"/>
              <a:ext cx="0" cy="1579800"/>
            </a:xfrm>
            <a:prstGeom prst="straightConnector1">
              <a:avLst/>
            </a:prstGeom>
            <a:noFill/>
            <a:ln cap="flat" cmpd="sng" w="38100">
              <a:solidFill>
                <a:srgbClr val="2196F3"/>
              </a:solidFill>
              <a:prstDash val="solid"/>
              <a:round/>
              <a:headEnd len="lg" w="lg" type="none"/>
              <a:tailEnd len="lg" w="lg" type="none"/>
            </a:ln>
          </p:spPr>
        </p:cxnSp>
      </p:grpSp>
      <p:sp>
        <p:nvSpPr>
          <p:cNvPr id="2268" name="Shape 2268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Karger’s Algorithm</a:t>
            </a:r>
          </a:p>
        </p:txBody>
      </p:sp>
      <p:cxnSp>
        <p:nvCxnSpPr>
          <p:cNvPr id="2269" name="Shape 2269"/>
          <p:cNvCxnSpPr>
            <a:stCxn id="2270" idx="6"/>
            <a:endCxn id="2271" idx="2"/>
          </p:cNvCxnSpPr>
          <p:nvPr/>
        </p:nvCxnSpPr>
        <p:spPr>
          <a:xfrm flipH="1">
            <a:off x="2784351" y="4148860"/>
            <a:ext cx="409800" cy="251400"/>
          </a:xfrm>
          <a:prstGeom prst="straightConnector1">
            <a:avLst/>
          </a:prstGeom>
          <a:noFill/>
          <a:ln cap="flat" cmpd="sng" w="38100">
            <a:solidFill>
              <a:srgbClr val="D33682"/>
            </a:solidFill>
            <a:prstDash val="solid"/>
            <a:round/>
            <a:headEnd len="lg" w="lg" type="none"/>
            <a:tailEnd len="lg" w="lg" type="none"/>
          </a:ln>
        </p:spPr>
      </p:cxnSp>
      <p:grpSp>
        <p:nvGrpSpPr>
          <p:cNvPr id="2272" name="Shape 2272"/>
          <p:cNvGrpSpPr/>
          <p:nvPr/>
        </p:nvGrpSpPr>
        <p:grpSpPr>
          <a:xfrm rot="651597">
            <a:off x="2853052" y="4348054"/>
            <a:ext cx="2555333" cy="76200"/>
            <a:chOff x="2853000" y="4119351"/>
            <a:chExt cx="1830600" cy="76200"/>
          </a:xfrm>
        </p:grpSpPr>
        <p:cxnSp>
          <p:nvCxnSpPr>
            <p:cNvPr id="2273" name="Shape 2273"/>
            <p:cNvCxnSpPr/>
            <p:nvPr/>
          </p:nvCxnSpPr>
          <p:spPr>
            <a:xfrm>
              <a:off x="2929200" y="4195551"/>
              <a:ext cx="1754400" cy="0"/>
            </a:xfrm>
            <a:prstGeom prst="straightConnector1">
              <a:avLst/>
            </a:prstGeom>
            <a:noFill/>
            <a:ln cap="flat" cmpd="sng" w="38100">
              <a:solidFill>
                <a:srgbClr val="2196F3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274" name="Shape 2274"/>
            <p:cNvCxnSpPr/>
            <p:nvPr/>
          </p:nvCxnSpPr>
          <p:spPr>
            <a:xfrm>
              <a:off x="2853000" y="4119351"/>
              <a:ext cx="1754400" cy="0"/>
            </a:xfrm>
            <a:prstGeom prst="straightConnector1">
              <a:avLst/>
            </a:prstGeom>
            <a:noFill/>
            <a:ln cap="flat" cmpd="sng" w="38100">
              <a:solidFill>
                <a:srgbClr val="2196F3"/>
              </a:solidFill>
              <a:prstDash val="solid"/>
              <a:round/>
              <a:headEnd len="lg" w="lg" type="none"/>
              <a:tailEnd len="lg" w="lg" type="none"/>
            </a:ln>
          </p:spPr>
        </p:cxnSp>
      </p:grpSp>
      <p:cxnSp>
        <p:nvCxnSpPr>
          <p:cNvPr id="2275" name="Shape 2275"/>
          <p:cNvCxnSpPr>
            <a:stCxn id="2276" idx="6"/>
            <a:endCxn id="2277" idx="2"/>
          </p:cNvCxnSpPr>
          <p:nvPr/>
        </p:nvCxnSpPr>
        <p:spPr>
          <a:xfrm>
            <a:off x="5727000" y="3236849"/>
            <a:ext cx="738000" cy="76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270" name="Shape 2270"/>
          <p:cNvSpPr/>
          <p:nvPr/>
        </p:nvSpPr>
        <p:spPr>
          <a:xfrm>
            <a:off x="2385651" y="3744610"/>
            <a:ext cx="808500" cy="808500"/>
          </a:xfrm>
          <a:prstGeom prst="ellipse">
            <a:avLst/>
          </a:prstGeom>
          <a:solidFill>
            <a:srgbClr val="8BC34A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500">
                <a:latin typeface="Source Sans Pro"/>
                <a:ea typeface="Source Sans Pro"/>
                <a:cs typeface="Source Sans Pro"/>
                <a:sym typeface="Source Sans Pro"/>
              </a:rPr>
              <a:t>A, B,</a:t>
            </a:r>
          </a:p>
          <a:p>
            <a:pPr lvl="0" rtl="0" algn="ctr">
              <a:spcBef>
                <a:spcPts val="0"/>
              </a:spcBef>
              <a:buNone/>
            </a:pPr>
            <a:r>
              <a:rPr b="1" lang="en" sz="1500">
                <a:latin typeface="Source Sans Pro"/>
                <a:ea typeface="Source Sans Pro"/>
                <a:cs typeface="Source Sans Pro"/>
                <a:sym typeface="Source Sans Pro"/>
              </a:rPr>
              <a:t>F, G</a:t>
            </a:r>
          </a:p>
        </p:txBody>
      </p:sp>
      <p:sp>
        <p:nvSpPr>
          <p:cNvPr id="2276" name="Shape 2276"/>
          <p:cNvSpPr/>
          <p:nvPr/>
        </p:nvSpPr>
        <p:spPr>
          <a:xfrm>
            <a:off x="5245800" y="2996249"/>
            <a:ext cx="481200" cy="481200"/>
          </a:xfrm>
          <a:prstGeom prst="ellipse">
            <a:avLst/>
          </a:prstGeom>
          <a:solidFill>
            <a:schemeClr val="dk1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C</a:t>
            </a:r>
          </a:p>
        </p:txBody>
      </p:sp>
      <p:sp>
        <p:nvSpPr>
          <p:cNvPr id="2277" name="Shape 2277"/>
          <p:cNvSpPr/>
          <p:nvPr/>
        </p:nvSpPr>
        <p:spPr>
          <a:xfrm>
            <a:off x="6465000" y="3072449"/>
            <a:ext cx="481200" cy="481200"/>
          </a:xfrm>
          <a:prstGeom prst="ellipse">
            <a:avLst/>
          </a:prstGeom>
          <a:solidFill>
            <a:schemeClr val="dk1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D</a:t>
            </a:r>
          </a:p>
        </p:txBody>
      </p:sp>
      <p:sp>
        <p:nvSpPr>
          <p:cNvPr id="2278" name="Shape 2278"/>
          <p:cNvSpPr/>
          <p:nvPr/>
        </p:nvSpPr>
        <p:spPr>
          <a:xfrm>
            <a:off x="5103276" y="4237950"/>
            <a:ext cx="808500" cy="808500"/>
          </a:xfrm>
          <a:prstGeom prst="ellipse">
            <a:avLst/>
          </a:prstGeom>
          <a:solidFill>
            <a:srgbClr val="8BC34A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200">
                <a:latin typeface="Source Sans Pro"/>
                <a:ea typeface="Source Sans Pro"/>
                <a:cs typeface="Source Sans Pro"/>
                <a:sym typeface="Source Sans Pro"/>
              </a:rPr>
              <a:t>E, </a:t>
            </a:r>
            <a:r>
              <a:rPr b="1" lang="en" sz="1200">
                <a:latin typeface="Source Sans Pro"/>
                <a:ea typeface="Source Sans Pro"/>
                <a:cs typeface="Source Sans Pro"/>
                <a:sym typeface="Source Sans Pro"/>
              </a:rPr>
              <a:t>H, I</a:t>
            </a:r>
          </a:p>
        </p:txBody>
      </p:sp>
      <p:sp>
        <p:nvSpPr>
          <p:cNvPr id="2279" name="Shape 2279"/>
          <p:cNvSpPr txBox="1"/>
          <p:nvPr/>
        </p:nvSpPr>
        <p:spPr>
          <a:xfrm rot="2452870">
            <a:off x="6224986" y="3779168"/>
            <a:ext cx="599548" cy="57423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{D, H}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{D, I}</a:t>
            </a:r>
          </a:p>
        </p:txBody>
      </p:sp>
      <p:sp>
        <p:nvSpPr>
          <p:cNvPr id="2280" name="Shape 2280"/>
          <p:cNvSpPr txBox="1"/>
          <p:nvPr/>
        </p:nvSpPr>
        <p:spPr>
          <a:xfrm rot="-1720">
            <a:off x="5515680" y="3388008"/>
            <a:ext cx="599700" cy="8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{C, E}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{C, H}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{C, I}</a:t>
            </a:r>
          </a:p>
        </p:txBody>
      </p:sp>
      <p:sp>
        <p:nvSpPr>
          <p:cNvPr id="2281" name="Shape 2281"/>
          <p:cNvSpPr txBox="1"/>
          <p:nvPr/>
        </p:nvSpPr>
        <p:spPr>
          <a:xfrm rot="639496">
            <a:off x="3954181" y="3922041"/>
            <a:ext cx="574206" cy="40539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{B, E}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{G, E}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/>
          <p:nvPr>
            <p:ph idx="4294967295" type="subTitle"/>
          </p:nvPr>
        </p:nvSpPr>
        <p:spPr>
          <a:xfrm>
            <a:off x="609600" y="1444500"/>
            <a:ext cx="7924800" cy="541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Why do we care about SCCs?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SCCs provide information about communities.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    A computer scientist might want to decompose the Internet into SCCs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    to find related topics.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    An economist might want to decompose labor market data into SCCs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    before making sense of it.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    A football executive might want to determine which Pac-12 school should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    play in the Rose Bowl.</a:t>
            </a:r>
          </a:p>
        </p:txBody>
      </p:sp>
      <p:sp>
        <p:nvSpPr>
          <p:cNvPr id="200" name="Shape 200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Strongly Connected Components</a:t>
            </a: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2285" name="Shape 2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86" name="Shape 2286"/>
          <p:cNvGrpSpPr/>
          <p:nvPr/>
        </p:nvGrpSpPr>
        <p:grpSpPr>
          <a:xfrm rot="5400000">
            <a:off x="4840470" y="3754446"/>
            <a:ext cx="1288010" cy="152400"/>
            <a:chOff x="2969950" y="5198851"/>
            <a:chExt cx="1830600" cy="152400"/>
          </a:xfrm>
        </p:grpSpPr>
        <p:cxnSp>
          <p:nvCxnSpPr>
            <p:cNvPr id="2287" name="Shape 2287"/>
            <p:cNvCxnSpPr/>
            <p:nvPr/>
          </p:nvCxnSpPr>
          <p:spPr>
            <a:xfrm>
              <a:off x="3046150" y="5275051"/>
              <a:ext cx="1754400" cy="0"/>
            </a:xfrm>
            <a:prstGeom prst="straightConnector1">
              <a:avLst/>
            </a:prstGeom>
            <a:noFill/>
            <a:ln cap="flat" cmpd="sng" w="38100">
              <a:solidFill>
                <a:srgbClr val="2196F3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288" name="Shape 2288"/>
            <p:cNvCxnSpPr/>
            <p:nvPr/>
          </p:nvCxnSpPr>
          <p:spPr>
            <a:xfrm>
              <a:off x="2969950" y="5198851"/>
              <a:ext cx="1754400" cy="0"/>
            </a:xfrm>
            <a:prstGeom prst="straightConnector1">
              <a:avLst/>
            </a:prstGeom>
            <a:noFill/>
            <a:ln cap="flat" cmpd="sng" w="38100">
              <a:solidFill>
                <a:srgbClr val="2196F3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289" name="Shape 2289"/>
            <p:cNvCxnSpPr/>
            <p:nvPr/>
          </p:nvCxnSpPr>
          <p:spPr>
            <a:xfrm>
              <a:off x="3046150" y="5351251"/>
              <a:ext cx="1754400" cy="0"/>
            </a:xfrm>
            <a:prstGeom prst="straightConnector1">
              <a:avLst/>
            </a:prstGeom>
            <a:noFill/>
            <a:ln cap="flat" cmpd="sng" w="38100">
              <a:solidFill>
                <a:srgbClr val="D33682"/>
              </a:solidFill>
              <a:prstDash val="solid"/>
              <a:round/>
              <a:headEnd len="lg" w="lg" type="none"/>
              <a:tailEnd len="lg" w="lg" type="none"/>
            </a:ln>
          </p:spPr>
        </p:cxnSp>
      </p:grpSp>
      <p:grpSp>
        <p:nvGrpSpPr>
          <p:cNvPr id="2290" name="Shape 2290"/>
          <p:cNvGrpSpPr/>
          <p:nvPr/>
        </p:nvGrpSpPr>
        <p:grpSpPr>
          <a:xfrm rot="2460128">
            <a:off x="6231640" y="3132197"/>
            <a:ext cx="76201" cy="1579831"/>
            <a:chOff x="1041600" y="4199849"/>
            <a:chExt cx="76200" cy="1579800"/>
          </a:xfrm>
        </p:grpSpPr>
        <p:cxnSp>
          <p:nvCxnSpPr>
            <p:cNvPr id="2291" name="Shape 2291"/>
            <p:cNvCxnSpPr/>
            <p:nvPr/>
          </p:nvCxnSpPr>
          <p:spPr>
            <a:xfrm rot="10800000">
              <a:off x="1041600" y="4199849"/>
              <a:ext cx="0" cy="1579800"/>
            </a:xfrm>
            <a:prstGeom prst="straightConnector1">
              <a:avLst/>
            </a:prstGeom>
            <a:noFill/>
            <a:ln cap="flat" cmpd="sng" w="38100">
              <a:solidFill>
                <a:srgbClr val="2196F3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292" name="Shape 2292"/>
            <p:cNvCxnSpPr/>
            <p:nvPr/>
          </p:nvCxnSpPr>
          <p:spPr>
            <a:xfrm rot="10800000">
              <a:off x="1117800" y="4199849"/>
              <a:ext cx="0" cy="1579800"/>
            </a:xfrm>
            <a:prstGeom prst="straightConnector1">
              <a:avLst/>
            </a:prstGeom>
            <a:noFill/>
            <a:ln cap="flat" cmpd="sng" w="38100">
              <a:solidFill>
                <a:srgbClr val="2196F3"/>
              </a:solidFill>
              <a:prstDash val="solid"/>
              <a:round/>
              <a:headEnd len="lg" w="lg" type="none"/>
              <a:tailEnd len="lg" w="lg" type="none"/>
            </a:ln>
          </p:spPr>
        </p:cxnSp>
      </p:grpSp>
      <p:sp>
        <p:nvSpPr>
          <p:cNvPr id="2293" name="Shape 2293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Karger’s Algorithm</a:t>
            </a:r>
          </a:p>
        </p:txBody>
      </p:sp>
      <p:cxnSp>
        <p:nvCxnSpPr>
          <p:cNvPr id="2294" name="Shape 2294"/>
          <p:cNvCxnSpPr>
            <a:stCxn id="2295" idx="6"/>
            <a:endCxn id="2296" idx="2"/>
          </p:cNvCxnSpPr>
          <p:nvPr/>
        </p:nvCxnSpPr>
        <p:spPr>
          <a:xfrm flipH="1">
            <a:off x="2784351" y="4148860"/>
            <a:ext cx="409800" cy="251400"/>
          </a:xfrm>
          <a:prstGeom prst="straightConnector1">
            <a:avLst/>
          </a:prstGeom>
          <a:noFill/>
          <a:ln cap="flat" cmpd="sng" w="38100">
            <a:solidFill>
              <a:srgbClr val="D33682"/>
            </a:solidFill>
            <a:prstDash val="solid"/>
            <a:round/>
            <a:headEnd len="lg" w="lg" type="none"/>
            <a:tailEnd len="lg" w="lg" type="none"/>
          </a:ln>
        </p:spPr>
      </p:cxnSp>
      <p:grpSp>
        <p:nvGrpSpPr>
          <p:cNvPr id="2297" name="Shape 2297"/>
          <p:cNvGrpSpPr/>
          <p:nvPr/>
        </p:nvGrpSpPr>
        <p:grpSpPr>
          <a:xfrm rot="651597">
            <a:off x="2853052" y="4348054"/>
            <a:ext cx="2555333" cy="76200"/>
            <a:chOff x="2853000" y="4119351"/>
            <a:chExt cx="1830600" cy="76200"/>
          </a:xfrm>
        </p:grpSpPr>
        <p:cxnSp>
          <p:nvCxnSpPr>
            <p:cNvPr id="2298" name="Shape 2298"/>
            <p:cNvCxnSpPr/>
            <p:nvPr/>
          </p:nvCxnSpPr>
          <p:spPr>
            <a:xfrm>
              <a:off x="2929200" y="4195551"/>
              <a:ext cx="1754400" cy="0"/>
            </a:xfrm>
            <a:prstGeom prst="straightConnector1">
              <a:avLst/>
            </a:prstGeom>
            <a:noFill/>
            <a:ln cap="flat" cmpd="sng" w="38100">
              <a:solidFill>
                <a:srgbClr val="2196F3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299" name="Shape 2299"/>
            <p:cNvCxnSpPr/>
            <p:nvPr/>
          </p:nvCxnSpPr>
          <p:spPr>
            <a:xfrm>
              <a:off x="2853000" y="4119351"/>
              <a:ext cx="1754400" cy="0"/>
            </a:xfrm>
            <a:prstGeom prst="straightConnector1">
              <a:avLst/>
            </a:prstGeom>
            <a:noFill/>
            <a:ln cap="flat" cmpd="sng" w="38100">
              <a:solidFill>
                <a:srgbClr val="2196F3"/>
              </a:solidFill>
              <a:prstDash val="solid"/>
              <a:round/>
              <a:headEnd len="lg" w="lg" type="none"/>
              <a:tailEnd len="lg" w="lg" type="none"/>
            </a:ln>
          </p:spPr>
        </p:cxnSp>
      </p:grpSp>
      <p:cxnSp>
        <p:nvCxnSpPr>
          <p:cNvPr id="2300" name="Shape 2300"/>
          <p:cNvCxnSpPr>
            <a:stCxn id="2301" idx="6"/>
            <a:endCxn id="2302" idx="2"/>
          </p:cNvCxnSpPr>
          <p:nvPr/>
        </p:nvCxnSpPr>
        <p:spPr>
          <a:xfrm>
            <a:off x="5727000" y="3236849"/>
            <a:ext cx="738000" cy="76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295" name="Shape 2295"/>
          <p:cNvSpPr/>
          <p:nvPr/>
        </p:nvSpPr>
        <p:spPr>
          <a:xfrm>
            <a:off x="2385651" y="3744610"/>
            <a:ext cx="808500" cy="808500"/>
          </a:xfrm>
          <a:prstGeom prst="ellipse">
            <a:avLst/>
          </a:prstGeom>
          <a:solidFill>
            <a:srgbClr val="8BC34A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500">
                <a:latin typeface="Source Sans Pro"/>
                <a:ea typeface="Source Sans Pro"/>
                <a:cs typeface="Source Sans Pro"/>
                <a:sym typeface="Source Sans Pro"/>
              </a:rPr>
              <a:t>A, B,</a:t>
            </a:r>
          </a:p>
          <a:p>
            <a:pPr lvl="0" rtl="0" algn="ctr">
              <a:spcBef>
                <a:spcPts val="0"/>
              </a:spcBef>
              <a:buNone/>
            </a:pPr>
            <a:r>
              <a:rPr b="1" lang="en" sz="1500">
                <a:latin typeface="Source Sans Pro"/>
                <a:ea typeface="Source Sans Pro"/>
                <a:cs typeface="Source Sans Pro"/>
                <a:sym typeface="Source Sans Pro"/>
              </a:rPr>
              <a:t>F, G</a:t>
            </a:r>
          </a:p>
        </p:txBody>
      </p:sp>
      <p:sp>
        <p:nvSpPr>
          <p:cNvPr id="2301" name="Shape 2301"/>
          <p:cNvSpPr/>
          <p:nvPr/>
        </p:nvSpPr>
        <p:spPr>
          <a:xfrm>
            <a:off x="5245800" y="2996249"/>
            <a:ext cx="481200" cy="481200"/>
          </a:xfrm>
          <a:prstGeom prst="ellipse">
            <a:avLst/>
          </a:prstGeom>
          <a:solidFill>
            <a:schemeClr val="dk1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C</a:t>
            </a:r>
          </a:p>
        </p:txBody>
      </p:sp>
      <p:sp>
        <p:nvSpPr>
          <p:cNvPr id="2302" name="Shape 2302"/>
          <p:cNvSpPr/>
          <p:nvPr/>
        </p:nvSpPr>
        <p:spPr>
          <a:xfrm>
            <a:off x="6465000" y="3072449"/>
            <a:ext cx="481200" cy="481200"/>
          </a:xfrm>
          <a:prstGeom prst="ellipse">
            <a:avLst/>
          </a:prstGeom>
          <a:solidFill>
            <a:schemeClr val="dk1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D</a:t>
            </a:r>
          </a:p>
        </p:txBody>
      </p:sp>
      <p:sp>
        <p:nvSpPr>
          <p:cNvPr id="2303" name="Shape 2303"/>
          <p:cNvSpPr/>
          <p:nvPr/>
        </p:nvSpPr>
        <p:spPr>
          <a:xfrm>
            <a:off x="5103276" y="4237950"/>
            <a:ext cx="808500" cy="808500"/>
          </a:xfrm>
          <a:prstGeom prst="ellipse">
            <a:avLst/>
          </a:prstGeom>
          <a:solidFill>
            <a:srgbClr val="8BC34A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200">
                <a:latin typeface="Source Sans Pro"/>
                <a:ea typeface="Source Sans Pro"/>
                <a:cs typeface="Source Sans Pro"/>
                <a:sym typeface="Source Sans Pro"/>
              </a:rPr>
              <a:t>E, H, I</a:t>
            </a:r>
          </a:p>
        </p:txBody>
      </p:sp>
      <p:sp>
        <p:nvSpPr>
          <p:cNvPr id="2304" name="Shape 2304"/>
          <p:cNvSpPr txBox="1"/>
          <p:nvPr/>
        </p:nvSpPr>
        <p:spPr>
          <a:xfrm rot="2452870">
            <a:off x="6224986" y="3779168"/>
            <a:ext cx="599548" cy="57423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{D, H}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{D, I}</a:t>
            </a:r>
          </a:p>
        </p:txBody>
      </p:sp>
      <p:sp>
        <p:nvSpPr>
          <p:cNvPr id="2305" name="Shape 2305"/>
          <p:cNvSpPr txBox="1"/>
          <p:nvPr/>
        </p:nvSpPr>
        <p:spPr>
          <a:xfrm rot="-1720">
            <a:off x="5515680" y="3388008"/>
            <a:ext cx="599700" cy="8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200">
                <a:solidFill>
                  <a:srgbClr val="D3368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{C, E}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{C, H}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{C, I}</a:t>
            </a:r>
          </a:p>
        </p:txBody>
      </p:sp>
      <p:sp>
        <p:nvSpPr>
          <p:cNvPr id="2306" name="Shape 2306"/>
          <p:cNvSpPr txBox="1"/>
          <p:nvPr/>
        </p:nvSpPr>
        <p:spPr>
          <a:xfrm rot="639496">
            <a:off x="3954181" y="3922041"/>
            <a:ext cx="574206" cy="40539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{B, E}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{G, E}</a:t>
            </a: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2310" name="Shape 2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11" name="Shape 2311"/>
          <p:cNvGrpSpPr/>
          <p:nvPr/>
        </p:nvGrpSpPr>
        <p:grpSpPr>
          <a:xfrm rot="8633832">
            <a:off x="5531302" y="3605962"/>
            <a:ext cx="1288052" cy="152398"/>
            <a:chOff x="2969950" y="5198851"/>
            <a:chExt cx="1830600" cy="152400"/>
          </a:xfrm>
        </p:grpSpPr>
        <p:cxnSp>
          <p:nvCxnSpPr>
            <p:cNvPr id="2312" name="Shape 2312"/>
            <p:cNvCxnSpPr/>
            <p:nvPr/>
          </p:nvCxnSpPr>
          <p:spPr>
            <a:xfrm>
              <a:off x="3046150" y="5275051"/>
              <a:ext cx="1754400" cy="0"/>
            </a:xfrm>
            <a:prstGeom prst="straightConnector1">
              <a:avLst/>
            </a:prstGeom>
            <a:noFill/>
            <a:ln cap="flat" cmpd="sng" w="38100">
              <a:solidFill>
                <a:srgbClr val="2196F3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313" name="Shape 2313"/>
            <p:cNvCxnSpPr/>
            <p:nvPr/>
          </p:nvCxnSpPr>
          <p:spPr>
            <a:xfrm>
              <a:off x="2969950" y="5198851"/>
              <a:ext cx="1754400" cy="0"/>
            </a:xfrm>
            <a:prstGeom prst="straightConnector1">
              <a:avLst/>
            </a:prstGeom>
            <a:noFill/>
            <a:ln cap="flat" cmpd="sng" w="38100">
              <a:solidFill>
                <a:srgbClr val="2196F3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314" name="Shape 2314"/>
            <p:cNvCxnSpPr/>
            <p:nvPr/>
          </p:nvCxnSpPr>
          <p:spPr>
            <a:xfrm>
              <a:off x="3046150" y="5351251"/>
              <a:ext cx="1754400" cy="0"/>
            </a:xfrm>
            <a:prstGeom prst="straightConnector1">
              <a:avLst/>
            </a:prstGeom>
            <a:noFill/>
            <a:ln cap="flat" cmpd="sng" w="38100">
              <a:solidFill>
                <a:srgbClr val="2196F3"/>
              </a:solidFill>
              <a:prstDash val="solid"/>
              <a:round/>
              <a:headEnd len="lg" w="lg" type="none"/>
              <a:tailEnd len="lg" w="lg" type="none"/>
            </a:ln>
          </p:spPr>
        </p:cxnSp>
      </p:grpSp>
      <p:sp>
        <p:nvSpPr>
          <p:cNvPr id="2315" name="Shape 2315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Karger’s Algorithm</a:t>
            </a:r>
          </a:p>
        </p:txBody>
      </p:sp>
      <p:cxnSp>
        <p:nvCxnSpPr>
          <p:cNvPr id="2316" name="Shape 2316"/>
          <p:cNvCxnSpPr>
            <a:stCxn id="2317" idx="6"/>
            <a:endCxn id="2318" idx="2"/>
          </p:cNvCxnSpPr>
          <p:nvPr/>
        </p:nvCxnSpPr>
        <p:spPr>
          <a:xfrm flipH="1">
            <a:off x="2784351" y="4148860"/>
            <a:ext cx="409800" cy="251400"/>
          </a:xfrm>
          <a:prstGeom prst="straightConnector1">
            <a:avLst/>
          </a:prstGeom>
          <a:noFill/>
          <a:ln cap="flat" cmpd="sng" w="38100">
            <a:solidFill>
              <a:srgbClr val="D33682"/>
            </a:solidFill>
            <a:prstDash val="solid"/>
            <a:round/>
            <a:headEnd len="lg" w="lg" type="none"/>
            <a:tailEnd len="lg" w="lg" type="none"/>
          </a:ln>
        </p:spPr>
      </p:cxnSp>
      <p:grpSp>
        <p:nvGrpSpPr>
          <p:cNvPr id="2319" name="Shape 2319"/>
          <p:cNvGrpSpPr/>
          <p:nvPr/>
        </p:nvGrpSpPr>
        <p:grpSpPr>
          <a:xfrm rot="-246">
            <a:off x="2852907" y="4119191"/>
            <a:ext cx="2555334" cy="76200"/>
            <a:chOff x="2853000" y="4119351"/>
            <a:chExt cx="1830600" cy="76200"/>
          </a:xfrm>
        </p:grpSpPr>
        <p:cxnSp>
          <p:nvCxnSpPr>
            <p:cNvPr id="2320" name="Shape 2320"/>
            <p:cNvCxnSpPr/>
            <p:nvPr/>
          </p:nvCxnSpPr>
          <p:spPr>
            <a:xfrm>
              <a:off x="2929200" y="4195551"/>
              <a:ext cx="1754400" cy="0"/>
            </a:xfrm>
            <a:prstGeom prst="straightConnector1">
              <a:avLst/>
            </a:prstGeom>
            <a:noFill/>
            <a:ln cap="flat" cmpd="sng" w="38100">
              <a:solidFill>
                <a:srgbClr val="2196F3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321" name="Shape 2321"/>
            <p:cNvCxnSpPr/>
            <p:nvPr/>
          </p:nvCxnSpPr>
          <p:spPr>
            <a:xfrm>
              <a:off x="2853000" y="4119351"/>
              <a:ext cx="1754400" cy="0"/>
            </a:xfrm>
            <a:prstGeom prst="straightConnector1">
              <a:avLst/>
            </a:prstGeom>
            <a:noFill/>
            <a:ln cap="flat" cmpd="sng" w="38100">
              <a:solidFill>
                <a:srgbClr val="2196F3"/>
              </a:solidFill>
              <a:prstDash val="solid"/>
              <a:round/>
              <a:headEnd len="lg" w="lg" type="none"/>
              <a:tailEnd len="lg" w="lg" type="none"/>
            </a:ln>
          </p:spPr>
        </p:cxnSp>
      </p:grpSp>
      <p:sp>
        <p:nvSpPr>
          <p:cNvPr id="2317" name="Shape 2317"/>
          <p:cNvSpPr/>
          <p:nvPr/>
        </p:nvSpPr>
        <p:spPr>
          <a:xfrm>
            <a:off x="2385651" y="3744610"/>
            <a:ext cx="808500" cy="808500"/>
          </a:xfrm>
          <a:prstGeom prst="ellipse">
            <a:avLst/>
          </a:prstGeom>
          <a:solidFill>
            <a:srgbClr val="8BC34A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500">
                <a:latin typeface="Source Sans Pro"/>
                <a:ea typeface="Source Sans Pro"/>
                <a:cs typeface="Source Sans Pro"/>
                <a:sym typeface="Source Sans Pro"/>
              </a:rPr>
              <a:t>A, B,</a:t>
            </a:r>
          </a:p>
          <a:p>
            <a:pPr lvl="0" rtl="0" algn="ctr">
              <a:spcBef>
                <a:spcPts val="0"/>
              </a:spcBef>
              <a:buNone/>
            </a:pPr>
            <a:r>
              <a:rPr b="1" lang="en" sz="1500">
                <a:latin typeface="Source Sans Pro"/>
                <a:ea typeface="Source Sans Pro"/>
                <a:cs typeface="Source Sans Pro"/>
                <a:sym typeface="Source Sans Pro"/>
              </a:rPr>
              <a:t>F, G</a:t>
            </a:r>
          </a:p>
        </p:txBody>
      </p:sp>
      <p:sp>
        <p:nvSpPr>
          <p:cNvPr id="2322" name="Shape 2322"/>
          <p:cNvSpPr/>
          <p:nvPr/>
        </p:nvSpPr>
        <p:spPr>
          <a:xfrm>
            <a:off x="6465000" y="3072449"/>
            <a:ext cx="481200" cy="481200"/>
          </a:xfrm>
          <a:prstGeom prst="ellipse">
            <a:avLst/>
          </a:prstGeom>
          <a:solidFill>
            <a:schemeClr val="dk1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D</a:t>
            </a:r>
          </a:p>
        </p:txBody>
      </p:sp>
      <p:sp>
        <p:nvSpPr>
          <p:cNvPr id="2323" name="Shape 2323"/>
          <p:cNvSpPr/>
          <p:nvPr/>
        </p:nvSpPr>
        <p:spPr>
          <a:xfrm>
            <a:off x="5103276" y="3754168"/>
            <a:ext cx="808500" cy="808500"/>
          </a:xfrm>
          <a:prstGeom prst="ellipse">
            <a:avLst/>
          </a:prstGeom>
          <a:solidFill>
            <a:srgbClr val="8BC34A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C, </a:t>
            </a: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E, H, I</a:t>
            </a:r>
          </a:p>
        </p:txBody>
      </p:sp>
      <p:sp>
        <p:nvSpPr>
          <p:cNvPr id="2324" name="Shape 2324"/>
          <p:cNvSpPr txBox="1"/>
          <p:nvPr/>
        </p:nvSpPr>
        <p:spPr>
          <a:xfrm>
            <a:off x="6119759" y="3663695"/>
            <a:ext cx="599400" cy="8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{C, D}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{D, H}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{D, I}</a:t>
            </a:r>
          </a:p>
        </p:txBody>
      </p:sp>
      <p:sp>
        <p:nvSpPr>
          <p:cNvPr id="2325" name="Shape 2325"/>
          <p:cNvSpPr txBox="1"/>
          <p:nvPr/>
        </p:nvSpPr>
        <p:spPr>
          <a:xfrm>
            <a:off x="3954181" y="3693456"/>
            <a:ext cx="574200" cy="40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{B, E}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{G, E}</a:t>
            </a: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2329" name="Shape 2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30" name="Shape 2330"/>
          <p:cNvGrpSpPr/>
          <p:nvPr/>
        </p:nvGrpSpPr>
        <p:grpSpPr>
          <a:xfrm rot="8633832">
            <a:off x="5531302" y="3605962"/>
            <a:ext cx="1288052" cy="152398"/>
            <a:chOff x="2969950" y="5198851"/>
            <a:chExt cx="1830600" cy="152400"/>
          </a:xfrm>
        </p:grpSpPr>
        <p:cxnSp>
          <p:nvCxnSpPr>
            <p:cNvPr id="2331" name="Shape 2331"/>
            <p:cNvCxnSpPr/>
            <p:nvPr/>
          </p:nvCxnSpPr>
          <p:spPr>
            <a:xfrm>
              <a:off x="3046150" y="5275051"/>
              <a:ext cx="1754400" cy="0"/>
            </a:xfrm>
            <a:prstGeom prst="straightConnector1">
              <a:avLst/>
            </a:prstGeom>
            <a:noFill/>
            <a:ln cap="flat" cmpd="sng" w="38100">
              <a:solidFill>
                <a:srgbClr val="D33682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332" name="Shape 2332"/>
            <p:cNvCxnSpPr/>
            <p:nvPr/>
          </p:nvCxnSpPr>
          <p:spPr>
            <a:xfrm>
              <a:off x="2969950" y="5198851"/>
              <a:ext cx="1754400" cy="0"/>
            </a:xfrm>
            <a:prstGeom prst="straightConnector1">
              <a:avLst/>
            </a:prstGeom>
            <a:noFill/>
            <a:ln cap="flat" cmpd="sng" w="38100">
              <a:solidFill>
                <a:srgbClr val="2196F3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333" name="Shape 2333"/>
            <p:cNvCxnSpPr/>
            <p:nvPr/>
          </p:nvCxnSpPr>
          <p:spPr>
            <a:xfrm>
              <a:off x="3046150" y="5351251"/>
              <a:ext cx="1754400" cy="0"/>
            </a:xfrm>
            <a:prstGeom prst="straightConnector1">
              <a:avLst/>
            </a:prstGeom>
            <a:noFill/>
            <a:ln cap="flat" cmpd="sng" w="38100">
              <a:solidFill>
                <a:srgbClr val="2196F3"/>
              </a:solidFill>
              <a:prstDash val="solid"/>
              <a:round/>
              <a:headEnd len="lg" w="lg" type="none"/>
              <a:tailEnd len="lg" w="lg" type="none"/>
            </a:ln>
          </p:spPr>
        </p:cxnSp>
      </p:grpSp>
      <p:sp>
        <p:nvSpPr>
          <p:cNvPr id="2334" name="Shape 2334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Karger’s Algorithm</a:t>
            </a:r>
          </a:p>
        </p:txBody>
      </p:sp>
      <p:cxnSp>
        <p:nvCxnSpPr>
          <p:cNvPr id="2335" name="Shape 2335"/>
          <p:cNvCxnSpPr>
            <a:stCxn id="2336" idx="6"/>
            <a:endCxn id="2337" idx="2"/>
          </p:cNvCxnSpPr>
          <p:nvPr/>
        </p:nvCxnSpPr>
        <p:spPr>
          <a:xfrm flipH="1">
            <a:off x="2784351" y="4148860"/>
            <a:ext cx="409800" cy="251400"/>
          </a:xfrm>
          <a:prstGeom prst="straightConnector1">
            <a:avLst/>
          </a:prstGeom>
          <a:noFill/>
          <a:ln cap="flat" cmpd="sng" w="38100">
            <a:solidFill>
              <a:srgbClr val="D33682"/>
            </a:solidFill>
            <a:prstDash val="solid"/>
            <a:round/>
            <a:headEnd len="lg" w="lg" type="none"/>
            <a:tailEnd len="lg" w="lg" type="none"/>
          </a:ln>
        </p:spPr>
      </p:cxnSp>
      <p:grpSp>
        <p:nvGrpSpPr>
          <p:cNvPr id="2338" name="Shape 2338"/>
          <p:cNvGrpSpPr/>
          <p:nvPr/>
        </p:nvGrpSpPr>
        <p:grpSpPr>
          <a:xfrm rot="-246">
            <a:off x="2852907" y="4119191"/>
            <a:ext cx="2555334" cy="76200"/>
            <a:chOff x="2853000" y="4119351"/>
            <a:chExt cx="1830600" cy="76200"/>
          </a:xfrm>
        </p:grpSpPr>
        <p:cxnSp>
          <p:nvCxnSpPr>
            <p:cNvPr id="2339" name="Shape 2339"/>
            <p:cNvCxnSpPr/>
            <p:nvPr/>
          </p:nvCxnSpPr>
          <p:spPr>
            <a:xfrm>
              <a:off x="2929200" y="4195551"/>
              <a:ext cx="1754400" cy="0"/>
            </a:xfrm>
            <a:prstGeom prst="straightConnector1">
              <a:avLst/>
            </a:prstGeom>
            <a:noFill/>
            <a:ln cap="flat" cmpd="sng" w="38100">
              <a:solidFill>
                <a:srgbClr val="2196F3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340" name="Shape 2340"/>
            <p:cNvCxnSpPr/>
            <p:nvPr/>
          </p:nvCxnSpPr>
          <p:spPr>
            <a:xfrm>
              <a:off x="2853000" y="4119351"/>
              <a:ext cx="1754400" cy="0"/>
            </a:xfrm>
            <a:prstGeom prst="straightConnector1">
              <a:avLst/>
            </a:prstGeom>
            <a:noFill/>
            <a:ln cap="flat" cmpd="sng" w="38100">
              <a:solidFill>
                <a:srgbClr val="2196F3"/>
              </a:solidFill>
              <a:prstDash val="solid"/>
              <a:round/>
              <a:headEnd len="lg" w="lg" type="none"/>
              <a:tailEnd len="lg" w="lg" type="none"/>
            </a:ln>
          </p:spPr>
        </p:cxnSp>
      </p:grpSp>
      <p:sp>
        <p:nvSpPr>
          <p:cNvPr id="2336" name="Shape 2336"/>
          <p:cNvSpPr/>
          <p:nvPr/>
        </p:nvSpPr>
        <p:spPr>
          <a:xfrm>
            <a:off x="2385651" y="3744610"/>
            <a:ext cx="808500" cy="808500"/>
          </a:xfrm>
          <a:prstGeom prst="ellipse">
            <a:avLst/>
          </a:prstGeom>
          <a:solidFill>
            <a:srgbClr val="8BC34A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500">
                <a:latin typeface="Source Sans Pro"/>
                <a:ea typeface="Source Sans Pro"/>
                <a:cs typeface="Source Sans Pro"/>
                <a:sym typeface="Source Sans Pro"/>
              </a:rPr>
              <a:t>A, B,</a:t>
            </a:r>
          </a:p>
          <a:p>
            <a:pPr lvl="0" rtl="0" algn="ctr">
              <a:spcBef>
                <a:spcPts val="0"/>
              </a:spcBef>
              <a:buNone/>
            </a:pPr>
            <a:r>
              <a:rPr b="1" lang="en" sz="1500">
                <a:latin typeface="Source Sans Pro"/>
                <a:ea typeface="Source Sans Pro"/>
                <a:cs typeface="Source Sans Pro"/>
                <a:sym typeface="Source Sans Pro"/>
              </a:rPr>
              <a:t>F, G</a:t>
            </a:r>
          </a:p>
        </p:txBody>
      </p:sp>
      <p:sp>
        <p:nvSpPr>
          <p:cNvPr id="2341" name="Shape 2341"/>
          <p:cNvSpPr/>
          <p:nvPr/>
        </p:nvSpPr>
        <p:spPr>
          <a:xfrm>
            <a:off x="6465000" y="3072449"/>
            <a:ext cx="481200" cy="481200"/>
          </a:xfrm>
          <a:prstGeom prst="ellipse">
            <a:avLst/>
          </a:prstGeom>
          <a:solidFill>
            <a:schemeClr val="dk1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D</a:t>
            </a:r>
          </a:p>
        </p:txBody>
      </p:sp>
      <p:sp>
        <p:nvSpPr>
          <p:cNvPr id="2342" name="Shape 2342"/>
          <p:cNvSpPr/>
          <p:nvPr/>
        </p:nvSpPr>
        <p:spPr>
          <a:xfrm>
            <a:off x="5103276" y="3754168"/>
            <a:ext cx="808500" cy="808500"/>
          </a:xfrm>
          <a:prstGeom prst="ellipse">
            <a:avLst/>
          </a:prstGeom>
          <a:solidFill>
            <a:srgbClr val="8BC34A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C, E, H, I</a:t>
            </a:r>
          </a:p>
        </p:txBody>
      </p:sp>
      <p:sp>
        <p:nvSpPr>
          <p:cNvPr id="2343" name="Shape 2343"/>
          <p:cNvSpPr txBox="1"/>
          <p:nvPr/>
        </p:nvSpPr>
        <p:spPr>
          <a:xfrm>
            <a:off x="6119759" y="3663695"/>
            <a:ext cx="599400" cy="8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{C, D}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200">
                <a:solidFill>
                  <a:srgbClr val="D3368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{D, H}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{D, I}</a:t>
            </a:r>
          </a:p>
        </p:txBody>
      </p:sp>
      <p:sp>
        <p:nvSpPr>
          <p:cNvPr id="2344" name="Shape 2344"/>
          <p:cNvSpPr txBox="1"/>
          <p:nvPr/>
        </p:nvSpPr>
        <p:spPr>
          <a:xfrm>
            <a:off x="3954181" y="3693456"/>
            <a:ext cx="574200" cy="40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{B, E}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{G, E}</a:t>
            </a: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2348" name="Shape 2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9" name="Shape 2349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Karger’s Algorithm</a:t>
            </a:r>
          </a:p>
        </p:txBody>
      </p:sp>
      <p:sp>
        <p:nvSpPr>
          <p:cNvPr id="2350" name="Shape 2350"/>
          <p:cNvSpPr txBox="1"/>
          <p:nvPr/>
        </p:nvSpPr>
        <p:spPr>
          <a:xfrm>
            <a:off x="609600" y="1444500"/>
            <a:ext cx="7924800" cy="54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The minimum cut is given by the remaining super-vertices.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   e.g. The cut is “{A, B, F, G} and {C, D, E, H, I}”; the edges that cross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   this cut are {B, E} and {G, E}.</a:t>
            </a:r>
          </a:p>
        </p:txBody>
      </p:sp>
      <p:cxnSp>
        <p:nvCxnSpPr>
          <p:cNvPr id="2351" name="Shape 2351"/>
          <p:cNvCxnSpPr>
            <a:stCxn id="2352" idx="6"/>
            <a:endCxn id="2353" idx="2"/>
          </p:cNvCxnSpPr>
          <p:nvPr/>
        </p:nvCxnSpPr>
        <p:spPr>
          <a:xfrm flipH="1">
            <a:off x="2784351" y="4148860"/>
            <a:ext cx="409800" cy="251400"/>
          </a:xfrm>
          <a:prstGeom prst="straightConnector1">
            <a:avLst/>
          </a:prstGeom>
          <a:noFill/>
          <a:ln cap="flat" cmpd="sng" w="38100">
            <a:solidFill>
              <a:srgbClr val="D33682"/>
            </a:solidFill>
            <a:prstDash val="solid"/>
            <a:round/>
            <a:headEnd len="lg" w="lg" type="none"/>
            <a:tailEnd len="lg" w="lg" type="none"/>
          </a:ln>
        </p:spPr>
      </p:cxnSp>
      <p:grpSp>
        <p:nvGrpSpPr>
          <p:cNvPr id="2354" name="Shape 2354"/>
          <p:cNvGrpSpPr/>
          <p:nvPr/>
        </p:nvGrpSpPr>
        <p:grpSpPr>
          <a:xfrm rot="-246">
            <a:off x="2852907" y="4119191"/>
            <a:ext cx="2555334" cy="76200"/>
            <a:chOff x="2853000" y="4119351"/>
            <a:chExt cx="1830600" cy="76200"/>
          </a:xfrm>
        </p:grpSpPr>
        <p:cxnSp>
          <p:nvCxnSpPr>
            <p:cNvPr id="2355" name="Shape 2355"/>
            <p:cNvCxnSpPr/>
            <p:nvPr/>
          </p:nvCxnSpPr>
          <p:spPr>
            <a:xfrm>
              <a:off x="2929200" y="4195551"/>
              <a:ext cx="1754400" cy="0"/>
            </a:xfrm>
            <a:prstGeom prst="straightConnector1">
              <a:avLst/>
            </a:prstGeom>
            <a:noFill/>
            <a:ln cap="flat" cmpd="sng" w="38100">
              <a:solidFill>
                <a:srgbClr val="2196F3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356" name="Shape 2356"/>
            <p:cNvCxnSpPr/>
            <p:nvPr/>
          </p:nvCxnSpPr>
          <p:spPr>
            <a:xfrm>
              <a:off x="2853000" y="4119351"/>
              <a:ext cx="1754400" cy="0"/>
            </a:xfrm>
            <a:prstGeom prst="straightConnector1">
              <a:avLst/>
            </a:prstGeom>
            <a:noFill/>
            <a:ln cap="flat" cmpd="sng" w="38100">
              <a:solidFill>
                <a:srgbClr val="2196F3"/>
              </a:solidFill>
              <a:prstDash val="solid"/>
              <a:round/>
              <a:headEnd len="lg" w="lg" type="none"/>
              <a:tailEnd len="lg" w="lg" type="none"/>
            </a:ln>
          </p:spPr>
        </p:cxnSp>
      </p:grpSp>
      <p:sp>
        <p:nvSpPr>
          <p:cNvPr id="2352" name="Shape 2352"/>
          <p:cNvSpPr/>
          <p:nvPr/>
        </p:nvSpPr>
        <p:spPr>
          <a:xfrm>
            <a:off x="2385651" y="3744610"/>
            <a:ext cx="808500" cy="808500"/>
          </a:xfrm>
          <a:prstGeom prst="ellipse">
            <a:avLst/>
          </a:prstGeom>
          <a:solidFill>
            <a:srgbClr val="8BC34A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500">
                <a:latin typeface="Source Sans Pro"/>
                <a:ea typeface="Source Sans Pro"/>
                <a:cs typeface="Source Sans Pro"/>
                <a:sym typeface="Source Sans Pro"/>
              </a:rPr>
              <a:t>A, B,</a:t>
            </a:r>
          </a:p>
          <a:p>
            <a:pPr lvl="0" rtl="0" algn="ctr">
              <a:spcBef>
                <a:spcPts val="0"/>
              </a:spcBef>
              <a:buNone/>
            </a:pPr>
            <a:r>
              <a:rPr b="1" lang="en" sz="1500">
                <a:latin typeface="Source Sans Pro"/>
                <a:ea typeface="Source Sans Pro"/>
                <a:cs typeface="Source Sans Pro"/>
                <a:sym typeface="Source Sans Pro"/>
              </a:rPr>
              <a:t>F, G</a:t>
            </a:r>
          </a:p>
        </p:txBody>
      </p:sp>
      <p:sp>
        <p:nvSpPr>
          <p:cNvPr id="2357" name="Shape 2357"/>
          <p:cNvSpPr/>
          <p:nvPr/>
        </p:nvSpPr>
        <p:spPr>
          <a:xfrm>
            <a:off x="5103276" y="3754168"/>
            <a:ext cx="808500" cy="808500"/>
          </a:xfrm>
          <a:prstGeom prst="ellipse">
            <a:avLst/>
          </a:prstGeom>
          <a:solidFill>
            <a:srgbClr val="8BC34A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200">
                <a:latin typeface="Source Sans Pro"/>
                <a:ea typeface="Source Sans Pro"/>
                <a:cs typeface="Source Sans Pro"/>
                <a:sym typeface="Source Sans Pro"/>
              </a:rPr>
              <a:t>C, D, E, H, I</a:t>
            </a:r>
          </a:p>
        </p:txBody>
      </p:sp>
      <p:sp>
        <p:nvSpPr>
          <p:cNvPr id="2358" name="Shape 2358"/>
          <p:cNvSpPr txBox="1"/>
          <p:nvPr/>
        </p:nvSpPr>
        <p:spPr>
          <a:xfrm>
            <a:off x="3954181" y="3693456"/>
            <a:ext cx="574200" cy="40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{B, E}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{G, E}</a:t>
            </a: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2362" name="Shape 2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3" name="Shape 2363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Karger’s Algorithm</a:t>
            </a:r>
          </a:p>
        </p:txBody>
      </p:sp>
      <p:sp>
        <p:nvSpPr>
          <p:cNvPr id="2364" name="Shape 2364"/>
          <p:cNvSpPr txBox="1"/>
          <p:nvPr/>
        </p:nvSpPr>
        <p:spPr>
          <a:xfrm>
            <a:off x="609600" y="1444500"/>
            <a:ext cx="7924800" cy="54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The minimum cut is given by the remaining super-vertices.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   e.g. The cut is “{A, B, F, G} and {C, D, E, H, I}”; the edges that cross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   this cut are {B, E} and {G, E}.</a:t>
            </a:r>
          </a:p>
        </p:txBody>
      </p:sp>
      <p:cxnSp>
        <p:nvCxnSpPr>
          <p:cNvPr id="2365" name="Shape 2365"/>
          <p:cNvCxnSpPr>
            <a:stCxn id="2366" idx="5"/>
            <a:endCxn id="2367" idx="1"/>
          </p:cNvCxnSpPr>
          <p:nvPr/>
        </p:nvCxnSpPr>
        <p:spPr>
          <a:xfrm>
            <a:off x="2303730" y="3711778"/>
            <a:ext cx="1183800" cy="1183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368" name="Shape 2368"/>
          <p:cNvCxnSpPr>
            <a:stCxn id="2366" idx="6"/>
            <a:endCxn id="2369" idx="2"/>
          </p:cNvCxnSpPr>
          <p:nvPr/>
        </p:nvCxnSpPr>
        <p:spPr>
          <a:xfrm flipH="1" rot="10800000">
            <a:off x="2374200" y="3236849"/>
            <a:ext cx="1042800" cy="304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370" name="Shape 2370"/>
          <p:cNvCxnSpPr>
            <a:stCxn id="2369" idx="4"/>
            <a:endCxn id="2367" idx="0"/>
          </p:cNvCxnSpPr>
          <p:nvPr/>
        </p:nvCxnSpPr>
        <p:spPr>
          <a:xfrm>
            <a:off x="3657600" y="3477449"/>
            <a:ext cx="0" cy="1347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371" name="Shape 2371"/>
          <p:cNvCxnSpPr>
            <a:endCxn id="2367" idx="2"/>
          </p:cNvCxnSpPr>
          <p:nvPr/>
        </p:nvCxnSpPr>
        <p:spPr>
          <a:xfrm>
            <a:off x="2374200" y="4760849"/>
            <a:ext cx="1042800" cy="304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372" name="Shape 2372"/>
          <p:cNvCxnSpPr>
            <a:stCxn id="2373" idx="0"/>
            <a:endCxn id="2366" idx="4"/>
          </p:cNvCxnSpPr>
          <p:nvPr/>
        </p:nvCxnSpPr>
        <p:spPr>
          <a:xfrm rot="10800000">
            <a:off x="2133600" y="3782249"/>
            <a:ext cx="0" cy="7380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374" name="Shape 2374"/>
          <p:cNvCxnSpPr>
            <a:stCxn id="2373" idx="7"/>
            <a:endCxn id="2369" idx="3"/>
          </p:cNvCxnSpPr>
          <p:nvPr/>
        </p:nvCxnSpPr>
        <p:spPr>
          <a:xfrm flipH="1" rot="10800000">
            <a:off x="2303730" y="3406919"/>
            <a:ext cx="1183800" cy="1183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375" name="Shape 2375"/>
          <p:cNvCxnSpPr>
            <a:stCxn id="2369" idx="5"/>
            <a:endCxn id="2376" idx="1"/>
          </p:cNvCxnSpPr>
          <p:nvPr/>
        </p:nvCxnSpPr>
        <p:spPr>
          <a:xfrm>
            <a:off x="3827730" y="3406978"/>
            <a:ext cx="574200" cy="574200"/>
          </a:xfrm>
          <a:prstGeom prst="straightConnector1">
            <a:avLst/>
          </a:prstGeom>
          <a:noFill/>
          <a:ln cap="flat" cmpd="sng" w="38100">
            <a:solidFill>
              <a:srgbClr val="D3368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377" name="Shape 2377"/>
          <p:cNvCxnSpPr>
            <a:stCxn id="2367" idx="7"/>
            <a:endCxn id="2376" idx="3"/>
          </p:cNvCxnSpPr>
          <p:nvPr/>
        </p:nvCxnSpPr>
        <p:spPr>
          <a:xfrm flipH="1" rot="10800000">
            <a:off x="3827730" y="4321319"/>
            <a:ext cx="574200" cy="574200"/>
          </a:xfrm>
          <a:prstGeom prst="straightConnector1">
            <a:avLst/>
          </a:prstGeom>
          <a:noFill/>
          <a:ln cap="flat" cmpd="sng" w="38100">
            <a:solidFill>
              <a:srgbClr val="D3368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378" name="Shape 2378"/>
          <p:cNvCxnSpPr>
            <a:stCxn id="2376" idx="5"/>
            <a:endCxn id="2379" idx="1"/>
          </p:cNvCxnSpPr>
          <p:nvPr/>
        </p:nvCxnSpPr>
        <p:spPr>
          <a:xfrm>
            <a:off x="4742130" y="4321379"/>
            <a:ext cx="574200" cy="574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380" name="Shape 2380"/>
          <p:cNvCxnSpPr>
            <a:stCxn id="2376" idx="7"/>
            <a:endCxn id="2381" idx="3"/>
          </p:cNvCxnSpPr>
          <p:nvPr/>
        </p:nvCxnSpPr>
        <p:spPr>
          <a:xfrm flipH="1" rot="10800000">
            <a:off x="4742130" y="3406919"/>
            <a:ext cx="574200" cy="574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382" name="Shape 2382"/>
          <p:cNvCxnSpPr>
            <a:stCxn id="2381" idx="6"/>
            <a:endCxn id="2383" idx="2"/>
          </p:cNvCxnSpPr>
          <p:nvPr/>
        </p:nvCxnSpPr>
        <p:spPr>
          <a:xfrm>
            <a:off x="5727000" y="3236849"/>
            <a:ext cx="738000" cy="76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384" name="Shape 2384"/>
          <p:cNvCxnSpPr>
            <a:endCxn id="2379" idx="0"/>
          </p:cNvCxnSpPr>
          <p:nvPr/>
        </p:nvCxnSpPr>
        <p:spPr>
          <a:xfrm>
            <a:off x="5486400" y="3477449"/>
            <a:ext cx="0" cy="1347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385" name="Shape 2385"/>
          <p:cNvCxnSpPr>
            <a:stCxn id="2379" idx="7"/>
            <a:endCxn id="2383" idx="3"/>
          </p:cNvCxnSpPr>
          <p:nvPr/>
        </p:nvCxnSpPr>
        <p:spPr>
          <a:xfrm flipH="1" rot="10800000">
            <a:off x="5656530" y="3483119"/>
            <a:ext cx="879000" cy="1412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386" name="Shape 2386"/>
          <p:cNvCxnSpPr>
            <a:stCxn id="2381" idx="5"/>
            <a:endCxn id="2387" idx="1"/>
          </p:cNvCxnSpPr>
          <p:nvPr/>
        </p:nvCxnSpPr>
        <p:spPr>
          <a:xfrm>
            <a:off x="5656530" y="3406979"/>
            <a:ext cx="879000" cy="1183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388" name="Shape 2388"/>
          <p:cNvCxnSpPr>
            <a:stCxn id="2379" idx="6"/>
            <a:endCxn id="2387" idx="2"/>
          </p:cNvCxnSpPr>
          <p:nvPr/>
        </p:nvCxnSpPr>
        <p:spPr>
          <a:xfrm flipH="1" rot="10800000">
            <a:off x="5727000" y="4760849"/>
            <a:ext cx="738000" cy="304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389" name="Shape 2389"/>
          <p:cNvCxnSpPr>
            <a:stCxn id="2383" idx="4"/>
            <a:endCxn id="2387" idx="0"/>
          </p:cNvCxnSpPr>
          <p:nvPr/>
        </p:nvCxnSpPr>
        <p:spPr>
          <a:xfrm>
            <a:off x="6705600" y="3553649"/>
            <a:ext cx="0" cy="966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369" name="Shape 2369"/>
          <p:cNvSpPr/>
          <p:nvPr/>
        </p:nvSpPr>
        <p:spPr>
          <a:xfrm>
            <a:off x="3417000" y="2996249"/>
            <a:ext cx="481200" cy="481200"/>
          </a:xfrm>
          <a:prstGeom prst="ellipse">
            <a:avLst/>
          </a:prstGeom>
          <a:solidFill>
            <a:srgbClr val="8BC34A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B</a:t>
            </a:r>
          </a:p>
        </p:txBody>
      </p:sp>
      <p:sp>
        <p:nvSpPr>
          <p:cNvPr id="2376" name="Shape 2376"/>
          <p:cNvSpPr/>
          <p:nvPr/>
        </p:nvSpPr>
        <p:spPr>
          <a:xfrm>
            <a:off x="4331400" y="3910649"/>
            <a:ext cx="481200" cy="481200"/>
          </a:xfrm>
          <a:prstGeom prst="ellipse">
            <a:avLst/>
          </a:prstGeom>
          <a:solidFill>
            <a:srgbClr val="FFD54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E</a:t>
            </a:r>
          </a:p>
        </p:txBody>
      </p:sp>
      <p:sp>
        <p:nvSpPr>
          <p:cNvPr id="2367" name="Shape 2367"/>
          <p:cNvSpPr/>
          <p:nvPr/>
        </p:nvSpPr>
        <p:spPr>
          <a:xfrm>
            <a:off x="3417000" y="4825049"/>
            <a:ext cx="481200" cy="481200"/>
          </a:xfrm>
          <a:prstGeom prst="ellipse">
            <a:avLst/>
          </a:prstGeom>
          <a:solidFill>
            <a:srgbClr val="8BC34A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G</a:t>
            </a:r>
          </a:p>
        </p:txBody>
      </p:sp>
      <p:sp>
        <p:nvSpPr>
          <p:cNvPr id="2366" name="Shape 2366"/>
          <p:cNvSpPr/>
          <p:nvPr/>
        </p:nvSpPr>
        <p:spPr>
          <a:xfrm>
            <a:off x="1893000" y="3301049"/>
            <a:ext cx="481200" cy="481200"/>
          </a:xfrm>
          <a:prstGeom prst="ellipse">
            <a:avLst/>
          </a:prstGeom>
          <a:solidFill>
            <a:srgbClr val="8BC34A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A</a:t>
            </a:r>
          </a:p>
        </p:txBody>
      </p:sp>
      <p:sp>
        <p:nvSpPr>
          <p:cNvPr id="2373" name="Shape 2373"/>
          <p:cNvSpPr/>
          <p:nvPr/>
        </p:nvSpPr>
        <p:spPr>
          <a:xfrm>
            <a:off x="1893000" y="4520249"/>
            <a:ext cx="481200" cy="481200"/>
          </a:xfrm>
          <a:prstGeom prst="ellipse">
            <a:avLst/>
          </a:prstGeom>
          <a:solidFill>
            <a:srgbClr val="8BC34A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F</a:t>
            </a:r>
          </a:p>
        </p:txBody>
      </p:sp>
      <p:sp>
        <p:nvSpPr>
          <p:cNvPr id="2381" name="Shape 2381"/>
          <p:cNvSpPr/>
          <p:nvPr/>
        </p:nvSpPr>
        <p:spPr>
          <a:xfrm>
            <a:off x="5245800" y="2996249"/>
            <a:ext cx="481200" cy="481200"/>
          </a:xfrm>
          <a:prstGeom prst="ellipse">
            <a:avLst/>
          </a:prstGeom>
          <a:solidFill>
            <a:srgbClr val="FFD54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C</a:t>
            </a:r>
          </a:p>
        </p:txBody>
      </p:sp>
      <p:sp>
        <p:nvSpPr>
          <p:cNvPr id="2379" name="Shape 2379"/>
          <p:cNvSpPr/>
          <p:nvPr/>
        </p:nvSpPr>
        <p:spPr>
          <a:xfrm>
            <a:off x="5245800" y="4825049"/>
            <a:ext cx="481200" cy="481200"/>
          </a:xfrm>
          <a:prstGeom prst="ellipse">
            <a:avLst/>
          </a:prstGeom>
          <a:solidFill>
            <a:srgbClr val="FFD54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H</a:t>
            </a:r>
          </a:p>
        </p:txBody>
      </p:sp>
      <p:sp>
        <p:nvSpPr>
          <p:cNvPr id="2387" name="Shape 2387"/>
          <p:cNvSpPr/>
          <p:nvPr/>
        </p:nvSpPr>
        <p:spPr>
          <a:xfrm>
            <a:off x="6465000" y="4520249"/>
            <a:ext cx="481200" cy="481200"/>
          </a:xfrm>
          <a:prstGeom prst="ellipse">
            <a:avLst/>
          </a:prstGeom>
          <a:solidFill>
            <a:srgbClr val="FFD54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I</a:t>
            </a:r>
          </a:p>
        </p:txBody>
      </p:sp>
      <p:sp>
        <p:nvSpPr>
          <p:cNvPr id="2383" name="Shape 2383"/>
          <p:cNvSpPr/>
          <p:nvPr/>
        </p:nvSpPr>
        <p:spPr>
          <a:xfrm>
            <a:off x="6465000" y="3072449"/>
            <a:ext cx="481200" cy="481200"/>
          </a:xfrm>
          <a:prstGeom prst="ellipse">
            <a:avLst/>
          </a:prstGeom>
          <a:solidFill>
            <a:srgbClr val="FFD54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D</a:t>
            </a:r>
          </a:p>
        </p:txBody>
      </p:sp>
      <p:cxnSp>
        <p:nvCxnSpPr>
          <p:cNvPr id="2390" name="Shape 2390"/>
          <p:cNvCxnSpPr>
            <a:stCxn id="2376" idx="6"/>
            <a:endCxn id="2387" idx="1"/>
          </p:cNvCxnSpPr>
          <p:nvPr/>
        </p:nvCxnSpPr>
        <p:spPr>
          <a:xfrm>
            <a:off x="4812600" y="4151249"/>
            <a:ext cx="1722900" cy="439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2394" name="Shape 2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5" name="Shape 2395"/>
          <p:cNvSpPr txBox="1"/>
          <p:nvPr>
            <p:ph idx="4294967295" type="subTitle"/>
          </p:nvPr>
        </p:nvSpPr>
        <p:spPr>
          <a:xfrm>
            <a:off x="609600" y="1444500"/>
            <a:ext cx="7924800" cy="541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396" name="Shape 2396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Karger’s Algorithm</a:t>
            </a:r>
          </a:p>
        </p:txBody>
      </p:sp>
      <p:sp>
        <p:nvSpPr>
          <p:cNvPr id="2397" name="Shape 2397"/>
          <p:cNvSpPr txBox="1"/>
          <p:nvPr/>
        </p:nvSpPr>
        <p:spPr>
          <a:xfrm>
            <a:off x="609600" y="1444500"/>
            <a:ext cx="7924800" cy="54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398" name="Shape 2398"/>
          <p:cNvSpPr txBox="1"/>
          <p:nvPr/>
        </p:nvSpPr>
        <p:spPr>
          <a:xfrm>
            <a:off x="930450" y="1444500"/>
            <a:ext cx="7283100" cy="45807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 b="1" sz="1600">
              <a:solidFill>
                <a:srgbClr val="D3368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>
              <a:spcBef>
                <a:spcPts val="0"/>
              </a:spcBef>
              <a:buNone/>
            </a:pPr>
            <a:r>
              <a:rPr b="1" lang="en" sz="1600">
                <a:solidFill>
                  <a:srgbClr val="D33682"/>
                </a:solidFill>
                <a:latin typeface="Consolas"/>
                <a:ea typeface="Consolas"/>
                <a:cs typeface="Consolas"/>
                <a:sym typeface="Consolas"/>
              </a:rPr>
              <a:t>algorithm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karger(G=(V,E)):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G' = {supervertex(v) </a:t>
            </a:r>
            <a:r>
              <a:rPr b="1" lang="en" sz="1600">
                <a:solidFill>
                  <a:srgbClr val="D33682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v </a:t>
            </a:r>
            <a:r>
              <a:rPr b="1" lang="en" sz="1600">
                <a:solidFill>
                  <a:srgbClr val="D33682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V}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E</a:t>
            </a:r>
            <a:r>
              <a:rPr baseline="-25000" lang="en" sz="1600">
                <a:latin typeface="Consolas"/>
                <a:ea typeface="Consolas"/>
                <a:cs typeface="Consolas"/>
                <a:sym typeface="Consolas"/>
              </a:rPr>
              <a:t>u'v'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= {(u,v)} for (u,v) E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E</a:t>
            </a:r>
            <a:r>
              <a:rPr baseline="-25000" lang="en" sz="1600">
                <a:latin typeface="Consolas"/>
                <a:ea typeface="Consolas"/>
                <a:cs typeface="Consolas"/>
                <a:sym typeface="Consolas"/>
              </a:rPr>
              <a:t>u'v'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= {} for (u,v) not in E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F = {{(u,v)} </a:t>
            </a:r>
            <a:r>
              <a:rPr b="1" lang="en" sz="1600">
                <a:solidFill>
                  <a:srgbClr val="D33682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(u,v) </a:t>
            </a:r>
            <a:r>
              <a:rPr b="1" lang="en" sz="1600">
                <a:solidFill>
                  <a:srgbClr val="D33682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E}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600">
                <a:solidFill>
                  <a:srgbClr val="D33682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|G'| &gt;= 2: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{(u,v)} = uniform random edge in F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merge_supervertices(u, v)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F = F \ E</a:t>
            </a:r>
            <a:r>
              <a:rPr baseline="-25000" lang="en" sz="1600">
                <a:latin typeface="Consolas"/>
                <a:ea typeface="Consolas"/>
                <a:cs typeface="Consolas"/>
                <a:sym typeface="Consolas"/>
              </a:rPr>
              <a:t>u'v'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600">
                <a:solidFill>
                  <a:srgbClr val="D33682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cut of the remaining super-vertices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>
              <a:spcBef>
                <a:spcPts val="0"/>
              </a:spcBef>
              <a:buNone/>
            </a:pPr>
            <a:r>
              <a:rPr b="1" lang="en" sz="1600">
                <a:solidFill>
                  <a:srgbClr val="D33682"/>
                </a:solidFill>
                <a:latin typeface="Consolas"/>
                <a:ea typeface="Consolas"/>
                <a:cs typeface="Consolas"/>
                <a:sym typeface="Consolas"/>
              </a:rPr>
              <a:t>algorithm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merge_supervertices(u, v):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x' = supervertex(u' ∪ v')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for w' in G' \ {u',v'}: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E</a:t>
            </a:r>
            <a:r>
              <a:rPr baseline="-25000" lang="en" sz="1600">
                <a:latin typeface="Consolas"/>
                <a:ea typeface="Consolas"/>
                <a:cs typeface="Consolas"/>
                <a:sym typeface="Consolas"/>
              </a:rPr>
              <a:t>x'w'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= E</a:t>
            </a:r>
            <a:r>
              <a:rPr baseline="-25000" lang="en" sz="1600">
                <a:latin typeface="Consolas"/>
                <a:ea typeface="Consolas"/>
                <a:cs typeface="Consolas"/>
                <a:sym typeface="Consolas"/>
              </a:rPr>
              <a:t>u'w'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∪ E</a:t>
            </a:r>
            <a:r>
              <a:rPr baseline="-25000" lang="en" sz="1600">
                <a:latin typeface="Consolas"/>
                <a:ea typeface="Consolas"/>
                <a:cs typeface="Consolas"/>
                <a:sym typeface="Consolas"/>
              </a:rPr>
              <a:t>v'w'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Remove u' and v' from G' and add x'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99" name="Shape 2399"/>
          <p:cNvSpPr txBox="1"/>
          <p:nvPr/>
        </p:nvSpPr>
        <p:spPr>
          <a:xfrm>
            <a:off x="930450" y="6060600"/>
            <a:ext cx="7283100" cy="7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400">
                <a:latin typeface="Source Sans Pro"/>
                <a:ea typeface="Source Sans Pro"/>
                <a:cs typeface="Source Sans Pro"/>
                <a:sym typeface="Source Sans Pro"/>
              </a:rPr>
              <a:t>Runtime:</a:t>
            </a: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b="1" lang="en" sz="2400">
                <a:solidFill>
                  <a:srgbClr val="2196F3"/>
                </a:solidFill>
                <a:latin typeface="Consolas"/>
                <a:ea typeface="Consolas"/>
                <a:cs typeface="Consolas"/>
                <a:sym typeface="Consolas"/>
              </a:rPr>
              <a:t>O(|V|</a:t>
            </a:r>
            <a:r>
              <a:rPr b="1" baseline="30000" lang="en" sz="2400">
                <a:solidFill>
                  <a:srgbClr val="2196F3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b="1" lang="en" sz="2400">
                <a:solidFill>
                  <a:srgbClr val="2196F3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2403" name="Shape 2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4" name="Shape 2404"/>
          <p:cNvSpPr txBox="1"/>
          <p:nvPr>
            <p:ph idx="4294967295" type="subTitle"/>
          </p:nvPr>
        </p:nvSpPr>
        <p:spPr>
          <a:xfrm>
            <a:off x="609600" y="1444500"/>
            <a:ext cx="7924800" cy="541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405" name="Shape 2405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Karger’s Algorithm</a:t>
            </a:r>
          </a:p>
        </p:txBody>
      </p:sp>
      <p:sp>
        <p:nvSpPr>
          <p:cNvPr id="2406" name="Shape 2406"/>
          <p:cNvSpPr txBox="1"/>
          <p:nvPr/>
        </p:nvSpPr>
        <p:spPr>
          <a:xfrm>
            <a:off x="609600" y="1444500"/>
            <a:ext cx="7924800" cy="54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407" name="Shape 2407"/>
          <p:cNvSpPr txBox="1"/>
          <p:nvPr/>
        </p:nvSpPr>
        <p:spPr>
          <a:xfrm>
            <a:off x="609600" y="1444500"/>
            <a:ext cx="7924800" cy="54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408" name="Shape 2408"/>
          <p:cNvSpPr txBox="1"/>
          <p:nvPr/>
        </p:nvSpPr>
        <p:spPr>
          <a:xfrm>
            <a:off x="930450" y="1444500"/>
            <a:ext cx="7283100" cy="45807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 b="1" sz="1600">
              <a:solidFill>
                <a:srgbClr val="D3368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>
              <a:spcBef>
                <a:spcPts val="0"/>
              </a:spcBef>
              <a:buNone/>
            </a:pPr>
            <a:r>
              <a:rPr b="1" lang="en" sz="1600">
                <a:solidFill>
                  <a:srgbClr val="D33682"/>
                </a:solidFill>
                <a:latin typeface="Consolas"/>
                <a:ea typeface="Consolas"/>
                <a:cs typeface="Consolas"/>
                <a:sym typeface="Consolas"/>
              </a:rPr>
              <a:t>algorithm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karger(G=(V,E)):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G' = {supervertex(v) </a:t>
            </a:r>
            <a:r>
              <a:rPr b="1" lang="en" sz="1600">
                <a:solidFill>
                  <a:srgbClr val="D33682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v </a:t>
            </a:r>
            <a:r>
              <a:rPr b="1" lang="en" sz="1600">
                <a:solidFill>
                  <a:srgbClr val="D33682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V}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E</a:t>
            </a:r>
            <a:r>
              <a:rPr baseline="-25000" lang="en" sz="1600">
                <a:latin typeface="Consolas"/>
                <a:ea typeface="Consolas"/>
                <a:cs typeface="Consolas"/>
                <a:sym typeface="Consolas"/>
              </a:rPr>
              <a:t>u'v'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= {(u,v)} for (u,v) E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E</a:t>
            </a:r>
            <a:r>
              <a:rPr baseline="-25000" lang="en" sz="1600">
                <a:latin typeface="Consolas"/>
                <a:ea typeface="Consolas"/>
                <a:cs typeface="Consolas"/>
                <a:sym typeface="Consolas"/>
              </a:rPr>
              <a:t>u'v'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= {} for (u,v) not in E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F = {{(u,v)} </a:t>
            </a:r>
            <a:r>
              <a:rPr b="1" lang="en" sz="1600">
                <a:solidFill>
                  <a:srgbClr val="D33682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(u,v) </a:t>
            </a:r>
            <a:r>
              <a:rPr b="1" lang="en" sz="1600">
                <a:solidFill>
                  <a:srgbClr val="D33682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E}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600">
                <a:solidFill>
                  <a:srgbClr val="D33682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|G'| &gt;= 2: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{(u,v)} = uniform random edge in F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merge_supervertices(u, v)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F = F \ E</a:t>
            </a:r>
            <a:r>
              <a:rPr baseline="-25000" lang="en" sz="1600">
                <a:latin typeface="Consolas"/>
                <a:ea typeface="Consolas"/>
                <a:cs typeface="Consolas"/>
                <a:sym typeface="Consolas"/>
              </a:rPr>
              <a:t>u'v'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600">
                <a:solidFill>
                  <a:srgbClr val="D33682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cut of the remaining super-vertices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>
              <a:spcBef>
                <a:spcPts val="0"/>
              </a:spcBef>
              <a:buNone/>
            </a:pPr>
            <a:r>
              <a:rPr b="1" lang="en" sz="1600">
                <a:solidFill>
                  <a:srgbClr val="D33682"/>
                </a:solidFill>
                <a:latin typeface="Consolas"/>
                <a:ea typeface="Consolas"/>
                <a:cs typeface="Consolas"/>
                <a:sym typeface="Consolas"/>
              </a:rPr>
              <a:t>algorithm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merge_supervertices(u, v):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x' = supervertex(u' ∪ v')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for w' in G' \ {u',v'}: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E</a:t>
            </a:r>
            <a:r>
              <a:rPr baseline="-25000" lang="en" sz="1600">
                <a:latin typeface="Consolas"/>
                <a:ea typeface="Consolas"/>
                <a:cs typeface="Consolas"/>
                <a:sym typeface="Consolas"/>
              </a:rPr>
              <a:t>x'w'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= E</a:t>
            </a:r>
            <a:r>
              <a:rPr baseline="-25000" lang="en" sz="1600">
                <a:latin typeface="Consolas"/>
                <a:ea typeface="Consolas"/>
                <a:cs typeface="Consolas"/>
                <a:sym typeface="Consolas"/>
              </a:rPr>
              <a:t>u'w'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∪ E</a:t>
            </a:r>
            <a:r>
              <a:rPr baseline="-25000" lang="en" sz="1600">
                <a:latin typeface="Consolas"/>
                <a:ea typeface="Consolas"/>
                <a:cs typeface="Consolas"/>
                <a:sym typeface="Consolas"/>
              </a:rPr>
              <a:t>v'w'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Remove u' and v' from G' and add x'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409" name="Shape 2409"/>
          <p:cNvSpPr txBox="1"/>
          <p:nvPr/>
        </p:nvSpPr>
        <p:spPr>
          <a:xfrm>
            <a:off x="930450" y="6060600"/>
            <a:ext cx="7283100" cy="7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400">
                <a:latin typeface="Source Sans Pro"/>
                <a:ea typeface="Source Sans Pro"/>
                <a:cs typeface="Source Sans Pro"/>
                <a:sym typeface="Source Sans Pro"/>
              </a:rPr>
              <a:t>Runtime:</a:t>
            </a: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b="1" lang="en" sz="2400">
                <a:solidFill>
                  <a:srgbClr val="2196F3"/>
                </a:solidFill>
                <a:latin typeface="Consolas"/>
                <a:ea typeface="Consolas"/>
                <a:cs typeface="Consolas"/>
                <a:sym typeface="Consolas"/>
              </a:rPr>
              <a:t>O(|V|</a:t>
            </a:r>
            <a:r>
              <a:rPr b="1" baseline="30000" lang="en" sz="2400">
                <a:solidFill>
                  <a:srgbClr val="2196F3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b="1" lang="en" sz="2400">
                <a:solidFill>
                  <a:srgbClr val="2196F3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</p:txBody>
      </p:sp>
      <p:sp>
        <p:nvSpPr>
          <p:cNvPr id="2410" name="Shape 2410"/>
          <p:cNvSpPr txBox="1"/>
          <p:nvPr/>
        </p:nvSpPr>
        <p:spPr>
          <a:xfrm>
            <a:off x="76200" y="2126525"/>
            <a:ext cx="1192500" cy="7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These are the super-edges.</a:t>
            </a:r>
          </a:p>
        </p:txBody>
      </p:sp>
      <p:sp>
        <p:nvSpPr>
          <p:cNvPr id="2411" name="Shape 2411"/>
          <p:cNvSpPr/>
          <p:nvPr/>
        </p:nvSpPr>
        <p:spPr>
          <a:xfrm flipH="1" rot="2418384">
            <a:off x="1304641" y="2258414"/>
            <a:ext cx="210279" cy="302921"/>
          </a:xfrm>
          <a:custGeom>
            <a:pathLst>
              <a:path extrusionOk="0" h="5528" w="20363">
                <a:moveTo>
                  <a:pt x="20363" y="5528"/>
                </a:moveTo>
                <a:cubicBezTo>
                  <a:pt x="19587" y="5188"/>
                  <a:pt x="17890" y="4218"/>
                  <a:pt x="15709" y="3491"/>
                </a:cubicBezTo>
                <a:cubicBezTo>
                  <a:pt x="13527" y="2763"/>
                  <a:pt x="9891" y="1745"/>
                  <a:pt x="7273" y="1164"/>
                </a:cubicBezTo>
                <a:cubicBezTo>
                  <a:pt x="4654" y="582"/>
                  <a:pt x="1212" y="194"/>
                  <a:pt x="0" y="0"/>
                </a:cubicBezTo>
              </a:path>
            </a:pathLst>
          </a:custGeom>
          <a:noFill/>
          <a:ln cap="flat" cmpd="sng" w="38100">
            <a:solidFill>
              <a:srgbClr val="8BC34A"/>
            </a:solidFill>
            <a:prstDash val="solid"/>
            <a:round/>
            <a:headEnd len="lg" w="lg" type="none"/>
            <a:tailEnd len="lg" w="lg" type="stealth"/>
          </a:ln>
        </p:spPr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2415" name="Shape 2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" name="Shape 2416"/>
          <p:cNvSpPr txBox="1"/>
          <p:nvPr>
            <p:ph idx="4294967295" type="subTitle"/>
          </p:nvPr>
        </p:nvSpPr>
        <p:spPr>
          <a:xfrm>
            <a:off x="609600" y="1444500"/>
            <a:ext cx="7924800" cy="541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417" name="Shape 2417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Karger’s Algorithm</a:t>
            </a:r>
          </a:p>
        </p:txBody>
      </p:sp>
      <p:sp>
        <p:nvSpPr>
          <p:cNvPr id="2418" name="Shape 2418"/>
          <p:cNvSpPr txBox="1"/>
          <p:nvPr/>
        </p:nvSpPr>
        <p:spPr>
          <a:xfrm>
            <a:off x="609600" y="1444500"/>
            <a:ext cx="7924800" cy="54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419" name="Shape 2419"/>
          <p:cNvSpPr txBox="1"/>
          <p:nvPr/>
        </p:nvSpPr>
        <p:spPr>
          <a:xfrm>
            <a:off x="609600" y="1444500"/>
            <a:ext cx="7924800" cy="54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420" name="Shape 2420"/>
          <p:cNvSpPr txBox="1"/>
          <p:nvPr/>
        </p:nvSpPr>
        <p:spPr>
          <a:xfrm>
            <a:off x="930450" y="1444500"/>
            <a:ext cx="7283100" cy="45807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 b="1" sz="1600">
              <a:solidFill>
                <a:srgbClr val="D3368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>
              <a:spcBef>
                <a:spcPts val="0"/>
              </a:spcBef>
              <a:buNone/>
            </a:pPr>
            <a:r>
              <a:rPr b="1" lang="en" sz="1600">
                <a:solidFill>
                  <a:srgbClr val="D33682"/>
                </a:solidFill>
                <a:latin typeface="Consolas"/>
                <a:ea typeface="Consolas"/>
                <a:cs typeface="Consolas"/>
                <a:sym typeface="Consolas"/>
              </a:rPr>
              <a:t>algorithm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karger(G=(V,E)):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G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' = {supervertex(v) </a:t>
            </a:r>
            <a:r>
              <a:rPr b="1" lang="en" sz="1600">
                <a:solidFill>
                  <a:srgbClr val="D33682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v </a:t>
            </a:r>
            <a:r>
              <a:rPr b="1" lang="en" sz="1600">
                <a:solidFill>
                  <a:srgbClr val="D33682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V}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E</a:t>
            </a:r>
            <a:r>
              <a:rPr baseline="-25000" lang="en" sz="1600">
                <a:latin typeface="Consolas"/>
                <a:ea typeface="Consolas"/>
                <a:cs typeface="Consolas"/>
                <a:sym typeface="Consolas"/>
              </a:rPr>
              <a:t>u'v'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= {(u,v)} for (u,v) E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E</a:t>
            </a:r>
            <a:r>
              <a:rPr baseline="-25000" lang="en" sz="1600">
                <a:latin typeface="Consolas"/>
                <a:ea typeface="Consolas"/>
                <a:cs typeface="Consolas"/>
                <a:sym typeface="Consolas"/>
              </a:rPr>
              <a:t>u'v'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= {} for (u,v) not in E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F = {{(u,v)} </a:t>
            </a:r>
            <a:r>
              <a:rPr b="1" lang="en" sz="1600">
                <a:solidFill>
                  <a:srgbClr val="D33682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(u,v) </a:t>
            </a:r>
            <a:r>
              <a:rPr b="1" lang="en" sz="1600">
                <a:solidFill>
                  <a:srgbClr val="D33682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E}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600">
                <a:solidFill>
                  <a:srgbClr val="D33682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|G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'|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&gt;= 2: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{(u,v)} = uniform random edge in F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merge_supervertices(u, v)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F = F \ E</a:t>
            </a:r>
            <a:r>
              <a:rPr baseline="-25000" lang="en" sz="1600">
                <a:latin typeface="Consolas"/>
                <a:ea typeface="Consolas"/>
                <a:cs typeface="Consolas"/>
                <a:sym typeface="Consolas"/>
              </a:rPr>
              <a:t>u</a:t>
            </a:r>
            <a:r>
              <a:rPr baseline="-25000" lang="en" sz="1600"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baseline="-25000" lang="en" sz="1600">
                <a:latin typeface="Consolas"/>
                <a:ea typeface="Consolas"/>
                <a:cs typeface="Consolas"/>
                <a:sym typeface="Consolas"/>
              </a:rPr>
              <a:t>v</a:t>
            </a:r>
            <a:r>
              <a:rPr baseline="-25000" lang="en" sz="1600">
                <a:latin typeface="Consolas"/>
                <a:ea typeface="Consolas"/>
                <a:cs typeface="Consolas"/>
                <a:sym typeface="Consolas"/>
              </a:rPr>
              <a:t>'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600">
                <a:solidFill>
                  <a:srgbClr val="D33682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cut of the remaining super-vertices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>
              <a:spcBef>
                <a:spcPts val="0"/>
              </a:spcBef>
              <a:buNone/>
            </a:pPr>
            <a:r>
              <a:rPr b="1" lang="en" sz="1600">
                <a:solidFill>
                  <a:srgbClr val="D33682"/>
                </a:solidFill>
                <a:latin typeface="Consolas"/>
                <a:ea typeface="Consolas"/>
                <a:cs typeface="Consolas"/>
                <a:sym typeface="Consolas"/>
              </a:rPr>
              <a:t>algorithm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merge_supervertices(u, v):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x' = supervertex(u' ∪ v')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for w' in G' \ {u',v'}: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E</a:t>
            </a:r>
            <a:r>
              <a:rPr baseline="-25000" lang="en" sz="1600">
                <a:latin typeface="Consolas"/>
                <a:ea typeface="Consolas"/>
                <a:cs typeface="Consolas"/>
                <a:sym typeface="Consolas"/>
              </a:rPr>
              <a:t>x'w'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= E</a:t>
            </a:r>
            <a:r>
              <a:rPr baseline="-25000" lang="en" sz="1600">
                <a:latin typeface="Consolas"/>
                <a:ea typeface="Consolas"/>
                <a:cs typeface="Consolas"/>
                <a:sym typeface="Consolas"/>
              </a:rPr>
              <a:t>u'w'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∪ E</a:t>
            </a:r>
            <a:r>
              <a:rPr baseline="-25000" lang="en" sz="1600">
                <a:latin typeface="Consolas"/>
                <a:ea typeface="Consolas"/>
                <a:cs typeface="Consolas"/>
                <a:sym typeface="Consolas"/>
              </a:rPr>
              <a:t>v'w'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Remove u' and v' from G' and add x'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421" name="Shape 2421"/>
          <p:cNvSpPr txBox="1"/>
          <p:nvPr/>
        </p:nvSpPr>
        <p:spPr>
          <a:xfrm>
            <a:off x="930450" y="6060600"/>
            <a:ext cx="7283100" cy="7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400">
                <a:latin typeface="Source Sans Pro"/>
                <a:ea typeface="Source Sans Pro"/>
                <a:cs typeface="Source Sans Pro"/>
                <a:sym typeface="Source Sans Pro"/>
              </a:rPr>
              <a:t>Runtime:</a:t>
            </a: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b="1" lang="en" sz="2400">
                <a:solidFill>
                  <a:srgbClr val="2196F3"/>
                </a:solidFill>
                <a:latin typeface="Consolas"/>
                <a:ea typeface="Consolas"/>
                <a:cs typeface="Consolas"/>
                <a:sym typeface="Consolas"/>
              </a:rPr>
              <a:t>O(|V|</a:t>
            </a:r>
            <a:r>
              <a:rPr b="1" baseline="30000" lang="en" sz="2400">
                <a:solidFill>
                  <a:srgbClr val="2196F3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b="1" lang="en" sz="2400">
                <a:solidFill>
                  <a:srgbClr val="2196F3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</p:txBody>
      </p:sp>
      <p:sp>
        <p:nvSpPr>
          <p:cNvPr id="2422" name="Shape 2422"/>
          <p:cNvSpPr txBox="1"/>
          <p:nvPr/>
        </p:nvSpPr>
        <p:spPr>
          <a:xfrm>
            <a:off x="76200" y="2888525"/>
            <a:ext cx="1192500" cy="7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The while loop executes |V| - 2 times.</a:t>
            </a:r>
          </a:p>
        </p:txBody>
      </p:sp>
      <p:sp>
        <p:nvSpPr>
          <p:cNvPr id="2423" name="Shape 2423"/>
          <p:cNvSpPr/>
          <p:nvPr/>
        </p:nvSpPr>
        <p:spPr>
          <a:xfrm flipH="1" rot="2418384">
            <a:off x="1304641" y="3020414"/>
            <a:ext cx="210279" cy="302921"/>
          </a:xfrm>
          <a:custGeom>
            <a:pathLst>
              <a:path extrusionOk="0" h="5528" w="20363">
                <a:moveTo>
                  <a:pt x="20363" y="5528"/>
                </a:moveTo>
                <a:cubicBezTo>
                  <a:pt x="19587" y="5188"/>
                  <a:pt x="17890" y="4218"/>
                  <a:pt x="15709" y="3491"/>
                </a:cubicBezTo>
                <a:cubicBezTo>
                  <a:pt x="13527" y="2763"/>
                  <a:pt x="9891" y="1745"/>
                  <a:pt x="7273" y="1164"/>
                </a:cubicBezTo>
                <a:cubicBezTo>
                  <a:pt x="4654" y="582"/>
                  <a:pt x="1212" y="194"/>
                  <a:pt x="0" y="0"/>
                </a:cubicBezTo>
              </a:path>
            </a:pathLst>
          </a:custGeom>
          <a:noFill/>
          <a:ln cap="flat" cmpd="sng" w="38100">
            <a:solidFill>
              <a:srgbClr val="8BC34A"/>
            </a:solidFill>
            <a:prstDash val="solid"/>
            <a:round/>
            <a:headEnd len="lg" w="lg" type="none"/>
            <a:tailEnd len="lg" w="lg" type="stealth"/>
          </a:ln>
        </p:spPr>
      </p:sp>
      <p:sp>
        <p:nvSpPr>
          <p:cNvPr id="2424" name="Shape 2424"/>
          <p:cNvSpPr txBox="1"/>
          <p:nvPr/>
        </p:nvSpPr>
        <p:spPr>
          <a:xfrm>
            <a:off x="76200" y="2126525"/>
            <a:ext cx="1192500" cy="7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These are the super-edges.</a:t>
            </a:r>
          </a:p>
        </p:txBody>
      </p:sp>
      <p:sp>
        <p:nvSpPr>
          <p:cNvPr id="2425" name="Shape 2425"/>
          <p:cNvSpPr/>
          <p:nvPr/>
        </p:nvSpPr>
        <p:spPr>
          <a:xfrm flipH="1" rot="2418384">
            <a:off x="1304641" y="2258414"/>
            <a:ext cx="210279" cy="302921"/>
          </a:xfrm>
          <a:custGeom>
            <a:pathLst>
              <a:path extrusionOk="0" h="5528" w="20363">
                <a:moveTo>
                  <a:pt x="20363" y="5528"/>
                </a:moveTo>
                <a:cubicBezTo>
                  <a:pt x="19587" y="5188"/>
                  <a:pt x="17890" y="4218"/>
                  <a:pt x="15709" y="3491"/>
                </a:cubicBezTo>
                <a:cubicBezTo>
                  <a:pt x="13527" y="2763"/>
                  <a:pt x="9891" y="1745"/>
                  <a:pt x="7273" y="1164"/>
                </a:cubicBezTo>
                <a:cubicBezTo>
                  <a:pt x="4654" y="582"/>
                  <a:pt x="1212" y="194"/>
                  <a:pt x="0" y="0"/>
                </a:cubicBezTo>
              </a:path>
            </a:pathLst>
          </a:custGeom>
          <a:noFill/>
          <a:ln cap="flat" cmpd="sng" w="38100">
            <a:solidFill>
              <a:srgbClr val="8BC34A"/>
            </a:solidFill>
            <a:prstDash val="solid"/>
            <a:round/>
            <a:headEnd len="lg" w="lg" type="none"/>
            <a:tailEnd len="lg" w="lg" type="stealth"/>
          </a:ln>
        </p:spPr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2429" name="Shape 2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0" name="Shape 2430"/>
          <p:cNvSpPr txBox="1"/>
          <p:nvPr>
            <p:ph idx="4294967295" type="subTitle"/>
          </p:nvPr>
        </p:nvSpPr>
        <p:spPr>
          <a:xfrm>
            <a:off x="609600" y="1444500"/>
            <a:ext cx="7924800" cy="541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431" name="Shape 2431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Karger’s Algorithm</a:t>
            </a:r>
          </a:p>
        </p:txBody>
      </p:sp>
      <p:sp>
        <p:nvSpPr>
          <p:cNvPr id="2432" name="Shape 2432"/>
          <p:cNvSpPr txBox="1"/>
          <p:nvPr/>
        </p:nvSpPr>
        <p:spPr>
          <a:xfrm>
            <a:off x="609600" y="1444500"/>
            <a:ext cx="7924800" cy="54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433" name="Shape 2433"/>
          <p:cNvSpPr txBox="1"/>
          <p:nvPr/>
        </p:nvSpPr>
        <p:spPr>
          <a:xfrm>
            <a:off x="609600" y="1444500"/>
            <a:ext cx="7924800" cy="54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434" name="Shape 2434"/>
          <p:cNvSpPr txBox="1"/>
          <p:nvPr/>
        </p:nvSpPr>
        <p:spPr>
          <a:xfrm>
            <a:off x="930450" y="1444500"/>
            <a:ext cx="7283100" cy="45807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 b="1" sz="1600">
              <a:solidFill>
                <a:srgbClr val="D3368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>
              <a:spcBef>
                <a:spcPts val="0"/>
              </a:spcBef>
              <a:buNone/>
            </a:pPr>
            <a:r>
              <a:rPr b="1" lang="en" sz="1600">
                <a:solidFill>
                  <a:srgbClr val="D33682"/>
                </a:solidFill>
                <a:latin typeface="Consolas"/>
                <a:ea typeface="Consolas"/>
                <a:cs typeface="Consolas"/>
                <a:sym typeface="Consolas"/>
              </a:rPr>
              <a:t>algorithm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karger(G=(V,E)):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G' = {supervertex(v) </a:t>
            </a:r>
            <a:r>
              <a:rPr b="1" lang="en" sz="1600">
                <a:solidFill>
                  <a:srgbClr val="D33682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v </a:t>
            </a:r>
            <a:r>
              <a:rPr b="1" lang="en" sz="1600">
                <a:solidFill>
                  <a:srgbClr val="D33682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V}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E</a:t>
            </a:r>
            <a:r>
              <a:rPr baseline="-25000" lang="en" sz="1600">
                <a:latin typeface="Consolas"/>
                <a:ea typeface="Consolas"/>
                <a:cs typeface="Consolas"/>
                <a:sym typeface="Consolas"/>
              </a:rPr>
              <a:t>u'v'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= {(u,v)} for (u,v) E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E</a:t>
            </a:r>
            <a:r>
              <a:rPr baseline="-25000" lang="en" sz="1600">
                <a:latin typeface="Consolas"/>
                <a:ea typeface="Consolas"/>
                <a:cs typeface="Consolas"/>
                <a:sym typeface="Consolas"/>
              </a:rPr>
              <a:t>u'v'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= {} for (u,v) not in E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F = {{(u,v)} </a:t>
            </a:r>
            <a:r>
              <a:rPr b="1" lang="en" sz="1600">
                <a:solidFill>
                  <a:srgbClr val="D33682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(u,v) </a:t>
            </a:r>
            <a:r>
              <a:rPr b="1" lang="en" sz="1600">
                <a:solidFill>
                  <a:srgbClr val="D33682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E}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600">
                <a:solidFill>
                  <a:srgbClr val="D33682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|G'| &gt;= 2: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{(u,v)} = uniform random edge in F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merge_supervertices(u, v)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F = F \ E</a:t>
            </a:r>
            <a:r>
              <a:rPr baseline="-25000" lang="en" sz="1600">
                <a:latin typeface="Consolas"/>
                <a:ea typeface="Consolas"/>
                <a:cs typeface="Consolas"/>
                <a:sym typeface="Consolas"/>
              </a:rPr>
              <a:t>u'v'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600">
                <a:solidFill>
                  <a:srgbClr val="D33682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cut of the remaining super-vertices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>
              <a:spcBef>
                <a:spcPts val="0"/>
              </a:spcBef>
              <a:buNone/>
            </a:pPr>
            <a:r>
              <a:rPr b="1" lang="en" sz="1600">
                <a:solidFill>
                  <a:srgbClr val="D33682"/>
                </a:solidFill>
                <a:latin typeface="Consolas"/>
                <a:ea typeface="Consolas"/>
                <a:cs typeface="Consolas"/>
                <a:sym typeface="Consolas"/>
              </a:rPr>
              <a:t>algorithm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merge_supervertices(u, v):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x' = supervertex(u' ∪ v')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for w' in G' \ {u',v'}: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E</a:t>
            </a:r>
            <a:r>
              <a:rPr baseline="-25000" lang="en" sz="1600">
                <a:latin typeface="Consolas"/>
                <a:ea typeface="Consolas"/>
                <a:cs typeface="Consolas"/>
                <a:sym typeface="Consolas"/>
              </a:rPr>
              <a:t>x'w'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= E</a:t>
            </a:r>
            <a:r>
              <a:rPr baseline="-25000" lang="en" sz="1600">
                <a:latin typeface="Consolas"/>
                <a:ea typeface="Consolas"/>
                <a:cs typeface="Consolas"/>
                <a:sym typeface="Consolas"/>
              </a:rPr>
              <a:t>u'w'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∪ E</a:t>
            </a:r>
            <a:r>
              <a:rPr baseline="-25000" lang="en" sz="1600">
                <a:latin typeface="Consolas"/>
                <a:ea typeface="Consolas"/>
                <a:cs typeface="Consolas"/>
                <a:sym typeface="Consolas"/>
              </a:rPr>
              <a:t>v'w'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Remove u' and v' from G' and add x'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435" name="Shape 2435"/>
          <p:cNvSpPr txBox="1"/>
          <p:nvPr/>
        </p:nvSpPr>
        <p:spPr>
          <a:xfrm>
            <a:off x="930450" y="6060600"/>
            <a:ext cx="7283100" cy="7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400">
                <a:latin typeface="Source Sans Pro"/>
                <a:ea typeface="Source Sans Pro"/>
                <a:cs typeface="Source Sans Pro"/>
                <a:sym typeface="Source Sans Pro"/>
              </a:rPr>
              <a:t>Runtime:</a:t>
            </a: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b="1" lang="en" sz="2400">
                <a:solidFill>
                  <a:srgbClr val="2196F3"/>
                </a:solidFill>
                <a:latin typeface="Consolas"/>
                <a:ea typeface="Consolas"/>
                <a:cs typeface="Consolas"/>
                <a:sym typeface="Consolas"/>
              </a:rPr>
              <a:t>O(|V|</a:t>
            </a:r>
            <a:r>
              <a:rPr b="1" baseline="30000" lang="en" sz="2400">
                <a:solidFill>
                  <a:srgbClr val="2196F3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b="1" lang="en" sz="2400">
                <a:solidFill>
                  <a:srgbClr val="2196F3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</p:txBody>
      </p:sp>
      <p:sp>
        <p:nvSpPr>
          <p:cNvPr id="2436" name="Shape 2436"/>
          <p:cNvSpPr txBox="1"/>
          <p:nvPr/>
        </p:nvSpPr>
        <p:spPr>
          <a:xfrm>
            <a:off x="76200" y="2888525"/>
            <a:ext cx="1192500" cy="7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The while loop executes |V| - 2 times.</a:t>
            </a:r>
          </a:p>
        </p:txBody>
      </p:sp>
      <p:sp>
        <p:nvSpPr>
          <p:cNvPr id="2437" name="Shape 2437"/>
          <p:cNvSpPr/>
          <p:nvPr/>
        </p:nvSpPr>
        <p:spPr>
          <a:xfrm flipH="1" rot="2418384">
            <a:off x="1304641" y="3020414"/>
            <a:ext cx="210279" cy="302921"/>
          </a:xfrm>
          <a:custGeom>
            <a:pathLst>
              <a:path extrusionOk="0" h="5528" w="20363">
                <a:moveTo>
                  <a:pt x="20363" y="5528"/>
                </a:moveTo>
                <a:cubicBezTo>
                  <a:pt x="19587" y="5188"/>
                  <a:pt x="17890" y="4218"/>
                  <a:pt x="15709" y="3491"/>
                </a:cubicBezTo>
                <a:cubicBezTo>
                  <a:pt x="13527" y="2763"/>
                  <a:pt x="9891" y="1745"/>
                  <a:pt x="7273" y="1164"/>
                </a:cubicBezTo>
                <a:cubicBezTo>
                  <a:pt x="4654" y="582"/>
                  <a:pt x="1212" y="194"/>
                  <a:pt x="0" y="0"/>
                </a:cubicBezTo>
              </a:path>
            </a:pathLst>
          </a:custGeom>
          <a:noFill/>
          <a:ln cap="flat" cmpd="sng" w="38100">
            <a:solidFill>
              <a:srgbClr val="8BC34A"/>
            </a:solidFill>
            <a:prstDash val="solid"/>
            <a:round/>
            <a:headEnd len="lg" w="lg" type="none"/>
            <a:tailEnd len="lg" w="lg" type="stealth"/>
          </a:ln>
        </p:spPr>
      </p:sp>
      <p:sp>
        <p:nvSpPr>
          <p:cNvPr id="2438" name="Shape 2438"/>
          <p:cNvSpPr/>
          <p:nvPr/>
        </p:nvSpPr>
        <p:spPr>
          <a:xfrm flipH="1" rot="-8231419">
            <a:off x="4946771" y="3454839"/>
            <a:ext cx="264663" cy="382778"/>
          </a:xfrm>
          <a:custGeom>
            <a:pathLst>
              <a:path extrusionOk="0" h="5528" w="20363">
                <a:moveTo>
                  <a:pt x="20363" y="5528"/>
                </a:moveTo>
                <a:cubicBezTo>
                  <a:pt x="19587" y="5188"/>
                  <a:pt x="17890" y="4218"/>
                  <a:pt x="15709" y="3491"/>
                </a:cubicBezTo>
                <a:cubicBezTo>
                  <a:pt x="13527" y="2763"/>
                  <a:pt x="9891" y="1745"/>
                  <a:pt x="7273" y="1164"/>
                </a:cubicBezTo>
                <a:cubicBezTo>
                  <a:pt x="4654" y="582"/>
                  <a:pt x="1212" y="194"/>
                  <a:pt x="0" y="0"/>
                </a:cubicBezTo>
              </a:path>
            </a:pathLst>
          </a:custGeom>
          <a:noFill/>
          <a:ln cap="flat" cmpd="sng" w="38100">
            <a:solidFill>
              <a:srgbClr val="8BC34A"/>
            </a:solidFill>
            <a:prstDash val="solid"/>
            <a:round/>
            <a:headEnd len="lg" w="lg" type="none"/>
            <a:tailEnd len="lg" w="lg" type="stealth"/>
          </a:ln>
        </p:spPr>
      </p:sp>
      <p:sp>
        <p:nvSpPr>
          <p:cNvPr id="2439" name="Shape 2439"/>
          <p:cNvSpPr txBox="1"/>
          <p:nvPr/>
        </p:nvSpPr>
        <p:spPr>
          <a:xfrm>
            <a:off x="5365900" y="3462593"/>
            <a:ext cx="17454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This takes O(|V|).</a:t>
            </a:r>
          </a:p>
        </p:txBody>
      </p:sp>
      <p:sp>
        <p:nvSpPr>
          <p:cNvPr id="2440" name="Shape 2440"/>
          <p:cNvSpPr txBox="1"/>
          <p:nvPr/>
        </p:nvSpPr>
        <p:spPr>
          <a:xfrm>
            <a:off x="76200" y="2126525"/>
            <a:ext cx="1192500" cy="7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These are the super-edges.</a:t>
            </a:r>
          </a:p>
        </p:txBody>
      </p:sp>
      <p:sp>
        <p:nvSpPr>
          <p:cNvPr id="2441" name="Shape 2441"/>
          <p:cNvSpPr/>
          <p:nvPr/>
        </p:nvSpPr>
        <p:spPr>
          <a:xfrm flipH="1" rot="2418384">
            <a:off x="1304641" y="2258414"/>
            <a:ext cx="210279" cy="302921"/>
          </a:xfrm>
          <a:custGeom>
            <a:pathLst>
              <a:path extrusionOk="0" h="5528" w="20363">
                <a:moveTo>
                  <a:pt x="20363" y="5528"/>
                </a:moveTo>
                <a:cubicBezTo>
                  <a:pt x="19587" y="5188"/>
                  <a:pt x="17890" y="4218"/>
                  <a:pt x="15709" y="3491"/>
                </a:cubicBezTo>
                <a:cubicBezTo>
                  <a:pt x="13527" y="2763"/>
                  <a:pt x="9891" y="1745"/>
                  <a:pt x="7273" y="1164"/>
                </a:cubicBezTo>
                <a:cubicBezTo>
                  <a:pt x="4654" y="582"/>
                  <a:pt x="1212" y="194"/>
                  <a:pt x="0" y="0"/>
                </a:cubicBezTo>
              </a:path>
            </a:pathLst>
          </a:custGeom>
          <a:noFill/>
          <a:ln cap="flat" cmpd="sng" w="38100">
            <a:solidFill>
              <a:srgbClr val="8BC34A"/>
            </a:solidFill>
            <a:prstDash val="solid"/>
            <a:round/>
            <a:headEnd len="lg" w="lg" type="none"/>
            <a:tailEnd len="lg" w="lg" type="stealth"/>
          </a:ln>
        </p:spPr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2445" name="Shape 2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6" name="Shape 2446"/>
          <p:cNvSpPr txBox="1"/>
          <p:nvPr>
            <p:ph idx="4294967295" type="subTitle"/>
          </p:nvPr>
        </p:nvSpPr>
        <p:spPr>
          <a:xfrm>
            <a:off x="609600" y="1444500"/>
            <a:ext cx="7924800" cy="541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447" name="Shape 2447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Karger’s Algorithm</a:t>
            </a:r>
          </a:p>
        </p:txBody>
      </p:sp>
      <p:sp>
        <p:nvSpPr>
          <p:cNvPr id="2448" name="Shape 2448"/>
          <p:cNvSpPr txBox="1"/>
          <p:nvPr/>
        </p:nvSpPr>
        <p:spPr>
          <a:xfrm>
            <a:off x="609600" y="1444500"/>
            <a:ext cx="7924800" cy="54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449" name="Shape 2449"/>
          <p:cNvSpPr txBox="1"/>
          <p:nvPr/>
        </p:nvSpPr>
        <p:spPr>
          <a:xfrm>
            <a:off x="609600" y="1444500"/>
            <a:ext cx="7924800" cy="54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450" name="Shape 2450"/>
          <p:cNvSpPr txBox="1"/>
          <p:nvPr/>
        </p:nvSpPr>
        <p:spPr>
          <a:xfrm>
            <a:off x="930450" y="1444500"/>
            <a:ext cx="7283100" cy="45807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 b="1" sz="1600">
              <a:solidFill>
                <a:srgbClr val="D3368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>
              <a:spcBef>
                <a:spcPts val="0"/>
              </a:spcBef>
              <a:buNone/>
            </a:pPr>
            <a:r>
              <a:rPr b="1" lang="en" sz="1600">
                <a:solidFill>
                  <a:srgbClr val="D33682"/>
                </a:solidFill>
                <a:latin typeface="Consolas"/>
                <a:ea typeface="Consolas"/>
                <a:cs typeface="Consolas"/>
                <a:sym typeface="Consolas"/>
              </a:rPr>
              <a:t>algorithm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karger(G=(V,E)):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G' = {supervertex(v) </a:t>
            </a:r>
            <a:r>
              <a:rPr b="1" lang="en" sz="1600">
                <a:solidFill>
                  <a:srgbClr val="D33682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v </a:t>
            </a:r>
            <a:r>
              <a:rPr b="1" lang="en" sz="1600">
                <a:solidFill>
                  <a:srgbClr val="D33682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V}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E</a:t>
            </a:r>
            <a:r>
              <a:rPr baseline="-25000" lang="en" sz="1600">
                <a:latin typeface="Consolas"/>
                <a:ea typeface="Consolas"/>
                <a:cs typeface="Consolas"/>
                <a:sym typeface="Consolas"/>
              </a:rPr>
              <a:t>u'v'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= {(u,v)} for (u,v) E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E</a:t>
            </a:r>
            <a:r>
              <a:rPr baseline="-25000" lang="en" sz="1600">
                <a:latin typeface="Consolas"/>
                <a:ea typeface="Consolas"/>
                <a:cs typeface="Consolas"/>
                <a:sym typeface="Consolas"/>
              </a:rPr>
              <a:t>u'v'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= {} for (u,v) not in E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F = {{(u,v)} </a:t>
            </a:r>
            <a:r>
              <a:rPr b="1" lang="en" sz="1600">
                <a:solidFill>
                  <a:srgbClr val="D33682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(u,v) </a:t>
            </a:r>
            <a:r>
              <a:rPr b="1" lang="en" sz="1600">
                <a:solidFill>
                  <a:srgbClr val="D33682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E}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600">
                <a:solidFill>
                  <a:srgbClr val="D33682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|G'| &gt;= 2: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{(u,v)} = uniform random edge in F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merge_supervertices(u, v)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F = F \ E</a:t>
            </a:r>
            <a:r>
              <a:rPr baseline="-25000" lang="en" sz="1600">
                <a:latin typeface="Consolas"/>
                <a:ea typeface="Consolas"/>
                <a:cs typeface="Consolas"/>
                <a:sym typeface="Consolas"/>
              </a:rPr>
              <a:t>u'v'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600">
                <a:solidFill>
                  <a:srgbClr val="D33682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cut of the remaining super-vertices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>
              <a:spcBef>
                <a:spcPts val="0"/>
              </a:spcBef>
              <a:buNone/>
            </a:pPr>
            <a:r>
              <a:rPr b="1" lang="en" sz="1600">
                <a:solidFill>
                  <a:srgbClr val="D33682"/>
                </a:solidFill>
                <a:latin typeface="Consolas"/>
                <a:ea typeface="Consolas"/>
                <a:cs typeface="Consolas"/>
                <a:sym typeface="Consolas"/>
              </a:rPr>
              <a:t>algorithm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merge_supervertices(u, v):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x' = supervertex(u' ∪ v')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for w' in G' \ {u',v'}: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E</a:t>
            </a:r>
            <a:r>
              <a:rPr baseline="-25000" lang="en" sz="1600">
                <a:latin typeface="Consolas"/>
                <a:ea typeface="Consolas"/>
                <a:cs typeface="Consolas"/>
                <a:sym typeface="Consolas"/>
              </a:rPr>
              <a:t>x'w'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= E</a:t>
            </a:r>
            <a:r>
              <a:rPr baseline="-25000" lang="en" sz="1600">
                <a:latin typeface="Consolas"/>
                <a:ea typeface="Consolas"/>
                <a:cs typeface="Consolas"/>
                <a:sym typeface="Consolas"/>
              </a:rPr>
              <a:t>u'w'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∪ E</a:t>
            </a:r>
            <a:r>
              <a:rPr baseline="-25000" lang="en" sz="1600">
                <a:latin typeface="Consolas"/>
                <a:ea typeface="Consolas"/>
                <a:cs typeface="Consolas"/>
                <a:sym typeface="Consolas"/>
              </a:rPr>
              <a:t>v'w'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Remove u' and v' from G' and add x'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451" name="Shape 2451"/>
          <p:cNvSpPr txBox="1"/>
          <p:nvPr/>
        </p:nvSpPr>
        <p:spPr>
          <a:xfrm>
            <a:off x="930450" y="6060600"/>
            <a:ext cx="7283100" cy="7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400">
                <a:latin typeface="Source Sans Pro"/>
                <a:ea typeface="Source Sans Pro"/>
                <a:cs typeface="Source Sans Pro"/>
                <a:sym typeface="Source Sans Pro"/>
              </a:rPr>
              <a:t>Runtime:</a:t>
            </a: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b="1" lang="en" sz="2400">
                <a:solidFill>
                  <a:srgbClr val="2196F3"/>
                </a:solidFill>
                <a:latin typeface="Consolas"/>
                <a:ea typeface="Consolas"/>
                <a:cs typeface="Consolas"/>
                <a:sym typeface="Consolas"/>
              </a:rPr>
              <a:t>O(|V|</a:t>
            </a:r>
            <a:r>
              <a:rPr b="1" baseline="30000" lang="en" sz="2400">
                <a:solidFill>
                  <a:srgbClr val="2196F3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b="1" lang="en" sz="2400">
                <a:solidFill>
                  <a:srgbClr val="2196F3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</p:txBody>
      </p:sp>
      <p:sp>
        <p:nvSpPr>
          <p:cNvPr id="2452" name="Shape 2452"/>
          <p:cNvSpPr txBox="1"/>
          <p:nvPr/>
        </p:nvSpPr>
        <p:spPr>
          <a:xfrm>
            <a:off x="76200" y="2888525"/>
            <a:ext cx="1192500" cy="7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The while loop executes |V| - 2 times.</a:t>
            </a:r>
          </a:p>
        </p:txBody>
      </p:sp>
      <p:sp>
        <p:nvSpPr>
          <p:cNvPr id="2453" name="Shape 2453"/>
          <p:cNvSpPr/>
          <p:nvPr/>
        </p:nvSpPr>
        <p:spPr>
          <a:xfrm flipH="1" rot="2418384">
            <a:off x="1304641" y="3020414"/>
            <a:ext cx="210279" cy="302921"/>
          </a:xfrm>
          <a:custGeom>
            <a:pathLst>
              <a:path extrusionOk="0" h="5528" w="20363">
                <a:moveTo>
                  <a:pt x="20363" y="5528"/>
                </a:moveTo>
                <a:cubicBezTo>
                  <a:pt x="19587" y="5188"/>
                  <a:pt x="17890" y="4218"/>
                  <a:pt x="15709" y="3491"/>
                </a:cubicBezTo>
                <a:cubicBezTo>
                  <a:pt x="13527" y="2763"/>
                  <a:pt x="9891" y="1745"/>
                  <a:pt x="7273" y="1164"/>
                </a:cubicBezTo>
                <a:cubicBezTo>
                  <a:pt x="4654" y="582"/>
                  <a:pt x="1212" y="194"/>
                  <a:pt x="0" y="0"/>
                </a:cubicBezTo>
              </a:path>
            </a:pathLst>
          </a:custGeom>
          <a:noFill/>
          <a:ln cap="flat" cmpd="sng" w="38100">
            <a:solidFill>
              <a:srgbClr val="8BC34A"/>
            </a:solidFill>
            <a:prstDash val="solid"/>
            <a:round/>
            <a:headEnd len="lg" w="lg" type="none"/>
            <a:tailEnd len="lg" w="lg" type="stealth"/>
          </a:ln>
        </p:spPr>
      </p:sp>
      <p:sp>
        <p:nvSpPr>
          <p:cNvPr id="2454" name="Shape 2454"/>
          <p:cNvSpPr/>
          <p:nvPr/>
        </p:nvSpPr>
        <p:spPr>
          <a:xfrm flipH="1" rot="-8231419">
            <a:off x="4946771" y="3454839"/>
            <a:ext cx="264663" cy="382778"/>
          </a:xfrm>
          <a:custGeom>
            <a:pathLst>
              <a:path extrusionOk="0" h="5528" w="20363">
                <a:moveTo>
                  <a:pt x="20363" y="5528"/>
                </a:moveTo>
                <a:cubicBezTo>
                  <a:pt x="19587" y="5188"/>
                  <a:pt x="17890" y="4218"/>
                  <a:pt x="15709" y="3491"/>
                </a:cubicBezTo>
                <a:cubicBezTo>
                  <a:pt x="13527" y="2763"/>
                  <a:pt x="9891" y="1745"/>
                  <a:pt x="7273" y="1164"/>
                </a:cubicBezTo>
                <a:cubicBezTo>
                  <a:pt x="4654" y="582"/>
                  <a:pt x="1212" y="194"/>
                  <a:pt x="0" y="0"/>
                </a:cubicBezTo>
              </a:path>
            </a:pathLst>
          </a:custGeom>
          <a:noFill/>
          <a:ln cap="flat" cmpd="sng" w="38100">
            <a:solidFill>
              <a:srgbClr val="8BC34A"/>
            </a:solidFill>
            <a:prstDash val="solid"/>
            <a:round/>
            <a:headEnd len="lg" w="lg" type="none"/>
            <a:tailEnd len="lg" w="lg" type="stealth"/>
          </a:ln>
        </p:spPr>
      </p:sp>
      <p:sp>
        <p:nvSpPr>
          <p:cNvPr id="2455" name="Shape 2455"/>
          <p:cNvSpPr txBox="1"/>
          <p:nvPr/>
        </p:nvSpPr>
        <p:spPr>
          <a:xfrm>
            <a:off x="5365900" y="3462593"/>
            <a:ext cx="17454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This takes O(|V|).</a:t>
            </a:r>
          </a:p>
        </p:txBody>
      </p:sp>
      <p:sp>
        <p:nvSpPr>
          <p:cNvPr id="2456" name="Shape 2456"/>
          <p:cNvSpPr txBox="1"/>
          <p:nvPr/>
        </p:nvSpPr>
        <p:spPr>
          <a:xfrm>
            <a:off x="76200" y="2126525"/>
            <a:ext cx="1192500" cy="7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These are the super-edges.</a:t>
            </a:r>
          </a:p>
        </p:txBody>
      </p:sp>
      <p:sp>
        <p:nvSpPr>
          <p:cNvPr id="2457" name="Shape 2457"/>
          <p:cNvSpPr/>
          <p:nvPr/>
        </p:nvSpPr>
        <p:spPr>
          <a:xfrm flipH="1" rot="2418384">
            <a:off x="1304641" y="2258414"/>
            <a:ext cx="210279" cy="302921"/>
          </a:xfrm>
          <a:custGeom>
            <a:pathLst>
              <a:path extrusionOk="0" h="5528" w="20363">
                <a:moveTo>
                  <a:pt x="20363" y="5528"/>
                </a:moveTo>
                <a:cubicBezTo>
                  <a:pt x="19587" y="5188"/>
                  <a:pt x="17890" y="4218"/>
                  <a:pt x="15709" y="3491"/>
                </a:cubicBezTo>
                <a:cubicBezTo>
                  <a:pt x="13527" y="2763"/>
                  <a:pt x="9891" y="1745"/>
                  <a:pt x="7273" y="1164"/>
                </a:cubicBezTo>
                <a:cubicBezTo>
                  <a:pt x="4654" y="582"/>
                  <a:pt x="1212" y="194"/>
                  <a:pt x="0" y="0"/>
                </a:cubicBezTo>
              </a:path>
            </a:pathLst>
          </a:custGeom>
          <a:noFill/>
          <a:ln cap="flat" cmpd="sng" w="38100">
            <a:solidFill>
              <a:srgbClr val="8BC34A"/>
            </a:solidFill>
            <a:prstDash val="solid"/>
            <a:round/>
            <a:headEnd len="lg" w="lg" type="none"/>
            <a:tailEnd len="lg" w="lg" type="stealth"/>
          </a:ln>
        </p:spPr>
      </p:sp>
      <p:sp>
        <p:nvSpPr>
          <p:cNvPr id="2458" name="Shape 2458"/>
          <p:cNvSpPr txBox="1"/>
          <p:nvPr/>
        </p:nvSpPr>
        <p:spPr>
          <a:xfrm>
            <a:off x="76200" y="3600906"/>
            <a:ext cx="1421100" cy="8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Removes all edges in the super-edge between super- vertices u’ and v’.</a:t>
            </a:r>
          </a:p>
        </p:txBody>
      </p:sp>
      <p:sp>
        <p:nvSpPr>
          <p:cNvPr id="2459" name="Shape 2459"/>
          <p:cNvSpPr/>
          <p:nvPr/>
        </p:nvSpPr>
        <p:spPr>
          <a:xfrm flipH="1" rot="2418384">
            <a:off x="1533241" y="3732795"/>
            <a:ext cx="210279" cy="302921"/>
          </a:xfrm>
          <a:custGeom>
            <a:pathLst>
              <a:path extrusionOk="0" h="5528" w="20363">
                <a:moveTo>
                  <a:pt x="20363" y="5528"/>
                </a:moveTo>
                <a:cubicBezTo>
                  <a:pt x="19587" y="5188"/>
                  <a:pt x="17890" y="4218"/>
                  <a:pt x="15709" y="3491"/>
                </a:cubicBezTo>
                <a:cubicBezTo>
                  <a:pt x="13527" y="2763"/>
                  <a:pt x="9891" y="1745"/>
                  <a:pt x="7273" y="1164"/>
                </a:cubicBezTo>
                <a:cubicBezTo>
                  <a:pt x="4654" y="582"/>
                  <a:pt x="1212" y="194"/>
                  <a:pt x="0" y="0"/>
                </a:cubicBezTo>
              </a:path>
            </a:pathLst>
          </a:custGeom>
          <a:noFill/>
          <a:ln cap="flat" cmpd="sng" w="38100">
            <a:solidFill>
              <a:srgbClr val="8BC34A"/>
            </a:solidFill>
            <a:prstDash val="solid"/>
            <a:round/>
            <a:headEnd len="lg" w="lg" type="none"/>
            <a:tailEnd len="lg" w="lg" type="stealth"/>
          </a:ln>
        </p:spPr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/>
          <p:nvPr>
            <p:ph idx="4294967295" type="subTitle"/>
          </p:nvPr>
        </p:nvSpPr>
        <p:spPr>
          <a:xfrm>
            <a:off x="609600" y="1444500"/>
            <a:ext cx="7924800" cy="541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How many SCCs are in this graph?</a:t>
            </a:r>
          </a:p>
        </p:txBody>
      </p:sp>
      <p:cxnSp>
        <p:nvCxnSpPr>
          <p:cNvPr id="206" name="Shape 206"/>
          <p:cNvCxnSpPr>
            <a:stCxn id="207" idx="6"/>
            <a:endCxn id="208" idx="2"/>
          </p:cNvCxnSpPr>
          <p:nvPr/>
        </p:nvCxnSpPr>
        <p:spPr>
          <a:xfrm>
            <a:off x="3308037" y="3737662"/>
            <a:ext cx="2625900" cy="76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stealth"/>
            <a:tailEnd len="lg" w="lg" type="none"/>
          </a:ln>
        </p:spPr>
      </p:cxnSp>
      <p:sp>
        <p:nvSpPr>
          <p:cNvPr id="209" name="Shape 209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Strongly Connected Components</a:t>
            </a:r>
          </a:p>
        </p:txBody>
      </p:sp>
      <p:grpSp>
        <p:nvGrpSpPr>
          <p:cNvPr id="210" name="Shape 210"/>
          <p:cNvGrpSpPr/>
          <p:nvPr/>
        </p:nvGrpSpPr>
        <p:grpSpPr>
          <a:xfrm>
            <a:off x="5933937" y="3491512"/>
            <a:ext cx="644700" cy="644700"/>
            <a:chOff x="4581974" y="2766525"/>
            <a:chExt cx="644700" cy="644699"/>
          </a:xfrm>
        </p:grpSpPr>
        <p:sp>
          <p:nvSpPr>
            <p:cNvPr id="208" name="Shape 208"/>
            <p:cNvSpPr/>
            <p:nvPr/>
          </p:nvSpPr>
          <p:spPr>
            <a:xfrm>
              <a:off x="4581974" y="2766525"/>
              <a:ext cx="644700" cy="644699"/>
            </a:xfrm>
            <a:prstGeom prst="ellipse">
              <a:avLst/>
            </a:prstGeom>
            <a:solidFill>
              <a:schemeClr val="dk1"/>
            </a:solidFill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t/>
              </a:r>
              <a:endParaRPr b="1" sz="18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pic>
          <p:nvPicPr>
            <p:cNvPr id="211" name="Shape 21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673000" y="2903812"/>
              <a:ext cx="462650" cy="370123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212" name="Shape 212"/>
          <p:cNvCxnSpPr>
            <a:stCxn id="207" idx="4"/>
            <a:endCxn id="213" idx="1"/>
          </p:cNvCxnSpPr>
          <p:nvPr/>
        </p:nvCxnSpPr>
        <p:spPr>
          <a:xfrm>
            <a:off x="2985687" y="4060012"/>
            <a:ext cx="1829400" cy="1126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stealth"/>
            <a:tailEnd len="lg" w="lg" type="none"/>
          </a:ln>
        </p:spPr>
      </p:cxnSp>
      <p:cxnSp>
        <p:nvCxnSpPr>
          <p:cNvPr id="214" name="Shape 214"/>
          <p:cNvCxnSpPr>
            <a:stCxn id="208" idx="4"/>
            <a:endCxn id="213" idx="7"/>
          </p:cNvCxnSpPr>
          <p:nvPr/>
        </p:nvCxnSpPr>
        <p:spPr>
          <a:xfrm flipH="1">
            <a:off x="5271087" y="4136212"/>
            <a:ext cx="985200" cy="1050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stealth"/>
            <a:tailEnd len="lg" w="lg" type="none"/>
          </a:ln>
        </p:spPr>
      </p:cxnSp>
      <p:cxnSp>
        <p:nvCxnSpPr>
          <p:cNvPr id="215" name="Shape 215"/>
          <p:cNvCxnSpPr>
            <a:stCxn id="216" idx="4"/>
            <a:endCxn id="213" idx="0"/>
          </p:cNvCxnSpPr>
          <p:nvPr/>
        </p:nvCxnSpPr>
        <p:spPr>
          <a:xfrm>
            <a:off x="4662087" y="3280287"/>
            <a:ext cx="381000" cy="1811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stealth"/>
            <a:tailEnd len="lg" w="lg" type="none"/>
          </a:ln>
        </p:spPr>
      </p:cxnSp>
      <p:grpSp>
        <p:nvGrpSpPr>
          <p:cNvPr id="217" name="Shape 217"/>
          <p:cNvGrpSpPr/>
          <p:nvPr/>
        </p:nvGrpSpPr>
        <p:grpSpPr>
          <a:xfrm>
            <a:off x="2687387" y="4863112"/>
            <a:ext cx="644700" cy="644700"/>
            <a:chOff x="1912099" y="3775425"/>
            <a:chExt cx="644700" cy="644700"/>
          </a:xfrm>
        </p:grpSpPr>
        <p:sp>
          <p:nvSpPr>
            <p:cNvPr id="218" name="Shape 218"/>
            <p:cNvSpPr/>
            <p:nvPr/>
          </p:nvSpPr>
          <p:spPr>
            <a:xfrm>
              <a:off x="1912099" y="3775425"/>
              <a:ext cx="644700" cy="644700"/>
            </a:xfrm>
            <a:prstGeom prst="ellipse">
              <a:avLst/>
            </a:prstGeom>
            <a:solidFill>
              <a:schemeClr val="dk1"/>
            </a:solidFill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t/>
              </a:r>
              <a:endParaRPr b="1" sz="18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pic>
          <p:nvPicPr>
            <p:cNvPr id="219" name="Shape 21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005550" y="3879862"/>
              <a:ext cx="457800" cy="435825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220" name="Shape 220"/>
          <p:cNvCxnSpPr>
            <a:stCxn id="218" idx="6"/>
            <a:endCxn id="213" idx="2"/>
          </p:cNvCxnSpPr>
          <p:nvPr/>
        </p:nvCxnSpPr>
        <p:spPr>
          <a:xfrm>
            <a:off x="3332087" y="5185462"/>
            <a:ext cx="1388700" cy="228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stealth"/>
            <a:tailEnd len="lg" w="lg" type="none"/>
          </a:ln>
        </p:spPr>
      </p:cxnSp>
      <p:grpSp>
        <p:nvGrpSpPr>
          <p:cNvPr id="221" name="Shape 221"/>
          <p:cNvGrpSpPr/>
          <p:nvPr/>
        </p:nvGrpSpPr>
        <p:grpSpPr>
          <a:xfrm>
            <a:off x="4720737" y="5091712"/>
            <a:ext cx="644700" cy="644700"/>
            <a:chOff x="3978374" y="3680925"/>
            <a:chExt cx="644700" cy="644700"/>
          </a:xfrm>
        </p:grpSpPr>
        <p:sp>
          <p:nvSpPr>
            <p:cNvPr id="213" name="Shape 213"/>
            <p:cNvSpPr/>
            <p:nvPr/>
          </p:nvSpPr>
          <p:spPr>
            <a:xfrm>
              <a:off x="3978374" y="3680925"/>
              <a:ext cx="644700" cy="644700"/>
            </a:xfrm>
            <a:prstGeom prst="ellipse">
              <a:avLst/>
            </a:prstGeom>
            <a:solidFill>
              <a:schemeClr val="dk1"/>
            </a:solidFill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t/>
              </a:r>
              <a:endParaRPr b="1" sz="18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pic>
          <p:nvPicPr>
            <p:cNvPr id="222" name="Shape 222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034762" y="3799637"/>
              <a:ext cx="531924" cy="407274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223" name="Shape 223"/>
          <p:cNvCxnSpPr>
            <a:stCxn id="207" idx="7"/>
            <a:endCxn id="216" idx="2"/>
          </p:cNvCxnSpPr>
          <p:nvPr/>
        </p:nvCxnSpPr>
        <p:spPr>
          <a:xfrm flipH="1" rot="10800000">
            <a:off x="3213623" y="2958026"/>
            <a:ext cx="1126200" cy="551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stealth"/>
            <a:tailEnd len="lg" w="lg" type="none"/>
          </a:ln>
        </p:spPr>
      </p:cxnSp>
      <p:cxnSp>
        <p:nvCxnSpPr>
          <p:cNvPr id="224" name="Shape 224"/>
          <p:cNvCxnSpPr>
            <a:stCxn id="208" idx="3"/>
            <a:endCxn id="218" idx="7"/>
          </p:cNvCxnSpPr>
          <p:nvPr/>
        </p:nvCxnSpPr>
        <p:spPr>
          <a:xfrm flipH="1">
            <a:off x="3237751" y="4041798"/>
            <a:ext cx="2790600" cy="915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stealth"/>
            <a:tailEnd len="lg" w="lg" type="none"/>
          </a:ln>
        </p:spPr>
      </p:cxnSp>
      <p:cxnSp>
        <p:nvCxnSpPr>
          <p:cNvPr id="225" name="Shape 225"/>
          <p:cNvCxnSpPr>
            <a:stCxn id="216" idx="6"/>
            <a:endCxn id="208" idx="0"/>
          </p:cNvCxnSpPr>
          <p:nvPr/>
        </p:nvCxnSpPr>
        <p:spPr>
          <a:xfrm>
            <a:off x="4984437" y="2957937"/>
            <a:ext cx="1272000" cy="533699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stealth"/>
            <a:tailEnd len="lg" w="lg" type="none"/>
          </a:ln>
        </p:spPr>
      </p:cxnSp>
      <p:cxnSp>
        <p:nvCxnSpPr>
          <p:cNvPr id="226" name="Shape 226"/>
          <p:cNvCxnSpPr>
            <a:stCxn id="218" idx="7"/>
            <a:endCxn id="216" idx="3"/>
          </p:cNvCxnSpPr>
          <p:nvPr/>
        </p:nvCxnSpPr>
        <p:spPr>
          <a:xfrm flipH="1" rot="10800000">
            <a:off x="3237673" y="3185726"/>
            <a:ext cx="1196400" cy="1771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stealth"/>
            <a:tailEnd len="lg" w="lg" type="none"/>
          </a:ln>
        </p:spPr>
      </p:cxnSp>
      <p:grpSp>
        <p:nvGrpSpPr>
          <p:cNvPr id="227" name="Shape 227"/>
          <p:cNvGrpSpPr/>
          <p:nvPr/>
        </p:nvGrpSpPr>
        <p:grpSpPr>
          <a:xfrm>
            <a:off x="4339737" y="2635587"/>
            <a:ext cx="644700" cy="644699"/>
            <a:chOff x="4359374" y="1453400"/>
            <a:chExt cx="644700" cy="644700"/>
          </a:xfrm>
        </p:grpSpPr>
        <p:sp>
          <p:nvSpPr>
            <p:cNvPr id="216" name="Shape 216"/>
            <p:cNvSpPr/>
            <p:nvPr/>
          </p:nvSpPr>
          <p:spPr>
            <a:xfrm>
              <a:off x="4359374" y="1453400"/>
              <a:ext cx="644700" cy="644700"/>
            </a:xfrm>
            <a:prstGeom prst="ellipse">
              <a:avLst/>
            </a:prstGeom>
            <a:solidFill>
              <a:schemeClr val="dk1"/>
            </a:solidFill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t/>
              </a:r>
              <a:endParaRPr b="1" sz="18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pic>
          <p:nvPicPr>
            <p:cNvPr id="228" name="Shape 228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4417724" y="1511624"/>
              <a:ext cx="527999" cy="5279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29" name="Shape 229"/>
          <p:cNvGrpSpPr/>
          <p:nvPr/>
        </p:nvGrpSpPr>
        <p:grpSpPr>
          <a:xfrm>
            <a:off x="2663337" y="3415312"/>
            <a:ext cx="644700" cy="644700"/>
            <a:chOff x="2606774" y="2309325"/>
            <a:chExt cx="644700" cy="644700"/>
          </a:xfrm>
        </p:grpSpPr>
        <p:sp>
          <p:nvSpPr>
            <p:cNvPr id="207" name="Shape 207"/>
            <p:cNvSpPr/>
            <p:nvPr/>
          </p:nvSpPr>
          <p:spPr>
            <a:xfrm>
              <a:off x="2606774" y="2309325"/>
              <a:ext cx="644700" cy="644700"/>
            </a:xfrm>
            <a:prstGeom prst="ellipse">
              <a:avLst/>
            </a:prstGeom>
            <a:solidFill>
              <a:schemeClr val="dk1"/>
            </a:solidFill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t/>
              </a:r>
              <a:endParaRPr b="1" sz="18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pic>
          <p:nvPicPr>
            <p:cNvPr id="230" name="Shape 230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2606775" y="2388291"/>
              <a:ext cx="644700" cy="486748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31" name="Shape 23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043086" y="1580354"/>
            <a:ext cx="323324" cy="323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2463" name="Shape 2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4" name="Shape 2464"/>
          <p:cNvSpPr txBox="1"/>
          <p:nvPr>
            <p:ph idx="4294967295" type="subTitle"/>
          </p:nvPr>
        </p:nvSpPr>
        <p:spPr>
          <a:xfrm>
            <a:off x="609600" y="1444500"/>
            <a:ext cx="7924800" cy="541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465" name="Shape 2465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Karger’s Algorithm</a:t>
            </a:r>
          </a:p>
        </p:txBody>
      </p:sp>
      <p:sp>
        <p:nvSpPr>
          <p:cNvPr id="2466" name="Shape 2466"/>
          <p:cNvSpPr txBox="1"/>
          <p:nvPr/>
        </p:nvSpPr>
        <p:spPr>
          <a:xfrm>
            <a:off x="609600" y="1444500"/>
            <a:ext cx="7924800" cy="54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467" name="Shape 2467"/>
          <p:cNvSpPr txBox="1"/>
          <p:nvPr/>
        </p:nvSpPr>
        <p:spPr>
          <a:xfrm>
            <a:off x="609600" y="1444500"/>
            <a:ext cx="7924800" cy="54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468" name="Shape 2468"/>
          <p:cNvSpPr txBox="1"/>
          <p:nvPr/>
        </p:nvSpPr>
        <p:spPr>
          <a:xfrm>
            <a:off x="930450" y="1444500"/>
            <a:ext cx="7283100" cy="45807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 b="1" sz="1600">
              <a:solidFill>
                <a:srgbClr val="D3368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>
              <a:spcBef>
                <a:spcPts val="0"/>
              </a:spcBef>
              <a:buNone/>
            </a:pPr>
            <a:r>
              <a:rPr b="1" lang="en" sz="1600">
                <a:solidFill>
                  <a:srgbClr val="D33682"/>
                </a:solidFill>
                <a:latin typeface="Consolas"/>
                <a:ea typeface="Consolas"/>
                <a:cs typeface="Consolas"/>
                <a:sym typeface="Consolas"/>
              </a:rPr>
              <a:t>algorithm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karger(G=(V,E)):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G' = {supervertex(v) </a:t>
            </a:r>
            <a:r>
              <a:rPr b="1" lang="en" sz="1600">
                <a:solidFill>
                  <a:srgbClr val="D33682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v </a:t>
            </a:r>
            <a:r>
              <a:rPr b="1" lang="en" sz="1600">
                <a:solidFill>
                  <a:srgbClr val="D33682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V}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E</a:t>
            </a:r>
            <a:r>
              <a:rPr baseline="-25000" lang="en" sz="1600">
                <a:latin typeface="Consolas"/>
                <a:ea typeface="Consolas"/>
                <a:cs typeface="Consolas"/>
                <a:sym typeface="Consolas"/>
              </a:rPr>
              <a:t>u'v'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= {(u,v)} for (u,v) E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E</a:t>
            </a:r>
            <a:r>
              <a:rPr baseline="-25000" lang="en" sz="1600">
                <a:latin typeface="Consolas"/>
                <a:ea typeface="Consolas"/>
                <a:cs typeface="Consolas"/>
                <a:sym typeface="Consolas"/>
              </a:rPr>
              <a:t>u'v'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= {} for (u,v) not in E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F = {{(u,v)} </a:t>
            </a:r>
            <a:r>
              <a:rPr b="1" lang="en" sz="1600">
                <a:solidFill>
                  <a:srgbClr val="D33682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(u,v) </a:t>
            </a:r>
            <a:r>
              <a:rPr b="1" lang="en" sz="1600">
                <a:solidFill>
                  <a:srgbClr val="D33682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E}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600">
                <a:solidFill>
                  <a:srgbClr val="D33682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|G'| &gt;= 2: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{(u,v)} = uniform random edge in F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merge_supervertices(u, v)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F = F \ E</a:t>
            </a:r>
            <a:r>
              <a:rPr baseline="-25000" lang="en" sz="1600">
                <a:latin typeface="Consolas"/>
                <a:ea typeface="Consolas"/>
                <a:cs typeface="Consolas"/>
                <a:sym typeface="Consolas"/>
              </a:rPr>
              <a:t>u'v'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600">
                <a:solidFill>
                  <a:srgbClr val="D33682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cut of the remaining super-vertices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>
              <a:spcBef>
                <a:spcPts val="0"/>
              </a:spcBef>
              <a:buNone/>
            </a:pPr>
            <a:r>
              <a:rPr b="1" lang="en" sz="1600">
                <a:solidFill>
                  <a:srgbClr val="D33682"/>
                </a:solidFill>
                <a:latin typeface="Consolas"/>
                <a:ea typeface="Consolas"/>
                <a:cs typeface="Consolas"/>
                <a:sym typeface="Consolas"/>
              </a:rPr>
              <a:t>algorithm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merge_supervertices(u, v):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x' = supervertex(u' ∪ v')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for w' in G' \ {u',v'}: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E</a:t>
            </a:r>
            <a:r>
              <a:rPr baseline="-25000" lang="en" sz="1600">
                <a:latin typeface="Consolas"/>
                <a:ea typeface="Consolas"/>
                <a:cs typeface="Consolas"/>
                <a:sym typeface="Consolas"/>
              </a:rPr>
              <a:t>x'w'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= E</a:t>
            </a:r>
            <a:r>
              <a:rPr baseline="-25000" lang="en" sz="1600">
                <a:latin typeface="Consolas"/>
                <a:ea typeface="Consolas"/>
                <a:cs typeface="Consolas"/>
                <a:sym typeface="Consolas"/>
              </a:rPr>
              <a:t>u'w'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∪ E</a:t>
            </a:r>
            <a:r>
              <a:rPr baseline="-25000" lang="en" sz="1600">
                <a:latin typeface="Consolas"/>
                <a:ea typeface="Consolas"/>
                <a:cs typeface="Consolas"/>
                <a:sym typeface="Consolas"/>
              </a:rPr>
              <a:t>v'w'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Remove u' and v' from G' and add x'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469" name="Shape 2469"/>
          <p:cNvSpPr txBox="1"/>
          <p:nvPr/>
        </p:nvSpPr>
        <p:spPr>
          <a:xfrm>
            <a:off x="930450" y="6060600"/>
            <a:ext cx="7283100" cy="7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400">
                <a:latin typeface="Source Sans Pro"/>
                <a:ea typeface="Source Sans Pro"/>
                <a:cs typeface="Source Sans Pro"/>
                <a:sym typeface="Source Sans Pro"/>
              </a:rPr>
              <a:t>Runtime:</a:t>
            </a: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b="1" lang="en" sz="2400">
                <a:solidFill>
                  <a:srgbClr val="2196F3"/>
                </a:solidFill>
                <a:latin typeface="Consolas"/>
                <a:ea typeface="Consolas"/>
                <a:cs typeface="Consolas"/>
                <a:sym typeface="Consolas"/>
              </a:rPr>
              <a:t>O(|V|</a:t>
            </a:r>
            <a:r>
              <a:rPr b="1" baseline="30000" lang="en" sz="2400">
                <a:solidFill>
                  <a:srgbClr val="2196F3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b="1" lang="en" sz="2400">
                <a:solidFill>
                  <a:srgbClr val="2196F3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</p:txBody>
      </p:sp>
      <p:sp>
        <p:nvSpPr>
          <p:cNvPr id="2470" name="Shape 2470"/>
          <p:cNvSpPr txBox="1"/>
          <p:nvPr/>
        </p:nvSpPr>
        <p:spPr>
          <a:xfrm>
            <a:off x="76200" y="2888525"/>
            <a:ext cx="1192500" cy="7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The while loop executes |V| - 2 times.</a:t>
            </a:r>
          </a:p>
        </p:txBody>
      </p:sp>
      <p:sp>
        <p:nvSpPr>
          <p:cNvPr id="2471" name="Shape 2471"/>
          <p:cNvSpPr/>
          <p:nvPr/>
        </p:nvSpPr>
        <p:spPr>
          <a:xfrm flipH="1" rot="2418384">
            <a:off x="1304641" y="3020414"/>
            <a:ext cx="210279" cy="302921"/>
          </a:xfrm>
          <a:custGeom>
            <a:pathLst>
              <a:path extrusionOk="0" h="5528" w="20363">
                <a:moveTo>
                  <a:pt x="20363" y="5528"/>
                </a:moveTo>
                <a:cubicBezTo>
                  <a:pt x="19587" y="5188"/>
                  <a:pt x="17890" y="4218"/>
                  <a:pt x="15709" y="3491"/>
                </a:cubicBezTo>
                <a:cubicBezTo>
                  <a:pt x="13527" y="2763"/>
                  <a:pt x="9891" y="1745"/>
                  <a:pt x="7273" y="1164"/>
                </a:cubicBezTo>
                <a:cubicBezTo>
                  <a:pt x="4654" y="582"/>
                  <a:pt x="1212" y="194"/>
                  <a:pt x="0" y="0"/>
                </a:cubicBezTo>
              </a:path>
            </a:pathLst>
          </a:custGeom>
          <a:noFill/>
          <a:ln cap="flat" cmpd="sng" w="38100">
            <a:solidFill>
              <a:srgbClr val="8BC34A"/>
            </a:solidFill>
            <a:prstDash val="solid"/>
            <a:round/>
            <a:headEnd len="lg" w="lg" type="none"/>
            <a:tailEnd len="lg" w="lg" type="stealth"/>
          </a:ln>
        </p:spPr>
      </p:sp>
      <p:sp>
        <p:nvSpPr>
          <p:cNvPr id="2472" name="Shape 2472"/>
          <p:cNvSpPr/>
          <p:nvPr/>
        </p:nvSpPr>
        <p:spPr>
          <a:xfrm flipH="1" rot="-8231419">
            <a:off x="4946771" y="3454839"/>
            <a:ext cx="264663" cy="382778"/>
          </a:xfrm>
          <a:custGeom>
            <a:pathLst>
              <a:path extrusionOk="0" h="5528" w="20363">
                <a:moveTo>
                  <a:pt x="20363" y="5528"/>
                </a:moveTo>
                <a:cubicBezTo>
                  <a:pt x="19587" y="5188"/>
                  <a:pt x="17890" y="4218"/>
                  <a:pt x="15709" y="3491"/>
                </a:cubicBezTo>
                <a:cubicBezTo>
                  <a:pt x="13527" y="2763"/>
                  <a:pt x="9891" y="1745"/>
                  <a:pt x="7273" y="1164"/>
                </a:cubicBezTo>
                <a:cubicBezTo>
                  <a:pt x="4654" y="582"/>
                  <a:pt x="1212" y="194"/>
                  <a:pt x="0" y="0"/>
                </a:cubicBezTo>
              </a:path>
            </a:pathLst>
          </a:custGeom>
          <a:noFill/>
          <a:ln cap="flat" cmpd="sng" w="38100">
            <a:solidFill>
              <a:srgbClr val="8BC34A"/>
            </a:solidFill>
            <a:prstDash val="solid"/>
            <a:round/>
            <a:headEnd len="lg" w="lg" type="none"/>
            <a:tailEnd len="lg" w="lg" type="stealth"/>
          </a:ln>
        </p:spPr>
      </p:sp>
      <p:sp>
        <p:nvSpPr>
          <p:cNvPr id="2473" name="Shape 2473"/>
          <p:cNvSpPr txBox="1"/>
          <p:nvPr/>
        </p:nvSpPr>
        <p:spPr>
          <a:xfrm>
            <a:off x="5365900" y="3462593"/>
            <a:ext cx="17454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This takes O(|V|).</a:t>
            </a:r>
          </a:p>
        </p:txBody>
      </p:sp>
      <p:sp>
        <p:nvSpPr>
          <p:cNvPr id="2474" name="Shape 2474"/>
          <p:cNvSpPr txBox="1"/>
          <p:nvPr/>
        </p:nvSpPr>
        <p:spPr>
          <a:xfrm>
            <a:off x="76200" y="3600906"/>
            <a:ext cx="1421100" cy="8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Removes all edges in the super-edge between super- vertices u’ and v’.</a:t>
            </a:r>
          </a:p>
        </p:txBody>
      </p:sp>
      <p:sp>
        <p:nvSpPr>
          <p:cNvPr id="2475" name="Shape 2475"/>
          <p:cNvSpPr/>
          <p:nvPr/>
        </p:nvSpPr>
        <p:spPr>
          <a:xfrm flipH="1" rot="2418384">
            <a:off x="1533241" y="3732795"/>
            <a:ext cx="210279" cy="302921"/>
          </a:xfrm>
          <a:custGeom>
            <a:pathLst>
              <a:path extrusionOk="0" h="5528" w="20363">
                <a:moveTo>
                  <a:pt x="20363" y="5528"/>
                </a:moveTo>
                <a:cubicBezTo>
                  <a:pt x="19587" y="5188"/>
                  <a:pt x="17890" y="4218"/>
                  <a:pt x="15709" y="3491"/>
                </a:cubicBezTo>
                <a:cubicBezTo>
                  <a:pt x="13527" y="2763"/>
                  <a:pt x="9891" y="1745"/>
                  <a:pt x="7273" y="1164"/>
                </a:cubicBezTo>
                <a:cubicBezTo>
                  <a:pt x="4654" y="582"/>
                  <a:pt x="1212" y="194"/>
                  <a:pt x="0" y="0"/>
                </a:cubicBezTo>
              </a:path>
            </a:pathLst>
          </a:custGeom>
          <a:noFill/>
          <a:ln cap="flat" cmpd="sng" w="38100">
            <a:solidFill>
              <a:srgbClr val="8BC34A"/>
            </a:solidFill>
            <a:prstDash val="solid"/>
            <a:round/>
            <a:headEnd len="lg" w="lg" type="none"/>
            <a:tailEnd len="lg" w="lg" type="stealth"/>
          </a:ln>
        </p:spPr>
      </p:sp>
      <p:sp>
        <p:nvSpPr>
          <p:cNvPr id="2476" name="Shape 2476"/>
          <p:cNvSpPr/>
          <p:nvPr/>
        </p:nvSpPr>
        <p:spPr>
          <a:xfrm flipH="1" rot="-8231419">
            <a:off x="4718171" y="4750239"/>
            <a:ext cx="264663" cy="382778"/>
          </a:xfrm>
          <a:custGeom>
            <a:pathLst>
              <a:path extrusionOk="0" h="5528" w="20363">
                <a:moveTo>
                  <a:pt x="20363" y="5528"/>
                </a:moveTo>
                <a:cubicBezTo>
                  <a:pt x="19587" y="5188"/>
                  <a:pt x="17890" y="4218"/>
                  <a:pt x="15709" y="3491"/>
                </a:cubicBezTo>
                <a:cubicBezTo>
                  <a:pt x="13527" y="2763"/>
                  <a:pt x="9891" y="1745"/>
                  <a:pt x="7273" y="1164"/>
                </a:cubicBezTo>
                <a:cubicBezTo>
                  <a:pt x="4654" y="582"/>
                  <a:pt x="1212" y="194"/>
                  <a:pt x="0" y="0"/>
                </a:cubicBezTo>
              </a:path>
            </a:pathLst>
          </a:custGeom>
          <a:noFill/>
          <a:ln cap="flat" cmpd="sng" w="38100">
            <a:solidFill>
              <a:srgbClr val="8BC34A"/>
            </a:solidFill>
            <a:prstDash val="solid"/>
            <a:round/>
            <a:headEnd len="lg" w="lg" type="none"/>
            <a:tailEnd len="lg" w="lg" type="stealth"/>
          </a:ln>
        </p:spPr>
      </p:sp>
      <p:sp>
        <p:nvSpPr>
          <p:cNvPr id="2477" name="Shape 2477"/>
          <p:cNvSpPr txBox="1"/>
          <p:nvPr/>
        </p:nvSpPr>
        <p:spPr>
          <a:xfrm>
            <a:off x="5137300" y="4758000"/>
            <a:ext cx="27378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u’ is the super-vertex containing u;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v’ is the super-vertex containing v.</a:t>
            </a:r>
          </a:p>
        </p:txBody>
      </p:sp>
      <p:sp>
        <p:nvSpPr>
          <p:cNvPr id="2478" name="Shape 2478"/>
          <p:cNvSpPr txBox="1"/>
          <p:nvPr/>
        </p:nvSpPr>
        <p:spPr>
          <a:xfrm>
            <a:off x="76200" y="2126525"/>
            <a:ext cx="1192500" cy="7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These are the super-edges.</a:t>
            </a:r>
          </a:p>
        </p:txBody>
      </p:sp>
      <p:sp>
        <p:nvSpPr>
          <p:cNvPr id="2479" name="Shape 2479"/>
          <p:cNvSpPr/>
          <p:nvPr/>
        </p:nvSpPr>
        <p:spPr>
          <a:xfrm flipH="1" rot="2418384">
            <a:off x="1304641" y="2258414"/>
            <a:ext cx="210279" cy="302921"/>
          </a:xfrm>
          <a:custGeom>
            <a:pathLst>
              <a:path extrusionOk="0" h="5528" w="20363">
                <a:moveTo>
                  <a:pt x="20363" y="5528"/>
                </a:moveTo>
                <a:cubicBezTo>
                  <a:pt x="19587" y="5188"/>
                  <a:pt x="17890" y="4218"/>
                  <a:pt x="15709" y="3491"/>
                </a:cubicBezTo>
                <a:cubicBezTo>
                  <a:pt x="13527" y="2763"/>
                  <a:pt x="9891" y="1745"/>
                  <a:pt x="7273" y="1164"/>
                </a:cubicBezTo>
                <a:cubicBezTo>
                  <a:pt x="4654" y="582"/>
                  <a:pt x="1212" y="194"/>
                  <a:pt x="0" y="0"/>
                </a:cubicBezTo>
              </a:path>
            </a:pathLst>
          </a:custGeom>
          <a:noFill/>
          <a:ln cap="flat" cmpd="sng" w="38100">
            <a:solidFill>
              <a:srgbClr val="8BC34A"/>
            </a:solidFill>
            <a:prstDash val="solid"/>
            <a:round/>
            <a:headEnd len="lg" w="lg" type="none"/>
            <a:tailEnd len="lg" w="lg" type="stealth"/>
          </a:ln>
        </p:spPr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2483" name="Shape 2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4" name="Shape 2484"/>
          <p:cNvSpPr txBox="1"/>
          <p:nvPr>
            <p:ph idx="4294967295" type="subTitle"/>
          </p:nvPr>
        </p:nvSpPr>
        <p:spPr>
          <a:xfrm>
            <a:off x="609600" y="1444500"/>
            <a:ext cx="7924800" cy="541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485" name="Shape 2485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Karger’s Algorithm</a:t>
            </a:r>
          </a:p>
        </p:txBody>
      </p:sp>
      <p:sp>
        <p:nvSpPr>
          <p:cNvPr id="2486" name="Shape 2486"/>
          <p:cNvSpPr txBox="1"/>
          <p:nvPr/>
        </p:nvSpPr>
        <p:spPr>
          <a:xfrm>
            <a:off x="609600" y="1444500"/>
            <a:ext cx="7924800" cy="54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487" name="Shape 2487"/>
          <p:cNvSpPr txBox="1"/>
          <p:nvPr/>
        </p:nvSpPr>
        <p:spPr>
          <a:xfrm>
            <a:off x="609600" y="1444500"/>
            <a:ext cx="7924800" cy="54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488" name="Shape 2488"/>
          <p:cNvSpPr txBox="1"/>
          <p:nvPr/>
        </p:nvSpPr>
        <p:spPr>
          <a:xfrm>
            <a:off x="930450" y="1444500"/>
            <a:ext cx="7283100" cy="45807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 b="1" sz="1600">
              <a:solidFill>
                <a:srgbClr val="D3368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>
              <a:spcBef>
                <a:spcPts val="0"/>
              </a:spcBef>
              <a:buNone/>
            </a:pPr>
            <a:r>
              <a:rPr b="1" lang="en" sz="1600">
                <a:solidFill>
                  <a:srgbClr val="D33682"/>
                </a:solidFill>
                <a:latin typeface="Consolas"/>
                <a:ea typeface="Consolas"/>
                <a:cs typeface="Consolas"/>
                <a:sym typeface="Consolas"/>
              </a:rPr>
              <a:t>algorithm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karger(G=(V,E)):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G' = {supervertex(v) </a:t>
            </a:r>
            <a:r>
              <a:rPr b="1" lang="en" sz="1600">
                <a:solidFill>
                  <a:srgbClr val="D33682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v </a:t>
            </a:r>
            <a:r>
              <a:rPr b="1" lang="en" sz="1600">
                <a:solidFill>
                  <a:srgbClr val="D33682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V}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E</a:t>
            </a:r>
            <a:r>
              <a:rPr baseline="-25000" lang="en" sz="1600">
                <a:latin typeface="Consolas"/>
                <a:ea typeface="Consolas"/>
                <a:cs typeface="Consolas"/>
                <a:sym typeface="Consolas"/>
              </a:rPr>
              <a:t>u'v'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= {(u,v)} for (u,v) E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E</a:t>
            </a:r>
            <a:r>
              <a:rPr baseline="-25000" lang="en" sz="1600">
                <a:latin typeface="Consolas"/>
                <a:ea typeface="Consolas"/>
                <a:cs typeface="Consolas"/>
                <a:sym typeface="Consolas"/>
              </a:rPr>
              <a:t>u'v'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= {} for (u,v) not in E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F = {{(u,v)} </a:t>
            </a:r>
            <a:r>
              <a:rPr b="1" lang="en" sz="1600">
                <a:solidFill>
                  <a:srgbClr val="D33682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(u,v) </a:t>
            </a:r>
            <a:r>
              <a:rPr b="1" lang="en" sz="1600">
                <a:solidFill>
                  <a:srgbClr val="D33682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E}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600">
                <a:solidFill>
                  <a:srgbClr val="D33682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|G'| &gt;= 2: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{(u,v)} = uniform random edge in F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merge_supervertices(u, v)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F = F \ E</a:t>
            </a:r>
            <a:r>
              <a:rPr baseline="-25000" lang="en" sz="1600">
                <a:latin typeface="Consolas"/>
                <a:ea typeface="Consolas"/>
                <a:cs typeface="Consolas"/>
                <a:sym typeface="Consolas"/>
              </a:rPr>
              <a:t>u'v'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600">
                <a:solidFill>
                  <a:srgbClr val="D33682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cut of the remaining super-vertices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>
              <a:spcBef>
                <a:spcPts val="0"/>
              </a:spcBef>
              <a:buNone/>
            </a:pPr>
            <a:r>
              <a:rPr b="1" lang="en" sz="1600">
                <a:solidFill>
                  <a:srgbClr val="D33682"/>
                </a:solidFill>
                <a:latin typeface="Consolas"/>
                <a:ea typeface="Consolas"/>
                <a:cs typeface="Consolas"/>
                <a:sym typeface="Consolas"/>
              </a:rPr>
              <a:t>algorithm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merge_supervertices(u, v):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x' = supervertex(u' ∪ v')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for w' in G' \ {u',v'}: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E</a:t>
            </a:r>
            <a:r>
              <a:rPr baseline="-25000" lang="en" sz="1600">
                <a:latin typeface="Consolas"/>
                <a:ea typeface="Consolas"/>
                <a:cs typeface="Consolas"/>
                <a:sym typeface="Consolas"/>
              </a:rPr>
              <a:t>x'w'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= E</a:t>
            </a:r>
            <a:r>
              <a:rPr baseline="-25000" lang="en" sz="1600">
                <a:latin typeface="Consolas"/>
                <a:ea typeface="Consolas"/>
                <a:cs typeface="Consolas"/>
                <a:sym typeface="Consolas"/>
              </a:rPr>
              <a:t>u'w'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∪ E</a:t>
            </a:r>
            <a:r>
              <a:rPr baseline="-25000" lang="en" sz="1600">
                <a:latin typeface="Consolas"/>
                <a:ea typeface="Consolas"/>
                <a:cs typeface="Consolas"/>
                <a:sym typeface="Consolas"/>
              </a:rPr>
              <a:t>v'w'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Remove u' and v' from G' and add x'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489" name="Shape 2489"/>
          <p:cNvSpPr txBox="1"/>
          <p:nvPr/>
        </p:nvSpPr>
        <p:spPr>
          <a:xfrm>
            <a:off x="930450" y="6060600"/>
            <a:ext cx="7283100" cy="7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400">
                <a:latin typeface="Source Sans Pro"/>
                <a:ea typeface="Source Sans Pro"/>
                <a:cs typeface="Source Sans Pro"/>
                <a:sym typeface="Source Sans Pro"/>
              </a:rPr>
              <a:t>Runtime:</a:t>
            </a: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b="1" lang="en" sz="2400">
                <a:solidFill>
                  <a:srgbClr val="2196F3"/>
                </a:solidFill>
                <a:latin typeface="Consolas"/>
                <a:ea typeface="Consolas"/>
                <a:cs typeface="Consolas"/>
                <a:sym typeface="Consolas"/>
              </a:rPr>
              <a:t>O(|V|</a:t>
            </a:r>
            <a:r>
              <a:rPr b="1" baseline="30000" lang="en" sz="2400">
                <a:solidFill>
                  <a:srgbClr val="2196F3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b="1" lang="en" sz="2400">
                <a:solidFill>
                  <a:srgbClr val="2196F3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</p:txBody>
      </p:sp>
      <p:sp>
        <p:nvSpPr>
          <p:cNvPr id="2490" name="Shape 2490"/>
          <p:cNvSpPr txBox="1"/>
          <p:nvPr/>
        </p:nvSpPr>
        <p:spPr>
          <a:xfrm>
            <a:off x="6228908" y="6067609"/>
            <a:ext cx="1646099" cy="6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We can do better with fancy data structures, but this is fine for now.</a:t>
            </a:r>
          </a:p>
        </p:txBody>
      </p:sp>
      <p:sp>
        <p:nvSpPr>
          <p:cNvPr id="2491" name="Shape 2491"/>
          <p:cNvSpPr/>
          <p:nvPr/>
        </p:nvSpPr>
        <p:spPr>
          <a:xfrm rot="-4482816">
            <a:off x="5818131" y="6157233"/>
            <a:ext cx="417078" cy="382784"/>
          </a:xfrm>
          <a:custGeom>
            <a:pathLst>
              <a:path extrusionOk="0" h="5528" w="20363">
                <a:moveTo>
                  <a:pt x="20363" y="5528"/>
                </a:moveTo>
                <a:cubicBezTo>
                  <a:pt x="19587" y="5188"/>
                  <a:pt x="17890" y="4218"/>
                  <a:pt x="15709" y="3491"/>
                </a:cubicBezTo>
                <a:cubicBezTo>
                  <a:pt x="13527" y="2763"/>
                  <a:pt x="9891" y="1745"/>
                  <a:pt x="7273" y="1164"/>
                </a:cubicBezTo>
                <a:cubicBezTo>
                  <a:pt x="4654" y="582"/>
                  <a:pt x="1212" y="194"/>
                  <a:pt x="0" y="0"/>
                </a:cubicBezTo>
              </a:path>
            </a:pathLst>
          </a:custGeom>
          <a:noFill/>
          <a:ln cap="flat" cmpd="sng" w="38100">
            <a:solidFill>
              <a:srgbClr val="8BC34A"/>
            </a:solidFill>
            <a:prstDash val="solid"/>
            <a:round/>
            <a:headEnd len="lg" w="lg" type="none"/>
            <a:tailEnd len="lg" w="lg" type="stealth"/>
          </a:ln>
        </p:spPr>
      </p:sp>
      <p:sp>
        <p:nvSpPr>
          <p:cNvPr id="2492" name="Shape 2492"/>
          <p:cNvSpPr txBox="1"/>
          <p:nvPr/>
        </p:nvSpPr>
        <p:spPr>
          <a:xfrm>
            <a:off x="76200" y="2888525"/>
            <a:ext cx="1192500" cy="7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The while loop executes |V| - 2 times.</a:t>
            </a:r>
          </a:p>
        </p:txBody>
      </p:sp>
      <p:sp>
        <p:nvSpPr>
          <p:cNvPr id="2493" name="Shape 2493"/>
          <p:cNvSpPr/>
          <p:nvPr/>
        </p:nvSpPr>
        <p:spPr>
          <a:xfrm flipH="1" rot="2418384">
            <a:off x="1304641" y="3020414"/>
            <a:ext cx="210279" cy="302921"/>
          </a:xfrm>
          <a:custGeom>
            <a:pathLst>
              <a:path extrusionOk="0" h="5528" w="20363">
                <a:moveTo>
                  <a:pt x="20363" y="5528"/>
                </a:moveTo>
                <a:cubicBezTo>
                  <a:pt x="19587" y="5188"/>
                  <a:pt x="17890" y="4218"/>
                  <a:pt x="15709" y="3491"/>
                </a:cubicBezTo>
                <a:cubicBezTo>
                  <a:pt x="13527" y="2763"/>
                  <a:pt x="9891" y="1745"/>
                  <a:pt x="7273" y="1164"/>
                </a:cubicBezTo>
                <a:cubicBezTo>
                  <a:pt x="4654" y="582"/>
                  <a:pt x="1212" y="194"/>
                  <a:pt x="0" y="0"/>
                </a:cubicBezTo>
              </a:path>
            </a:pathLst>
          </a:custGeom>
          <a:noFill/>
          <a:ln cap="flat" cmpd="sng" w="38100">
            <a:solidFill>
              <a:srgbClr val="8BC34A"/>
            </a:solidFill>
            <a:prstDash val="solid"/>
            <a:round/>
            <a:headEnd len="lg" w="lg" type="none"/>
            <a:tailEnd len="lg" w="lg" type="stealth"/>
          </a:ln>
        </p:spPr>
      </p:sp>
      <p:sp>
        <p:nvSpPr>
          <p:cNvPr id="2494" name="Shape 2494"/>
          <p:cNvSpPr/>
          <p:nvPr/>
        </p:nvSpPr>
        <p:spPr>
          <a:xfrm flipH="1" rot="-8231419">
            <a:off x="4946771" y="3454839"/>
            <a:ext cx="264663" cy="382778"/>
          </a:xfrm>
          <a:custGeom>
            <a:pathLst>
              <a:path extrusionOk="0" h="5528" w="20363">
                <a:moveTo>
                  <a:pt x="20363" y="5528"/>
                </a:moveTo>
                <a:cubicBezTo>
                  <a:pt x="19587" y="5188"/>
                  <a:pt x="17890" y="4218"/>
                  <a:pt x="15709" y="3491"/>
                </a:cubicBezTo>
                <a:cubicBezTo>
                  <a:pt x="13527" y="2763"/>
                  <a:pt x="9891" y="1745"/>
                  <a:pt x="7273" y="1164"/>
                </a:cubicBezTo>
                <a:cubicBezTo>
                  <a:pt x="4654" y="582"/>
                  <a:pt x="1212" y="194"/>
                  <a:pt x="0" y="0"/>
                </a:cubicBezTo>
              </a:path>
            </a:pathLst>
          </a:custGeom>
          <a:noFill/>
          <a:ln cap="flat" cmpd="sng" w="38100">
            <a:solidFill>
              <a:srgbClr val="8BC34A"/>
            </a:solidFill>
            <a:prstDash val="solid"/>
            <a:round/>
            <a:headEnd len="lg" w="lg" type="none"/>
            <a:tailEnd len="lg" w="lg" type="stealth"/>
          </a:ln>
        </p:spPr>
      </p:sp>
      <p:sp>
        <p:nvSpPr>
          <p:cNvPr id="2495" name="Shape 2495"/>
          <p:cNvSpPr txBox="1"/>
          <p:nvPr/>
        </p:nvSpPr>
        <p:spPr>
          <a:xfrm>
            <a:off x="5365900" y="3462593"/>
            <a:ext cx="17454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This takes O(|V|).</a:t>
            </a:r>
          </a:p>
        </p:txBody>
      </p:sp>
      <p:sp>
        <p:nvSpPr>
          <p:cNvPr id="2496" name="Shape 2496"/>
          <p:cNvSpPr txBox="1"/>
          <p:nvPr/>
        </p:nvSpPr>
        <p:spPr>
          <a:xfrm>
            <a:off x="76200" y="3600906"/>
            <a:ext cx="1421100" cy="8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Removes all edges in the super-edge between super- vertices u’ and v’.</a:t>
            </a:r>
          </a:p>
        </p:txBody>
      </p:sp>
      <p:sp>
        <p:nvSpPr>
          <p:cNvPr id="2497" name="Shape 2497"/>
          <p:cNvSpPr/>
          <p:nvPr/>
        </p:nvSpPr>
        <p:spPr>
          <a:xfrm flipH="1" rot="2418384">
            <a:off x="1533241" y="3732795"/>
            <a:ext cx="210279" cy="302921"/>
          </a:xfrm>
          <a:custGeom>
            <a:pathLst>
              <a:path extrusionOk="0" h="5528" w="20363">
                <a:moveTo>
                  <a:pt x="20363" y="5528"/>
                </a:moveTo>
                <a:cubicBezTo>
                  <a:pt x="19587" y="5188"/>
                  <a:pt x="17890" y="4218"/>
                  <a:pt x="15709" y="3491"/>
                </a:cubicBezTo>
                <a:cubicBezTo>
                  <a:pt x="13527" y="2763"/>
                  <a:pt x="9891" y="1745"/>
                  <a:pt x="7273" y="1164"/>
                </a:cubicBezTo>
                <a:cubicBezTo>
                  <a:pt x="4654" y="582"/>
                  <a:pt x="1212" y="194"/>
                  <a:pt x="0" y="0"/>
                </a:cubicBezTo>
              </a:path>
            </a:pathLst>
          </a:custGeom>
          <a:noFill/>
          <a:ln cap="flat" cmpd="sng" w="38100">
            <a:solidFill>
              <a:srgbClr val="8BC34A"/>
            </a:solidFill>
            <a:prstDash val="solid"/>
            <a:round/>
            <a:headEnd len="lg" w="lg" type="none"/>
            <a:tailEnd len="lg" w="lg" type="stealth"/>
          </a:ln>
        </p:spPr>
      </p:sp>
      <p:sp>
        <p:nvSpPr>
          <p:cNvPr id="2498" name="Shape 2498"/>
          <p:cNvSpPr/>
          <p:nvPr/>
        </p:nvSpPr>
        <p:spPr>
          <a:xfrm flipH="1" rot="-8231419">
            <a:off x="4718171" y="4750239"/>
            <a:ext cx="264663" cy="382778"/>
          </a:xfrm>
          <a:custGeom>
            <a:pathLst>
              <a:path extrusionOk="0" h="5528" w="20363">
                <a:moveTo>
                  <a:pt x="20363" y="5528"/>
                </a:moveTo>
                <a:cubicBezTo>
                  <a:pt x="19587" y="5188"/>
                  <a:pt x="17890" y="4218"/>
                  <a:pt x="15709" y="3491"/>
                </a:cubicBezTo>
                <a:cubicBezTo>
                  <a:pt x="13527" y="2763"/>
                  <a:pt x="9891" y="1745"/>
                  <a:pt x="7273" y="1164"/>
                </a:cubicBezTo>
                <a:cubicBezTo>
                  <a:pt x="4654" y="582"/>
                  <a:pt x="1212" y="194"/>
                  <a:pt x="0" y="0"/>
                </a:cubicBezTo>
              </a:path>
            </a:pathLst>
          </a:custGeom>
          <a:noFill/>
          <a:ln cap="flat" cmpd="sng" w="38100">
            <a:solidFill>
              <a:srgbClr val="8BC34A"/>
            </a:solidFill>
            <a:prstDash val="solid"/>
            <a:round/>
            <a:headEnd len="lg" w="lg" type="none"/>
            <a:tailEnd len="lg" w="lg" type="stealth"/>
          </a:ln>
        </p:spPr>
      </p:sp>
      <p:sp>
        <p:nvSpPr>
          <p:cNvPr id="2499" name="Shape 2499"/>
          <p:cNvSpPr txBox="1"/>
          <p:nvPr/>
        </p:nvSpPr>
        <p:spPr>
          <a:xfrm>
            <a:off x="5137300" y="4758000"/>
            <a:ext cx="27378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u’ is the super-vertex containing u;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v’ is the super-vertex containing v.</a:t>
            </a:r>
          </a:p>
        </p:txBody>
      </p:sp>
      <p:sp>
        <p:nvSpPr>
          <p:cNvPr id="2500" name="Shape 2500"/>
          <p:cNvSpPr txBox="1"/>
          <p:nvPr/>
        </p:nvSpPr>
        <p:spPr>
          <a:xfrm>
            <a:off x="76200" y="2126525"/>
            <a:ext cx="1192500" cy="7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These are the super-edges.</a:t>
            </a:r>
          </a:p>
        </p:txBody>
      </p:sp>
      <p:sp>
        <p:nvSpPr>
          <p:cNvPr id="2501" name="Shape 2501"/>
          <p:cNvSpPr/>
          <p:nvPr/>
        </p:nvSpPr>
        <p:spPr>
          <a:xfrm flipH="1" rot="2418384">
            <a:off x="1304641" y="2258414"/>
            <a:ext cx="210279" cy="302921"/>
          </a:xfrm>
          <a:custGeom>
            <a:pathLst>
              <a:path extrusionOk="0" h="5528" w="20363">
                <a:moveTo>
                  <a:pt x="20363" y="5528"/>
                </a:moveTo>
                <a:cubicBezTo>
                  <a:pt x="19587" y="5188"/>
                  <a:pt x="17890" y="4218"/>
                  <a:pt x="15709" y="3491"/>
                </a:cubicBezTo>
                <a:cubicBezTo>
                  <a:pt x="13527" y="2763"/>
                  <a:pt x="9891" y="1745"/>
                  <a:pt x="7273" y="1164"/>
                </a:cubicBezTo>
                <a:cubicBezTo>
                  <a:pt x="4654" y="582"/>
                  <a:pt x="1212" y="194"/>
                  <a:pt x="0" y="0"/>
                </a:cubicBezTo>
              </a:path>
            </a:pathLst>
          </a:custGeom>
          <a:noFill/>
          <a:ln cap="flat" cmpd="sng" w="38100">
            <a:solidFill>
              <a:srgbClr val="8BC34A"/>
            </a:solidFill>
            <a:prstDash val="solid"/>
            <a:round/>
            <a:headEnd len="lg" w="lg" type="none"/>
            <a:tailEnd len="lg" w="lg" type="stealth"/>
          </a:ln>
        </p:spPr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2505" name="Shape 2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6" name="Shape 2506"/>
          <p:cNvSpPr txBox="1"/>
          <p:nvPr>
            <p:ph idx="4294967295" type="subTitle"/>
          </p:nvPr>
        </p:nvSpPr>
        <p:spPr>
          <a:xfrm>
            <a:off x="609600" y="1444500"/>
            <a:ext cx="7924800" cy="541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We got really lucky!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e.g. Suppose we had chosen this edge.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507" name="Shape 2507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Karger’s Algorithm</a:t>
            </a:r>
          </a:p>
        </p:txBody>
      </p:sp>
      <p:cxnSp>
        <p:nvCxnSpPr>
          <p:cNvPr id="2508" name="Shape 2508"/>
          <p:cNvCxnSpPr>
            <a:stCxn id="2509" idx="5"/>
            <a:endCxn id="2510" idx="1"/>
          </p:cNvCxnSpPr>
          <p:nvPr/>
        </p:nvCxnSpPr>
        <p:spPr>
          <a:xfrm>
            <a:off x="2303730" y="3711778"/>
            <a:ext cx="1183800" cy="1183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511" name="Shape 2511"/>
          <p:cNvCxnSpPr>
            <a:stCxn id="2509" idx="6"/>
            <a:endCxn id="2512" idx="2"/>
          </p:cNvCxnSpPr>
          <p:nvPr/>
        </p:nvCxnSpPr>
        <p:spPr>
          <a:xfrm flipH="1" rot="10800000">
            <a:off x="2374200" y="3236849"/>
            <a:ext cx="1042800" cy="304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513" name="Shape 2513"/>
          <p:cNvCxnSpPr>
            <a:stCxn id="2512" idx="4"/>
            <a:endCxn id="2510" idx="0"/>
          </p:cNvCxnSpPr>
          <p:nvPr/>
        </p:nvCxnSpPr>
        <p:spPr>
          <a:xfrm>
            <a:off x="3657600" y="3477449"/>
            <a:ext cx="0" cy="1347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514" name="Shape 2514"/>
          <p:cNvCxnSpPr>
            <a:endCxn id="2510" idx="2"/>
          </p:cNvCxnSpPr>
          <p:nvPr/>
        </p:nvCxnSpPr>
        <p:spPr>
          <a:xfrm>
            <a:off x="2374200" y="4760849"/>
            <a:ext cx="1042800" cy="304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515" name="Shape 2515"/>
          <p:cNvCxnSpPr>
            <a:stCxn id="2516" idx="0"/>
            <a:endCxn id="2509" idx="4"/>
          </p:cNvCxnSpPr>
          <p:nvPr/>
        </p:nvCxnSpPr>
        <p:spPr>
          <a:xfrm rot="10800000">
            <a:off x="2133600" y="3782249"/>
            <a:ext cx="0" cy="7380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517" name="Shape 2517"/>
          <p:cNvCxnSpPr>
            <a:stCxn id="2516" idx="7"/>
            <a:endCxn id="2512" idx="3"/>
          </p:cNvCxnSpPr>
          <p:nvPr/>
        </p:nvCxnSpPr>
        <p:spPr>
          <a:xfrm flipH="1" rot="10800000">
            <a:off x="2303730" y="3406919"/>
            <a:ext cx="1183800" cy="1183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518" name="Shape 2518"/>
          <p:cNvCxnSpPr>
            <a:stCxn id="2512" idx="5"/>
            <a:endCxn id="2519" idx="1"/>
          </p:cNvCxnSpPr>
          <p:nvPr/>
        </p:nvCxnSpPr>
        <p:spPr>
          <a:xfrm>
            <a:off x="3827730" y="3406978"/>
            <a:ext cx="574200" cy="574200"/>
          </a:xfrm>
          <a:prstGeom prst="straightConnector1">
            <a:avLst/>
          </a:prstGeom>
          <a:noFill/>
          <a:ln cap="flat" cmpd="sng" w="38100">
            <a:solidFill>
              <a:srgbClr val="D3368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520" name="Shape 2520"/>
          <p:cNvCxnSpPr>
            <a:stCxn id="2510" idx="7"/>
            <a:endCxn id="2519" idx="3"/>
          </p:cNvCxnSpPr>
          <p:nvPr/>
        </p:nvCxnSpPr>
        <p:spPr>
          <a:xfrm flipH="1" rot="10800000">
            <a:off x="3827730" y="4321319"/>
            <a:ext cx="574200" cy="574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521" name="Shape 2521"/>
          <p:cNvCxnSpPr>
            <a:stCxn id="2519" idx="5"/>
            <a:endCxn id="2522" idx="1"/>
          </p:cNvCxnSpPr>
          <p:nvPr/>
        </p:nvCxnSpPr>
        <p:spPr>
          <a:xfrm>
            <a:off x="4742130" y="4321379"/>
            <a:ext cx="574200" cy="574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523" name="Shape 2523"/>
          <p:cNvCxnSpPr>
            <a:stCxn id="2519" idx="7"/>
            <a:endCxn id="2524" idx="3"/>
          </p:cNvCxnSpPr>
          <p:nvPr/>
        </p:nvCxnSpPr>
        <p:spPr>
          <a:xfrm flipH="1" rot="10800000">
            <a:off x="4742130" y="3406919"/>
            <a:ext cx="574200" cy="574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525" name="Shape 2525"/>
          <p:cNvCxnSpPr>
            <a:stCxn id="2524" idx="6"/>
            <a:endCxn id="2526" idx="2"/>
          </p:cNvCxnSpPr>
          <p:nvPr/>
        </p:nvCxnSpPr>
        <p:spPr>
          <a:xfrm>
            <a:off x="5727000" y="3236849"/>
            <a:ext cx="738000" cy="76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527" name="Shape 2527"/>
          <p:cNvCxnSpPr>
            <a:endCxn id="2522" idx="0"/>
          </p:cNvCxnSpPr>
          <p:nvPr/>
        </p:nvCxnSpPr>
        <p:spPr>
          <a:xfrm>
            <a:off x="5486400" y="3477449"/>
            <a:ext cx="0" cy="1347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528" name="Shape 2528"/>
          <p:cNvCxnSpPr>
            <a:stCxn id="2522" idx="7"/>
            <a:endCxn id="2526" idx="3"/>
          </p:cNvCxnSpPr>
          <p:nvPr/>
        </p:nvCxnSpPr>
        <p:spPr>
          <a:xfrm flipH="1" rot="10800000">
            <a:off x="5656530" y="3483119"/>
            <a:ext cx="879000" cy="1412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529" name="Shape 2529"/>
          <p:cNvCxnSpPr>
            <a:stCxn id="2524" idx="5"/>
            <a:endCxn id="2530" idx="1"/>
          </p:cNvCxnSpPr>
          <p:nvPr/>
        </p:nvCxnSpPr>
        <p:spPr>
          <a:xfrm>
            <a:off x="5656530" y="3406979"/>
            <a:ext cx="879000" cy="1183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531" name="Shape 2531"/>
          <p:cNvCxnSpPr>
            <a:stCxn id="2522" idx="6"/>
            <a:endCxn id="2530" idx="2"/>
          </p:cNvCxnSpPr>
          <p:nvPr/>
        </p:nvCxnSpPr>
        <p:spPr>
          <a:xfrm flipH="1" rot="10800000">
            <a:off x="5727000" y="4760849"/>
            <a:ext cx="738000" cy="304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532" name="Shape 2532"/>
          <p:cNvCxnSpPr>
            <a:stCxn id="2526" idx="4"/>
            <a:endCxn id="2530" idx="0"/>
          </p:cNvCxnSpPr>
          <p:nvPr/>
        </p:nvCxnSpPr>
        <p:spPr>
          <a:xfrm>
            <a:off x="6705600" y="3553649"/>
            <a:ext cx="0" cy="966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512" name="Shape 2512"/>
          <p:cNvSpPr/>
          <p:nvPr/>
        </p:nvSpPr>
        <p:spPr>
          <a:xfrm>
            <a:off x="3417000" y="2996249"/>
            <a:ext cx="481200" cy="481200"/>
          </a:xfrm>
          <a:prstGeom prst="ellipse">
            <a:avLst/>
          </a:prstGeom>
          <a:solidFill>
            <a:schemeClr val="dk1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B</a:t>
            </a:r>
          </a:p>
        </p:txBody>
      </p:sp>
      <p:sp>
        <p:nvSpPr>
          <p:cNvPr id="2519" name="Shape 2519"/>
          <p:cNvSpPr/>
          <p:nvPr/>
        </p:nvSpPr>
        <p:spPr>
          <a:xfrm>
            <a:off x="4331400" y="3910649"/>
            <a:ext cx="481200" cy="481200"/>
          </a:xfrm>
          <a:prstGeom prst="ellipse">
            <a:avLst/>
          </a:prstGeom>
          <a:solidFill>
            <a:schemeClr val="dk1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E</a:t>
            </a:r>
          </a:p>
        </p:txBody>
      </p:sp>
      <p:sp>
        <p:nvSpPr>
          <p:cNvPr id="2510" name="Shape 2510"/>
          <p:cNvSpPr/>
          <p:nvPr/>
        </p:nvSpPr>
        <p:spPr>
          <a:xfrm>
            <a:off x="3417000" y="4825049"/>
            <a:ext cx="481200" cy="481200"/>
          </a:xfrm>
          <a:prstGeom prst="ellipse">
            <a:avLst/>
          </a:prstGeom>
          <a:solidFill>
            <a:schemeClr val="dk1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G</a:t>
            </a:r>
          </a:p>
        </p:txBody>
      </p:sp>
      <p:sp>
        <p:nvSpPr>
          <p:cNvPr id="2509" name="Shape 2509"/>
          <p:cNvSpPr/>
          <p:nvPr/>
        </p:nvSpPr>
        <p:spPr>
          <a:xfrm>
            <a:off x="1893000" y="3301049"/>
            <a:ext cx="481200" cy="481200"/>
          </a:xfrm>
          <a:prstGeom prst="ellipse">
            <a:avLst/>
          </a:prstGeom>
          <a:solidFill>
            <a:schemeClr val="dk1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A</a:t>
            </a:r>
          </a:p>
        </p:txBody>
      </p:sp>
      <p:sp>
        <p:nvSpPr>
          <p:cNvPr id="2516" name="Shape 2516"/>
          <p:cNvSpPr/>
          <p:nvPr/>
        </p:nvSpPr>
        <p:spPr>
          <a:xfrm>
            <a:off x="1893000" y="4520249"/>
            <a:ext cx="481200" cy="481200"/>
          </a:xfrm>
          <a:prstGeom prst="ellipse">
            <a:avLst/>
          </a:prstGeom>
          <a:solidFill>
            <a:schemeClr val="dk1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F</a:t>
            </a:r>
          </a:p>
        </p:txBody>
      </p:sp>
      <p:sp>
        <p:nvSpPr>
          <p:cNvPr id="2524" name="Shape 2524"/>
          <p:cNvSpPr/>
          <p:nvPr/>
        </p:nvSpPr>
        <p:spPr>
          <a:xfrm>
            <a:off x="5245800" y="2996249"/>
            <a:ext cx="481200" cy="481200"/>
          </a:xfrm>
          <a:prstGeom prst="ellipse">
            <a:avLst/>
          </a:prstGeom>
          <a:solidFill>
            <a:schemeClr val="dk1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C</a:t>
            </a:r>
          </a:p>
        </p:txBody>
      </p:sp>
      <p:sp>
        <p:nvSpPr>
          <p:cNvPr id="2522" name="Shape 2522"/>
          <p:cNvSpPr/>
          <p:nvPr/>
        </p:nvSpPr>
        <p:spPr>
          <a:xfrm>
            <a:off x="5245800" y="4825049"/>
            <a:ext cx="481200" cy="481200"/>
          </a:xfrm>
          <a:prstGeom prst="ellipse">
            <a:avLst/>
          </a:prstGeom>
          <a:solidFill>
            <a:schemeClr val="dk1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H</a:t>
            </a:r>
          </a:p>
        </p:txBody>
      </p:sp>
      <p:sp>
        <p:nvSpPr>
          <p:cNvPr id="2530" name="Shape 2530"/>
          <p:cNvSpPr/>
          <p:nvPr/>
        </p:nvSpPr>
        <p:spPr>
          <a:xfrm>
            <a:off x="6465000" y="4520249"/>
            <a:ext cx="481200" cy="481200"/>
          </a:xfrm>
          <a:prstGeom prst="ellipse">
            <a:avLst/>
          </a:prstGeom>
          <a:solidFill>
            <a:schemeClr val="dk1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I</a:t>
            </a:r>
          </a:p>
        </p:txBody>
      </p:sp>
      <p:sp>
        <p:nvSpPr>
          <p:cNvPr id="2526" name="Shape 2526"/>
          <p:cNvSpPr/>
          <p:nvPr/>
        </p:nvSpPr>
        <p:spPr>
          <a:xfrm>
            <a:off x="6465000" y="3072449"/>
            <a:ext cx="481200" cy="481200"/>
          </a:xfrm>
          <a:prstGeom prst="ellipse">
            <a:avLst/>
          </a:prstGeom>
          <a:solidFill>
            <a:schemeClr val="dk1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D</a:t>
            </a:r>
          </a:p>
        </p:txBody>
      </p:sp>
      <p:cxnSp>
        <p:nvCxnSpPr>
          <p:cNvPr id="2533" name="Shape 2533"/>
          <p:cNvCxnSpPr>
            <a:stCxn id="2519" idx="6"/>
            <a:endCxn id="2530" idx="1"/>
          </p:cNvCxnSpPr>
          <p:nvPr/>
        </p:nvCxnSpPr>
        <p:spPr>
          <a:xfrm>
            <a:off x="4812600" y="4151249"/>
            <a:ext cx="1722900" cy="439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534" name="Shape 2534"/>
          <p:cNvSpPr txBox="1"/>
          <p:nvPr/>
        </p:nvSpPr>
        <p:spPr>
          <a:xfrm>
            <a:off x="4126800" y="2505550"/>
            <a:ext cx="738000" cy="73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Select a random edge</a:t>
            </a:r>
          </a:p>
        </p:txBody>
      </p:sp>
      <p:sp>
        <p:nvSpPr>
          <p:cNvPr id="2535" name="Shape 2535"/>
          <p:cNvSpPr/>
          <p:nvPr/>
        </p:nvSpPr>
        <p:spPr>
          <a:xfrm flipH="1" rot="9698477">
            <a:off x="4103407" y="3295275"/>
            <a:ext cx="363018" cy="259900"/>
          </a:xfrm>
          <a:custGeom>
            <a:pathLst>
              <a:path extrusionOk="0" h="5528" w="20363">
                <a:moveTo>
                  <a:pt x="20363" y="5528"/>
                </a:moveTo>
                <a:cubicBezTo>
                  <a:pt x="19587" y="5188"/>
                  <a:pt x="17890" y="4218"/>
                  <a:pt x="15709" y="3491"/>
                </a:cubicBezTo>
                <a:cubicBezTo>
                  <a:pt x="13527" y="2763"/>
                  <a:pt x="9891" y="1745"/>
                  <a:pt x="7273" y="1164"/>
                </a:cubicBezTo>
                <a:cubicBezTo>
                  <a:pt x="4654" y="582"/>
                  <a:pt x="1212" y="194"/>
                  <a:pt x="0" y="0"/>
                </a:cubicBezTo>
              </a:path>
            </a:pathLst>
          </a:custGeom>
          <a:noFill/>
          <a:ln cap="flat" cmpd="sng" w="38100">
            <a:solidFill>
              <a:srgbClr val="D33682"/>
            </a:solidFill>
            <a:prstDash val="solid"/>
            <a:round/>
            <a:headEnd len="lg" w="lg" type="none"/>
            <a:tailEnd len="lg" w="lg" type="stealth"/>
          </a:ln>
        </p:spPr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2539" name="Shape 2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40" name="Shape 2540"/>
          <p:cNvGrpSpPr/>
          <p:nvPr/>
        </p:nvGrpSpPr>
        <p:grpSpPr>
          <a:xfrm rot="1419948">
            <a:off x="3963403" y="3536300"/>
            <a:ext cx="76199" cy="1579795"/>
            <a:chOff x="1041600" y="4199849"/>
            <a:chExt cx="76200" cy="1579800"/>
          </a:xfrm>
        </p:grpSpPr>
        <p:cxnSp>
          <p:nvCxnSpPr>
            <p:cNvPr id="2541" name="Shape 2541"/>
            <p:cNvCxnSpPr/>
            <p:nvPr/>
          </p:nvCxnSpPr>
          <p:spPr>
            <a:xfrm rot="10800000">
              <a:off x="1041600" y="4199849"/>
              <a:ext cx="0" cy="1579800"/>
            </a:xfrm>
            <a:prstGeom prst="straightConnector1">
              <a:avLst/>
            </a:prstGeom>
            <a:noFill/>
            <a:ln cap="flat" cmpd="sng" w="38100">
              <a:solidFill>
                <a:srgbClr val="2196F3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542" name="Shape 2542"/>
            <p:cNvCxnSpPr/>
            <p:nvPr/>
          </p:nvCxnSpPr>
          <p:spPr>
            <a:xfrm rot="10800000">
              <a:off x="1117800" y="4199849"/>
              <a:ext cx="0" cy="1579800"/>
            </a:xfrm>
            <a:prstGeom prst="straightConnector1">
              <a:avLst/>
            </a:prstGeom>
            <a:noFill/>
            <a:ln cap="flat" cmpd="sng" w="38100">
              <a:solidFill>
                <a:srgbClr val="2196F3"/>
              </a:solidFill>
              <a:prstDash val="solid"/>
              <a:round/>
              <a:headEnd len="lg" w="lg" type="none"/>
              <a:tailEnd len="lg" w="lg" type="none"/>
            </a:ln>
          </p:spPr>
        </p:cxnSp>
      </p:grpSp>
      <p:sp>
        <p:nvSpPr>
          <p:cNvPr id="2543" name="Shape 2543"/>
          <p:cNvSpPr txBox="1"/>
          <p:nvPr>
            <p:ph idx="4294967295" type="subTitle"/>
          </p:nvPr>
        </p:nvSpPr>
        <p:spPr>
          <a:xfrm>
            <a:off x="609600" y="1444500"/>
            <a:ext cx="7924800" cy="541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We got really lucky!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e.g. Suppose we had chosen this edge. Now there’s no way to return a cut that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separates B and E.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544" name="Shape 2544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Karger’s Algorithm</a:t>
            </a:r>
          </a:p>
        </p:txBody>
      </p:sp>
      <p:cxnSp>
        <p:nvCxnSpPr>
          <p:cNvPr id="2545" name="Shape 2545"/>
          <p:cNvCxnSpPr>
            <a:stCxn id="2546" idx="5"/>
            <a:endCxn id="2547" idx="1"/>
          </p:cNvCxnSpPr>
          <p:nvPr/>
        </p:nvCxnSpPr>
        <p:spPr>
          <a:xfrm>
            <a:off x="2303730" y="3711778"/>
            <a:ext cx="1183800" cy="1183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548" name="Shape 2548"/>
          <p:cNvCxnSpPr>
            <a:stCxn id="2546" idx="6"/>
            <a:endCxn id="2549" idx="2"/>
          </p:cNvCxnSpPr>
          <p:nvPr/>
        </p:nvCxnSpPr>
        <p:spPr>
          <a:xfrm>
            <a:off x="2374200" y="3541649"/>
            <a:ext cx="1484400" cy="163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550" name="Shape 2550"/>
          <p:cNvCxnSpPr>
            <a:endCxn id="2547" idx="2"/>
          </p:cNvCxnSpPr>
          <p:nvPr/>
        </p:nvCxnSpPr>
        <p:spPr>
          <a:xfrm>
            <a:off x="2374200" y="4760849"/>
            <a:ext cx="1042800" cy="304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551" name="Shape 2551"/>
          <p:cNvCxnSpPr>
            <a:stCxn id="2552" idx="0"/>
            <a:endCxn id="2546" idx="4"/>
          </p:cNvCxnSpPr>
          <p:nvPr/>
        </p:nvCxnSpPr>
        <p:spPr>
          <a:xfrm rot="10800000">
            <a:off x="2133600" y="3782249"/>
            <a:ext cx="0" cy="7380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553" name="Shape 2553"/>
          <p:cNvCxnSpPr>
            <a:stCxn id="2552" idx="7"/>
            <a:endCxn id="2549" idx="3"/>
          </p:cNvCxnSpPr>
          <p:nvPr/>
        </p:nvCxnSpPr>
        <p:spPr>
          <a:xfrm flipH="1" rot="10800000">
            <a:off x="2303730" y="3991019"/>
            <a:ext cx="1673100" cy="599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554" name="Shape 2554"/>
          <p:cNvCxnSpPr>
            <a:stCxn id="2555" idx="5"/>
            <a:endCxn id="2556" idx="1"/>
          </p:cNvCxnSpPr>
          <p:nvPr/>
        </p:nvCxnSpPr>
        <p:spPr>
          <a:xfrm>
            <a:off x="4132530" y="3711778"/>
            <a:ext cx="117000" cy="117000"/>
          </a:xfrm>
          <a:prstGeom prst="straightConnector1">
            <a:avLst/>
          </a:prstGeom>
          <a:noFill/>
          <a:ln cap="flat" cmpd="sng" w="38100">
            <a:solidFill>
              <a:srgbClr val="D3368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557" name="Shape 2557"/>
          <p:cNvCxnSpPr>
            <a:endCxn id="2558" idx="1"/>
          </p:cNvCxnSpPr>
          <p:nvPr/>
        </p:nvCxnSpPr>
        <p:spPr>
          <a:xfrm>
            <a:off x="4297170" y="3871919"/>
            <a:ext cx="1019100" cy="1023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559" name="Shape 2559"/>
          <p:cNvCxnSpPr>
            <a:stCxn id="2549" idx="6"/>
            <a:endCxn id="2560" idx="3"/>
          </p:cNvCxnSpPr>
          <p:nvPr/>
        </p:nvCxnSpPr>
        <p:spPr>
          <a:xfrm flipH="1" rot="10800000">
            <a:off x="4667051" y="3407087"/>
            <a:ext cx="649200" cy="298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561" name="Shape 2561"/>
          <p:cNvCxnSpPr>
            <a:stCxn id="2560" idx="6"/>
            <a:endCxn id="2562" idx="2"/>
          </p:cNvCxnSpPr>
          <p:nvPr/>
        </p:nvCxnSpPr>
        <p:spPr>
          <a:xfrm>
            <a:off x="5727000" y="3236849"/>
            <a:ext cx="738000" cy="76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563" name="Shape 2563"/>
          <p:cNvCxnSpPr>
            <a:endCxn id="2558" idx="0"/>
          </p:cNvCxnSpPr>
          <p:nvPr/>
        </p:nvCxnSpPr>
        <p:spPr>
          <a:xfrm>
            <a:off x="5486400" y="3477449"/>
            <a:ext cx="0" cy="1347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564" name="Shape 2564"/>
          <p:cNvCxnSpPr>
            <a:stCxn id="2558" idx="7"/>
            <a:endCxn id="2562" idx="3"/>
          </p:cNvCxnSpPr>
          <p:nvPr/>
        </p:nvCxnSpPr>
        <p:spPr>
          <a:xfrm flipH="1" rot="10800000">
            <a:off x="5656530" y="3483119"/>
            <a:ext cx="879000" cy="1412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565" name="Shape 2565"/>
          <p:cNvCxnSpPr>
            <a:stCxn id="2560" idx="5"/>
            <a:endCxn id="2566" idx="1"/>
          </p:cNvCxnSpPr>
          <p:nvPr/>
        </p:nvCxnSpPr>
        <p:spPr>
          <a:xfrm>
            <a:off x="5656530" y="3406979"/>
            <a:ext cx="879000" cy="1183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567" name="Shape 2567"/>
          <p:cNvCxnSpPr>
            <a:stCxn id="2558" idx="6"/>
            <a:endCxn id="2566" idx="2"/>
          </p:cNvCxnSpPr>
          <p:nvPr/>
        </p:nvCxnSpPr>
        <p:spPr>
          <a:xfrm flipH="1" rot="10800000">
            <a:off x="5727000" y="4760849"/>
            <a:ext cx="738000" cy="304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568" name="Shape 2568"/>
          <p:cNvCxnSpPr>
            <a:stCxn id="2562" idx="4"/>
            <a:endCxn id="2566" idx="0"/>
          </p:cNvCxnSpPr>
          <p:nvPr/>
        </p:nvCxnSpPr>
        <p:spPr>
          <a:xfrm>
            <a:off x="6705600" y="3553649"/>
            <a:ext cx="0" cy="966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547" name="Shape 2547"/>
          <p:cNvSpPr/>
          <p:nvPr/>
        </p:nvSpPr>
        <p:spPr>
          <a:xfrm>
            <a:off x="3417000" y="4825049"/>
            <a:ext cx="481200" cy="481200"/>
          </a:xfrm>
          <a:prstGeom prst="ellipse">
            <a:avLst/>
          </a:prstGeom>
          <a:solidFill>
            <a:schemeClr val="dk1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G</a:t>
            </a:r>
          </a:p>
        </p:txBody>
      </p:sp>
      <p:sp>
        <p:nvSpPr>
          <p:cNvPr id="2546" name="Shape 2546"/>
          <p:cNvSpPr/>
          <p:nvPr/>
        </p:nvSpPr>
        <p:spPr>
          <a:xfrm>
            <a:off x="1893000" y="3301049"/>
            <a:ext cx="481200" cy="481200"/>
          </a:xfrm>
          <a:prstGeom prst="ellipse">
            <a:avLst/>
          </a:prstGeom>
          <a:solidFill>
            <a:schemeClr val="dk1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A</a:t>
            </a:r>
          </a:p>
        </p:txBody>
      </p:sp>
      <p:sp>
        <p:nvSpPr>
          <p:cNvPr id="2552" name="Shape 2552"/>
          <p:cNvSpPr/>
          <p:nvPr/>
        </p:nvSpPr>
        <p:spPr>
          <a:xfrm>
            <a:off x="1893000" y="4520249"/>
            <a:ext cx="481200" cy="481200"/>
          </a:xfrm>
          <a:prstGeom prst="ellipse">
            <a:avLst/>
          </a:prstGeom>
          <a:solidFill>
            <a:schemeClr val="dk1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F</a:t>
            </a:r>
          </a:p>
        </p:txBody>
      </p:sp>
      <p:sp>
        <p:nvSpPr>
          <p:cNvPr id="2560" name="Shape 2560"/>
          <p:cNvSpPr/>
          <p:nvPr/>
        </p:nvSpPr>
        <p:spPr>
          <a:xfrm>
            <a:off x="5245800" y="2996249"/>
            <a:ext cx="481200" cy="481200"/>
          </a:xfrm>
          <a:prstGeom prst="ellipse">
            <a:avLst/>
          </a:prstGeom>
          <a:solidFill>
            <a:schemeClr val="dk1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C</a:t>
            </a:r>
          </a:p>
        </p:txBody>
      </p:sp>
      <p:sp>
        <p:nvSpPr>
          <p:cNvPr id="2558" name="Shape 2558"/>
          <p:cNvSpPr/>
          <p:nvPr/>
        </p:nvSpPr>
        <p:spPr>
          <a:xfrm>
            <a:off x="5245800" y="4825049"/>
            <a:ext cx="481200" cy="481200"/>
          </a:xfrm>
          <a:prstGeom prst="ellipse">
            <a:avLst/>
          </a:prstGeom>
          <a:solidFill>
            <a:schemeClr val="dk1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H</a:t>
            </a:r>
          </a:p>
        </p:txBody>
      </p:sp>
      <p:sp>
        <p:nvSpPr>
          <p:cNvPr id="2566" name="Shape 2566"/>
          <p:cNvSpPr/>
          <p:nvPr/>
        </p:nvSpPr>
        <p:spPr>
          <a:xfrm>
            <a:off x="6465000" y="4520249"/>
            <a:ext cx="481200" cy="481200"/>
          </a:xfrm>
          <a:prstGeom prst="ellipse">
            <a:avLst/>
          </a:prstGeom>
          <a:solidFill>
            <a:schemeClr val="dk1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I</a:t>
            </a:r>
          </a:p>
        </p:txBody>
      </p:sp>
      <p:sp>
        <p:nvSpPr>
          <p:cNvPr id="2562" name="Shape 2562"/>
          <p:cNvSpPr/>
          <p:nvPr/>
        </p:nvSpPr>
        <p:spPr>
          <a:xfrm>
            <a:off x="6465000" y="3072449"/>
            <a:ext cx="481200" cy="481200"/>
          </a:xfrm>
          <a:prstGeom prst="ellipse">
            <a:avLst/>
          </a:prstGeom>
          <a:solidFill>
            <a:schemeClr val="dk1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D</a:t>
            </a:r>
          </a:p>
        </p:txBody>
      </p:sp>
      <p:cxnSp>
        <p:nvCxnSpPr>
          <p:cNvPr id="2569" name="Shape 2569"/>
          <p:cNvCxnSpPr>
            <a:stCxn id="2549" idx="5"/>
            <a:endCxn id="2566" idx="1"/>
          </p:cNvCxnSpPr>
          <p:nvPr/>
        </p:nvCxnSpPr>
        <p:spPr>
          <a:xfrm>
            <a:off x="4548649" y="3991135"/>
            <a:ext cx="1986900" cy="599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549" name="Shape 2549"/>
          <p:cNvSpPr/>
          <p:nvPr/>
        </p:nvSpPr>
        <p:spPr>
          <a:xfrm>
            <a:off x="3858551" y="3301037"/>
            <a:ext cx="808500" cy="808500"/>
          </a:xfrm>
          <a:prstGeom prst="ellipse">
            <a:avLst/>
          </a:prstGeom>
          <a:solidFill>
            <a:srgbClr val="8BC34A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B, E</a:t>
            </a: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2573" name="Shape 2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4" name="Shape 2574"/>
          <p:cNvSpPr txBox="1"/>
          <p:nvPr>
            <p:ph idx="4294967295" type="subTitle"/>
          </p:nvPr>
        </p:nvSpPr>
        <p:spPr>
          <a:xfrm>
            <a:off x="609600" y="1444500"/>
            <a:ext cx="7924800" cy="541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If fact, if Karger’s algorithm ever randomly selects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D3368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edges in the min-cut</a:t>
            </a: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then it will be incorrect.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575" name="Shape 2575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Karger’s Algorithm</a:t>
            </a:r>
          </a:p>
        </p:txBody>
      </p:sp>
      <p:cxnSp>
        <p:nvCxnSpPr>
          <p:cNvPr id="2576" name="Shape 2576"/>
          <p:cNvCxnSpPr>
            <a:stCxn id="2577" idx="5"/>
            <a:endCxn id="2578" idx="1"/>
          </p:cNvCxnSpPr>
          <p:nvPr/>
        </p:nvCxnSpPr>
        <p:spPr>
          <a:xfrm>
            <a:off x="2303730" y="3711778"/>
            <a:ext cx="1183800" cy="1183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579" name="Shape 2579"/>
          <p:cNvCxnSpPr>
            <a:stCxn id="2577" idx="6"/>
            <a:endCxn id="2580" idx="2"/>
          </p:cNvCxnSpPr>
          <p:nvPr/>
        </p:nvCxnSpPr>
        <p:spPr>
          <a:xfrm flipH="1" rot="10800000">
            <a:off x="2374200" y="3236849"/>
            <a:ext cx="1042800" cy="304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581" name="Shape 2581"/>
          <p:cNvCxnSpPr>
            <a:stCxn id="2580" idx="4"/>
            <a:endCxn id="2578" idx="0"/>
          </p:cNvCxnSpPr>
          <p:nvPr/>
        </p:nvCxnSpPr>
        <p:spPr>
          <a:xfrm>
            <a:off x="3657600" y="3477449"/>
            <a:ext cx="0" cy="1347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582" name="Shape 2582"/>
          <p:cNvCxnSpPr>
            <a:endCxn id="2578" idx="2"/>
          </p:cNvCxnSpPr>
          <p:nvPr/>
        </p:nvCxnSpPr>
        <p:spPr>
          <a:xfrm>
            <a:off x="2374200" y="4760849"/>
            <a:ext cx="1042800" cy="304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583" name="Shape 2583"/>
          <p:cNvCxnSpPr>
            <a:stCxn id="2584" idx="0"/>
            <a:endCxn id="2577" idx="4"/>
          </p:cNvCxnSpPr>
          <p:nvPr/>
        </p:nvCxnSpPr>
        <p:spPr>
          <a:xfrm rot="10800000">
            <a:off x="2133600" y="3782249"/>
            <a:ext cx="0" cy="7380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585" name="Shape 2585"/>
          <p:cNvCxnSpPr>
            <a:stCxn id="2584" idx="7"/>
            <a:endCxn id="2580" idx="3"/>
          </p:cNvCxnSpPr>
          <p:nvPr/>
        </p:nvCxnSpPr>
        <p:spPr>
          <a:xfrm flipH="1" rot="10800000">
            <a:off x="2303730" y="3406919"/>
            <a:ext cx="1183800" cy="1183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586" name="Shape 2586"/>
          <p:cNvCxnSpPr>
            <a:stCxn id="2580" idx="5"/>
            <a:endCxn id="2587" idx="1"/>
          </p:cNvCxnSpPr>
          <p:nvPr/>
        </p:nvCxnSpPr>
        <p:spPr>
          <a:xfrm>
            <a:off x="3827730" y="3406978"/>
            <a:ext cx="574200" cy="574200"/>
          </a:xfrm>
          <a:prstGeom prst="straightConnector1">
            <a:avLst/>
          </a:prstGeom>
          <a:noFill/>
          <a:ln cap="flat" cmpd="sng" w="38100">
            <a:solidFill>
              <a:srgbClr val="D3368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588" name="Shape 2588"/>
          <p:cNvCxnSpPr>
            <a:stCxn id="2578" idx="7"/>
            <a:endCxn id="2587" idx="3"/>
          </p:cNvCxnSpPr>
          <p:nvPr/>
        </p:nvCxnSpPr>
        <p:spPr>
          <a:xfrm flipH="1" rot="10800000">
            <a:off x="3827730" y="4321319"/>
            <a:ext cx="574200" cy="574200"/>
          </a:xfrm>
          <a:prstGeom prst="straightConnector1">
            <a:avLst/>
          </a:prstGeom>
          <a:noFill/>
          <a:ln cap="flat" cmpd="sng" w="38100">
            <a:solidFill>
              <a:srgbClr val="D3368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589" name="Shape 2589"/>
          <p:cNvCxnSpPr>
            <a:stCxn id="2587" idx="5"/>
            <a:endCxn id="2590" idx="1"/>
          </p:cNvCxnSpPr>
          <p:nvPr/>
        </p:nvCxnSpPr>
        <p:spPr>
          <a:xfrm>
            <a:off x="4742130" y="4321379"/>
            <a:ext cx="574200" cy="574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591" name="Shape 2591"/>
          <p:cNvCxnSpPr>
            <a:stCxn id="2587" idx="7"/>
            <a:endCxn id="2592" idx="3"/>
          </p:cNvCxnSpPr>
          <p:nvPr/>
        </p:nvCxnSpPr>
        <p:spPr>
          <a:xfrm flipH="1" rot="10800000">
            <a:off x="4742130" y="3406919"/>
            <a:ext cx="574200" cy="574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593" name="Shape 2593"/>
          <p:cNvCxnSpPr>
            <a:stCxn id="2592" idx="6"/>
            <a:endCxn id="2594" idx="2"/>
          </p:cNvCxnSpPr>
          <p:nvPr/>
        </p:nvCxnSpPr>
        <p:spPr>
          <a:xfrm>
            <a:off x="5727000" y="3236849"/>
            <a:ext cx="738000" cy="76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595" name="Shape 2595"/>
          <p:cNvCxnSpPr>
            <a:endCxn id="2590" idx="0"/>
          </p:cNvCxnSpPr>
          <p:nvPr/>
        </p:nvCxnSpPr>
        <p:spPr>
          <a:xfrm>
            <a:off x="5486400" y="3477449"/>
            <a:ext cx="0" cy="1347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596" name="Shape 2596"/>
          <p:cNvCxnSpPr>
            <a:stCxn id="2590" idx="7"/>
            <a:endCxn id="2594" idx="3"/>
          </p:cNvCxnSpPr>
          <p:nvPr/>
        </p:nvCxnSpPr>
        <p:spPr>
          <a:xfrm flipH="1" rot="10800000">
            <a:off x="5656530" y="3483119"/>
            <a:ext cx="879000" cy="1412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597" name="Shape 2597"/>
          <p:cNvCxnSpPr>
            <a:stCxn id="2592" idx="5"/>
            <a:endCxn id="2598" idx="1"/>
          </p:cNvCxnSpPr>
          <p:nvPr/>
        </p:nvCxnSpPr>
        <p:spPr>
          <a:xfrm>
            <a:off x="5656530" y="3406979"/>
            <a:ext cx="879000" cy="1183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599" name="Shape 2599"/>
          <p:cNvCxnSpPr>
            <a:stCxn id="2590" idx="6"/>
            <a:endCxn id="2598" idx="2"/>
          </p:cNvCxnSpPr>
          <p:nvPr/>
        </p:nvCxnSpPr>
        <p:spPr>
          <a:xfrm flipH="1" rot="10800000">
            <a:off x="5727000" y="4760849"/>
            <a:ext cx="738000" cy="304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600" name="Shape 2600"/>
          <p:cNvCxnSpPr>
            <a:stCxn id="2594" idx="4"/>
            <a:endCxn id="2598" idx="0"/>
          </p:cNvCxnSpPr>
          <p:nvPr/>
        </p:nvCxnSpPr>
        <p:spPr>
          <a:xfrm>
            <a:off x="6705600" y="3553649"/>
            <a:ext cx="0" cy="966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580" name="Shape 2580"/>
          <p:cNvSpPr/>
          <p:nvPr/>
        </p:nvSpPr>
        <p:spPr>
          <a:xfrm>
            <a:off x="3417000" y="2996249"/>
            <a:ext cx="481200" cy="481200"/>
          </a:xfrm>
          <a:prstGeom prst="ellipse">
            <a:avLst/>
          </a:prstGeom>
          <a:solidFill>
            <a:schemeClr val="dk1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B</a:t>
            </a:r>
          </a:p>
        </p:txBody>
      </p:sp>
      <p:sp>
        <p:nvSpPr>
          <p:cNvPr id="2587" name="Shape 2587"/>
          <p:cNvSpPr/>
          <p:nvPr/>
        </p:nvSpPr>
        <p:spPr>
          <a:xfrm>
            <a:off x="4331400" y="3910649"/>
            <a:ext cx="481200" cy="481200"/>
          </a:xfrm>
          <a:prstGeom prst="ellipse">
            <a:avLst/>
          </a:prstGeom>
          <a:solidFill>
            <a:schemeClr val="dk1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E</a:t>
            </a:r>
          </a:p>
        </p:txBody>
      </p:sp>
      <p:sp>
        <p:nvSpPr>
          <p:cNvPr id="2578" name="Shape 2578"/>
          <p:cNvSpPr/>
          <p:nvPr/>
        </p:nvSpPr>
        <p:spPr>
          <a:xfrm>
            <a:off x="3417000" y="4825049"/>
            <a:ext cx="481200" cy="481200"/>
          </a:xfrm>
          <a:prstGeom prst="ellipse">
            <a:avLst/>
          </a:prstGeom>
          <a:solidFill>
            <a:schemeClr val="dk1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G</a:t>
            </a:r>
          </a:p>
        </p:txBody>
      </p:sp>
      <p:sp>
        <p:nvSpPr>
          <p:cNvPr id="2577" name="Shape 2577"/>
          <p:cNvSpPr/>
          <p:nvPr/>
        </p:nvSpPr>
        <p:spPr>
          <a:xfrm>
            <a:off x="1893000" y="3301049"/>
            <a:ext cx="481200" cy="481200"/>
          </a:xfrm>
          <a:prstGeom prst="ellipse">
            <a:avLst/>
          </a:prstGeom>
          <a:solidFill>
            <a:schemeClr val="dk1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A</a:t>
            </a:r>
          </a:p>
        </p:txBody>
      </p:sp>
      <p:sp>
        <p:nvSpPr>
          <p:cNvPr id="2584" name="Shape 2584"/>
          <p:cNvSpPr/>
          <p:nvPr/>
        </p:nvSpPr>
        <p:spPr>
          <a:xfrm>
            <a:off x="1893000" y="4520249"/>
            <a:ext cx="481200" cy="481200"/>
          </a:xfrm>
          <a:prstGeom prst="ellipse">
            <a:avLst/>
          </a:prstGeom>
          <a:solidFill>
            <a:schemeClr val="dk1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F</a:t>
            </a:r>
          </a:p>
        </p:txBody>
      </p:sp>
      <p:sp>
        <p:nvSpPr>
          <p:cNvPr id="2592" name="Shape 2592"/>
          <p:cNvSpPr/>
          <p:nvPr/>
        </p:nvSpPr>
        <p:spPr>
          <a:xfrm>
            <a:off x="5245800" y="2996249"/>
            <a:ext cx="481200" cy="481200"/>
          </a:xfrm>
          <a:prstGeom prst="ellipse">
            <a:avLst/>
          </a:prstGeom>
          <a:solidFill>
            <a:schemeClr val="dk1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C</a:t>
            </a:r>
          </a:p>
        </p:txBody>
      </p:sp>
      <p:sp>
        <p:nvSpPr>
          <p:cNvPr id="2590" name="Shape 2590"/>
          <p:cNvSpPr/>
          <p:nvPr/>
        </p:nvSpPr>
        <p:spPr>
          <a:xfrm>
            <a:off x="5245800" y="4825049"/>
            <a:ext cx="481200" cy="481200"/>
          </a:xfrm>
          <a:prstGeom prst="ellipse">
            <a:avLst/>
          </a:prstGeom>
          <a:solidFill>
            <a:schemeClr val="dk1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H</a:t>
            </a:r>
          </a:p>
        </p:txBody>
      </p:sp>
      <p:sp>
        <p:nvSpPr>
          <p:cNvPr id="2598" name="Shape 2598"/>
          <p:cNvSpPr/>
          <p:nvPr/>
        </p:nvSpPr>
        <p:spPr>
          <a:xfrm>
            <a:off x="6465000" y="4520249"/>
            <a:ext cx="481200" cy="481200"/>
          </a:xfrm>
          <a:prstGeom prst="ellipse">
            <a:avLst/>
          </a:prstGeom>
          <a:solidFill>
            <a:schemeClr val="dk1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I</a:t>
            </a:r>
          </a:p>
        </p:txBody>
      </p:sp>
      <p:sp>
        <p:nvSpPr>
          <p:cNvPr id="2594" name="Shape 2594"/>
          <p:cNvSpPr/>
          <p:nvPr/>
        </p:nvSpPr>
        <p:spPr>
          <a:xfrm>
            <a:off x="6465000" y="3072449"/>
            <a:ext cx="481200" cy="481200"/>
          </a:xfrm>
          <a:prstGeom prst="ellipse">
            <a:avLst/>
          </a:prstGeom>
          <a:solidFill>
            <a:schemeClr val="dk1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D</a:t>
            </a:r>
          </a:p>
        </p:txBody>
      </p:sp>
      <p:cxnSp>
        <p:nvCxnSpPr>
          <p:cNvPr id="2601" name="Shape 2601"/>
          <p:cNvCxnSpPr>
            <a:stCxn id="2587" idx="6"/>
            <a:endCxn id="2598" idx="1"/>
          </p:cNvCxnSpPr>
          <p:nvPr/>
        </p:nvCxnSpPr>
        <p:spPr>
          <a:xfrm>
            <a:off x="4812600" y="4151249"/>
            <a:ext cx="1722900" cy="439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602" name="Shape 2602"/>
          <p:cNvSpPr/>
          <p:nvPr/>
        </p:nvSpPr>
        <p:spPr>
          <a:xfrm flipH="1" rot="9698477">
            <a:off x="4103407" y="3295275"/>
            <a:ext cx="363018" cy="259900"/>
          </a:xfrm>
          <a:custGeom>
            <a:pathLst>
              <a:path extrusionOk="0" h="5528" w="20363">
                <a:moveTo>
                  <a:pt x="20363" y="5528"/>
                </a:moveTo>
                <a:cubicBezTo>
                  <a:pt x="19587" y="5188"/>
                  <a:pt x="17890" y="4218"/>
                  <a:pt x="15709" y="3491"/>
                </a:cubicBezTo>
                <a:cubicBezTo>
                  <a:pt x="13527" y="2763"/>
                  <a:pt x="9891" y="1745"/>
                  <a:pt x="7273" y="1164"/>
                </a:cubicBezTo>
                <a:cubicBezTo>
                  <a:pt x="4654" y="582"/>
                  <a:pt x="1212" y="194"/>
                  <a:pt x="0" y="0"/>
                </a:cubicBezTo>
              </a:path>
            </a:pathLst>
          </a:custGeom>
          <a:noFill/>
          <a:ln cap="flat" cmpd="sng" w="38100">
            <a:solidFill>
              <a:srgbClr val="D33682"/>
            </a:solidFill>
            <a:prstDash val="solid"/>
            <a:round/>
            <a:headEnd len="lg" w="lg" type="none"/>
            <a:tailEnd len="lg" w="lg" type="stealth"/>
          </a:ln>
        </p:spPr>
      </p:sp>
      <p:sp>
        <p:nvSpPr>
          <p:cNvPr id="2603" name="Shape 2603"/>
          <p:cNvSpPr/>
          <p:nvPr/>
        </p:nvSpPr>
        <p:spPr>
          <a:xfrm rot="2336605">
            <a:off x="4102680" y="4725858"/>
            <a:ext cx="363004" cy="233476"/>
          </a:xfrm>
          <a:custGeom>
            <a:pathLst>
              <a:path extrusionOk="0" h="5528" w="20363">
                <a:moveTo>
                  <a:pt x="20363" y="5528"/>
                </a:moveTo>
                <a:cubicBezTo>
                  <a:pt x="19587" y="5188"/>
                  <a:pt x="17890" y="4218"/>
                  <a:pt x="15709" y="3491"/>
                </a:cubicBezTo>
                <a:cubicBezTo>
                  <a:pt x="13527" y="2763"/>
                  <a:pt x="9891" y="1745"/>
                  <a:pt x="7273" y="1164"/>
                </a:cubicBezTo>
                <a:cubicBezTo>
                  <a:pt x="4654" y="582"/>
                  <a:pt x="1212" y="194"/>
                  <a:pt x="0" y="0"/>
                </a:cubicBezTo>
              </a:path>
            </a:pathLst>
          </a:custGeom>
          <a:noFill/>
          <a:ln cap="flat" cmpd="sng" w="38100">
            <a:solidFill>
              <a:srgbClr val="D33682"/>
            </a:solidFill>
            <a:prstDash val="solid"/>
            <a:round/>
            <a:headEnd len="lg" w="lg" type="none"/>
            <a:tailEnd len="lg" w="lg" type="stealth"/>
          </a:ln>
        </p:spPr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2607" name="Shape 2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8" name="Shape 2608"/>
          <p:cNvSpPr txBox="1"/>
          <p:nvPr>
            <p:ph idx="4294967295" type="subTitle"/>
          </p:nvPr>
        </p:nvSpPr>
        <p:spPr>
          <a:xfrm>
            <a:off x="609600" y="1444500"/>
            <a:ext cx="7924800" cy="541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The probability that Karger’s algorithm returns a minimum cut is …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Proof: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Suppose S* is a min-cut and suppose we select edges e</a:t>
            </a:r>
            <a:r>
              <a:rPr baseline="-25000"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e</a:t>
            </a:r>
            <a:r>
              <a:rPr baseline="-25000"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…, e</a:t>
            </a:r>
            <a:r>
              <a:rPr baseline="-25000"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n-2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Then P(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karger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returns S*) = P(no e</a:t>
            </a:r>
            <a:r>
              <a:rPr baseline="-25000"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crosses S*)</a:t>
            </a:r>
          </a:p>
        </p:txBody>
      </p:sp>
      <p:sp>
        <p:nvSpPr>
          <p:cNvPr id="2609" name="Shape 2609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Karger’s Algorithm</a:t>
            </a:r>
          </a:p>
        </p:txBody>
      </p:sp>
      <p:sp>
        <p:nvSpPr>
          <p:cNvPr id="2610" name="Shape 2610"/>
          <p:cNvSpPr txBox="1"/>
          <p:nvPr/>
        </p:nvSpPr>
        <p:spPr>
          <a:xfrm>
            <a:off x="3755550" y="2126500"/>
            <a:ext cx="1632900" cy="8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>
                <a:latin typeface="Source Sans Pro"/>
                <a:ea typeface="Source Sans Pro"/>
                <a:cs typeface="Source Sans Pro"/>
                <a:sym typeface="Source Sans Pro"/>
              </a:rPr>
              <a:t>≥ 1 / (    )</a:t>
            </a:r>
          </a:p>
        </p:txBody>
      </p:sp>
      <p:sp>
        <p:nvSpPr>
          <p:cNvPr id="2611" name="Shape 2611"/>
          <p:cNvSpPr txBox="1"/>
          <p:nvPr/>
        </p:nvSpPr>
        <p:spPr>
          <a:xfrm>
            <a:off x="4836033" y="2218654"/>
            <a:ext cx="308100" cy="3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n</a:t>
            </a:r>
          </a:p>
        </p:txBody>
      </p:sp>
      <p:sp>
        <p:nvSpPr>
          <p:cNvPr id="2612" name="Shape 2612"/>
          <p:cNvSpPr txBox="1"/>
          <p:nvPr/>
        </p:nvSpPr>
        <p:spPr>
          <a:xfrm>
            <a:off x="4836033" y="2509277"/>
            <a:ext cx="308100" cy="3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</a:p>
        </p:txBody>
      </p:sp>
      <p:cxnSp>
        <p:nvCxnSpPr>
          <p:cNvPr id="2613" name="Shape 2613"/>
          <p:cNvCxnSpPr>
            <a:stCxn id="2614" idx="5"/>
            <a:endCxn id="2615" idx="1"/>
          </p:cNvCxnSpPr>
          <p:nvPr/>
        </p:nvCxnSpPr>
        <p:spPr>
          <a:xfrm>
            <a:off x="1013435" y="5693679"/>
            <a:ext cx="584100" cy="5841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616" name="Shape 2616"/>
          <p:cNvCxnSpPr>
            <a:stCxn id="2614" idx="6"/>
            <a:endCxn id="2617" idx="2"/>
          </p:cNvCxnSpPr>
          <p:nvPr/>
        </p:nvCxnSpPr>
        <p:spPr>
          <a:xfrm flipH="1" rot="10800000">
            <a:off x="1048187" y="5459480"/>
            <a:ext cx="514500" cy="150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618" name="Shape 2618"/>
          <p:cNvCxnSpPr>
            <a:stCxn id="2617" idx="4"/>
            <a:endCxn id="2615" idx="0"/>
          </p:cNvCxnSpPr>
          <p:nvPr/>
        </p:nvCxnSpPr>
        <p:spPr>
          <a:xfrm>
            <a:off x="1681443" y="5578049"/>
            <a:ext cx="0" cy="6651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619" name="Shape 2619"/>
          <p:cNvCxnSpPr>
            <a:endCxn id="2615" idx="2"/>
          </p:cNvCxnSpPr>
          <p:nvPr/>
        </p:nvCxnSpPr>
        <p:spPr>
          <a:xfrm>
            <a:off x="1048293" y="6211386"/>
            <a:ext cx="514500" cy="150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620" name="Shape 2620"/>
          <p:cNvCxnSpPr>
            <a:stCxn id="2621" idx="0"/>
            <a:endCxn id="2614" idx="4"/>
          </p:cNvCxnSpPr>
          <p:nvPr/>
        </p:nvCxnSpPr>
        <p:spPr>
          <a:xfrm rot="10800000">
            <a:off x="929537" y="5728455"/>
            <a:ext cx="0" cy="364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622" name="Shape 2622"/>
          <p:cNvCxnSpPr>
            <a:stCxn id="2621" idx="7"/>
            <a:endCxn id="2617" idx="3"/>
          </p:cNvCxnSpPr>
          <p:nvPr/>
        </p:nvCxnSpPr>
        <p:spPr>
          <a:xfrm flipH="1" rot="10800000">
            <a:off x="1013435" y="5543307"/>
            <a:ext cx="584100" cy="5841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623" name="Shape 2623"/>
          <p:cNvCxnSpPr>
            <a:stCxn id="2617" idx="5"/>
            <a:endCxn id="2624" idx="1"/>
          </p:cNvCxnSpPr>
          <p:nvPr/>
        </p:nvCxnSpPr>
        <p:spPr>
          <a:xfrm>
            <a:off x="1765341" y="5543297"/>
            <a:ext cx="283200" cy="28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625" name="Shape 2625"/>
          <p:cNvCxnSpPr>
            <a:stCxn id="2615" idx="7"/>
            <a:endCxn id="2624" idx="3"/>
          </p:cNvCxnSpPr>
          <p:nvPr/>
        </p:nvCxnSpPr>
        <p:spPr>
          <a:xfrm flipH="1" rot="10800000">
            <a:off x="1765341" y="5994588"/>
            <a:ext cx="283200" cy="28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626" name="Shape 2626"/>
          <p:cNvCxnSpPr>
            <a:stCxn id="2624" idx="5"/>
            <a:endCxn id="2627" idx="1"/>
          </p:cNvCxnSpPr>
          <p:nvPr/>
        </p:nvCxnSpPr>
        <p:spPr>
          <a:xfrm>
            <a:off x="2216485" y="5994441"/>
            <a:ext cx="283200" cy="28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628" name="Shape 2628"/>
          <p:cNvCxnSpPr>
            <a:stCxn id="2624" idx="7"/>
            <a:endCxn id="2629" idx="3"/>
          </p:cNvCxnSpPr>
          <p:nvPr/>
        </p:nvCxnSpPr>
        <p:spPr>
          <a:xfrm flipH="1" rot="10800000">
            <a:off x="2216485" y="5543445"/>
            <a:ext cx="283200" cy="28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630" name="Shape 2630"/>
          <p:cNvCxnSpPr>
            <a:stCxn id="2629" idx="6"/>
            <a:endCxn id="2631" idx="2"/>
          </p:cNvCxnSpPr>
          <p:nvPr/>
        </p:nvCxnSpPr>
        <p:spPr>
          <a:xfrm>
            <a:off x="2702380" y="5459399"/>
            <a:ext cx="364200" cy="37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632" name="Shape 2632"/>
          <p:cNvCxnSpPr>
            <a:endCxn id="2627" idx="0"/>
          </p:cNvCxnSpPr>
          <p:nvPr/>
        </p:nvCxnSpPr>
        <p:spPr>
          <a:xfrm>
            <a:off x="2583730" y="5578236"/>
            <a:ext cx="0" cy="664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633" name="Shape 2633"/>
          <p:cNvCxnSpPr>
            <a:stCxn id="2627" idx="7"/>
            <a:endCxn id="2631" idx="3"/>
          </p:cNvCxnSpPr>
          <p:nvPr/>
        </p:nvCxnSpPr>
        <p:spPr>
          <a:xfrm flipH="1" rot="10800000">
            <a:off x="2667629" y="5580888"/>
            <a:ext cx="433800" cy="6969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634" name="Shape 2634"/>
          <p:cNvCxnSpPr>
            <a:stCxn id="2629" idx="5"/>
            <a:endCxn id="2635" idx="1"/>
          </p:cNvCxnSpPr>
          <p:nvPr/>
        </p:nvCxnSpPr>
        <p:spPr>
          <a:xfrm>
            <a:off x="2667629" y="5543297"/>
            <a:ext cx="433800" cy="5841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636" name="Shape 2636"/>
          <p:cNvCxnSpPr>
            <a:stCxn id="2627" idx="6"/>
            <a:endCxn id="2635" idx="2"/>
          </p:cNvCxnSpPr>
          <p:nvPr/>
        </p:nvCxnSpPr>
        <p:spPr>
          <a:xfrm flipH="1" rot="10800000">
            <a:off x="2702380" y="6211386"/>
            <a:ext cx="364200" cy="150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637" name="Shape 2637"/>
          <p:cNvCxnSpPr>
            <a:stCxn id="2631" idx="4"/>
            <a:endCxn id="2635" idx="0"/>
          </p:cNvCxnSpPr>
          <p:nvPr/>
        </p:nvCxnSpPr>
        <p:spPr>
          <a:xfrm>
            <a:off x="3185255" y="5615645"/>
            <a:ext cx="0" cy="4770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617" name="Shape 2617"/>
          <p:cNvSpPr/>
          <p:nvPr/>
        </p:nvSpPr>
        <p:spPr>
          <a:xfrm>
            <a:off x="1562793" y="5340749"/>
            <a:ext cx="237300" cy="237300"/>
          </a:xfrm>
          <a:prstGeom prst="ellipse">
            <a:avLst/>
          </a:prstGeom>
          <a:solidFill>
            <a:srgbClr val="8BC34A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624" name="Shape 2624"/>
          <p:cNvSpPr/>
          <p:nvPr/>
        </p:nvSpPr>
        <p:spPr>
          <a:xfrm>
            <a:off x="2013937" y="5791893"/>
            <a:ext cx="237300" cy="237300"/>
          </a:xfrm>
          <a:prstGeom prst="ellipse">
            <a:avLst/>
          </a:prstGeom>
          <a:solidFill>
            <a:srgbClr val="FFD54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615" name="Shape 2615"/>
          <p:cNvSpPr/>
          <p:nvPr/>
        </p:nvSpPr>
        <p:spPr>
          <a:xfrm>
            <a:off x="1562793" y="6243036"/>
            <a:ext cx="237300" cy="237300"/>
          </a:xfrm>
          <a:prstGeom prst="ellipse">
            <a:avLst/>
          </a:prstGeom>
          <a:solidFill>
            <a:srgbClr val="8BC34A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614" name="Shape 2614"/>
          <p:cNvSpPr/>
          <p:nvPr/>
        </p:nvSpPr>
        <p:spPr>
          <a:xfrm>
            <a:off x="810887" y="5491130"/>
            <a:ext cx="237300" cy="237300"/>
          </a:xfrm>
          <a:prstGeom prst="ellipse">
            <a:avLst/>
          </a:prstGeom>
          <a:solidFill>
            <a:srgbClr val="8BC34A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621" name="Shape 2621"/>
          <p:cNvSpPr/>
          <p:nvPr/>
        </p:nvSpPr>
        <p:spPr>
          <a:xfrm>
            <a:off x="810887" y="6092655"/>
            <a:ext cx="237300" cy="237300"/>
          </a:xfrm>
          <a:prstGeom prst="ellipse">
            <a:avLst/>
          </a:prstGeom>
          <a:solidFill>
            <a:srgbClr val="8BC34A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629" name="Shape 2629"/>
          <p:cNvSpPr/>
          <p:nvPr/>
        </p:nvSpPr>
        <p:spPr>
          <a:xfrm>
            <a:off x="2465080" y="5340749"/>
            <a:ext cx="237300" cy="237300"/>
          </a:xfrm>
          <a:prstGeom prst="ellipse">
            <a:avLst/>
          </a:prstGeom>
          <a:solidFill>
            <a:srgbClr val="FFD54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627" name="Shape 2627"/>
          <p:cNvSpPr/>
          <p:nvPr/>
        </p:nvSpPr>
        <p:spPr>
          <a:xfrm>
            <a:off x="2465080" y="6243036"/>
            <a:ext cx="237300" cy="237300"/>
          </a:xfrm>
          <a:prstGeom prst="ellipse">
            <a:avLst/>
          </a:prstGeom>
          <a:solidFill>
            <a:srgbClr val="FFD54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635" name="Shape 2635"/>
          <p:cNvSpPr/>
          <p:nvPr/>
        </p:nvSpPr>
        <p:spPr>
          <a:xfrm>
            <a:off x="3066605" y="6092655"/>
            <a:ext cx="237300" cy="237300"/>
          </a:xfrm>
          <a:prstGeom prst="ellipse">
            <a:avLst/>
          </a:prstGeom>
          <a:solidFill>
            <a:srgbClr val="FFD54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631" name="Shape 2631"/>
          <p:cNvSpPr/>
          <p:nvPr/>
        </p:nvSpPr>
        <p:spPr>
          <a:xfrm>
            <a:off x="3066605" y="5378345"/>
            <a:ext cx="237300" cy="237300"/>
          </a:xfrm>
          <a:prstGeom prst="ellipse">
            <a:avLst/>
          </a:prstGeom>
          <a:solidFill>
            <a:srgbClr val="FFD54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2638" name="Shape 2638"/>
          <p:cNvCxnSpPr>
            <a:stCxn id="2624" idx="6"/>
            <a:endCxn id="2635" idx="1"/>
          </p:cNvCxnSpPr>
          <p:nvPr/>
        </p:nvCxnSpPr>
        <p:spPr>
          <a:xfrm>
            <a:off x="2251237" y="5910543"/>
            <a:ext cx="850200" cy="2169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639" name="Shape 2639"/>
          <p:cNvCxnSpPr/>
          <p:nvPr/>
        </p:nvCxnSpPr>
        <p:spPr>
          <a:xfrm>
            <a:off x="1893025" y="5259125"/>
            <a:ext cx="0" cy="1303200"/>
          </a:xfrm>
          <a:prstGeom prst="straightConnector1">
            <a:avLst/>
          </a:prstGeom>
          <a:noFill/>
          <a:ln cap="flat" cmpd="sng" w="38100">
            <a:solidFill>
              <a:srgbClr val="D33682"/>
            </a:solidFill>
            <a:prstDash val="dash"/>
            <a:round/>
            <a:headEnd len="lg" w="lg" type="none"/>
            <a:tailEnd len="lg" w="lg" type="none"/>
          </a:ln>
        </p:spPr>
      </p:cxnSp>
      <p:sp>
        <p:nvSpPr>
          <p:cNvPr id="2640" name="Shape 2640"/>
          <p:cNvSpPr txBox="1"/>
          <p:nvPr/>
        </p:nvSpPr>
        <p:spPr>
          <a:xfrm>
            <a:off x="1734318" y="4797640"/>
            <a:ext cx="4338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800">
                <a:solidFill>
                  <a:srgbClr val="D3368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S*</a:t>
            </a: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2644" name="Shape 2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5" name="Shape 2645"/>
          <p:cNvSpPr txBox="1"/>
          <p:nvPr>
            <p:ph idx="4294967295" type="subTitle"/>
          </p:nvPr>
        </p:nvSpPr>
        <p:spPr>
          <a:xfrm>
            <a:off x="609600" y="1444500"/>
            <a:ext cx="7924800" cy="541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The probability that Karger’s algorithm returns a minimum cut is …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Proof: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Suppose S* is a min-cut and suppose we select edges e</a:t>
            </a:r>
            <a:r>
              <a:rPr baseline="-25000"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e</a:t>
            </a:r>
            <a:r>
              <a:rPr baseline="-25000"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…, e</a:t>
            </a:r>
            <a:r>
              <a:rPr baseline="-25000"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n-2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Then P(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karger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returns S*) = P(no e</a:t>
            </a:r>
            <a:r>
              <a:rPr baseline="-25000"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crosses S*)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                                                    = P(e</a:t>
            </a:r>
            <a:r>
              <a:rPr baseline="-25000"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doesn’t cross S*)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                                                       ✕ P(e</a:t>
            </a:r>
            <a:r>
              <a:rPr baseline="-25000"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doesn’t cross S* | e</a:t>
            </a:r>
            <a:r>
              <a:rPr baseline="-25000"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doesn’t cross S*)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                                                       …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                                                       ✕ P(e</a:t>
            </a:r>
            <a:r>
              <a:rPr baseline="-25000"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n-2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doesn’t cross S* | e</a:t>
            </a:r>
            <a:r>
              <a:rPr baseline="-25000"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…, e</a:t>
            </a:r>
            <a:r>
              <a:rPr baseline="-25000"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n-3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doesn’t cross S*)</a:t>
            </a:r>
          </a:p>
        </p:txBody>
      </p:sp>
      <p:sp>
        <p:nvSpPr>
          <p:cNvPr id="2646" name="Shape 2646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Karger’s Algorithm</a:t>
            </a:r>
          </a:p>
        </p:txBody>
      </p:sp>
      <p:sp>
        <p:nvSpPr>
          <p:cNvPr id="2647" name="Shape 2647"/>
          <p:cNvSpPr txBox="1"/>
          <p:nvPr/>
        </p:nvSpPr>
        <p:spPr>
          <a:xfrm>
            <a:off x="3755550" y="2126500"/>
            <a:ext cx="1632900" cy="8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>
                <a:latin typeface="Source Sans Pro"/>
                <a:ea typeface="Source Sans Pro"/>
                <a:cs typeface="Source Sans Pro"/>
                <a:sym typeface="Source Sans Pro"/>
              </a:rPr>
              <a:t>≥ 1 / (    )</a:t>
            </a:r>
          </a:p>
        </p:txBody>
      </p:sp>
      <p:sp>
        <p:nvSpPr>
          <p:cNvPr id="2648" name="Shape 2648"/>
          <p:cNvSpPr txBox="1"/>
          <p:nvPr/>
        </p:nvSpPr>
        <p:spPr>
          <a:xfrm>
            <a:off x="4836033" y="2218654"/>
            <a:ext cx="308100" cy="3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n</a:t>
            </a:r>
          </a:p>
        </p:txBody>
      </p:sp>
      <p:sp>
        <p:nvSpPr>
          <p:cNvPr id="2649" name="Shape 2649"/>
          <p:cNvSpPr txBox="1"/>
          <p:nvPr/>
        </p:nvSpPr>
        <p:spPr>
          <a:xfrm>
            <a:off x="4836033" y="2509277"/>
            <a:ext cx="308100" cy="3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</a:p>
        </p:txBody>
      </p:sp>
      <p:cxnSp>
        <p:nvCxnSpPr>
          <p:cNvPr id="2650" name="Shape 2650"/>
          <p:cNvCxnSpPr>
            <a:stCxn id="2651" idx="5"/>
            <a:endCxn id="2652" idx="1"/>
          </p:cNvCxnSpPr>
          <p:nvPr/>
        </p:nvCxnSpPr>
        <p:spPr>
          <a:xfrm>
            <a:off x="1013435" y="5693679"/>
            <a:ext cx="584100" cy="5841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653" name="Shape 2653"/>
          <p:cNvCxnSpPr>
            <a:stCxn id="2651" idx="6"/>
            <a:endCxn id="2654" idx="2"/>
          </p:cNvCxnSpPr>
          <p:nvPr/>
        </p:nvCxnSpPr>
        <p:spPr>
          <a:xfrm flipH="1" rot="10800000">
            <a:off x="1048187" y="5459480"/>
            <a:ext cx="514500" cy="150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655" name="Shape 2655"/>
          <p:cNvCxnSpPr>
            <a:stCxn id="2654" idx="4"/>
            <a:endCxn id="2652" idx="0"/>
          </p:cNvCxnSpPr>
          <p:nvPr/>
        </p:nvCxnSpPr>
        <p:spPr>
          <a:xfrm>
            <a:off x="1681443" y="5578049"/>
            <a:ext cx="0" cy="6651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656" name="Shape 2656"/>
          <p:cNvCxnSpPr>
            <a:endCxn id="2652" idx="2"/>
          </p:cNvCxnSpPr>
          <p:nvPr/>
        </p:nvCxnSpPr>
        <p:spPr>
          <a:xfrm>
            <a:off x="1048293" y="6211386"/>
            <a:ext cx="514500" cy="150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657" name="Shape 2657"/>
          <p:cNvCxnSpPr>
            <a:stCxn id="2658" idx="0"/>
            <a:endCxn id="2651" idx="4"/>
          </p:cNvCxnSpPr>
          <p:nvPr/>
        </p:nvCxnSpPr>
        <p:spPr>
          <a:xfrm rot="10800000">
            <a:off x="929537" y="5728455"/>
            <a:ext cx="0" cy="364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659" name="Shape 2659"/>
          <p:cNvCxnSpPr>
            <a:stCxn id="2658" idx="7"/>
            <a:endCxn id="2654" idx="3"/>
          </p:cNvCxnSpPr>
          <p:nvPr/>
        </p:nvCxnSpPr>
        <p:spPr>
          <a:xfrm flipH="1" rot="10800000">
            <a:off x="1013435" y="5543307"/>
            <a:ext cx="584100" cy="5841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660" name="Shape 2660"/>
          <p:cNvCxnSpPr>
            <a:stCxn id="2654" idx="5"/>
            <a:endCxn id="2661" idx="1"/>
          </p:cNvCxnSpPr>
          <p:nvPr/>
        </p:nvCxnSpPr>
        <p:spPr>
          <a:xfrm>
            <a:off x="1765341" y="5543297"/>
            <a:ext cx="283200" cy="28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662" name="Shape 2662"/>
          <p:cNvCxnSpPr>
            <a:stCxn id="2652" idx="7"/>
            <a:endCxn id="2661" idx="3"/>
          </p:cNvCxnSpPr>
          <p:nvPr/>
        </p:nvCxnSpPr>
        <p:spPr>
          <a:xfrm flipH="1" rot="10800000">
            <a:off x="1765341" y="5994588"/>
            <a:ext cx="283200" cy="28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663" name="Shape 2663"/>
          <p:cNvCxnSpPr>
            <a:stCxn id="2661" idx="5"/>
            <a:endCxn id="2664" idx="1"/>
          </p:cNvCxnSpPr>
          <p:nvPr/>
        </p:nvCxnSpPr>
        <p:spPr>
          <a:xfrm>
            <a:off x="2216485" y="5994441"/>
            <a:ext cx="283200" cy="28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665" name="Shape 2665"/>
          <p:cNvCxnSpPr>
            <a:stCxn id="2661" idx="7"/>
            <a:endCxn id="2666" idx="3"/>
          </p:cNvCxnSpPr>
          <p:nvPr/>
        </p:nvCxnSpPr>
        <p:spPr>
          <a:xfrm flipH="1" rot="10800000">
            <a:off x="2216485" y="5543445"/>
            <a:ext cx="283200" cy="28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667" name="Shape 2667"/>
          <p:cNvCxnSpPr>
            <a:stCxn id="2666" idx="6"/>
            <a:endCxn id="2668" idx="2"/>
          </p:cNvCxnSpPr>
          <p:nvPr/>
        </p:nvCxnSpPr>
        <p:spPr>
          <a:xfrm>
            <a:off x="2702380" y="5459399"/>
            <a:ext cx="364200" cy="37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669" name="Shape 2669"/>
          <p:cNvCxnSpPr>
            <a:endCxn id="2664" idx="0"/>
          </p:cNvCxnSpPr>
          <p:nvPr/>
        </p:nvCxnSpPr>
        <p:spPr>
          <a:xfrm>
            <a:off x="2583730" y="5578236"/>
            <a:ext cx="0" cy="664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670" name="Shape 2670"/>
          <p:cNvCxnSpPr>
            <a:stCxn id="2664" idx="7"/>
            <a:endCxn id="2668" idx="3"/>
          </p:cNvCxnSpPr>
          <p:nvPr/>
        </p:nvCxnSpPr>
        <p:spPr>
          <a:xfrm flipH="1" rot="10800000">
            <a:off x="2667629" y="5580888"/>
            <a:ext cx="433800" cy="6969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671" name="Shape 2671"/>
          <p:cNvCxnSpPr>
            <a:stCxn id="2666" idx="5"/>
            <a:endCxn id="2672" idx="1"/>
          </p:cNvCxnSpPr>
          <p:nvPr/>
        </p:nvCxnSpPr>
        <p:spPr>
          <a:xfrm>
            <a:off x="2667629" y="5543297"/>
            <a:ext cx="433800" cy="5841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673" name="Shape 2673"/>
          <p:cNvCxnSpPr>
            <a:stCxn id="2664" idx="6"/>
            <a:endCxn id="2672" idx="2"/>
          </p:cNvCxnSpPr>
          <p:nvPr/>
        </p:nvCxnSpPr>
        <p:spPr>
          <a:xfrm flipH="1" rot="10800000">
            <a:off x="2702380" y="6211386"/>
            <a:ext cx="364200" cy="150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674" name="Shape 2674"/>
          <p:cNvCxnSpPr>
            <a:stCxn id="2668" idx="4"/>
            <a:endCxn id="2672" idx="0"/>
          </p:cNvCxnSpPr>
          <p:nvPr/>
        </p:nvCxnSpPr>
        <p:spPr>
          <a:xfrm>
            <a:off x="3185255" y="5615645"/>
            <a:ext cx="0" cy="4770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654" name="Shape 2654"/>
          <p:cNvSpPr/>
          <p:nvPr/>
        </p:nvSpPr>
        <p:spPr>
          <a:xfrm>
            <a:off x="1562793" y="5340749"/>
            <a:ext cx="237300" cy="237300"/>
          </a:xfrm>
          <a:prstGeom prst="ellipse">
            <a:avLst/>
          </a:prstGeom>
          <a:solidFill>
            <a:srgbClr val="8BC34A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661" name="Shape 2661"/>
          <p:cNvSpPr/>
          <p:nvPr/>
        </p:nvSpPr>
        <p:spPr>
          <a:xfrm>
            <a:off x="2013937" y="5791893"/>
            <a:ext cx="237300" cy="237300"/>
          </a:xfrm>
          <a:prstGeom prst="ellipse">
            <a:avLst/>
          </a:prstGeom>
          <a:solidFill>
            <a:srgbClr val="FFD54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652" name="Shape 2652"/>
          <p:cNvSpPr/>
          <p:nvPr/>
        </p:nvSpPr>
        <p:spPr>
          <a:xfrm>
            <a:off x="1562793" y="6243036"/>
            <a:ext cx="237300" cy="237300"/>
          </a:xfrm>
          <a:prstGeom prst="ellipse">
            <a:avLst/>
          </a:prstGeom>
          <a:solidFill>
            <a:srgbClr val="8BC34A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651" name="Shape 2651"/>
          <p:cNvSpPr/>
          <p:nvPr/>
        </p:nvSpPr>
        <p:spPr>
          <a:xfrm>
            <a:off x="810887" y="5491130"/>
            <a:ext cx="237300" cy="237300"/>
          </a:xfrm>
          <a:prstGeom prst="ellipse">
            <a:avLst/>
          </a:prstGeom>
          <a:solidFill>
            <a:srgbClr val="8BC34A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658" name="Shape 2658"/>
          <p:cNvSpPr/>
          <p:nvPr/>
        </p:nvSpPr>
        <p:spPr>
          <a:xfrm>
            <a:off x="810887" y="6092655"/>
            <a:ext cx="237300" cy="237300"/>
          </a:xfrm>
          <a:prstGeom prst="ellipse">
            <a:avLst/>
          </a:prstGeom>
          <a:solidFill>
            <a:srgbClr val="8BC34A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666" name="Shape 2666"/>
          <p:cNvSpPr/>
          <p:nvPr/>
        </p:nvSpPr>
        <p:spPr>
          <a:xfrm>
            <a:off x="2465080" y="5340749"/>
            <a:ext cx="237300" cy="237300"/>
          </a:xfrm>
          <a:prstGeom prst="ellipse">
            <a:avLst/>
          </a:prstGeom>
          <a:solidFill>
            <a:srgbClr val="FFD54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664" name="Shape 2664"/>
          <p:cNvSpPr/>
          <p:nvPr/>
        </p:nvSpPr>
        <p:spPr>
          <a:xfrm>
            <a:off x="2465080" y="6243036"/>
            <a:ext cx="237300" cy="237300"/>
          </a:xfrm>
          <a:prstGeom prst="ellipse">
            <a:avLst/>
          </a:prstGeom>
          <a:solidFill>
            <a:srgbClr val="FFD54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672" name="Shape 2672"/>
          <p:cNvSpPr/>
          <p:nvPr/>
        </p:nvSpPr>
        <p:spPr>
          <a:xfrm>
            <a:off x="3066605" y="6092655"/>
            <a:ext cx="237300" cy="237300"/>
          </a:xfrm>
          <a:prstGeom prst="ellipse">
            <a:avLst/>
          </a:prstGeom>
          <a:solidFill>
            <a:srgbClr val="FFD54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668" name="Shape 2668"/>
          <p:cNvSpPr/>
          <p:nvPr/>
        </p:nvSpPr>
        <p:spPr>
          <a:xfrm>
            <a:off x="3066605" y="5378345"/>
            <a:ext cx="237300" cy="237300"/>
          </a:xfrm>
          <a:prstGeom prst="ellipse">
            <a:avLst/>
          </a:prstGeom>
          <a:solidFill>
            <a:srgbClr val="FFD54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2675" name="Shape 2675"/>
          <p:cNvCxnSpPr>
            <a:stCxn id="2661" idx="6"/>
            <a:endCxn id="2672" idx="1"/>
          </p:cNvCxnSpPr>
          <p:nvPr/>
        </p:nvCxnSpPr>
        <p:spPr>
          <a:xfrm>
            <a:off x="2251237" y="5910543"/>
            <a:ext cx="850200" cy="2169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676" name="Shape 2676"/>
          <p:cNvCxnSpPr/>
          <p:nvPr/>
        </p:nvCxnSpPr>
        <p:spPr>
          <a:xfrm>
            <a:off x="1893025" y="5259125"/>
            <a:ext cx="0" cy="1303200"/>
          </a:xfrm>
          <a:prstGeom prst="straightConnector1">
            <a:avLst/>
          </a:prstGeom>
          <a:noFill/>
          <a:ln cap="flat" cmpd="sng" w="38100">
            <a:solidFill>
              <a:srgbClr val="D33682"/>
            </a:solidFill>
            <a:prstDash val="dash"/>
            <a:round/>
            <a:headEnd len="lg" w="lg" type="none"/>
            <a:tailEnd len="lg" w="lg" type="none"/>
          </a:ln>
        </p:spPr>
      </p:cxnSp>
      <p:sp>
        <p:nvSpPr>
          <p:cNvPr id="2677" name="Shape 2677"/>
          <p:cNvSpPr txBox="1"/>
          <p:nvPr/>
        </p:nvSpPr>
        <p:spPr>
          <a:xfrm>
            <a:off x="1734318" y="4797640"/>
            <a:ext cx="4338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800">
                <a:solidFill>
                  <a:srgbClr val="D3368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S*</a:t>
            </a: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2681" name="Shape 2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" name="Shape 2682"/>
          <p:cNvSpPr txBox="1"/>
          <p:nvPr>
            <p:ph idx="4294967295" type="subTitle"/>
          </p:nvPr>
        </p:nvSpPr>
        <p:spPr>
          <a:xfrm>
            <a:off x="609600" y="1444500"/>
            <a:ext cx="7924800" cy="541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The probability that Karger’s algorithm returns a minimum cut is …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Proof, cont.: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Suppose, after j-1 iterations,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karger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hasn’t messed up yet! What’s the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probability of messing up now?</a:t>
            </a:r>
          </a:p>
        </p:txBody>
      </p:sp>
      <p:sp>
        <p:nvSpPr>
          <p:cNvPr id="2683" name="Shape 2683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Karger’s Algorithm</a:t>
            </a:r>
          </a:p>
        </p:txBody>
      </p:sp>
      <p:grpSp>
        <p:nvGrpSpPr>
          <p:cNvPr id="2684" name="Shape 2684"/>
          <p:cNvGrpSpPr/>
          <p:nvPr/>
        </p:nvGrpSpPr>
        <p:grpSpPr>
          <a:xfrm>
            <a:off x="3755550" y="1745500"/>
            <a:ext cx="1632900" cy="811500"/>
            <a:chOff x="3755550" y="2126500"/>
            <a:chExt cx="1632900" cy="811500"/>
          </a:xfrm>
        </p:grpSpPr>
        <p:sp>
          <p:nvSpPr>
            <p:cNvPr id="2685" name="Shape 2685"/>
            <p:cNvSpPr txBox="1"/>
            <p:nvPr/>
          </p:nvSpPr>
          <p:spPr>
            <a:xfrm>
              <a:off x="3755550" y="2126500"/>
              <a:ext cx="1632900" cy="81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3000">
                  <a:latin typeface="Source Sans Pro"/>
                  <a:ea typeface="Source Sans Pro"/>
                  <a:cs typeface="Source Sans Pro"/>
                  <a:sym typeface="Source Sans Pro"/>
                </a:rPr>
                <a:t>≥ 1 / (    )</a:t>
              </a:r>
            </a:p>
          </p:txBody>
        </p:sp>
        <p:sp>
          <p:nvSpPr>
            <p:cNvPr id="2686" name="Shape 2686"/>
            <p:cNvSpPr txBox="1"/>
            <p:nvPr/>
          </p:nvSpPr>
          <p:spPr>
            <a:xfrm>
              <a:off x="4836033" y="2218654"/>
              <a:ext cx="308100" cy="34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n</a:t>
              </a:r>
            </a:p>
          </p:txBody>
        </p:sp>
        <p:sp>
          <p:nvSpPr>
            <p:cNvPr id="2687" name="Shape 2687"/>
            <p:cNvSpPr txBox="1"/>
            <p:nvPr/>
          </p:nvSpPr>
          <p:spPr>
            <a:xfrm>
              <a:off x="4836033" y="2509277"/>
              <a:ext cx="308100" cy="34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2</a:t>
              </a:r>
            </a:p>
          </p:txBody>
        </p:sp>
      </p:grpSp>
      <p:grpSp>
        <p:nvGrpSpPr>
          <p:cNvPr id="2688" name="Shape 2688"/>
          <p:cNvGrpSpPr/>
          <p:nvPr/>
        </p:nvGrpSpPr>
        <p:grpSpPr>
          <a:xfrm rot="-2252135">
            <a:off x="7447746" y="5268636"/>
            <a:ext cx="743801" cy="1476936"/>
            <a:chOff x="2693484" y="3145337"/>
            <a:chExt cx="937258" cy="1861074"/>
          </a:xfrm>
        </p:grpSpPr>
        <p:cxnSp>
          <p:nvCxnSpPr>
            <p:cNvPr id="2689" name="Shape 2689"/>
            <p:cNvCxnSpPr/>
            <p:nvPr/>
          </p:nvCxnSpPr>
          <p:spPr>
            <a:xfrm rot="10800000">
              <a:off x="2693484" y="3243012"/>
              <a:ext cx="868800" cy="1763400"/>
            </a:xfrm>
            <a:prstGeom prst="straightConnector1">
              <a:avLst/>
            </a:prstGeom>
            <a:noFill/>
            <a:ln cap="flat" cmpd="sng" w="38100">
              <a:solidFill>
                <a:srgbClr val="2196F3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690" name="Shape 2690"/>
            <p:cNvCxnSpPr/>
            <p:nvPr/>
          </p:nvCxnSpPr>
          <p:spPr>
            <a:xfrm rot="10800000">
              <a:off x="2746642" y="3145337"/>
              <a:ext cx="884100" cy="1827600"/>
            </a:xfrm>
            <a:prstGeom prst="straightConnector1">
              <a:avLst/>
            </a:prstGeom>
            <a:noFill/>
            <a:ln cap="flat" cmpd="sng" w="38100">
              <a:solidFill>
                <a:srgbClr val="2196F3"/>
              </a:solidFill>
              <a:prstDash val="solid"/>
              <a:round/>
              <a:headEnd len="lg" w="lg" type="none"/>
              <a:tailEnd len="lg" w="lg" type="none"/>
            </a:ln>
          </p:spPr>
        </p:cxnSp>
      </p:grpSp>
      <p:grpSp>
        <p:nvGrpSpPr>
          <p:cNvPr id="2691" name="Shape 2691"/>
          <p:cNvGrpSpPr/>
          <p:nvPr/>
        </p:nvGrpSpPr>
        <p:grpSpPr>
          <a:xfrm>
            <a:off x="5631247" y="5091574"/>
            <a:ext cx="181416" cy="1253729"/>
            <a:chOff x="967995" y="2904123"/>
            <a:chExt cx="228600" cy="1579800"/>
          </a:xfrm>
        </p:grpSpPr>
        <p:cxnSp>
          <p:nvCxnSpPr>
            <p:cNvPr id="2692" name="Shape 2692"/>
            <p:cNvCxnSpPr/>
            <p:nvPr/>
          </p:nvCxnSpPr>
          <p:spPr>
            <a:xfrm rot="10800000">
              <a:off x="967995" y="2904123"/>
              <a:ext cx="0" cy="1579800"/>
            </a:xfrm>
            <a:prstGeom prst="straightConnector1">
              <a:avLst/>
            </a:prstGeom>
            <a:noFill/>
            <a:ln cap="flat" cmpd="sng" w="38100">
              <a:solidFill>
                <a:srgbClr val="2196F3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693" name="Shape 2693"/>
            <p:cNvCxnSpPr/>
            <p:nvPr/>
          </p:nvCxnSpPr>
          <p:spPr>
            <a:xfrm rot="10800000">
              <a:off x="1044195" y="2904123"/>
              <a:ext cx="0" cy="1579800"/>
            </a:xfrm>
            <a:prstGeom prst="straightConnector1">
              <a:avLst/>
            </a:prstGeom>
            <a:noFill/>
            <a:ln cap="flat" cmpd="sng" w="38100">
              <a:solidFill>
                <a:srgbClr val="2196F3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694" name="Shape 2694"/>
            <p:cNvCxnSpPr/>
            <p:nvPr/>
          </p:nvCxnSpPr>
          <p:spPr>
            <a:xfrm rot="10800000">
              <a:off x="1120395" y="2904123"/>
              <a:ext cx="0" cy="1579800"/>
            </a:xfrm>
            <a:prstGeom prst="straightConnector1">
              <a:avLst/>
            </a:prstGeom>
            <a:noFill/>
            <a:ln cap="flat" cmpd="sng" w="38100">
              <a:solidFill>
                <a:srgbClr val="2196F3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695" name="Shape 2695"/>
            <p:cNvCxnSpPr/>
            <p:nvPr/>
          </p:nvCxnSpPr>
          <p:spPr>
            <a:xfrm rot="10800000">
              <a:off x="1196595" y="2904123"/>
              <a:ext cx="0" cy="1579800"/>
            </a:xfrm>
            <a:prstGeom prst="straightConnector1">
              <a:avLst/>
            </a:prstGeom>
            <a:noFill/>
            <a:ln cap="flat" cmpd="sng" w="38100">
              <a:solidFill>
                <a:srgbClr val="2196F3"/>
              </a:solidFill>
              <a:prstDash val="solid"/>
              <a:round/>
              <a:headEnd len="lg" w="lg" type="none"/>
              <a:tailEnd len="lg" w="lg" type="none"/>
            </a:ln>
          </p:spPr>
        </p:cxnSp>
      </p:grpSp>
      <p:grpSp>
        <p:nvGrpSpPr>
          <p:cNvPr id="2696" name="Shape 2696"/>
          <p:cNvGrpSpPr/>
          <p:nvPr/>
        </p:nvGrpSpPr>
        <p:grpSpPr>
          <a:xfrm rot="1256279">
            <a:off x="8566821" y="4982782"/>
            <a:ext cx="60472" cy="1253734"/>
            <a:chOff x="1041600" y="4199849"/>
            <a:chExt cx="76200" cy="1579800"/>
          </a:xfrm>
        </p:grpSpPr>
        <p:cxnSp>
          <p:nvCxnSpPr>
            <p:cNvPr id="2697" name="Shape 2697"/>
            <p:cNvCxnSpPr/>
            <p:nvPr/>
          </p:nvCxnSpPr>
          <p:spPr>
            <a:xfrm rot="10800000">
              <a:off x="1041600" y="4199849"/>
              <a:ext cx="0" cy="1579800"/>
            </a:xfrm>
            <a:prstGeom prst="straightConnector1">
              <a:avLst/>
            </a:prstGeom>
            <a:noFill/>
            <a:ln cap="flat" cmpd="sng" w="38100">
              <a:solidFill>
                <a:srgbClr val="2196F3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698" name="Shape 2698"/>
            <p:cNvCxnSpPr/>
            <p:nvPr/>
          </p:nvCxnSpPr>
          <p:spPr>
            <a:xfrm rot="10800000">
              <a:off x="1117800" y="4199849"/>
              <a:ext cx="0" cy="1579800"/>
            </a:xfrm>
            <a:prstGeom prst="straightConnector1">
              <a:avLst/>
            </a:prstGeom>
            <a:noFill/>
            <a:ln cap="flat" cmpd="sng" w="38100">
              <a:solidFill>
                <a:srgbClr val="2196F3"/>
              </a:solidFill>
              <a:prstDash val="solid"/>
              <a:round/>
              <a:headEnd len="lg" w="lg" type="none"/>
              <a:tailEnd len="lg" w="lg" type="none"/>
            </a:ln>
          </p:spPr>
        </p:cxnSp>
      </p:grpSp>
      <p:grpSp>
        <p:nvGrpSpPr>
          <p:cNvPr id="2699" name="Shape 2699"/>
          <p:cNvGrpSpPr/>
          <p:nvPr/>
        </p:nvGrpSpPr>
        <p:grpSpPr>
          <a:xfrm rot="338412">
            <a:off x="7750592" y="4871242"/>
            <a:ext cx="743847" cy="1477027"/>
            <a:chOff x="2693484" y="3145337"/>
            <a:chExt cx="937258" cy="1861074"/>
          </a:xfrm>
        </p:grpSpPr>
        <p:cxnSp>
          <p:nvCxnSpPr>
            <p:cNvPr id="2700" name="Shape 2700"/>
            <p:cNvCxnSpPr/>
            <p:nvPr/>
          </p:nvCxnSpPr>
          <p:spPr>
            <a:xfrm rot="10800000">
              <a:off x="2693484" y="3243012"/>
              <a:ext cx="868800" cy="1763400"/>
            </a:xfrm>
            <a:prstGeom prst="straightConnector1">
              <a:avLst/>
            </a:prstGeom>
            <a:noFill/>
            <a:ln cap="flat" cmpd="sng" w="38100">
              <a:solidFill>
                <a:srgbClr val="2196F3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701" name="Shape 2701"/>
            <p:cNvCxnSpPr/>
            <p:nvPr/>
          </p:nvCxnSpPr>
          <p:spPr>
            <a:xfrm rot="10800000">
              <a:off x="2746642" y="3145337"/>
              <a:ext cx="884100" cy="1827600"/>
            </a:xfrm>
            <a:prstGeom prst="straightConnector1">
              <a:avLst/>
            </a:prstGeom>
            <a:noFill/>
            <a:ln cap="flat" cmpd="sng" w="38100">
              <a:solidFill>
                <a:srgbClr val="2196F3"/>
              </a:solidFill>
              <a:prstDash val="solid"/>
              <a:round/>
              <a:headEnd len="lg" w="lg" type="none"/>
              <a:tailEnd len="lg" w="lg" type="none"/>
            </a:ln>
          </p:spPr>
        </p:cxnSp>
      </p:grpSp>
      <p:cxnSp>
        <p:nvCxnSpPr>
          <p:cNvPr id="2702" name="Shape 2702"/>
          <p:cNvCxnSpPr>
            <a:stCxn id="2703" idx="6"/>
          </p:cNvCxnSpPr>
          <p:nvPr/>
        </p:nvCxnSpPr>
        <p:spPr>
          <a:xfrm flipH="1">
            <a:off x="5717650" y="4995398"/>
            <a:ext cx="325200" cy="199500"/>
          </a:xfrm>
          <a:prstGeom prst="straightConnector1">
            <a:avLst/>
          </a:prstGeom>
          <a:noFill/>
          <a:ln cap="flat" cmpd="sng" w="38100">
            <a:solidFill>
              <a:srgbClr val="D3368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704" name="Shape 2704"/>
          <p:cNvCxnSpPr>
            <a:stCxn id="2703" idx="6"/>
            <a:endCxn id="2705" idx="1"/>
          </p:cNvCxnSpPr>
          <p:nvPr/>
        </p:nvCxnSpPr>
        <p:spPr>
          <a:xfrm>
            <a:off x="6042850" y="4995398"/>
            <a:ext cx="958500" cy="5391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706" name="Shape 2706"/>
          <p:cNvCxnSpPr>
            <a:stCxn id="2707" idx="6"/>
            <a:endCxn id="2705" idx="3"/>
          </p:cNvCxnSpPr>
          <p:nvPr/>
        </p:nvCxnSpPr>
        <p:spPr>
          <a:xfrm flipH="1" rot="10800000">
            <a:off x="6042850" y="5804569"/>
            <a:ext cx="958500" cy="581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708" name="Shape 2708"/>
          <p:cNvCxnSpPr>
            <a:stCxn id="2705" idx="7"/>
            <a:endCxn id="2709" idx="3"/>
          </p:cNvCxnSpPr>
          <p:nvPr/>
        </p:nvCxnSpPr>
        <p:spPr>
          <a:xfrm flipH="1" rot="10800000">
            <a:off x="7271276" y="5078776"/>
            <a:ext cx="455700" cy="455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710" name="Shape 2710"/>
          <p:cNvCxnSpPr>
            <a:stCxn id="2709" idx="6"/>
            <a:endCxn id="2711" idx="2"/>
          </p:cNvCxnSpPr>
          <p:nvPr/>
        </p:nvCxnSpPr>
        <p:spPr>
          <a:xfrm>
            <a:off x="8052876" y="4943826"/>
            <a:ext cx="585600" cy="60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705" name="Shape 2705"/>
          <p:cNvSpPr/>
          <p:nvPr/>
        </p:nvSpPr>
        <p:spPr>
          <a:xfrm>
            <a:off x="6945304" y="5478548"/>
            <a:ext cx="381900" cy="381900"/>
          </a:xfrm>
          <a:prstGeom prst="ellipse">
            <a:avLst/>
          </a:prstGeom>
          <a:solidFill>
            <a:schemeClr val="dk1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200">
                <a:latin typeface="Source Sans Pro"/>
                <a:ea typeface="Source Sans Pro"/>
                <a:cs typeface="Source Sans Pro"/>
                <a:sym typeface="Source Sans Pro"/>
              </a:rPr>
              <a:t>E</a:t>
            </a:r>
          </a:p>
        </p:txBody>
      </p:sp>
      <p:sp>
        <p:nvSpPr>
          <p:cNvPr id="2703" name="Shape 2703"/>
          <p:cNvSpPr/>
          <p:nvPr/>
        </p:nvSpPr>
        <p:spPr>
          <a:xfrm>
            <a:off x="5401150" y="4674548"/>
            <a:ext cx="641700" cy="641700"/>
          </a:xfrm>
          <a:prstGeom prst="ellipse">
            <a:avLst/>
          </a:prstGeom>
          <a:solidFill>
            <a:srgbClr val="8BC34A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200">
                <a:latin typeface="Source Sans Pro"/>
                <a:ea typeface="Source Sans Pro"/>
                <a:cs typeface="Source Sans Pro"/>
                <a:sym typeface="Source Sans Pro"/>
              </a:rPr>
              <a:t>A, B</a:t>
            </a:r>
          </a:p>
        </p:txBody>
      </p:sp>
      <p:sp>
        <p:nvSpPr>
          <p:cNvPr id="2709" name="Shape 2709"/>
          <p:cNvSpPr/>
          <p:nvPr/>
        </p:nvSpPr>
        <p:spPr>
          <a:xfrm>
            <a:off x="7670976" y="4752876"/>
            <a:ext cx="381900" cy="381900"/>
          </a:xfrm>
          <a:prstGeom prst="ellipse">
            <a:avLst/>
          </a:prstGeom>
          <a:solidFill>
            <a:schemeClr val="dk1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200">
                <a:latin typeface="Source Sans Pro"/>
                <a:ea typeface="Source Sans Pro"/>
                <a:cs typeface="Source Sans Pro"/>
                <a:sym typeface="Source Sans Pro"/>
              </a:rPr>
              <a:t>C</a:t>
            </a:r>
          </a:p>
        </p:txBody>
      </p:sp>
      <p:sp>
        <p:nvSpPr>
          <p:cNvPr id="2711" name="Shape 2711"/>
          <p:cNvSpPr/>
          <p:nvPr/>
        </p:nvSpPr>
        <p:spPr>
          <a:xfrm>
            <a:off x="8638538" y="4813349"/>
            <a:ext cx="381900" cy="381900"/>
          </a:xfrm>
          <a:prstGeom prst="ellipse">
            <a:avLst/>
          </a:prstGeom>
          <a:solidFill>
            <a:schemeClr val="dk1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200">
                <a:latin typeface="Source Sans Pro"/>
                <a:ea typeface="Source Sans Pro"/>
                <a:cs typeface="Source Sans Pro"/>
                <a:sym typeface="Source Sans Pro"/>
              </a:rPr>
              <a:t>D</a:t>
            </a:r>
          </a:p>
        </p:txBody>
      </p:sp>
      <p:sp>
        <p:nvSpPr>
          <p:cNvPr id="2712" name="Shape 2712"/>
          <p:cNvSpPr txBox="1"/>
          <p:nvPr/>
        </p:nvSpPr>
        <p:spPr>
          <a:xfrm>
            <a:off x="5786543" y="5297525"/>
            <a:ext cx="424200" cy="7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>
                <a:latin typeface="Source Sans Pro"/>
                <a:ea typeface="Source Sans Pro"/>
                <a:cs typeface="Source Sans Pro"/>
                <a:sym typeface="Source Sans Pro"/>
              </a:rPr>
              <a:t>{A, F}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latin typeface="Source Sans Pro"/>
                <a:ea typeface="Source Sans Pro"/>
                <a:cs typeface="Source Sans Pro"/>
                <a:sym typeface="Source Sans Pro"/>
              </a:rPr>
              <a:t>{B, F}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latin typeface="Source Sans Pro"/>
                <a:ea typeface="Source Sans Pro"/>
                <a:cs typeface="Source Sans Pro"/>
                <a:sym typeface="Source Sans Pro"/>
              </a:rPr>
              <a:t>{A, G}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latin typeface="Source Sans Pro"/>
                <a:ea typeface="Source Sans Pro"/>
                <a:cs typeface="Source Sans Pro"/>
                <a:sym typeface="Source Sans Pro"/>
              </a:rPr>
              <a:t>{B, G}</a:t>
            </a:r>
          </a:p>
        </p:txBody>
      </p:sp>
      <p:sp>
        <p:nvSpPr>
          <p:cNvPr id="2713" name="Shape 2713"/>
          <p:cNvSpPr/>
          <p:nvPr/>
        </p:nvSpPr>
        <p:spPr>
          <a:xfrm>
            <a:off x="8041649" y="5919713"/>
            <a:ext cx="641700" cy="641699"/>
          </a:xfrm>
          <a:prstGeom prst="ellipse">
            <a:avLst/>
          </a:prstGeom>
          <a:solidFill>
            <a:srgbClr val="8BC34A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200">
                <a:latin typeface="Source Sans Pro"/>
                <a:ea typeface="Source Sans Pro"/>
                <a:cs typeface="Source Sans Pro"/>
                <a:sym typeface="Source Sans Pro"/>
              </a:rPr>
              <a:t>H, I</a:t>
            </a:r>
          </a:p>
        </p:txBody>
      </p:sp>
      <p:sp>
        <p:nvSpPr>
          <p:cNvPr id="2714" name="Shape 2714"/>
          <p:cNvSpPr txBox="1"/>
          <p:nvPr/>
        </p:nvSpPr>
        <p:spPr>
          <a:xfrm rot="1254160">
            <a:off x="8543642" y="5590829"/>
            <a:ext cx="475921" cy="45569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>
                <a:latin typeface="Source Sans Pro"/>
                <a:ea typeface="Source Sans Pro"/>
                <a:cs typeface="Source Sans Pro"/>
                <a:sym typeface="Source Sans Pro"/>
              </a:rPr>
              <a:t>{D, H}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latin typeface="Source Sans Pro"/>
                <a:ea typeface="Source Sans Pro"/>
                <a:cs typeface="Source Sans Pro"/>
                <a:sym typeface="Source Sans Pro"/>
              </a:rPr>
              <a:t>{D, I}</a:t>
            </a:r>
          </a:p>
        </p:txBody>
      </p:sp>
      <p:sp>
        <p:nvSpPr>
          <p:cNvPr id="2715" name="Shape 2715"/>
          <p:cNvSpPr txBox="1"/>
          <p:nvPr/>
        </p:nvSpPr>
        <p:spPr>
          <a:xfrm rot="-1250110">
            <a:off x="7995893" y="5039330"/>
            <a:ext cx="475707" cy="4557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>
                <a:latin typeface="Source Sans Pro"/>
                <a:ea typeface="Source Sans Pro"/>
                <a:cs typeface="Source Sans Pro"/>
                <a:sym typeface="Source Sans Pro"/>
              </a:rPr>
              <a:t>{C, H}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latin typeface="Source Sans Pro"/>
                <a:ea typeface="Source Sans Pro"/>
                <a:cs typeface="Source Sans Pro"/>
                <a:sym typeface="Source Sans Pro"/>
              </a:rPr>
              <a:t>{C, I}</a:t>
            </a:r>
          </a:p>
        </p:txBody>
      </p:sp>
      <p:sp>
        <p:nvSpPr>
          <p:cNvPr id="2707" name="Shape 2707"/>
          <p:cNvSpPr/>
          <p:nvPr/>
        </p:nvSpPr>
        <p:spPr>
          <a:xfrm>
            <a:off x="5401150" y="6065419"/>
            <a:ext cx="641700" cy="641699"/>
          </a:xfrm>
          <a:prstGeom prst="ellipse">
            <a:avLst/>
          </a:prstGeom>
          <a:solidFill>
            <a:srgbClr val="8BC34A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200">
                <a:latin typeface="Source Sans Pro"/>
                <a:ea typeface="Source Sans Pro"/>
                <a:cs typeface="Source Sans Pro"/>
                <a:sym typeface="Source Sans Pro"/>
              </a:rPr>
              <a:t>F, G</a:t>
            </a:r>
          </a:p>
        </p:txBody>
      </p:sp>
      <p:sp>
        <p:nvSpPr>
          <p:cNvPr id="2716" name="Shape 2716"/>
          <p:cNvSpPr txBox="1"/>
          <p:nvPr/>
        </p:nvSpPr>
        <p:spPr>
          <a:xfrm rot="-2168">
            <a:off x="7581987" y="6046350"/>
            <a:ext cx="475800" cy="4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>
                <a:latin typeface="Source Sans Pro"/>
                <a:ea typeface="Source Sans Pro"/>
                <a:cs typeface="Source Sans Pro"/>
                <a:sym typeface="Source Sans Pro"/>
              </a:rPr>
              <a:t>{E, H}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latin typeface="Source Sans Pro"/>
                <a:ea typeface="Source Sans Pro"/>
                <a:cs typeface="Source Sans Pro"/>
                <a:sym typeface="Source Sans Pro"/>
              </a:rPr>
              <a:t>{E, I}</a:t>
            </a:r>
          </a:p>
        </p:txBody>
      </p:sp>
      <p:cxnSp>
        <p:nvCxnSpPr>
          <p:cNvPr id="2717" name="Shape 2717"/>
          <p:cNvCxnSpPr/>
          <p:nvPr/>
        </p:nvCxnSpPr>
        <p:spPr>
          <a:xfrm>
            <a:off x="6519831" y="5003539"/>
            <a:ext cx="11100" cy="1572900"/>
          </a:xfrm>
          <a:prstGeom prst="straightConnector1">
            <a:avLst/>
          </a:prstGeom>
          <a:noFill/>
          <a:ln cap="flat" cmpd="sng" w="38100">
            <a:solidFill>
              <a:srgbClr val="D33682"/>
            </a:solidFill>
            <a:prstDash val="dash"/>
            <a:round/>
            <a:headEnd len="lg" w="lg" type="none"/>
            <a:tailEnd len="lg" w="lg" type="none"/>
          </a:ln>
        </p:spPr>
      </p:cxnSp>
      <p:sp>
        <p:nvSpPr>
          <p:cNvPr id="2718" name="Shape 2718"/>
          <p:cNvSpPr txBox="1"/>
          <p:nvPr/>
        </p:nvSpPr>
        <p:spPr>
          <a:xfrm>
            <a:off x="6361125" y="4498699"/>
            <a:ext cx="433800" cy="52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800">
                <a:solidFill>
                  <a:srgbClr val="D3368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S*</a:t>
            </a: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2722" name="Shape 2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" name="Shape 2723"/>
          <p:cNvSpPr txBox="1"/>
          <p:nvPr>
            <p:ph idx="4294967295" type="subTitle"/>
          </p:nvPr>
        </p:nvSpPr>
        <p:spPr>
          <a:xfrm>
            <a:off x="609600" y="1444500"/>
            <a:ext cx="7924800" cy="541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The probability that Karger’s algorithm returns a minimum cut is …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Proof, cont.: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Suppose, after j-1 iterations,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karger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hasn’t messed up yet! What’s the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probability of messing up now?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Suppose there are k edges that cross </a:t>
            </a:r>
            <a:r>
              <a:rPr b="1" lang="en">
                <a:solidFill>
                  <a:srgbClr val="D3368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S*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</a:p>
        </p:txBody>
      </p:sp>
      <p:sp>
        <p:nvSpPr>
          <p:cNvPr id="2724" name="Shape 2724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Karger’s Algorithm</a:t>
            </a:r>
          </a:p>
        </p:txBody>
      </p:sp>
      <p:grpSp>
        <p:nvGrpSpPr>
          <p:cNvPr id="2725" name="Shape 2725"/>
          <p:cNvGrpSpPr/>
          <p:nvPr/>
        </p:nvGrpSpPr>
        <p:grpSpPr>
          <a:xfrm>
            <a:off x="3755550" y="1745500"/>
            <a:ext cx="1632900" cy="811500"/>
            <a:chOff x="3755550" y="2126500"/>
            <a:chExt cx="1632900" cy="811500"/>
          </a:xfrm>
        </p:grpSpPr>
        <p:sp>
          <p:nvSpPr>
            <p:cNvPr id="2726" name="Shape 2726"/>
            <p:cNvSpPr txBox="1"/>
            <p:nvPr/>
          </p:nvSpPr>
          <p:spPr>
            <a:xfrm>
              <a:off x="3755550" y="2126500"/>
              <a:ext cx="1632900" cy="81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3000">
                  <a:latin typeface="Source Sans Pro"/>
                  <a:ea typeface="Source Sans Pro"/>
                  <a:cs typeface="Source Sans Pro"/>
                  <a:sym typeface="Source Sans Pro"/>
                </a:rPr>
                <a:t>≥ 1 / (    )</a:t>
              </a:r>
            </a:p>
          </p:txBody>
        </p:sp>
        <p:sp>
          <p:nvSpPr>
            <p:cNvPr id="2727" name="Shape 2727"/>
            <p:cNvSpPr txBox="1"/>
            <p:nvPr/>
          </p:nvSpPr>
          <p:spPr>
            <a:xfrm>
              <a:off x="4836033" y="2218654"/>
              <a:ext cx="308100" cy="34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n</a:t>
              </a:r>
            </a:p>
          </p:txBody>
        </p:sp>
        <p:sp>
          <p:nvSpPr>
            <p:cNvPr id="2728" name="Shape 2728"/>
            <p:cNvSpPr txBox="1"/>
            <p:nvPr/>
          </p:nvSpPr>
          <p:spPr>
            <a:xfrm>
              <a:off x="4836033" y="2509277"/>
              <a:ext cx="308100" cy="34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2</a:t>
              </a:r>
            </a:p>
          </p:txBody>
        </p:sp>
      </p:grpSp>
      <p:grpSp>
        <p:nvGrpSpPr>
          <p:cNvPr id="2729" name="Shape 2729"/>
          <p:cNvGrpSpPr/>
          <p:nvPr/>
        </p:nvGrpSpPr>
        <p:grpSpPr>
          <a:xfrm rot="-2252135">
            <a:off x="7447746" y="5268636"/>
            <a:ext cx="743801" cy="1476936"/>
            <a:chOff x="2693484" y="3145337"/>
            <a:chExt cx="937258" cy="1861074"/>
          </a:xfrm>
        </p:grpSpPr>
        <p:cxnSp>
          <p:nvCxnSpPr>
            <p:cNvPr id="2730" name="Shape 2730"/>
            <p:cNvCxnSpPr/>
            <p:nvPr/>
          </p:nvCxnSpPr>
          <p:spPr>
            <a:xfrm rot="10800000">
              <a:off x="2693484" y="3243012"/>
              <a:ext cx="868800" cy="1763400"/>
            </a:xfrm>
            <a:prstGeom prst="straightConnector1">
              <a:avLst/>
            </a:prstGeom>
            <a:noFill/>
            <a:ln cap="flat" cmpd="sng" w="38100">
              <a:solidFill>
                <a:srgbClr val="2196F3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731" name="Shape 2731"/>
            <p:cNvCxnSpPr/>
            <p:nvPr/>
          </p:nvCxnSpPr>
          <p:spPr>
            <a:xfrm rot="10800000">
              <a:off x="2746642" y="3145337"/>
              <a:ext cx="884100" cy="1827600"/>
            </a:xfrm>
            <a:prstGeom prst="straightConnector1">
              <a:avLst/>
            </a:prstGeom>
            <a:noFill/>
            <a:ln cap="flat" cmpd="sng" w="38100">
              <a:solidFill>
                <a:srgbClr val="2196F3"/>
              </a:solidFill>
              <a:prstDash val="solid"/>
              <a:round/>
              <a:headEnd len="lg" w="lg" type="none"/>
              <a:tailEnd len="lg" w="lg" type="none"/>
            </a:ln>
          </p:spPr>
        </p:cxnSp>
      </p:grpSp>
      <p:grpSp>
        <p:nvGrpSpPr>
          <p:cNvPr id="2732" name="Shape 2732"/>
          <p:cNvGrpSpPr/>
          <p:nvPr/>
        </p:nvGrpSpPr>
        <p:grpSpPr>
          <a:xfrm>
            <a:off x="5631247" y="5091574"/>
            <a:ext cx="181416" cy="1253729"/>
            <a:chOff x="967995" y="2904123"/>
            <a:chExt cx="228600" cy="1579800"/>
          </a:xfrm>
        </p:grpSpPr>
        <p:cxnSp>
          <p:nvCxnSpPr>
            <p:cNvPr id="2733" name="Shape 2733"/>
            <p:cNvCxnSpPr/>
            <p:nvPr/>
          </p:nvCxnSpPr>
          <p:spPr>
            <a:xfrm rot="10800000">
              <a:off x="967995" y="2904123"/>
              <a:ext cx="0" cy="1579800"/>
            </a:xfrm>
            <a:prstGeom prst="straightConnector1">
              <a:avLst/>
            </a:prstGeom>
            <a:noFill/>
            <a:ln cap="flat" cmpd="sng" w="38100">
              <a:solidFill>
                <a:srgbClr val="2196F3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734" name="Shape 2734"/>
            <p:cNvCxnSpPr/>
            <p:nvPr/>
          </p:nvCxnSpPr>
          <p:spPr>
            <a:xfrm rot="10800000">
              <a:off x="1044195" y="2904123"/>
              <a:ext cx="0" cy="1579800"/>
            </a:xfrm>
            <a:prstGeom prst="straightConnector1">
              <a:avLst/>
            </a:prstGeom>
            <a:noFill/>
            <a:ln cap="flat" cmpd="sng" w="38100">
              <a:solidFill>
                <a:srgbClr val="2196F3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735" name="Shape 2735"/>
            <p:cNvCxnSpPr/>
            <p:nvPr/>
          </p:nvCxnSpPr>
          <p:spPr>
            <a:xfrm rot="10800000">
              <a:off x="1120395" y="2904123"/>
              <a:ext cx="0" cy="1579800"/>
            </a:xfrm>
            <a:prstGeom prst="straightConnector1">
              <a:avLst/>
            </a:prstGeom>
            <a:noFill/>
            <a:ln cap="flat" cmpd="sng" w="38100">
              <a:solidFill>
                <a:srgbClr val="2196F3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736" name="Shape 2736"/>
            <p:cNvCxnSpPr/>
            <p:nvPr/>
          </p:nvCxnSpPr>
          <p:spPr>
            <a:xfrm rot="10800000">
              <a:off x="1196595" y="2904123"/>
              <a:ext cx="0" cy="1579800"/>
            </a:xfrm>
            <a:prstGeom prst="straightConnector1">
              <a:avLst/>
            </a:prstGeom>
            <a:noFill/>
            <a:ln cap="flat" cmpd="sng" w="38100">
              <a:solidFill>
                <a:srgbClr val="2196F3"/>
              </a:solidFill>
              <a:prstDash val="solid"/>
              <a:round/>
              <a:headEnd len="lg" w="lg" type="none"/>
              <a:tailEnd len="lg" w="lg" type="none"/>
            </a:ln>
          </p:spPr>
        </p:cxnSp>
      </p:grpSp>
      <p:grpSp>
        <p:nvGrpSpPr>
          <p:cNvPr id="2737" name="Shape 2737"/>
          <p:cNvGrpSpPr/>
          <p:nvPr/>
        </p:nvGrpSpPr>
        <p:grpSpPr>
          <a:xfrm rot="1256279">
            <a:off x="8566821" y="4982782"/>
            <a:ext cx="60472" cy="1253734"/>
            <a:chOff x="1041600" y="4199849"/>
            <a:chExt cx="76200" cy="1579800"/>
          </a:xfrm>
        </p:grpSpPr>
        <p:cxnSp>
          <p:nvCxnSpPr>
            <p:cNvPr id="2738" name="Shape 2738"/>
            <p:cNvCxnSpPr/>
            <p:nvPr/>
          </p:nvCxnSpPr>
          <p:spPr>
            <a:xfrm rot="10800000">
              <a:off x="1041600" y="4199849"/>
              <a:ext cx="0" cy="1579800"/>
            </a:xfrm>
            <a:prstGeom prst="straightConnector1">
              <a:avLst/>
            </a:prstGeom>
            <a:noFill/>
            <a:ln cap="flat" cmpd="sng" w="38100">
              <a:solidFill>
                <a:srgbClr val="2196F3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739" name="Shape 2739"/>
            <p:cNvCxnSpPr/>
            <p:nvPr/>
          </p:nvCxnSpPr>
          <p:spPr>
            <a:xfrm rot="10800000">
              <a:off x="1117800" y="4199849"/>
              <a:ext cx="0" cy="1579800"/>
            </a:xfrm>
            <a:prstGeom prst="straightConnector1">
              <a:avLst/>
            </a:prstGeom>
            <a:noFill/>
            <a:ln cap="flat" cmpd="sng" w="38100">
              <a:solidFill>
                <a:srgbClr val="2196F3"/>
              </a:solidFill>
              <a:prstDash val="solid"/>
              <a:round/>
              <a:headEnd len="lg" w="lg" type="none"/>
              <a:tailEnd len="lg" w="lg" type="none"/>
            </a:ln>
          </p:spPr>
        </p:cxnSp>
      </p:grpSp>
      <p:grpSp>
        <p:nvGrpSpPr>
          <p:cNvPr id="2740" name="Shape 2740"/>
          <p:cNvGrpSpPr/>
          <p:nvPr/>
        </p:nvGrpSpPr>
        <p:grpSpPr>
          <a:xfrm rot="338412">
            <a:off x="7750592" y="4871242"/>
            <a:ext cx="743847" cy="1477027"/>
            <a:chOff x="2693484" y="3145337"/>
            <a:chExt cx="937258" cy="1861074"/>
          </a:xfrm>
        </p:grpSpPr>
        <p:cxnSp>
          <p:nvCxnSpPr>
            <p:cNvPr id="2741" name="Shape 2741"/>
            <p:cNvCxnSpPr/>
            <p:nvPr/>
          </p:nvCxnSpPr>
          <p:spPr>
            <a:xfrm rot="10800000">
              <a:off x="2693484" y="3243012"/>
              <a:ext cx="868800" cy="1763400"/>
            </a:xfrm>
            <a:prstGeom prst="straightConnector1">
              <a:avLst/>
            </a:prstGeom>
            <a:noFill/>
            <a:ln cap="flat" cmpd="sng" w="38100">
              <a:solidFill>
                <a:srgbClr val="2196F3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742" name="Shape 2742"/>
            <p:cNvCxnSpPr/>
            <p:nvPr/>
          </p:nvCxnSpPr>
          <p:spPr>
            <a:xfrm rot="10800000">
              <a:off x="2746642" y="3145337"/>
              <a:ext cx="884100" cy="1827600"/>
            </a:xfrm>
            <a:prstGeom prst="straightConnector1">
              <a:avLst/>
            </a:prstGeom>
            <a:noFill/>
            <a:ln cap="flat" cmpd="sng" w="38100">
              <a:solidFill>
                <a:srgbClr val="2196F3"/>
              </a:solidFill>
              <a:prstDash val="solid"/>
              <a:round/>
              <a:headEnd len="lg" w="lg" type="none"/>
              <a:tailEnd len="lg" w="lg" type="none"/>
            </a:ln>
          </p:spPr>
        </p:cxnSp>
      </p:grpSp>
      <p:cxnSp>
        <p:nvCxnSpPr>
          <p:cNvPr id="2743" name="Shape 2743"/>
          <p:cNvCxnSpPr>
            <a:stCxn id="2744" idx="6"/>
          </p:cNvCxnSpPr>
          <p:nvPr/>
        </p:nvCxnSpPr>
        <p:spPr>
          <a:xfrm flipH="1">
            <a:off x="5717650" y="4995398"/>
            <a:ext cx="325200" cy="199500"/>
          </a:xfrm>
          <a:prstGeom prst="straightConnector1">
            <a:avLst/>
          </a:prstGeom>
          <a:noFill/>
          <a:ln cap="flat" cmpd="sng" w="38100">
            <a:solidFill>
              <a:srgbClr val="D3368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745" name="Shape 2745"/>
          <p:cNvCxnSpPr>
            <a:stCxn id="2744" idx="6"/>
            <a:endCxn id="2746" idx="1"/>
          </p:cNvCxnSpPr>
          <p:nvPr/>
        </p:nvCxnSpPr>
        <p:spPr>
          <a:xfrm>
            <a:off x="6042850" y="4995398"/>
            <a:ext cx="958500" cy="5391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747" name="Shape 2747"/>
          <p:cNvCxnSpPr>
            <a:stCxn id="2748" idx="6"/>
            <a:endCxn id="2746" idx="3"/>
          </p:cNvCxnSpPr>
          <p:nvPr/>
        </p:nvCxnSpPr>
        <p:spPr>
          <a:xfrm flipH="1" rot="10800000">
            <a:off x="6042850" y="5804569"/>
            <a:ext cx="958500" cy="581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749" name="Shape 2749"/>
          <p:cNvCxnSpPr>
            <a:stCxn id="2746" idx="7"/>
            <a:endCxn id="2750" idx="3"/>
          </p:cNvCxnSpPr>
          <p:nvPr/>
        </p:nvCxnSpPr>
        <p:spPr>
          <a:xfrm flipH="1" rot="10800000">
            <a:off x="7271276" y="5078776"/>
            <a:ext cx="455700" cy="455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751" name="Shape 2751"/>
          <p:cNvCxnSpPr>
            <a:stCxn id="2750" idx="6"/>
            <a:endCxn id="2752" idx="2"/>
          </p:cNvCxnSpPr>
          <p:nvPr/>
        </p:nvCxnSpPr>
        <p:spPr>
          <a:xfrm>
            <a:off x="8052876" y="4943826"/>
            <a:ext cx="585600" cy="60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746" name="Shape 2746"/>
          <p:cNvSpPr/>
          <p:nvPr/>
        </p:nvSpPr>
        <p:spPr>
          <a:xfrm>
            <a:off x="6945304" y="5478548"/>
            <a:ext cx="381900" cy="381900"/>
          </a:xfrm>
          <a:prstGeom prst="ellipse">
            <a:avLst/>
          </a:prstGeom>
          <a:solidFill>
            <a:schemeClr val="dk1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200">
                <a:latin typeface="Source Sans Pro"/>
                <a:ea typeface="Source Sans Pro"/>
                <a:cs typeface="Source Sans Pro"/>
                <a:sym typeface="Source Sans Pro"/>
              </a:rPr>
              <a:t>E</a:t>
            </a:r>
          </a:p>
        </p:txBody>
      </p:sp>
      <p:sp>
        <p:nvSpPr>
          <p:cNvPr id="2744" name="Shape 2744"/>
          <p:cNvSpPr/>
          <p:nvPr/>
        </p:nvSpPr>
        <p:spPr>
          <a:xfrm>
            <a:off x="5401150" y="4674548"/>
            <a:ext cx="641700" cy="641700"/>
          </a:xfrm>
          <a:prstGeom prst="ellipse">
            <a:avLst/>
          </a:prstGeom>
          <a:solidFill>
            <a:srgbClr val="8BC34A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200">
                <a:latin typeface="Source Sans Pro"/>
                <a:ea typeface="Source Sans Pro"/>
                <a:cs typeface="Source Sans Pro"/>
                <a:sym typeface="Source Sans Pro"/>
              </a:rPr>
              <a:t>A, B</a:t>
            </a:r>
          </a:p>
        </p:txBody>
      </p:sp>
      <p:sp>
        <p:nvSpPr>
          <p:cNvPr id="2750" name="Shape 2750"/>
          <p:cNvSpPr/>
          <p:nvPr/>
        </p:nvSpPr>
        <p:spPr>
          <a:xfrm>
            <a:off x="7670976" y="4752876"/>
            <a:ext cx="381900" cy="381900"/>
          </a:xfrm>
          <a:prstGeom prst="ellipse">
            <a:avLst/>
          </a:prstGeom>
          <a:solidFill>
            <a:schemeClr val="dk1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200">
                <a:latin typeface="Source Sans Pro"/>
                <a:ea typeface="Source Sans Pro"/>
                <a:cs typeface="Source Sans Pro"/>
                <a:sym typeface="Source Sans Pro"/>
              </a:rPr>
              <a:t>C</a:t>
            </a:r>
          </a:p>
        </p:txBody>
      </p:sp>
      <p:sp>
        <p:nvSpPr>
          <p:cNvPr id="2752" name="Shape 2752"/>
          <p:cNvSpPr/>
          <p:nvPr/>
        </p:nvSpPr>
        <p:spPr>
          <a:xfrm>
            <a:off x="8638538" y="4813349"/>
            <a:ext cx="381900" cy="381900"/>
          </a:xfrm>
          <a:prstGeom prst="ellipse">
            <a:avLst/>
          </a:prstGeom>
          <a:solidFill>
            <a:schemeClr val="dk1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200">
                <a:latin typeface="Source Sans Pro"/>
                <a:ea typeface="Source Sans Pro"/>
                <a:cs typeface="Source Sans Pro"/>
                <a:sym typeface="Source Sans Pro"/>
              </a:rPr>
              <a:t>D</a:t>
            </a:r>
          </a:p>
        </p:txBody>
      </p:sp>
      <p:sp>
        <p:nvSpPr>
          <p:cNvPr id="2753" name="Shape 2753"/>
          <p:cNvSpPr txBox="1"/>
          <p:nvPr/>
        </p:nvSpPr>
        <p:spPr>
          <a:xfrm>
            <a:off x="5786543" y="5297525"/>
            <a:ext cx="424200" cy="7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>
                <a:latin typeface="Source Sans Pro"/>
                <a:ea typeface="Source Sans Pro"/>
                <a:cs typeface="Source Sans Pro"/>
                <a:sym typeface="Source Sans Pro"/>
              </a:rPr>
              <a:t>{A, F}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latin typeface="Source Sans Pro"/>
                <a:ea typeface="Source Sans Pro"/>
                <a:cs typeface="Source Sans Pro"/>
                <a:sym typeface="Source Sans Pro"/>
              </a:rPr>
              <a:t>{B, F}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latin typeface="Source Sans Pro"/>
                <a:ea typeface="Source Sans Pro"/>
                <a:cs typeface="Source Sans Pro"/>
                <a:sym typeface="Source Sans Pro"/>
              </a:rPr>
              <a:t>{A, G}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latin typeface="Source Sans Pro"/>
                <a:ea typeface="Source Sans Pro"/>
                <a:cs typeface="Source Sans Pro"/>
                <a:sym typeface="Source Sans Pro"/>
              </a:rPr>
              <a:t>{B, G}</a:t>
            </a:r>
          </a:p>
        </p:txBody>
      </p:sp>
      <p:sp>
        <p:nvSpPr>
          <p:cNvPr id="2754" name="Shape 2754"/>
          <p:cNvSpPr/>
          <p:nvPr/>
        </p:nvSpPr>
        <p:spPr>
          <a:xfrm>
            <a:off x="8041649" y="5919713"/>
            <a:ext cx="641700" cy="641699"/>
          </a:xfrm>
          <a:prstGeom prst="ellipse">
            <a:avLst/>
          </a:prstGeom>
          <a:solidFill>
            <a:srgbClr val="8BC34A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200">
                <a:latin typeface="Source Sans Pro"/>
                <a:ea typeface="Source Sans Pro"/>
                <a:cs typeface="Source Sans Pro"/>
                <a:sym typeface="Source Sans Pro"/>
              </a:rPr>
              <a:t>H, I</a:t>
            </a:r>
          </a:p>
        </p:txBody>
      </p:sp>
      <p:sp>
        <p:nvSpPr>
          <p:cNvPr id="2755" name="Shape 2755"/>
          <p:cNvSpPr txBox="1"/>
          <p:nvPr/>
        </p:nvSpPr>
        <p:spPr>
          <a:xfrm rot="1254160">
            <a:off x="8543642" y="5590829"/>
            <a:ext cx="475921" cy="45569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>
                <a:latin typeface="Source Sans Pro"/>
                <a:ea typeface="Source Sans Pro"/>
                <a:cs typeface="Source Sans Pro"/>
                <a:sym typeface="Source Sans Pro"/>
              </a:rPr>
              <a:t>{D, H}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latin typeface="Source Sans Pro"/>
                <a:ea typeface="Source Sans Pro"/>
                <a:cs typeface="Source Sans Pro"/>
                <a:sym typeface="Source Sans Pro"/>
              </a:rPr>
              <a:t>{D, I}</a:t>
            </a:r>
          </a:p>
        </p:txBody>
      </p:sp>
      <p:sp>
        <p:nvSpPr>
          <p:cNvPr id="2756" name="Shape 2756"/>
          <p:cNvSpPr txBox="1"/>
          <p:nvPr/>
        </p:nvSpPr>
        <p:spPr>
          <a:xfrm rot="-1250110">
            <a:off x="7995893" y="5039330"/>
            <a:ext cx="475707" cy="4557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>
                <a:latin typeface="Source Sans Pro"/>
                <a:ea typeface="Source Sans Pro"/>
                <a:cs typeface="Source Sans Pro"/>
                <a:sym typeface="Source Sans Pro"/>
              </a:rPr>
              <a:t>{C, H}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latin typeface="Source Sans Pro"/>
                <a:ea typeface="Source Sans Pro"/>
                <a:cs typeface="Source Sans Pro"/>
                <a:sym typeface="Source Sans Pro"/>
              </a:rPr>
              <a:t>{C, I}</a:t>
            </a:r>
          </a:p>
        </p:txBody>
      </p:sp>
      <p:sp>
        <p:nvSpPr>
          <p:cNvPr id="2748" name="Shape 2748"/>
          <p:cNvSpPr/>
          <p:nvPr/>
        </p:nvSpPr>
        <p:spPr>
          <a:xfrm>
            <a:off x="5401150" y="6065419"/>
            <a:ext cx="641700" cy="641699"/>
          </a:xfrm>
          <a:prstGeom prst="ellipse">
            <a:avLst/>
          </a:prstGeom>
          <a:solidFill>
            <a:srgbClr val="8BC34A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200">
                <a:latin typeface="Source Sans Pro"/>
                <a:ea typeface="Source Sans Pro"/>
                <a:cs typeface="Source Sans Pro"/>
                <a:sym typeface="Source Sans Pro"/>
              </a:rPr>
              <a:t>F, G</a:t>
            </a:r>
          </a:p>
        </p:txBody>
      </p:sp>
      <p:sp>
        <p:nvSpPr>
          <p:cNvPr id="2757" name="Shape 2757"/>
          <p:cNvSpPr txBox="1"/>
          <p:nvPr/>
        </p:nvSpPr>
        <p:spPr>
          <a:xfrm rot="-2168">
            <a:off x="7581987" y="6046350"/>
            <a:ext cx="475800" cy="4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>
                <a:latin typeface="Source Sans Pro"/>
                <a:ea typeface="Source Sans Pro"/>
                <a:cs typeface="Source Sans Pro"/>
                <a:sym typeface="Source Sans Pro"/>
              </a:rPr>
              <a:t>{E, H}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latin typeface="Source Sans Pro"/>
                <a:ea typeface="Source Sans Pro"/>
                <a:cs typeface="Source Sans Pro"/>
                <a:sym typeface="Source Sans Pro"/>
              </a:rPr>
              <a:t>{E, I}</a:t>
            </a:r>
          </a:p>
        </p:txBody>
      </p:sp>
      <p:cxnSp>
        <p:nvCxnSpPr>
          <p:cNvPr id="2758" name="Shape 2758"/>
          <p:cNvCxnSpPr/>
          <p:nvPr/>
        </p:nvCxnSpPr>
        <p:spPr>
          <a:xfrm>
            <a:off x="6519831" y="5003539"/>
            <a:ext cx="11100" cy="1572900"/>
          </a:xfrm>
          <a:prstGeom prst="straightConnector1">
            <a:avLst/>
          </a:prstGeom>
          <a:noFill/>
          <a:ln cap="flat" cmpd="sng" w="38100">
            <a:solidFill>
              <a:srgbClr val="D33682"/>
            </a:solidFill>
            <a:prstDash val="dash"/>
            <a:round/>
            <a:headEnd len="lg" w="lg" type="none"/>
            <a:tailEnd len="lg" w="lg" type="none"/>
          </a:ln>
        </p:spPr>
      </p:cxnSp>
      <p:sp>
        <p:nvSpPr>
          <p:cNvPr id="2759" name="Shape 2759"/>
          <p:cNvSpPr txBox="1"/>
          <p:nvPr/>
        </p:nvSpPr>
        <p:spPr>
          <a:xfrm>
            <a:off x="6361125" y="4498699"/>
            <a:ext cx="433800" cy="52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800">
                <a:solidFill>
                  <a:srgbClr val="D3368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S*</a:t>
            </a: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2763" name="Shape 2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" name="Shape 2764"/>
          <p:cNvSpPr txBox="1"/>
          <p:nvPr>
            <p:ph idx="4294967295" type="subTitle"/>
          </p:nvPr>
        </p:nvSpPr>
        <p:spPr>
          <a:xfrm>
            <a:off x="609600" y="1444500"/>
            <a:ext cx="7924800" cy="541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The probability that Karger’s algorithm returns a minimum cut is …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Proof, cont.: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Suppose, after j-1 iterations,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karger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hasn’t messed up yet! What’s the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probability of messing up now?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Suppose there are k edges that cross </a:t>
            </a:r>
            <a:r>
              <a:rPr b="1" lang="en">
                <a:solidFill>
                  <a:srgbClr val="D3368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S*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    All remaining vertices must have degree at least k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    (otherwise there would be a smaller cut).</a:t>
            </a:r>
          </a:p>
        </p:txBody>
      </p:sp>
      <p:sp>
        <p:nvSpPr>
          <p:cNvPr id="2765" name="Shape 2765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Karger’s Algorithm</a:t>
            </a:r>
          </a:p>
        </p:txBody>
      </p:sp>
      <p:grpSp>
        <p:nvGrpSpPr>
          <p:cNvPr id="2766" name="Shape 2766"/>
          <p:cNvGrpSpPr/>
          <p:nvPr/>
        </p:nvGrpSpPr>
        <p:grpSpPr>
          <a:xfrm>
            <a:off x="3755550" y="1745500"/>
            <a:ext cx="1632900" cy="811500"/>
            <a:chOff x="3755550" y="2126500"/>
            <a:chExt cx="1632900" cy="811500"/>
          </a:xfrm>
        </p:grpSpPr>
        <p:sp>
          <p:nvSpPr>
            <p:cNvPr id="2767" name="Shape 2767"/>
            <p:cNvSpPr txBox="1"/>
            <p:nvPr/>
          </p:nvSpPr>
          <p:spPr>
            <a:xfrm>
              <a:off x="3755550" y="2126500"/>
              <a:ext cx="1632900" cy="81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3000">
                  <a:latin typeface="Source Sans Pro"/>
                  <a:ea typeface="Source Sans Pro"/>
                  <a:cs typeface="Source Sans Pro"/>
                  <a:sym typeface="Source Sans Pro"/>
                </a:rPr>
                <a:t>≥ 1 / (    )</a:t>
              </a:r>
            </a:p>
          </p:txBody>
        </p:sp>
        <p:sp>
          <p:nvSpPr>
            <p:cNvPr id="2768" name="Shape 2768"/>
            <p:cNvSpPr txBox="1"/>
            <p:nvPr/>
          </p:nvSpPr>
          <p:spPr>
            <a:xfrm>
              <a:off x="4836033" y="2218654"/>
              <a:ext cx="308100" cy="34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n</a:t>
              </a:r>
            </a:p>
          </p:txBody>
        </p:sp>
        <p:sp>
          <p:nvSpPr>
            <p:cNvPr id="2769" name="Shape 2769"/>
            <p:cNvSpPr txBox="1"/>
            <p:nvPr/>
          </p:nvSpPr>
          <p:spPr>
            <a:xfrm>
              <a:off x="4836033" y="2509277"/>
              <a:ext cx="308100" cy="34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2</a:t>
              </a:r>
            </a:p>
          </p:txBody>
        </p:sp>
      </p:grpSp>
      <p:grpSp>
        <p:nvGrpSpPr>
          <p:cNvPr id="2770" name="Shape 2770"/>
          <p:cNvGrpSpPr/>
          <p:nvPr/>
        </p:nvGrpSpPr>
        <p:grpSpPr>
          <a:xfrm rot="-2252135">
            <a:off x="7447746" y="5268636"/>
            <a:ext cx="743801" cy="1476936"/>
            <a:chOff x="2693484" y="3145337"/>
            <a:chExt cx="937258" cy="1861074"/>
          </a:xfrm>
        </p:grpSpPr>
        <p:cxnSp>
          <p:nvCxnSpPr>
            <p:cNvPr id="2771" name="Shape 2771"/>
            <p:cNvCxnSpPr/>
            <p:nvPr/>
          </p:nvCxnSpPr>
          <p:spPr>
            <a:xfrm rot="10800000">
              <a:off x="2693484" y="3243012"/>
              <a:ext cx="868800" cy="1763400"/>
            </a:xfrm>
            <a:prstGeom prst="straightConnector1">
              <a:avLst/>
            </a:prstGeom>
            <a:noFill/>
            <a:ln cap="flat" cmpd="sng" w="38100">
              <a:solidFill>
                <a:srgbClr val="2196F3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772" name="Shape 2772"/>
            <p:cNvCxnSpPr/>
            <p:nvPr/>
          </p:nvCxnSpPr>
          <p:spPr>
            <a:xfrm rot="10800000">
              <a:off x="2746642" y="3145337"/>
              <a:ext cx="884100" cy="1827600"/>
            </a:xfrm>
            <a:prstGeom prst="straightConnector1">
              <a:avLst/>
            </a:prstGeom>
            <a:noFill/>
            <a:ln cap="flat" cmpd="sng" w="38100">
              <a:solidFill>
                <a:srgbClr val="2196F3"/>
              </a:solidFill>
              <a:prstDash val="solid"/>
              <a:round/>
              <a:headEnd len="lg" w="lg" type="none"/>
              <a:tailEnd len="lg" w="lg" type="none"/>
            </a:ln>
          </p:spPr>
        </p:cxnSp>
      </p:grpSp>
      <p:grpSp>
        <p:nvGrpSpPr>
          <p:cNvPr id="2773" name="Shape 2773"/>
          <p:cNvGrpSpPr/>
          <p:nvPr/>
        </p:nvGrpSpPr>
        <p:grpSpPr>
          <a:xfrm>
            <a:off x="5631247" y="5091574"/>
            <a:ext cx="181416" cy="1253729"/>
            <a:chOff x="967995" y="2904123"/>
            <a:chExt cx="228600" cy="1579800"/>
          </a:xfrm>
        </p:grpSpPr>
        <p:cxnSp>
          <p:nvCxnSpPr>
            <p:cNvPr id="2774" name="Shape 2774"/>
            <p:cNvCxnSpPr/>
            <p:nvPr/>
          </p:nvCxnSpPr>
          <p:spPr>
            <a:xfrm rot="10800000">
              <a:off x="967995" y="2904123"/>
              <a:ext cx="0" cy="1579800"/>
            </a:xfrm>
            <a:prstGeom prst="straightConnector1">
              <a:avLst/>
            </a:prstGeom>
            <a:noFill/>
            <a:ln cap="flat" cmpd="sng" w="38100">
              <a:solidFill>
                <a:srgbClr val="2196F3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775" name="Shape 2775"/>
            <p:cNvCxnSpPr/>
            <p:nvPr/>
          </p:nvCxnSpPr>
          <p:spPr>
            <a:xfrm rot="10800000">
              <a:off x="1044195" y="2904123"/>
              <a:ext cx="0" cy="1579800"/>
            </a:xfrm>
            <a:prstGeom prst="straightConnector1">
              <a:avLst/>
            </a:prstGeom>
            <a:noFill/>
            <a:ln cap="flat" cmpd="sng" w="38100">
              <a:solidFill>
                <a:srgbClr val="2196F3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776" name="Shape 2776"/>
            <p:cNvCxnSpPr/>
            <p:nvPr/>
          </p:nvCxnSpPr>
          <p:spPr>
            <a:xfrm rot="10800000">
              <a:off x="1120395" y="2904123"/>
              <a:ext cx="0" cy="1579800"/>
            </a:xfrm>
            <a:prstGeom prst="straightConnector1">
              <a:avLst/>
            </a:prstGeom>
            <a:noFill/>
            <a:ln cap="flat" cmpd="sng" w="38100">
              <a:solidFill>
                <a:srgbClr val="2196F3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777" name="Shape 2777"/>
            <p:cNvCxnSpPr/>
            <p:nvPr/>
          </p:nvCxnSpPr>
          <p:spPr>
            <a:xfrm rot="10800000">
              <a:off x="1196595" y="2904123"/>
              <a:ext cx="0" cy="1579800"/>
            </a:xfrm>
            <a:prstGeom prst="straightConnector1">
              <a:avLst/>
            </a:prstGeom>
            <a:noFill/>
            <a:ln cap="flat" cmpd="sng" w="38100">
              <a:solidFill>
                <a:srgbClr val="2196F3"/>
              </a:solidFill>
              <a:prstDash val="solid"/>
              <a:round/>
              <a:headEnd len="lg" w="lg" type="none"/>
              <a:tailEnd len="lg" w="lg" type="none"/>
            </a:ln>
          </p:spPr>
        </p:cxnSp>
      </p:grpSp>
      <p:grpSp>
        <p:nvGrpSpPr>
          <p:cNvPr id="2778" name="Shape 2778"/>
          <p:cNvGrpSpPr/>
          <p:nvPr/>
        </p:nvGrpSpPr>
        <p:grpSpPr>
          <a:xfrm rot="1256279">
            <a:off x="8566821" y="4982782"/>
            <a:ext cx="60472" cy="1253734"/>
            <a:chOff x="1041600" y="4199849"/>
            <a:chExt cx="76200" cy="1579800"/>
          </a:xfrm>
        </p:grpSpPr>
        <p:cxnSp>
          <p:nvCxnSpPr>
            <p:cNvPr id="2779" name="Shape 2779"/>
            <p:cNvCxnSpPr/>
            <p:nvPr/>
          </p:nvCxnSpPr>
          <p:spPr>
            <a:xfrm rot="10800000">
              <a:off x="1041600" y="4199849"/>
              <a:ext cx="0" cy="1579800"/>
            </a:xfrm>
            <a:prstGeom prst="straightConnector1">
              <a:avLst/>
            </a:prstGeom>
            <a:noFill/>
            <a:ln cap="flat" cmpd="sng" w="38100">
              <a:solidFill>
                <a:srgbClr val="2196F3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780" name="Shape 2780"/>
            <p:cNvCxnSpPr/>
            <p:nvPr/>
          </p:nvCxnSpPr>
          <p:spPr>
            <a:xfrm rot="10800000">
              <a:off x="1117800" y="4199849"/>
              <a:ext cx="0" cy="1579800"/>
            </a:xfrm>
            <a:prstGeom prst="straightConnector1">
              <a:avLst/>
            </a:prstGeom>
            <a:noFill/>
            <a:ln cap="flat" cmpd="sng" w="38100">
              <a:solidFill>
                <a:srgbClr val="2196F3"/>
              </a:solidFill>
              <a:prstDash val="solid"/>
              <a:round/>
              <a:headEnd len="lg" w="lg" type="none"/>
              <a:tailEnd len="lg" w="lg" type="none"/>
            </a:ln>
          </p:spPr>
        </p:cxnSp>
      </p:grpSp>
      <p:grpSp>
        <p:nvGrpSpPr>
          <p:cNvPr id="2781" name="Shape 2781"/>
          <p:cNvGrpSpPr/>
          <p:nvPr/>
        </p:nvGrpSpPr>
        <p:grpSpPr>
          <a:xfrm rot="338412">
            <a:off x="7750592" y="4871242"/>
            <a:ext cx="743847" cy="1477027"/>
            <a:chOff x="2693484" y="3145337"/>
            <a:chExt cx="937258" cy="1861074"/>
          </a:xfrm>
        </p:grpSpPr>
        <p:cxnSp>
          <p:nvCxnSpPr>
            <p:cNvPr id="2782" name="Shape 2782"/>
            <p:cNvCxnSpPr/>
            <p:nvPr/>
          </p:nvCxnSpPr>
          <p:spPr>
            <a:xfrm rot="10800000">
              <a:off x="2693484" y="3243012"/>
              <a:ext cx="868800" cy="1763400"/>
            </a:xfrm>
            <a:prstGeom prst="straightConnector1">
              <a:avLst/>
            </a:prstGeom>
            <a:noFill/>
            <a:ln cap="flat" cmpd="sng" w="38100">
              <a:solidFill>
                <a:srgbClr val="2196F3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783" name="Shape 2783"/>
            <p:cNvCxnSpPr/>
            <p:nvPr/>
          </p:nvCxnSpPr>
          <p:spPr>
            <a:xfrm rot="10800000">
              <a:off x="2746642" y="3145337"/>
              <a:ext cx="884100" cy="1827600"/>
            </a:xfrm>
            <a:prstGeom prst="straightConnector1">
              <a:avLst/>
            </a:prstGeom>
            <a:noFill/>
            <a:ln cap="flat" cmpd="sng" w="38100">
              <a:solidFill>
                <a:srgbClr val="2196F3"/>
              </a:solidFill>
              <a:prstDash val="solid"/>
              <a:round/>
              <a:headEnd len="lg" w="lg" type="none"/>
              <a:tailEnd len="lg" w="lg" type="none"/>
            </a:ln>
          </p:spPr>
        </p:cxnSp>
      </p:grpSp>
      <p:cxnSp>
        <p:nvCxnSpPr>
          <p:cNvPr id="2784" name="Shape 2784"/>
          <p:cNvCxnSpPr>
            <a:stCxn id="2785" idx="6"/>
          </p:cNvCxnSpPr>
          <p:nvPr/>
        </p:nvCxnSpPr>
        <p:spPr>
          <a:xfrm flipH="1">
            <a:off x="5717650" y="4995398"/>
            <a:ext cx="325200" cy="199500"/>
          </a:xfrm>
          <a:prstGeom prst="straightConnector1">
            <a:avLst/>
          </a:prstGeom>
          <a:noFill/>
          <a:ln cap="flat" cmpd="sng" w="38100">
            <a:solidFill>
              <a:srgbClr val="D3368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786" name="Shape 2786"/>
          <p:cNvCxnSpPr>
            <a:stCxn id="2785" idx="6"/>
            <a:endCxn id="2787" idx="1"/>
          </p:cNvCxnSpPr>
          <p:nvPr/>
        </p:nvCxnSpPr>
        <p:spPr>
          <a:xfrm>
            <a:off x="6042850" y="4995398"/>
            <a:ext cx="958500" cy="5391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788" name="Shape 2788"/>
          <p:cNvCxnSpPr>
            <a:stCxn id="2789" idx="6"/>
            <a:endCxn id="2787" idx="3"/>
          </p:cNvCxnSpPr>
          <p:nvPr/>
        </p:nvCxnSpPr>
        <p:spPr>
          <a:xfrm flipH="1" rot="10800000">
            <a:off x="6042850" y="5804569"/>
            <a:ext cx="958500" cy="581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790" name="Shape 2790"/>
          <p:cNvCxnSpPr>
            <a:stCxn id="2787" idx="7"/>
            <a:endCxn id="2791" idx="3"/>
          </p:cNvCxnSpPr>
          <p:nvPr/>
        </p:nvCxnSpPr>
        <p:spPr>
          <a:xfrm flipH="1" rot="10800000">
            <a:off x="7271276" y="5078776"/>
            <a:ext cx="455700" cy="455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792" name="Shape 2792"/>
          <p:cNvCxnSpPr>
            <a:stCxn id="2791" idx="6"/>
            <a:endCxn id="2793" idx="2"/>
          </p:cNvCxnSpPr>
          <p:nvPr/>
        </p:nvCxnSpPr>
        <p:spPr>
          <a:xfrm>
            <a:off x="8052876" y="4943826"/>
            <a:ext cx="585600" cy="60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787" name="Shape 2787"/>
          <p:cNvSpPr/>
          <p:nvPr/>
        </p:nvSpPr>
        <p:spPr>
          <a:xfrm>
            <a:off x="6945304" y="5478548"/>
            <a:ext cx="381900" cy="381900"/>
          </a:xfrm>
          <a:prstGeom prst="ellipse">
            <a:avLst/>
          </a:prstGeom>
          <a:solidFill>
            <a:schemeClr val="dk1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200">
                <a:latin typeface="Source Sans Pro"/>
                <a:ea typeface="Source Sans Pro"/>
                <a:cs typeface="Source Sans Pro"/>
                <a:sym typeface="Source Sans Pro"/>
              </a:rPr>
              <a:t>E</a:t>
            </a:r>
          </a:p>
        </p:txBody>
      </p:sp>
      <p:sp>
        <p:nvSpPr>
          <p:cNvPr id="2785" name="Shape 2785"/>
          <p:cNvSpPr/>
          <p:nvPr/>
        </p:nvSpPr>
        <p:spPr>
          <a:xfrm>
            <a:off x="5401150" y="4674548"/>
            <a:ext cx="641700" cy="641700"/>
          </a:xfrm>
          <a:prstGeom prst="ellipse">
            <a:avLst/>
          </a:prstGeom>
          <a:solidFill>
            <a:srgbClr val="8BC34A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200">
                <a:latin typeface="Source Sans Pro"/>
                <a:ea typeface="Source Sans Pro"/>
                <a:cs typeface="Source Sans Pro"/>
                <a:sym typeface="Source Sans Pro"/>
              </a:rPr>
              <a:t>A, B</a:t>
            </a:r>
          </a:p>
        </p:txBody>
      </p:sp>
      <p:sp>
        <p:nvSpPr>
          <p:cNvPr id="2791" name="Shape 2791"/>
          <p:cNvSpPr/>
          <p:nvPr/>
        </p:nvSpPr>
        <p:spPr>
          <a:xfrm>
            <a:off x="7670976" y="4752876"/>
            <a:ext cx="381900" cy="381900"/>
          </a:xfrm>
          <a:prstGeom prst="ellipse">
            <a:avLst/>
          </a:prstGeom>
          <a:solidFill>
            <a:schemeClr val="dk1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200">
                <a:latin typeface="Source Sans Pro"/>
                <a:ea typeface="Source Sans Pro"/>
                <a:cs typeface="Source Sans Pro"/>
                <a:sym typeface="Source Sans Pro"/>
              </a:rPr>
              <a:t>C</a:t>
            </a:r>
          </a:p>
        </p:txBody>
      </p:sp>
      <p:sp>
        <p:nvSpPr>
          <p:cNvPr id="2793" name="Shape 2793"/>
          <p:cNvSpPr/>
          <p:nvPr/>
        </p:nvSpPr>
        <p:spPr>
          <a:xfrm>
            <a:off x="8638538" y="4813349"/>
            <a:ext cx="381900" cy="381900"/>
          </a:xfrm>
          <a:prstGeom prst="ellipse">
            <a:avLst/>
          </a:prstGeom>
          <a:solidFill>
            <a:schemeClr val="dk1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200">
                <a:latin typeface="Source Sans Pro"/>
                <a:ea typeface="Source Sans Pro"/>
                <a:cs typeface="Source Sans Pro"/>
                <a:sym typeface="Source Sans Pro"/>
              </a:rPr>
              <a:t>D</a:t>
            </a:r>
          </a:p>
        </p:txBody>
      </p:sp>
      <p:sp>
        <p:nvSpPr>
          <p:cNvPr id="2794" name="Shape 2794"/>
          <p:cNvSpPr txBox="1"/>
          <p:nvPr/>
        </p:nvSpPr>
        <p:spPr>
          <a:xfrm>
            <a:off x="5786543" y="5297525"/>
            <a:ext cx="424200" cy="7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>
                <a:latin typeface="Source Sans Pro"/>
                <a:ea typeface="Source Sans Pro"/>
                <a:cs typeface="Source Sans Pro"/>
                <a:sym typeface="Source Sans Pro"/>
              </a:rPr>
              <a:t>{A, F}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latin typeface="Source Sans Pro"/>
                <a:ea typeface="Source Sans Pro"/>
                <a:cs typeface="Source Sans Pro"/>
                <a:sym typeface="Source Sans Pro"/>
              </a:rPr>
              <a:t>{B, F}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latin typeface="Source Sans Pro"/>
                <a:ea typeface="Source Sans Pro"/>
                <a:cs typeface="Source Sans Pro"/>
                <a:sym typeface="Source Sans Pro"/>
              </a:rPr>
              <a:t>{A, G}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latin typeface="Source Sans Pro"/>
                <a:ea typeface="Source Sans Pro"/>
                <a:cs typeface="Source Sans Pro"/>
                <a:sym typeface="Source Sans Pro"/>
              </a:rPr>
              <a:t>{B, G}</a:t>
            </a:r>
          </a:p>
        </p:txBody>
      </p:sp>
      <p:sp>
        <p:nvSpPr>
          <p:cNvPr id="2795" name="Shape 2795"/>
          <p:cNvSpPr/>
          <p:nvPr/>
        </p:nvSpPr>
        <p:spPr>
          <a:xfrm>
            <a:off x="8041649" y="5919713"/>
            <a:ext cx="641700" cy="641699"/>
          </a:xfrm>
          <a:prstGeom prst="ellipse">
            <a:avLst/>
          </a:prstGeom>
          <a:solidFill>
            <a:srgbClr val="8BC34A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200">
                <a:latin typeface="Source Sans Pro"/>
                <a:ea typeface="Source Sans Pro"/>
                <a:cs typeface="Source Sans Pro"/>
                <a:sym typeface="Source Sans Pro"/>
              </a:rPr>
              <a:t>H, I</a:t>
            </a:r>
          </a:p>
        </p:txBody>
      </p:sp>
      <p:sp>
        <p:nvSpPr>
          <p:cNvPr id="2796" name="Shape 2796"/>
          <p:cNvSpPr txBox="1"/>
          <p:nvPr/>
        </p:nvSpPr>
        <p:spPr>
          <a:xfrm rot="1254160">
            <a:off x="8543642" y="5590829"/>
            <a:ext cx="475921" cy="45569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>
                <a:latin typeface="Source Sans Pro"/>
                <a:ea typeface="Source Sans Pro"/>
                <a:cs typeface="Source Sans Pro"/>
                <a:sym typeface="Source Sans Pro"/>
              </a:rPr>
              <a:t>{D, H}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latin typeface="Source Sans Pro"/>
                <a:ea typeface="Source Sans Pro"/>
                <a:cs typeface="Source Sans Pro"/>
                <a:sym typeface="Source Sans Pro"/>
              </a:rPr>
              <a:t>{D, I}</a:t>
            </a:r>
          </a:p>
        </p:txBody>
      </p:sp>
      <p:sp>
        <p:nvSpPr>
          <p:cNvPr id="2797" name="Shape 2797"/>
          <p:cNvSpPr txBox="1"/>
          <p:nvPr/>
        </p:nvSpPr>
        <p:spPr>
          <a:xfrm rot="-1250110">
            <a:off x="7995893" y="5039330"/>
            <a:ext cx="475707" cy="4557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>
                <a:latin typeface="Source Sans Pro"/>
                <a:ea typeface="Source Sans Pro"/>
                <a:cs typeface="Source Sans Pro"/>
                <a:sym typeface="Source Sans Pro"/>
              </a:rPr>
              <a:t>{C, H}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latin typeface="Source Sans Pro"/>
                <a:ea typeface="Source Sans Pro"/>
                <a:cs typeface="Source Sans Pro"/>
                <a:sym typeface="Source Sans Pro"/>
              </a:rPr>
              <a:t>{C, I}</a:t>
            </a:r>
          </a:p>
        </p:txBody>
      </p:sp>
      <p:sp>
        <p:nvSpPr>
          <p:cNvPr id="2789" name="Shape 2789"/>
          <p:cNvSpPr/>
          <p:nvPr/>
        </p:nvSpPr>
        <p:spPr>
          <a:xfrm>
            <a:off x="5401150" y="6065419"/>
            <a:ext cx="641700" cy="641699"/>
          </a:xfrm>
          <a:prstGeom prst="ellipse">
            <a:avLst/>
          </a:prstGeom>
          <a:solidFill>
            <a:srgbClr val="8BC34A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200">
                <a:latin typeface="Source Sans Pro"/>
                <a:ea typeface="Source Sans Pro"/>
                <a:cs typeface="Source Sans Pro"/>
                <a:sym typeface="Source Sans Pro"/>
              </a:rPr>
              <a:t>F, G</a:t>
            </a:r>
          </a:p>
        </p:txBody>
      </p:sp>
      <p:sp>
        <p:nvSpPr>
          <p:cNvPr id="2798" name="Shape 2798"/>
          <p:cNvSpPr txBox="1"/>
          <p:nvPr/>
        </p:nvSpPr>
        <p:spPr>
          <a:xfrm rot="-2168">
            <a:off x="7581987" y="6046350"/>
            <a:ext cx="475800" cy="4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>
                <a:latin typeface="Source Sans Pro"/>
                <a:ea typeface="Source Sans Pro"/>
                <a:cs typeface="Source Sans Pro"/>
                <a:sym typeface="Source Sans Pro"/>
              </a:rPr>
              <a:t>{E, H}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latin typeface="Source Sans Pro"/>
                <a:ea typeface="Source Sans Pro"/>
                <a:cs typeface="Source Sans Pro"/>
                <a:sym typeface="Source Sans Pro"/>
              </a:rPr>
              <a:t>{E, I}</a:t>
            </a:r>
          </a:p>
        </p:txBody>
      </p:sp>
      <p:cxnSp>
        <p:nvCxnSpPr>
          <p:cNvPr id="2799" name="Shape 2799"/>
          <p:cNvCxnSpPr/>
          <p:nvPr/>
        </p:nvCxnSpPr>
        <p:spPr>
          <a:xfrm>
            <a:off x="6519831" y="5003539"/>
            <a:ext cx="11100" cy="1572900"/>
          </a:xfrm>
          <a:prstGeom prst="straightConnector1">
            <a:avLst/>
          </a:prstGeom>
          <a:noFill/>
          <a:ln cap="flat" cmpd="sng" w="38100">
            <a:solidFill>
              <a:srgbClr val="D33682"/>
            </a:solidFill>
            <a:prstDash val="dash"/>
            <a:round/>
            <a:headEnd len="lg" w="lg" type="none"/>
            <a:tailEnd len="lg" w="lg" type="none"/>
          </a:ln>
        </p:spPr>
      </p:cxnSp>
      <p:sp>
        <p:nvSpPr>
          <p:cNvPr id="2800" name="Shape 2800"/>
          <p:cNvSpPr txBox="1"/>
          <p:nvPr/>
        </p:nvSpPr>
        <p:spPr>
          <a:xfrm>
            <a:off x="6361125" y="4498699"/>
            <a:ext cx="433800" cy="52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800">
                <a:solidFill>
                  <a:srgbClr val="D3368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S*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