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</p:sldIdLst>
  <p:sldSz cy="6858000" cx="9144000"/>
  <p:notesSz cx="6858000" cy="9144000"/>
  <p:embeddedFontLst>
    <p:embeddedFont>
      <p:font typeface="Roboto Slab"/>
      <p:regular r:id="rId102"/>
      <p:bold r:id="rId103"/>
    </p:embeddedFont>
    <p:embeddedFont>
      <p:font typeface="Dosis"/>
      <p:regular r:id="rId104"/>
      <p:bold r:id="rId105"/>
    </p:embeddedFont>
    <p:embeddedFont>
      <p:font typeface="Roboto"/>
      <p:regular r:id="rId106"/>
      <p:bold r:id="rId107"/>
      <p:italic r:id="rId108"/>
      <p:boldItalic r:id="rId109"/>
    </p:embeddedFont>
    <p:embeddedFont>
      <p:font typeface="Source Sans Pro"/>
      <p:regular r:id="rId110"/>
      <p:bold r:id="rId111"/>
      <p:italic r:id="rId112"/>
      <p:boldItalic r:id="rId1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oboto-bold.fntdata"/><Relationship Id="rId106" Type="http://schemas.openxmlformats.org/officeDocument/2006/relationships/font" Target="fonts/Roboto-regular.fntdata"/><Relationship Id="rId105" Type="http://schemas.openxmlformats.org/officeDocument/2006/relationships/font" Target="fonts/Dosis-bold.fntdata"/><Relationship Id="rId104" Type="http://schemas.openxmlformats.org/officeDocument/2006/relationships/font" Target="fonts/Dosis-regular.fntdata"/><Relationship Id="rId109" Type="http://schemas.openxmlformats.org/officeDocument/2006/relationships/font" Target="fonts/Roboto-boldItalic.fntdata"/><Relationship Id="rId108" Type="http://schemas.openxmlformats.org/officeDocument/2006/relationships/font" Target="fonts/Roboto-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obotoSlab-bold.fntdata"/><Relationship Id="rId102" Type="http://schemas.openxmlformats.org/officeDocument/2006/relationships/font" Target="fonts/RobotoSlab-regular.fntdata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3" Type="http://schemas.openxmlformats.org/officeDocument/2006/relationships/font" Target="fonts/SourceSansPro-boldItalic.fntdata"/><Relationship Id="rId112" Type="http://schemas.openxmlformats.org/officeDocument/2006/relationships/font" Target="fonts/SourceSansPro-italic.fntdata"/><Relationship Id="rId111" Type="http://schemas.openxmlformats.org/officeDocument/2006/relationships/font" Target="fonts/SourceSansPro-bold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Shape 10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Shape 10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Shape 1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Greedy</a:t>
            </a:r>
            <a:r>
              <a:rPr b="1" lang="en" sz="4800">
                <a:latin typeface="Dosis"/>
                <a:ea typeface="Dosis"/>
                <a:cs typeface="Dosis"/>
                <a:sym typeface="Dosis"/>
              </a:rPr>
              <a:t> Algorithms 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Freddie the Frog starts at position 0 along a river. His goal is to reach position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lilypads at various positions, including at position 0 and position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Freddie can hop at most r units at a 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 the path Freddie should take to minimize hops, assuming such a path exists.</a:t>
            </a:r>
          </a:p>
        </p:txBody>
      </p:sp>
      <p:sp>
        <p:nvSpPr>
          <p:cNvPr id="118" name="Shape 1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Freddie the Frog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823100"/>
            <a:ext cx="815700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75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45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807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33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37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2" name="Shape 132"/>
          <p:cNvSpPr/>
          <p:nvPr/>
        </p:nvSpPr>
        <p:spPr>
          <a:xfrm rot="-4872552">
            <a:off x="1519421" y="4604371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3" name="Shape 133"/>
          <p:cNvSpPr txBox="1"/>
          <p:nvPr/>
        </p:nvSpPr>
        <p:spPr>
          <a:xfrm>
            <a:off x="1842625" y="4482225"/>
            <a:ext cx="2185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r = 4 and n = 10. What lilypads should Freddie take to minimize hops?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5605" y="49616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30450" y="1444500"/>
            <a:ext cx="7283100" cy="365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frog_hopping(lilys, r, n):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lilys = [0, 1, 3, 4, 6, 10] in the previous example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H = [0]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contains hops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cur_lily = {"index": 0, "position": 0}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cur_lily[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"position"]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&lt; 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next_lily = furthest_reachable_lily(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cur_lily, lilys, 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) 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finds the furthest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lilypad still reachable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# </a:t>
            </a: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from cur_lily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H.append(next_lily[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"position"]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ur_lily = next_lily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930450" y="5070000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</p:txBody>
      </p:sp>
      <p:sp>
        <p:nvSpPr>
          <p:cNvPr id="142" name="Shape 142"/>
          <p:cNvSpPr/>
          <p:nvPr/>
        </p:nvSpPr>
        <p:spPr>
          <a:xfrm rot="-4872552">
            <a:off x="5873296" y="2722546"/>
            <a:ext cx="233506" cy="3816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" name="Shape 143"/>
          <p:cNvSpPr txBox="1"/>
          <p:nvPr/>
        </p:nvSpPr>
        <p:spPr>
          <a:xfrm>
            <a:off x="6196500" y="2600400"/>
            <a:ext cx="1425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You should be able to implement this function yourself.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61" name="Shape 1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67" name="Shape 16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</p:txBody>
      </p:sp>
      <p:sp>
        <p:nvSpPr>
          <p:cNvPr id="168" name="Shape 168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69" name="Shape 169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</p:txBody>
      </p:sp>
      <p:sp>
        <p:nvSpPr>
          <p:cNvPr id="176" name="Shape 176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7" name="Shape 177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</p:txBody>
      </p:sp>
      <p:sp>
        <p:nvSpPr>
          <p:cNvPr id="184" name="Shape 184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5" name="Shape 185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</a:t>
            </a:r>
          </a:p>
        </p:txBody>
      </p:sp>
      <p:sp>
        <p:nvSpPr>
          <p:cNvPr id="192" name="Shape 192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93" name="Shape 193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</a:t>
            </a:r>
          </a:p>
        </p:txBody>
      </p:sp>
      <p:sp>
        <p:nvSpPr>
          <p:cNvPr id="200" name="Shape 200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1" name="Shape 201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7/28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Friday 7/28.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</a:t>
            </a:r>
          </a:p>
        </p:txBody>
      </p:sp>
      <p:sp>
        <p:nvSpPr>
          <p:cNvPr id="208" name="Shape 208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9" name="Shape 209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  <p:sp>
        <p:nvSpPr>
          <p:cNvPr id="210" name="Shape 210"/>
          <p:cNvSpPr/>
          <p:nvPr/>
        </p:nvSpPr>
        <p:spPr>
          <a:xfrm flipH="1" rot="5401873">
            <a:off x="2321700" y="3134536"/>
            <a:ext cx="93415" cy="309295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11" name="Shape 211"/>
          <p:cNvSpPr txBox="1"/>
          <p:nvPr/>
        </p:nvSpPr>
        <p:spPr>
          <a:xfrm>
            <a:off x="13225" y="4386426"/>
            <a:ext cx="91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“gets stuck”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217" name="Shape 2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 Since there exists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the first lilypad to the last lilypad, there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some hop in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path that starts at lilypad s &lt; k and ends at or after lilypad k+1.</a:t>
            </a:r>
          </a:p>
        </p:txBody>
      </p:sp>
      <p:sp>
        <p:nvSpPr>
          <p:cNvPr id="218" name="Shape 218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19" name="Shape 219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  <p:sp>
        <p:nvSpPr>
          <p:cNvPr id="220" name="Shape 220"/>
          <p:cNvSpPr/>
          <p:nvPr/>
        </p:nvSpPr>
        <p:spPr>
          <a:xfrm flipH="1" rot="5401873">
            <a:off x="2321700" y="3134536"/>
            <a:ext cx="93415" cy="309295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21" name="Shape 221"/>
          <p:cNvSpPr txBox="1"/>
          <p:nvPr/>
        </p:nvSpPr>
        <p:spPr>
          <a:xfrm>
            <a:off x="13225" y="4386426"/>
            <a:ext cx="91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“gets stuck”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 Since there exists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the first lilypad to the last lilypad, there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some hop in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path that starts at lilypad s &lt; k and ends at or after lilypad k+1.</a:t>
            </a:r>
          </a:p>
        </p:txBody>
      </p:sp>
      <p:sp>
        <p:nvSpPr>
          <p:cNvPr id="228" name="Shape 228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29" name="Shape 229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  <p:sp>
        <p:nvSpPr>
          <p:cNvPr id="230" name="Shape 230"/>
          <p:cNvSpPr/>
          <p:nvPr/>
        </p:nvSpPr>
        <p:spPr>
          <a:xfrm flipH="1" rot="5401873">
            <a:off x="2321700" y="3134536"/>
            <a:ext cx="93415" cy="309295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31" name="Shape 231"/>
          <p:cNvSpPr txBox="1"/>
          <p:nvPr/>
        </p:nvSpPr>
        <p:spPr>
          <a:xfrm>
            <a:off x="13225" y="4386426"/>
            <a:ext cx="91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“gets stuck”</a:t>
            </a:r>
          </a:p>
        </p:txBody>
      </p:sp>
      <p:sp>
        <p:nvSpPr>
          <p:cNvPr id="232" name="Shape 232"/>
          <p:cNvSpPr/>
          <p:nvPr/>
        </p:nvSpPr>
        <p:spPr>
          <a:xfrm flipH="1" rot="4048631">
            <a:off x="886092" y="53239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33" name="Shape 233"/>
          <p:cNvSpPr txBox="1"/>
          <p:nvPr/>
        </p:nvSpPr>
        <p:spPr>
          <a:xfrm>
            <a:off x="13225" y="5073672"/>
            <a:ext cx="913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i.e. the path from the first lilypad to the last 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 Since there exists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the first lilypad to the last lilypad, there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some hop in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path that starts at lilypad s &lt; k and ends at or after lilypad k+1. But then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lilys[s] + r &lt; lilys[k] + r &lt; lilys[k+1], so this hop is illegal.</a:t>
            </a:r>
          </a:p>
        </p:txBody>
      </p:sp>
      <p:sp>
        <p:nvSpPr>
          <p:cNvPr id="240" name="Shape 240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1" name="Shape 241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  <p:sp>
        <p:nvSpPr>
          <p:cNvPr id="242" name="Shape 242"/>
          <p:cNvSpPr/>
          <p:nvPr/>
        </p:nvSpPr>
        <p:spPr>
          <a:xfrm flipH="1" rot="5401873">
            <a:off x="2321700" y="3134536"/>
            <a:ext cx="93415" cy="309295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3" name="Shape 243"/>
          <p:cNvSpPr txBox="1"/>
          <p:nvPr/>
        </p:nvSpPr>
        <p:spPr>
          <a:xfrm>
            <a:off x="13225" y="4386426"/>
            <a:ext cx="91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“gets stuck”</a:t>
            </a:r>
          </a:p>
        </p:txBody>
      </p:sp>
      <p:sp>
        <p:nvSpPr>
          <p:cNvPr id="244" name="Shape 244"/>
          <p:cNvSpPr/>
          <p:nvPr/>
        </p:nvSpPr>
        <p:spPr>
          <a:xfrm flipH="1" rot="4048631">
            <a:off x="886092" y="53239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45" name="Shape 245"/>
          <p:cNvSpPr txBox="1"/>
          <p:nvPr/>
        </p:nvSpPr>
        <p:spPr>
          <a:xfrm>
            <a:off x="13225" y="5073672"/>
            <a:ext cx="913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i.e. the path from the first lilypad to the last 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251" name="Shape 25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 feasible series of hops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contradiction.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it did not. A path might be infeasible for one of three reasons: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H.first ≠ 0, (2) H[k] + r &lt; H[k+1] for some k, or (3) H.last ≠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the algorithm initializes H to [0], (1)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will always be reachable from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therefore (2) is impossible.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construction of the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H.last ≯ n. 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H.last ≮ n, we proceed by contradiction. Assume that H.last &lt; n. This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happens if our algorithm fails to halt,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furthest_reachable_lily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been unable to reach lilypad k+1 from some lilypad k. Since there exists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path from the first lilypad to the last lilypad, there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some hop in that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path that starts at lilypad s &lt; k and ends at or after lilypad k+1. But then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have lilys[s] + r &lt; lilys[k] + r &lt; lilys[k+1], so this hop is illegal. We have reached 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contradiction, so our assumption must have been incorrect; therefore,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(3) is impossible. ◼</a:t>
            </a:r>
          </a:p>
        </p:txBody>
      </p:sp>
      <p:sp>
        <p:nvSpPr>
          <p:cNvPr id="252" name="Shape 252"/>
          <p:cNvSpPr/>
          <p:nvPr/>
        </p:nvSpPr>
        <p:spPr>
          <a:xfrm flipH="1" rot="4048631">
            <a:off x="886092" y="24283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3" name="Shape 253"/>
          <p:cNvSpPr txBox="1"/>
          <p:nvPr/>
        </p:nvSpPr>
        <p:spPr>
          <a:xfrm>
            <a:off x="13213" y="2329029"/>
            <a:ext cx="91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Notation for the first element in list H.</a:t>
            </a:r>
          </a:p>
        </p:txBody>
      </p:sp>
      <p:sp>
        <p:nvSpPr>
          <p:cNvPr id="254" name="Shape 254"/>
          <p:cNvSpPr/>
          <p:nvPr/>
        </p:nvSpPr>
        <p:spPr>
          <a:xfrm flipH="1" rot="5401873">
            <a:off x="2321700" y="3134536"/>
            <a:ext cx="93415" cy="309295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5" name="Shape 255"/>
          <p:cNvSpPr txBox="1"/>
          <p:nvPr/>
        </p:nvSpPr>
        <p:spPr>
          <a:xfrm>
            <a:off x="13225" y="4386426"/>
            <a:ext cx="913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aka “gets stuck”</a:t>
            </a:r>
          </a:p>
        </p:txBody>
      </p:sp>
      <p:sp>
        <p:nvSpPr>
          <p:cNvPr id="256" name="Shape 256"/>
          <p:cNvSpPr/>
          <p:nvPr/>
        </p:nvSpPr>
        <p:spPr>
          <a:xfrm flipH="1" rot="4048631">
            <a:off x="886092" y="5323939"/>
            <a:ext cx="233505" cy="3235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7" name="Shape 257"/>
          <p:cNvSpPr txBox="1"/>
          <p:nvPr/>
        </p:nvSpPr>
        <p:spPr>
          <a:xfrm>
            <a:off x="13225" y="5073672"/>
            <a:ext cx="913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i.e. the path from the first lilypad to the last 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6088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733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019025" y="4212175"/>
            <a:ext cx="81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752150" y="42121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k-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43550" y="2040675"/>
            <a:ext cx="15375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some path from the first lilypad to the last one; let’s call it P.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584487" y="25849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276" name="Shape 276"/>
          <p:cNvSpPr/>
          <p:nvPr/>
        </p:nvSpPr>
        <p:spPr>
          <a:xfrm flipH="1" rot="2028780">
            <a:off x="2260583" y="2921039"/>
            <a:ext cx="565898" cy="3884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7" name="Shape 277"/>
          <p:cNvSpPr/>
          <p:nvPr/>
        </p:nvSpPr>
        <p:spPr>
          <a:xfrm flipH="1" rot="2028609">
            <a:off x="3150259" y="2244822"/>
            <a:ext cx="2613977" cy="17409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8" name="Shape 278"/>
          <p:cNvSpPr/>
          <p:nvPr/>
        </p:nvSpPr>
        <p:spPr>
          <a:xfrm flipH="1" rot="2028568">
            <a:off x="6088406" y="2916027"/>
            <a:ext cx="643625" cy="4134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 flipH="1" rot="863627">
            <a:off x="741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1" name="Shape 281"/>
          <p:cNvSpPr txBox="1"/>
          <p:nvPr/>
        </p:nvSpPr>
        <p:spPr>
          <a:xfrm>
            <a:off x="1082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282" name="Shape 282"/>
          <p:cNvSpPr/>
          <p:nvPr/>
        </p:nvSpPr>
        <p:spPr>
          <a:xfrm flipH="1" rot="2142855">
            <a:off x="1732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3" name="Shape 283"/>
          <p:cNvSpPr txBox="1"/>
          <p:nvPr/>
        </p:nvSpPr>
        <p:spPr>
          <a:xfrm>
            <a:off x="6495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k+2</a:t>
            </a:r>
          </a:p>
        </p:txBody>
      </p:sp>
      <p:sp>
        <p:nvSpPr>
          <p:cNvPr id="284" name="Shape 284"/>
          <p:cNvSpPr/>
          <p:nvPr/>
        </p:nvSpPr>
        <p:spPr>
          <a:xfrm flipH="1" rot="863627">
            <a:off x="6837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5" name="Shape 285"/>
          <p:cNvSpPr txBox="1"/>
          <p:nvPr/>
        </p:nvSpPr>
        <p:spPr>
          <a:xfrm>
            <a:off x="7178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286" name="Shape 286"/>
          <p:cNvSpPr/>
          <p:nvPr/>
        </p:nvSpPr>
        <p:spPr>
          <a:xfrm flipH="1" rot="2142855">
            <a:off x="7828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7" name="Shape 287"/>
          <p:cNvSpPr txBox="1"/>
          <p:nvPr/>
        </p:nvSpPr>
        <p:spPr>
          <a:xfrm>
            <a:off x="11610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733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319950" y="5298588"/>
            <a:ext cx="111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our algorithm gets stuck at some arbitrary vertex k.</a:t>
            </a:r>
          </a:p>
        </p:txBody>
      </p:sp>
      <p:sp>
        <p:nvSpPr>
          <p:cNvPr id="290" name="Shape 290"/>
          <p:cNvSpPr/>
          <p:nvPr/>
        </p:nvSpPr>
        <p:spPr>
          <a:xfrm flipH="1" rot="-3031980">
            <a:off x="2602987" y="4802962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6088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733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019025" y="4212175"/>
            <a:ext cx="81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1752150" y="42121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k-1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43550" y="2040675"/>
            <a:ext cx="15375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some path from the first lilypad to the last one; let’s call it P.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6584487" y="25849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309" name="Shape 309"/>
          <p:cNvSpPr/>
          <p:nvPr/>
        </p:nvSpPr>
        <p:spPr>
          <a:xfrm flipH="1" rot="2028780">
            <a:off x="2260583" y="2921039"/>
            <a:ext cx="565898" cy="3884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0" name="Shape 310"/>
          <p:cNvSpPr/>
          <p:nvPr/>
        </p:nvSpPr>
        <p:spPr>
          <a:xfrm flipH="1" rot="2028609">
            <a:off x="3150259" y="2244822"/>
            <a:ext cx="2613977" cy="17409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1" name="Shape 311"/>
          <p:cNvSpPr/>
          <p:nvPr/>
        </p:nvSpPr>
        <p:spPr>
          <a:xfrm flipH="1" rot="2028568">
            <a:off x="6088406" y="2916027"/>
            <a:ext cx="643625" cy="4134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 flipH="1" rot="863627">
            <a:off x="741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4" name="Shape 314"/>
          <p:cNvSpPr txBox="1"/>
          <p:nvPr/>
        </p:nvSpPr>
        <p:spPr>
          <a:xfrm>
            <a:off x="1082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15" name="Shape 315"/>
          <p:cNvSpPr/>
          <p:nvPr/>
        </p:nvSpPr>
        <p:spPr>
          <a:xfrm flipH="1" rot="2142855">
            <a:off x="1732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6" name="Shape 316"/>
          <p:cNvSpPr txBox="1"/>
          <p:nvPr/>
        </p:nvSpPr>
        <p:spPr>
          <a:xfrm>
            <a:off x="6495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k+2</a:t>
            </a:r>
          </a:p>
        </p:txBody>
      </p:sp>
      <p:sp>
        <p:nvSpPr>
          <p:cNvPr id="317" name="Shape 317"/>
          <p:cNvSpPr/>
          <p:nvPr/>
        </p:nvSpPr>
        <p:spPr>
          <a:xfrm flipH="1" rot="863627">
            <a:off x="6837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18" name="Shape 318"/>
          <p:cNvSpPr txBox="1"/>
          <p:nvPr/>
        </p:nvSpPr>
        <p:spPr>
          <a:xfrm>
            <a:off x="7178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19" name="Shape 319"/>
          <p:cNvSpPr/>
          <p:nvPr/>
        </p:nvSpPr>
        <p:spPr>
          <a:xfrm flipH="1" rot="2142855">
            <a:off x="7828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0" name="Shape 320"/>
          <p:cNvSpPr txBox="1"/>
          <p:nvPr/>
        </p:nvSpPr>
        <p:spPr>
          <a:xfrm>
            <a:off x="11610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33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319950" y="5298588"/>
            <a:ext cx="111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our algorithm gets stuck at some arbitrary vertex k.</a:t>
            </a:r>
          </a:p>
        </p:txBody>
      </p:sp>
      <p:sp>
        <p:nvSpPr>
          <p:cNvPr id="323" name="Shape 323"/>
          <p:cNvSpPr/>
          <p:nvPr/>
        </p:nvSpPr>
        <p:spPr>
          <a:xfrm flipH="1" rot="-3031980">
            <a:off x="2602987" y="4802962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4" name="Shape 324"/>
          <p:cNvSpPr txBox="1"/>
          <p:nvPr/>
        </p:nvSpPr>
        <p:spPr>
          <a:xfrm>
            <a:off x="3909800" y="3533070"/>
            <a:ext cx="1113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hop from k to k+1 is infeasible. </a:t>
            </a:r>
          </a:p>
        </p:txBody>
      </p:sp>
      <p:sp>
        <p:nvSpPr>
          <p:cNvPr id="325" name="Shape 325"/>
          <p:cNvSpPr/>
          <p:nvPr/>
        </p:nvSpPr>
        <p:spPr>
          <a:xfrm flipH="1" rot="-3031980">
            <a:off x="4192824" y="3037437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6088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733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k+1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19025" y="4212175"/>
            <a:ext cx="81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752150" y="42121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k-1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43550" y="2040675"/>
            <a:ext cx="15375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some path from the first lilypad to the last one; let’s call it P.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6584487" y="25849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344" name="Shape 344"/>
          <p:cNvSpPr/>
          <p:nvPr/>
        </p:nvSpPr>
        <p:spPr>
          <a:xfrm flipH="1" rot="2028780">
            <a:off x="2260583" y="2921039"/>
            <a:ext cx="565898" cy="3884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45" name="Shape 345"/>
          <p:cNvSpPr/>
          <p:nvPr/>
        </p:nvSpPr>
        <p:spPr>
          <a:xfrm flipH="1" rot="2028568">
            <a:off x="6088406" y="2916027"/>
            <a:ext cx="643625" cy="4134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 flipH="1" rot="863627">
            <a:off x="741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48" name="Shape 348"/>
          <p:cNvSpPr txBox="1"/>
          <p:nvPr/>
        </p:nvSpPr>
        <p:spPr>
          <a:xfrm>
            <a:off x="1082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49" name="Shape 349"/>
          <p:cNvSpPr/>
          <p:nvPr/>
        </p:nvSpPr>
        <p:spPr>
          <a:xfrm flipH="1" rot="2142855">
            <a:off x="1732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50" name="Shape 350"/>
          <p:cNvSpPr txBox="1"/>
          <p:nvPr/>
        </p:nvSpPr>
        <p:spPr>
          <a:xfrm>
            <a:off x="6495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k+2</a:t>
            </a:r>
          </a:p>
        </p:txBody>
      </p:sp>
      <p:sp>
        <p:nvSpPr>
          <p:cNvPr id="351" name="Shape 351"/>
          <p:cNvSpPr/>
          <p:nvPr/>
        </p:nvSpPr>
        <p:spPr>
          <a:xfrm flipH="1" rot="863627">
            <a:off x="6837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52" name="Shape 352"/>
          <p:cNvSpPr txBox="1"/>
          <p:nvPr/>
        </p:nvSpPr>
        <p:spPr>
          <a:xfrm>
            <a:off x="7178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53" name="Shape 353"/>
          <p:cNvSpPr/>
          <p:nvPr/>
        </p:nvSpPr>
        <p:spPr>
          <a:xfrm flipH="1" rot="2142855">
            <a:off x="7828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54" name="Shape 354"/>
          <p:cNvSpPr txBox="1"/>
          <p:nvPr/>
        </p:nvSpPr>
        <p:spPr>
          <a:xfrm>
            <a:off x="11610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33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319950" y="5298588"/>
            <a:ext cx="111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our algorithm gets stuck at some arbitrary vertex k.</a:t>
            </a:r>
          </a:p>
        </p:txBody>
      </p:sp>
      <p:sp>
        <p:nvSpPr>
          <p:cNvPr id="357" name="Shape 357"/>
          <p:cNvSpPr/>
          <p:nvPr/>
        </p:nvSpPr>
        <p:spPr>
          <a:xfrm flipH="1" rot="-3031980">
            <a:off x="2602987" y="4802962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6088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733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8019025" y="4212175"/>
            <a:ext cx="81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1752150" y="42121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k-1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43550" y="2040675"/>
            <a:ext cx="15375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exists some path from the first lilypad to the last one; let’s call it P.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6584487" y="25849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376" name="Shape 376"/>
          <p:cNvSpPr/>
          <p:nvPr/>
        </p:nvSpPr>
        <p:spPr>
          <a:xfrm flipH="1" rot="2028780">
            <a:off x="2260583" y="2921039"/>
            <a:ext cx="565898" cy="38848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77" name="Shape 377"/>
          <p:cNvSpPr/>
          <p:nvPr/>
        </p:nvSpPr>
        <p:spPr>
          <a:xfrm flipH="1" rot="2028568">
            <a:off x="6088406" y="2916027"/>
            <a:ext cx="643625" cy="41342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 flipH="1" rot="863627">
            <a:off x="741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0" name="Shape 380"/>
          <p:cNvSpPr txBox="1"/>
          <p:nvPr/>
        </p:nvSpPr>
        <p:spPr>
          <a:xfrm>
            <a:off x="1082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81" name="Shape 381"/>
          <p:cNvSpPr/>
          <p:nvPr/>
        </p:nvSpPr>
        <p:spPr>
          <a:xfrm flipH="1" rot="2142855">
            <a:off x="1732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2" name="Shape 382"/>
          <p:cNvSpPr txBox="1"/>
          <p:nvPr/>
        </p:nvSpPr>
        <p:spPr>
          <a:xfrm>
            <a:off x="6495025" y="4212175"/>
            <a:ext cx="699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k+2</a:t>
            </a:r>
          </a:p>
        </p:txBody>
      </p:sp>
      <p:sp>
        <p:nvSpPr>
          <p:cNvPr id="383" name="Shape 383"/>
          <p:cNvSpPr/>
          <p:nvPr/>
        </p:nvSpPr>
        <p:spPr>
          <a:xfrm flipH="1" rot="863627">
            <a:off x="6837581" y="3022475"/>
            <a:ext cx="391761" cy="17743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4" name="Shape 384"/>
          <p:cNvSpPr txBox="1"/>
          <p:nvPr/>
        </p:nvSpPr>
        <p:spPr>
          <a:xfrm>
            <a:off x="7178650" y="2533600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85" name="Shape 385"/>
          <p:cNvSpPr/>
          <p:nvPr/>
        </p:nvSpPr>
        <p:spPr>
          <a:xfrm flipH="1" rot="2142855">
            <a:off x="7828196" y="3022483"/>
            <a:ext cx="391741" cy="17744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6" name="Shape 386"/>
          <p:cNvSpPr txBox="1"/>
          <p:nvPr/>
        </p:nvSpPr>
        <p:spPr>
          <a:xfrm>
            <a:off x="11610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33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319950" y="5298588"/>
            <a:ext cx="1113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our algorithm gets stuck at some arbitrary vertex k.</a:t>
            </a:r>
          </a:p>
        </p:txBody>
      </p:sp>
      <p:sp>
        <p:nvSpPr>
          <p:cNvPr id="389" name="Shape 389"/>
          <p:cNvSpPr/>
          <p:nvPr/>
        </p:nvSpPr>
        <p:spPr>
          <a:xfrm flipH="1" rot="-3031980">
            <a:off x="2602987" y="4802962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90" name="Shape 390"/>
          <p:cNvSpPr/>
          <p:nvPr/>
        </p:nvSpPr>
        <p:spPr>
          <a:xfrm flipH="1" rot="2028617">
            <a:off x="2022930" y="1886489"/>
            <a:ext cx="3606969" cy="228713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dash"/>
            <a:round/>
            <a:headEnd len="lg" w="lg" type="none"/>
            <a:tailEnd len="lg" w="lg" type="stealth"/>
          </a:ln>
        </p:spPr>
      </p:sp>
      <p:sp>
        <p:nvSpPr>
          <p:cNvPr id="391" name="Shape 391"/>
          <p:cNvSpPr txBox="1"/>
          <p:nvPr/>
        </p:nvSpPr>
        <p:spPr>
          <a:xfrm>
            <a:off x="3524300" y="3451550"/>
            <a:ext cx="14475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But the fact remains there exists some path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from the first to the last lilypad.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produces a contradiction.</a:t>
            </a:r>
          </a:p>
        </p:txBody>
      </p:sp>
      <p:sp>
        <p:nvSpPr>
          <p:cNvPr id="392" name="Shape 392"/>
          <p:cNvSpPr/>
          <p:nvPr/>
        </p:nvSpPr>
        <p:spPr>
          <a:xfrm flipH="1" rot="-3031980">
            <a:off x="4035937" y="2955912"/>
            <a:ext cx="485341" cy="4101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398" name="Shape 3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4 Feedback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1444500"/>
            <a:ext cx="7324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04" name="Shape 4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11" name="Shape 41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005" y="31328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19" name="Shape 41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25" name="Shape 42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31" name="Shape 43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 be the series of hops produced by our algorithm and H*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series of hops. Then |H| and |H*|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hops in H and H*, respectively.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37" name="Shape 43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 be the series of hops produced by our algorithm and H*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series of hops. Then |H| and |H*|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hops in H and H*, respectively.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|H| ≥ |H*|. Why?         </a:t>
            </a: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05" y="364181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44" name="Shape 44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 be the series of hops produced by our algorithm and H*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series of hops. Then |H| and |H*|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hops in H and H*, respectively.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|H| ≥ |H*|. Why?         Otherwise, H* wouldn’t be optimal.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05" y="364181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51" name="Shape 45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 be the series of hops produced by our algorithm and H*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series of hops. Then |H| and |H*|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hops in H and H*, respectively.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|H| ≥ |H*|. Why?         Otherwise, H* wouldn’t be optimal.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want to prove that |H| = |H*|. How?</a:t>
            </a: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05" y="364181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458" name="Shape 4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difficult part: 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always finds an optimal series of hops?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about the algorithm with greater precision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 be the series of hops produced by our algorithm and H*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series of hops. Then |H| and |H*|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hops in H and H*, respectively.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|H| ≥ |H*|. Why?         Otherwise, H* wouldn’t be optimal.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want to prove that |H| = |H*|. How?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Consider an arbitrary optimal series of hops H*, then show that our greedy algorithm produces a series of hops H no worse than H*.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05" y="364181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 Does Arbitrary H* Mean?</a:t>
            </a:r>
          </a:p>
        </p:txBody>
      </p:sp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3142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6157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942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 rot="8734239">
            <a:off x="6101758" y="2932861"/>
            <a:ext cx="1468547" cy="9925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2" name="Shape 472"/>
          <p:cNvSpPr/>
          <p:nvPr/>
        </p:nvSpPr>
        <p:spPr>
          <a:xfrm rot="8728838">
            <a:off x="1614586" y="2987354"/>
            <a:ext cx="1316965" cy="92819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3" name="Shape 473"/>
          <p:cNvSpPr txBox="1"/>
          <p:nvPr/>
        </p:nvSpPr>
        <p:spPr>
          <a:xfrm>
            <a:off x="6842150" y="2428262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474" name="Shape 474"/>
          <p:cNvSpPr/>
          <p:nvPr/>
        </p:nvSpPr>
        <p:spPr>
          <a:xfrm flipH="1" rot="2028731">
            <a:off x="1609982" y="2569401"/>
            <a:ext cx="1344885" cy="9214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5" name="Shape 475"/>
          <p:cNvSpPr/>
          <p:nvPr/>
        </p:nvSpPr>
        <p:spPr>
          <a:xfrm flipH="1" rot="2028605">
            <a:off x="3298406" y="2541885"/>
            <a:ext cx="1489691" cy="9919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6" name="Shape 476"/>
          <p:cNvSpPr/>
          <p:nvPr/>
        </p:nvSpPr>
        <p:spPr>
          <a:xfrm flipH="1" rot="2028590">
            <a:off x="6046872" y="2554528"/>
            <a:ext cx="1485950" cy="96518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7" name="Shape 477"/>
          <p:cNvSpPr/>
          <p:nvPr/>
        </p:nvSpPr>
        <p:spPr>
          <a:xfrm rot="8728935">
            <a:off x="3225174" y="3059066"/>
            <a:ext cx="1155311" cy="8095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8" name="Shape 478"/>
          <p:cNvSpPr txBox="1"/>
          <p:nvPr/>
        </p:nvSpPr>
        <p:spPr>
          <a:xfrm>
            <a:off x="6868341" y="31410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 rot="8729325">
            <a:off x="4650695" y="3063663"/>
            <a:ext cx="1156580" cy="7535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 flipH="1" rot="2028476">
            <a:off x="5051007" y="2771857"/>
            <a:ext cx="741273" cy="51330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6" name="Shape 486"/>
          <p:cNvSpPr txBox="1"/>
          <p:nvPr/>
        </p:nvSpPr>
        <p:spPr>
          <a:xfrm>
            <a:off x="47714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74445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488" name="Shape 488"/>
          <p:cNvSpPr/>
          <p:nvPr/>
        </p:nvSpPr>
        <p:spPr>
          <a:xfrm rot="8908518">
            <a:off x="1626969" y="3262314"/>
            <a:ext cx="1310887" cy="8685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9" name="Shape 489"/>
          <p:cNvSpPr/>
          <p:nvPr/>
        </p:nvSpPr>
        <p:spPr>
          <a:xfrm rot="8908627">
            <a:off x="3317219" y="3221969"/>
            <a:ext cx="1452040" cy="93508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90" name="Shape 490"/>
          <p:cNvSpPr/>
          <p:nvPr/>
        </p:nvSpPr>
        <p:spPr>
          <a:xfrm rot="8908687">
            <a:off x="6065643" y="3235249"/>
            <a:ext cx="1448382" cy="90985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91" name="Shape 491"/>
          <p:cNvSpPr/>
          <p:nvPr/>
        </p:nvSpPr>
        <p:spPr>
          <a:xfrm rot="8908818">
            <a:off x="5060366" y="3456116"/>
            <a:ext cx="722531" cy="4838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92" name="Shape 492"/>
          <p:cNvSpPr txBox="1"/>
          <p:nvPr/>
        </p:nvSpPr>
        <p:spPr>
          <a:xfrm>
            <a:off x="6868341" y="36744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5827850" y="4969875"/>
            <a:ext cx="1985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There could be many optimal H* (this series of lilypads has 2); this proof relies on an arbitrary choice from among this H*.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we choose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94" name="Shape 494"/>
          <p:cNvSpPr/>
          <p:nvPr/>
        </p:nvSpPr>
        <p:spPr>
          <a:xfrm flipH="1" rot="-3032091">
            <a:off x="6394862" y="4023932"/>
            <a:ext cx="816222" cy="7714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4 Feedback</a:t>
            </a:r>
          </a:p>
        </p:txBody>
      </p:sp>
      <p:sp>
        <p:nvSpPr>
          <p:cNvPr id="82" name="Shape 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139700"/>
            <a:ext cx="73342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00" name="Shape 50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06" name="Shape 50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12" name="Shape 51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After taking i hops according to our greedy algorithm, Freddie will be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least as far forward as if it took i jumps according to an optimal solution.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18" name="Shape 51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After taking i hops according to our greedy algorithm, Freddie will be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least as far forward as if it took i jumps according to an optimal solution.</a:t>
            </a: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75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045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807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33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837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152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31" name="Shape 531"/>
          <p:cNvSpPr/>
          <p:nvPr/>
        </p:nvSpPr>
        <p:spPr>
          <a:xfrm flipH="1" rot="2028755">
            <a:off x="1092566" y="5376524"/>
            <a:ext cx="515041" cy="35616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2" name="Shape 532"/>
          <p:cNvSpPr/>
          <p:nvPr/>
        </p:nvSpPr>
        <p:spPr>
          <a:xfrm flipH="1" rot="2028724">
            <a:off x="1823595" y="5092447"/>
            <a:ext cx="1332813" cy="9150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3" name="Shape 533"/>
          <p:cNvSpPr/>
          <p:nvPr/>
        </p:nvSpPr>
        <p:spPr>
          <a:xfrm flipH="1" rot="2028666">
            <a:off x="3508960" y="4939008"/>
            <a:ext cx="1858246" cy="122187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4" name="Shape 534"/>
          <p:cNvSpPr txBox="1"/>
          <p:nvPr/>
        </p:nvSpPr>
        <p:spPr>
          <a:xfrm>
            <a:off x="2220800" y="4948850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823100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 flipH="1" rot="2028662">
            <a:off x="5792814" y="4745603"/>
            <a:ext cx="2588210" cy="16600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42" name="Shape 54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After taking i hops according to our greedy algorithm, Freddie will be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least as far forward as if it took i jumps according to an optimal solution.</a:t>
            </a:r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75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045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807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3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37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152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55" name="Shape 555"/>
          <p:cNvSpPr/>
          <p:nvPr/>
        </p:nvSpPr>
        <p:spPr>
          <a:xfrm flipH="1" rot="2028755">
            <a:off x="1092566" y="5376524"/>
            <a:ext cx="515041" cy="35616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56" name="Shape 556"/>
          <p:cNvSpPr txBox="1"/>
          <p:nvPr/>
        </p:nvSpPr>
        <p:spPr>
          <a:xfrm>
            <a:off x="6218875" y="4047425"/>
            <a:ext cx="1616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this arbitrary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(unrelated to our alg)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p(1, H) =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p(2, H) =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p(3, H) = 6</a:t>
            </a:r>
          </a:p>
        </p:txBody>
      </p:sp>
      <p:sp>
        <p:nvSpPr>
          <p:cNvPr id="557" name="Shape 557"/>
          <p:cNvSpPr/>
          <p:nvPr/>
        </p:nvSpPr>
        <p:spPr>
          <a:xfrm flipH="1" rot="2028724">
            <a:off x="1823595" y="5092447"/>
            <a:ext cx="1332813" cy="9150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58" name="Shape 558"/>
          <p:cNvSpPr/>
          <p:nvPr/>
        </p:nvSpPr>
        <p:spPr>
          <a:xfrm flipH="1" rot="2028666">
            <a:off x="3508960" y="4939008"/>
            <a:ext cx="1858246" cy="122187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59" name="Shape 559"/>
          <p:cNvSpPr txBox="1"/>
          <p:nvPr/>
        </p:nvSpPr>
        <p:spPr>
          <a:xfrm>
            <a:off x="2220800" y="4948850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823100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 flipH="1" rot="2028662">
            <a:off x="5792814" y="4745603"/>
            <a:ext cx="2588210" cy="16600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567" name="Shape 56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p(i, H) denote the frog’s position after taking the first i hops from series 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After taking i hops according to our greedy algorithm, Freddie will be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least as far forward as if it took i jumps according to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formalize this using induction.</a:t>
            </a: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5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3045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807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533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8379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25" y="5603590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1521737" y="6118850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80" name="Shape 580"/>
          <p:cNvSpPr/>
          <p:nvPr/>
        </p:nvSpPr>
        <p:spPr>
          <a:xfrm flipH="1" rot="2028755">
            <a:off x="1092566" y="5376524"/>
            <a:ext cx="515041" cy="35616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81" name="Shape 581"/>
          <p:cNvSpPr txBox="1"/>
          <p:nvPr/>
        </p:nvSpPr>
        <p:spPr>
          <a:xfrm>
            <a:off x="6218875" y="4047425"/>
            <a:ext cx="1616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this arbitrary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(unrelated to our alg)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p(1, H) =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p(2, H) =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p(3, H) = 6</a:t>
            </a:r>
          </a:p>
        </p:txBody>
      </p:sp>
      <p:sp>
        <p:nvSpPr>
          <p:cNvPr id="582" name="Shape 582"/>
          <p:cNvSpPr/>
          <p:nvPr/>
        </p:nvSpPr>
        <p:spPr>
          <a:xfrm flipH="1" rot="2028724">
            <a:off x="1823595" y="5092447"/>
            <a:ext cx="1332813" cy="9150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83" name="Shape 583"/>
          <p:cNvSpPr/>
          <p:nvPr/>
        </p:nvSpPr>
        <p:spPr>
          <a:xfrm flipH="1" rot="2028666">
            <a:off x="3508960" y="4939008"/>
            <a:ext cx="1858246" cy="122187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84" name="Shape 584"/>
          <p:cNvSpPr txBox="1"/>
          <p:nvPr/>
        </p:nvSpPr>
        <p:spPr>
          <a:xfrm>
            <a:off x="2220800" y="4948850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pic>
        <p:nvPicPr>
          <p:cNvPr id="585" name="Shape 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823100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/>
          <p:nvPr/>
        </p:nvSpPr>
        <p:spPr>
          <a:xfrm flipH="1" rot="2028662">
            <a:off x="5792814" y="4745603"/>
            <a:ext cx="2588210" cy="16600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p(i, H) ≥ p(i, H*), constructing H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592" name="Shape 5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761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52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5047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809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/>
        </p:nvSpPr>
        <p:spPr>
          <a:xfrm>
            <a:off x="1237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1863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</a:p>
        </p:txBody>
      </p:sp>
      <p:pic>
        <p:nvPicPr>
          <p:cNvPr id="606" name="Shape 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 rot="8734210">
            <a:off x="5585741" y="2774832"/>
            <a:ext cx="2468227" cy="173201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08" name="Shape 608"/>
          <p:cNvSpPr/>
          <p:nvPr/>
        </p:nvSpPr>
        <p:spPr>
          <a:xfrm rot="8728814">
            <a:off x="936779" y="3041104"/>
            <a:ext cx="1856488" cy="122642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09" name="Shape 609"/>
          <p:cNvSpPr txBox="1"/>
          <p:nvPr/>
        </p:nvSpPr>
        <p:spPr>
          <a:xfrm>
            <a:off x="6508287" y="25087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610" name="Shape 610"/>
          <p:cNvSpPr/>
          <p:nvPr/>
        </p:nvSpPr>
        <p:spPr>
          <a:xfrm flipH="1" rot="2028778">
            <a:off x="996820" y="2314996"/>
            <a:ext cx="2468239" cy="162863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1" name="Shape 611"/>
          <p:cNvSpPr/>
          <p:nvPr/>
        </p:nvSpPr>
        <p:spPr>
          <a:xfrm flipH="1" rot="2028618">
            <a:off x="3860903" y="2692363"/>
            <a:ext cx="1271577" cy="86451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2" name="Shape 612"/>
          <p:cNvSpPr/>
          <p:nvPr/>
        </p:nvSpPr>
        <p:spPr>
          <a:xfrm flipH="1" rot="2028662">
            <a:off x="5508302" y="2305528"/>
            <a:ext cx="2588210" cy="16600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3" name="Shape 613"/>
          <p:cNvSpPr/>
          <p:nvPr/>
        </p:nvSpPr>
        <p:spPr>
          <a:xfrm rot="8728873">
            <a:off x="3179959" y="2973977"/>
            <a:ext cx="1933883" cy="13150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4" name="Shape 614"/>
          <p:cNvSpPr txBox="1"/>
          <p:nvPr/>
        </p:nvSpPr>
        <p:spPr>
          <a:xfrm>
            <a:off x="6534478" y="3754975"/>
            <a:ext cx="5447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863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H*) = 0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3961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H*) = 3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31581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H) = 4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46821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H) = 6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46821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H*) = 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 txBox="1"/>
          <p:nvPr/>
        </p:nvSpPr>
        <p:spPr>
          <a:xfrm>
            <a:off x="47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761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3523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5047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8095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12" y="3163515"/>
            <a:ext cx="699425" cy="5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/>
        </p:nvSpPr>
        <p:spPr>
          <a:xfrm>
            <a:off x="1237225" y="4212175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1863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</a:p>
        </p:txBody>
      </p:sp>
      <p:pic>
        <p:nvPicPr>
          <p:cNvPr id="638" name="Shape 6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5087" y="2383025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/>
          <p:nvPr/>
        </p:nvSpPr>
        <p:spPr>
          <a:xfrm rot="8734210">
            <a:off x="5585741" y="2774832"/>
            <a:ext cx="2468227" cy="173201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0" name="Shape 640"/>
          <p:cNvSpPr/>
          <p:nvPr/>
        </p:nvSpPr>
        <p:spPr>
          <a:xfrm rot="8728814">
            <a:off x="936779" y="3041104"/>
            <a:ext cx="1856488" cy="122642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1" name="Shape 641"/>
          <p:cNvSpPr txBox="1"/>
          <p:nvPr/>
        </p:nvSpPr>
        <p:spPr>
          <a:xfrm>
            <a:off x="6508287" y="2508775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642" name="Shape 642"/>
          <p:cNvSpPr/>
          <p:nvPr/>
        </p:nvSpPr>
        <p:spPr>
          <a:xfrm flipH="1" rot="2028778">
            <a:off x="996820" y="2314996"/>
            <a:ext cx="2468239" cy="162863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3" name="Shape 643"/>
          <p:cNvSpPr/>
          <p:nvPr/>
        </p:nvSpPr>
        <p:spPr>
          <a:xfrm flipH="1" rot="2028618">
            <a:off x="3860903" y="2692363"/>
            <a:ext cx="1271577" cy="86451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4" name="Shape 644"/>
          <p:cNvSpPr/>
          <p:nvPr/>
        </p:nvSpPr>
        <p:spPr>
          <a:xfrm flipH="1" rot="2028662">
            <a:off x="5508302" y="2305528"/>
            <a:ext cx="2588210" cy="16600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5" name="Shape 645"/>
          <p:cNvSpPr/>
          <p:nvPr/>
        </p:nvSpPr>
        <p:spPr>
          <a:xfrm rot="8728873">
            <a:off x="3179959" y="2973977"/>
            <a:ext cx="1933883" cy="13150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6" name="Shape 646"/>
          <p:cNvSpPr txBox="1"/>
          <p:nvPr/>
        </p:nvSpPr>
        <p:spPr>
          <a:xfrm>
            <a:off x="6534478" y="3754975"/>
            <a:ext cx="544799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863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H*) = 0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23961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H*) = 3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31581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H) = 4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4682150" y="26502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H) = 6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682150" y="3736675"/>
            <a:ext cx="113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p(1, H*) = 6</a:t>
            </a:r>
          </a:p>
        </p:txBody>
      </p:sp>
      <p:sp>
        <p:nvSpPr>
          <p:cNvPr id="652" name="Shape 652"/>
          <p:cNvSpPr/>
          <p:nvPr/>
        </p:nvSpPr>
        <p:spPr>
          <a:xfrm>
            <a:off x="252268" y="2309245"/>
            <a:ext cx="994200" cy="2062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rot="2700000">
            <a:off x="2843144" y="2309214"/>
            <a:ext cx="994050" cy="2062347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748068" y="2309245"/>
            <a:ext cx="994200" cy="2062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i in 0 ≤ i ≤ |H*|, we have </a:t>
            </a:r>
            <a:r>
              <a:rPr lang="en" sz="24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p(i, H)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p(i, H*)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constructing </a:t>
            </a:r>
            <a:r>
              <a:rPr b="1" lang="en" sz="24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61" name="Shape 6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67" name="Shape 66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4 Feedback</a:t>
            </a:r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What's one thing that you noticed has improved in the course so far?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More reasonable workload with respect to homework.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Awesome!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Office hours and the advice we receive from TAs is much better.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Great, the TA’s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are working super hard to make this happen!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More examples provided in lectures.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This will continue this week!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What's one thing that you wish was different about the course so far and hasn’t improved?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real-world examples of where these algorithms are useful in industrial 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real-world context.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I’ve started an anthology of cool use-cases on Piazza!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 would be great to receive feedback for the homework and solutions earlier.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Yes, we’ll try to release feedback for homework by Fridays.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Piazza response time.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We’re doing our best, and switched up our internal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processes. Also thank you to the upstanding Piazza citizens!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73" name="Shape 67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&lt; p(i+1, H*).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79" name="Shape 67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&lt; p(i+1, H*). Each hop is of size at most r, so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H*) ≤ p(i, H*) + 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85" name="Shape 6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&lt; p(i+1, H*). Each hop is of size at most r, so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H*) ≤ p(i, H*) + r. By our inductive hypothesis, we know p(i, H) ≥ p(i, H*),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so p(i+1, H*) ≤ p(i, H) + r; i.e. position p(i+1, H*) is reachable from position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p(i, H).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91" name="Shape 69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&lt; p(i+1, H*). Each hop is of size at most r, so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H*) ≤ p(i, H*) + r. By our inductive hypothesis, we know p(i, H) ≥ p(i, H*),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so p(i+1, H*) ≤ p(i, H) + r; i.e. position p(i+1, H*) is reachable from position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p(i, H). Since the greedy algorithm hops to the furthest lilypad still reachable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from position p(i, H), it hops to at least position p(i+1, H*). Therefore,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p(i+1, H) ≥ p(i+1, H*).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697" name="Shape 69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0 ≤ i ≤ |H*|, we have p(i, H) ≥ p(i, H*), constructing H from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if i = 0, then </a:t>
            </a:r>
            <a:r>
              <a:rPr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p(0, H) = 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≥ </a:t>
            </a:r>
            <a:r>
              <a:rPr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= p(0, H*)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the frog hasn’t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moved.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0 ≤ i &lt; |H*|.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We’ll prove the claim holds for i + 1 by considering two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≥ p(i+1, H*). Since each hop moves forward, we have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H) ≥ p(i, H), so we have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p(i, H) &lt; p(i+1, H*). Each hop is of size at most r, so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p(i+1, H*) ≤ p(i, H*) + r. By our inductive hypothesis, we know p(i, H) ≥ p(i, H*),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so p(i+1, H*) ≤ p(i, H) + r; i.e. position p(i+1, H*) is reachable from position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p(i, H). Since the greedy algorithm hops to the furthest lilypad still reachable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from position p(i, H), it hops to at least position p(i+1, H*). Therefore,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p(i+1, H) ≥ p(i+1, H*).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 p(i+1, H) ≥ p(i+1, H*), completing the induction. ◼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03" name="Shape 70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for the theorem: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09" name="Shape 70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15" name="Shape 71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21" name="Shape 72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27" name="Shape 7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Greedy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Frog Hopping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Activity Selection </a:t>
            </a:r>
          </a:p>
        </p:txBody>
      </p:sp>
      <p:sp>
        <p:nvSpPr>
          <p:cNvPr id="95" name="Shape 9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33" name="Shape 73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n ≤ p(k, H) ≤ n, then p(k, H) = 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39" name="Shape 73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n ≤ p(k, H) ≤ n, then p(k, H) =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greedy algorithm arrives at position n after k hops, so |H| = k.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45" name="Shape 7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n ≤ p(k, H) ≤ n, then p(k, H) =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greedy algorithm arrives at position n after k hops, so |H| = k. Importantly,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it’s impossible to reach position n in fewer than k hops since doing so would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contradict the optimality of H*.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51" name="Shape 75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n ≤ p(k, H) ≤ n, then p(k, H) =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greedy algorithm arrives at position n after k hops, so |H| = k. Importantly,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it’s impossible to reach position n in fewer than k hops since doing so would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contradict the optimality of H*. Thus, |H| = k = |H*|, so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produces an optimal solution. ◼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57" name="Shape 75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 for Freddie.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H* is an optimal solution, we know that |H*| ≤ |H|. We will prove |H*| = |H|.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k = |H*|. By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 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have p(k, H) ≥ p(k, H*). Since Freddie arrives at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position n after k hops along series H*, we know that p(k, H) ≥ p(k, H*) =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Because the greedy algorithm never hops past position n, we know p(k, H) ≤ 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n ≤ p(k, H) ≤ n, then p(k, H) =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greedy algorithm arrives at position n after k hops, so |H| = k. Importantly,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it’s impossible to reach position n in fewer than k hops since doing so would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contradict the optimality of H*. Thus, |H| = k = |H*|, so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produces an optimal solution. ◼</a:t>
            </a:r>
          </a:p>
        </p:txBody>
      </p:sp>
      <p:sp>
        <p:nvSpPr>
          <p:cNvPr id="758" name="Shape 758"/>
          <p:cNvSpPr/>
          <p:nvPr/>
        </p:nvSpPr>
        <p:spPr>
          <a:xfrm rot="1236284">
            <a:off x="7233182" y="4842174"/>
            <a:ext cx="301464" cy="3754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59" name="Shape 759"/>
          <p:cNvSpPr txBox="1"/>
          <p:nvPr/>
        </p:nvSpPr>
        <p:spPr>
          <a:xfrm>
            <a:off x="6361200" y="5268525"/>
            <a:ext cx="21732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Here, we proved this step using a direct proof. You should be able to structure the proof by contradiction here too.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65" name="Shape 76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  <p:sp>
        <p:nvSpPr>
          <p:cNvPr id="772" name="Shape 77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Feasibility.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feasible (aka legal) series of hops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it doesn’t “get stuck” or break any rules).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series of hops (i.e.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isn’t a better path available).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50" y="3078871"/>
            <a:ext cx="438750" cy="4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Stays Ahead</a:t>
            </a:r>
          </a:p>
        </p:txBody>
      </p:sp>
      <p:sp>
        <p:nvSpPr>
          <p:cNvPr id="780" name="Shape 78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style of proof we just wrote is an example of a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greedy stays ahead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proof.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Find intermediate values that evaluate the solution produced by any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algorithm, including the greedy one.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What’s our values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        The position after i hops.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Show the greedy algorithm produces values at least as good as any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solution’s (using induction).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(3) Prove that since the greedy algorithm produces values at least as good as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any solution’s, it must be optimal (using direct proof or proof by contradiction).</a:t>
            </a:r>
          </a:p>
        </p:txBody>
      </p:sp>
      <p:pic>
        <p:nvPicPr>
          <p:cNvPr id="781" name="Shape 7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391" y="2981915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787" name="Shape 78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There’s another style of proof that uses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greedy exchange argument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we swap an optimal solution out for the greedy solution, argue that we’re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still optimal.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43142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56157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2942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pic>
        <p:nvPicPr>
          <p:cNvPr id="798" name="Shape 7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/>
          <p:nvPr/>
        </p:nvSpPr>
        <p:spPr>
          <a:xfrm rot="8734239">
            <a:off x="6101758" y="2932861"/>
            <a:ext cx="1468547" cy="9925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0" name="Shape 800"/>
          <p:cNvSpPr/>
          <p:nvPr/>
        </p:nvSpPr>
        <p:spPr>
          <a:xfrm rot="8728838">
            <a:off x="1614586" y="2987354"/>
            <a:ext cx="1316965" cy="92819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1" name="Shape 801"/>
          <p:cNvSpPr txBox="1"/>
          <p:nvPr/>
        </p:nvSpPr>
        <p:spPr>
          <a:xfrm>
            <a:off x="6842150" y="2428262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802" name="Shape 802"/>
          <p:cNvSpPr/>
          <p:nvPr/>
        </p:nvSpPr>
        <p:spPr>
          <a:xfrm flipH="1" rot="2028731">
            <a:off x="1609982" y="2569401"/>
            <a:ext cx="1344885" cy="9214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3" name="Shape 803"/>
          <p:cNvSpPr/>
          <p:nvPr/>
        </p:nvSpPr>
        <p:spPr>
          <a:xfrm flipH="1" rot="2028605">
            <a:off x="3298406" y="2541885"/>
            <a:ext cx="1489691" cy="9919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4" name="Shape 804"/>
          <p:cNvSpPr/>
          <p:nvPr/>
        </p:nvSpPr>
        <p:spPr>
          <a:xfrm flipH="1" rot="2028590">
            <a:off x="6046872" y="2554528"/>
            <a:ext cx="1485950" cy="96518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5" name="Shape 805"/>
          <p:cNvSpPr/>
          <p:nvPr/>
        </p:nvSpPr>
        <p:spPr>
          <a:xfrm rot="8728935">
            <a:off x="3225174" y="3059066"/>
            <a:ext cx="1155311" cy="8095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6" name="Shape 806"/>
          <p:cNvSpPr txBox="1"/>
          <p:nvPr/>
        </p:nvSpPr>
        <p:spPr>
          <a:xfrm>
            <a:off x="6868341" y="31410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pic>
        <p:nvPicPr>
          <p:cNvPr id="807" name="Shape 8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Shape 8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Shape 810"/>
          <p:cNvSpPr/>
          <p:nvPr/>
        </p:nvSpPr>
        <p:spPr>
          <a:xfrm rot="8729325">
            <a:off x="4650695" y="3063663"/>
            <a:ext cx="1156580" cy="7535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811" name="Shape 8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Shape 8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 flipH="1" rot="2028476">
            <a:off x="5051007" y="2771857"/>
            <a:ext cx="741273" cy="51330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4" name="Shape 814"/>
          <p:cNvSpPr txBox="1"/>
          <p:nvPr/>
        </p:nvSpPr>
        <p:spPr>
          <a:xfrm>
            <a:off x="47714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74445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816" name="Shape 816"/>
          <p:cNvSpPr/>
          <p:nvPr/>
        </p:nvSpPr>
        <p:spPr>
          <a:xfrm rot="8908518">
            <a:off x="1626969" y="3262314"/>
            <a:ext cx="1310887" cy="8685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7" name="Shape 817"/>
          <p:cNvSpPr/>
          <p:nvPr/>
        </p:nvSpPr>
        <p:spPr>
          <a:xfrm rot="8908627">
            <a:off x="3317219" y="3221969"/>
            <a:ext cx="1452040" cy="93508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8" name="Shape 818"/>
          <p:cNvSpPr/>
          <p:nvPr/>
        </p:nvSpPr>
        <p:spPr>
          <a:xfrm rot="8908687">
            <a:off x="6065643" y="3235249"/>
            <a:ext cx="1448382" cy="90985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9" name="Shape 819"/>
          <p:cNvSpPr/>
          <p:nvPr/>
        </p:nvSpPr>
        <p:spPr>
          <a:xfrm rot="8908818">
            <a:off x="5060366" y="3456116"/>
            <a:ext cx="722531" cy="48388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0" name="Shape 820"/>
          <p:cNvSpPr txBox="1"/>
          <p:nvPr/>
        </p:nvSpPr>
        <p:spPr>
          <a:xfrm>
            <a:off x="6868341" y="36744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5827850" y="4969875"/>
            <a:ext cx="1985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There could be many optimal H* (this series of lilypads has 2); this proof relies on an arbitrary choice from among this H*.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we choose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822" name="Shape 822"/>
          <p:cNvSpPr/>
          <p:nvPr/>
        </p:nvSpPr>
        <p:spPr>
          <a:xfrm flipH="1" rot="-3032091">
            <a:off x="6394862" y="4023932"/>
            <a:ext cx="816222" cy="7714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3" name="Shape 8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Again, this proof will rely on an arbitrary choice of H*.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Frog Hopping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43142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56157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2942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pic>
        <p:nvPicPr>
          <p:cNvPr id="834" name="Shape 8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/>
          <p:nvPr/>
        </p:nvSpPr>
        <p:spPr>
          <a:xfrm rot="8734239">
            <a:off x="6101758" y="2932861"/>
            <a:ext cx="1468547" cy="9925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36" name="Shape 836"/>
          <p:cNvSpPr/>
          <p:nvPr/>
        </p:nvSpPr>
        <p:spPr>
          <a:xfrm rot="8728838">
            <a:off x="1614586" y="2987354"/>
            <a:ext cx="1316965" cy="92819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37" name="Shape 837"/>
          <p:cNvSpPr txBox="1"/>
          <p:nvPr/>
        </p:nvSpPr>
        <p:spPr>
          <a:xfrm>
            <a:off x="6842150" y="2428262"/>
            <a:ext cx="436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838" name="Shape 838"/>
          <p:cNvSpPr/>
          <p:nvPr/>
        </p:nvSpPr>
        <p:spPr>
          <a:xfrm flipH="1" rot="2028731">
            <a:off x="1609982" y="2569401"/>
            <a:ext cx="1344885" cy="9214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39" name="Shape 839"/>
          <p:cNvSpPr/>
          <p:nvPr/>
        </p:nvSpPr>
        <p:spPr>
          <a:xfrm flipH="1" rot="2028605">
            <a:off x="3298406" y="2541885"/>
            <a:ext cx="1489691" cy="99194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40" name="Shape 840"/>
          <p:cNvSpPr/>
          <p:nvPr/>
        </p:nvSpPr>
        <p:spPr>
          <a:xfrm flipH="1" rot="2028590">
            <a:off x="6046872" y="2554528"/>
            <a:ext cx="1485950" cy="96518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41" name="Shape 841"/>
          <p:cNvSpPr/>
          <p:nvPr/>
        </p:nvSpPr>
        <p:spPr>
          <a:xfrm rot="8728935">
            <a:off x="3225174" y="3059066"/>
            <a:ext cx="1155311" cy="8095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42" name="Shape 842"/>
          <p:cNvSpPr txBox="1"/>
          <p:nvPr/>
        </p:nvSpPr>
        <p:spPr>
          <a:xfrm>
            <a:off x="6868341" y="31410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pic>
        <p:nvPicPr>
          <p:cNvPr id="843" name="Shape 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Shape 8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Shape 8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 rot="8729325">
            <a:off x="4650695" y="3063663"/>
            <a:ext cx="1156580" cy="75359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847" name="Shape 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Shape 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/>
          <p:nvPr/>
        </p:nvSpPr>
        <p:spPr>
          <a:xfrm flipH="1" rot="2028476">
            <a:off x="5051007" y="2771857"/>
            <a:ext cx="741273" cy="51330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50" name="Shape 850"/>
          <p:cNvSpPr txBox="1"/>
          <p:nvPr/>
        </p:nvSpPr>
        <p:spPr>
          <a:xfrm>
            <a:off x="47714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7444512" y="4131662"/>
            <a:ext cx="661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5827850" y="4969875"/>
            <a:ext cx="1985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There could be many optimal H* (this series of lilypads has 2); this proof relies on an arbitrary choice from among this H*.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Suppose we choose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853" name="Shape 853"/>
          <p:cNvSpPr/>
          <p:nvPr/>
        </p:nvSpPr>
        <p:spPr>
          <a:xfrm flipH="1" rot="-3032091">
            <a:off x="6394862" y="4023932"/>
            <a:ext cx="816222" cy="7714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859" name="Shape 85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865" name="Shape 86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29045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</a:p>
        </p:txBody>
      </p:sp>
      <p:pic>
        <p:nvPicPr>
          <p:cNvPr id="874" name="Shape 8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 flipH="1" rot="2028591">
            <a:off x="3291225" y="2565584"/>
            <a:ext cx="1499307" cy="96899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6" name="Shape 876"/>
          <p:cNvSpPr/>
          <p:nvPr/>
        </p:nvSpPr>
        <p:spPr>
          <a:xfrm rot="8728999">
            <a:off x="3436208" y="3065827"/>
            <a:ext cx="938558" cy="67962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7" name="Shape 877"/>
          <p:cNvSpPr txBox="1"/>
          <p:nvPr/>
        </p:nvSpPr>
        <p:spPr>
          <a:xfrm>
            <a:off x="7249341" y="3598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pic>
        <p:nvPicPr>
          <p:cNvPr id="878" name="Shape 8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/>
          <p:nvPr/>
        </p:nvSpPr>
        <p:spPr>
          <a:xfrm rot="10628053">
            <a:off x="5850649" y="34518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882" name="Shape 8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 txBox="1"/>
          <p:nvPr/>
        </p:nvSpPr>
        <p:spPr>
          <a:xfrm>
            <a:off x="185395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416625" y="3246970"/>
            <a:ext cx="68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4277541" y="2455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886" name="Shape 886"/>
          <p:cNvSpPr/>
          <p:nvPr/>
        </p:nvSpPr>
        <p:spPr>
          <a:xfrm flipH="1" rot="9899815">
            <a:off x="5108114" y="2651312"/>
            <a:ext cx="301467" cy="38166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87" name="Shape 887"/>
          <p:cNvSpPr/>
          <p:nvPr/>
        </p:nvSpPr>
        <p:spPr>
          <a:xfrm rot="3133815">
            <a:off x="4274567" y="3534237"/>
            <a:ext cx="301460" cy="3580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88" name="Shape 888"/>
          <p:cNvSpPr txBox="1"/>
          <p:nvPr/>
        </p:nvSpPr>
        <p:spPr>
          <a:xfrm>
            <a:off x="3991800" y="3912800"/>
            <a:ext cx="68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H*[j+1]</a:t>
            </a:r>
          </a:p>
        </p:txBody>
      </p:sp>
      <p:pic>
        <p:nvPicPr>
          <p:cNvPr id="889" name="Shape 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/>
          <p:nvPr/>
        </p:nvSpPr>
        <p:spPr>
          <a:xfrm rot="7927907">
            <a:off x="7004949" y="34343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1" name="Shape 891"/>
          <p:cNvSpPr/>
          <p:nvPr/>
        </p:nvSpPr>
        <p:spPr>
          <a:xfrm rot="10628053">
            <a:off x="1265724" y="34331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2" name="Shape 892"/>
          <p:cNvSpPr txBox="1"/>
          <p:nvPr/>
        </p:nvSpPr>
        <p:spPr>
          <a:xfrm>
            <a:off x="1831701" y="3248766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893" name="Shape 893"/>
          <p:cNvSpPr/>
          <p:nvPr/>
        </p:nvSpPr>
        <p:spPr>
          <a:xfrm rot="7927907">
            <a:off x="2420024" y="34156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4" name="Shape 894"/>
          <p:cNvSpPr/>
          <p:nvPr/>
        </p:nvSpPr>
        <p:spPr>
          <a:xfrm flipH="1" rot="165373">
            <a:off x="1265748" y="2751814"/>
            <a:ext cx="691309" cy="31140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5" name="Shape 895"/>
          <p:cNvSpPr txBox="1"/>
          <p:nvPr/>
        </p:nvSpPr>
        <p:spPr>
          <a:xfrm flipH="1" rot="10800000">
            <a:off x="1831692" y="2380928"/>
            <a:ext cx="686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896" name="Shape 896"/>
          <p:cNvSpPr/>
          <p:nvPr/>
        </p:nvSpPr>
        <p:spPr>
          <a:xfrm flipH="1" rot="2804253">
            <a:off x="2427328" y="2765146"/>
            <a:ext cx="676695" cy="3183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7" name="Shape 897"/>
          <p:cNvSpPr/>
          <p:nvPr/>
        </p:nvSpPr>
        <p:spPr>
          <a:xfrm rot="8729022">
            <a:off x="4623349" y="3045983"/>
            <a:ext cx="1081953" cy="77666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98" name="Shape 898"/>
          <p:cNvSpPr txBox="1"/>
          <p:nvPr/>
        </p:nvSpPr>
        <p:spPr>
          <a:xfrm>
            <a:off x="1629300" y="1751175"/>
            <a:ext cx="2286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By the inductive hypothesis,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are the same from 0 to j.</a:t>
            </a:r>
          </a:p>
        </p:txBody>
      </p:sp>
      <p:sp>
        <p:nvSpPr>
          <p:cNvPr id="899" name="Shape 899"/>
          <p:cNvSpPr/>
          <p:nvPr/>
        </p:nvSpPr>
        <p:spPr>
          <a:xfrm flipH="1" rot="8654107">
            <a:off x="2562360" y="2318658"/>
            <a:ext cx="301459" cy="38166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00" name="Shape 900"/>
          <p:cNvSpPr txBox="1"/>
          <p:nvPr/>
        </p:nvSpPr>
        <p:spPr>
          <a:xfrm>
            <a:off x="4704675" y="2052150"/>
            <a:ext cx="1331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k in the following proof.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906" name="Shape 9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29045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</a:p>
        </p:txBody>
      </p:sp>
      <p:pic>
        <p:nvPicPr>
          <p:cNvPr id="909" name="Shape 9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/>
          <p:nvPr/>
        </p:nvSpPr>
        <p:spPr>
          <a:xfrm flipH="1" rot="2028591">
            <a:off x="3291225" y="2565584"/>
            <a:ext cx="1499307" cy="96899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11" name="Shape 911"/>
          <p:cNvSpPr/>
          <p:nvPr/>
        </p:nvSpPr>
        <p:spPr>
          <a:xfrm rot="8728999">
            <a:off x="3436208" y="3065827"/>
            <a:ext cx="938558" cy="67962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12" name="Shape 912"/>
          <p:cNvSpPr txBox="1"/>
          <p:nvPr/>
        </p:nvSpPr>
        <p:spPr>
          <a:xfrm>
            <a:off x="7249341" y="3598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Shape 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Shape 9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Shape 916"/>
          <p:cNvSpPr/>
          <p:nvPr/>
        </p:nvSpPr>
        <p:spPr>
          <a:xfrm rot="10628053">
            <a:off x="5850649" y="34518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917" name="Shape 9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Shape 918"/>
          <p:cNvSpPr txBox="1"/>
          <p:nvPr/>
        </p:nvSpPr>
        <p:spPr>
          <a:xfrm>
            <a:off x="185395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6416625" y="3246970"/>
            <a:ext cx="68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4277541" y="2455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921" name="Shape 921"/>
          <p:cNvSpPr/>
          <p:nvPr/>
        </p:nvSpPr>
        <p:spPr>
          <a:xfrm flipH="1" rot="9899815">
            <a:off x="5108114" y="2651312"/>
            <a:ext cx="301467" cy="38166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2" name="Shape 922"/>
          <p:cNvSpPr/>
          <p:nvPr/>
        </p:nvSpPr>
        <p:spPr>
          <a:xfrm rot="3133815">
            <a:off x="4274567" y="3534237"/>
            <a:ext cx="301460" cy="3580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3" name="Shape 923"/>
          <p:cNvSpPr txBox="1"/>
          <p:nvPr/>
        </p:nvSpPr>
        <p:spPr>
          <a:xfrm>
            <a:off x="3519575" y="3912800"/>
            <a:ext cx="19341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The “exchange argument” contends that swapping H*[j+1] out for k = H[j+1] is still feasible and optimal, giving a new path (H*)’.</a:t>
            </a:r>
          </a:p>
        </p:txBody>
      </p:sp>
      <p:pic>
        <p:nvPicPr>
          <p:cNvPr id="924" name="Shape 9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Shape 925"/>
          <p:cNvSpPr/>
          <p:nvPr/>
        </p:nvSpPr>
        <p:spPr>
          <a:xfrm rot="7927907">
            <a:off x="7004949" y="34343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6" name="Shape 926"/>
          <p:cNvSpPr/>
          <p:nvPr/>
        </p:nvSpPr>
        <p:spPr>
          <a:xfrm rot="10628053">
            <a:off x="1265724" y="34331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7" name="Shape 927"/>
          <p:cNvSpPr txBox="1"/>
          <p:nvPr/>
        </p:nvSpPr>
        <p:spPr>
          <a:xfrm>
            <a:off x="1831701" y="3248766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28" name="Shape 928"/>
          <p:cNvSpPr/>
          <p:nvPr/>
        </p:nvSpPr>
        <p:spPr>
          <a:xfrm rot="7927907">
            <a:off x="2420024" y="34156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9" name="Shape 929"/>
          <p:cNvSpPr/>
          <p:nvPr/>
        </p:nvSpPr>
        <p:spPr>
          <a:xfrm flipH="1" rot="165373">
            <a:off x="1265748" y="2751814"/>
            <a:ext cx="691309" cy="31140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30" name="Shape 930"/>
          <p:cNvSpPr txBox="1"/>
          <p:nvPr/>
        </p:nvSpPr>
        <p:spPr>
          <a:xfrm flipH="1" rot="10800000">
            <a:off x="1831692" y="2380928"/>
            <a:ext cx="686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31" name="Shape 931"/>
          <p:cNvSpPr/>
          <p:nvPr/>
        </p:nvSpPr>
        <p:spPr>
          <a:xfrm flipH="1" rot="2804253">
            <a:off x="2427328" y="2765146"/>
            <a:ext cx="676695" cy="3183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32" name="Shape 932"/>
          <p:cNvSpPr/>
          <p:nvPr/>
        </p:nvSpPr>
        <p:spPr>
          <a:xfrm rot="8729022">
            <a:off x="4623349" y="3045983"/>
            <a:ext cx="1081953" cy="77666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33" name="Shape 933"/>
          <p:cNvSpPr txBox="1"/>
          <p:nvPr/>
        </p:nvSpPr>
        <p:spPr>
          <a:xfrm>
            <a:off x="1629300" y="1751175"/>
            <a:ext cx="2286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By the inductive hypothesis, </a:t>
            </a:r>
            <a:r>
              <a:rPr b="1" lang="en" sz="12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are the same from 0 to j.</a:t>
            </a:r>
          </a:p>
        </p:txBody>
      </p:sp>
      <p:sp>
        <p:nvSpPr>
          <p:cNvPr id="934" name="Shape 934"/>
          <p:cNvSpPr/>
          <p:nvPr/>
        </p:nvSpPr>
        <p:spPr>
          <a:xfrm flipH="1" rot="8654107">
            <a:off x="2562360" y="2318658"/>
            <a:ext cx="301459" cy="38166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35" name="Shape 935"/>
          <p:cNvSpPr txBox="1"/>
          <p:nvPr/>
        </p:nvSpPr>
        <p:spPr>
          <a:xfrm>
            <a:off x="4704675" y="2052150"/>
            <a:ext cx="1331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This is k in the following proof.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Shape 942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29045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</a:p>
        </p:txBody>
      </p:sp>
      <p:pic>
        <p:nvPicPr>
          <p:cNvPr id="944" name="Shape 9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/>
          <p:nvPr/>
        </p:nvSpPr>
        <p:spPr>
          <a:xfrm flipH="1" rot="2028591">
            <a:off x="3291225" y="2565584"/>
            <a:ext cx="1499307" cy="96899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46" name="Shape 946"/>
          <p:cNvSpPr/>
          <p:nvPr/>
        </p:nvSpPr>
        <p:spPr>
          <a:xfrm rot="8728955">
            <a:off x="3480008" y="2934304"/>
            <a:ext cx="1318108" cy="95203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47" name="Shape 947"/>
          <p:cNvSpPr txBox="1"/>
          <p:nvPr/>
        </p:nvSpPr>
        <p:spPr>
          <a:xfrm>
            <a:off x="7249352" y="35982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H*)</a:t>
            </a:r>
            <a:r>
              <a:rPr b="1" lang="en" sz="18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</a:t>
            </a:r>
          </a:p>
        </p:txBody>
      </p:sp>
      <p:pic>
        <p:nvPicPr>
          <p:cNvPr id="948" name="Shape 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Shape 9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/>
          <p:nvPr/>
        </p:nvSpPr>
        <p:spPr>
          <a:xfrm rot="10628053">
            <a:off x="5850649" y="34518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952" name="Shape 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Shape 953"/>
          <p:cNvSpPr txBox="1"/>
          <p:nvPr/>
        </p:nvSpPr>
        <p:spPr>
          <a:xfrm>
            <a:off x="185395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6416625" y="3246970"/>
            <a:ext cx="68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4277541" y="2455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pic>
        <p:nvPicPr>
          <p:cNvPr id="956" name="Shape 9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/>
          <p:nvPr/>
        </p:nvSpPr>
        <p:spPr>
          <a:xfrm rot="7927907">
            <a:off x="7004949" y="34343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58" name="Shape 958"/>
          <p:cNvSpPr/>
          <p:nvPr/>
        </p:nvSpPr>
        <p:spPr>
          <a:xfrm rot="10628053">
            <a:off x="1265724" y="34331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59" name="Shape 959"/>
          <p:cNvSpPr txBox="1"/>
          <p:nvPr/>
        </p:nvSpPr>
        <p:spPr>
          <a:xfrm>
            <a:off x="1831701" y="3248766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60" name="Shape 960"/>
          <p:cNvSpPr/>
          <p:nvPr/>
        </p:nvSpPr>
        <p:spPr>
          <a:xfrm rot="7927907">
            <a:off x="2420024" y="34156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1" name="Shape 961"/>
          <p:cNvSpPr/>
          <p:nvPr/>
        </p:nvSpPr>
        <p:spPr>
          <a:xfrm flipH="1" rot="165373">
            <a:off x="1265748" y="2751814"/>
            <a:ext cx="691309" cy="31140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2" name="Shape 962"/>
          <p:cNvSpPr txBox="1"/>
          <p:nvPr/>
        </p:nvSpPr>
        <p:spPr>
          <a:xfrm flipH="1" rot="10800000">
            <a:off x="1831692" y="2380928"/>
            <a:ext cx="686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63" name="Shape 963"/>
          <p:cNvSpPr/>
          <p:nvPr/>
        </p:nvSpPr>
        <p:spPr>
          <a:xfrm flipH="1" rot="2804253">
            <a:off x="2427328" y="2765146"/>
            <a:ext cx="676695" cy="3183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4" name="Shape 964"/>
          <p:cNvSpPr/>
          <p:nvPr/>
        </p:nvSpPr>
        <p:spPr>
          <a:xfrm rot="8729170">
            <a:off x="5046390" y="3204133"/>
            <a:ext cx="708080" cy="48706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FFD54F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pic>
        <p:nvPicPr>
          <p:cNvPr id="970" name="Shape 9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/>
          <p:nvPr/>
        </p:nvSpPr>
        <p:spPr>
          <a:xfrm>
            <a:off x="10376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290458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</a:p>
        </p:txBody>
      </p:sp>
      <p:pic>
        <p:nvPicPr>
          <p:cNvPr id="973" name="Shape 9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2302512"/>
            <a:ext cx="8157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/>
          <p:nvPr/>
        </p:nvSpPr>
        <p:spPr>
          <a:xfrm flipH="1" rot="2028591">
            <a:off x="3291225" y="2565584"/>
            <a:ext cx="1499307" cy="96899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5" name="Shape 975"/>
          <p:cNvSpPr/>
          <p:nvPr/>
        </p:nvSpPr>
        <p:spPr>
          <a:xfrm rot="8728955">
            <a:off x="3480008" y="2934304"/>
            <a:ext cx="1318108" cy="95203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6" name="Shape 976"/>
          <p:cNvSpPr txBox="1"/>
          <p:nvPr/>
        </p:nvSpPr>
        <p:spPr>
          <a:xfrm>
            <a:off x="7249352" y="3598275"/>
            <a:ext cx="686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(H*)’</a:t>
            </a:r>
          </a:p>
        </p:txBody>
      </p:sp>
      <p:pic>
        <p:nvPicPr>
          <p:cNvPr id="977" name="Shape 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Shape 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/>
          <p:nvPr/>
        </p:nvSpPr>
        <p:spPr>
          <a:xfrm rot="10628053">
            <a:off x="5850649" y="34518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981" name="Shape 9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8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 txBox="1"/>
          <p:nvPr/>
        </p:nvSpPr>
        <p:spPr>
          <a:xfrm>
            <a:off x="1853957" y="4131662"/>
            <a:ext cx="515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6416625" y="3246970"/>
            <a:ext cx="686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4277541" y="2455262"/>
            <a:ext cx="54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pic>
        <p:nvPicPr>
          <p:cNvPr id="985" name="Shape 9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83" y="3083009"/>
            <a:ext cx="436500" cy="3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/>
          <p:nvPr/>
        </p:nvSpPr>
        <p:spPr>
          <a:xfrm rot="7927907">
            <a:off x="7004949" y="34343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7" name="Shape 987"/>
          <p:cNvSpPr/>
          <p:nvPr/>
        </p:nvSpPr>
        <p:spPr>
          <a:xfrm rot="10628053">
            <a:off x="1265724" y="3433133"/>
            <a:ext cx="691373" cy="32393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88" name="Shape 988"/>
          <p:cNvSpPr txBox="1"/>
          <p:nvPr/>
        </p:nvSpPr>
        <p:spPr>
          <a:xfrm>
            <a:off x="1831701" y="3248766"/>
            <a:ext cx="686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89" name="Shape 989"/>
          <p:cNvSpPr/>
          <p:nvPr/>
        </p:nvSpPr>
        <p:spPr>
          <a:xfrm rot="7927907">
            <a:off x="2420024" y="3415656"/>
            <a:ext cx="691325" cy="32395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90" name="Shape 990"/>
          <p:cNvSpPr/>
          <p:nvPr/>
        </p:nvSpPr>
        <p:spPr>
          <a:xfrm flipH="1" rot="165373">
            <a:off x="1265748" y="2751814"/>
            <a:ext cx="691309" cy="31140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91" name="Shape 991"/>
          <p:cNvSpPr txBox="1"/>
          <p:nvPr/>
        </p:nvSpPr>
        <p:spPr>
          <a:xfrm flipH="1" rot="10800000">
            <a:off x="1831692" y="2380928"/>
            <a:ext cx="686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BC34A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92" name="Shape 992"/>
          <p:cNvSpPr/>
          <p:nvPr/>
        </p:nvSpPr>
        <p:spPr>
          <a:xfrm flipH="1" rot="2804253">
            <a:off x="2427328" y="2765146"/>
            <a:ext cx="676695" cy="31835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93" name="Shape 993"/>
          <p:cNvSpPr/>
          <p:nvPr/>
        </p:nvSpPr>
        <p:spPr>
          <a:xfrm rot="8729170">
            <a:off x="5046390" y="3204133"/>
            <a:ext cx="708080" cy="48706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999" name="Shape 9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05" name="Shape 10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11" name="Shape 101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 Then k ≥ H*[j+1] since H*[j+1] ≤ r + H*[j] = r + H[j] and, by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construction, k is the furthest lilypad such that k ≤ r + H[j].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Greedy algorithms construct solutions one step at a time, at each step choosing the locally best option.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Advantages: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simple to design, often efficient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Disadvantages: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difficult to verify correctness or optimality</a:t>
            </a:r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Algorithms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17" name="Shape 10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 Then k ≥ H*[j+1] since H*[j+1] ≤ r + H*[j] = r + H[j] and, by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construction, k is the furthest lilypad such that k ≤ r + H[j].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(H*)’ obtained from H* and setting H*[j+1] = k.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23" name="Shape 10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 Then k ≥ H*[j+1] since H*[j+1] ≤ r + H*[j] = r + H[j] and, by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construction, k is the furthest lilypad such that k ≤ r + H[j].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(H*)’ obtained from H* and setting H*[j+1] = 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still feasible since (H*)’[j+1] = k ≤ r + (H*)’[j] and (H*)’[j+2] = H*[j+2] ≤ r +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H*[j+1] ≤ r + k = r + (H*)’[j].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29" name="Shape 102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 Then k ≥ H*[j+1] since H*[j+1] ≤ r + H*[j] = r + H[j] and, by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construction, k is the furthest lilypad such that k ≤ r + H[j].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(H*)’ obtained from H* and setting H*[j+1] = 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still feasible since (H*)’[j+1] = k ≤ r + (H*)’[j] and (H*)’[j+2] = H*[j+2] ≤ r +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H*[j+1] ≤ r + k = r + (H*)’[j].</a:t>
            </a:r>
          </a:p>
        </p:txBody>
      </p:sp>
      <p:sp>
        <p:nvSpPr>
          <p:cNvPr id="1030" name="Shape 1030"/>
          <p:cNvSpPr/>
          <p:nvPr/>
        </p:nvSpPr>
        <p:spPr>
          <a:xfrm flipH="1" rot="-6663668">
            <a:off x="4661604" y="5650575"/>
            <a:ext cx="301452" cy="38167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31" name="Shape 1031"/>
          <p:cNvSpPr txBox="1"/>
          <p:nvPr/>
        </p:nvSpPr>
        <p:spPr>
          <a:xfrm>
            <a:off x="5065800" y="5725725"/>
            <a:ext cx="2173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Since H* and (H*)’ are the same except at position j+1.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Exchange Argument</a:t>
            </a:r>
          </a:p>
        </p:txBody>
      </p:sp>
      <p:sp>
        <p:nvSpPr>
          <p:cNvPr id="1037" name="Shape 103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frog_hopping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we initialize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all feasible hops H* must have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H*[0] =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after hop j has been added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exists an optimal feasible series of hops H* such that H*[0..j] = H[0..j]. We’ll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that after hop j+1 has been added to H, there still exists an optimal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series of hops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such that H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*[0..j+1] = H[0..j+1].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H* be an optimal series of hops such that H*[0..j] = H[0..j]. Suppose we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 k as H[j+1]. Then k ≥ H*[j+1] since H*[j+1] ≤ r + H*[j] = r + H[j] and, by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construction, k is the furthest lilypad such that k ≤ r + H[j].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(H*)’ obtained from H* and setting H*[j+1] = 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still feasible since (H*)’[j+1] = k ≤ r + (H*)’[j] and (H*)’[j+2] = H*[j+2] ≤ r +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H*[j+1] ≤ r + k = r + (H*)’[j].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This is still optimal since (H*)’ has the same number of hops as H*.</a:t>
            </a:r>
          </a:p>
        </p:txBody>
      </p:sp>
      <p:sp>
        <p:nvSpPr>
          <p:cNvPr id="1038" name="Shape 1038"/>
          <p:cNvSpPr/>
          <p:nvPr/>
        </p:nvSpPr>
        <p:spPr>
          <a:xfrm flipH="1" rot="-6663668">
            <a:off x="4661604" y="5650575"/>
            <a:ext cx="301452" cy="38167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039" name="Shape 1039"/>
          <p:cNvSpPr txBox="1"/>
          <p:nvPr/>
        </p:nvSpPr>
        <p:spPr>
          <a:xfrm>
            <a:off x="5065800" y="5725725"/>
            <a:ext cx="2173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Since H* and (H*)’ are the same except at position j+1.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Planning Your Life</a:t>
            </a:r>
          </a:p>
        </p:txBody>
      </p:sp>
      <p:sp>
        <p:nvSpPr>
          <p:cNvPr id="1055" name="Shape 105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a list of activities (s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(s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…, (s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denoted by their start and end times.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activates are equally attractive to you, and you want to maximize the number of activities you do.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Choose the largest number of non-overlapping activities possible.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Greedy Stays Ahead</a:t>
            </a:r>
          </a:p>
        </p:txBody>
      </p:sp>
      <p:sp>
        <p:nvSpPr>
          <p:cNvPr id="1061" name="Shape 106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a few ways of picking activities greedily?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impulsive: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choose activities in ascending order of start times.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commitment: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choose activities in ascending order of length.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Finish fast: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Choose activities in ascending order of end times.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the third one seems to work.</a:t>
            </a:r>
          </a:p>
        </p:txBody>
      </p:sp>
      <p:pic>
        <p:nvPicPr>
          <p:cNvPr id="1062" name="Shape 10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861" y="153260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930450" y="1444500"/>
            <a:ext cx="7283100" cy="272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activity_selection(activities):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sort activities into ascending order by end time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U = set of activities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U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empty: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hoose any activity with the earliest finishing time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dd that activity to 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remove other activities that overlap with it from 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930450" y="4194729"/>
            <a:ext cx="7283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075" name="Shape 10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legal schedule of activities (i.e.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oesn’t “schedule conflicting activities”).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schedule of activities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there isn’t a better schedule available).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Freddie the Frog starts at position 0 along a river. His goal is to reach position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lilypads at various positions, including at position 0 and position 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Freddie can hop at most r units at a 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 the path Freddie should take to minimize hops, assuming such a path exists.</a:t>
            </a:r>
          </a:p>
        </p:txBody>
      </p:sp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Freddie the Frog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081" name="Shape 108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The schedule produced by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activity_selection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legal schedule.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 Use induction to show that at each step, the set U only contains activities that don’t conflict with activities selected from S.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087" name="Shape 108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legal schedule of activities (i.e.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doesn’t “schedule conflicting activities”).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schedule of activities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there isn’t a better schedule available).</a:t>
            </a:r>
          </a:p>
        </p:txBody>
      </p:sp>
      <p:pic>
        <p:nvPicPr>
          <p:cNvPr id="1088" name="Shape 10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205" y="3106901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095" name="Shape 10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prove that the schedule S produced by the algorithm is optimal, we will use another “greedy stays ahead” argument.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Find intermediate values that evaluate the solution produced by any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algorithm, including the greedy one.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Here, the end_time of the kth activity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chosen.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Show the greedy algorithm produces values at least as good as any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solution’s (using induction).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(3) Prove that since the greedy algorithm produces values at least as good as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any solution’s, it must be optimal (using direct proof or proof by contradiction).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101" name="Shape 11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might we prove that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activity_selection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finds an optimal schedule of activities?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Let’s introduce notation to talk with greater precision about the algorithm …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Let S be the schedule produced by our algorithm and S* be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(not necessarily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optimal schedule. Then |S| and |S*| denote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number of activities in S and S*, respectively.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Note that |S| ≤ |S*|. Why?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want to prove that |S| = |S*|. How?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Consider an arbitrary optimal schedule S*, then show that our greedy algorithm produces a schedule S no worse than S*.</a:t>
            </a:r>
          </a:p>
        </p:txBody>
      </p:sp>
      <p:pic>
        <p:nvPicPr>
          <p:cNvPr id="1102" name="Shape 1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909" y="3615908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f(i, S) denote the time that the ith activity finishes in schedule 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 For any 1 ≤ i ≤ |S|, we have f(i, S) ≤ f(i, S*).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After scheduling i activities according to the greedy algorithm, you will 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most as late as if you scheduled i activities according to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formalize this using induction!</a:t>
            </a:r>
          </a:p>
        </p:txBody>
      </p:sp>
      <p:sp>
        <p:nvSpPr>
          <p:cNvPr id="1108" name="Shape 11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  <p:sp>
        <p:nvSpPr>
          <p:cNvPr id="1114" name="Shape 111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all 1 ≤ i ≤ |S|, we have f(i, S) ≤ f(i, S*).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As a base case, the first activity the greedy algorithm selects must be an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activity that ends no later than any other activity, so f(1, S) ≤ f(1, S*).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the inductive step, assume that the claim holds for some 1 ≤ i &lt; |S|. We will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prove the claims holds for i + 1. Since f(i, S) ≤ f(i, S*), the ith activity in S finishes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before the ith activity in S*. Since the (i+1)st activity in S* must start after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ith activity in S* ends, the (i+1)st activity in S* must start after the ith activity in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 ends.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Therefore, the (i+1)st activity in S* must be in U when the greedy algorithm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selects the activity in U with the lowest end time, we have f(i+1, S) ≤ f(i+1, S*),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completing the induction.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activity_selection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produces an optimal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Since S* is optimal, we have |S| ≤ |S*|. We will prove |S| = |S*|.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proceed by contradiction. Suppose that |S| &lt; |S*|. Let k = |S|. By our lemma,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know f(k, S) ≤ f(k, S*), so the kth activity in S finishes no later than the kth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activity in S*. Since |S| &lt; |S*|, there is a (k+1)st activity in S*, and its start time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must be after f(k, S*) and therefore after f(k, S). Thus after the greedy algorithm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added its kth activity to S, the (k+1)st activity from S* would still belong to U.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But the greedy algorithm ended after k activities, so U must have been empty.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have reached a contradiction, so our assumption was wrong and |S*| = |S|,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 the greedy algorithm produces an optimal solution. ◼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0" name="Shape 112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Proving Optimality</a:t>
            </a:r>
          </a:p>
        </p:txBody>
      </p:sp>
      <p:sp>
        <p:nvSpPr>
          <p:cNvPr id="1121" name="Shape 1121"/>
          <p:cNvSpPr/>
          <p:nvPr/>
        </p:nvSpPr>
        <p:spPr>
          <a:xfrm rot="1236284">
            <a:off x="7233182" y="4461174"/>
            <a:ext cx="301464" cy="3754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22" name="Shape 1122"/>
          <p:cNvSpPr txBox="1"/>
          <p:nvPr/>
        </p:nvSpPr>
        <p:spPr>
          <a:xfrm>
            <a:off x="6361200" y="4887525"/>
            <a:ext cx="21732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 Frog Hopping, we proved this step using a direct proof. Here, we use a proof by contradiction. You should be able to structure the direct proof here too.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Activity Selection</a:t>
            </a:r>
          </a:p>
        </p:txBody>
      </p:sp>
      <p:sp>
        <p:nvSpPr>
          <p:cNvPr id="1128" name="Shape 11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prove two properties about the algorithm to guarantee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(1)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Legality.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algorithm finds a legal schedule of activities (i.e.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doesn’t “schedule conflicting activities”).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(2)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Optimality.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algorithm finds an optimal schedule of activities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(i.e. there isn’t a better schedule available).</a:t>
            </a:r>
          </a:p>
        </p:txBody>
      </p:sp>
      <p:pic>
        <p:nvPicPr>
          <p:cNvPr id="1129" name="Shape 1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950" y="2393071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Shape 1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950" y="3078871"/>
            <a:ext cx="438750" cy="4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