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</p:sldIdLst>
  <p:sldSz cy="6858000" cx="9144000"/>
  <p:notesSz cx="6858000" cy="9144000"/>
  <p:embeddedFontLst>
    <p:embeddedFont>
      <p:font typeface="Roboto Slab"/>
      <p:regular r:id="rId106"/>
      <p:bold r:id="rId107"/>
    </p:embeddedFont>
    <p:embeddedFont>
      <p:font typeface="Dosis"/>
      <p:regular r:id="rId108"/>
      <p:bold r:id="rId109"/>
    </p:embeddedFont>
    <p:embeddedFont>
      <p:font typeface="Roboto"/>
      <p:regular r:id="rId110"/>
      <p:bold r:id="rId111"/>
      <p:italic r:id="rId112"/>
      <p:boldItalic r:id="rId113"/>
    </p:embeddedFont>
    <p:embeddedFont>
      <p:font typeface="Source Sans Pro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obotoSlab-bold.fntdata"/><Relationship Id="rId106" Type="http://schemas.openxmlformats.org/officeDocument/2006/relationships/font" Target="fonts/RobotoSlab-regular.fntdata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Dosis-bold.fntdata"/><Relationship Id="rId108" Type="http://schemas.openxmlformats.org/officeDocument/2006/relationships/font" Target="fonts/Dosis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7" Type="http://schemas.openxmlformats.org/officeDocument/2006/relationships/font" Target="fonts/SourceSansPro-boldItalic.fntdata"/><Relationship Id="rId116" Type="http://schemas.openxmlformats.org/officeDocument/2006/relationships/font" Target="fonts/SourceSansPro-italic.fntdata"/><Relationship Id="rId115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110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SourceSansPro-regular.fntdata"/><Relationship Id="rId18" Type="http://schemas.openxmlformats.org/officeDocument/2006/relationships/slide" Target="slides/slide14.xml"/><Relationship Id="rId113" Type="http://schemas.openxmlformats.org/officeDocument/2006/relationships/font" Target="fonts/Roboto-boldItalic.fntdata"/><Relationship Id="rId112" Type="http://schemas.openxmlformats.org/officeDocument/2006/relationships/font" Target="fonts/Roboto-italic.fntdata"/><Relationship Id="rId111" Type="http://schemas.openxmlformats.org/officeDocument/2006/relationships/font" Target="fonts/Roboto-bold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3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Shape 32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Shape 3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Shape 33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Shape 3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Shape 10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Shape 10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Shape 1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Shape 1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Shape 1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Shape 1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Shape 1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Shape 1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Shape 1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Shape 1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Shape 1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Shape 1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Shape 1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Shape 1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Shape 16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Shape 1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Shape 1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Shape 1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Shape 1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Shape 17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Shape 1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Shape 17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Shape 1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Shape 17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Shape 1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Shape 17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Shape 1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Shape 1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Shape 17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Shape 1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Shape 17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Shape 17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hape 17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Shape 1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hape 17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Shape 1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Shape 17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Shape 1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Shape 17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Shape 1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Shape 17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Shape 1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Shape 1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Shape 18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Shape 18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Shape 1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Shape 19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Shape 1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hape 19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Shape 1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Shape 20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Shape 20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Shape 20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Shape 21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Shape 2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Shape 22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Shape 2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Shape 22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Shape 2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Shape 23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Shape 2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Shape 23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Shape 2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Shape 24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Shape 2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Shape 24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Shape 2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Shape 25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Shape 2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Shape 26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Shape 2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Shape 26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Shape 2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Shape 27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Shape 2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Shape 27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Shape 2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Shape 27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Shape 2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Shape 2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Shape 28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Shape 2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Shape 28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Shape 28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Shape 2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Shape 29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7" name="Shape 29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Shape 30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6" name="Shape 30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Shape 30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6" name="Shape 30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Shape 31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Shape 3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Shape 31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Shape 3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Shape 32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Shape 3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Shape 32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3" name="Shape 3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Shape 32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Shape 3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9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Shape 32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Shape 3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Shape 32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Shape 3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Shape 32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3" name="Shape 3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Shape 32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Shape 3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Shape 32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Shape 3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Greedy</a:t>
            </a:r>
            <a:r>
              <a:rPr b="1" lang="en" sz="4800">
                <a:latin typeface="Dosis"/>
                <a:ea typeface="Dosis"/>
                <a:cs typeface="Dosis"/>
                <a:sym typeface="Dosis"/>
              </a:rPr>
              <a:t> Algorithms II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07/27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tree is an undirected, acyclic, connected graph.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Which of these graphs contain connected components which are trees?</a:t>
            </a:r>
          </a:p>
        </p:txBody>
      </p:sp>
      <p:sp>
        <p:nvSpPr>
          <p:cNvPr id="187" name="Shape 18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cxnSp>
        <p:nvCxnSpPr>
          <p:cNvPr id="188" name="Shape 188"/>
          <p:cNvCxnSpPr>
            <a:stCxn id="189" idx="6"/>
            <a:endCxn id="190" idx="2"/>
          </p:cNvCxnSpPr>
          <p:nvPr/>
        </p:nvCxnSpPr>
        <p:spPr>
          <a:xfrm>
            <a:off x="1422850" y="279408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stCxn id="192" idx="7"/>
            <a:endCxn id="193" idx="3"/>
          </p:cNvCxnSpPr>
          <p:nvPr/>
        </p:nvCxnSpPr>
        <p:spPr>
          <a:xfrm flipH="1" rot="10800000">
            <a:off x="2183280" y="2964156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>
            <a:stCxn id="189" idx="5"/>
            <a:endCxn id="192" idx="1"/>
          </p:cNvCxnSpPr>
          <p:nvPr/>
        </p:nvCxnSpPr>
        <p:spPr>
          <a:xfrm>
            <a:off x="1352380" y="2964216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9" name="Shape 189"/>
          <p:cNvSpPr/>
          <p:nvPr/>
        </p:nvSpPr>
        <p:spPr>
          <a:xfrm>
            <a:off x="9416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7727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772550" y="33670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6038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41650" y="33671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603450" y="33670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7" name="Shape 197"/>
          <p:cNvCxnSpPr>
            <a:stCxn id="195" idx="6"/>
            <a:endCxn id="192" idx="2"/>
          </p:cNvCxnSpPr>
          <p:nvPr/>
        </p:nvCxnSpPr>
        <p:spPr>
          <a:xfrm>
            <a:off x="1422850" y="3607711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92" idx="6"/>
            <a:endCxn id="196" idx="2"/>
          </p:cNvCxnSpPr>
          <p:nvPr/>
        </p:nvCxnSpPr>
        <p:spPr>
          <a:xfrm>
            <a:off x="2253750" y="360768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805" y="1989804"/>
            <a:ext cx="323324" cy="32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>
            <a:stCxn id="201" idx="6"/>
            <a:endCxn id="202" idx="2"/>
          </p:cNvCxnSpPr>
          <p:nvPr/>
        </p:nvCxnSpPr>
        <p:spPr>
          <a:xfrm>
            <a:off x="3999450" y="279409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stCxn id="204" idx="7"/>
            <a:endCxn id="205" idx="3"/>
          </p:cNvCxnSpPr>
          <p:nvPr/>
        </p:nvCxnSpPr>
        <p:spPr>
          <a:xfrm flipH="1" rot="10800000">
            <a:off x="4759880" y="296416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" name="Shape 201"/>
          <p:cNvSpPr/>
          <p:nvPr/>
        </p:nvSpPr>
        <p:spPr>
          <a:xfrm>
            <a:off x="35182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3493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349150" y="33670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1804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18250" y="336712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180050" y="33670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8" name="Shape 208"/>
          <p:cNvCxnSpPr>
            <a:stCxn id="206" idx="6"/>
            <a:endCxn id="204" idx="2"/>
          </p:cNvCxnSpPr>
          <p:nvPr/>
        </p:nvCxnSpPr>
        <p:spPr>
          <a:xfrm>
            <a:off x="3999450" y="360772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>
            <a:stCxn id="210" idx="6"/>
            <a:endCxn id="211" idx="2"/>
          </p:cNvCxnSpPr>
          <p:nvPr/>
        </p:nvCxnSpPr>
        <p:spPr>
          <a:xfrm>
            <a:off x="6576050" y="279413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13" idx="7"/>
            <a:endCxn id="214" idx="3"/>
          </p:cNvCxnSpPr>
          <p:nvPr/>
        </p:nvCxnSpPr>
        <p:spPr>
          <a:xfrm flipH="1" rot="10800000">
            <a:off x="7336480" y="2964206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210" idx="5"/>
            <a:endCxn id="213" idx="1"/>
          </p:cNvCxnSpPr>
          <p:nvPr/>
        </p:nvCxnSpPr>
        <p:spPr>
          <a:xfrm>
            <a:off x="6505580" y="2964266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0" name="Shape 210"/>
          <p:cNvSpPr/>
          <p:nvPr/>
        </p:nvSpPr>
        <p:spPr>
          <a:xfrm>
            <a:off x="60948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9259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925750" y="33671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7570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094850" y="33671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7756650" y="33671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8" name="Shape 218"/>
          <p:cNvCxnSpPr>
            <a:stCxn id="216" idx="6"/>
            <a:endCxn id="213" idx="2"/>
          </p:cNvCxnSpPr>
          <p:nvPr/>
        </p:nvCxnSpPr>
        <p:spPr>
          <a:xfrm>
            <a:off x="6576050" y="3607761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213" idx="6"/>
            <a:endCxn id="217" idx="2"/>
          </p:cNvCxnSpPr>
          <p:nvPr/>
        </p:nvCxnSpPr>
        <p:spPr>
          <a:xfrm>
            <a:off x="7406950" y="360773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>
            <a:stCxn id="201" idx="4"/>
            <a:endCxn id="206" idx="0"/>
          </p:cNvCxnSpPr>
          <p:nvPr/>
        </p:nvCxnSpPr>
        <p:spPr>
          <a:xfrm>
            <a:off x="3758850" y="3034699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7166550" y="3034761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>
            <a:stCxn id="223" idx="6"/>
            <a:endCxn id="224" idx="2"/>
          </p:cNvCxnSpPr>
          <p:nvPr/>
        </p:nvCxnSpPr>
        <p:spPr>
          <a:xfrm>
            <a:off x="14224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>
            <a:stCxn id="226" idx="7"/>
            <a:endCxn id="227" idx="3"/>
          </p:cNvCxnSpPr>
          <p:nvPr/>
        </p:nvCxnSpPr>
        <p:spPr>
          <a:xfrm flipH="1" rot="10800000">
            <a:off x="21828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>
            <a:stCxn id="223" idx="5"/>
            <a:endCxn id="226" idx="1"/>
          </p:cNvCxnSpPr>
          <p:nvPr/>
        </p:nvCxnSpPr>
        <p:spPr>
          <a:xfrm>
            <a:off x="1351980" y="4692279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3" name="Shape 223"/>
          <p:cNvSpPr/>
          <p:nvPr/>
        </p:nvSpPr>
        <p:spPr>
          <a:xfrm>
            <a:off x="9412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723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7721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6034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9412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6030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31" name="Shape 231"/>
          <p:cNvCxnSpPr>
            <a:stCxn id="229" idx="6"/>
            <a:endCxn id="226" idx="2"/>
          </p:cNvCxnSpPr>
          <p:nvPr/>
        </p:nvCxnSpPr>
        <p:spPr>
          <a:xfrm>
            <a:off x="14224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>
            <a:stCxn id="226" idx="6"/>
            <a:endCxn id="230" idx="2"/>
          </p:cNvCxnSpPr>
          <p:nvPr/>
        </p:nvCxnSpPr>
        <p:spPr>
          <a:xfrm>
            <a:off x="2253350" y="53357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>
            <a:stCxn id="227" idx="4"/>
            <a:endCxn id="230" idx="0"/>
          </p:cNvCxnSpPr>
          <p:nvPr/>
        </p:nvCxnSpPr>
        <p:spPr>
          <a:xfrm flipH="1">
            <a:off x="2843750" y="4762749"/>
            <a:ext cx="30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4" name="Shape 234"/>
          <p:cNvSpPr/>
          <p:nvPr/>
        </p:nvSpPr>
        <p:spPr>
          <a:xfrm>
            <a:off x="905750" y="2093350"/>
            <a:ext cx="2215200" cy="221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5" name="Shape 235"/>
          <p:cNvCxnSpPr>
            <a:stCxn id="236" idx="6"/>
            <a:endCxn id="237" idx="2"/>
          </p:cNvCxnSpPr>
          <p:nvPr/>
        </p:nvCxnSpPr>
        <p:spPr>
          <a:xfrm>
            <a:off x="40132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239" idx="7"/>
            <a:endCxn id="240" idx="3"/>
          </p:cNvCxnSpPr>
          <p:nvPr/>
        </p:nvCxnSpPr>
        <p:spPr>
          <a:xfrm flipH="1" rot="10800000">
            <a:off x="47736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>
            <a:stCxn id="236" idx="5"/>
            <a:endCxn id="239" idx="1"/>
          </p:cNvCxnSpPr>
          <p:nvPr/>
        </p:nvCxnSpPr>
        <p:spPr>
          <a:xfrm>
            <a:off x="3942780" y="4692279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6" name="Shape 236"/>
          <p:cNvSpPr/>
          <p:nvPr/>
        </p:nvSpPr>
        <p:spPr>
          <a:xfrm>
            <a:off x="35320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3631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3629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1942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5320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1938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4" name="Shape 244"/>
          <p:cNvCxnSpPr>
            <a:stCxn id="242" idx="6"/>
            <a:endCxn id="239" idx="2"/>
          </p:cNvCxnSpPr>
          <p:nvPr/>
        </p:nvCxnSpPr>
        <p:spPr>
          <a:xfrm>
            <a:off x="40132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5" name="Shape 245"/>
          <p:cNvCxnSpPr>
            <a:stCxn id="239" idx="6"/>
            <a:endCxn id="243" idx="2"/>
          </p:cNvCxnSpPr>
          <p:nvPr/>
        </p:nvCxnSpPr>
        <p:spPr>
          <a:xfrm>
            <a:off x="4844150" y="53357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>
            <a:stCxn id="237" idx="6"/>
            <a:endCxn id="240" idx="2"/>
          </p:cNvCxnSpPr>
          <p:nvPr/>
        </p:nvCxnSpPr>
        <p:spPr>
          <a:xfrm>
            <a:off x="48443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>
            <a:stCxn id="248" idx="6"/>
            <a:endCxn id="249" idx="2"/>
          </p:cNvCxnSpPr>
          <p:nvPr/>
        </p:nvCxnSpPr>
        <p:spPr>
          <a:xfrm>
            <a:off x="66040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>
            <a:stCxn id="251" idx="7"/>
            <a:endCxn id="252" idx="3"/>
          </p:cNvCxnSpPr>
          <p:nvPr/>
        </p:nvCxnSpPr>
        <p:spPr>
          <a:xfrm flipH="1" rot="10800000">
            <a:off x="73644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8" name="Shape 248"/>
          <p:cNvSpPr/>
          <p:nvPr/>
        </p:nvSpPr>
        <p:spPr>
          <a:xfrm>
            <a:off x="61228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9539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9537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7850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1228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7846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55" name="Shape 255"/>
          <p:cNvCxnSpPr>
            <a:stCxn id="253" idx="6"/>
            <a:endCxn id="251" idx="2"/>
          </p:cNvCxnSpPr>
          <p:nvPr/>
        </p:nvCxnSpPr>
        <p:spPr>
          <a:xfrm>
            <a:off x="66040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7194550" y="4762774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>
            <a:stCxn id="204" idx="0"/>
            <a:endCxn id="202" idx="4"/>
          </p:cNvCxnSpPr>
          <p:nvPr/>
        </p:nvCxnSpPr>
        <p:spPr>
          <a:xfrm flipH="1" rot="10800000">
            <a:off x="4589750" y="3034699"/>
            <a:ext cx="30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8" name="Shape 258"/>
          <p:cNvSpPr/>
          <p:nvPr/>
        </p:nvSpPr>
        <p:spPr>
          <a:xfrm rot="-4130931">
            <a:off x="6721706" y="1286783"/>
            <a:ext cx="269048" cy="32353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59" name="Shape 259"/>
          <p:cNvSpPr txBox="1"/>
          <p:nvPr/>
        </p:nvSpPr>
        <p:spPr>
          <a:xfrm>
            <a:off x="7030150" y="819320"/>
            <a:ext cx="18567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 Lecture 3, we studied trees with directed edges from parent to children vertices. In this lecture, edges will be undirected.</a:t>
            </a:r>
          </a:p>
        </p:txBody>
      </p:sp>
      <p:sp>
        <p:nvSpPr>
          <p:cNvPr id="260" name="Shape 260"/>
          <p:cNvSpPr/>
          <p:nvPr/>
        </p:nvSpPr>
        <p:spPr>
          <a:xfrm>
            <a:off x="3496550" y="2093350"/>
            <a:ext cx="2215200" cy="221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087350" y="3769750"/>
            <a:ext cx="2215200" cy="221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Shape 32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and Kruskal’s</a:t>
            </a:r>
          </a:p>
        </p:txBody>
      </p:sp>
      <p:sp>
        <p:nvSpPr>
          <p:cNvPr id="3298" name="Shape 3298"/>
          <p:cNvSpPr/>
          <p:nvPr/>
        </p:nvSpPr>
        <p:spPr>
          <a:xfrm>
            <a:off x="22641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Grows a tree</a:t>
            </a:r>
          </a:p>
        </p:txBody>
      </p:sp>
      <p:sp>
        <p:nvSpPr>
          <p:cNvPr id="3299" name="Shape 3299"/>
          <p:cNvSpPr/>
          <p:nvPr/>
        </p:nvSpPr>
        <p:spPr>
          <a:xfrm>
            <a:off x="22641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Description</a:t>
            </a:r>
          </a:p>
        </p:txBody>
      </p:sp>
      <p:sp>
        <p:nvSpPr>
          <p:cNvPr id="3300" name="Shape 3300"/>
          <p:cNvSpPr/>
          <p:nvPr/>
        </p:nvSpPr>
        <p:spPr>
          <a:xfrm>
            <a:off x="4092900" y="1444500"/>
            <a:ext cx="27870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</p:txBody>
      </p:sp>
      <p:sp>
        <p:nvSpPr>
          <p:cNvPr id="3301" name="Shape 3301"/>
          <p:cNvSpPr/>
          <p:nvPr/>
        </p:nvSpPr>
        <p:spPr>
          <a:xfrm>
            <a:off x="22641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Grows a forest</a:t>
            </a:r>
          </a:p>
        </p:txBody>
      </p:sp>
      <p:sp>
        <p:nvSpPr>
          <p:cNvPr id="3302" name="Shape 3302"/>
          <p:cNvSpPr/>
          <p:nvPr/>
        </p:nvSpPr>
        <p:spPr>
          <a:xfrm>
            <a:off x="4092900" y="4196400"/>
            <a:ext cx="27870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O(|E|log(|V|))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with union-find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with union-find and radix sort</a:t>
            </a:r>
          </a:p>
        </p:txBody>
      </p:sp>
      <p:sp>
        <p:nvSpPr>
          <p:cNvPr id="3303" name="Shape 3303"/>
          <p:cNvSpPr/>
          <p:nvPr/>
        </p:nvSpPr>
        <p:spPr>
          <a:xfrm>
            <a:off x="4092900" y="2367600"/>
            <a:ext cx="27870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O(|E|log(|V|))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with red-black tree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O(|E|+|V|log(|V|))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with Fibonacci heap</a:t>
            </a:r>
          </a:p>
        </p:txBody>
      </p:sp>
      <p:sp>
        <p:nvSpPr>
          <p:cNvPr id="3304" name="Shape 3304"/>
          <p:cNvSpPr/>
          <p:nvPr/>
        </p:nvSpPr>
        <p:spPr>
          <a:xfrm>
            <a:off x="4332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Prim’s</a:t>
            </a:r>
          </a:p>
        </p:txBody>
      </p:sp>
      <p:sp>
        <p:nvSpPr>
          <p:cNvPr id="3305" name="Shape 3305"/>
          <p:cNvSpPr/>
          <p:nvPr/>
        </p:nvSpPr>
        <p:spPr>
          <a:xfrm>
            <a:off x="4332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Kruskal’s</a:t>
            </a:r>
          </a:p>
        </p:txBody>
      </p:sp>
      <p:sp>
        <p:nvSpPr>
          <p:cNvPr id="3306" name="Shape 3306"/>
          <p:cNvSpPr/>
          <p:nvPr/>
        </p:nvSpPr>
        <p:spPr>
          <a:xfrm>
            <a:off x="68799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Better 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dense graphs</a:t>
            </a:r>
          </a:p>
        </p:txBody>
      </p:sp>
      <p:sp>
        <p:nvSpPr>
          <p:cNvPr id="3307" name="Shape 3307"/>
          <p:cNvSpPr/>
          <p:nvPr/>
        </p:nvSpPr>
        <p:spPr>
          <a:xfrm>
            <a:off x="68799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Use-cases</a:t>
            </a:r>
          </a:p>
        </p:txBody>
      </p:sp>
      <p:sp>
        <p:nvSpPr>
          <p:cNvPr id="3308" name="Shape 3308"/>
          <p:cNvSpPr/>
          <p:nvPr/>
        </p:nvSpPr>
        <p:spPr>
          <a:xfrm>
            <a:off x="68799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Better 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sparse graphs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and if the edge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weights can be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radix sorted.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Shape 331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Karger-Klein-Tarjan (1995): Las Vegas randomized algorithm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expected,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O(min{|E|log(|V|),|V|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worst-case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Chazelle (2000):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O(|E|α(|V|))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deterministic algorithm</a:t>
            </a:r>
          </a:p>
        </p:txBody>
      </p:sp>
      <p:sp>
        <p:nvSpPr>
          <p:cNvPr id="3314" name="Shape 331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Beyond Prim’s and Kruskal’s</a:t>
            </a:r>
          </a:p>
        </p:txBody>
      </p:sp>
      <p:sp>
        <p:nvSpPr>
          <p:cNvPr id="3315" name="Shape 3315"/>
          <p:cNvSpPr/>
          <p:nvPr/>
        </p:nvSpPr>
        <p:spPr>
          <a:xfrm rot="2700530">
            <a:off x="3561579" y="2776115"/>
            <a:ext cx="233512" cy="38168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316" name="Shape 3316"/>
          <p:cNvSpPr txBox="1"/>
          <p:nvPr/>
        </p:nvSpPr>
        <p:spPr>
          <a:xfrm>
            <a:off x="2640650" y="2985975"/>
            <a:ext cx="12102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Inverse Ackermann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spanning tree is a tree that connects all of the vertices.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Which of these graphs are spanning trees?</a:t>
            </a:r>
          </a:p>
        </p:txBody>
      </p:sp>
      <p:sp>
        <p:nvSpPr>
          <p:cNvPr id="267" name="Shape 26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cxnSp>
        <p:nvCxnSpPr>
          <p:cNvPr id="268" name="Shape 268"/>
          <p:cNvCxnSpPr>
            <a:stCxn id="269" idx="6"/>
            <a:endCxn id="270" idx="2"/>
          </p:cNvCxnSpPr>
          <p:nvPr/>
        </p:nvCxnSpPr>
        <p:spPr>
          <a:xfrm>
            <a:off x="1422850" y="279408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" name="Shape 271"/>
          <p:cNvCxnSpPr>
            <a:stCxn id="272" idx="7"/>
            <a:endCxn id="273" idx="3"/>
          </p:cNvCxnSpPr>
          <p:nvPr/>
        </p:nvCxnSpPr>
        <p:spPr>
          <a:xfrm flipH="1" rot="10800000">
            <a:off x="2183280" y="2964156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>
            <a:stCxn id="269" idx="5"/>
            <a:endCxn id="272" idx="1"/>
          </p:cNvCxnSpPr>
          <p:nvPr/>
        </p:nvCxnSpPr>
        <p:spPr>
          <a:xfrm>
            <a:off x="1352380" y="2964216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9" name="Shape 269"/>
          <p:cNvSpPr/>
          <p:nvPr/>
        </p:nvSpPr>
        <p:spPr>
          <a:xfrm>
            <a:off x="9416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7727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772550" y="33670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6038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41650" y="33671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603450" y="33670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7" name="Shape 277"/>
          <p:cNvCxnSpPr>
            <a:stCxn id="275" idx="6"/>
            <a:endCxn id="272" idx="2"/>
          </p:cNvCxnSpPr>
          <p:nvPr/>
        </p:nvCxnSpPr>
        <p:spPr>
          <a:xfrm>
            <a:off x="1422850" y="3607711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" name="Shape 278"/>
          <p:cNvCxnSpPr>
            <a:stCxn id="272" idx="6"/>
            <a:endCxn id="276" idx="2"/>
          </p:cNvCxnSpPr>
          <p:nvPr/>
        </p:nvCxnSpPr>
        <p:spPr>
          <a:xfrm>
            <a:off x="2253750" y="360768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405" y="1989804"/>
            <a:ext cx="323324" cy="32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Shape 280"/>
          <p:cNvCxnSpPr>
            <a:stCxn id="281" idx="6"/>
            <a:endCxn id="282" idx="2"/>
          </p:cNvCxnSpPr>
          <p:nvPr/>
        </p:nvCxnSpPr>
        <p:spPr>
          <a:xfrm>
            <a:off x="3999450" y="279409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>
            <a:stCxn id="284" idx="7"/>
            <a:endCxn id="285" idx="3"/>
          </p:cNvCxnSpPr>
          <p:nvPr/>
        </p:nvCxnSpPr>
        <p:spPr>
          <a:xfrm flipH="1" rot="10800000">
            <a:off x="4759880" y="296416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1" name="Shape 281"/>
          <p:cNvSpPr/>
          <p:nvPr/>
        </p:nvSpPr>
        <p:spPr>
          <a:xfrm>
            <a:off x="35182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3493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9150" y="33670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51804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3518250" y="336712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180050" y="33670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8" name="Shape 288"/>
          <p:cNvCxnSpPr>
            <a:stCxn id="286" idx="6"/>
            <a:endCxn id="284" idx="2"/>
          </p:cNvCxnSpPr>
          <p:nvPr/>
        </p:nvCxnSpPr>
        <p:spPr>
          <a:xfrm>
            <a:off x="3999450" y="360772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>
            <a:stCxn id="290" idx="6"/>
            <a:endCxn id="291" idx="2"/>
          </p:cNvCxnSpPr>
          <p:nvPr/>
        </p:nvCxnSpPr>
        <p:spPr>
          <a:xfrm>
            <a:off x="6576050" y="279413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93" idx="7"/>
            <a:endCxn id="294" idx="3"/>
          </p:cNvCxnSpPr>
          <p:nvPr/>
        </p:nvCxnSpPr>
        <p:spPr>
          <a:xfrm flipH="1" rot="10800000">
            <a:off x="7336480" y="2964206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90" idx="5"/>
            <a:endCxn id="293" idx="1"/>
          </p:cNvCxnSpPr>
          <p:nvPr/>
        </p:nvCxnSpPr>
        <p:spPr>
          <a:xfrm>
            <a:off x="6505580" y="2964266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0" name="Shape 290"/>
          <p:cNvSpPr/>
          <p:nvPr/>
        </p:nvSpPr>
        <p:spPr>
          <a:xfrm>
            <a:off x="60948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9259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6925750" y="33671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77570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094850" y="33671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7756650" y="33671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8" name="Shape 298"/>
          <p:cNvCxnSpPr>
            <a:stCxn id="296" idx="6"/>
            <a:endCxn id="293" idx="2"/>
          </p:cNvCxnSpPr>
          <p:nvPr/>
        </p:nvCxnSpPr>
        <p:spPr>
          <a:xfrm>
            <a:off x="6576050" y="3607761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293" idx="6"/>
            <a:endCxn id="297" idx="2"/>
          </p:cNvCxnSpPr>
          <p:nvPr/>
        </p:nvCxnSpPr>
        <p:spPr>
          <a:xfrm>
            <a:off x="7406950" y="360773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81" idx="4"/>
            <a:endCxn id="286" idx="0"/>
          </p:cNvCxnSpPr>
          <p:nvPr/>
        </p:nvCxnSpPr>
        <p:spPr>
          <a:xfrm>
            <a:off x="3758850" y="3034699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1" name="Shape 301"/>
          <p:cNvCxnSpPr/>
          <p:nvPr/>
        </p:nvCxnSpPr>
        <p:spPr>
          <a:xfrm>
            <a:off x="7166550" y="3034761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" name="Shape 302"/>
          <p:cNvCxnSpPr>
            <a:stCxn id="303" idx="6"/>
            <a:endCxn id="304" idx="2"/>
          </p:cNvCxnSpPr>
          <p:nvPr/>
        </p:nvCxnSpPr>
        <p:spPr>
          <a:xfrm>
            <a:off x="14224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>
            <a:stCxn id="306" idx="7"/>
            <a:endCxn id="307" idx="3"/>
          </p:cNvCxnSpPr>
          <p:nvPr/>
        </p:nvCxnSpPr>
        <p:spPr>
          <a:xfrm flipH="1" rot="10800000">
            <a:off x="21828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>
            <a:stCxn id="303" idx="5"/>
            <a:endCxn id="306" idx="1"/>
          </p:cNvCxnSpPr>
          <p:nvPr/>
        </p:nvCxnSpPr>
        <p:spPr>
          <a:xfrm>
            <a:off x="1351980" y="4692279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3" name="Shape 303"/>
          <p:cNvSpPr/>
          <p:nvPr/>
        </p:nvSpPr>
        <p:spPr>
          <a:xfrm>
            <a:off x="9412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17723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7721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26034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9412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6030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11" name="Shape 311"/>
          <p:cNvCxnSpPr>
            <a:stCxn id="309" idx="6"/>
            <a:endCxn id="306" idx="2"/>
          </p:cNvCxnSpPr>
          <p:nvPr/>
        </p:nvCxnSpPr>
        <p:spPr>
          <a:xfrm>
            <a:off x="14224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2" name="Shape 312"/>
          <p:cNvCxnSpPr>
            <a:stCxn id="306" idx="6"/>
            <a:endCxn id="310" idx="2"/>
          </p:cNvCxnSpPr>
          <p:nvPr/>
        </p:nvCxnSpPr>
        <p:spPr>
          <a:xfrm>
            <a:off x="2253350" y="53357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3" name="Shape 313"/>
          <p:cNvCxnSpPr>
            <a:stCxn id="307" idx="4"/>
            <a:endCxn id="310" idx="0"/>
          </p:cNvCxnSpPr>
          <p:nvPr/>
        </p:nvCxnSpPr>
        <p:spPr>
          <a:xfrm flipH="1">
            <a:off x="2843750" y="4762749"/>
            <a:ext cx="30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>
            <a:stCxn id="315" idx="6"/>
            <a:endCxn id="316" idx="2"/>
          </p:cNvCxnSpPr>
          <p:nvPr/>
        </p:nvCxnSpPr>
        <p:spPr>
          <a:xfrm>
            <a:off x="40132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7" name="Shape 317"/>
          <p:cNvCxnSpPr>
            <a:stCxn id="318" idx="7"/>
            <a:endCxn id="319" idx="3"/>
          </p:cNvCxnSpPr>
          <p:nvPr/>
        </p:nvCxnSpPr>
        <p:spPr>
          <a:xfrm flipH="1" rot="10800000">
            <a:off x="47736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>
            <a:stCxn id="315" idx="5"/>
            <a:endCxn id="318" idx="1"/>
          </p:cNvCxnSpPr>
          <p:nvPr/>
        </p:nvCxnSpPr>
        <p:spPr>
          <a:xfrm>
            <a:off x="3942780" y="4692279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" name="Shape 315"/>
          <p:cNvSpPr/>
          <p:nvPr/>
        </p:nvSpPr>
        <p:spPr>
          <a:xfrm>
            <a:off x="35320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3631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43629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1942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5320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51938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23" name="Shape 323"/>
          <p:cNvCxnSpPr>
            <a:stCxn id="321" idx="6"/>
            <a:endCxn id="318" idx="2"/>
          </p:cNvCxnSpPr>
          <p:nvPr/>
        </p:nvCxnSpPr>
        <p:spPr>
          <a:xfrm>
            <a:off x="40132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4" name="Shape 324"/>
          <p:cNvCxnSpPr>
            <a:stCxn id="318" idx="6"/>
            <a:endCxn id="322" idx="2"/>
          </p:cNvCxnSpPr>
          <p:nvPr/>
        </p:nvCxnSpPr>
        <p:spPr>
          <a:xfrm>
            <a:off x="4844150" y="53357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5" name="Shape 325"/>
          <p:cNvCxnSpPr>
            <a:stCxn id="316" idx="6"/>
            <a:endCxn id="319" idx="2"/>
          </p:cNvCxnSpPr>
          <p:nvPr/>
        </p:nvCxnSpPr>
        <p:spPr>
          <a:xfrm>
            <a:off x="48443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6" name="Shape 326"/>
          <p:cNvCxnSpPr>
            <a:stCxn id="327" idx="6"/>
            <a:endCxn id="328" idx="2"/>
          </p:cNvCxnSpPr>
          <p:nvPr/>
        </p:nvCxnSpPr>
        <p:spPr>
          <a:xfrm>
            <a:off x="66040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>
            <a:stCxn id="330" idx="7"/>
            <a:endCxn id="331" idx="3"/>
          </p:cNvCxnSpPr>
          <p:nvPr/>
        </p:nvCxnSpPr>
        <p:spPr>
          <a:xfrm flipH="1" rot="10800000">
            <a:off x="73644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7" name="Shape 327"/>
          <p:cNvSpPr/>
          <p:nvPr/>
        </p:nvSpPr>
        <p:spPr>
          <a:xfrm>
            <a:off x="61228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69539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9537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77850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1228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77846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34" name="Shape 334"/>
          <p:cNvCxnSpPr>
            <a:stCxn id="332" idx="6"/>
            <a:endCxn id="330" idx="2"/>
          </p:cNvCxnSpPr>
          <p:nvPr/>
        </p:nvCxnSpPr>
        <p:spPr>
          <a:xfrm>
            <a:off x="66040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7194550" y="4762774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6" name="Shape 336"/>
          <p:cNvCxnSpPr>
            <a:stCxn id="284" idx="0"/>
            <a:endCxn id="282" idx="4"/>
          </p:cNvCxnSpPr>
          <p:nvPr/>
        </p:nvCxnSpPr>
        <p:spPr>
          <a:xfrm flipH="1" rot="10800000">
            <a:off x="4589750" y="3034699"/>
            <a:ext cx="30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spanning tree is a tree that connects all of the vertices.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Which of these graphs are spanning trees?</a:t>
            </a:r>
          </a:p>
        </p:txBody>
      </p:sp>
      <p:sp>
        <p:nvSpPr>
          <p:cNvPr id="342" name="Shape 34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cxnSp>
        <p:nvCxnSpPr>
          <p:cNvPr id="343" name="Shape 343"/>
          <p:cNvCxnSpPr>
            <a:stCxn id="344" idx="6"/>
            <a:endCxn id="345" idx="2"/>
          </p:cNvCxnSpPr>
          <p:nvPr/>
        </p:nvCxnSpPr>
        <p:spPr>
          <a:xfrm>
            <a:off x="1422850" y="279408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>
            <a:stCxn id="347" idx="7"/>
            <a:endCxn id="348" idx="3"/>
          </p:cNvCxnSpPr>
          <p:nvPr/>
        </p:nvCxnSpPr>
        <p:spPr>
          <a:xfrm flipH="1" rot="10800000">
            <a:off x="2183280" y="2964156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9" name="Shape 349"/>
          <p:cNvCxnSpPr>
            <a:stCxn id="344" idx="5"/>
            <a:endCxn id="347" idx="1"/>
          </p:cNvCxnSpPr>
          <p:nvPr/>
        </p:nvCxnSpPr>
        <p:spPr>
          <a:xfrm>
            <a:off x="1352380" y="2964216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4" name="Shape 344"/>
          <p:cNvSpPr/>
          <p:nvPr/>
        </p:nvSpPr>
        <p:spPr>
          <a:xfrm>
            <a:off x="9416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7727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1772550" y="33670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6038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941650" y="33671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603450" y="33670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52" name="Shape 352"/>
          <p:cNvCxnSpPr>
            <a:stCxn id="350" idx="6"/>
            <a:endCxn id="347" idx="2"/>
          </p:cNvCxnSpPr>
          <p:nvPr/>
        </p:nvCxnSpPr>
        <p:spPr>
          <a:xfrm>
            <a:off x="1422850" y="3607711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>
            <a:stCxn id="347" idx="6"/>
            <a:endCxn id="351" idx="2"/>
          </p:cNvCxnSpPr>
          <p:nvPr/>
        </p:nvCxnSpPr>
        <p:spPr>
          <a:xfrm>
            <a:off x="2253750" y="360768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405" y="1989804"/>
            <a:ext cx="323324" cy="32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>
            <a:stCxn id="356" idx="6"/>
            <a:endCxn id="357" idx="2"/>
          </p:cNvCxnSpPr>
          <p:nvPr/>
        </p:nvCxnSpPr>
        <p:spPr>
          <a:xfrm>
            <a:off x="3999450" y="279409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8" name="Shape 358"/>
          <p:cNvCxnSpPr>
            <a:stCxn id="359" idx="7"/>
            <a:endCxn id="360" idx="3"/>
          </p:cNvCxnSpPr>
          <p:nvPr/>
        </p:nvCxnSpPr>
        <p:spPr>
          <a:xfrm flipH="1" rot="10800000">
            <a:off x="4759880" y="296416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6" name="Shape 356"/>
          <p:cNvSpPr/>
          <p:nvPr/>
        </p:nvSpPr>
        <p:spPr>
          <a:xfrm>
            <a:off x="35182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3493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349150" y="33670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51804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518250" y="336712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5180050" y="33670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63" name="Shape 363"/>
          <p:cNvCxnSpPr>
            <a:stCxn id="361" idx="6"/>
            <a:endCxn id="359" idx="2"/>
          </p:cNvCxnSpPr>
          <p:nvPr/>
        </p:nvCxnSpPr>
        <p:spPr>
          <a:xfrm>
            <a:off x="3999450" y="360772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4" name="Shape 364"/>
          <p:cNvCxnSpPr>
            <a:stCxn id="365" idx="6"/>
            <a:endCxn id="366" idx="2"/>
          </p:cNvCxnSpPr>
          <p:nvPr/>
        </p:nvCxnSpPr>
        <p:spPr>
          <a:xfrm>
            <a:off x="6576050" y="279413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7" name="Shape 367"/>
          <p:cNvCxnSpPr>
            <a:stCxn id="368" idx="7"/>
            <a:endCxn id="369" idx="3"/>
          </p:cNvCxnSpPr>
          <p:nvPr/>
        </p:nvCxnSpPr>
        <p:spPr>
          <a:xfrm flipH="1" rot="10800000">
            <a:off x="7336480" y="2964206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0" name="Shape 370"/>
          <p:cNvCxnSpPr>
            <a:stCxn id="365" idx="5"/>
            <a:endCxn id="368" idx="1"/>
          </p:cNvCxnSpPr>
          <p:nvPr/>
        </p:nvCxnSpPr>
        <p:spPr>
          <a:xfrm>
            <a:off x="6505580" y="2964266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5" name="Shape 365"/>
          <p:cNvSpPr/>
          <p:nvPr/>
        </p:nvSpPr>
        <p:spPr>
          <a:xfrm>
            <a:off x="60948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69259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925750" y="33671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77570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6094850" y="33671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7756650" y="33671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3" name="Shape 373"/>
          <p:cNvCxnSpPr>
            <a:stCxn id="371" idx="6"/>
            <a:endCxn id="368" idx="2"/>
          </p:cNvCxnSpPr>
          <p:nvPr/>
        </p:nvCxnSpPr>
        <p:spPr>
          <a:xfrm>
            <a:off x="6576050" y="3607761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>
            <a:stCxn id="368" idx="6"/>
            <a:endCxn id="372" idx="2"/>
          </p:cNvCxnSpPr>
          <p:nvPr/>
        </p:nvCxnSpPr>
        <p:spPr>
          <a:xfrm>
            <a:off x="7406950" y="360773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5" name="Shape 375"/>
          <p:cNvCxnSpPr>
            <a:stCxn id="356" idx="4"/>
            <a:endCxn id="361" idx="0"/>
          </p:cNvCxnSpPr>
          <p:nvPr/>
        </p:nvCxnSpPr>
        <p:spPr>
          <a:xfrm>
            <a:off x="3758850" y="3034699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6" name="Shape 376"/>
          <p:cNvCxnSpPr/>
          <p:nvPr/>
        </p:nvCxnSpPr>
        <p:spPr>
          <a:xfrm>
            <a:off x="7166550" y="3034761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7" name="Shape 377"/>
          <p:cNvCxnSpPr>
            <a:stCxn id="378" idx="6"/>
            <a:endCxn id="379" idx="2"/>
          </p:cNvCxnSpPr>
          <p:nvPr/>
        </p:nvCxnSpPr>
        <p:spPr>
          <a:xfrm>
            <a:off x="14224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>
            <a:stCxn id="381" idx="7"/>
            <a:endCxn id="382" idx="3"/>
          </p:cNvCxnSpPr>
          <p:nvPr/>
        </p:nvCxnSpPr>
        <p:spPr>
          <a:xfrm flipH="1" rot="10800000">
            <a:off x="21828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3" name="Shape 383"/>
          <p:cNvCxnSpPr>
            <a:stCxn id="378" idx="5"/>
            <a:endCxn id="381" idx="1"/>
          </p:cNvCxnSpPr>
          <p:nvPr/>
        </p:nvCxnSpPr>
        <p:spPr>
          <a:xfrm>
            <a:off x="1351980" y="4692279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/>
          <p:nvPr/>
        </p:nvSpPr>
        <p:spPr>
          <a:xfrm>
            <a:off x="9412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7723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7721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26034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9412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6030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6" name="Shape 386"/>
          <p:cNvCxnSpPr>
            <a:stCxn id="384" idx="6"/>
            <a:endCxn id="381" idx="2"/>
          </p:cNvCxnSpPr>
          <p:nvPr/>
        </p:nvCxnSpPr>
        <p:spPr>
          <a:xfrm>
            <a:off x="14224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7" name="Shape 387"/>
          <p:cNvCxnSpPr>
            <a:stCxn id="381" idx="6"/>
            <a:endCxn id="385" idx="2"/>
          </p:cNvCxnSpPr>
          <p:nvPr/>
        </p:nvCxnSpPr>
        <p:spPr>
          <a:xfrm>
            <a:off x="2253350" y="53357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8" name="Shape 388"/>
          <p:cNvCxnSpPr>
            <a:stCxn id="382" idx="4"/>
            <a:endCxn id="385" idx="0"/>
          </p:cNvCxnSpPr>
          <p:nvPr/>
        </p:nvCxnSpPr>
        <p:spPr>
          <a:xfrm flipH="1">
            <a:off x="2843750" y="4762749"/>
            <a:ext cx="30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9" name="Shape 389"/>
          <p:cNvSpPr/>
          <p:nvPr/>
        </p:nvSpPr>
        <p:spPr>
          <a:xfrm>
            <a:off x="905750" y="2093350"/>
            <a:ext cx="2215200" cy="221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0" name="Shape 390"/>
          <p:cNvCxnSpPr>
            <a:stCxn id="391" idx="6"/>
            <a:endCxn id="392" idx="2"/>
          </p:cNvCxnSpPr>
          <p:nvPr/>
        </p:nvCxnSpPr>
        <p:spPr>
          <a:xfrm>
            <a:off x="40132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>
            <a:stCxn id="394" idx="7"/>
            <a:endCxn id="395" idx="3"/>
          </p:cNvCxnSpPr>
          <p:nvPr/>
        </p:nvCxnSpPr>
        <p:spPr>
          <a:xfrm flipH="1" rot="10800000">
            <a:off x="47736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>
            <a:stCxn id="391" idx="5"/>
            <a:endCxn id="394" idx="1"/>
          </p:cNvCxnSpPr>
          <p:nvPr/>
        </p:nvCxnSpPr>
        <p:spPr>
          <a:xfrm>
            <a:off x="3942780" y="4692279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1" name="Shape 391"/>
          <p:cNvSpPr/>
          <p:nvPr/>
        </p:nvSpPr>
        <p:spPr>
          <a:xfrm>
            <a:off x="35320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3631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3629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51942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35320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51938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99" name="Shape 399"/>
          <p:cNvCxnSpPr>
            <a:stCxn id="397" idx="6"/>
            <a:endCxn id="394" idx="2"/>
          </p:cNvCxnSpPr>
          <p:nvPr/>
        </p:nvCxnSpPr>
        <p:spPr>
          <a:xfrm>
            <a:off x="40132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>
            <a:stCxn id="394" idx="6"/>
            <a:endCxn id="398" idx="2"/>
          </p:cNvCxnSpPr>
          <p:nvPr/>
        </p:nvCxnSpPr>
        <p:spPr>
          <a:xfrm>
            <a:off x="4844150" y="53357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>
            <a:stCxn id="392" idx="6"/>
            <a:endCxn id="395" idx="2"/>
          </p:cNvCxnSpPr>
          <p:nvPr/>
        </p:nvCxnSpPr>
        <p:spPr>
          <a:xfrm>
            <a:off x="48443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>
            <a:stCxn id="403" idx="6"/>
            <a:endCxn id="404" idx="2"/>
          </p:cNvCxnSpPr>
          <p:nvPr/>
        </p:nvCxnSpPr>
        <p:spPr>
          <a:xfrm>
            <a:off x="66040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5" name="Shape 405"/>
          <p:cNvCxnSpPr>
            <a:stCxn id="406" idx="7"/>
            <a:endCxn id="407" idx="3"/>
          </p:cNvCxnSpPr>
          <p:nvPr/>
        </p:nvCxnSpPr>
        <p:spPr>
          <a:xfrm flipH="1" rot="10800000">
            <a:off x="73644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3" name="Shape 403"/>
          <p:cNvSpPr/>
          <p:nvPr/>
        </p:nvSpPr>
        <p:spPr>
          <a:xfrm>
            <a:off x="61228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9539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9537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7850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61228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77846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10" name="Shape 410"/>
          <p:cNvCxnSpPr>
            <a:stCxn id="408" idx="6"/>
            <a:endCxn id="406" idx="2"/>
          </p:cNvCxnSpPr>
          <p:nvPr/>
        </p:nvCxnSpPr>
        <p:spPr>
          <a:xfrm>
            <a:off x="66040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7194550" y="4762774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2" name="Shape 412"/>
          <p:cNvCxnSpPr>
            <a:stCxn id="359" idx="0"/>
            <a:endCxn id="357" idx="4"/>
          </p:cNvCxnSpPr>
          <p:nvPr/>
        </p:nvCxnSpPr>
        <p:spPr>
          <a:xfrm flipH="1" rot="10800000">
            <a:off x="4589750" y="3034699"/>
            <a:ext cx="30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3" name="Shape 413"/>
          <p:cNvSpPr/>
          <p:nvPr/>
        </p:nvSpPr>
        <p:spPr>
          <a:xfrm rot="4048312">
            <a:off x="6883403" y="5690622"/>
            <a:ext cx="269062" cy="32353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14" name="Shape 414"/>
          <p:cNvSpPr txBox="1"/>
          <p:nvPr/>
        </p:nvSpPr>
        <p:spPr>
          <a:xfrm>
            <a:off x="5417175" y="5823425"/>
            <a:ext cx="18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connected component of the graph is a tree, but it doesn’t include all of the vertices.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spanning tree is a tree that connects all of the vertices.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cost of a spanning tree is the sum of the weights on the edges.</a:t>
            </a:r>
          </a:p>
        </p:txBody>
      </p:sp>
      <p:sp>
        <p:nvSpPr>
          <p:cNvPr id="420" name="Shape 42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grpSp>
        <p:nvGrpSpPr>
          <p:cNvPr id="421" name="Shape 421"/>
          <p:cNvGrpSpPr/>
          <p:nvPr/>
        </p:nvGrpSpPr>
        <p:grpSpPr>
          <a:xfrm>
            <a:off x="2509900" y="2487995"/>
            <a:ext cx="4124200" cy="2729766"/>
            <a:chOff x="2509900" y="2487995"/>
            <a:chExt cx="4124200" cy="2729766"/>
          </a:xfrm>
        </p:grpSpPr>
        <p:sp>
          <p:nvSpPr>
            <p:cNvPr id="422" name="Shape 422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434" name="Shape 434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436" name="Shape 436"/>
            <p:cNvCxnSpPr>
              <a:stCxn id="437" idx="6"/>
              <a:endCxn id="438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39" name="Shape 439"/>
            <p:cNvCxnSpPr>
              <a:stCxn id="438" idx="6"/>
              <a:endCxn id="440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41" name="Shape 441"/>
            <p:cNvCxnSpPr>
              <a:stCxn id="442" idx="6"/>
              <a:endCxn id="443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44" name="Shape 444"/>
            <p:cNvCxnSpPr>
              <a:stCxn id="443" idx="6"/>
              <a:endCxn id="445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46" name="Shape 446"/>
            <p:cNvCxnSpPr>
              <a:stCxn id="445" idx="7"/>
              <a:endCxn id="447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48" name="Shape 448"/>
            <p:cNvCxnSpPr>
              <a:stCxn id="447" idx="1"/>
              <a:endCxn id="440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49" name="Shape 449"/>
            <p:cNvCxnSpPr>
              <a:stCxn id="442" idx="1"/>
              <a:endCxn id="450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1" name="Shape 451"/>
            <p:cNvCxnSpPr>
              <a:stCxn id="450" idx="7"/>
              <a:endCxn id="437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2" name="Shape 452"/>
            <p:cNvCxnSpPr>
              <a:stCxn id="442" idx="0"/>
              <a:endCxn id="437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3" name="Shape 453"/>
            <p:cNvCxnSpPr>
              <a:stCxn id="445" idx="0"/>
              <a:endCxn id="440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4" name="Shape 454"/>
            <p:cNvCxnSpPr>
              <a:stCxn id="445" idx="1"/>
              <a:endCxn id="438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5" name="Shape 455"/>
            <p:cNvCxnSpPr>
              <a:stCxn id="456" idx="0"/>
              <a:endCxn id="438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7" name="Shape 457"/>
            <p:cNvCxnSpPr>
              <a:stCxn id="443" idx="0"/>
              <a:endCxn id="456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8" name="Shape 458"/>
            <p:cNvCxnSpPr>
              <a:stCxn id="442" idx="7"/>
              <a:endCxn id="456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37" name="Shape 437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4571542" y="42659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64" name="Shape 46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spanning tree is a tree that connects all of the vertices.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cost of a spanning tree is the sum of the weights on the edges.</a:t>
            </a:r>
          </a:p>
        </p:txBody>
      </p:sp>
      <p:sp>
        <p:nvSpPr>
          <p:cNvPr id="465" name="Shape 46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cxnSp>
        <p:nvCxnSpPr>
          <p:cNvPr id="466" name="Shape 466"/>
          <p:cNvCxnSpPr>
            <a:stCxn id="467" idx="6"/>
            <a:endCxn id="468" idx="2"/>
          </p:cNvCxnSpPr>
          <p:nvPr/>
        </p:nvCxnSpPr>
        <p:spPr>
          <a:xfrm>
            <a:off x="3752700" y="2868136"/>
            <a:ext cx="5784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9" name="Shape 469"/>
          <p:cNvCxnSpPr>
            <a:stCxn id="468" idx="6"/>
            <a:endCxn id="470" idx="2"/>
          </p:cNvCxnSpPr>
          <p:nvPr/>
        </p:nvCxnSpPr>
        <p:spPr>
          <a:xfrm>
            <a:off x="4812400" y="2868136"/>
            <a:ext cx="5784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1" name="Shape 471"/>
          <p:cNvCxnSpPr>
            <a:stCxn id="472" idx="6"/>
            <a:endCxn id="473" idx="2"/>
          </p:cNvCxnSpPr>
          <p:nvPr/>
        </p:nvCxnSpPr>
        <p:spPr>
          <a:xfrm>
            <a:off x="3753100" y="4977161"/>
            <a:ext cx="58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>
            <a:stCxn id="473" idx="6"/>
            <a:endCxn id="475" idx="2"/>
          </p:cNvCxnSpPr>
          <p:nvPr/>
        </p:nvCxnSpPr>
        <p:spPr>
          <a:xfrm>
            <a:off x="4819900" y="4977161"/>
            <a:ext cx="570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6" name="Shape 476"/>
          <p:cNvCxnSpPr>
            <a:stCxn id="475" idx="7"/>
            <a:endCxn id="477" idx="3"/>
          </p:cNvCxnSpPr>
          <p:nvPr/>
        </p:nvCxnSpPr>
        <p:spPr>
          <a:xfrm flipH="1" rot="10800000">
            <a:off x="5801655" y="4105031"/>
            <a:ext cx="421800" cy="7020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8" name="Shape 478"/>
          <p:cNvCxnSpPr>
            <a:stCxn id="477" idx="1"/>
            <a:endCxn id="470" idx="5"/>
          </p:cNvCxnSpPr>
          <p:nvPr/>
        </p:nvCxnSpPr>
        <p:spPr>
          <a:xfrm rot="10800000">
            <a:off x="5801570" y="3038206"/>
            <a:ext cx="421800" cy="72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9" name="Shape 479"/>
          <p:cNvCxnSpPr>
            <a:stCxn id="472" idx="1"/>
            <a:endCxn id="480" idx="5"/>
          </p:cNvCxnSpPr>
          <p:nvPr/>
        </p:nvCxnSpPr>
        <p:spPr>
          <a:xfrm rot="10800000">
            <a:off x="2920570" y="4105031"/>
            <a:ext cx="421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1" name="Shape 481"/>
          <p:cNvCxnSpPr>
            <a:stCxn id="480" idx="7"/>
            <a:endCxn id="467" idx="3"/>
          </p:cNvCxnSpPr>
          <p:nvPr/>
        </p:nvCxnSpPr>
        <p:spPr>
          <a:xfrm flipH="1" rot="10800000">
            <a:off x="2920630" y="3038206"/>
            <a:ext cx="421199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2" name="Shape 482"/>
          <p:cNvCxnSpPr>
            <a:stCxn id="472" idx="0"/>
            <a:endCxn id="467" idx="4"/>
          </p:cNvCxnSpPr>
          <p:nvPr/>
        </p:nvCxnSpPr>
        <p:spPr>
          <a:xfrm rot="10800000">
            <a:off x="3512200" y="3108761"/>
            <a:ext cx="300" cy="16278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3" name="Shape 483"/>
          <p:cNvCxnSpPr>
            <a:stCxn id="475" idx="0"/>
            <a:endCxn id="470" idx="4"/>
          </p:cNvCxnSpPr>
          <p:nvPr/>
        </p:nvCxnSpPr>
        <p:spPr>
          <a:xfrm rot="10800000">
            <a:off x="5631525" y="3108761"/>
            <a:ext cx="0" cy="16278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4" name="Shape 484"/>
          <p:cNvCxnSpPr>
            <a:stCxn id="475" idx="1"/>
            <a:endCxn id="468" idx="5"/>
          </p:cNvCxnSpPr>
          <p:nvPr/>
        </p:nvCxnSpPr>
        <p:spPr>
          <a:xfrm rot="10800000">
            <a:off x="4741995" y="3038231"/>
            <a:ext cx="719400" cy="1768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5" name="Shape 485"/>
          <p:cNvCxnSpPr>
            <a:stCxn id="486" idx="0"/>
            <a:endCxn id="468" idx="4"/>
          </p:cNvCxnSpPr>
          <p:nvPr/>
        </p:nvCxnSpPr>
        <p:spPr>
          <a:xfrm rot="10800000">
            <a:off x="4571700" y="3108749"/>
            <a:ext cx="0" cy="58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7" name="Shape 487"/>
          <p:cNvCxnSpPr>
            <a:stCxn id="473" idx="0"/>
            <a:endCxn id="486" idx="4"/>
          </p:cNvCxnSpPr>
          <p:nvPr/>
        </p:nvCxnSpPr>
        <p:spPr>
          <a:xfrm rot="10800000">
            <a:off x="4571800" y="4175561"/>
            <a:ext cx="7500" cy="5610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8" name="Shape 488"/>
          <p:cNvCxnSpPr>
            <a:stCxn id="472" idx="7"/>
            <a:endCxn id="486" idx="3"/>
          </p:cNvCxnSpPr>
          <p:nvPr/>
        </p:nvCxnSpPr>
        <p:spPr>
          <a:xfrm flipH="1" rot="10800000">
            <a:off x="3682630" y="4105031"/>
            <a:ext cx="718800" cy="7020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9" name="Shape 489"/>
          <p:cNvSpPr txBox="1"/>
          <p:nvPr/>
        </p:nvSpPr>
        <p:spPr>
          <a:xfrm>
            <a:off x="2815229" y="31569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2815229" y="43328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3855854" y="4597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915367" y="4597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767029" y="41050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512199" y="3542525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5967574" y="4356450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631524" y="3764800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5948067" y="31332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5031867" y="3662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911604" y="24879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3851904" y="2488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67" name="Shape 467"/>
          <p:cNvSpPr/>
          <p:nvPr/>
        </p:nvSpPr>
        <p:spPr>
          <a:xfrm>
            <a:off x="3271500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468" name="Shape 468"/>
          <p:cNvSpPr/>
          <p:nvPr/>
        </p:nvSpPr>
        <p:spPr>
          <a:xfrm>
            <a:off x="4331200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477" name="Shape 477"/>
          <p:cNvSpPr/>
          <p:nvPr/>
        </p:nvSpPr>
        <p:spPr>
          <a:xfrm>
            <a:off x="6152900" y="36943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470" name="Shape 470"/>
          <p:cNvSpPr/>
          <p:nvPr/>
        </p:nvSpPr>
        <p:spPr>
          <a:xfrm>
            <a:off x="5390925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473" name="Shape 473"/>
          <p:cNvSpPr/>
          <p:nvPr/>
        </p:nvSpPr>
        <p:spPr>
          <a:xfrm>
            <a:off x="4338700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475" name="Shape 475"/>
          <p:cNvSpPr/>
          <p:nvPr/>
        </p:nvSpPr>
        <p:spPr>
          <a:xfrm>
            <a:off x="5390925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480" name="Shape 480"/>
          <p:cNvSpPr/>
          <p:nvPr/>
        </p:nvSpPr>
        <p:spPr>
          <a:xfrm>
            <a:off x="2509900" y="36943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3271900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486" name="Shape 486"/>
          <p:cNvSpPr/>
          <p:nvPr/>
        </p:nvSpPr>
        <p:spPr>
          <a:xfrm>
            <a:off x="4331100" y="36943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501" name="Shape 501"/>
          <p:cNvSpPr/>
          <p:nvPr/>
        </p:nvSpPr>
        <p:spPr>
          <a:xfrm rot="4048312">
            <a:off x="2573303" y="4831522"/>
            <a:ext cx="269062" cy="32353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02" name="Shape 502"/>
          <p:cNvSpPr txBox="1"/>
          <p:nvPr/>
        </p:nvSpPr>
        <p:spPr>
          <a:xfrm>
            <a:off x="1261350" y="5040525"/>
            <a:ext cx="1354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spanning tree has a cost of 67.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4193667" y="32056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spanning tree is a tree that connects all of the vertices.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cost of a spanning tree is the sum of the weights on the edges.</a:t>
            </a:r>
          </a:p>
        </p:txBody>
      </p:sp>
      <p:sp>
        <p:nvSpPr>
          <p:cNvPr id="509" name="Shape 5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815229" y="31569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815229" y="43328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3855854" y="4597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4915367" y="4597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4571542" y="42659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767029" y="41050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3512199" y="3542525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5967574" y="4356450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5631524" y="3764800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5948067" y="31332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5031867" y="3662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4911604" y="24879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3851904" y="2488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4193667" y="32056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524" name="Shape 524"/>
          <p:cNvCxnSpPr>
            <a:stCxn id="525" idx="6"/>
            <a:endCxn id="526" idx="2"/>
          </p:cNvCxnSpPr>
          <p:nvPr/>
        </p:nvCxnSpPr>
        <p:spPr>
          <a:xfrm>
            <a:off x="3752700" y="2868136"/>
            <a:ext cx="5784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7" name="Shape 527"/>
          <p:cNvCxnSpPr>
            <a:stCxn id="526" idx="6"/>
            <a:endCxn id="528" idx="2"/>
          </p:cNvCxnSpPr>
          <p:nvPr/>
        </p:nvCxnSpPr>
        <p:spPr>
          <a:xfrm>
            <a:off x="4812400" y="2868136"/>
            <a:ext cx="5784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9" name="Shape 529"/>
          <p:cNvCxnSpPr>
            <a:stCxn id="530" idx="6"/>
            <a:endCxn id="531" idx="2"/>
          </p:cNvCxnSpPr>
          <p:nvPr/>
        </p:nvCxnSpPr>
        <p:spPr>
          <a:xfrm>
            <a:off x="3753100" y="49771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2" name="Shape 532"/>
          <p:cNvCxnSpPr>
            <a:stCxn id="531" idx="6"/>
            <a:endCxn id="533" idx="2"/>
          </p:cNvCxnSpPr>
          <p:nvPr/>
        </p:nvCxnSpPr>
        <p:spPr>
          <a:xfrm>
            <a:off x="4819900" y="4977161"/>
            <a:ext cx="5709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4" name="Shape 534"/>
          <p:cNvCxnSpPr>
            <a:stCxn id="533" idx="7"/>
            <a:endCxn id="535" idx="3"/>
          </p:cNvCxnSpPr>
          <p:nvPr/>
        </p:nvCxnSpPr>
        <p:spPr>
          <a:xfrm flipH="1" rot="10800000">
            <a:off x="5801655" y="4105031"/>
            <a:ext cx="421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6" name="Shape 536"/>
          <p:cNvCxnSpPr>
            <a:stCxn id="535" idx="1"/>
            <a:endCxn id="528" idx="5"/>
          </p:cNvCxnSpPr>
          <p:nvPr/>
        </p:nvCxnSpPr>
        <p:spPr>
          <a:xfrm rot="10800000">
            <a:off x="5801570" y="3038206"/>
            <a:ext cx="4218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>
            <a:stCxn id="530" idx="1"/>
            <a:endCxn id="538" idx="5"/>
          </p:cNvCxnSpPr>
          <p:nvPr/>
        </p:nvCxnSpPr>
        <p:spPr>
          <a:xfrm rot="10800000">
            <a:off x="2920570" y="4105031"/>
            <a:ext cx="421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9" name="Shape 539"/>
          <p:cNvCxnSpPr>
            <a:stCxn id="538" idx="7"/>
            <a:endCxn id="525" idx="3"/>
          </p:cNvCxnSpPr>
          <p:nvPr/>
        </p:nvCxnSpPr>
        <p:spPr>
          <a:xfrm flipH="1" rot="10800000">
            <a:off x="2920630" y="3038206"/>
            <a:ext cx="421199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0" name="Shape 540"/>
          <p:cNvCxnSpPr>
            <a:stCxn id="530" idx="0"/>
            <a:endCxn id="525" idx="4"/>
          </p:cNvCxnSpPr>
          <p:nvPr/>
        </p:nvCxnSpPr>
        <p:spPr>
          <a:xfrm rot="10800000">
            <a:off x="3512200" y="31087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1" name="Shape 541"/>
          <p:cNvCxnSpPr>
            <a:stCxn id="533" idx="0"/>
            <a:endCxn id="528" idx="4"/>
          </p:cNvCxnSpPr>
          <p:nvPr/>
        </p:nvCxnSpPr>
        <p:spPr>
          <a:xfrm rot="10800000">
            <a:off x="5631525" y="3108761"/>
            <a:ext cx="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2" name="Shape 542"/>
          <p:cNvCxnSpPr>
            <a:stCxn id="533" idx="1"/>
            <a:endCxn id="526" idx="5"/>
          </p:cNvCxnSpPr>
          <p:nvPr/>
        </p:nvCxnSpPr>
        <p:spPr>
          <a:xfrm rot="10800000">
            <a:off x="4741995" y="3038231"/>
            <a:ext cx="719400" cy="17688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3" name="Shape 543"/>
          <p:cNvCxnSpPr>
            <a:stCxn id="544" idx="0"/>
            <a:endCxn id="526" idx="4"/>
          </p:cNvCxnSpPr>
          <p:nvPr/>
        </p:nvCxnSpPr>
        <p:spPr>
          <a:xfrm rot="10800000">
            <a:off x="4571700" y="31087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5" name="Shape 545"/>
          <p:cNvCxnSpPr>
            <a:stCxn id="531" idx="0"/>
            <a:endCxn id="544" idx="4"/>
          </p:cNvCxnSpPr>
          <p:nvPr/>
        </p:nvCxnSpPr>
        <p:spPr>
          <a:xfrm rot="10800000">
            <a:off x="4571800" y="41755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6" name="Shape 546"/>
          <p:cNvCxnSpPr>
            <a:stCxn id="530" idx="7"/>
            <a:endCxn id="544" idx="3"/>
          </p:cNvCxnSpPr>
          <p:nvPr/>
        </p:nvCxnSpPr>
        <p:spPr>
          <a:xfrm flipH="1" rot="10800000">
            <a:off x="3682630" y="41050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5" name="Shape 525"/>
          <p:cNvSpPr/>
          <p:nvPr/>
        </p:nvSpPr>
        <p:spPr>
          <a:xfrm>
            <a:off x="3271500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526" name="Shape 526"/>
          <p:cNvSpPr/>
          <p:nvPr/>
        </p:nvSpPr>
        <p:spPr>
          <a:xfrm>
            <a:off x="4331200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535" name="Shape 535"/>
          <p:cNvSpPr/>
          <p:nvPr/>
        </p:nvSpPr>
        <p:spPr>
          <a:xfrm>
            <a:off x="6152900" y="36943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528" name="Shape 528"/>
          <p:cNvSpPr/>
          <p:nvPr/>
        </p:nvSpPr>
        <p:spPr>
          <a:xfrm>
            <a:off x="5390925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531" name="Shape 531"/>
          <p:cNvSpPr/>
          <p:nvPr/>
        </p:nvSpPr>
        <p:spPr>
          <a:xfrm>
            <a:off x="4338700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533" name="Shape 533"/>
          <p:cNvSpPr/>
          <p:nvPr/>
        </p:nvSpPr>
        <p:spPr>
          <a:xfrm>
            <a:off x="5390925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538" name="Shape 538"/>
          <p:cNvSpPr/>
          <p:nvPr/>
        </p:nvSpPr>
        <p:spPr>
          <a:xfrm>
            <a:off x="2509900" y="36943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530" name="Shape 530"/>
          <p:cNvSpPr/>
          <p:nvPr/>
        </p:nvSpPr>
        <p:spPr>
          <a:xfrm>
            <a:off x="3271900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544" name="Shape 544"/>
          <p:cNvSpPr/>
          <p:nvPr/>
        </p:nvSpPr>
        <p:spPr>
          <a:xfrm>
            <a:off x="4331100" y="36943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547" name="Shape 547"/>
          <p:cNvSpPr/>
          <p:nvPr/>
        </p:nvSpPr>
        <p:spPr>
          <a:xfrm rot="4048312">
            <a:off x="2573303" y="4831522"/>
            <a:ext cx="269062" cy="32353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48" name="Shape 548"/>
          <p:cNvSpPr txBox="1"/>
          <p:nvPr/>
        </p:nvSpPr>
        <p:spPr>
          <a:xfrm>
            <a:off x="1261350" y="5040525"/>
            <a:ext cx="1354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spanning tree has a cost of 37.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spanning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tree is a tree that connects all of the vertices.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cost of a spanning tree is the sum of the weights on the edges.</a:t>
            </a:r>
          </a:p>
        </p:txBody>
      </p:sp>
      <p:sp>
        <p:nvSpPr>
          <p:cNvPr id="554" name="Shape 55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2815229" y="31569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2815229" y="43328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3855854" y="4597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4915367" y="4597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4571542" y="42659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3767029" y="4105020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512199" y="3542525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5967574" y="4356450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5631524" y="3764800"/>
            <a:ext cx="42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5948067" y="31332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5031867" y="36628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4911604" y="248799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3851904" y="24880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4193667" y="3205645"/>
            <a:ext cx="380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569" name="Shape 569"/>
          <p:cNvCxnSpPr>
            <a:stCxn id="570" idx="6"/>
            <a:endCxn id="571" idx="2"/>
          </p:cNvCxnSpPr>
          <p:nvPr/>
        </p:nvCxnSpPr>
        <p:spPr>
          <a:xfrm>
            <a:off x="3752700" y="2868136"/>
            <a:ext cx="5784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2" name="Shape 572"/>
          <p:cNvCxnSpPr>
            <a:stCxn id="571" idx="6"/>
            <a:endCxn id="573" idx="2"/>
          </p:cNvCxnSpPr>
          <p:nvPr/>
        </p:nvCxnSpPr>
        <p:spPr>
          <a:xfrm>
            <a:off x="4812400" y="2868136"/>
            <a:ext cx="5784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4" name="Shape 574"/>
          <p:cNvCxnSpPr>
            <a:stCxn id="575" idx="6"/>
            <a:endCxn id="576" idx="2"/>
          </p:cNvCxnSpPr>
          <p:nvPr/>
        </p:nvCxnSpPr>
        <p:spPr>
          <a:xfrm>
            <a:off x="3753100" y="49771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7" name="Shape 577"/>
          <p:cNvCxnSpPr>
            <a:stCxn id="576" idx="6"/>
            <a:endCxn id="578" idx="2"/>
          </p:cNvCxnSpPr>
          <p:nvPr/>
        </p:nvCxnSpPr>
        <p:spPr>
          <a:xfrm>
            <a:off x="4819900" y="4977161"/>
            <a:ext cx="5709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9" name="Shape 579"/>
          <p:cNvCxnSpPr>
            <a:stCxn id="578" idx="7"/>
            <a:endCxn id="580" idx="3"/>
          </p:cNvCxnSpPr>
          <p:nvPr/>
        </p:nvCxnSpPr>
        <p:spPr>
          <a:xfrm flipH="1" rot="10800000">
            <a:off x="5801655" y="4105031"/>
            <a:ext cx="421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1" name="Shape 581"/>
          <p:cNvCxnSpPr>
            <a:stCxn id="580" idx="1"/>
            <a:endCxn id="573" idx="5"/>
          </p:cNvCxnSpPr>
          <p:nvPr/>
        </p:nvCxnSpPr>
        <p:spPr>
          <a:xfrm rot="10800000">
            <a:off x="5801570" y="3038206"/>
            <a:ext cx="4218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2" name="Shape 582"/>
          <p:cNvCxnSpPr>
            <a:stCxn id="575" idx="1"/>
            <a:endCxn id="583" idx="5"/>
          </p:cNvCxnSpPr>
          <p:nvPr/>
        </p:nvCxnSpPr>
        <p:spPr>
          <a:xfrm rot="10800000">
            <a:off x="2920570" y="4105031"/>
            <a:ext cx="421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4" name="Shape 584"/>
          <p:cNvCxnSpPr>
            <a:stCxn id="583" idx="7"/>
            <a:endCxn id="570" idx="3"/>
          </p:cNvCxnSpPr>
          <p:nvPr/>
        </p:nvCxnSpPr>
        <p:spPr>
          <a:xfrm flipH="1" rot="10800000">
            <a:off x="2920630" y="3038206"/>
            <a:ext cx="421199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5" name="Shape 585"/>
          <p:cNvCxnSpPr>
            <a:stCxn id="575" idx="0"/>
            <a:endCxn id="570" idx="4"/>
          </p:cNvCxnSpPr>
          <p:nvPr/>
        </p:nvCxnSpPr>
        <p:spPr>
          <a:xfrm rot="10800000">
            <a:off x="3512200" y="31087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6" name="Shape 586"/>
          <p:cNvCxnSpPr>
            <a:stCxn id="578" idx="0"/>
            <a:endCxn id="573" idx="4"/>
          </p:cNvCxnSpPr>
          <p:nvPr/>
        </p:nvCxnSpPr>
        <p:spPr>
          <a:xfrm rot="10800000">
            <a:off x="5631525" y="3108761"/>
            <a:ext cx="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7" name="Shape 587"/>
          <p:cNvCxnSpPr>
            <a:stCxn id="578" idx="1"/>
            <a:endCxn id="571" idx="5"/>
          </p:cNvCxnSpPr>
          <p:nvPr/>
        </p:nvCxnSpPr>
        <p:spPr>
          <a:xfrm rot="10800000">
            <a:off x="4741995" y="3038231"/>
            <a:ext cx="719400" cy="17688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8" name="Shape 588"/>
          <p:cNvCxnSpPr>
            <a:stCxn id="589" idx="0"/>
            <a:endCxn id="571" idx="4"/>
          </p:cNvCxnSpPr>
          <p:nvPr/>
        </p:nvCxnSpPr>
        <p:spPr>
          <a:xfrm rot="10800000">
            <a:off x="4571700" y="31087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>
            <a:stCxn id="576" idx="0"/>
            <a:endCxn id="589" idx="4"/>
          </p:cNvCxnSpPr>
          <p:nvPr/>
        </p:nvCxnSpPr>
        <p:spPr>
          <a:xfrm rot="10800000">
            <a:off x="4571800" y="41755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>
            <a:stCxn id="575" idx="7"/>
            <a:endCxn id="589" idx="3"/>
          </p:cNvCxnSpPr>
          <p:nvPr/>
        </p:nvCxnSpPr>
        <p:spPr>
          <a:xfrm flipH="1" rot="10800000">
            <a:off x="3682630" y="41050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0" name="Shape 570"/>
          <p:cNvSpPr/>
          <p:nvPr/>
        </p:nvSpPr>
        <p:spPr>
          <a:xfrm>
            <a:off x="3271500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571" name="Shape 571"/>
          <p:cNvSpPr/>
          <p:nvPr/>
        </p:nvSpPr>
        <p:spPr>
          <a:xfrm>
            <a:off x="4331200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580" name="Shape 580"/>
          <p:cNvSpPr/>
          <p:nvPr/>
        </p:nvSpPr>
        <p:spPr>
          <a:xfrm>
            <a:off x="6152900" y="36943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573" name="Shape 573"/>
          <p:cNvSpPr/>
          <p:nvPr/>
        </p:nvSpPr>
        <p:spPr>
          <a:xfrm>
            <a:off x="5390925" y="2627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576" name="Shape 576"/>
          <p:cNvSpPr/>
          <p:nvPr/>
        </p:nvSpPr>
        <p:spPr>
          <a:xfrm>
            <a:off x="4338700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578" name="Shape 578"/>
          <p:cNvSpPr/>
          <p:nvPr/>
        </p:nvSpPr>
        <p:spPr>
          <a:xfrm>
            <a:off x="5390925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583" name="Shape 583"/>
          <p:cNvSpPr/>
          <p:nvPr/>
        </p:nvSpPr>
        <p:spPr>
          <a:xfrm>
            <a:off x="2509900" y="36943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575" name="Shape 575"/>
          <p:cNvSpPr/>
          <p:nvPr/>
        </p:nvSpPr>
        <p:spPr>
          <a:xfrm>
            <a:off x="3271900" y="47365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589" name="Shape 589"/>
          <p:cNvSpPr/>
          <p:nvPr/>
        </p:nvSpPr>
        <p:spPr>
          <a:xfrm>
            <a:off x="4331100" y="36943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592" name="Shape 592"/>
          <p:cNvSpPr/>
          <p:nvPr/>
        </p:nvSpPr>
        <p:spPr>
          <a:xfrm rot="4048312">
            <a:off x="2573303" y="4831522"/>
            <a:ext cx="269062" cy="32353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93" name="Shape 593"/>
          <p:cNvSpPr txBox="1"/>
          <p:nvPr/>
        </p:nvSpPr>
        <p:spPr>
          <a:xfrm>
            <a:off x="1261350" y="5040525"/>
            <a:ext cx="13548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spanning tree has a cost of 37.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a minimum spanning tree.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3970500" y="1180600"/>
            <a:ext cx="1354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of minimal cost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1096075" y="1180600"/>
            <a:ext cx="1015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mininmum</a:t>
            </a:r>
          </a:p>
        </p:txBody>
      </p:sp>
      <p:sp>
        <p:nvSpPr>
          <p:cNvPr id="596" name="Shape 596"/>
          <p:cNvSpPr/>
          <p:nvPr/>
        </p:nvSpPr>
        <p:spPr>
          <a:xfrm rot="-6249024">
            <a:off x="3765129" y="1379113"/>
            <a:ext cx="179709" cy="2651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97" name="Shape 597"/>
          <p:cNvSpPr/>
          <p:nvPr/>
        </p:nvSpPr>
        <p:spPr>
          <a:xfrm rot="-6249024">
            <a:off x="918329" y="1379113"/>
            <a:ext cx="179709" cy="2651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find an MST?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Today, we’ll see two greedy algorithms that find an MST.</a:t>
            </a:r>
          </a:p>
        </p:txBody>
      </p:sp>
      <p:sp>
        <p:nvSpPr>
          <p:cNvPr id="603" name="Shape 60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from Lecture 7, 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partition of the vertices into two nonempty parts.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This is the cut “{A, B, D, E} and {C, I, F, G, H}”.</a:t>
            </a:r>
          </a:p>
        </p:txBody>
      </p:sp>
      <p:sp>
        <p:nvSpPr>
          <p:cNvPr id="609" name="Shape 6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grpSp>
        <p:nvGrpSpPr>
          <p:cNvPr id="610" name="Shape 610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611" name="Shape 61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612" name="Shape 61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613" name="Shape 61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614" name="Shape 61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615" name="Shape 61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616" name="Shape 61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618" name="Shape 61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621" name="Shape 62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622" name="Shape 62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623" name="Shape 62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624" name="Shape 62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625" name="Shape 625"/>
            <p:cNvCxnSpPr>
              <a:stCxn id="626" idx="6"/>
              <a:endCxn id="62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28" name="Shape 628"/>
            <p:cNvCxnSpPr>
              <a:stCxn id="627" idx="6"/>
              <a:endCxn id="62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0" name="Shape 630"/>
            <p:cNvCxnSpPr>
              <a:stCxn id="631" idx="6"/>
              <a:endCxn id="63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3" name="Shape 633"/>
            <p:cNvCxnSpPr>
              <a:stCxn id="632" idx="6"/>
              <a:endCxn id="63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5" name="Shape 635"/>
            <p:cNvCxnSpPr>
              <a:stCxn id="634" idx="7"/>
              <a:endCxn id="63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7" name="Shape 637"/>
            <p:cNvCxnSpPr>
              <a:stCxn id="636" idx="1"/>
              <a:endCxn id="62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8" name="Shape 638"/>
            <p:cNvCxnSpPr>
              <a:stCxn id="631" idx="1"/>
              <a:endCxn id="63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0" name="Shape 640"/>
            <p:cNvCxnSpPr>
              <a:stCxn id="639" idx="7"/>
              <a:endCxn id="62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1" name="Shape 641"/>
            <p:cNvCxnSpPr>
              <a:stCxn id="631" idx="0"/>
              <a:endCxn id="62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2" name="Shape 642"/>
            <p:cNvCxnSpPr>
              <a:stCxn id="634" idx="0"/>
              <a:endCxn id="62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3" name="Shape 643"/>
            <p:cNvCxnSpPr>
              <a:stCxn id="634" idx="1"/>
              <a:endCxn id="62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4" name="Shape 644"/>
            <p:cNvCxnSpPr>
              <a:stCxn id="645" idx="0"/>
              <a:endCxn id="62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6" name="Shape 646"/>
            <p:cNvCxnSpPr>
              <a:stCxn id="632" idx="0"/>
              <a:endCxn id="64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7" name="Shape 647"/>
            <p:cNvCxnSpPr>
              <a:stCxn id="631" idx="7"/>
              <a:endCxn id="64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626" name="Shape 62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636" name="Shape 63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639" name="Shape 63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from Lecture 7, 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partition of the vertices into two nonempty parts.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This is the cut “{A, B, D, E} and {C, I, F, G, H}”.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cut respects a set of edges if no edges in the set cross the cut.</a:t>
            </a:r>
          </a:p>
        </p:txBody>
      </p:sp>
      <p:sp>
        <p:nvSpPr>
          <p:cNvPr id="653" name="Shape 65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grpSp>
        <p:nvGrpSpPr>
          <p:cNvPr id="654" name="Shape 65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655" name="Shape 65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657" name="Shape 65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660" name="Shape 66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661" name="Shape 66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664" name="Shape 66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666" name="Shape 66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667" name="Shape 66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669" name="Shape 669"/>
            <p:cNvCxnSpPr>
              <a:stCxn id="670" idx="6"/>
              <a:endCxn id="67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72" name="Shape 672"/>
            <p:cNvCxnSpPr>
              <a:stCxn id="671" idx="6"/>
              <a:endCxn id="67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74" name="Shape 674"/>
            <p:cNvCxnSpPr>
              <a:stCxn id="675" idx="6"/>
              <a:endCxn id="67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77" name="Shape 677"/>
            <p:cNvCxnSpPr>
              <a:stCxn id="676" idx="6"/>
              <a:endCxn id="67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79" name="Shape 679"/>
            <p:cNvCxnSpPr>
              <a:stCxn id="678" idx="7"/>
              <a:endCxn id="68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81" name="Shape 681"/>
            <p:cNvCxnSpPr>
              <a:stCxn id="680" idx="1"/>
              <a:endCxn id="67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82" name="Shape 682"/>
            <p:cNvCxnSpPr>
              <a:stCxn id="675" idx="1"/>
              <a:endCxn id="68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84" name="Shape 684"/>
            <p:cNvCxnSpPr>
              <a:stCxn id="683" idx="7"/>
              <a:endCxn id="67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85" name="Shape 685"/>
            <p:cNvCxnSpPr>
              <a:stCxn id="675" idx="0"/>
              <a:endCxn id="67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86" name="Shape 686"/>
            <p:cNvCxnSpPr>
              <a:stCxn id="678" idx="0"/>
              <a:endCxn id="67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87" name="Shape 687"/>
            <p:cNvCxnSpPr>
              <a:stCxn id="678" idx="1"/>
              <a:endCxn id="67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88" name="Shape 688"/>
            <p:cNvCxnSpPr>
              <a:stCxn id="689" idx="0"/>
              <a:endCxn id="67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90" name="Shape 690"/>
            <p:cNvCxnSpPr>
              <a:stCxn id="676" idx="0"/>
              <a:endCxn id="68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91" name="Shape 691"/>
            <p:cNvCxnSpPr>
              <a:stCxn id="675" idx="7"/>
              <a:endCxn id="68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670" name="Shape 67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tomorrow 7/28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Released Friday 7/28.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from Lecture 7, 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partition of the vertices into two nonempty parts.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This is the cut “{A, B, D, E} and {C, I, F, G, H}”.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cut respects a set of edges if no edges in the set cross the cut.</a:t>
            </a:r>
          </a:p>
        </p:txBody>
      </p:sp>
      <p:sp>
        <p:nvSpPr>
          <p:cNvPr id="697" name="Shape 6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grpSp>
        <p:nvGrpSpPr>
          <p:cNvPr id="698" name="Shape 698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699" name="Shape 699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700" name="Shape 700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701" name="Shape 701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703" name="Shape 703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704" name="Shape 704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706" name="Shape 706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709" name="Shape 709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710" name="Shape 710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712" name="Shape 712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713" name="Shape 713"/>
            <p:cNvCxnSpPr>
              <a:stCxn id="714" idx="6"/>
              <a:endCxn id="715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16" name="Shape 716"/>
            <p:cNvCxnSpPr>
              <a:stCxn id="715" idx="6"/>
              <a:endCxn id="717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18" name="Shape 718"/>
            <p:cNvCxnSpPr>
              <a:stCxn id="719" idx="6"/>
              <a:endCxn id="720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21" name="Shape 721"/>
            <p:cNvCxnSpPr>
              <a:stCxn id="720" idx="6"/>
              <a:endCxn id="722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23" name="Shape 723"/>
            <p:cNvCxnSpPr>
              <a:stCxn id="722" idx="7"/>
              <a:endCxn id="724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25" name="Shape 725"/>
            <p:cNvCxnSpPr>
              <a:stCxn id="724" idx="1"/>
              <a:endCxn id="717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26" name="Shape 726"/>
            <p:cNvCxnSpPr>
              <a:stCxn id="719" idx="1"/>
              <a:endCxn id="727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28" name="Shape 728"/>
            <p:cNvCxnSpPr>
              <a:stCxn id="727" idx="7"/>
              <a:endCxn id="714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29" name="Shape 729"/>
            <p:cNvCxnSpPr>
              <a:stCxn id="719" idx="0"/>
              <a:endCxn id="714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30" name="Shape 730"/>
            <p:cNvCxnSpPr>
              <a:stCxn id="722" idx="0"/>
              <a:endCxn id="717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31" name="Shape 731"/>
            <p:cNvCxnSpPr>
              <a:stCxn id="722" idx="1"/>
              <a:endCxn id="715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32" name="Shape 732"/>
            <p:cNvCxnSpPr>
              <a:stCxn id="733" idx="0"/>
              <a:endCxn id="715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34" name="Shape 734"/>
            <p:cNvCxnSpPr>
              <a:stCxn id="720" idx="0"/>
              <a:endCxn id="733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35" name="Shape 735"/>
            <p:cNvCxnSpPr>
              <a:stCxn id="719" idx="7"/>
              <a:endCxn id="733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714" name="Shape 714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724" name="Shape 724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720" name="Shape 720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722" name="Shape 722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719" name="Shape 719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733" name="Shape 733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736" name="Shape 736"/>
          <p:cNvSpPr/>
          <p:nvPr/>
        </p:nvSpPr>
        <p:spPr>
          <a:xfrm flipH="1" rot="4048515">
            <a:off x="2541297" y="3722390"/>
            <a:ext cx="283053" cy="32351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37" name="Shape 737"/>
          <p:cNvSpPr txBox="1"/>
          <p:nvPr/>
        </p:nvSpPr>
        <p:spPr>
          <a:xfrm>
            <a:off x="1130550" y="3524000"/>
            <a:ext cx="1354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cut respects this set of edges.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from Lecture 7, 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partition of the vertices into two nonempty parts.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This is the cut “{A, B, D, E} and {C, I, F, G, H}”.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cut respects a set of edges if no edges in the set cross the cut.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 edge is light if it has the smallest weight of any edge crossing the cut.</a:t>
            </a:r>
          </a:p>
        </p:txBody>
      </p:sp>
      <p:sp>
        <p:nvSpPr>
          <p:cNvPr id="743" name="Shape 74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grpSp>
        <p:nvGrpSpPr>
          <p:cNvPr id="744" name="Shape 74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745" name="Shape 74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746" name="Shape 74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747" name="Shape 74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748" name="Shape 74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749" name="Shape 74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750" name="Shape 75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751" name="Shape 75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752" name="Shape 75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753" name="Shape 75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754" name="Shape 75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755" name="Shape 75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756" name="Shape 75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757" name="Shape 75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758" name="Shape 75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759" name="Shape 759"/>
            <p:cNvCxnSpPr>
              <a:stCxn id="760" idx="6"/>
              <a:endCxn id="76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62" name="Shape 762"/>
            <p:cNvCxnSpPr>
              <a:stCxn id="761" idx="6"/>
              <a:endCxn id="76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64" name="Shape 764"/>
            <p:cNvCxnSpPr>
              <a:stCxn id="765" idx="6"/>
              <a:endCxn id="76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67" name="Shape 767"/>
            <p:cNvCxnSpPr>
              <a:stCxn id="766" idx="6"/>
              <a:endCxn id="76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69" name="Shape 769"/>
            <p:cNvCxnSpPr>
              <a:stCxn id="768" idx="7"/>
              <a:endCxn id="77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71" name="Shape 771"/>
            <p:cNvCxnSpPr>
              <a:stCxn id="770" idx="1"/>
              <a:endCxn id="76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72" name="Shape 772"/>
            <p:cNvCxnSpPr>
              <a:stCxn id="765" idx="1"/>
              <a:endCxn id="77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74" name="Shape 774"/>
            <p:cNvCxnSpPr>
              <a:stCxn id="773" idx="7"/>
              <a:endCxn id="76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75" name="Shape 775"/>
            <p:cNvCxnSpPr>
              <a:stCxn id="765" idx="0"/>
              <a:endCxn id="76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76" name="Shape 776"/>
            <p:cNvCxnSpPr>
              <a:stCxn id="768" idx="0"/>
              <a:endCxn id="76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77" name="Shape 777"/>
            <p:cNvCxnSpPr>
              <a:stCxn id="768" idx="1"/>
              <a:endCxn id="76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78" name="Shape 778"/>
            <p:cNvCxnSpPr>
              <a:stCxn id="779" idx="0"/>
              <a:endCxn id="76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80" name="Shape 780"/>
            <p:cNvCxnSpPr>
              <a:stCxn id="766" idx="0"/>
              <a:endCxn id="77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81" name="Shape 781"/>
            <p:cNvCxnSpPr>
              <a:stCxn id="765" idx="7"/>
              <a:endCxn id="77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760" name="Shape 76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761" name="Shape 76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763" name="Shape 76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766" name="Shape 76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768" name="Shape 76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765" name="Shape 76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779" name="Shape 77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782" name="Shape 782"/>
          <p:cNvSpPr/>
          <p:nvPr/>
        </p:nvSpPr>
        <p:spPr>
          <a:xfrm flipH="1" rot="4048515">
            <a:off x="2541297" y="3722390"/>
            <a:ext cx="283053" cy="32351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3" name="Shape 783"/>
          <p:cNvSpPr txBox="1"/>
          <p:nvPr/>
        </p:nvSpPr>
        <p:spPr>
          <a:xfrm>
            <a:off x="1130550" y="3524000"/>
            <a:ext cx="1354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cut respects this set of edges.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from Lecture 7, 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partition of the vertices into two nonempty parts.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This is the cut “{A, B, D, E} and {C, I, F, G, H}”.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cut respects a set of edges if no edges in the set cross the cut.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 edge is light if it has the smallest weight of any edge crossing the cut.</a:t>
            </a:r>
          </a:p>
        </p:txBody>
      </p:sp>
      <p:sp>
        <p:nvSpPr>
          <p:cNvPr id="789" name="Shape 78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grpSp>
        <p:nvGrpSpPr>
          <p:cNvPr id="790" name="Shape 790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791" name="Shape 79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792" name="Shape 79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793" name="Shape 79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795" name="Shape 79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796" name="Shape 79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798" name="Shape 79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799" name="Shape 79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800" name="Shape 80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805" name="Shape 805"/>
            <p:cNvCxnSpPr>
              <a:stCxn id="806" idx="6"/>
              <a:endCxn id="80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08" name="Shape 808"/>
            <p:cNvCxnSpPr>
              <a:stCxn id="807" idx="6"/>
              <a:endCxn id="80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19050">
              <a:solidFill>
                <a:srgbClr val="2196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810" name="Shape 810"/>
            <p:cNvCxnSpPr>
              <a:stCxn id="811" idx="6"/>
              <a:endCxn id="81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13" name="Shape 813"/>
            <p:cNvCxnSpPr>
              <a:stCxn id="812" idx="6"/>
              <a:endCxn id="81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15" name="Shape 815"/>
            <p:cNvCxnSpPr>
              <a:stCxn id="814" idx="7"/>
              <a:endCxn id="81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17" name="Shape 817"/>
            <p:cNvCxnSpPr>
              <a:stCxn id="816" idx="1"/>
              <a:endCxn id="80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18" name="Shape 818"/>
            <p:cNvCxnSpPr>
              <a:stCxn id="811" idx="1"/>
              <a:endCxn id="81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20" name="Shape 820"/>
            <p:cNvCxnSpPr>
              <a:stCxn id="819" idx="7"/>
              <a:endCxn id="80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21" name="Shape 821"/>
            <p:cNvCxnSpPr>
              <a:stCxn id="811" idx="0"/>
              <a:endCxn id="80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22" name="Shape 822"/>
            <p:cNvCxnSpPr>
              <a:stCxn id="814" idx="0"/>
              <a:endCxn id="80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23" name="Shape 823"/>
            <p:cNvCxnSpPr>
              <a:stCxn id="814" idx="1"/>
              <a:endCxn id="80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24" name="Shape 824"/>
            <p:cNvCxnSpPr>
              <a:stCxn id="825" idx="0"/>
              <a:endCxn id="80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26" name="Shape 826"/>
            <p:cNvCxnSpPr>
              <a:stCxn id="812" idx="0"/>
              <a:endCxn id="82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27" name="Shape 827"/>
            <p:cNvCxnSpPr>
              <a:stCxn id="811" idx="7"/>
              <a:endCxn id="82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806" name="Shape 80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807" name="Shape 80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816" name="Shape 81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812" name="Shape 81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825" name="Shape 82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828" name="Shape 828"/>
          <p:cNvSpPr/>
          <p:nvPr/>
        </p:nvSpPr>
        <p:spPr>
          <a:xfrm flipH="1" rot="4048515">
            <a:off x="2541297" y="3722390"/>
            <a:ext cx="283053" cy="32351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29" name="Shape 829"/>
          <p:cNvSpPr txBox="1"/>
          <p:nvPr/>
        </p:nvSpPr>
        <p:spPr>
          <a:xfrm>
            <a:off x="1130550" y="3524000"/>
            <a:ext cx="1354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cut respects this set of edges.</a:t>
            </a:r>
          </a:p>
        </p:txBody>
      </p:sp>
      <p:sp>
        <p:nvSpPr>
          <p:cNvPr id="830" name="Shape 830"/>
          <p:cNvSpPr/>
          <p:nvPr/>
        </p:nvSpPr>
        <p:spPr>
          <a:xfrm rot="-6107825">
            <a:off x="5372384" y="2669637"/>
            <a:ext cx="334658" cy="60628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31" name="Shape 831"/>
          <p:cNvSpPr txBox="1"/>
          <p:nvPr/>
        </p:nvSpPr>
        <p:spPr>
          <a:xfrm>
            <a:off x="5746300" y="2497675"/>
            <a:ext cx="1354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edge is light.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a cut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a light edge.</a:t>
            </a:r>
          </a:p>
        </p:txBody>
      </p:sp>
      <p:sp>
        <p:nvSpPr>
          <p:cNvPr id="837" name="Shape 83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Lemma</a:t>
            </a:r>
          </a:p>
        </p:txBody>
      </p:sp>
      <p:grpSp>
        <p:nvGrpSpPr>
          <p:cNvPr id="838" name="Shape 838"/>
          <p:cNvGrpSpPr/>
          <p:nvPr/>
        </p:nvGrpSpPr>
        <p:grpSpPr>
          <a:xfrm>
            <a:off x="4262500" y="3859595"/>
            <a:ext cx="4124200" cy="2729766"/>
            <a:chOff x="2509900" y="2487995"/>
            <a:chExt cx="4124200" cy="2729766"/>
          </a:xfrm>
        </p:grpSpPr>
        <p:sp>
          <p:nvSpPr>
            <p:cNvPr id="839" name="Shape 839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840" name="Shape 840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842" name="Shape 842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843" name="Shape 843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844" name="Shape 844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845" name="Shape 845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853" name="Shape 853"/>
            <p:cNvCxnSpPr>
              <a:stCxn id="854" idx="6"/>
              <a:endCxn id="855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56" name="Shape 856"/>
            <p:cNvCxnSpPr>
              <a:stCxn id="855" idx="6"/>
              <a:endCxn id="857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19050">
              <a:solidFill>
                <a:srgbClr val="2196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858" name="Shape 858"/>
            <p:cNvCxnSpPr>
              <a:stCxn id="859" idx="6"/>
              <a:endCxn id="860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61" name="Shape 861"/>
            <p:cNvCxnSpPr>
              <a:stCxn id="860" idx="6"/>
              <a:endCxn id="862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63" name="Shape 863"/>
            <p:cNvCxnSpPr>
              <a:stCxn id="862" idx="7"/>
              <a:endCxn id="864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65" name="Shape 865"/>
            <p:cNvCxnSpPr>
              <a:stCxn id="864" idx="1"/>
              <a:endCxn id="857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66" name="Shape 866"/>
            <p:cNvCxnSpPr>
              <a:stCxn id="859" idx="1"/>
              <a:endCxn id="867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68" name="Shape 868"/>
            <p:cNvCxnSpPr>
              <a:stCxn id="867" idx="7"/>
              <a:endCxn id="854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69" name="Shape 869"/>
            <p:cNvCxnSpPr>
              <a:stCxn id="859" idx="0"/>
              <a:endCxn id="854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70" name="Shape 870"/>
            <p:cNvCxnSpPr>
              <a:stCxn id="862" idx="0"/>
              <a:endCxn id="857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71" name="Shape 871"/>
            <p:cNvCxnSpPr>
              <a:stCxn id="862" idx="1"/>
              <a:endCxn id="855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72" name="Shape 872"/>
            <p:cNvCxnSpPr>
              <a:stCxn id="873" idx="0"/>
              <a:endCxn id="855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74" name="Shape 874"/>
            <p:cNvCxnSpPr>
              <a:stCxn id="860" idx="0"/>
              <a:endCxn id="873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75" name="Shape 875"/>
            <p:cNvCxnSpPr>
              <a:stCxn id="859" idx="7"/>
              <a:endCxn id="873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854" name="Shape 854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855" name="Shape 855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864" name="Shape 864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857" name="Shape 857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860" name="Shape 860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867" name="Shape 867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859" name="Shape 859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873" name="Shape 873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876" name="Shape 876"/>
          <p:cNvSpPr/>
          <p:nvPr/>
        </p:nvSpPr>
        <p:spPr>
          <a:xfrm flipH="1" rot="4048515">
            <a:off x="4293897" y="4712990"/>
            <a:ext cx="283053" cy="32351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77" name="Shape 877"/>
          <p:cNvSpPr txBox="1"/>
          <p:nvPr/>
        </p:nvSpPr>
        <p:spPr>
          <a:xfrm>
            <a:off x="2883150" y="4514600"/>
            <a:ext cx="1354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cut respects this set of edges.</a:t>
            </a:r>
          </a:p>
        </p:txBody>
      </p:sp>
      <p:sp>
        <p:nvSpPr>
          <p:cNvPr id="878" name="Shape 878"/>
          <p:cNvSpPr/>
          <p:nvPr/>
        </p:nvSpPr>
        <p:spPr>
          <a:xfrm rot="-6107825">
            <a:off x="7124984" y="3660237"/>
            <a:ext cx="334658" cy="60628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79" name="Shape 879"/>
          <p:cNvSpPr txBox="1"/>
          <p:nvPr/>
        </p:nvSpPr>
        <p:spPr>
          <a:xfrm>
            <a:off x="7498900" y="3488275"/>
            <a:ext cx="1354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edge is light.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a cut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a light edge.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</p:txBody>
      </p:sp>
      <p:sp>
        <p:nvSpPr>
          <p:cNvPr id="885" name="Shape 8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Lemma</a:t>
            </a:r>
          </a:p>
        </p:txBody>
      </p:sp>
      <p:grpSp>
        <p:nvGrpSpPr>
          <p:cNvPr id="886" name="Shape 886"/>
          <p:cNvGrpSpPr/>
          <p:nvPr/>
        </p:nvGrpSpPr>
        <p:grpSpPr>
          <a:xfrm>
            <a:off x="4262500" y="3859595"/>
            <a:ext cx="4124200" cy="2729766"/>
            <a:chOff x="2509900" y="2487995"/>
            <a:chExt cx="4124200" cy="2729766"/>
          </a:xfrm>
        </p:grpSpPr>
        <p:sp>
          <p:nvSpPr>
            <p:cNvPr id="887" name="Shape 887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888" name="Shape 888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901" name="Shape 901"/>
            <p:cNvCxnSpPr>
              <a:stCxn id="902" idx="6"/>
              <a:endCxn id="903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04" name="Shape 904"/>
            <p:cNvCxnSpPr>
              <a:stCxn id="903" idx="6"/>
              <a:endCxn id="905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19050">
              <a:solidFill>
                <a:srgbClr val="2196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906" name="Shape 906"/>
            <p:cNvCxnSpPr>
              <a:stCxn id="907" idx="6"/>
              <a:endCxn id="908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09" name="Shape 909"/>
            <p:cNvCxnSpPr>
              <a:stCxn id="908" idx="6"/>
              <a:endCxn id="910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11" name="Shape 911"/>
            <p:cNvCxnSpPr>
              <a:stCxn id="910" idx="7"/>
              <a:endCxn id="912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13" name="Shape 913"/>
            <p:cNvCxnSpPr>
              <a:stCxn id="912" idx="1"/>
              <a:endCxn id="905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14" name="Shape 914"/>
            <p:cNvCxnSpPr>
              <a:stCxn id="907" idx="1"/>
              <a:endCxn id="915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16" name="Shape 916"/>
            <p:cNvCxnSpPr>
              <a:stCxn id="915" idx="7"/>
              <a:endCxn id="902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17" name="Shape 917"/>
            <p:cNvCxnSpPr>
              <a:stCxn id="907" idx="0"/>
              <a:endCxn id="902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18" name="Shape 918"/>
            <p:cNvCxnSpPr>
              <a:stCxn id="910" idx="0"/>
              <a:endCxn id="905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19" name="Shape 919"/>
            <p:cNvCxnSpPr>
              <a:stCxn id="910" idx="1"/>
              <a:endCxn id="903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20" name="Shape 920"/>
            <p:cNvCxnSpPr>
              <a:stCxn id="921" idx="0"/>
              <a:endCxn id="903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22" name="Shape 922"/>
            <p:cNvCxnSpPr>
              <a:stCxn id="908" idx="0"/>
              <a:endCxn id="921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23" name="Shape 923"/>
            <p:cNvCxnSpPr>
              <a:stCxn id="907" idx="7"/>
              <a:endCxn id="921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902" name="Shape 902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903" name="Shape 903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912" name="Shape 912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908" name="Shape 908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921" name="Shape 921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924" name="Shape 924"/>
          <p:cNvSpPr/>
          <p:nvPr/>
        </p:nvSpPr>
        <p:spPr>
          <a:xfrm flipH="1" rot="4048515">
            <a:off x="4293897" y="4712990"/>
            <a:ext cx="283053" cy="32351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5" name="Shape 925"/>
          <p:cNvSpPr txBox="1"/>
          <p:nvPr/>
        </p:nvSpPr>
        <p:spPr>
          <a:xfrm>
            <a:off x="2883150" y="4514600"/>
            <a:ext cx="1354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cut respects this set of edges.</a:t>
            </a:r>
          </a:p>
        </p:txBody>
      </p:sp>
      <p:sp>
        <p:nvSpPr>
          <p:cNvPr id="926" name="Shape 926"/>
          <p:cNvSpPr/>
          <p:nvPr/>
        </p:nvSpPr>
        <p:spPr>
          <a:xfrm rot="-6107825">
            <a:off x="7124984" y="3660237"/>
            <a:ext cx="334658" cy="60628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7" name="Shape 927"/>
          <p:cNvSpPr txBox="1"/>
          <p:nvPr/>
        </p:nvSpPr>
        <p:spPr>
          <a:xfrm>
            <a:off x="7498900" y="3488275"/>
            <a:ext cx="1354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edge is light.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a cut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a light edge.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</p:txBody>
      </p:sp>
      <p:sp>
        <p:nvSpPr>
          <p:cNvPr id="933" name="Shape 9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Lemma</a:t>
            </a:r>
          </a:p>
        </p:txBody>
      </p:sp>
      <p:grpSp>
        <p:nvGrpSpPr>
          <p:cNvPr id="934" name="Shape 934"/>
          <p:cNvGrpSpPr/>
          <p:nvPr/>
        </p:nvGrpSpPr>
        <p:grpSpPr>
          <a:xfrm>
            <a:off x="4262500" y="3859595"/>
            <a:ext cx="4124200" cy="2729766"/>
            <a:chOff x="2509900" y="2487995"/>
            <a:chExt cx="4124200" cy="2729766"/>
          </a:xfrm>
        </p:grpSpPr>
        <p:sp>
          <p:nvSpPr>
            <p:cNvPr id="935" name="Shape 93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936" name="Shape 93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941" name="Shape 94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945" name="Shape 94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946" name="Shape 94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947" name="Shape 94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948" name="Shape 94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949" name="Shape 949"/>
            <p:cNvCxnSpPr>
              <a:stCxn id="950" idx="6"/>
              <a:endCxn id="95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52" name="Shape 952"/>
            <p:cNvCxnSpPr>
              <a:stCxn id="951" idx="6"/>
              <a:endCxn id="95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19050">
              <a:solidFill>
                <a:srgbClr val="2196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954" name="Shape 954"/>
            <p:cNvCxnSpPr>
              <a:stCxn id="955" idx="6"/>
              <a:endCxn id="95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57" name="Shape 957"/>
            <p:cNvCxnSpPr>
              <a:stCxn id="956" idx="6"/>
              <a:endCxn id="95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59" name="Shape 959"/>
            <p:cNvCxnSpPr>
              <a:stCxn id="958" idx="7"/>
              <a:endCxn id="96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61" name="Shape 961"/>
            <p:cNvCxnSpPr>
              <a:stCxn id="960" idx="1"/>
              <a:endCxn id="95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62" name="Shape 962"/>
            <p:cNvCxnSpPr>
              <a:stCxn id="955" idx="1"/>
              <a:endCxn id="96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64" name="Shape 964"/>
            <p:cNvCxnSpPr>
              <a:stCxn id="963" idx="7"/>
              <a:endCxn id="95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65" name="Shape 965"/>
            <p:cNvCxnSpPr>
              <a:stCxn id="955" idx="0"/>
              <a:endCxn id="95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66" name="Shape 966"/>
            <p:cNvCxnSpPr>
              <a:stCxn id="958" idx="0"/>
              <a:endCxn id="95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67" name="Shape 967"/>
            <p:cNvCxnSpPr>
              <a:stCxn id="958" idx="1"/>
              <a:endCxn id="95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68" name="Shape 968"/>
            <p:cNvCxnSpPr>
              <a:stCxn id="969" idx="0"/>
              <a:endCxn id="95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70" name="Shape 970"/>
            <p:cNvCxnSpPr>
              <a:stCxn id="956" idx="0"/>
              <a:endCxn id="96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71" name="Shape 971"/>
            <p:cNvCxnSpPr>
              <a:stCxn id="955" idx="7"/>
              <a:endCxn id="96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950" name="Shape 95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951" name="Shape 95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960" name="Shape 96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953" name="Shape 95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956" name="Shape 95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958" name="Shape 95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963" name="Shape 96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955" name="Shape 95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969" name="Shape 96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8BC34A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972" name="Shape 972"/>
          <p:cNvSpPr/>
          <p:nvPr/>
        </p:nvSpPr>
        <p:spPr>
          <a:xfrm flipH="1" rot="4048515">
            <a:off x="4293897" y="4712990"/>
            <a:ext cx="283053" cy="32351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73" name="Shape 973"/>
          <p:cNvSpPr txBox="1"/>
          <p:nvPr/>
        </p:nvSpPr>
        <p:spPr>
          <a:xfrm>
            <a:off x="2883150" y="4514600"/>
            <a:ext cx="1354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cut respects this set of edges.</a:t>
            </a:r>
          </a:p>
        </p:txBody>
      </p:sp>
      <p:sp>
        <p:nvSpPr>
          <p:cNvPr id="974" name="Shape 974"/>
          <p:cNvSpPr/>
          <p:nvPr/>
        </p:nvSpPr>
        <p:spPr>
          <a:xfrm rot="-6107825">
            <a:off x="7124984" y="3660237"/>
            <a:ext cx="334658" cy="60628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75" name="Shape 975"/>
          <p:cNvSpPr txBox="1"/>
          <p:nvPr/>
        </p:nvSpPr>
        <p:spPr>
          <a:xfrm>
            <a:off x="7498900" y="3488275"/>
            <a:ext cx="1354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edge is light.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5939500" y="1975150"/>
            <a:ext cx="25950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precisely the sort of statement we need for a greedy algorithm: If we haven’t ruled out the possibility of success so far, then adding a light edge won’t rule it out.</a:t>
            </a:r>
          </a:p>
        </p:txBody>
      </p:sp>
      <p:sp>
        <p:nvSpPr>
          <p:cNvPr id="977" name="Shape 977"/>
          <p:cNvSpPr/>
          <p:nvPr/>
        </p:nvSpPr>
        <p:spPr>
          <a:xfrm rot="-4497731">
            <a:off x="5373540" y="1819353"/>
            <a:ext cx="247222" cy="69169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3" name="Shape 98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Lemma</a:t>
            </a:r>
          </a:p>
        </p:txBody>
      </p:sp>
      <p:cxnSp>
        <p:nvCxnSpPr>
          <p:cNvPr id="984" name="Shape 984"/>
          <p:cNvCxnSpPr>
            <a:stCxn id="985" idx="6"/>
            <a:endCxn id="986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7" name="Shape 987"/>
          <p:cNvCxnSpPr>
            <a:stCxn id="988" idx="6"/>
            <a:endCxn id="989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0" name="Shape 990"/>
          <p:cNvCxnSpPr>
            <a:stCxn id="988" idx="1"/>
            <a:endCxn id="991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2" name="Shape 992"/>
          <p:cNvCxnSpPr>
            <a:stCxn id="991" idx="7"/>
            <a:endCxn id="985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3" name="Shape 993"/>
          <p:cNvCxnSpPr>
            <a:stCxn id="988" idx="0"/>
            <a:endCxn id="985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4" name="Shape 994"/>
          <p:cNvCxnSpPr>
            <a:stCxn id="995" idx="0"/>
            <a:endCxn id="986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6" name="Shape 996"/>
          <p:cNvCxnSpPr>
            <a:stCxn id="989" idx="0"/>
            <a:endCxn id="995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7" name="Shape 997"/>
          <p:cNvCxnSpPr>
            <a:stCxn id="988" idx="7"/>
            <a:endCxn id="995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5" name="Shape 985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986" name="Shape 986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989" name="Shape 989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991" name="Shape 991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988" name="Shape 988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995" name="Shape 995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3" name="Shape 100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Lemma</a:t>
            </a:r>
          </a:p>
        </p:txBody>
      </p:sp>
      <p:cxnSp>
        <p:nvCxnSpPr>
          <p:cNvPr id="1004" name="Shape 1004"/>
          <p:cNvCxnSpPr>
            <a:stCxn id="1005" idx="6"/>
            <a:endCxn id="1006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7" name="Shape 1007"/>
          <p:cNvCxnSpPr>
            <a:stCxn id="1008" idx="6"/>
            <a:endCxn id="1009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0" name="Shape 1010"/>
          <p:cNvCxnSpPr>
            <a:stCxn id="1008" idx="1"/>
            <a:endCxn id="1011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2" name="Shape 1012"/>
          <p:cNvCxnSpPr>
            <a:stCxn id="1011" idx="7"/>
            <a:endCxn id="1005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3" name="Shape 1013"/>
          <p:cNvCxnSpPr>
            <a:stCxn id="1008" idx="0"/>
            <a:endCxn id="1005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4" name="Shape 1014"/>
          <p:cNvCxnSpPr>
            <a:stCxn id="1015" idx="0"/>
            <a:endCxn id="1006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6" name="Shape 1016"/>
          <p:cNvCxnSpPr>
            <a:stCxn id="1009" idx="0"/>
            <a:endCxn id="1015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7" name="Shape 1017"/>
          <p:cNvCxnSpPr>
            <a:stCxn id="1008" idx="7"/>
            <a:endCxn id="1015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5" name="Shape 1005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006" name="Shape 1006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1009" name="Shape 1009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011" name="Shape 1011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008" name="Shape 1008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015" name="Shape 1015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2" name="Shape 1022"/>
          <p:cNvCxnSpPr>
            <a:stCxn id="1023" idx="4"/>
            <a:endCxn id="1024" idx="0"/>
          </p:cNvCxnSpPr>
          <p:nvPr/>
        </p:nvCxnSpPr>
        <p:spPr>
          <a:xfrm>
            <a:off x="8610300" y="5547149"/>
            <a:ext cx="7500" cy="5610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5" name="Shape 1025"/>
          <p:cNvCxnSpPr>
            <a:stCxn id="1026" idx="6"/>
            <a:endCxn id="1027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8" name="Shape 1028"/>
          <p:cNvCxnSpPr>
            <a:stCxn id="1029" idx="6"/>
            <a:endCxn id="1024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0" name="Shape 1030"/>
          <p:cNvCxnSpPr>
            <a:stCxn id="1023" idx="0"/>
            <a:endCxn id="1027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1" name="Shape 103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</p:txBody>
      </p:sp>
      <p:cxnSp>
        <p:nvCxnSpPr>
          <p:cNvPr id="1032" name="Shape 1032"/>
          <p:cNvCxnSpPr>
            <a:stCxn id="1033" idx="7"/>
            <a:endCxn id="1026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4" name="Shape 103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Lemma</a:t>
            </a:r>
          </a:p>
        </p:txBody>
      </p:sp>
      <p:cxnSp>
        <p:nvCxnSpPr>
          <p:cNvPr id="1035" name="Shape 1035"/>
          <p:cNvCxnSpPr>
            <a:stCxn id="1026" idx="6"/>
            <a:endCxn id="1027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6" name="Shape 1036"/>
          <p:cNvCxnSpPr>
            <a:stCxn id="1029" idx="6"/>
            <a:endCxn id="1024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7" name="Shape 1037"/>
          <p:cNvCxnSpPr>
            <a:stCxn id="1029" idx="1"/>
            <a:endCxn id="1033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8" name="Shape 1038"/>
          <p:cNvCxnSpPr>
            <a:stCxn id="1033" idx="7"/>
            <a:endCxn id="1026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9" name="Shape 1039"/>
          <p:cNvCxnSpPr>
            <a:stCxn id="1029" idx="0"/>
            <a:endCxn id="1026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0" name="Shape 1040"/>
          <p:cNvCxnSpPr>
            <a:stCxn id="1023" idx="0"/>
            <a:endCxn id="1027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1" name="Shape 1041"/>
          <p:cNvCxnSpPr>
            <a:stCxn id="1024" idx="0"/>
            <a:endCxn id="1023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2" name="Shape 1042"/>
          <p:cNvCxnSpPr>
            <a:stCxn id="1029" idx="7"/>
            <a:endCxn id="1023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6" name="Shape 1026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027" name="Shape 1027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1024" name="Shape 1024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029" name="Shape 1029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023" name="Shape 1023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Shape 1047"/>
          <p:cNvCxnSpPr>
            <a:stCxn id="1048" idx="4"/>
            <a:endCxn id="1049" idx="0"/>
          </p:cNvCxnSpPr>
          <p:nvPr/>
        </p:nvCxnSpPr>
        <p:spPr>
          <a:xfrm>
            <a:off x="8610300" y="5547149"/>
            <a:ext cx="7500" cy="5610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0" name="Shape 1050"/>
          <p:cNvCxnSpPr>
            <a:stCxn id="1051" idx="6"/>
            <a:endCxn id="1052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3" name="Shape 1053"/>
          <p:cNvCxnSpPr>
            <a:stCxn id="1054" idx="6"/>
            <a:endCxn id="1049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5" name="Shape 1055"/>
          <p:cNvCxnSpPr>
            <a:stCxn id="1048" idx="0"/>
            <a:endCxn id="1052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6" name="Shape 105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57" name="Shape 1057"/>
          <p:cNvCxnSpPr>
            <a:stCxn id="1058" idx="7"/>
            <a:endCxn id="1051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9" name="Shape 105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Lemma</a:t>
            </a:r>
          </a:p>
        </p:txBody>
      </p:sp>
      <p:cxnSp>
        <p:nvCxnSpPr>
          <p:cNvPr id="1060" name="Shape 1060"/>
          <p:cNvCxnSpPr>
            <a:stCxn id="1051" idx="6"/>
            <a:endCxn id="1052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1" name="Shape 1061"/>
          <p:cNvCxnSpPr>
            <a:stCxn id="1054" idx="6"/>
            <a:endCxn id="1049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2" name="Shape 1062"/>
          <p:cNvCxnSpPr>
            <a:stCxn id="1054" idx="1"/>
            <a:endCxn id="1058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063" name="Shape 1063"/>
          <p:cNvCxnSpPr>
            <a:stCxn id="1058" idx="7"/>
            <a:endCxn id="1051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4" name="Shape 1064"/>
          <p:cNvCxnSpPr>
            <a:stCxn id="1054" idx="0"/>
            <a:endCxn id="1051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5" name="Shape 1065"/>
          <p:cNvCxnSpPr>
            <a:stCxn id="1048" idx="0"/>
            <a:endCxn id="1052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6" name="Shape 1066"/>
          <p:cNvCxnSpPr>
            <a:stCxn id="1049" idx="0"/>
            <a:endCxn id="1048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7" name="Shape 1067"/>
          <p:cNvCxnSpPr>
            <a:stCxn id="1054" idx="7"/>
            <a:endCxn id="1048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1" name="Shape 1051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052" name="Shape 1052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1049" name="Shape 1049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058" name="Shape 1058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054" name="Shape 1054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048" name="Shape 1048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Greedy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algorithms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Greedy graph algorithms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Minimum Spanning Trees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Prim’s Algorithm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Kruskal’s Algorithm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2" name="Shape 1072"/>
          <p:cNvCxnSpPr>
            <a:stCxn id="1073" idx="5"/>
            <a:endCxn id="1074" idx="1"/>
          </p:cNvCxnSpPr>
          <p:nvPr/>
        </p:nvCxnSpPr>
        <p:spPr>
          <a:xfrm>
            <a:off x="6959230" y="5476666"/>
            <a:ext cx="421800" cy="7020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5" name="Shape 10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dding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make a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76" name="Shape 1076"/>
          <p:cNvCxnSpPr>
            <a:stCxn id="1077" idx="4"/>
            <a:endCxn id="1078" idx="0"/>
          </p:cNvCxnSpPr>
          <p:nvPr/>
        </p:nvCxnSpPr>
        <p:spPr>
          <a:xfrm>
            <a:off x="8610300" y="5547149"/>
            <a:ext cx="7500" cy="5610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9" name="Shape 1079"/>
          <p:cNvCxnSpPr>
            <a:stCxn id="1080" idx="6"/>
            <a:endCxn id="1081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2" name="Shape 1082"/>
          <p:cNvCxnSpPr>
            <a:stCxn id="1074" idx="6"/>
            <a:endCxn id="1078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3" name="Shape 1083"/>
          <p:cNvCxnSpPr>
            <a:stCxn id="1077" idx="0"/>
            <a:endCxn id="1081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4" name="Shape 1084"/>
          <p:cNvCxnSpPr>
            <a:stCxn id="1073" idx="7"/>
            <a:endCxn id="1080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5" name="Shape 10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Lemma</a:t>
            </a:r>
          </a:p>
        </p:txBody>
      </p:sp>
      <p:cxnSp>
        <p:nvCxnSpPr>
          <p:cNvPr id="1086" name="Shape 1086"/>
          <p:cNvCxnSpPr>
            <a:stCxn id="1080" idx="6"/>
            <a:endCxn id="1081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7" name="Shape 1087"/>
          <p:cNvCxnSpPr>
            <a:stCxn id="1074" idx="6"/>
            <a:endCxn id="1078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8" name="Shape 1088"/>
          <p:cNvCxnSpPr>
            <a:stCxn id="1074" idx="1"/>
            <a:endCxn id="1073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089" name="Shape 1089"/>
          <p:cNvCxnSpPr>
            <a:stCxn id="1073" idx="7"/>
            <a:endCxn id="1080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0" name="Shape 1090"/>
          <p:cNvCxnSpPr>
            <a:stCxn id="1074" idx="0"/>
            <a:endCxn id="1080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1" name="Shape 1091"/>
          <p:cNvCxnSpPr>
            <a:stCxn id="1077" idx="0"/>
            <a:endCxn id="1081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2" name="Shape 1092"/>
          <p:cNvCxnSpPr>
            <a:stCxn id="1078" idx="0"/>
            <a:endCxn id="1077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3" name="Shape 1093"/>
          <p:cNvCxnSpPr>
            <a:stCxn id="1074" idx="7"/>
            <a:endCxn id="1077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0" name="Shape 1080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081" name="Shape 1081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1078" name="Shape 1078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073" name="Shape 1073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074" name="Shape 1074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077" name="Shape 1077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8" name="Shape 1098"/>
          <p:cNvCxnSpPr>
            <a:stCxn id="1099" idx="5"/>
            <a:endCxn id="1100" idx="1"/>
          </p:cNvCxnSpPr>
          <p:nvPr/>
        </p:nvCxnSpPr>
        <p:spPr>
          <a:xfrm>
            <a:off x="6959230" y="5476666"/>
            <a:ext cx="421800" cy="7020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1" name="Shape 110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dding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make a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 must be another edge in this cycle crossing this cut.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call this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1102" name="Shape 1102"/>
          <p:cNvCxnSpPr>
            <a:stCxn id="1103" idx="4"/>
            <a:endCxn id="1104" idx="0"/>
          </p:cNvCxnSpPr>
          <p:nvPr/>
        </p:nvCxnSpPr>
        <p:spPr>
          <a:xfrm>
            <a:off x="8610300" y="5547149"/>
            <a:ext cx="7500" cy="5610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5" name="Shape 1105"/>
          <p:cNvCxnSpPr>
            <a:stCxn id="1106" idx="6"/>
            <a:endCxn id="1107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8" name="Shape 1108"/>
          <p:cNvCxnSpPr>
            <a:stCxn id="1100" idx="6"/>
            <a:endCxn id="1104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9" name="Shape 1109"/>
          <p:cNvCxnSpPr>
            <a:stCxn id="1103" idx="0"/>
            <a:endCxn id="1107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0" name="Shape 1110"/>
          <p:cNvCxnSpPr>
            <a:stCxn id="1099" idx="7"/>
            <a:endCxn id="1106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1" name="Shape 111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Lemma</a:t>
            </a:r>
          </a:p>
        </p:txBody>
      </p:sp>
      <p:cxnSp>
        <p:nvCxnSpPr>
          <p:cNvPr id="1112" name="Shape 1112"/>
          <p:cNvCxnSpPr>
            <a:stCxn id="1106" idx="6"/>
            <a:endCxn id="1107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3" name="Shape 1113"/>
          <p:cNvCxnSpPr>
            <a:stCxn id="1100" idx="6"/>
            <a:endCxn id="1104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4" name="Shape 1114"/>
          <p:cNvCxnSpPr>
            <a:stCxn id="1100" idx="1"/>
            <a:endCxn id="1099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15" name="Shape 1115"/>
          <p:cNvCxnSpPr>
            <a:stCxn id="1099" idx="7"/>
            <a:endCxn id="1106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6" name="Shape 1116"/>
          <p:cNvCxnSpPr>
            <a:stCxn id="1100" idx="0"/>
            <a:endCxn id="1106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7" name="Shape 1117"/>
          <p:cNvCxnSpPr>
            <a:stCxn id="1103" idx="0"/>
            <a:endCxn id="1107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8" name="Shape 1118"/>
          <p:cNvCxnSpPr>
            <a:stCxn id="1104" idx="0"/>
            <a:endCxn id="1103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9" name="Shape 1119"/>
          <p:cNvCxnSpPr>
            <a:stCxn id="1100" idx="7"/>
            <a:endCxn id="1103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6" name="Shape 1106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107" name="Shape 1107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1104" name="Shape 1104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100" name="Shape 1100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103" name="Shape 1103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Adding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make a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 must be another edge in this cycle crossing this cut.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call this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Exchange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call the resulting MST </a:t>
            </a:r>
            <a:r>
              <a:rPr b="1" lang="en" sz="2400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1125" name="Shape 1125"/>
          <p:cNvCxnSpPr>
            <a:stCxn id="1126" idx="5"/>
            <a:endCxn id="1127" idx="1"/>
          </p:cNvCxnSpPr>
          <p:nvPr/>
        </p:nvCxnSpPr>
        <p:spPr>
          <a:xfrm>
            <a:off x="6959230" y="5476666"/>
            <a:ext cx="421800" cy="7020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8" name="Shape 1128"/>
          <p:cNvCxnSpPr>
            <a:stCxn id="1129" idx="4"/>
            <a:endCxn id="1130" idx="0"/>
          </p:cNvCxnSpPr>
          <p:nvPr/>
        </p:nvCxnSpPr>
        <p:spPr>
          <a:xfrm>
            <a:off x="8610300" y="5547149"/>
            <a:ext cx="7500" cy="5610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1" name="Shape 1131"/>
          <p:cNvCxnSpPr>
            <a:stCxn id="1127" idx="6"/>
            <a:endCxn id="1130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2" name="Shape 1132"/>
          <p:cNvCxnSpPr>
            <a:stCxn id="1129" idx="0"/>
            <a:endCxn id="1133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4" name="Shape 1134"/>
          <p:cNvCxnSpPr>
            <a:stCxn id="1126" idx="7"/>
            <a:endCxn id="1135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6" name="Shape 113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Lemma</a:t>
            </a:r>
          </a:p>
        </p:txBody>
      </p:sp>
      <p:cxnSp>
        <p:nvCxnSpPr>
          <p:cNvPr id="1137" name="Shape 1137"/>
          <p:cNvCxnSpPr>
            <a:stCxn id="1135" idx="6"/>
            <a:endCxn id="1133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8" name="Shape 1138"/>
          <p:cNvCxnSpPr>
            <a:stCxn id="1127" idx="6"/>
            <a:endCxn id="1130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9" name="Shape 1139"/>
          <p:cNvCxnSpPr>
            <a:stCxn id="1127" idx="1"/>
            <a:endCxn id="1126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40" name="Shape 1140"/>
          <p:cNvCxnSpPr>
            <a:stCxn id="1126" idx="7"/>
            <a:endCxn id="1135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1" name="Shape 1141"/>
          <p:cNvCxnSpPr>
            <a:stCxn id="1127" idx="0"/>
            <a:endCxn id="1135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2" name="Shape 1142"/>
          <p:cNvCxnSpPr>
            <a:stCxn id="1129" idx="0"/>
            <a:endCxn id="1133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3" name="Shape 1143"/>
          <p:cNvCxnSpPr>
            <a:stCxn id="1130" idx="0"/>
            <a:endCxn id="1129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4" name="Shape 1144"/>
          <p:cNvCxnSpPr>
            <a:stCxn id="1127" idx="7"/>
            <a:endCxn id="1129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5" name="Shape 1135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133" name="Shape 1133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1130" name="Shape 1130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126" name="Shape 1126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127" name="Shape 1127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129" name="Shape 1129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Adding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make a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 must be another edge in this cycle crossing this cut.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call this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Exchange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call the resulting MST </a:t>
            </a:r>
            <a:r>
              <a:rPr b="1" lang="en" sz="2400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still an MST.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we deleted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still a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light, </a:t>
            </a: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cost at most that of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1150" name="Shape 1150"/>
          <p:cNvCxnSpPr>
            <a:stCxn id="1151" idx="5"/>
            <a:endCxn id="1152" idx="1"/>
          </p:cNvCxnSpPr>
          <p:nvPr/>
        </p:nvCxnSpPr>
        <p:spPr>
          <a:xfrm>
            <a:off x="6959230" y="5476666"/>
            <a:ext cx="421800" cy="7020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3" name="Shape 1153"/>
          <p:cNvCxnSpPr>
            <a:stCxn id="1154" idx="4"/>
            <a:endCxn id="1155" idx="0"/>
          </p:cNvCxnSpPr>
          <p:nvPr/>
        </p:nvCxnSpPr>
        <p:spPr>
          <a:xfrm>
            <a:off x="8610300" y="5547149"/>
            <a:ext cx="7500" cy="5610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6" name="Shape 1156"/>
          <p:cNvCxnSpPr>
            <a:stCxn id="1152" idx="6"/>
            <a:endCxn id="1155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7" name="Shape 1157"/>
          <p:cNvCxnSpPr>
            <a:stCxn id="1154" idx="0"/>
            <a:endCxn id="1158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9" name="Shape 1159"/>
          <p:cNvCxnSpPr>
            <a:stCxn id="1151" idx="7"/>
            <a:endCxn id="1160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1" name="Shape 116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Lemma</a:t>
            </a:r>
          </a:p>
        </p:txBody>
      </p:sp>
      <p:cxnSp>
        <p:nvCxnSpPr>
          <p:cNvPr id="1162" name="Shape 1162"/>
          <p:cNvCxnSpPr>
            <a:stCxn id="1160" idx="6"/>
            <a:endCxn id="1158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3" name="Shape 1163"/>
          <p:cNvCxnSpPr>
            <a:stCxn id="1152" idx="6"/>
            <a:endCxn id="1155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4" name="Shape 1164"/>
          <p:cNvCxnSpPr>
            <a:stCxn id="1152" idx="1"/>
            <a:endCxn id="1151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65" name="Shape 1165"/>
          <p:cNvCxnSpPr>
            <a:stCxn id="1151" idx="7"/>
            <a:endCxn id="1160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6" name="Shape 1166"/>
          <p:cNvCxnSpPr>
            <a:stCxn id="1152" idx="0"/>
            <a:endCxn id="1160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7" name="Shape 1167"/>
          <p:cNvCxnSpPr>
            <a:stCxn id="1154" idx="0"/>
            <a:endCxn id="1158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8" name="Shape 1168"/>
          <p:cNvCxnSpPr>
            <a:stCxn id="1155" idx="0"/>
            <a:endCxn id="1154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9" name="Shape 1169"/>
          <p:cNvCxnSpPr>
            <a:stCxn id="1152" idx="7"/>
            <a:endCxn id="1154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0" name="Shape 1160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158" name="Shape 1158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1155" name="Shape 1155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151" name="Shape 1151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154" name="Shape 1154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a graph with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Adding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make a cycle.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 must be another edge in this cycle crossing this cut.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call this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Exchange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call the resulting MST </a:t>
            </a:r>
            <a:r>
              <a:rPr b="1" lang="en" sz="2400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still an MST.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we deleted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(x, y)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still a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light, </a:t>
            </a: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T’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cost at most that of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Thus, there exists an MST containing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</p:txBody>
      </p:sp>
      <p:cxnSp>
        <p:nvCxnSpPr>
          <p:cNvPr id="1175" name="Shape 1175"/>
          <p:cNvCxnSpPr>
            <a:stCxn id="1176" idx="5"/>
            <a:endCxn id="1177" idx="1"/>
          </p:cNvCxnSpPr>
          <p:nvPr/>
        </p:nvCxnSpPr>
        <p:spPr>
          <a:xfrm>
            <a:off x="6959230" y="5476666"/>
            <a:ext cx="421800" cy="7020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8" name="Shape 1178"/>
          <p:cNvCxnSpPr>
            <a:stCxn id="1179" idx="4"/>
            <a:endCxn id="1180" idx="0"/>
          </p:cNvCxnSpPr>
          <p:nvPr/>
        </p:nvCxnSpPr>
        <p:spPr>
          <a:xfrm>
            <a:off x="8610300" y="5547149"/>
            <a:ext cx="7500" cy="5610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1" name="Shape 1181"/>
          <p:cNvCxnSpPr>
            <a:stCxn id="1177" idx="6"/>
            <a:endCxn id="1180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2" name="Shape 1182"/>
          <p:cNvCxnSpPr>
            <a:stCxn id="1179" idx="0"/>
            <a:endCxn id="1183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4" name="Shape 1184"/>
          <p:cNvCxnSpPr>
            <a:stCxn id="1176" idx="7"/>
            <a:endCxn id="1185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1524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6" name="Shape 11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Proof of Lemma</a:t>
            </a:r>
          </a:p>
        </p:txBody>
      </p:sp>
      <p:cxnSp>
        <p:nvCxnSpPr>
          <p:cNvPr id="1187" name="Shape 1187"/>
          <p:cNvCxnSpPr>
            <a:stCxn id="1185" idx="6"/>
            <a:endCxn id="1183" idx="2"/>
          </p:cNvCxnSpPr>
          <p:nvPr/>
        </p:nvCxnSpPr>
        <p:spPr>
          <a:xfrm>
            <a:off x="7791300" y="4239736"/>
            <a:ext cx="578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8" name="Shape 1188"/>
          <p:cNvCxnSpPr>
            <a:stCxn id="1177" idx="6"/>
            <a:endCxn id="1180" idx="2"/>
          </p:cNvCxnSpPr>
          <p:nvPr/>
        </p:nvCxnSpPr>
        <p:spPr>
          <a:xfrm>
            <a:off x="7791700" y="6348761"/>
            <a:ext cx="585600" cy="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9" name="Shape 1189"/>
          <p:cNvCxnSpPr>
            <a:stCxn id="1177" idx="1"/>
            <a:endCxn id="1176" idx="5"/>
          </p:cNvCxnSpPr>
          <p:nvPr/>
        </p:nvCxnSpPr>
        <p:spPr>
          <a:xfrm rot="10800000">
            <a:off x="6959170" y="54766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90" name="Shape 1190"/>
          <p:cNvCxnSpPr>
            <a:stCxn id="1176" idx="7"/>
            <a:endCxn id="1185" idx="3"/>
          </p:cNvCxnSpPr>
          <p:nvPr/>
        </p:nvCxnSpPr>
        <p:spPr>
          <a:xfrm flipH="1" rot="10800000">
            <a:off x="6959230" y="4409806"/>
            <a:ext cx="421200" cy="726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1" name="Shape 1191"/>
          <p:cNvCxnSpPr>
            <a:stCxn id="1177" idx="0"/>
            <a:endCxn id="1185" idx="4"/>
          </p:cNvCxnSpPr>
          <p:nvPr/>
        </p:nvCxnSpPr>
        <p:spPr>
          <a:xfrm rot="10800000">
            <a:off x="7550800" y="4480361"/>
            <a:ext cx="300" cy="162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2" name="Shape 1192"/>
          <p:cNvCxnSpPr>
            <a:stCxn id="1179" idx="0"/>
            <a:endCxn id="1183" idx="4"/>
          </p:cNvCxnSpPr>
          <p:nvPr/>
        </p:nvCxnSpPr>
        <p:spPr>
          <a:xfrm rot="10800000">
            <a:off x="8610300" y="4480349"/>
            <a:ext cx="0" cy="585600"/>
          </a:xfrm>
          <a:prstGeom prst="straightConnector1">
            <a:avLst/>
          </a:prstGeom>
          <a:noFill/>
          <a:ln cap="flat" cmpd="sng" w="762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3" name="Shape 1193"/>
          <p:cNvCxnSpPr>
            <a:stCxn id="1180" idx="0"/>
            <a:endCxn id="1179" idx="4"/>
          </p:cNvCxnSpPr>
          <p:nvPr/>
        </p:nvCxnSpPr>
        <p:spPr>
          <a:xfrm rot="10800000">
            <a:off x="8610400" y="5547161"/>
            <a:ext cx="7500" cy="56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4" name="Shape 1194"/>
          <p:cNvCxnSpPr>
            <a:stCxn id="1177" idx="7"/>
            <a:endCxn id="1179" idx="3"/>
          </p:cNvCxnSpPr>
          <p:nvPr/>
        </p:nvCxnSpPr>
        <p:spPr>
          <a:xfrm flipH="1" rot="10800000">
            <a:off x="7721230" y="5476631"/>
            <a:ext cx="718800" cy="7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5" name="Shape 1185"/>
          <p:cNvSpPr/>
          <p:nvPr/>
        </p:nvSpPr>
        <p:spPr>
          <a:xfrm>
            <a:off x="7310100" y="39991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183" name="Shape 1183"/>
          <p:cNvSpPr/>
          <p:nvPr/>
        </p:nvSpPr>
        <p:spPr>
          <a:xfrm>
            <a:off x="8369800" y="3999136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sp>
        <p:nvSpPr>
          <p:cNvPr id="1180" name="Shape 1180"/>
          <p:cNvSpPr/>
          <p:nvPr/>
        </p:nvSpPr>
        <p:spPr>
          <a:xfrm>
            <a:off x="83773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176" name="Shape 1176"/>
          <p:cNvSpPr/>
          <p:nvPr/>
        </p:nvSpPr>
        <p:spPr>
          <a:xfrm>
            <a:off x="6548500" y="5065936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177" name="Shape 1177"/>
          <p:cNvSpPr/>
          <p:nvPr/>
        </p:nvSpPr>
        <p:spPr>
          <a:xfrm>
            <a:off x="7310500" y="61081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1179" name="Shape 1179"/>
          <p:cNvSpPr/>
          <p:nvPr/>
        </p:nvSpPr>
        <p:spPr>
          <a:xfrm>
            <a:off x="8369700" y="50659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ideas about what to greedily choose?</a:t>
            </a:r>
          </a:p>
        </p:txBody>
      </p:sp>
      <p:sp>
        <p:nvSpPr>
          <p:cNvPr id="1205" name="Shape 12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Any Ideas?</a:t>
            </a:r>
          </a:p>
        </p:txBody>
      </p:sp>
      <p:grpSp>
        <p:nvGrpSpPr>
          <p:cNvPr id="1206" name="Shape 1206"/>
          <p:cNvGrpSpPr/>
          <p:nvPr/>
        </p:nvGrpSpPr>
        <p:grpSpPr>
          <a:xfrm>
            <a:off x="2509900" y="3707195"/>
            <a:ext cx="4124200" cy="2729766"/>
            <a:chOff x="2509900" y="2487995"/>
            <a:chExt cx="4124200" cy="2729766"/>
          </a:xfrm>
        </p:grpSpPr>
        <p:sp>
          <p:nvSpPr>
            <p:cNvPr id="1207" name="Shape 1207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208" name="Shape 1208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209" name="Shape 1209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210" name="Shape 1210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211" name="Shape 1211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212" name="Shape 1212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213" name="Shape 1213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214" name="Shape 1214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215" name="Shape 1215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216" name="Shape 1216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217" name="Shape 1217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218" name="Shape 1218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219" name="Shape 1219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220" name="Shape 1220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221" name="Shape 1221"/>
            <p:cNvCxnSpPr>
              <a:stCxn id="1222" idx="6"/>
              <a:endCxn id="1223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24" name="Shape 1224"/>
            <p:cNvCxnSpPr>
              <a:stCxn id="1223" idx="6"/>
              <a:endCxn id="1225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26" name="Shape 1226"/>
            <p:cNvCxnSpPr>
              <a:stCxn id="1227" idx="6"/>
              <a:endCxn id="1228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29" name="Shape 1229"/>
            <p:cNvCxnSpPr>
              <a:stCxn id="1228" idx="6"/>
              <a:endCxn id="1230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1" name="Shape 1231"/>
            <p:cNvCxnSpPr>
              <a:stCxn id="1230" idx="7"/>
              <a:endCxn id="1232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3" name="Shape 1233"/>
            <p:cNvCxnSpPr>
              <a:stCxn id="1232" idx="1"/>
              <a:endCxn id="1225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4" name="Shape 1234"/>
            <p:cNvCxnSpPr>
              <a:stCxn id="1227" idx="1"/>
              <a:endCxn id="1235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6" name="Shape 1236"/>
            <p:cNvCxnSpPr>
              <a:stCxn id="1235" idx="7"/>
              <a:endCxn id="1222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7" name="Shape 1237"/>
            <p:cNvCxnSpPr>
              <a:stCxn id="1227" idx="0"/>
              <a:endCxn id="1222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8" name="Shape 1238"/>
            <p:cNvCxnSpPr>
              <a:stCxn id="1230" idx="0"/>
              <a:endCxn id="1225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9" name="Shape 1239"/>
            <p:cNvCxnSpPr>
              <a:stCxn id="1230" idx="1"/>
              <a:endCxn id="1223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0" name="Shape 1240"/>
            <p:cNvCxnSpPr>
              <a:stCxn id="1241" idx="0"/>
              <a:endCxn id="1223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2" name="Shape 1242"/>
            <p:cNvCxnSpPr>
              <a:stCxn id="1228" idx="0"/>
              <a:endCxn id="1241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3" name="Shape 1243"/>
            <p:cNvCxnSpPr>
              <a:stCxn id="1227" idx="7"/>
              <a:endCxn id="1241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22" name="Shape 1222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249" name="Shape 12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250" name="Shape 1250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251" name="Shape 125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252" name="Shape 125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253" name="Shape 125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254" name="Shape 125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255" name="Shape 125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256" name="Shape 125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257" name="Shape 125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258" name="Shape 125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259" name="Shape 125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260" name="Shape 126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261" name="Shape 126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262" name="Shape 126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263" name="Shape 126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264" name="Shape 126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265" name="Shape 1265"/>
            <p:cNvCxnSpPr>
              <a:stCxn id="1266" idx="6"/>
              <a:endCxn id="126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68" name="Shape 1268"/>
            <p:cNvCxnSpPr>
              <a:stCxn id="1267" idx="6"/>
              <a:endCxn id="126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0" name="Shape 1270"/>
            <p:cNvCxnSpPr>
              <a:stCxn id="1271" idx="6"/>
              <a:endCxn id="127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3" name="Shape 1273"/>
            <p:cNvCxnSpPr>
              <a:stCxn id="1272" idx="6"/>
              <a:endCxn id="127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5" name="Shape 1275"/>
            <p:cNvCxnSpPr>
              <a:stCxn id="1274" idx="7"/>
              <a:endCxn id="127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7" name="Shape 1277"/>
            <p:cNvCxnSpPr>
              <a:stCxn id="1276" idx="1"/>
              <a:endCxn id="126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8" name="Shape 1278"/>
            <p:cNvCxnSpPr>
              <a:stCxn id="1271" idx="1"/>
              <a:endCxn id="127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0" name="Shape 1280"/>
            <p:cNvCxnSpPr>
              <a:stCxn id="1279" idx="7"/>
              <a:endCxn id="126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1" name="Shape 1281"/>
            <p:cNvCxnSpPr>
              <a:stCxn id="1271" idx="0"/>
              <a:endCxn id="126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2" name="Shape 1282"/>
            <p:cNvCxnSpPr>
              <a:stCxn id="1274" idx="0"/>
              <a:endCxn id="126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3" name="Shape 1283"/>
            <p:cNvCxnSpPr>
              <a:stCxn id="1274" idx="1"/>
              <a:endCxn id="126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4" name="Shape 1284"/>
            <p:cNvCxnSpPr>
              <a:stCxn id="1285" idx="0"/>
              <a:endCxn id="126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6" name="Shape 1286"/>
            <p:cNvCxnSpPr>
              <a:stCxn id="1272" idx="0"/>
              <a:endCxn id="128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7" name="Shape 1287"/>
            <p:cNvCxnSpPr>
              <a:stCxn id="1271" idx="7"/>
              <a:endCxn id="128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66" name="Shape 126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293" name="Shape 12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294" name="Shape 129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295" name="Shape 129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296" name="Shape 129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297" name="Shape 129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298" name="Shape 129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299" name="Shape 129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300" name="Shape 130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301" name="Shape 130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302" name="Shape 130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303" name="Shape 130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304" name="Shape 130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305" name="Shape 130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306" name="Shape 130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307" name="Shape 130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308" name="Shape 130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309" name="Shape 1309"/>
            <p:cNvCxnSpPr>
              <a:stCxn id="1310" idx="6"/>
              <a:endCxn id="131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12" name="Shape 1312"/>
            <p:cNvCxnSpPr>
              <a:stCxn id="1311" idx="6"/>
              <a:endCxn id="131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14" name="Shape 1314"/>
            <p:cNvCxnSpPr>
              <a:stCxn id="1315" idx="6"/>
              <a:endCxn id="131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17" name="Shape 1317"/>
            <p:cNvCxnSpPr>
              <a:stCxn id="1316" idx="6"/>
              <a:endCxn id="131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19" name="Shape 1319"/>
            <p:cNvCxnSpPr>
              <a:stCxn id="1318" idx="7"/>
              <a:endCxn id="132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1" name="Shape 1321"/>
            <p:cNvCxnSpPr>
              <a:stCxn id="1320" idx="1"/>
              <a:endCxn id="131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2" name="Shape 1322"/>
            <p:cNvCxnSpPr>
              <a:stCxn id="1315" idx="1"/>
              <a:endCxn id="132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4" name="Shape 1324"/>
            <p:cNvCxnSpPr>
              <a:stCxn id="1323" idx="7"/>
              <a:endCxn id="131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5" name="Shape 1325"/>
            <p:cNvCxnSpPr>
              <a:stCxn id="1315" idx="0"/>
              <a:endCxn id="131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6" name="Shape 1326"/>
            <p:cNvCxnSpPr>
              <a:stCxn id="1318" idx="0"/>
              <a:endCxn id="131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7" name="Shape 1327"/>
            <p:cNvCxnSpPr>
              <a:stCxn id="1318" idx="1"/>
              <a:endCxn id="131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8" name="Shape 1328"/>
            <p:cNvCxnSpPr>
              <a:stCxn id="1329" idx="0"/>
              <a:endCxn id="131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30" name="Shape 1330"/>
            <p:cNvCxnSpPr>
              <a:stCxn id="1316" idx="0"/>
              <a:endCxn id="132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31" name="Shape 1331"/>
            <p:cNvCxnSpPr>
              <a:stCxn id="1315" idx="7"/>
              <a:endCxn id="132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10" name="Shape 131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337" name="Shape 133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338" name="Shape 1338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339" name="Shape 1339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340" name="Shape 1340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341" name="Shape 1341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342" name="Shape 1342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343" name="Shape 1343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344" name="Shape 1344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345" name="Shape 1345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346" name="Shape 1346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347" name="Shape 1347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349" name="Shape 1349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350" name="Shape 1350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352" name="Shape 1352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353" name="Shape 1353"/>
            <p:cNvCxnSpPr>
              <a:stCxn id="1354" idx="6"/>
              <a:endCxn id="1355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56" name="Shape 1356"/>
            <p:cNvCxnSpPr>
              <a:stCxn id="1355" idx="6"/>
              <a:endCxn id="1357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58" name="Shape 1358"/>
            <p:cNvCxnSpPr>
              <a:stCxn id="1359" idx="6"/>
              <a:endCxn id="1360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1" name="Shape 1361"/>
            <p:cNvCxnSpPr>
              <a:stCxn id="1360" idx="6"/>
              <a:endCxn id="1362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3" name="Shape 1363"/>
            <p:cNvCxnSpPr>
              <a:stCxn id="1362" idx="7"/>
              <a:endCxn id="1364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5" name="Shape 1365"/>
            <p:cNvCxnSpPr>
              <a:stCxn id="1364" idx="1"/>
              <a:endCxn id="1357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6" name="Shape 1366"/>
            <p:cNvCxnSpPr>
              <a:stCxn id="1359" idx="1"/>
              <a:endCxn id="1367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8" name="Shape 1368"/>
            <p:cNvCxnSpPr>
              <a:stCxn id="1367" idx="7"/>
              <a:endCxn id="1354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9" name="Shape 1369"/>
            <p:cNvCxnSpPr>
              <a:stCxn id="1359" idx="0"/>
              <a:endCxn id="1354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0" name="Shape 1370"/>
            <p:cNvCxnSpPr>
              <a:stCxn id="1362" idx="0"/>
              <a:endCxn id="1357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1" name="Shape 1371"/>
            <p:cNvCxnSpPr>
              <a:stCxn id="1362" idx="1"/>
              <a:endCxn id="1355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2" name="Shape 1372"/>
            <p:cNvCxnSpPr>
              <a:stCxn id="1373" idx="0"/>
              <a:endCxn id="1355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4" name="Shape 1374"/>
            <p:cNvCxnSpPr>
              <a:stCxn id="1360" idx="0"/>
              <a:endCxn id="1373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5" name="Shape 1375"/>
            <p:cNvCxnSpPr>
              <a:stCxn id="1359" idx="7"/>
              <a:endCxn id="1373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54" name="Shape 1354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We’ve covered a lot so far!</a:t>
            </a:r>
          </a:p>
        </p:txBody>
      </p:sp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Review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381" name="Shape 13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382" name="Shape 1382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383" name="Shape 1383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384" name="Shape 1384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385" name="Shape 1385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386" name="Shape 1386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387" name="Shape 1387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388" name="Shape 1388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389" name="Shape 1389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390" name="Shape 1390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391" name="Shape 1391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392" name="Shape 1392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393" name="Shape 1393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394" name="Shape 1394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395" name="Shape 1395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396" name="Shape 1396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397" name="Shape 1397"/>
            <p:cNvCxnSpPr>
              <a:stCxn id="1398" idx="6"/>
              <a:endCxn id="1399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0" name="Shape 1400"/>
            <p:cNvCxnSpPr>
              <a:stCxn id="1399" idx="6"/>
              <a:endCxn id="1401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2" name="Shape 1402"/>
            <p:cNvCxnSpPr>
              <a:stCxn id="1403" idx="6"/>
              <a:endCxn id="1404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5" name="Shape 1405"/>
            <p:cNvCxnSpPr>
              <a:stCxn id="1404" idx="6"/>
              <a:endCxn id="1406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7" name="Shape 1407"/>
            <p:cNvCxnSpPr>
              <a:stCxn id="1406" idx="7"/>
              <a:endCxn id="1408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9" name="Shape 1409"/>
            <p:cNvCxnSpPr>
              <a:stCxn id="1408" idx="1"/>
              <a:endCxn id="1401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0" name="Shape 1410"/>
            <p:cNvCxnSpPr>
              <a:stCxn id="1403" idx="1"/>
              <a:endCxn id="1411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2" name="Shape 1412"/>
            <p:cNvCxnSpPr>
              <a:stCxn id="1411" idx="7"/>
              <a:endCxn id="1398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3" name="Shape 1413"/>
            <p:cNvCxnSpPr>
              <a:stCxn id="1403" idx="0"/>
              <a:endCxn id="1398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4" name="Shape 1414"/>
            <p:cNvCxnSpPr>
              <a:stCxn id="1406" idx="0"/>
              <a:endCxn id="1401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5" name="Shape 1415"/>
            <p:cNvCxnSpPr>
              <a:stCxn id="1406" idx="1"/>
              <a:endCxn id="1399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6" name="Shape 1416"/>
            <p:cNvCxnSpPr>
              <a:stCxn id="1417" idx="0"/>
              <a:endCxn id="1399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8" name="Shape 1418"/>
            <p:cNvCxnSpPr>
              <a:stCxn id="1404" idx="0"/>
              <a:endCxn id="1417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9" name="Shape 1419"/>
            <p:cNvCxnSpPr>
              <a:stCxn id="1403" idx="7"/>
              <a:endCxn id="1417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98" name="Shape 1398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425" name="Shape 142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426" name="Shape 1426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427" name="Shape 1427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428" name="Shape 1428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429" name="Shape 1429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430" name="Shape 1430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431" name="Shape 1431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432" name="Shape 1432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433" name="Shape 1433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434" name="Shape 1434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435" name="Shape 1435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436" name="Shape 1436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437" name="Shape 1437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438" name="Shape 1438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439" name="Shape 1439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440" name="Shape 1440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441" name="Shape 1441"/>
            <p:cNvCxnSpPr>
              <a:stCxn id="1442" idx="6"/>
              <a:endCxn id="1443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4" name="Shape 1444"/>
            <p:cNvCxnSpPr>
              <a:stCxn id="1443" idx="6"/>
              <a:endCxn id="1445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6" name="Shape 1446"/>
            <p:cNvCxnSpPr>
              <a:stCxn id="1447" idx="6"/>
              <a:endCxn id="1448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9" name="Shape 1449"/>
            <p:cNvCxnSpPr>
              <a:stCxn id="1448" idx="6"/>
              <a:endCxn id="1450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1" name="Shape 1451"/>
            <p:cNvCxnSpPr>
              <a:stCxn id="1450" idx="7"/>
              <a:endCxn id="1452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3" name="Shape 1453"/>
            <p:cNvCxnSpPr>
              <a:stCxn id="1452" idx="1"/>
              <a:endCxn id="1445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4" name="Shape 1454"/>
            <p:cNvCxnSpPr>
              <a:stCxn id="1447" idx="1"/>
              <a:endCxn id="1455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6" name="Shape 1456"/>
            <p:cNvCxnSpPr>
              <a:stCxn id="1455" idx="7"/>
              <a:endCxn id="1442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7" name="Shape 1457"/>
            <p:cNvCxnSpPr>
              <a:stCxn id="1447" idx="0"/>
              <a:endCxn id="1442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8" name="Shape 1458"/>
            <p:cNvCxnSpPr>
              <a:stCxn id="1450" idx="0"/>
              <a:endCxn id="1445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9" name="Shape 1459"/>
            <p:cNvCxnSpPr>
              <a:stCxn id="1450" idx="1"/>
              <a:endCxn id="1443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0" name="Shape 1460"/>
            <p:cNvCxnSpPr>
              <a:stCxn id="1461" idx="0"/>
              <a:endCxn id="1443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2" name="Shape 1462"/>
            <p:cNvCxnSpPr>
              <a:stCxn id="1448" idx="0"/>
              <a:endCxn id="1461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3" name="Shape 1463"/>
            <p:cNvCxnSpPr>
              <a:stCxn id="1447" idx="7"/>
              <a:endCxn id="1461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42" name="Shape 1442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469" name="Shape 14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470" name="Shape 1470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471" name="Shape 147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472" name="Shape 147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473" name="Shape 147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474" name="Shape 147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475" name="Shape 147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476" name="Shape 147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477" name="Shape 147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478" name="Shape 147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479" name="Shape 147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480" name="Shape 148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481" name="Shape 148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482" name="Shape 148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483" name="Shape 148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484" name="Shape 148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485" name="Shape 1485"/>
            <p:cNvCxnSpPr>
              <a:stCxn id="1486" idx="6"/>
              <a:endCxn id="148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88" name="Shape 1488"/>
            <p:cNvCxnSpPr>
              <a:stCxn id="1487" idx="6"/>
              <a:endCxn id="148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0" name="Shape 1490"/>
            <p:cNvCxnSpPr>
              <a:stCxn id="1491" idx="6"/>
              <a:endCxn id="149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3" name="Shape 1493"/>
            <p:cNvCxnSpPr>
              <a:stCxn id="1492" idx="6"/>
              <a:endCxn id="149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5" name="Shape 1495"/>
            <p:cNvCxnSpPr>
              <a:stCxn id="1494" idx="7"/>
              <a:endCxn id="149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7" name="Shape 1497"/>
            <p:cNvCxnSpPr>
              <a:stCxn id="1496" idx="1"/>
              <a:endCxn id="148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8" name="Shape 1498"/>
            <p:cNvCxnSpPr>
              <a:stCxn id="1491" idx="1"/>
              <a:endCxn id="149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0" name="Shape 1500"/>
            <p:cNvCxnSpPr>
              <a:stCxn id="1499" idx="7"/>
              <a:endCxn id="148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1" name="Shape 1501"/>
            <p:cNvCxnSpPr>
              <a:stCxn id="1491" idx="0"/>
              <a:endCxn id="148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2" name="Shape 1502"/>
            <p:cNvCxnSpPr>
              <a:stCxn id="1494" idx="0"/>
              <a:endCxn id="148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3" name="Shape 1503"/>
            <p:cNvCxnSpPr>
              <a:stCxn id="1494" idx="1"/>
              <a:endCxn id="148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4" name="Shape 1504"/>
            <p:cNvCxnSpPr>
              <a:stCxn id="1505" idx="0"/>
              <a:endCxn id="148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6" name="Shape 1506"/>
            <p:cNvCxnSpPr>
              <a:stCxn id="1492" idx="0"/>
              <a:endCxn id="150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7" name="Shape 1507"/>
            <p:cNvCxnSpPr>
              <a:stCxn id="1491" idx="7"/>
              <a:endCxn id="150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86" name="Shape 148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513" name="Shape 151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514" name="Shape 151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515" name="Shape 151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516" name="Shape 151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517" name="Shape 151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518" name="Shape 151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519" name="Shape 151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520" name="Shape 152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521" name="Shape 152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522" name="Shape 152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523" name="Shape 152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524" name="Shape 152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525" name="Shape 152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526" name="Shape 152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527" name="Shape 152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528" name="Shape 152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529" name="Shape 1529"/>
            <p:cNvCxnSpPr>
              <a:stCxn id="1530" idx="6"/>
              <a:endCxn id="153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32" name="Shape 1532"/>
            <p:cNvCxnSpPr>
              <a:stCxn id="1531" idx="6"/>
              <a:endCxn id="153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34" name="Shape 1534"/>
            <p:cNvCxnSpPr>
              <a:stCxn id="1535" idx="6"/>
              <a:endCxn id="153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37" name="Shape 1537"/>
            <p:cNvCxnSpPr>
              <a:stCxn id="1536" idx="6"/>
              <a:endCxn id="153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39" name="Shape 1539"/>
            <p:cNvCxnSpPr>
              <a:stCxn id="1538" idx="7"/>
              <a:endCxn id="154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1" name="Shape 1541"/>
            <p:cNvCxnSpPr>
              <a:stCxn id="1540" idx="1"/>
              <a:endCxn id="153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2" name="Shape 1542"/>
            <p:cNvCxnSpPr>
              <a:stCxn id="1535" idx="1"/>
              <a:endCxn id="154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4" name="Shape 1544"/>
            <p:cNvCxnSpPr>
              <a:stCxn id="1543" idx="7"/>
              <a:endCxn id="153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5" name="Shape 1545"/>
            <p:cNvCxnSpPr>
              <a:stCxn id="1535" idx="0"/>
              <a:endCxn id="153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6" name="Shape 1546"/>
            <p:cNvCxnSpPr>
              <a:stCxn id="1538" idx="0"/>
              <a:endCxn id="153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7" name="Shape 1547"/>
            <p:cNvCxnSpPr>
              <a:stCxn id="1538" idx="1"/>
              <a:endCxn id="153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8" name="Shape 1548"/>
            <p:cNvCxnSpPr>
              <a:stCxn id="1549" idx="0"/>
              <a:endCxn id="153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0" name="Shape 1550"/>
            <p:cNvCxnSpPr>
              <a:stCxn id="1536" idx="0"/>
              <a:endCxn id="154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1" name="Shape 1551"/>
            <p:cNvCxnSpPr>
              <a:stCxn id="1535" idx="7"/>
              <a:endCxn id="154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30" name="Shape 153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557" name="Shape 15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558" name="Shape 1558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559" name="Shape 1559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560" name="Shape 1560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561" name="Shape 1561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562" name="Shape 1562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563" name="Shape 1563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564" name="Shape 1564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565" name="Shape 1565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566" name="Shape 1566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567" name="Shape 1567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568" name="Shape 1568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569" name="Shape 1569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570" name="Shape 1570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571" name="Shape 1571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572" name="Shape 1572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573" name="Shape 1573"/>
            <p:cNvCxnSpPr>
              <a:stCxn id="1574" idx="6"/>
              <a:endCxn id="1575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6" name="Shape 1576"/>
            <p:cNvCxnSpPr>
              <a:stCxn id="1575" idx="6"/>
              <a:endCxn id="1577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8" name="Shape 1578"/>
            <p:cNvCxnSpPr>
              <a:stCxn id="1579" idx="6"/>
              <a:endCxn id="1580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1" name="Shape 1581"/>
            <p:cNvCxnSpPr>
              <a:stCxn id="1580" idx="6"/>
              <a:endCxn id="1582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3" name="Shape 1583"/>
            <p:cNvCxnSpPr>
              <a:stCxn id="1582" idx="7"/>
              <a:endCxn id="1584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5" name="Shape 1585"/>
            <p:cNvCxnSpPr>
              <a:stCxn id="1584" idx="1"/>
              <a:endCxn id="1577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6" name="Shape 1586"/>
            <p:cNvCxnSpPr>
              <a:stCxn id="1579" idx="1"/>
              <a:endCxn id="1587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8" name="Shape 1588"/>
            <p:cNvCxnSpPr>
              <a:stCxn id="1587" idx="7"/>
              <a:endCxn id="1574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9" name="Shape 1589"/>
            <p:cNvCxnSpPr>
              <a:stCxn id="1579" idx="0"/>
              <a:endCxn id="1574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0" name="Shape 1590"/>
            <p:cNvCxnSpPr>
              <a:stCxn id="1582" idx="0"/>
              <a:endCxn id="1577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1" name="Shape 1591"/>
            <p:cNvCxnSpPr>
              <a:stCxn id="1582" idx="1"/>
              <a:endCxn id="1575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2" name="Shape 1592"/>
            <p:cNvCxnSpPr>
              <a:stCxn id="1593" idx="0"/>
              <a:endCxn id="1575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4" name="Shape 1594"/>
            <p:cNvCxnSpPr>
              <a:stCxn id="1580" idx="0"/>
              <a:endCxn id="1593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5" name="Shape 1595"/>
            <p:cNvCxnSpPr>
              <a:stCxn id="1579" idx="7"/>
              <a:endCxn id="1593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74" name="Shape 1574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601" name="Shape 160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602" name="Shape 1602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603" name="Shape 1603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604" name="Shape 1604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605" name="Shape 1605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606" name="Shape 1606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607" name="Shape 1607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608" name="Shape 1608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609" name="Shape 1609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610" name="Shape 1610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611" name="Shape 1611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612" name="Shape 1612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613" name="Shape 1613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614" name="Shape 1614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615" name="Shape 1615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616" name="Shape 1616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617" name="Shape 1617"/>
            <p:cNvCxnSpPr>
              <a:stCxn id="1618" idx="6"/>
              <a:endCxn id="1619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0" name="Shape 1620"/>
            <p:cNvCxnSpPr>
              <a:stCxn id="1619" idx="6"/>
              <a:endCxn id="1621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2" name="Shape 1622"/>
            <p:cNvCxnSpPr>
              <a:stCxn id="1623" idx="6"/>
              <a:endCxn id="1624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5" name="Shape 1625"/>
            <p:cNvCxnSpPr>
              <a:stCxn id="1624" idx="6"/>
              <a:endCxn id="1626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7" name="Shape 1627"/>
            <p:cNvCxnSpPr>
              <a:stCxn id="1626" idx="7"/>
              <a:endCxn id="1628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9" name="Shape 1629"/>
            <p:cNvCxnSpPr>
              <a:stCxn id="1628" idx="1"/>
              <a:endCxn id="1621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0" name="Shape 1630"/>
            <p:cNvCxnSpPr>
              <a:stCxn id="1623" idx="1"/>
              <a:endCxn id="1631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2" name="Shape 1632"/>
            <p:cNvCxnSpPr>
              <a:stCxn id="1631" idx="7"/>
              <a:endCxn id="1618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3" name="Shape 1633"/>
            <p:cNvCxnSpPr>
              <a:stCxn id="1623" idx="0"/>
              <a:endCxn id="1618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4" name="Shape 1634"/>
            <p:cNvCxnSpPr>
              <a:stCxn id="1626" idx="0"/>
              <a:endCxn id="1621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5" name="Shape 1635"/>
            <p:cNvCxnSpPr>
              <a:stCxn id="1626" idx="1"/>
              <a:endCxn id="1619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6" name="Shape 1636"/>
            <p:cNvCxnSpPr>
              <a:stCxn id="1637" idx="0"/>
              <a:endCxn id="1619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8" name="Shape 1638"/>
            <p:cNvCxnSpPr>
              <a:stCxn id="1624" idx="0"/>
              <a:endCxn id="1637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9" name="Shape 1639"/>
            <p:cNvCxnSpPr>
              <a:stCxn id="1623" idx="7"/>
              <a:endCxn id="1637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618" name="Shape 1618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Extend a single tree of visited vertices by greedily adding the closest vertex.</a:t>
            </a:r>
          </a:p>
        </p:txBody>
      </p:sp>
      <p:sp>
        <p:nvSpPr>
          <p:cNvPr id="1645" name="Shape 16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646" name="Shape 1646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647" name="Shape 1647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648" name="Shape 1648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649" name="Shape 1649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650" name="Shape 1650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651" name="Shape 1651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652" name="Shape 1652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653" name="Shape 1653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654" name="Shape 1654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655" name="Shape 1655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656" name="Shape 1656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657" name="Shape 1657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658" name="Shape 1658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659" name="Shape 1659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660" name="Shape 1660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661" name="Shape 1661"/>
            <p:cNvCxnSpPr>
              <a:stCxn id="1662" idx="6"/>
              <a:endCxn id="1663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4" name="Shape 1664"/>
            <p:cNvCxnSpPr>
              <a:stCxn id="1663" idx="6"/>
              <a:endCxn id="1665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6" name="Shape 1666"/>
            <p:cNvCxnSpPr>
              <a:stCxn id="1667" idx="6"/>
              <a:endCxn id="1668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9" name="Shape 1669"/>
            <p:cNvCxnSpPr>
              <a:stCxn id="1668" idx="6"/>
              <a:endCxn id="1670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1" name="Shape 1671"/>
            <p:cNvCxnSpPr>
              <a:stCxn id="1670" idx="7"/>
              <a:endCxn id="1672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3" name="Shape 1673"/>
            <p:cNvCxnSpPr>
              <a:stCxn id="1672" idx="1"/>
              <a:endCxn id="1665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4" name="Shape 1674"/>
            <p:cNvCxnSpPr>
              <a:stCxn id="1667" idx="1"/>
              <a:endCxn id="1675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6" name="Shape 1676"/>
            <p:cNvCxnSpPr>
              <a:stCxn id="1675" idx="7"/>
              <a:endCxn id="1662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7" name="Shape 1677"/>
            <p:cNvCxnSpPr>
              <a:stCxn id="1667" idx="0"/>
              <a:endCxn id="1662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8" name="Shape 1678"/>
            <p:cNvCxnSpPr>
              <a:stCxn id="1670" idx="0"/>
              <a:endCxn id="1665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9" name="Shape 1679"/>
            <p:cNvCxnSpPr>
              <a:stCxn id="1670" idx="1"/>
              <a:endCxn id="1663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0" name="Shape 1680"/>
            <p:cNvCxnSpPr>
              <a:stCxn id="1681" idx="0"/>
              <a:endCxn id="1663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2" name="Shape 1682"/>
            <p:cNvCxnSpPr>
              <a:stCxn id="1668" idx="0"/>
              <a:endCxn id="1681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3" name="Shape 1683"/>
            <p:cNvCxnSpPr>
              <a:stCxn id="1667" idx="7"/>
              <a:endCxn id="1681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662" name="Shape 1662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9" name="Shape 168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sp>
        <p:nvSpPr>
          <p:cNvPr id="1690" name="Shape 1690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slow_prim(G):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s = random vertex in 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MST = {}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visited_vertices = {s}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|visited_vertices| &lt; |V|: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(x, v) = lightest_edge(G, visited_vertices)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MST.add((x, v))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visited_vertices.add(v)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1" name="Shape 1691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O(|V|⦁|E|)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7" name="Shape 16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sp>
        <p:nvSpPr>
          <p:cNvPr id="1698" name="Shape 1698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slow_prim(G):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s = random vertex in 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MST = {}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visited_vertices = {s}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|visited_vertices| &lt; |V|: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(x, v) = lightest_edge(G, visited_vertices)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MST.add((x, v))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visited_vertices.add(v)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9" name="Shape 1699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O(|V|⦁|E|)</a:t>
            </a:r>
          </a:p>
        </p:txBody>
      </p:sp>
      <p:sp>
        <p:nvSpPr>
          <p:cNvPr id="1700" name="Shape 1700"/>
          <p:cNvSpPr/>
          <p:nvPr/>
        </p:nvSpPr>
        <p:spPr>
          <a:xfrm rot="-6588102">
            <a:off x="4882679" y="2341536"/>
            <a:ext cx="233524" cy="38169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01" name="Shape 1701"/>
          <p:cNvSpPr txBox="1"/>
          <p:nvPr/>
        </p:nvSpPr>
        <p:spPr>
          <a:xfrm>
            <a:off x="5129700" y="1914600"/>
            <a:ext cx="171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aka while we haven’t visited all of the vertices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7" name="Shape 17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sp>
        <p:nvSpPr>
          <p:cNvPr id="1708" name="Shape 1708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slow_prim(G):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random vertex in 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MST = {}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isited_vertices = {s}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|visited_vertices| &lt; |V|: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(x, v) = lightest_edge(G, visited_vertices)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MST.add((x, v))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visited_vertices.add(v)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9" name="Shape 1709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O(|V|⦁|E|)</a:t>
            </a:r>
          </a:p>
        </p:txBody>
      </p:sp>
      <p:sp>
        <p:nvSpPr>
          <p:cNvPr id="1710" name="Shape 1710"/>
          <p:cNvSpPr/>
          <p:nvPr/>
        </p:nvSpPr>
        <p:spPr>
          <a:xfrm rot="-6588102">
            <a:off x="4882679" y="2341536"/>
            <a:ext cx="233524" cy="38169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11" name="Shape 1711"/>
          <p:cNvSpPr txBox="1"/>
          <p:nvPr/>
        </p:nvSpPr>
        <p:spPr>
          <a:xfrm>
            <a:off x="5129700" y="1914600"/>
            <a:ext cx="171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aka while we haven’t visited all of the vertices</a:t>
            </a:r>
          </a:p>
        </p:txBody>
      </p:sp>
      <p:sp>
        <p:nvSpPr>
          <p:cNvPr id="1712" name="Shape 1712"/>
          <p:cNvSpPr/>
          <p:nvPr/>
        </p:nvSpPr>
        <p:spPr>
          <a:xfrm rot="-4872552">
            <a:off x="6635296" y="2722546"/>
            <a:ext cx="233506" cy="3816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13" name="Shape 1713"/>
          <p:cNvSpPr txBox="1"/>
          <p:nvPr/>
        </p:nvSpPr>
        <p:spPr>
          <a:xfrm>
            <a:off x="6882300" y="2448000"/>
            <a:ext cx="13473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Finds the lightest edge (x, v) in E such that x is in visited_vertices and v is not.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We’ve covered a lot so far!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Techniques for algorithmic analysis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Asymptotics, lower-bounding functions, proofs of correctness, runtime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4 algorithmic paradigms: divide and conquer, randomized, greedy, graph.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Randomized/graph: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Divide and conquer/randomized: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quickselect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Greedy/graph: today!</a:t>
            </a:r>
          </a:p>
        </p:txBody>
      </p:sp>
      <p:sp>
        <p:nvSpPr>
          <p:cNvPr id="87" name="Shape 8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Review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Shape 171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9" name="Shape 171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sp>
        <p:nvSpPr>
          <p:cNvPr id="1720" name="Shape 1720"/>
          <p:cNvSpPr txBox="1"/>
          <p:nvPr/>
        </p:nvSpPr>
        <p:spPr>
          <a:xfrm>
            <a:off x="930450" y="1444500"/>
            <a:ext cx="7283100" cy="29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slow_prim(G):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s = random vertex in 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MST = {}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visited_vertices = {s}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|visited_vertices| &lt; |V|: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(x, v) = lightest_edge(G, visited_vertices)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MST.add((x, v))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visited_vertices.add(v)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1" name="Shape 1721"/>
          <p:cNvSpPr txBox="1"/>
          <p:nvPr/>
        </p:nvSpPr>
        <p:spPr>
          <a:xfrm>
            <a:off x="930450" y="43823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O(|V|⦁|E|)</a:t>
            </a:r>
          </a:p>
        </p:txBody>
      </p:sp>
      <p:sp>
        <p:nvSpPr>
          <p:cNvPr id="1722" name="Shape 1722"/>
          <p:cNvSpPr/>
          <p:nvPr/>
        </p:nvSpPr>
        <p:spPr>
          <a:xfrm rot="-6588102">
            <a:off x="4882679" y="2341536"/>
            <a:ext cx="233524" cy="38169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23" name="Shape 1723"/>
          <p:cNvSpPr txBox="1"/>
          <p:nvPr/>
        </p:nvSpPr>
        <p:spPr>
          <a:xfrm>
            <a:off x="5129700" y="1914600"/>
            <a:ext cx="171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aka while we haven’t visited all of the vertices</a:t>
            </a:r>
          </a:p>
        </p:txBody>
      </p:sp>
      <p:sp>
        <p:nvSpPr>
          <p:cNvPr id="1724" name="Shape 1724"/>
          <p:cNvSpPr/>
          <p:nvPr/>
        </p:nvSpPr>
        <p:spPr>
          <a:xfrm rot="-4872552">
            <a:off x="6635296" y="2722546"/>
            <a:ext cx="233506" cy="3816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25" name="Shape 1725"/>
          <p:cNvSpPr txBox="1"/>
          <p:nvPr/>
        </p:nvSpPr>
        <p:spPr>
          <a:xfrm>
            <a:off x="6882300" y="2448000"/>
            <a:ext cx="13473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Finds the lightest edge (x, v) in E such that x is in visited_vertices and v is not.</a:t>
            </a:r>
          </a:p>
        </p:txBody>
      </p:sp>
      <p:sp>
        <p:nvSpPr>
          <p:cNvPr id="1726" name="Shape 1726"/>
          <p:cNvSpPr/>
          <p:nvPr/>
        </p:nvSpPr>
        <p:spPr>
          <a:xfrm rot="-2699470">
            <a:off x="6222388" y="4581686"/>
            <a:ext cx="233512" cy="38168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27" name="Shape 1727"/>
          <p:cNvSpPr txBox="1"/>
          <p:nvPr/>
        </p:nvSpPr>
        <p:spPr>
          <a:xfrm>
            <a:off x="6577500" y="4429200"/>
            <a:ext cx="13473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each of the |V| iterations of the while loop, might need to iterate through all edges.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Shape 17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 feasible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prove this statement, we prove the loop invariant: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edges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of the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  <p:sp>
        <p:nvSpPr>
          <p:cNvPr id="1733" name="Shape 17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Feasibility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Shape 173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 feasible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prove this statement, we prove the loop invariant: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edges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of the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iteration,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no edges, which corresponds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spanning tree of one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  <p:sp>
        <p:nvSpPr>
          <p:cNvPr id="1739" name="Shape 173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Feasibility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 feasible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prove this statement, we prove the loop invariant: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edges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of the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iteration,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no edges, which corresponds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spanning tree of one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Now, we prove the inductive step. Suppose that the invariant holds at the start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 iteration i, so the edges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(1) acyclic and (2) connect all vertices 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Then prim adds an edge (x, v) to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vertex v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  <p:sp>
        <p:nvSpPr>
          <p:cNvPr id="1745" name="Shape 17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Feasibility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 feasible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prove this statement, we prove the loop invariant: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edges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of the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iteration,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no edges, which corresponds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spanning tree of one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Now, we prove the inductive step. Suppose that the invariant holds at the start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 iteration i, so the edges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(1) acyclic and (2) connect all vertices 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Then prim adds an edge (x, v) to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vertex v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By construction, v has not been visited yet, so the edges in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still be acyclic.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  <p:sp>
        <p:nvSpPr>
          <p:cNvPr id="1751" name="Shape 175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Feasibility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 feasible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prove this statement, we prove the loop invariant: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edges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of the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iteration,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no edges, which corresponds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spanning tree of one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Now, we prove the inductive step. Suppose that the invariant holds at the start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 iteration i, so the edges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(1) acyclic and (2) connect all vertices 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Then prim adds an edge (x, v) to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vertex v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By construction, v has not been visited yet, so the edges in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still be acyclic. Furthermore, v connects to x, which connects to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rest of the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therefore, the edges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still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connect all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completing the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  <p:sp>
        <p:nvSpPr>
          <p:cNvPr id="1757" name="Shape 17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Feasibility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Shape 176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 feasible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prove this statement, we prove the loop invariant: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edges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of the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iteration,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no edges, which corresponds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spanning tree of one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Now, we prove the inductive step. Suppose that the invariant holds at the start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 iteration i, so the edges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(1) acyclic and (2) connect all vertices 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Then prim adds an edge (x, v) to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vertex v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By construction, v has not been visited yet, so the edges in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still be acyclic. Furthermore, v connects to x, which connects to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rest of the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therefore, the edges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still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connect all vertices in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completing the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termination of the loop,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visited_vertices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all of the vertices,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 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a spanning tree over the entire graph. ◼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  <p:sp>
        <p:nvSpPr>
          <p:cNvPr id="1763" name="Shape 17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Feasibility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Shape 176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</p:txBody>
      </p:sp>
      <p:sp>
        <p:nvSpPr>
          <p:cNvPr id="1769" name="Shape 17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Optimality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Shape 177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</p:txBody>
      </p:sp>
      <p:sp>
        <p:nvSpPr>
          <p:cNvPr id="1775" name="Shape 17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Optimality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Shape 178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while loop, there exists a minimum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with the edges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trivially holds since we initialize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empty set.</a:t>
            </a:r>
          </a:p>
        </p:txBody>
      </p:sp>
      <p:sp>
        <p:nvSpPr>
          <p:cNvPr id="1781" name="Shape 17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Optimality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We’ve covered a lot so far!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Techniques for algorithmic analysis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Asymptotics, lower-bounding functions, proofs of correctness, runtime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4 algorithmic paradigms: divide and conquer, randomized, greedy, graph.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Randomized/graph: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Divide and conquer/randomized: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quickselect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Greedy/graph: today!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Several problems: sorting, single-source shortest path, global minimum cut,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activity scheduling, hashing, linear-time selection, SCC finding, topological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sorting, bipartite finding.</a:t>
            </a:r>
          </a:p>
        </p:txBody>
      </p:sp>
      <p:sp>
        <p:nvSpPr>
          <p:cNvPr id="93" name="Shape 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Review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Shape 178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while loop, there exists a minimum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with the edges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trivially holds since we initialize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empty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the cut of visited vertices and unvisited vertices;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respects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cut. By our lemma, there exists a minimum spanning tree containing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{(x, v)}.</a:t>
            </a:r>
          </a:p>
        </p:txBody>
      </p:sp>
      <p:sp>
        <p:nvSpPr>
          <p:cNvPr id="1787" name="Shape 178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Optimality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Shape 179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while loop, there exists a minimum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with the edges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trivially holds since we initialize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empty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the cut of visited vertices and unvisited vertices;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respects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cut. By our lemma, there exists a minimum spanning tree containing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{(x, v)}.</a:t>
            </a:r>
          </a:p>
        </p:txBody>
      </p:sp>
      <p:sp>
        <p:nvSpPr>
          <p:cNvPr id="1793" name="Shape 17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Optimality</a:t>
            </a:r>
          </a:p>
        </p:txBody>
      </p:sp>
      <p:sp>
        <p:nvSpPr>
          <p:cNvPr id="1794" name="Shape 1794"/>
          <p:cNvSpPr/>
          <p:nvPr/>
        </p:nvSpPr>
        <p:spPr>
          <a:xfrm rot="-4872552">
            <a:off x="7625896" y="4551346"/>
            <a:ext cx="233506" cy="3816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95" name="Shape 1795"/>
          <p:cNvSpPr txBox="1"/>
          <p:nvPr/>
        </p:nvSpPr>
        <p:spPr>
          <a:xfrm>
            <a:off x="7872900" y="4276800"/>
            <a:ext cx="12102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Recall, we proved our lemma with an exchange argument!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while loop, there exists a minimum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with the edges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trivially holds since we initialize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empty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the cut of visited vertices and unvisited vertices;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respects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cut. By our lemma, there exists a minimum spanning tree containing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{(x, v)}.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After adding the the (n-1)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edge, we have a spanning tree; therefore,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contains a minimum spanning tree. ◼</a:t>
            </a:r>
          </a:p>
        </p:txBody>
      </p:sp>
      <p:sp>
        <p:nvSpPr>
          <p:cNvPr id="1801" name="Shape 180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Optimality</a:t>
            </a:r>
          </a:p>
        </p:txBody>
      </p:sp>
      <p:sp>
        <p:nvSpPr>
          <p:cNvPr id="1802" name="Shape 1802"/>
          <p:cNvSpPr/>
          <p:nvPr/>
        </p:nvSpPr>
        <p:spPr>
          <a:xfrm rot="-4872552">
            <a:off x="7625896" y="4551346"/>
            <a:ext cx="233506" cy="3816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03" name="Shape 1803"/>
          <p:cNvSpPr txBox="1"/>
          <p:nvPr/>
        </p:nvSpPr>
        <p:spPr>
          <a:xfrm>
            <a:off x="7872900" y="4276800"/>
            <a:ext cx="12102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Recall, we proved our lemma with an exchange argument!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called the algorithm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There’s a more efficient implementation.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itself to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growing spanning tree (if one edge away) and how to get there.</a:t>
            </a:r>
          </a:p>
        </p:txBody>
      </p:sp>
      <p:sp>
        <p:nvSpPr>
          <p:cNvPr id="1809" name="Shape 18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810" name="Shape 1810"/>
          <p:cNvGrpSpPr/>
          <p:nvPr/>
        </p:nvGrpSpPr>
        <p:grpSpPr>
          <a:xfrm>
            <a:off x="2509900" y="3402395"/>
            <a:ext cx="4124200" cy="2729766"/>
            <a:chOff x="2509900" y="2487995"/>
            <a:chExt cx="4124200" cy="2729766"/>
          </a:xfrm>
        </p:grpSpPr>
        <p:sp>
          <p:nvSpPr>
            <p:cNvPr id="1811" name="Shape 181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812" name="Shape 181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813" name="Shape 181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814" name="Shape 181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815" name="Shape 181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816" name="Shape 181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817" name="Shape 181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818" name="Shape 181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819" name="Shape 181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820" name="Shape 182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821" name="Shape 182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822" name="Shape 182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823" name="Shape 182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824" name="Shape 182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825" name="Shape 1825"/>
            <p:cNvCxnSpPr>
              <a:stCxn id="1826" idx="6"/>
              <a:endCxn id="182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8" name="Shape 1828"/>
            <p:cNvCxnSpPr>
              <a:stCxn id="1827" idx="6"/>
              <a:endCxn id="182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0" name="Shape 1830"/>
            <p:cNvCxnSpPr>
              <a:stCxn id="1831" idx="6"/>
              <a:endCxn id="183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3" name="Shape 1833"/>
            <p:cNvCxnSpPr>
              <a:stCxn id="1832" idx="6"/>
              <a:endCxn id="183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5" name="Shape 1835"/>
            <p:cNvCxnSpPr>
              <a:stCxn id="1834" idx="7"/>
              <a:endCxn id="183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7" name="Shape 1837"/>
            <p:cNvCxnSpPr>
              <a:stCxn id="1836" idx="1"/>
              <a:endCxn id="182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8" name="Shape 1838"/>
            <p:cNvCxnSpPr>
              <a:stCxn id="1831" idx="1"/>
              <a:endCxn id="183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0" name="Shape 1840"/>
            <p:cNvCxnSpPr>
              <a:stCxn id="1839" idx="7"/>
              <a:endCxn id="182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1" name="Shape 1841"/>
            <p:cNvCxnSpPr>
              <a:stCxn id="1831" idx="0"/>
              <a:endCxn id="182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2" name="Shape 1842"/>
            <p:cNvCxnSpPr>
              <a:stCxn id="1834" idx="0"/>
              <a:endCxn id="182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3" name="Shape 1843"/>
            <p:cNvCxnSpPr>
              <a:stCxn id="1834" idx="1"/>
              <a:endCxn id="182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4" name="Shape 1844"/>
            <p:cNvCxnSpPr>
              <a:stCxn id="1845" idx="0"/>
              <a:endCxn id="182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6" name="Shape 1846"/>
            <p:cNvCxnSpPr>
              <a:stCxn id="1832" idx="0"/>
              <a:endCxn id="184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7" name="Shape 1847"/>
            <p:cNvCxnSpPr>
              <a:stCxn id="1831" idx="7"/>
              <a:endCxn id="184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26" name="Shape 182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1848" name="Shape 1848"/>
          <p:cNvSpPr/>
          <p:nvPr/>
        </p:nvSpPr>
        <p:spPr>
          <a:xfrm>
            <a:off x="6848650" y="3279500"/>
            <a:ext cx="1896600" cy="1373400"/>
          </a:xfrm>
          <a:prstGeom prst="cloudCallout">
            <a:avLst>
              <a:gd fmla="val -95815" name="adj1"/>
              <a:gd fmla="val -16665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I’m 7 away from the growing MST, via C.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Shape 185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called the algorithm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There’s a more efficient implementation.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itself to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growing spanning tree (if one edge away) and how to get there.</a:t>
            </a:r>
          </a:p>
        </p:txBody>
      </p:sp>
      <p:sp>
        <p:nvSpPr>
          <p:cNvPr id="1854" name="Shape 185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855" name="Shape 1855"/>
          <p:cNvGrpSpPr/>
          <p:nvPr/>
        </p:nvGrpSpPr>
        <p:grpSpPr>
          <a:xfrm>
            <a:off x="2509900" y="3402395"/>
            <a:ext cx="4124200" cy="2729766"/>
            <a:chOff x="2509900" y="2487995"/>
            <a:chExt cx="4124200" cy="2729766"/>
          </a:xfrm>
        </p:grpSpPr>
        <p:sp>
          <p:nvSpPr>
            <p:cNvPr id="1856" name="Shape 1856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857" name="Shape 1857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858" name="Shape 1858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859" name="Shape 1859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860" name="Shape 1860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861" name="Shape 1861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862" name="Shape 1862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863" name="Shape 1863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864" name="Shape 1864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865" name="Shape 1865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866" name="Shape 1866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867" name="Shape 1867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868" name="Shape 1868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869" name="Shape 1869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870" name="Shape 1870"/>
            <p:cNvCxnSpPr>
              <a:stCxn id="1871" idx="6"/>
              <a:endCxn id="1872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3" name="Shape 1873"/>
            <p:cNvCxnSpPr>
              <a:stCxn id="1872" idx="6"/>
              <a:endCxn id="1874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5" name="Shape 1875"/>
            <p:cNvCxnSpPr>
              <a:stCxn id="1876" idx="6"/>
              <a:endCxn id="1877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8" name="Shape 1878"/>
            <p:cNvCxnSpPr>
              <a:stCxn id="1877" idx="6"/>
              <a:endCxn id="1879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0" name="Shape 1880"/>
            <p:cNvCxnSpPr>
              <a:stCxn id="1879" idx="7"/>
              <a:endCxn id="1881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2" name="Shape 1882"/>
            <p:cNvCxnSpPr>
              <a:stCxn id="1881" idx="1"/>
              <a:endCxn id="1874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3" name="Shape 1883"/>
            <p:cNvCxnSpPr>
              <a:stCxn id="1876" idx="1"/>
              <a:endCxn id="1884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5" name="Shape 1885"/>
            <p:cNvCxnSpPr>
              <a:stCxn id="1884" idx="7"/>
              <a:endCxn id="1871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6" name="Shape 1886"/>
            <p:cNvCxnSpPr>
              <a:stCxn id="1876" idx="0"/>
              <a:endCxn id="1871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7" name="Shape 1887"/>
            <p:cNvCxnSpPr>
              <a:stCxn id="1879" idx="0"/>
              <a:endCxn id="1874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8" name="Shape 1888"/>
            <p:cNvCxnSpPr>
              <a:stCxn id="1879" idx="1"/>
              <a:endCxn id="1872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9" name="Shape 1889"/>
            <p:cNvCxnSpPr>
              <a:stCxn id="1890" idx="0"/>
              <a:endCxn id="1872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91" name="Shape 1891"/>
            <p:cNvCxnSpPr>
              <a:stCxn id="1877" idx="0"/>
              <a:endCxn id="1890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92" name="Shape 1892"/>
            <p:cNvCxnSpPr>
              <a:stCxn id="1876" idx="7"/>
              <a:endCxn id="1890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71" name="Shape 1871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1893" name="Shape 1893"/>
          <p:cNvSpPr/>
          <p:nvPr/>
        </p:nvSpPr>
        <p:spPr>
          <a:xfrm>
            <a:off x="6848650" y="3279500"/>
            <a:ext cx="1896600" cy="1373400"/>
          </a:xfrm>
          <a:prstGeom prst="cloudCallout">
            <a:avLst>
              <a:gd fmla="val -95815" name="adj1"/>
              <a:gd fmla="val -16665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I’m 7 away from the growing MST, via C.</a:t>
            </a:r>
          </a:p>
        </p:txBody>
      </p:sp>
      <p:sp>
        <p:nvSpPr>
          <p:cNvPr id="1894" name="Shape 1894"/>
          <p:cNvSpPr/>
          <p:nvPr/>
        </p:nvSpPr>
        <p:spPr>
          <a:xfrm>
            <a:off x="6945000" y="5038950"/>
            <a:ext cx="1896600" cy="1373400"/>
          </a:xfrm>
          <a:prstGeom prst="cloudCallout">
            <a:avLst>
              <a:gd fmla="val -60992" name="adj1"/>
              <a:gd fmla="val -67218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 can’t reach the growing MST in a single edge.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Shape 18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called the algorithm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There’s a more efficient implementation.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itself to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growing spanning tree (if one edge away) and how to get there.</a:t>
            </a:r>
          </a:p>
        </p:txBody>
      </p:sp>
      <p:sp>
        <p:nvSpPr>
          <p:cNvPr id="1900" name="Shape 19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901" name="Shape 1901"/>
          <p:cNvGrpSpPr/>
          <p:nvPr/>
        </p:nvGrpSpPr>
        <p:grpSpPr>
          <a:xfrm>
            <a:off x="2509900" y="3402395"/>
            <a:ext cx="4124200" cy="2729766"/>
            <a:chOff x="2509900" y="2487995"/>
            <a:chExt cx="4124200" cy="2729766"/>
          </a:xfrm>
        </p:grpSpPr>
        <p:sp>
          <p:nvSpPr>
            <p:cNvPr id="1902" name="Shape 1902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903" name="Shape 1903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904" name="Shape 1904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905" name="Shape 1905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906" name="Shape 1906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907" name="Shape 1907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908" name="Shape 1908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909" name="Shape 1909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910" name="Shape 1910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911" name="Shape 1911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912" name="Shape 1912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913" name="Shape 1913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914" name="Shape 1914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915" name="Shape 1915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916" name="Shape 1916"/>
            <p:cNvCxnSpPr>
              <a:stCxn id="1917" idx="6"/>
              <a:endCxn id="1918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19" name="Shape 1919"/>
            <p:cNvCxnSpPr>
              <a:stCxn id="1918" idx="6"/>
              <a:endCxn id="1920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1" name="Shape 1921"/>
            <p:cNvCxnSpPr>
              <a:stCxn id="1922" idx="6"/>
              <a:endCxn id="1923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4" name="Shape 1924"/>
            <p:cNvCxnSpPr>
              <a:stCxn id="1923" idx="6"/>
              <a:endCxn id="1925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6" name="Shape 1926"/>
            <p:cNvCxnSpPr>
              <a:stCxn id="1925" idx="7"/>
              <a:endCxn id="1927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8" name="Shape 1928"/>
            <p:cNvCxnSpPr>
              <a:stCxn id="1927" idx="1"/>
              <a:endCxn id="1920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9" name="Shape 1929"/>
            <p:cNvCxnSpPr>
              <a:stCxn id="1922" idx="1"/>
              <a:endCxn id="1930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1" name="Shape 1931"/>
            <p:cNvCxnSpPr>
              <a:stCxn id="1930" idx="7"/>
              <a:endCxn id="1917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2" name="Shape 1932"/>
            <p:cNvCxnSpPr>
              <a:stCxn id="1922" idx="0"/>
              <a:endCxn id="1917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3" name="Shape 1933"/>
            <p:cNvCxnSpPr>
              <a:stCxn id="1925" idx="0"/>
              <a:endCxn id="1920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4" name="Shape 1934"/>
            <p:cNvCxnSpPr>
              <a:stCxn id="1925" idx="1"/>
              <a:endCxn id="1918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5" name="Shape 1935"/>
            <p:cNvCxnSpPr>
              <a:stCxn id="1936" idx="0"/>
              <a:endCxn id="1918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7" name="Shape 1937"/>
            <p:cNvCxnSpPr>
              <a:stCxn id="1923" idx="0"/>
              <a:endCxn id="1936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8" name="Shape 1938"/>
            <p:cNvCxnSpPr>
              <a:stCxn id="1922" idx="7"/>
              <a:endCxn id="1936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17" name="Shape 1917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1939" name="Shape 1939"/>
          <p:cNvSpPr/>
          <p:nvPr/>
        </p:nvSpPr>
        <p:spPr>
          <a:xfrm>
            <a:off x="6848650" y="3279500"/>
            <a:ext cx="1896600" cy="1373400"/>
          </a:xfrm>
          <a:prstGeom prst="cloudCallout">
            <a:avLst>
              <a:gd fmla="val -95815" name="adj1"/>
              <a:gd fmla="val -16665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I’m 7 away from the growing MST, via C.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Shape 194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called the algorithm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slow_prim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There’s a more efficient implementation.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ertices maintain information about the distance from itself to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growing spanning tree (if one edge away) and how to get there.</a:t>
            </a:r>
          </a:p>
        </p:txBody>
      </p:sp>
      <p:sp>
        <p:nvSpPr>
          <p:cNvPr id="1945" name="Shape 19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946" name="Shape 1946"/>
          <p:cNvGrpSpPr/>
          <p:nvPr/>
        </p:nvGrpSpPr>
        <p:grpSpPr>
          <a:xfrm>
            <a:off x="2509900" y="3402395"/>
            <a:ext cx="4124200" cy="2729766"/>
            <a:chOff x="2509900" y="2487995"/>
            <a:chExt cx="4124200" cy="2729766"/>
          </a:xfrm>
        </p:grpSpPr>
        <p:sp>
          <p:nvSpPr>
            <p:cNvPr id="1947" name="Shape 1947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948" name="Shape 1948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949" name="Shape 1949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950" name="Shape 1950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951" name="Shape 1951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952" name="Shape 1952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953" name="Shape 1953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1954" name="Shape 1954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1955" name="Shape 1955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1957" name="Shape 1957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958" name="Shape 1958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959" name="Shape 1959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960" name="Shape 1960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1961" name="Shape 1961"/>
            <p:cNvCxnSpPr>
              <a:stCxn id="1962" idx="6"/>
              <a:endCxn id="1963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4" name="Shape 1964"/>
            <p:cNvCxnSpPr>
              <a:stCxn id="1963" idx="6"/>
              <a:endCxn id="1965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6" name="Shape 1966"/>
            <p:cNvCxnSpPr>
              <a:stCxn id="1967" idx="6"/>
              <a:endCxn id="1968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9" name="Shape 1969"/>
            <p:cNvCxnSpPr>
              <a:stCxn id="1968" idx="6"/>
              <a:endCxn id="1970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1" name="Shape 1971"/>
            <p:cNvCxnSpPr>
              <a:stCxn id="1970" idx="7"/>
              <a:endCxn id="1972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3" name="Shape 1973"/>
            <p:cNvCxnSpPr>
              <a:stCxn id="1972" idx="1"/>
              <a:endCxn id="1965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4" name="Shape 1974"/>
            <p:cNvCxnSpPr>
              <a:stCxn id="1967" idx="1"/>
              <a:endCxn id="1975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6" name="Shape 1976"/>
            <p:cNvCxnSpPr>
              <a:stCxn id="1975" idx="7"/>
              <a:endCxn id="1962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7" name="Shape 1977"/>
            <p:cNvCxnSpPr>
              <a:stCxn id="1967" idx="0"/>
              <a:endCxn id="1962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8" name="Shape 1978"/>
            <p:cNvCxnSpPr>
              <a:stCxn id="1970" idx="0"/>
              <a:endCxn id="1965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9" name="Shape 1979"/>
            <p:cNvCxnSpPr>
              <a:stCxn id="1970" idx="1"/>
              <a:endCxn id="1963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0" name="Shape 1980"/>
            <p:cNvCxnSpPr>
              <a:stCxn id="1981" idx="0"/>
              <a:endCxn id="1963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2" name="Shape 1982"/>
            <p:cNvCxnSpPr>
              <a:stCxn id="1968" idx="0"/>
              <a:endCxn id="1981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3" name="Shape 1983"/>
            <p:cNvCxnSpPr>
              <a:stCxn id="1967" idx="7"/>
              <a:endCxn id="1981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62" name="Shape 1962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1984" name="Shape 1984"/>
          <p:cNvSpPr/>
          <p:nvPr/>
        </p:nvSpPr>
        <p:spPr>
          <a:xfrm>
            <a:off x="6848650" y="3279500"/>
            <a:ext cx="1896600" cy="1373400"/>
          </a:xfrm>
          <a:prstGeom prst="cloudCallout">
            <a:avLst>
              <a:gd fmla="val -95815" name="adj1"/>
              <a:gd fmla="val -16665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I’m 7 away from the growing MST, via C.</a:t>
            </a:r>
          </a:p>
        </p:txBody>
      </p:sp>
      <p:sp>
        <p:nvSpPr>
          <p:cNvPr id="1985" name="Shape 1985"/>
          <p:cNvSpPr/>
          <p:nvPr/>
        </p:nvSpPr>
        <p:spPr>
          <a:xfrm>
            <a:off x="6945000" y="5038950"/>
            <a:ext cx="1896600" cy="1373400"/>
          </a:xfrm>
          <a:prstGeom prst="cloudCallout">
            <a:avLst>
              <a:gd fmla="val -60992" name="adj1"/>
              <a:gd fmla="val -67218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I’m 10 away from the growing MST, via F.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Shape 199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1991" name="Shape 199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1992" name="Shape 1992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1993" name="Shape 1993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1995" name="Shape 1995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1996" name="Shape 1996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1997" name="Shape 1997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1998" name="Shape 1998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1999" name="Shape 1999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001" name="Shape 2001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002" name="Shape 2002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003" name="Shape 2003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004" name="Shape 2004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006" name="Shape 2006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007" name="Shape 2007"/>
            <p:cNvCxnSpPr>
              <a:stCxn id="2008" idx="6"/>
              <a:endCxn id="2009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0" name="Shape 2010"/>
            <p:cNvCxnSpPr>
              <a:stCxn id="2009" idx="6"/>
              <a:endCxn id="2011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2" name="Shape 2012"/>
            <p:cNvCxnSpPr>
              <a:stCxn id="2013" idx="6"/>
              <a:endCxn id="2014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5" name="Shape 2015"/>
            <p:cNvCxnSpPr>
              <a:stCxn id="2014" idx="6"/>
              <a:endCxn id="2016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7" name="Shape 2017"/>
            <p:cNvCxnSpPr>
              <a:stCxn id="2016" idx="7"/>
              <a:endCxn id="2018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9" name="Shape 2019"/>
            <p:cNvCxnSpPr>
              <a:stCxn id="2018" idx="1"/>
              <a:endCxn id="2011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0" name="Shape 2020"/>
            <p:cNvCxnSpPr>
              <a:stCxn id="2013" idx="1"/>
              <a:endCxn id="2021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2" name="Shape 2022"/>
            <p:cNvCxnSpPr>
              <a:stCxn id="2021" idx="7"/>
              <a:endCxn id="2008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3" name="Shape 2023"/>
            <p:cNvCxnSpPr>
              <a:stCxn id="2013" idx="0"/>
              <a:endCxn id="2008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4" name="Shape 2024"/>
            <p:cNvCxnSpPr>
              <a:stCxn id="2016" idx="0"/>
              <a:endCxn id="2011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5" name="Shape 2025"/>
            <p:cNvCxnSpPr>
              <a:stCxn id="2016" idx="1"/>
              <a:endCxn id="2009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6" name="Shape 2026"/>
            <p:cNvCxnSpPr>
              <a:stCxn id="2027" idx="0"/>
              <a:endCxn id="2009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8" name="Shape 2028"/>
            <p:cNvCxnSpPr>
              <a:stCxn id="2014" idx="0"/>
              <a:endCxn id="2027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9" name="Shape 2029"/>
            <p:cNvCxnSpPr>
              <a:stCxn id="2013" idx="7"/>
              <a:endCxn id="2027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08" name="Shape 2008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cxnSp>
        <p:nvCxnSpPr>
          <p:cNvPr id="2030" name="Shape 2030"/>
          <p:cNvCxnSpPr>
            <a:stCxn id="2031" idx="6"/>
            <a:endCxn id="2032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033" name="Shape 2033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034" name="Shape 2034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035" name="Shape 2035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032" name="Shape 2032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031" name="Shape 2031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041" name="Shape 204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042" name="Shape 2042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043" name="Shape 2043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044" name="Shape 2044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045" name="Shape 2045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046" name="Shape 2046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048" name="Shape 2048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049" name="Shape 2049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050" name="Shape 2050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051" name="Shape 2051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052" name="Shape 2052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053" name="Shape 2053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054" name="Shape 2054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055" name="Shape 2055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056" name="Shape 2056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057" name="Shape 2057"/>
            <p:cNvCxnSpPr>
              <a:stCxn id="2058" idx="6"/>
              <a:endCxn id="2059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0" name="Shape 2060"/>
            <p:cNvCxnSpPr>
              <a:stCxn id="2059" idx="6"/>
              <a:endCxn id="2061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2" name="Shape 2062"/>
            <p:cNvCxnSpPr>
              <a:stCxn id="2063" idx="6"/>
              <a:endCxn id="2064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5" name="Shape 2065"/>
            <p:cNvCxnSpPr>
              <a:stCxn id="2064" idx="6"/>
              <a:endCxn id="2066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7" name="Shape 2067"/>
            <p:cNvCxnSpPr>
              <a:stCxn id="2066" idx="7"/>
              <a:endCxn id="2068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9" name="Shape 2069"/>
            <p:cNvCxnSpPr>
              <a:stCxn id="2068" idx="1"/>
              <a:endCxn id="2061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0" name="Shape 2070"/>
            <p:cNvCxnSpPr>
              <a:stCxn id="2063" idx="1"/>
              <a:endCxn id="2071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2" name="Shape 2072"/>
            <p:cNvCxnSpPr>
              <a:stCxn id="2071" idx="7"/>
              <a:endCxn id="2058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3" name="Shape 2073"/>
            <p:cNvCxnSpPr>
              <a:stCxn id="2063" idx="0"/>
              <a:endCxn id="2058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4" name="Shape 2074"/>
            <p:cNvCxnSpPr>
              <a:stCxn id="2066" idx="0"/>
              <a:endCxn id="2061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5" name="Shape 2075"/>
            <p:cNvCxnSpPr>
              <a:stCxn id="2066" idx="1"/>
              <a:endCxn id="2059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6" name="Shape 2076"/>
            <p:cNvCxnSpPr>
              <a:stCxn id="2077" idx="0"/>
              <a:endCxn id="2059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8" name="Shape 2078"/>
            <p:cNvCxnSpPr>
              <a:stCxn id="2064" idx="0"/>
              <a:endCxn id="2077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9" name="Shape 2079"/>
            <p:cNvCxnSpPr>
              <a:stCxn id="2063" idx="7"/>
              <a:endCxn id="2077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58" name="Shape 2058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cxnSp>
        <p:nvCxnSpPr>
          <p:cNvPr id="2080" name="Shape 2080"/>
          <p:cNvCxnSpPr>
            <a:stCxn id="2081" idx="6"/>
            <a:endCxn id="2082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083" name="Shape 2083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in the growing MST that’s k[x] away.</a:t>
            </a:r>
          </a:p>
        </p:txBody>
      </p:sp>
      <p:sp>
        <p:nvSpPr>
          <p:cNvPr id="2084" name="Shape 2084"/>
          <p:cNvSpPr/>
          <p:nvPr/>
        </p:nvSpPr>
        <p:spPr>
          <a:xfrm rot="-10799251">
            <a:off x="2290191" y="3713641"/>
            <a:ext cx="233512" cy="38169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85" name="Shape 2085"/>
          <p:cNvSpPr txBox="1"/>
          <p:nvPr/>
        </p:nvSpPr>
        <p:spPr>
          <a:xfrm>
            <a:off x="654175" y="3166650"/>
            <a:ext cx="17133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 addition to visiting A, update information of its neighbors with: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v in u.neighbors: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k[v] = min(k[v], w(u, v))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6" name="Shape 2086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082" name="Shape 2082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081" name="Shape 2081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Shape 209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093" name="Shape 20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094" name="Shape 209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095" name="Shape 209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096" name="Shape 209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097" name="Shape 209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098" name="Shape 209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099" name="Shape 209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100" name="Shape 210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101" name="Shape 210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102" name="Shape 210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103" name="Shape 210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104" name="Shape 210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105" name="Shape 210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106" name="Shape 210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107" name="Shape 210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108" name="Shape 210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109" name="Shape 2109"/>
            <p:cNvCxnSpPr>
              <a:stCxn id="2110" idx="6"/>
              <a:endCxn id="211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2" name="Shape 2112"/>
            <p:cNvCxnSpPr>
              <a:stCxn id="2111" idx="6"/>
              <a:endCxn id="211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4" name="Shape 2114"/>
            <p:cNvCxnSpPr>
              <a:stCxn id="2115" idx="6"/>
              <a:endCxn id="211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7" name="Shape 2117"/>
            <p:cNvCxnSpPr>
              <a:stCxn id="2116" idx="6"/>
              <a:endCxn id="211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9" name="Shape 2119"/>
            <p:cNvCxnSpPr>
              <a:stCxn id="2118" idx="7"/>
              <a:endCxn id="212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1" name="Shape 2121"/>
            <p:cNvCxnSpPr>
              <a:stCxn id="2120" idx="1"/>
              <a:endCxn id="211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2" name="Shape 2122"/>
            <p:cNvCxnSpPr>
              <a:stCxn id="2115" idx="1"/>
              <a:endCxn id="212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4" name="Shape 2124"/>
            <p:cNvCxnSpPr>
              <a:stCxn id="2123" idx="7"/>
              <a:endCxn id="211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5" name="Shape 2125"/>
            <p:cNvCxnSpPr>
              <a:stCxn id="2115" idx="0"/>
              <a:endCxn id="211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6" name="Shape 2126"/>
            <p:cNvCxnSpPr>
              <a:stCxn id="2118" idx="0"/>
              <a:endCxn id="211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7" name="Shape 2127"/>
            <p:cNvCxnSpPr>
              <a:stCxn id="2118" idx="1"/>
              <a:endCxn id="211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8" name="Shape 2128"/>
            <p:cNvCxnSpPr>
              <a:stCxn id="2129" idx="0"/>
              <a:endCxn id="211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30" name="Shape 2130"/>
            <p:cNvCxnSpPr>
              <a:stCxn id="2116" idx="0"/>
              <a:endCxn id="212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31" name="Shape 2131"/>
            <p:cNvCxnSpPr>
              <a:stCxn id="2115" idx="7"/>
              <a:endCxn id="212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10" name="Shape 211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120" name="Shape 212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118" name="Shape 211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132" name="Shape 2132"/>
          <p:cNvSpPr/>
          <p:nvPr/>
        </p:nvSpPr>
        <p:spPr>
          <a:xfrm rot="-10799251">
            <a:off x="2290191" y="3713641"/>
            <a:ext cx="233512" cy="38169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cxnSp>
        <p:nvCxnSpPr>
          <p:cNvPr id="2133" name="Shape 2133"/>
          <p:cNvCxnSpPr/>
          <p:nvPr/>
        </p:nvCxnSpPr>
        <p:spPr>
          <a:xfrm rot="10800000">
            <a:off x="2996770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34" name="Shape 2134"/>
          <p:cNvCxnSpPr/>
          <p:nvPr/>
        </p:nvCxnSpPr>
        <p:spPr>
          <a:xfrm flipH="1" rot="10800000">
            <a:off x="2996830" y="3495406"/>
            <a:ext cx="421199" cy="726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135" name="Shape 2135"/>
          <p:cNvSpPr/>
          <p:nvPr/>
        </p:nvSpPr>
        <p:spPr>
          <a:xfrm>
            <a:off x="302992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136" name="Shape 2136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cxnSp>
        <p:nvCxnSpPr>
          <p:cNvPr id="2137" name="Shape 2137"/>
          <p:cNvCxnSpPr>
            <a:stCxn id="2138" idx="6"/>
            <a:endCxn id="2139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140" name="Shape 2140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141" name="Shape 2141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142" name="Shape 2142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139" name="Shape 2139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138" name="Shape 2138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2143" name="Shape 2143"/>
          <p:cNvSpPr txBox="1"/>
          <p:nvPr/>
        </p:nvSpPr>
        <p:spPr>
          <a:xfrm>
            <a:off x="654175" y="3166650"/>
            <a:ext cx="17133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 addition to visiting A, update information of its neighbors with: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v in u.neighbors: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 k[v] = min(k[v], w(u, v))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We’ve covered a lot so far!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Techniques for algorithmic analysis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Asymptotics, lower-bounding functions, proofs of correctness, runtime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4 algorithmic paradigms: divide and conquer, randomized, greedy, graph.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Randomized/graph: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Divide and conquer/randomized: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quickselect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Greedy/graph: today!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Several problems: sorting, single-source shortest path, global minimum cut,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activity scheduling, hashing, linear-time selection, SCC finding, topological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sorting, bipartite finding.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lot of cool stuff ahead!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1 more algorithmic paradigm: dynamic programming.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Approximation algorithms, amortized analysis, intractability.</a:t>
            </a:r>
          </a:p>
        </p:txBody>
      </p:sp>
      <p:sp>
        <p:nvSpPr>
          <p:cNvPr id="99" name="Shape 9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Review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Shape 214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149" name="Shape 21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150" name="Shape 2150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151" name="Shape 215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152" name="Shape 215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153" name="Shape 215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154" name="Shape 215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155" name="Shape 215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156" name="Shape 215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157" name="Shape 215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158" name="Shape 215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159" name="Shape 215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160" name="Shape 216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161" name="Shape 216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162" name="Shape 216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163" name="Shape 216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164" name="Shape 216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165" name="Shape 2165"/>
            <p:cNvCxnSpPr>
              <a:stCxn id="2166" idx="6"/>
              <a:endCxn id="216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68" name="Shape 2168"/>
            <p:cNvCxnSpPr>
              <a:stCxn id="2167" idx="6"/>
              <a:endCxn id="216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0" name="Shape 2170"/>
            <p:cNvCxnSpPr>
              <a:stCxn id="2171" idx="6"/>
              <a:endCxn id="217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3" name="Shape 2173"/>
            <p:cNvCxnSpPr>
              <a:stCxn id="2172" idx="6"/>
              <a:endCxn id="217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5" name="Shape 2175"/>
            <p:cNvCxnSpPr>
              <a:stCxn id="2174" idx="7"/>
              <a:endCxn id="217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7" name="Shape 2177"/>
            <p:cNvCxnSpPr>
              <a:stCxn id="2176" idx="1"/>
              <a:endCxn id="216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8" name="Shape 2178"/>
            <p:cNvCxnSpPr>
              <a:stCxn id="2171" idx="1"/>
              <a:endCxn id="217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0" name="Shape 2180"/>
            <p:cNvCxnSpPr>
              <a:stCxn id="2179" idx="7"/>
              <a:endCxn id="216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1" name="Shape 2181"/>
            <p:cNvCxnSpPr>
              <a:stCxn id="2171" idx="0"/>
              <a:endCxn id="216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2" name="Shape 2182"/>
            <p:cNvCxnSpPr>
              <a:stCxn id="2174" idx="0"/>
              <a:endCxn id="216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3" name="Shape 2183"/>
            <p:cNvCxnSpPr>
              <a:stCxn id="2174" idx="1"/>
              <a:endCxn id="216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4" name="Shape 2184"/>
            <p:cNvCxnSpPr>
              <a:stCxn id="2185" idx="0"/>
              <a:endCxn id="216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6" name="Shape 2186"/>
            <p:cNvCxnSpPr>
              <a:stCxn id="2172" idx="0"/>
              <a:endCxn id="218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7" name="Shape 2187"/>
            <p:cNvCxnSpPr>
              <a:stCxn id="2171" idx="7"/>
              <a:endCxn id="218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66" name="Shape 216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188" name="Shape 2188"/>
          <p:cNvSpPr/>
          <p:nvPr/>
        </p:nvSpPr>
        <p:spPr>
          <a:xfrm flipH="1" rot="3600832">
            <a:off x="2621167" y="2565001"/>
            <a:ext cx="215938" cy="38168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189" name="Shape 2189"/>
          <p:cNvSpPr txBox="1"/>
          <p:nvPr/>
        </p:nvSpPr>
        <p:spPr>
          <a:xfrm>
            <a:off x="882775" y="2709450"/>
            <a:ext cx="1713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Visit the vertex with the lowest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value.</a:t>
            </a:r>
          </a:p>
        </p:txBody>
      </p:sp>
      <p:cxnSp>
        <p:nvCxnSpPr>
          <p:cNvPr id="2190" name="Shape 2190"/>
          <p:cNvCxnSpPr/>
          <p:nvPr/>
        </p:nvCxnSpPr>
        <p:spPr>
          <a:xfrm rot="10800000">
            <a:off x="2996770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91" name="Shape 2191"/>
          <p:cNvCxnSpPr/>
          <p:nvPr/>
        </p:nvCxnSpPr>
        <p:spPr>
          <a:xfrm flipH="1" rot="10800000">
            <a:off x="2996830" y="3495406"/>
            <a:ext cx="421199" cy="726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192" name="Shape 2192"/>
          <p:cNvSpPr/>
          <p:nvPr/>
        </p:nvSpPr>
        <p:spPr>
          <a:xfrm>
            <a:off x="302992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193" name="Shape 2193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cxnSp>
        <p:nvCxnSpPr>
          <p:cNvPr id="2194" name="Shape 2194"/>
          <p:cNvCxnSpPr>
            <a:stCxn id="2195" idx="6"/>
            <a:endCxn id="2196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197" name="Shape 2197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198" name="Shape 2198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199" name="Shape 2199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196" name="Shape 2196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195" name="Shape 2195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Shape 22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205" name="Shape 22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206" name="Shape 2206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207" name="Shape 2207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208" name="Shape 2208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209" name="Shape 2209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210" name="Shape 2210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211" name="Shape 2211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212" name="Shape 2212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213" name="Shape 2213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214" name="Shape 2214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215" name="Shape 2215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216" name="Shape 2216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217" name="Shape 2217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218" name="Shape 2218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219" name="Shape 2219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220" name="Shape 2220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221" name="Shape 2221"/>
            <p:cNvCxnSpPr>
              <a:stCxn id="2222" idx="6"/>
              <a:endCxn id="2223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24" name="Shape 2224"/>
            <p:cNvCxnSpPr>
              <a:stCxn id="2223" idx="6"/>
              <a:endCxn id="2225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26" name="Shape 2226"/>
            <p:cNvCxnSpPr>
              <a:stCxn id="2227" idx="6"/>
              <a:endCxn id="2228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29" name="Shape 2229"/>
            <p:cNvCxnSpPr>
              <a:stCxn id="2228" idx="6"/>
              <a:endCxn id="2230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1" name="Shape 2231"/>
            <p:cNvCxnSpPr>
              <a:stCxn id="2230" idx="7"/>
              <a:endCxn id="2232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3" name="Shape 2233"/>
            <p:cNvCxnSpPr>
              <a:stCxn id="2232" idx="1"/>
              <a:endCxn id="2225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4" name="Shape 2234"/>
            <p:cNvCxnSpPr>
              <a:stCxn id="2227" idx="1"/>
              <a:endCxn id="2235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6" name="Shape 2236"/>
            <p:cNvCxnSpPr>
              <a:stCxn id="2235" idx="7"/>
              <a:endCxn id="2222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7" name="Shape 2237"/>
            <p:cNvCxnSpPr>
              <a:stCxn id="2227" idx="0"/>
              <a:endCxn id="2222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8" name="Shape 2238"/>
            <p:cNvCxnSpPr>
              <a:stCxn id="2230" idx="0"/>
              <a:endCxn id="2225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9" name="Shape 2239"/>
            <p:cNvCxnSpPr>
              <a:stCxn id="2230" idx="1"/>
              <a:endCxn id="2223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0" name="Shape 2240"/>
            <p:cNvCxnSpPr>
              <a:stCxn id="2241" idx="0"/>
              <a:endCxn id="2223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2" name="Shape 2242"/>
            <p:cNvCxnSpPr>
              <a:stCxn id="2228" idx="0"/>
              <a:endCxn id="2241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3" name="Shape 2243"/>
            <p:cNvCxnSpPr>
              <a:stCxn id="2227" idx="7"/>
              <a:endCxn id="2241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22" name="Shape 2222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244" name="Shape 2244"/>
          <p:cNvSpPr/>
          <p:nvPr/>
        </p:nvSpPr>
        <p:spPr>
          <a:xfrm flipH="1" rot="3600832">
            <a:off x="2621167" y="2565001"/>
            <a:ext cx="215938" cy="38168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245" name="Shape 2245"/>
          <p:cNvSpPr txBox="1"/>
          <p:nvPr/>
        </p:nvSpPr>
        <p:spPr>
          <a:xfrm>
            <a:off x="882775" y="2709450"/>
            <a:ext cx="1713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Visit the vertex with the lowest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value.</a:t>
            </a:r>
          </a:p>
        </p:txBody>
      </p:sp>
      <p:cxnSp>
        <p:nvCxnSpPr>
          <p:cNvPr id="2246" name="Shape 2246"/>
          <p:cNvCxnSpPr/>
          <p:nvPr/>
        </p:nvCxnSpPr>
        <p:spPr>
          <a:xfrm rot="10800000">
            <a:off x="2996770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47" name="Shape 2247"/>
          <p:cNvCxnSpPr/>
          <p:nvPr/>
        </p:nvCxnSpPr>
        <p:spPr>
          <a:xfrm flipH="1" rot="10800000">
            <a:off x="2996830" y="3495406"/>
            <a:ext cx="421199" cy="726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248" name="Shape 2248"/>
          <p:cNvSpPr/>
          <p:nvPr/>
        </p:nvSpPr>
        <p:spPr>
          <a:xfrm>
            <a:off x="302992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249" name="Shape 2249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cxnSp>
        <p:nvCxnSpPr>
          <p:cNvPr id="2250" name="Shape 2250"/>
          <p:cNvCxnSpPr>
            <a:stCxn id="2251" idx="6"/>
            <a:endCxn id="2252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253" name="Shape 2253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254" name="Shape 2254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255" name="Shape 2255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252" name="Shape 2252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251" name="Shape 2251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Shape 226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261" name="Shape 226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262" name="Shape 2262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263" name="Shape 2263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264" name="Shape 2264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265" name="Shape 2265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266" name="Shape 2266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267" name="Shape 2267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268" name="Shape 2268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269" name="Shape 2269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270" name="Shape 2270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271" name="Shape 2271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272" name="Shape 2272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273" name="Shape 2273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274" name="Shape 2274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276" name="Shape 2276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277" name="Shape 2277"/>
            <p:cNvCxnSpPr>
              <a:stCxn id="2278" idx="6"/>
              <a:endCxn id="2279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80" name="Shape 2280"/>
            <p:cNvCxnSpPr>
              <a:stCxn id="2279" idx="6"/>
              <a:endCxn id="2281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82" name="Shape 2282"/>
            <p:cNvCxnSpPr>
              <a:stCxn id="2283" idx="6"/>
              <a:endCxn id="2284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85" name="Shape 2285"/>
            <p:cNvCxnSpPr>
              <a:stCxn id="2284" idx="6"/>
              <a:endCxn id="2286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87" name="Shape 2287"/>
            <p:cNvCxnSpPr>
              <a:stCxn id="2286" idx="7"/>
              <a:endCxn id="2288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89" name="Shape 2289"/>
            <p:cNvCxnSpPr>
              <a:stCxn id="2288" idx="1"/>
              <a:endCxn id="2281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0" name="Shape 2290"/>
            <p:cNvCxnSpPr>
              <a:stCxn id="2283" idx="1"/>
              <a:endCxn id="2291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2" name="Shape 2292"/>
            <p:cNvCxnSpPr>
              <a:stCxn id="2291" idx="7"/>
              <a:endCxn id="2278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3" name="Shape 2293"/>
            <p:cNvCxnSpPr>
              <a:stCxn id="2283" idx="0"/>
              <a:endCxn id="2278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4" name="Shape 2294"/>
            <p:cNvCxnSpPr>
              <a:stCxn id="2286" idx="0"/>
              <a:endCxn id="2281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5" name="Shape 2295"/>
            <p:cNvCxnSpPr>
              <a:stCxn id="2286" idx="1"/>
              <a:endCxn id="2279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6" name="Shape 2296"/>
            <p:cNvCxnSpPr>
              <a:stCxn id="2297" idx="0"/>
              <a:endCxn id="2279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8" name="Shape 2298"/>
            <p:cNvCxnSpPr>
              <a:stCxn id="2284" idx="0"/>
              <a:endCxn id="2297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9" name="Shape 2299"/>
            <p:cNvCxnSpPr>
              <a:stCxn id="2283" idx="7"/>
              <a:endCxn id="2297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78" name="Shape 2278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300" name="Shape 2300"/>
          <p:cNvSpPr/>
          <p:nvPr/>
        </p:nvSpPr>
        <p:spPr>
          <a:xfrm flipH="1" rot="3600832">
            <a:off x="2621167" y="2565001"/>
            <a:ext cx="215938" cy="38168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301" name="Shape 2301"/>
          <p:cNvSpPr txBox="1"/>
          <p:nvPr/>
        </p:nvSpPr>
        <p:spPr>
          <a:xfrm>
            <a:off x="882775" y="2709450"/>
            <a:ext cx="1713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Visit the vertex with the lowest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value.</a:t>
            </a:r>
          </a:p>
        </p:txBody>
      </p:sp>
      <p:cxnSp>
        <p:nvCxnSpPr>
          <p:cNvPr id="2302" name="Shape 2302"/>
          <p:cNvCxnSpPr/>
          <p:nvPr/>
        </p:nvCxnSpPr>
        <p:spPr>
          <a:xfrm rot="10800000">
            <a:off x="2996770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303" name="Shape 2303"/>
          <p:cNvCxnSpPr/>
          <p:nvPr/>
        </p:nvCxnSpPr>
        <p:spPr>
          <a:xfrm flipH="1" rot="10800000">
            <a:off x="2996830" y="3495406"/>
            <a:ext cx="421199" cy="726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304" name="Shape 2304"/>
          <p:cNvSpPr/>
          <p:nvPr/>
        </p:nvSpPr>
        <p:spPr>
          <a:xfrm>
            <a:off x="302992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305" name="Shape 2305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cxnSp>
        <p:nvCxnSpPr>
          <p:cNvPr id="2306" name="Shape 2306"/>
          <p:cNvCxnSpPr>
            <a:stCxn id="2307" idx="6"/>
            <a:endCxn id="2308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309" name="Shape 2309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310" name="Shape 2310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311" name="Shape 2311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308" name="Shape 2308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307" name="Shape 2307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312" name="Shape 2312"/>
          <p:cNvCxnSpPr/>
          <p:nvPr/>
        </p:nvCxnSpPr>
        <p:spPr>
          <a:xfrm>
            <a:off x="3752700" y="3353366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313" name="Shape 2313"/>
          <p:cNvSpPr/>
          <p:nvPr/>
        </p:nvSpPr>
        <p:spPr>
          <a:xfrm>
            <a:off x="4394254" y="27094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Shape 231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319" name="Shape 231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320" name="Shape 2320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321" name="Shape 232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322" name="Shape 232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323" name="Shape 232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324" name="Shape 232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325" name="Shape 232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326" name="Shape 232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327" name="Shape 232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328" name="Shape 232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329" name="Shape 232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330" name="Shape 233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331" name="Shape 233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332" name="Shape 233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333" name="Shape 233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334" name="Shape 233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335" name="Shape 2335"/>
            <p:cNvCxnSpPr>
              <a:stCxn id="2336" idx="6"/>
              <a:endCxn id="233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8" name="Shape 2338"/>
            <p:cNvCxnSpPr>
              <a:stCxn id="2337" idx="6"/>
              <a:endCxn id="233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0" name="Shape 2340"/>
            <p:cNvCxnSpPr>
              <a:stCxn id="2341" idx="6"/>
              <a:endCxn id="234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3" name="Shape 2343"/>
            <p:cNvCxnSpPr>
              <a:stCxn id="2342" idx="6"/>
              <a:endCxn id="234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5" name="Shape 2345"/>
            <p:cNvCxnSpPr>
              <a:stCxn id="2344" idx="7"/>
              <a:endCxn id="234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7" name="Shape 2347"/>
            <p:cNvCxnSpPr>
              <a:stCxn id="2346" idx="1"/>
              <a:endCxn id="233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8" name="Shape 2348"/>
            <p:cNvCxnSpPr>
              <a:stCxn id="2341" idx="1"/>
              <a:endCxn id="234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50" name="Shape 2350"/>
            <p:cNvCxnSpPr>
              <a:stCxn id="2349" idx="7"/>
              <a:endCxn id="233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51" name="Shape 2351"/>
            <p:cNvCxnSpPr>
              <a:stCxn id="2341" idx="0"/>
              <a:endCxn id="233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52" name="Shape 2352"/>
            <p:cNvCxnSpPr>
              <a:stCxn id="2344" idx="0"/>
              <a:endCxn id="233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53" name="Shape 2353"/>
            <p:cNvCxnSpPr>
              <a:stCxn id="2344" idx="1"/>
              <a:endCxn id="233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54" name="Shape 2354"/>
            <p:cNvCxnSpPr>
              <a:stCxn id="2355" idx="0"/>
              <a:endCxn id="233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56" name="Shape 2356"/>
            <p:cNvCxnSpPr>
              <a:stCxn id="2342" idx="0"/>
              <a:endCxn id="235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57" name="Shape 2357"/>
            <p:cNvCxnSpPr>
              <a:stCxn id="2341" idx="7"/>
              <a:endCxn id="235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36" name="Shape 233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344" name="Shape 234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cxnSp>
        <p:nvCxnSpPr>
          <p:cNvPr id="2358" name="Shape 2358"/>
          <p:cNvCxnSpPr/>
          <p:nvPr/>
        </p:nvCxnSpPr>
        <p:spPr>
          <a:xfrm rot="10800000">
            <a:off x="2996770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359" name="Shape 2359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cxnSp>
        <p:nvCxnSpPr>
          <p:cNvPr id="2360" name="Shape 2360"/>
          <p:cNvCxnSpPr>
            <a:stCxn id="2361" idx="6"/>
            <a:endCxn id="2362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363" name="Shape 2363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364" name="Shape 2364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365" name="Shape 2365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362" name="Shape 2362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361" name="Shape 2361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366" name="Shape 2366"/>
          <p:cNvCxnSpPr/>
          <p:nvPr/>
        </p:nvCxnSpPr>
        <p:spPr>
          <a:xfrm>
            <a:off x="3752700" y="3353366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367" name="Shape 2367"/>
          <p:cNvSpPr/>
          <p:nvPr/>
        </p:nvSpPr>
        <p:spPr>
          <a:xfrm>
            <a:off x="4394254" y="27094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Shape 237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373" name="Shape 237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374" name="Shape 237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375" name="Shape 237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376" name="Shape 237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377" name="Shape 237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378" name="Shape 237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379" name="Shape 237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380" name="Shape 238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381" name="Shape 238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382" name="Shape 238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383" name="Shape 238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384" name="Shape 238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385" name="Shape 238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386" name="Shape 238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387" name="Shape 238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388" name="Shape 238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389" name="Shape 2389"/>
            <p:cNvCxnSpPr>
              <a:stCxn id="2390" idx="6"/>
              <a:endCxn id="239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92" name="Shape 2392"/>
            <p:cNvCxnSpPr>
              <a:stCxn id="2391" idx="6"/>
              <a:endCxn id="239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94" name="Shape 2394"/>
            <p:cNvCxnSpPr>
              <a:stCxn id="2395" idx="6"/>
              <a:endCxn id="239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97" name="Shape 2397"/>
            <p:cNvCxnSpPr>
              <a:stCxn id="2396" idx="6"/>
              <a:endCxn id="239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99" name="Shape 2399"/>
            <p:cNvCxnSpPr>
              <a:stCxn id="2398" idx="7"/>
              <a:endCxn id="240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01" name="Shape 2401"/>
            <p:cNvCxnSpPr>
              <a:stCxn id="2400" idx="1"/>
              <a:endCxn id="239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02" name="Shape 2402"/>
            <p:cNvCxnSpPr>
              <a:stCxn id="2395" idx="1"/>
              <a:endCxn id="240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04" name="Shape 2404"/>
            <p:cNvCxnSpPr>
              <a:stCxn id="2403" idx="7"/>
              <a:endCxn id="239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05" name="Shape 2405"/>
            <p:cNvCxnSpPr>
              <a:stCxn id="2395" idx="0"/>
              <a:endCxn id="239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06" name="Shape 2406"/>
            <p:cNvCxnSpPr>
              <a:stCxn id="2398" idx="0"/>
              <a:endCxn id="239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07" name="Shape 2407"/>
            <p:cNvCxnSpPr>
              <a:stCxn id="2398" idx="1"/>
              <a:endCxn id="239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08" name="Shape 2408"/>
            <p:cNvCxnSpPr>
              <a:stCxn id="2409" idx="0"/>
              <a:endCxn id="239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10" name="Shape 2410"/>
            <p:cNvCxnSpPr>
              <a:stCxn id="2396" idx="0"/>
              <a:endCxn id="240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11" name="Shape 2411"/>
            <p:cNvCxnSpPr>
              <a:stCxn id="2395" idx="7"/>
              <a:endCxn id="240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90" name="Shape 239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396" name="Shape 239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398" name="Shape 239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395" name="Shape 239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cxnSp>
        <p:nvCxnSpPr>
          <p:cNvPr id="2412" name="Shape 2412"/>
          <p:cNvCxnSpPr/>
          <p:nvPr/>
        </p:nvCxnSpPr>
        <p:spPr>
          <a:xfrm rot="10800000">
            <a:off x="2996770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413" name="Shape 2413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cxnSp>
        <p:nvCxnSpPr>
          <p:cNvPr id="2414" name="Shape 2414"/>
          <p:cNvCxnSpPr>
            <a:stCxn id="2415" idx="6"/>
            <a:endCxn id="2416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417" name="Shape 2417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418" name="Shape 2418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419" name="Shape 2419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416" name="Shape 2416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415" name="Shape 2415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420" name="Shape 2420"/>
          <p:cNvCxnSpPr/>
          <p:nvPr/>
        </p:nvCxnSpPr>
        <p:spPr>
          <a:xfrm>
            <a:off x="3752700" y="3353366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421" name="Shape 2421"/>
          <p:cNvSpPr/>
          <p:nvPr/>
        </p:nvSpPr>
        <p:spPr>
          <a:xfrm>
            <a:off x="4394254" y="27094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cxnSp>
        <p:nvCxnSpPr>
          <p:cNvPr id="2422" name="Shape 2422"/>
          <p:cNvCxnSpPr/>
          <p:nvPr/>
        </p:nvCxnSpPr>
        <p:spPr>
          <a:xfrm rot="10800000">
            <a:off x="4666587" y="3489749"/>
            <a:ext cx="0" cy="585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423" name="Shape 2423"/>
          <p:cNvCxnSpPr/>
          <p:nvPr/>
        </p:nvCxnSpPr>
        <p:spPr>
          <a:xfrm rot="10800000">
            <a:off x="4665795" y="3495431"/>
            <a:ext cx="719400" cy="17688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424" name="Shape 2424"/>
          <p:cNvCxnSpPr/>
          <p:nvPr/>
        </p:nvCxnSpPr>
        <p:spPr>
          <a:xfrm>
            <a:off x="4812400" y="3344023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425" name="Shape 2425"/>
          <p:cNvSpPr/>
          <p:nvPr/>
        </p:nvSpPr>
        <p:spPr>
          <a:xfrm>
            <a:off x="4088829" y="397349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426" name="Shape 2426"/>
          <p:cNvSpPr/>
          <p:nvPr/>
        </p:nvSpPr>
        <p:spPr>
          <a:xfrm>
            <a:off x="5785154" y="547941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427" name="Shape 2427"/>
          <p:cNvSpPr/>
          <p:nvPr/>
        </p:nvSpPr>
        <p:spPr>
          <a:xfrm>
            <a:off x="571357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Shape 24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433" name="Shape 24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434" name="Shape 243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435" name="Shape 243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436" name="Shape 243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437" name="Shape 243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438" name="Shape 243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440" name="Shape 244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441" name="Shape 244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442" name="Shape 244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443" name="Shape 244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444" name="Shape 244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445" name="Shape 244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446" name="Shape 244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447" name="Shape 244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448" name="Shape 244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449" name="Shape 2449"/>
            <p:cNvCxnSpPr>
              <a:stCxn id="2450" idx="6"/>
              <a:endCxn id="245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52" name="Shape 2452"/>
            <p:cNvCxnSpPr>
              <a:stCxn id="2451" idx="6"/>
              <a:endCxn id="245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54" name="Shape 2454"/>
            <p:cNvCxnSpPr>
              <a:stCxn id="2455" idx="6"/>
              <a:endCxn id="245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57" name="Shape 2457"/>
            <p:cNvCxnSpPr>
              <a:stCxn id="2456" idx="6"/>
              <a:endCxn id="245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59" name="Shape 2459"/>
            <p:cNvCxnSpPr>
              <a:stCxn id="2458" idx="7"/>
              <a:endCxn id="246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1" name="Shape 2461"/>
            <p:cNvCxnSpPr>
              <a:stCxn id="2460" idx="1"/>
              <a:endCxn id="245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2" name="Shape 2462"/>
            <p:cNvCxnSpPr>
              <a:stCxn id="2455" idx="1"/>
              <a:endCxn id="246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4" name="Shape 2464"/>
            <p:cNvCxnSpPr>
              <a:stCxn id="2463" idx="7"/>
              <a:endCxn id="245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5" name="Shape 2465"/>
            <p:cNvCxnSpPr>
              <a:stCxn id="2455" idx="0"/>
              <a:endCxn id="245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6" name="Shape 2466"/>
            <p:cNvCxnSpPr>
              <a:stCxn id="2458" idx="0"/>
              <a:endCxn id="245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7" name="Shape 2467"/>
            <p:cNvCxnSpPr>
              <a:stCxn id="2458" idx="1"/>
              <a:endCxn id="245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68" name="Shape 2468"/>
            <p:cNvCxnSpPr>
              <a:stCxn id="2469" idx="0"/>
              <a:endCxn id="245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0" name="Shape 2470"/>
            <p:cNvCxnSpPr>
              <a:stCxn id="2456" idx="0"/>
              <a:endCxn id="246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1" name="Shape 2471"/>
            <p:cNvCxnSpPr>
              <a:stCxn id="2455" idx="7"/>
              <a:endCxn id="246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450" name="Shape 245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456" name="Shape 245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455" name="Shape 245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cxnSp>
        <p:nvCxnSpPr>
          <p:cNvPr id="2472" name="Shape 2472"/>
          <p:cNvCxnSpPr/>
          <p:nvPr/>
        </p:nvCxnSpPr>
        <p:spPr>
          <a:xfrm rot="10800000">
            <a:off x="2996770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473" name="Shape 2473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cxnSp>
        <p:nvCxnSpPr>
          <p:cNvPr id="2474" name="Shape 2474"/>
          <p:cNvCxnSpPr>
            <a:stCxn id="2475" idx="6"/>
            <a:endCxn id="2476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477" name="Shape 2477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478" name="Shape 2478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479" name="Shape 2479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476" name="Shape 2476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475" name="Shape 2475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480" name="Shape 2480"/>
          <p:cNvCxnSpPr/>
          <p:nvPr/>
        </p:nvCxnSpPr>
        <p:spPr>
          <a:xfrm rot="10800000">
            <a:off x="4666587" y="3489749"/>
            <a:ext cx="0" cy="585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481" name="Shape 2481"/>
          <p:cNvCxnSpPr/>
          <p:nvPr/>
        </p:nvCxnSpPr>
        <p:spPr>
          <a:xfrm rot="10800000">
            <a:off x="4665795" y="3495431"/>
            <a:ext cx="719400" cy="17688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482" name="Shape 2482"/>
          <p:cNvCxnSpPr/>
          <p:nvPr/>
        </p:nvCxnSpPr>
        <p:spPr>
          <a:xfrm>
            <a:off x="4812400" y="3344023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483" name="Shape 2483"/>
          <p:cNvSpPr/>
          <p:nvPr/>
        </p:nvSpPr>
        <p:spPr>
          <a:xfrm>
            <a:off x="4088829" y="397349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484" name="Shape 2484"/>
          <p:cNvSpPr/>
          <p:nvPr/>
        </p:nvSpPr>
        <p:spPr>
          <a:xfrm>
            <a:off x="571357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485" name="Shape 2485"/>
          <p:cNvSpPr/>
          <p:nvPr/>
        </p:nvSpPr>
        <p:spPr>
          <a:xfrm>
            <a:off x="5785154" y="547941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Shape 249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491" name="Shape 249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492" name="Shape 2492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493" name="Shape 2493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495" name="Shape 2495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496" name="Shape 2496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497" name="Shape 2497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498" name="Shape 2498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499" name="Shape 2499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500" name="Shape 2500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501" name="Shape 2501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502" name="Shape 2502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503" name="Shape 2503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504" name="Shape 2504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505" name="Shape 2505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507" name="Shape 2507"/>
            <p:cNvCxnSpPr>
              <a:stCxn id="2508" idx="6"/>
              <a:endCxn id="2509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10" name="Shape 2510"/>
            <p:cNvCxnSpPr>
              <a:stCxn id="2509" idx="6"/>
              <a:endCxn id="2511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12" name="Shape 2512"/>
            <p:cNvCxnSpPr>
              <a:stCxn id="2513" idx="6"/>
              <a:endCxn id="2514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15" name="Shape 2515"/>
            <p:cNvCxnSpPr>
              <a:stCxn id="2514" idx="6"/>
              <a:endCxn id="2516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17" name="Shape 2517"/>
            <p:cNvCxnSpPr>
              <a:stCxn id="2516" idx="7"/>
              <a:endCxn id="2518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19" name="Shape 2519"/>
            <p:cNvCxnSpPr>
              <a:stCxn id="2518" idx="1"/>
              <a:endCxn id="2511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0" name="Shape 2520"/>
            <p:cNvCxnSpPr>
              <a:stCxn id="2513" idx="1"/>
              <a:endCxn id="2521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2" name="Shape 2522"/>
            <p:cNvCxnSpPr>
              <a:stCxn id="2521" idx="7"/>
              <a:endCxn id="2508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3" name="Shape 2523"/>
            <p:cNvCxnSpPr>
              <a:stCxn id="2513" idx="0"/>
              <a:endCxn id="2508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4" name="Shape 2524"/>
            <p:cNvCxnSpPr>
              <a:stCxn id="2516" idx="0"/>
              <a:endCxn id="2511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5" name="Shape 2525"/>
            <p:cNvCxnSpPr>
              <a:stCxn id="2516" idx="1"/>
              <a:endCxn id="2509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6" name="Shape 2526"/>
            <p:cNvCxnSpPr>
              <a:stCxn id="2527" idx="0"/>
              <a:endCxn id="2509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8" name="Shape 2528"/>
            <p:cNvCxnSpPr>
              <a:stCxn id="2514" idx="0"/>
              <a:endCxn id="2527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9" name="Shape 2529"/>
            <p:cNvCxnSpPr>
              <a:stCxn id="2513" idx="7"/>
              <a:endCxn id="2527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08" name="Shape 2508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518" name="Shape 2518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530" name="Shape 2530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cxnSp>
        <p:nvCxnSpPr>
          <p:cNvPr id="2531" name="Shape 2531"/>
          <p:cNvCxnSpPr>
            <a:stCxn id="2532" idx="6"/>
            <a:endCxn id="2533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534" name="Shape 2534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535" name="Shape 2535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536" name="Shape 2536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533" name="Shape 2533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532" name="Shape 2532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537" name="Shape 2537"/>
          <p:cNvCxnSpPr/>
          <p:nvPr/>
        </p:nvCxnSpPr>
        <p:spPr>
          <a:xfrm rot="10800000">
            <a:off x="4666587" y="3489749"/>
            <a:ext cx="0" cy="585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38" name="Shape 2538"/>
          <p:cNvCxnSpPr/>
          <p:nvPr/>
        </p:nvCxnSpPr>
        <p:spPr>
          <a:xfrm rot="10800000">
            <a:off x="4665795" y="3495431"/>
            <a:ext cx="719400" cy="17688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39" name="Shape 2539"/>
          <p:cNvCxnSpPr/>
          <p:nvPr/>
        </p:nvCxnSpPr>
        <p:spPr>
          <a:xfrm>
            <a:off x="4812400" y="3344023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540" name="Shape 2540"/>
          <p:cNvSpPr/>
          <p:nvPr/>
        </p:nvSpPr>
        <p:spPr>
          <a:xfrm>
            <a:off x="4088829" y="397349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541" name="Shape 2541"/>
          <p:cNvSpPr/>
          <p:nvPr/>
        </p:nvSpPr>
        <p:spPr>
          <a:xfrm>
            <a:off x="571357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542" name="Shape 2542"/>
          <p:cNvSpPr/>
          <p:nvPr/>
        </p:nvSpPr>
        <p:spPr>
          <a:xfrm>
            <a:off x="4394254" y="552904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543" name="Shape 2543"/>
          <p:cNvSpPr/>
          <p:nvPr/>
        </p:nvSpPr>
        <p:spPr>
          <a:xfrm>
            <a:off x="5785154" y="547941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cxnSp>
        <p:nvCxnSpPr>
          <p:cNvPr id="2544" name="Shape 2544"/>
          <p:cNvCxnSpPr/>
          <p:nvPr/>
        </p:nvCxnSpPr>
        <p:spPr>
          <a:xfrm flipH="1" rot="10800000">
            <a:off x="3758830" y="4562231"/>
            <a:ext cx="718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45" name="Shape 2545"/>
          <p:cNvCxnSpPr/>
          <p:nvPr/>
        </p:nvCxnSpPr>
        <p:spPr>
          <a:xfrm rot="10800000">
            <a:off x="4467570" y="4556561"/>
            <a:ext cx="7500" cy="561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Shape 255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551" name="Shape 255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552" name="Shape 2552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553" name="Shape 2553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554" name="Shape 2554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555" name="Shape 2555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556" name="Shape 2556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557" name="Shape 2557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558" name="Shape 2558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559" name="Shape 2559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560" name="Shape 2560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561" name="Shape 2561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562" name="Shape 2562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563" name="Shape 2563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564" name="Shape 2564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565" name="Shape 2565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566" name="Shape 2566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567" name="Shape 2567"/>
            <p:cNvCxnSpPr>
              <a:stCxn id="2568" idx="6"/>
              <a:endCxn id="2569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0" name="Shape 2570"/>
            <p:cNvCxnSpPr>
              <a:stCxn id="2569" idx="6"/>
              <a:endCxn id="2571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2" name="Shape 2572"/>
            <p:cNvCxnSpPr>
              <a:stCxn id="2573" idx="6"/>
              <a:endCxn id="2574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5" name="Shape 2575"/>
            <p:cNvCxnSpPr>
              <a:stCxn id="2574" idx="6"/>
              <a:endCxn id="2576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7" name="Shape 2577"/>
            <p:cNvCxnSpPr>
              <a:stCxn id="2576" idx="7"/>
              <a:endCxn id="2578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79" name="Shape 2579"/>
            <p:cNvCxnSpPr>
              <a:stCxn id="2578" idx="1"/>
              <a:endCxn id="2571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0" name="Shape 2580"/>
            <p:cNvCxnSpPr>
              <a:stCxn id="2573" idx="1"/>
              <a:endCxn id="2581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2" name="Shape 2582"/>
            <p:cNvCxnSpPr>
              <a:stCxn id="2581" idx="7"/>
              <a:endCxn id="2568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3" name="Shape 2583"/>
            <p:cNvCxnSpPr>
              <a:stCxn id="2573" idx="0"/>
              <a:endCxn id="2568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4" name="Shape 2584"/>
            <p:cNvCxnSpPr>
              <a:stCxn id="2576" idx="0"/>
              <a:endCxn id="2571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5" name="Shape 2585"/>
            <p:cNvCxnSpPr>
              <a:stCxn id="2576" idx="1"/>
              <a:endCxn id="2569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6" name="Shape 2586"/>
            <p:cNvCxnSpPr>
              <a:stCxn id="2587" idx="0"/>
              <a:endCxn id="2569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8" name="Shape 2588"/>
            <p:cNvCxnSpPr>
              <a:stCxn id="2574" idx="0"/>
              <a:endCxn id="2587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89" name="Shape 2589"/>
            <p:cNvCxnSpPr>
              <a:stCxn id="2573" idx="7"/>
              <a:endCxn id="2587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68" name="Shape 2568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590" name="Shape 2590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cxnSp>
        <p:nvCxnSpPr>
          <p:cNvPr id="2591" name="Shape 2591"/>
          <p:cNvCxnSpPr>
            <a:stCxn id="2592" idx="6"/>
            <a:endCxn id="2593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594" name="Shape 2594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596" name="Shape 2596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593" name="Shape 2593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592" name="Shape 2592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597" name="Shape 2597"/>
          <p:cNvCxnSpPr/>
          <p:nvPr/>
        </p:nvCxnSpPr>
        <p:spPr>
          <a:xfrm rot="10800000">
            <a:off x="4665795" y="3495431"/>
            <a:ext cx="719400" cy="17688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98" name="Shape 2598"/>
          <p:cNvCxnSpPr/>
          <p:nvPr/>
        </p:nvCxnSpPr>
        <p:spPr>
          <a:xfrm>
            <a:off x="4812400" y="3344023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599" name="Shape 2599"/>
          <p:cNvSpPr/>
          <p:nvPr/>
        </p:nvSpPr>
        <p:spPr>
          <a:xfrm>
            <a:off x="571357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600" name="Shape 2600"/>
          <p:cNvSpPr/>
          <p:nvPr/>
        </p:nvSpPr>
        <p:spPr>
          <a:xfrm>
            <a:off x="4394254" y="552904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601" name="Shape 2601"/>
          <p:cNvSpPr/>
          <p:nvPr/>
        </p:nvSpPr>
        <p:spPr>
          <a:xfrm>
            <a:off x="5785154" y="547941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cxnSp>
        <p:nvCxnSpPr>
          <p:cNvPr id="2602" name="Shape 2602"/>
          <p:cNvCxnSpPr/>
          <p:nvPr/>
        </p:nvCxnSpPr>
        <p:spPr>
          <a:xfrm flipH="1" rot="10800000">
            <a:off x="3758830" y="4562231"/>
            <a:ext cx="718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03" name="Shape 2603"/>
          <p:cNvCxnSpPr/>
          <p:nvPr/>
        </p:nvCxnSpPr>
        <p:spPr>
          <a:xfrm rot="10800000">
            <a:off x="4467570" y="4556561"/>
            <a:ext cx="7500" cy="561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Shape 260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609" name="Shape 26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610" name="Shape 2610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611" name="Shape 261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612" name="Shape 261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613" name="Shape 261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614" name="Shape 261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615" name="Shape 261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616" name="Shape 261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617" name="Shape 261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618" name="Shape 261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619" name="Shape 261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620" name="Shape 262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621" name="Shape 262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622" name="Shape 262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623" name="Shape 262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624" name="Shape 262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625" name="Shape 2625"/>
            <p:cNvCxnSpPr>
              <a:stCxn id="2626" idx="6"/>
              <a:endCxn id="262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28" name="Shape 2628"/>
            <p:cNvCxnSpPr>
              <a:stCxn id="2627" idx="6"/>
              <a:endCxn id="262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30" name="Shape 2630"/>
            <p:cNvCxnSpPr>
              <a:stCxn id="2631" idx="6"/>
              <a:endCxn id="263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33" name="Shape 2633"/>
            <p:cNvCxnSpPr>
              <a:stCxn id="2632" idx="6"/>
              <a:endCxn id="263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35" name="Shape 2635"/>
            <p:cNvCxnSpPr>
              <a:stCxn id="2634" idx="7"/>
              <a:endCxn id="263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37" name="Shape 2637"/>
            <p:cNvCxnSpPr>
              <a:stCxn id="2636" idx="1"/>
              <a:endCxn id="262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38" name="Shape 2638"/>
            <p:cNvCxnSpPr>
              <a:stCxn id="2631" idx="1"/>
              <a:endCxn id="263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40" name="Shape 2640"/>
            <p:cNvCxnSpPr>
              <a:stCxn id="2639" idx="7"/>
              <a:endCxn id="262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41" name="Shape 2641"/>
            <p:cNvCxnSpPr>
              <a:stCxn id="2631" idx="0"/>
              <a:endCxn id="262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42" name="Shape 2642"/>
            <p:cNvCxnSpPr>
              <a:stCxn id="2634" idx="0"/>
              <a:endCxn id="262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43" name="Shape 2643"/>
            <p:cNvCxnSpPr>
              <a:stCxn id="2634" idx="1"/>
              <a:endCxn id="262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44" name="Shape 2644"/>
            <p:cNvCxnSpPr>
              <a:stCxn id="2645" idx="0"/>
              <a:endCxn id="262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46" name="Shape 2646"/>
            <p:cNvCxnSpPr>
              <a:stCxn id="2632" idx="0"/>
              <a:endCxn id="264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47" name="Shape 2647"/>
            <p:cNvCxnSpPr>
              <a:stCxn id="2631" idx="7"/>
              <a:endCxn id="264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26" name="Shape 262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648" name="Shape 2648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cxnSp>
        <p:nvCxnSpPr>
          <p:cNvPr id="2649" name="Shape 2649"/>
          <p:cNvCxnSpPr>
            <a:stCxn id="2650" idx="6"/>
            <a:endCxn id="2651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652" name="Shape 2652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653" name="Shape 2653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654" name="Shape 2654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651" name="Shape 2651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650" name="Shape 2650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655" name="Shape 2655"/>
          <p:cNvCxnSpPr/>
          <p:nvPr/>
        </p:nvCxnSpPr>
        <p:spPr>
          <a:xfrm rot="10800000">
            <a:off x="4665795" y="3495431"/>
            <a:ext cx="719400" cy="17688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56" name="Shape 2656"/>
          <p:cNvCxnSpPr/>
          <p:nvPr/>
        </p:nvCxnSpPr>
        <p:spPr>
          <a:xfrm>
            <a:off x="4812400" y="3344023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657" name="Shape 2657"/>
          <p:cNvSpPr/>
          <p:nvPr/>
        </p:nvSpPr>
        <p:spPr>
          <a:xfrm>
            <a:off x="571357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658" name="Shape 2658"/>
          <p:cNvSpPr/>
          <p:nvPr/>
        </p:nvSpPr>
        <p:spPr>
          <a:xfrm>
            <a:off x="4394254" y="552904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659" name="Shape 2659"/>
          <p:cNvSpPr/>
          <p:nvPr/>
        </p:nvSpPr>
        <p:spPr>
          <a:xfrm>
            <a:off x="5785154" y="547941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cxnSp>
        <p:nvCxnSpPr>
          <p:cNvPr id="2660" name="Shape 2660"/>
          <p:cNvCxnSpPr/>
          <p:nvPr/>
        </p:nvCxnSpPr>
        <p:spPr>
          <a:xfrm flipH="1" rot="10800000">
            <a:off x="3758830" y="4562231"/>
            <a:ext cx="718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61" name="Shape 2661"/>
          <p:cNvCxnSpPr/>
          <p:nvPr/>
        </p:nvCxnSpPr>
        <p:spPr>
          <a:xfrm>
            <a:off x="4829243" y="5463845"/>
            <a:ext cx="5709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62" name="Shape 2662"/>
          <p:cNvCxnSpPr/>
          <p:nvPr/>
        </p:nvCxnSpPr>
        <p:spPr>
          <a:xfrm flipH="1" rot="10800000">
            <a:off x="5725455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663" name="Shape 2663"/>
          <p:cNvSpPr/>
          <p:nvPr/>
        </p:nvSpPr>
        <p:spPr>
          <a:xfrm>
            <a:off x="6547154" y="441261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Shape 266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vertices maintain information about the distance from the growing spanning tree and how to get there.</a:t>
            </a:r>
          </a:p>
        </p:txBody>
      </p:sp>
      <p:sp>
        <p:nvSpPr>
          <p:cNvPr id="2669" name="Shape 26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grpSp>
        <p:nvGrpSpPr>
          <p:cNvPr id="2670" name="Shape 2670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671" name="Shape 2671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672" name="Shape 2672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673" name="Shape 2673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674" name="Shape 2674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675" name="Shape 2675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676" name="Shape 2676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677" name="Shape 2677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678" name="Shape 2678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679" name="Shape 2679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680" name="Shape 2680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681" name="Shape 2681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682" name="Shape 2682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683" name="Shape 2683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684" name="Shape 2684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685" name="Shape 2685"/>
            <p:cNvCxnSpPr>
              <a:stCxn id="2686" idx="6"/>
              <a:endCxn id="2687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88" name="Shape 2688"/>
            <p:cNvCxnSpPr>
              <a:stCxn id="2687" idx="6"/>
              <a:endCxn id="2689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0" name="Shape 2690"/>
            <p:cNvCxnSpPr>
              <a:stCxn id="2691" idx="6"/>
              <a:endCxn id="2692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3" name="Shape 2693"/>
            <p:cNvCxnSpPr>
              <a:stCxn id="2692" idx="6"/>
              <a:endCxn id="2694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5" name="Shape 2695"/>
            <p:cNvCxnSpPr>
              <a:stCxn id="2694" idx="7"/>
              <a:endCxn id="2696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7" name="Shape 2697"/>
            <p:cNvCxnSpPr>
              <a:stCxn id="2696" idx="1"/>
              <a:endCxn id="2689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8" name="Shape 2698"/>
            <p:cNvCxnSpPr>
              <a:stCxn id="2691" idx="1"/>
              <a:endCxn id="2699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0" name="Shape 2700"/>
            <p:cNvCxnSpPr>
              <a:stCxn id="2699" idx="7"/>
              <a:endCxn id="2686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1" name="Shape 2701"/>
            <p:cNvCxnSpPr>
              <a:stCxn id="2691" idx="0"/>
              <a:endCxn id="2686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2" name="Shape 2702"/>
            <p:cNvCxnSpPr>
              <a:stCxn id="2694" idx="0"/>
              <a:endCxn id="2689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3" name="Shape 2703"/>
            <p:cNvCxnSpPr>
              <a:stCxn id="2694" idx="1"/>
              <a:endCxn id="2687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4" name="Shape 2704"/>
            <p:cNvCxnSpPr>
              <a:stCxn id="2705" idx="0"/>
              <a:endCxn id="2687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6" name="Shape 2706"/>
            <p:cNvCxnSpPr>
              <a:stCxn id="2692" idx="0"/>
              <a:endCxn id="2705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7" name="Shape 2707"/>
            <p:cNvCxnSpPr>
              <a:stCxn id="2691" idx="7"/>
              <a:endCxn id="2705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86" name="Shape 2686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708" name="Shape 2708"/>
          <p:cNvSpPr/>
          <p:nvPr/>
        </p:nvSpPr>
        <p:spPr>
          <a:xfrm>
            <a:off x="3029679" y="547942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cxnSp>
        <p:nvCxnSpPr>
          <p:cNvPr id="2709" name="Shape 2709"/>
          <p:cNvCxnSpPr>
            <a:stCxn id="2710" idx="6"/>
            <a:endCxn id="2711" idx="2"/>
          </p:cNvCxnSpPr>
          <p:nvPr/>
        </p:nvCxnSpPr>
        <p:spPr>
          <a:xfrm>
            <a:off x="6956050" y="3675903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712" name="Shape 2712"/>
          <p:cNvSpPr txBox="1"/>
          <p:nvPr/>
        </p:nvSpPr>
        <p:spPr>
          <a:xfrm>
            <a:off x="7642500" y="3307050"/>
            <a:ext cx="127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 is the vertex in the growing MST that’s k[x] away.</a:t>
            </a:r>
          </a:p>
        </p:txBody>
      </p:sp>
      <p:sp>
        <p:nvSpPr>
          <p:cNvPr id="2713" name="Shape 2713"/>
          <p:cNvSpPr/>
          <p:nvPr/>
        </p:nvSpPr>
        <p:spPr>
          <a:xfrm>
            <a:off x="6593950" y="2855404"/>
            <a:ext cx="421800" cy="421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k[x]</a:t>
            </a:r>
          </a:p>
        </p:txBody>
      </p:sp>
      <p:sp>
        <p:nvSpPr>
          <p:cNvPr id="2714" name="Shape 2714"/>
          <p:cNvSpPr txBox="1"/>
          <p:nvPr/>
        </p:nvSpPr>
        <p:spPr>
          <a:xfrm>
            <a:off x="7032900" y="2785650"/>
            <a:ext cx="1501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Distance from the growing MST.</a:t>
            </a:r>
          </a:p>
        </p:txBody>
      </p:sp>
      <p:sp>
        <p:nvSpPr>
          <p:cNvPr id="2711" name="Shape 2711"/>
          <p:cNvSpPr/>
          <p:nvPr/>
        </p:nvSpPr>
        <p:spPr>
          <a:xfrm>
            <a:off x="7185300" y="3493653"/>
            <a:ext cx="364500" cy="36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</a:p>
        </p:txBody>
      </p:sp>
      <p:sp>
        <p:nvSpPr>
          <p:cNvPr id="2710" name="Shape 2710"/>
          <p:cNvSpPr/>
          <p:nvPr/>
        </p:nvSpPr>
        <p:spPr>
          <a:xfrm>
            <a:off x="6591550" y="3493653"/>
            <a:ext cx="364500" cy="364500"/>
          </a:xfrm>
          <a:prstGeom prst="ellipse">
            <a:avLst/>
          </a:prstGeom>
          <a:solidFill>
            <a:srgbClr val="FFD5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cxnSp>
        <p:nvCxnSpPr>
          <p:cNvPr id="2715" name="Shape 2715"/>
          <p:cNvCxnSpPr/>
          <p:nvPr/>
        </p:nvCxnSpPr>
        <p:spPr>
          <a:xfrm>
            <a:off x="4812400" y="3344023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716" name="Shape 2716"/>
          <p:cNvSpPr/>
          <p:nvPr/>
        </p:nvSpPr>
        <p:spPr>
          <a:xfrm>
            <a:off x="5713579" y="2785641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717" name="Shape 2717"/>
          <p:cNvSpPr/>
          <p:nvPr/>
        </p:nvSpPr>
        <p:spPr>
          <a:xfrm>
            <a:off x="4394254" y="552904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718" name="Shape 2718"/>
          <p:cNvSpPr/>
          <p:nvPr/>
        </p:nvSpPr>
        <p:spPr>
          <a:xfrm>
            <a:off x="5785154" y="547941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cxnSp>
        <p:nvCxnSpPr>
          <p:cNvPr id="2719" name="Shape 2719"/>
          <p:cNvCxnSpPr/>
          <p:nvPr/>
        </p:nvCxnSpPr>
        <p:spPr>
          <a:xfrm flipH="1" rot="10800000">
            <a:off x="3758830" y="4562231"/>
            <a:ext cx="718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720" name="Shape 2720"/>
          <p:cNvCxnSpPr/>
          <p:nvPr/>
        </p:nvCxnSpPr>
        <p:spPr>
          <a:xfrm>
            <a:off x="4829243" y="5463845"/>
            <a:ext cx="5709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721" name="Shape 2721"/>
          <p:cNvCxnSpPr/>
          <p:nvPr/>
        </p:nvCxnSpPr>
        <p:spPr>
          <a:xfrm flipH="1" rot="10800000">
            <a:off x="5725455" y="4409831"/>
            <a:ext cx="421800" cy="7020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722" name="Shape 2722"/>
          <p:cNvSpPr/>
          <p:nvPr/>
        </p:nvSpPr>
        <p:spPr>
          <a:xfrm>
            <a:off x="6547154" y="4412616"/>
            <a:ext cx="355500" cy="355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2723" name="Shape 2723"/>
          <p:cNvSpPr/>
          <p:nvPr/>
        </p:nvSpPr>
        <p:spPr>
          <a:xfrm>
            <a:off x="3860834" y="3928854"/>
            <a:ext cx="1501500" cy="807000"/>
          </a:xfrm>
          <a:prstGeom prst="rect">
            <a:avLst/>
          </a:prstGeom>
          <a:solidFill>
            <a:srgbClr val="2196F3"/>
          </a:solidFill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Minimum Spanning Trees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Shape 272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9" name="Shape 272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Prim’s Algorithm</a:t>
            </a:r>
          </a:p>
        </p:txBody>
      </p:sp>
      <p:sp>
        <p:nvSpPr>
          <p:cNvPr id="2730" name="Shape 2730"/>
          <p:cNvSpPr txBox="1"/>
          <p:nvPr/>
        </p:nvSpPr>
        <p:spPr>
          <a:xfrm>
            <a:off x="930450" y="1444500"/>
            <a:ext cx="7283100" cy="3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prim(G):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s = random vertex in 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MST = {}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visited_vertices = {s}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update_info(G, 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|visited_vertices| &lt; |V|: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(x, v) = lightest_edge(G, visited_vertices)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MST.add((x, v))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visited_vertices.add(v)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update_info(G, 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1" name="Shape 2731"/>
          <p:cNvSpPr txBox="1"/>
          <p:nvPr/>
        </p:nvSpPr>
        <p:spPr>
          <a:xfrm>
            <a:off x="930450" y="48395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O(|E|log(|V|))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O(|E|+|V|log(|V|))</a:t>
            </a:r>
          </a:p>
        </p:txBody>
      </p:sp>
      <p:sp>
        <p:nvSpPr>
          <p:cNvPr id="2732" name="Shape 2732"/>
          <p:cNvSpPr/>
          <p:nvPr/>
        </p:nvSpPr>
        <p:spPr>
          <a:xfrm flipH="1" rot="-9105345">
            <a:off x="4010398" y="2647141"/>
            <a:ext cx="230746" cy="38170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733" name="Shape 2733"/>
          <p:cNvSpPr txBox="1"/>
          <p:nvPr/>
        </p:nvSpPr>
        <p:spPr>
          <a:xfrm>
            <a:off x="4215300" y="1990800"/>
            <a:ext cx="13473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Updates information about distance from the growing MST.</a:t>
            </a:r>
          </a:p>
        </p:txBody>
      </p:sp>
      <p:sp>
        <p:nvSpPr>
          <p:cNvPr id="2734" name="Shape 2734"/>
          <p:cNvSpPr/>
          <p:nvPr/>
        </p:nvSpPr>
        <p:spPr>
          <a:xfrm flipH="1" rot="-7198898">
            <a:off x="5915407" y="5314132"/>
            <a:ext cx="230739" cy="38171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735" name="Shape 2735"/>
          <p:cNvSpPr txBox="1"/>
          <p:nvPr/>
        </p:nvSpPr>
        <p:spPr>
          <a:xfrm>
            <a:off x="6196500" y="5156675"/>
            <a:ext cx="1653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Using a red-black tree as a priority queue</a:t>
            </a:r>
          </a:p>
        </p:txBody>
      </p:sp>
      <p:sp>
        <p:nvSpPr>
          <p:cNvPr id="2736" name="Shape 2736"/>
          <p:cNvSpPr/>
          <p:nvPr/>
        </p:nvSpPr>
        <p:spPr>
          <a:xfrm flipH="1" rot="-7198898">
            <a:off x="6220207" y="5695132"/>
            <a:ext cx="230739" cy="38171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737" name="Shape 2737"/>
          <p:cNvSpPr txBox="1"/>
          <p:nvPr/>
        </p:nvSpPr>
        <p:spPr>
          <a:xfrm>
            <a:off x="6577500" y="5690075"/>
            <a:ext cx="1653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Using a fibonacci heap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Shape 2742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Kruskal’s</a:t>
            </a:r>
            <a:r>
              <a:rPr b="1" lang="en" sz="4800">
                <a:latin typeface="Dosis"/>
                <a:ea typeface="Dosis"/>
                <a:cs typeface="Dosis"/>
                <a:sym typeface="Dosis"/>
              </a:rPr>
              <a:t> Algorithm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Shape 274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2748" name="Shape 274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’s Algorithm</a:t>
            </a:r>
          </a:p>
        </p:txBody>
      </p:sp>
      <p:grpSp>
        <p:nvGrpSpPr>
          <p:cNvPr id="2749" name="Shape 2749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750" name="Shape 2750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751" name="Shape 2751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752" name="Shape 2752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753" name="Shape 2753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754" name="Shape 2754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755" name="Shape 2755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756" name="Shape 2756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757" name="Shape 2757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758" name="Shape 2758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759" name="Shape 2759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760" name="Shape 2760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761" name="Shape 2761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762" name="Shape 2762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763" name="Shape 2763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764" name="Shape 2764"/>
            <p:cNvCxnSpPr>
              <a:stCxn id="2765" idx="6"/>
              <a:endCxn id="2766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67" name="Shape 2767"/>
            <p:cNvCxnSpPr>
              <a:stCxn id="2766" idx="6"/>
              <a:endCxn id="2768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69" name="Shape 2769"/>
            <p:cNvCxnSpPr>
              <a:stCxn id="2770" idx="6"/>
              <a:endCxn id="2771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2" name="Shape 2772"/>
            <p:cNvCxnSpPr>
              <a:stCxn id="2771" idx="6"/>
              <a:endCxn id="2773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4" name="Shape 2774"/>
            <p:cNvCxnSpPr>
              <a:stCxn id="2773" idx="7"/>
              <a:endCxn id="2775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6" name="Shape 2776"/>
            <p:cNvCxnSpPr>
              <a:stCxn id="2775" idx="1"/>
              <a:endCxn id="2768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7" name="Shape 2777"/>
            <p:cNvCxnSpPr>
              <a:stCxn id="2770" idx="1"/>
              <a:endCxn id="2778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9" name="Shape 2779"/>
            <p:cNvCxnSpPr>
              <a:stCxn id="2778" idx="7"/>
              <a:endCxn id="2765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0" name="Shape 2780"/>
            <p:cNvCxnSpPr>
              <a:stCxn id="2770" idx="0"/>
              <a:endCxn id="2765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1" name="Shape 2781"/>
            <p:cNvCxnSpPr>
              <a:stCxn id="2773" idx="0"/>
              <a:endCxn id="2768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2" name="Shape 2782"/>
            <p:cNvCxnSpPr>
              <a:stCxn id="2773" idx="1"/>
              <a:endCxn id="2766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3" name="Shape 2783"/>
            <p:cNvCxnSpPr>
              <a:stCxn id="2784" idx="0"/>
              <a:endCxn id="2766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5" name="Shape 2785"/>
            <p:cNvCxnSpPr>
              <a:stCxn id="2771" idx="0"/>
              <a:endCxn id="2784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6" name="Shape 2786"/>
            <p:cNvCxnSpPr>
              <a:stCxn id="2770" idx="7"/>
              <a:endCxn id="2784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765" name="Shape 2765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Shape 2791"/>
          <p:cNvSpPr/>
          <p:nvPr/>
        </p:nvSpPr>
        <p:spPr>
          <a:xfrm>
            <a:off x="3128843" y="2865461"/>
            <a:ext cx="770999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2" name="Shape 2792"/>
          <p:cNvSpPr/>
          <p:nvPr/>
        </p:nvSpPr>
        <p:spPr>
          <a:xfrm>
            <a:off x="23668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3" name="Shape 2793"/>
          <p:cNvSpPr/>
          <p:nvPr/>
        </p:nvSpPr>
        <p:spPr>
          <a:xfrm>
            <a:off x="4186493" y="2865461"/>
            <a:ext cx="771000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5244143" y="2865461"/>
            <a:ext cx="771000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5" name="Shape 2795"/>
          <p:cNvSpPr/>
          <p:nvPr/>
        </p:nvSpPr>
        <p:spPr>
          <a:xfrm>
            <a:off x="60151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6" name="Shape 2796"/>
          <p:cNvSpPr/>
          <p:nvPr/>
        </p:nvSpPr>
        <p:spPr>
          <a:xfrm>
            <a:off x="419099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7" name="Shape 2797"/>
          <p:cNvSpPr/>
          <p:nvPr/>
        </p:nvSpPr>
        <p:spPr>
          <a:xfrm>
            <a:off x="5244143" y="497103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8" name="Shape 2798"/>
          <p:cNvSpPr/>
          <p:nvPr/>
        </p:nvSpPr>
        <p:spPr>
          <a:xfrm>
            <a:off x="3128843" y="4971031"/>
            <a:ext cx="770999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9" name="Shape 2799"/>
          <p:cNvSpPr/>
          <p:nvPr/>
        </p:nvSpPr>
        <p:spPr>
          <a:xfrm>
            <a:off x="4186493" y="497103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0" name="Shape 280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2801" name="Shape 280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2802" name="Shape 2802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803" name="Shape 2803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804" name="Shape 2804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805" name="Shape 2805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806" name="Shape 2806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807" name="Shape 2807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808" name="Shape 2808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809" name="Shape 2809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810" name="Shape 2810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811" name="Shape 2811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812" name="Shape 2812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813" name="Shape 2813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815" name="Shape 2815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816" name="Shape 2816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817" name="Shape 2817"/>
            <p:cNvCxnSpPr>
              <a:stCxn id="2818" idx="6"/>
              <a:endCxn id="2819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0" name="Shape 2820"/>
            <p:cNvCxnSpPr>
              <a:stCxn id="2819" idx="6"/>
              <a:endCxn id="2821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2" name="Shape 2822"/>
            <p:cNvCxnSpPr>
              <a:stCxn id="2823" idx="6"/>
              <a:endCxn id="2824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5" name="Shape 2825"/>
            <p:cNvCxnSpPr>
              <a:stCxn id="2824" idx="6"/>
              <a:endCxn id="2826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7" name="Shape 2827"/>
            <p:cNvCxnSpPr>
              <a:stCxn id="2826" idx="7"/>
              <a:endCxn id="2828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9" name="Shape 2829"/>
            <p:cNvCxnSpPr>
              <a:stCxn id="2828" idx="1"/>
              <a:endCxn id="2821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0" name="Shape 2830"/>
            <p:cNvCxnSpPr>
              <a:stCxn id="2823" idx="1"/>
              <a:endCxn id="2831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2" name="Shape 2832"/>
            <p:cNvCxnSpPr>
              <a:stCxn id="2831" idx="7"/>
              <a:endCxn id="2818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3" name="Shape 2833"/>
            <p:cNvCxnSpPr>
              <a:stCxn id="2823" idx="0"/>
              <a:endCxn id="2818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4" name="Shape 2834"/>
            <p:cNvCxnSpPr>
              <a:stCxn id="2826" idx="0"/>
              <a:endCxn id="2821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5" name="Shape 2835"/>
            <p:cNvCxnSpPr>
              <a:stCxn id="2826" idx="1"/>
              <a:endCxn id="2819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6" name="Shape 2836"/>
            <p:cNvCxnSpPr>
              <a:stCxn id="2837" idx="0"/>
              <a:endCxn id="2819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8" name="Shape 2838"/>
            <p:cNvCxnSpPr>
              <a:stCxn id="2824" idx="0"/>
              <a:endCxn id="2837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39" name="Shape 2839"/>
            <p:cNvCxnSpPr>
              <a:stCxn id="2823" idx="7"/>
              <a:endCxn id="2837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818" name="Shape 2818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Shape 284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2845" name="Shape 2845"/>
          <p:cNvSpPr/>
          <p:nvPr/>
        </p:nvSpPr>
        <p:spPr>
          <a:xfrm>
            <a:off x="3128849" y="4971025"/>
            <a:ext cx="1833138" cy="771012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6" name="Shape 2846"/>
          <p:cNvSpPr/>
          <p:nvPr/>
        </p:nvSpPr>
        <p:spPr>
          <a:xfrm>
            <a:off x="4186493" y="2865461"/>
            <a:ext cx="771000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7" name="Shape 2847"/>
          <p:cNvSpPr/>
          <p:nvPr/>
        </p:nvSpPr>
        <p:spPr>
          <a:xfrm>
            <a:off x="5244143" y="2865461"/>
            <a:ext cx="771000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8" name="Shape 2848"/>
          <p:cNvSpPr/>
          <p:nvPr/>
        </p:nvSpPr>
        <p:spPr>
          <a:xfrm>
            <a:off x="60151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9" name="Shape 2849"/>
          <p:cNvSpPr/>
          <p:nvPr/>
        </p:nvSpPr>
        <p:spPr>
          <a:xfrm>
            <a:off x="419099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0" name="Shape 2850"/>
          <p:cNvSpPr/>
          <p:nvPr/>
        </p:nvSpPr>
        <p:spPr>
          <a:xfrm>
            <a:off x="5244143" y="497103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1" name="Shape 2851"/>
          <p:cNvSpPr/>
          <p:nvPr/>
        </p:nvSpPr>
        <p:spPr>
          <a:xfrm>
            <a:off x="3128843" y="2865461"/>
            <a:ext cx="770999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2" name="Shape 2852"/>
          <p:cNvSpPr/>
          <p:nvPr/>
        </p:nvSpPr>
        <p:spPr>
          <a:xfrm>
            <a:off x="23668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3" name="Shape 285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2854" name="Shape 285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855" name="Shape 285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856" name="Shape 285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857" name="Shape 285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858" name="Shape 285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859" name="Shape 285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860" name="Shape 286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862" name="Shape 286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863" name="Shape 286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864" name="Shape 286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865" name="Shape 286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866" name="Shape 286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867" name="Shape 286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868" name="Shape 286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869" name="Shape 2869"/>
            <p:cNvCxnSpPr>
              <a:stCxn id="2870" idx="6"/>
              <a:endCxn id="287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2" name="Shape 2872"/>
            <p:cNvCxnSpPr>
              <a:stCxn id="2871" idx="6"/>
              <a:endCxn id="287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4" name="Shape 2874"/>
            <p:cNvCxnSpPr>
              <a:stCxn id="2875" idx="6"/>
              <a:endCxn id="287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7" name="Shape 2877"/>
            <p:cNvCxnSpPr>
              <a:stCxn id="2876" idx="6"/>
              <a:endCxn id="287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9" name="Shape 2879"/>
            <p:cNvCxnSpPr>
              <a:stCxn id="2878" idx="7"/>
              <a:endCxn id="288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1" name="Shape 2881"/>
            <p:cNvCxnSpPr>
              <a:stCxn id="2880" idx="1"/>
              <a:endCxn id="287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2" name="Shape 2882"/>
            <p:cNvCxnSpPr>
              <a:stCxn id="2875" idx="1"/>
              <a:endCxn id="288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4" name="Shape 2884"/>
            <p:cNvCxnSpPr>
              <a:stCxn id="2883" idx="7"/>
              <a:endCxn id="287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5" name="Shape 2885"/>
            <p:cNvCxnSpPr>
              <a:stCxn id="2875" idx="0"/>
              <a:endCxn id="287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6" name="Shape 2886"/>
            <p:cNvCxnSpPr>
              <a:stCxn id="2878" idx="0"/>
              <a:endCxn id="287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7" name="Shape 2887"/>
            <p:cNvCxnSpPr>
              <a:stCxn id="2878" idx="1"/>
              <a:endCxn id="287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8" name="Shape 2888"/>
            <p:cNvCxnSpPr>
              <a:stCxn id="2889" idx="0"/>
              <a:endCxn id="287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90" name="Shape 2890"/>
            <p:cNvCxnSpPr>
              <a:stCxn id="2876" idx="0"/>
              <a:endCxn id="288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91" name="Shape 2891"/>
            <p:cNvCxnSpPr>
              <a:stCxn id="2875" idx="7"/>
              <a:endCxn id="288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870" name="Shape 287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Shape 289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2897" name="Shape 2897"/>
          <p:cNvSpPr/>
          <p:nvPr/>
        </p:nvSpPr>
        <p:spPr>
          <a:xfrm rot="5400000">
            <a:off x="3655424" y="3400075"/>
            <a:ext cx="1833138" cy="771012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3128849" y="4971025"/>
            <a:ext cx="1833138" cy="771012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9" name="Shape 2899"/>
          <p:cNvSpPr/>
          <p:nvPr/>
        </p:nvSpPr>
        <p:spPr>
          <a:xfrm>
            <a:off x="5244143" y="2865461"/>
            <a:ext cx="771000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0" name="Shape 2900"/>
          <p:cNvSpPr/>
          <p:nvPr/>
        </p:nvSpPr>
        <p:spPr>
          <a:xfrm>
            <a:off x="60151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1" name="Shape 2901"/>
          <p:cNvSpPr/>
          <p:nvPr/>
        </p:nvSpPr>
        <p:spPr>
          <a:xfrm>
            <a:off x="5244143" y="497103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2" name="Shape 2902"/>
          <p:cNvSpPr/>
          <p:nvPr/>
        </p:nvSpPr>
        <p:spPr>
          <a:xfrm>
            <a:off x="3128843" y="2865461"/>
            <a:ext cx="770999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3" name="Shape 2903"/>
          <p:cNvSpPr/>
          <p:nvPr/>
        </p:nvSpPr>
        <p:spPr>
          <a:xfrm>
            <a:off x="23668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4" name="Shape 29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2905" name="Shape 2905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906" name="Shape 2906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907" name="Shape 2907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908" name="Shape 2908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909" name="Shape 2909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910" name="Shape 2910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911" name="Shape 2911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912" name="Shape 2912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913" name="Shape 2913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914" name="Shape 2914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915" name="Shape 2915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916" name="Shape 2916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917" name="Shape 2917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918" name="Shape 2918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919" name="Shape 2919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920" name="Shape 2920"/>
            <p:cNvCxnSpPr>
              <a:stCxn id="2921" idx="6"/>
              <a:endCxn id="2922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23" name="Shape 2923"/>
            <p:cNvCxnSpPr>
              <a:stCxn id="2922" idx="6"/>
              <a:endCxn id="2924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25" name="Shape 2925"/>
            <p:cNvCxnSpPr>
              <a:stCxn id="2926" idx="6"/>
              <a:endCxn id="2927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28" name="Shape 2928"/>
            <p:cNvCxnSpPr>
              <a:stCxn id="2927" idx="6"/>
              <a:endCxn id="2929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0" name="Shape 2930"/>
            <p:cNvCxnSpPr>
              <a:stCxn id="2929" idx="7"/>
              <a:endCxn id="2931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2" name="Shape 2932"/>
            <p:cNvCxnSpPr>
              <a:stCxn id="2931" idx="1"/>
              <a:endCxn id="2924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3" name="Shape 2933"/>
            <p:cNvCxnSpPr>
              <a:stCxn id="2926" idx="1"/>
              <a:endCxn id="2934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5" name="Shape 2935"/>
            <p:cNvCxnSpPr>
              <a:stCxn id="2934" idx="7"/>
              <a:endCxn id="2921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6" name="Shape 2936"/>
            <p:cNvCxnSpPr>
              <a:stCxn id="2926" idx="0"/>
              <a:endCxn id="2921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7" name="Shape 2937"/>
            <p:cNvCxnSpPr>
              <a:stCxn id="2929" idx="0"/>
              <a:endCxn id="2924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8" name="Shape 2938"/>
            <p:cNvCxnSpPr>
              <a:stCxn id="2929" idx="1"/>
              <a:endCxn id="2922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39" name="Shape 2939"/>
            <p:cNvCxnSpPr>
              <a:stCxn id="2940" idx="0"/>
              <a:endCxn id="2922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41" name="Shape 2941"/>
            <p:cNvCxnSpPr>
              <a:stCxn id="2927" idx="0"/>
              <a:endCxn id="2940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42" name="Shape 2942"/>
            <p:cNvCxnSpPr>
              <a:stCxn id="2926" idx="7"/>
              <a:endCxn id="2940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921" name="Shape 2921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2943" name="Shape 2943"/>
          <p:cNvSpPr/>
          <p:nvPr/>
        </p:nvSpPr>
        <p:spPr>
          <a:xfrm rot="-6588102">
            <a:off x="4730279" y="2646336"/>
            <a:ext cx="233524" cy="38169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944" name="Shape 2944"/>
          <p:cNvSpPr txBox="1"/>
          <p:nvPr/>
        </p:nvSpPr>
        <p:spPr>
          <a:xfrm>
            <a:off x="4977300" y="2371800"/>
            <a:ext cx="184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 different tree in the forest from the G-H tree.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Shape 294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2950" name="Shape 2950"/>
          <p:cNvSpPr/>
          <p:nvPr/>
        </p:nvSpPr>
        <p:spPr>
          <a:xfrm rot="5400000">
            <a:off x="3655424" y="3400075"/>
            <a:ext cx="1833138" cy="771012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1" name="Shape 2951"/>
          <p:cNvSpPr/>
          <p:nvPr/>
        </p:nvSpPr>
        <p:spPr>
          <a:xfrm>
            <a:off x="3128850" y="4971025"/>
            <a:ext cx="2886300" cy="771012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2" name="Shape 2952"/>
          <p:cNvSpPr/>
          <p:nvPr/>
        </p:nvSpPr>
        <p:spPr>
          <a:xfrm>
            <a:off x="5244143" y="2865461"/>
            <a:ext cx="771000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3" name="Shape 2953"/>
          <p:cNvSpPr/>
          <p:nvPr/>
        </p:nvSpPr>
        <p:spPr>
          <a:xfrm>
            <a:off x="60151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4" name="Shape 2954"/>
          <p:cNvSpPr/>
          <p:nvPr/>
        </p:nvSpPr>
        <p:spPr>
          <a:xfrm>
            <a:off x="3128843" y="2865461"/>
            <a:ext cx="770999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5" name="Shape 2955"/>
          <p:cNvSpPr/>
          <p:nvPr/>
        </p:nvSpPr>
        <p:spPr>
          <a:xfrm>
            <a:off x="23668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6" name="Shape 295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2957" name="Shape 2957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2958" name="Shape 2958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959" name="Shape 2959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960" name="Shape 2960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2961" name="Shape 2961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2962" name="Shape 2962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2963" name="Shape 2963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964" name="Shape 2964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2965" name="Shape 2965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2966" name="Shape 2966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2967" name="Shape 2967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2968" name="Shape 2968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2969" name="Shape 2969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2970" name="Shape 2970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2971" name="Shape 2971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2972" name="Shape 2972"/>
            <p:cNvCxnSpPr>
              <a:stCxn id="2973" idx="6"/>
              <a:endCxn id="2974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75" name="Shape 2975"/>
            <p:cNvCxnSpPr>
              <a:stCxn id="2974" idx="6"/>
              <a:endCxn id="2976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77" name="Shape 2977"/>
            <p:cNvCxnSpPr>
              <a:stCxn id="2978" idx="6"/>
              <a:endCxn id="2979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0" name="Shape 2980"/>
            <p:cNvCxnSpPr>
              <a:stCxn id="2979" idx="6"/>
              <a:endCxn id="2981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2" name="Shape 2982"/>
            <p:cNvCxnSpPr>
              <a:stCxn id="2981" idx="7"/>
              <a:endCxn id="2983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4" name="Shape 2984"/>
            <p:cNvCxnSpPr>
              <a:stCxn id="2983" idx="1"/>
              <a:endCxn id="2976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5" name="Shape 2985"/>
            <p:cNvCxnSpPr>
              <a:stCxn id="2978" idx="1"/>
              <a:endCxn id="2986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7" name="Shape 2987"/>
            <p:cNvCxnSpPr>
              <a:stCxn id="2986" idx="7"/>
              <a:endCxn id="2973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8" name="Shape 2988"/>
            <p:cNvCxnSpPr>
              <a:stCxn id="2978" idx="0"/>
              <a:endCxn id="2973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89" name="Shape 2989"/>
            <p:cNvCxnSpPr>
              <a:stCxn id="2981" idx="0"/>
              <a:endCxn id="2976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90" name="Shape 2990"/>
            <p:cNvCxnSpPr>
              <a:stCxn id="2981" idx="1"/>
              <a:endCxn id="2974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91" name="Shape 2991"/>
            <p:cNvCxnSpPr>
              <a:stCxn id="2992" idx="0"/>
              <a:endCxn id="2974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93" name="Shape 2993"/>
            <p:cNvCxnSpPr>
              <a:stCxn id="2979" idx="0"/>
              <a:endCxn id="2992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94" name="Shape 2994"/>
            <p:cNvCxnSpPr>
              <a:stCxn id="2978" idx="7"/>
              <a:endCxn id="2992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973" name="Shape 2973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2974" name="Shape 2974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2986" name="Shape 2986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2978" name="Shape 2978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2992" name="Shape 2992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Shape 29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3000" name="Shape 3000"/>
          <p:cNvSpPr/>
          <p:nvPr/>
        </p:nvSpPr>
        <p:spPr>
          <a:xfrm rot="7467448">
            <a:off x="2095770" y="3398681"/>
            <a:ext cx="2078801" cy="770960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1" name="Shape 3001"/>
          <p:cNvSpPr/>
          <p:nvPr/>
        </p:nvSpPr>
        <p:spPr>
          <a:xfrm rot="5400000">
            <a:off x="3655424" y="3400075"/>
            <a:ext cx="1833138" cy="771012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2" name="Shape 3002"/>
          <p:cNvSpPr/>
          <p:nvPr/>
        </p:nvSpPr>
        <p:spPr>
          <a:xfrm>
            <a:off x="3128850" y="4971025"/>
            <a:ext cx="2886300" cy="771012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3" name="Shape 3003"/>
          <p:cNvSpPr/>
          <p:nvPr/>
        </p:nvSpPr>
        <p:spPr>
          <a:xfrm>
            <a:off x="5244143" y="2865461"/>
            <a:ext cx="771000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4" name="Shape 3004"/>
          <p:cNvSpPr/>
          <p:nvPr/>
        </p:nvSpPr>
        <p:spPr>
          <a:xfrm>
            <a:off x="60151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5" name="Shape 30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3006" name="Shape 3006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3007" name="Shape 3007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008" name="Shape 3008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009" name="Shape 3009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3010" name="Shape 3010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3011" name="Shape 3011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3012" name="Shape 3012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013" name="Shape 3013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3014" name="Shape 3014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3015" name="Shape 3015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3016" name="Shape 3016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3017" name="Shape 3017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018" name="Shape 3018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019" name="Shape 3019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020" name="Shape 3020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3021" name="Shape 3021"/>
            <p:cNvCxnSpPr>
              <a:stCxn id="3022" idx="6"/>
              <a:endCxn id="3023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24" name="Shape 3024"/>
            <p:cNvCxnSpPr>
              <a:stCxn id="3023" idx="6"/>
              <a:endCxn id="3025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26" name="Shape 3026"/>
            <p:cNvCxnSpPr>
              <a:stCxn id="3027" idx="6"/>
              <a:endCxn id="3028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29" name="Shape 3029"/>
            <p:cNvCxnSpPr>
              <a:stCxn id="3028" idx="6"/>
              <a:endCxn id="3030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31" name="Shape 3031"/>
            <p:cNvCxnSpPr>
              <a:stCxn id="3030" idx="7"/>
              <a:endCxn id="3032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33" name="Shape 3033"/>
            <p:cNvCxnSpPr>
              <a:stCxn id="3032" idx="1"/>
              <a:endCxn id="3025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34" name="Shape 3034"/>
            <p:cNvCxnSpPr>
              <a:stCxn id="3027" idx="1"/>
              <a:endCxn id="3035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36" name="Shape 3036"/>
            <p:cNvCxnSpPr>
              <a:stCxn id="3035" idx="7"/>
              <a:endCxn id="3022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37" name="Shape 3037"/>
            <p:cNvCxnSpPr>
              <a:stCxn id="3027" idx="0"/>
              <a:endCxn id="3022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38" name="Shape 3038"/>
            <p:cNvCxnSpPr>
              <a:stCxn id="3030" idx="0"/>
              <a:endCxn id="3025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39" name="Shape 3039"/>
            <p:cNvCxnSpPr>
              <a:stCxn id="3030" idx="1"/>
              <a:endCxn id="3023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40" name="Shape 3040"/>
            <p:cNvCxnSpPr>
              <a:stCxn id="3041" idx="0"/>
              <a:endCxn id="3023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42" name="Shape 3042"/>
            <p:cNvCxnSpPr>
              <a:stCxn id="3028" idx="0"/>
              <a:endCxn id="3041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43" name="Shape 3043"/>
            <p:cNvCxnSpPr>
              <a:stCxn id="3027" idx="7"/>
              <a:endCxn id="3041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022" name="Shape 3022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3023" name="Shape 3023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3028" name="Shape 3028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3041" name="Shape 3041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Shape 3048"/>
          <p:cNvSpPr/>
          <p:nvPr/>
        </p:nvSpPr>
        <p:spPr>
          <a:xfrm>
            <a:off x="3008550" y="2915125"/>
            <a:ext cx="3167375" cy="2774950"/>
          </a:xfrm>
          <a:custGeom>
            <a:pathLst>
              <a:path extrusionOk="0" h="110998" w="126695">
                <a:moveTo>
                  <a:pt x="52323" y="0"/>
                </a:moveTo>
                <a:lnTo>
                  <a:pt x="0" y="110625"/>
                </a:lnTo>
                <a:lnTo>
                  <a:pt x="126695" y="110998"/>
                </a:lnTo>
                <a:lnTo>
                  <a:pt x="72878" y="373"/>
                </a:lnTo>
                <a:close/>
              </a:path>
            </a:pathLst>
          </a:cu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049" name="Shape 304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3050" name="Shape 3050"/>
          <p:cNvSpPr/>
          <p:nvPr/>
        </p:nvSpPr>
        <p:spPr>
          <a:xfrm rot="7467448">
            <a:off x="2095770" y="3398681"/>
            <a:ext cx="2078801" cy="770960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1" name="Shape 3051"/>
          <p:cNvSpPr/>
          <p:nvPr/>
        </p:nvSpPr>
        <p:spPr>
          <a:xfrm>
            <a:off x="5244143" y="2865461"/>
            <a:ext cx="771000" cy="770999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2" name="Shape 3052"/>
          <p:cNvSpPr/>
          <p:nvPr/>
        </p:nvSpPr>
        <p:spPr>
          <a:xfrm>
            <a:off x="60151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3" name="Shape 305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3054" name="Shape 3054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3055" name="Shape 3055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056" name="Shape 3056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057" name="Shape 3057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3058" name="Shape 3058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3059" name="Shape 3059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3060" name="Shape 3060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061" name="Shape 3061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3062" name="Shape 3062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3063" name="Shape 3063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3064" name="Shape 3064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3065" name="Shape 3065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066" name="Shape 3066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067" name="Shape 3067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068" name="Shape 3068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3069" name="Shape 3069"/>
            <p:cNvCxnSpPr>
              <a:stCxn id="3070" idx="6"/>
              <a:endCxn id="3071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72" name="Shape 3072"/>
            <p:cNvCxnSpPr>
              <a:stCxn id="3071" idx="6"/>
              <a:endCxn id="3073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74" name="Shape 3074"/>
            <p:cNvCxnSpPr>
              <a:stCxn id="3075" idx="6"/>
              <a:endCxn id="3076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77" name="Shape 3077"/>
            <p:cNvCxnSpPr>
              <a:stCxn id="3076" idx="6"/>
              <a:endCxn id="3078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79" name="Shape 3079"/>
            <p:cNvCxnSpPr>
              <a:stCxn id="3078" idx="7"/>
              <a:endCxn id="3080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1" name="Shape 3081"/>
            <p:cNvCxnSpPr>
              <a:stCxn id="3080" idx="1"/>
              <a:endCxn id="3073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2" name="Shape 3082"/>
            <p:cNvCxnSpPr>
              <a:stCxn id="3075" idx="1"/>
              <a:endCxn id="3083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4" name="Shape 3084"/>
            <p:cNvCxnSpPr>
              <a:stCxn id="3083" idx="7"/>
              <a:endCxn id="3070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5" name="Shape 3085"/>
            <p:cNvCxnSpPr>
              <a:stCxn id="3075" idx="0"/>
              <a:endCxn id="3070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6" name="Shape 3086"/>
            <p:cNvCxnSpPr>
              <a:stCxn id="3078" idx="0"/>
              <a:endCxn id="3073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7" name="Shape 3087"/>
            <p:cNvCxnSpPr>
              <a:stCxn id="3078" idx="1"/>
              <a:endCxn id="3071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8" name="Shape 3088"/>
            <p:cNvCxnSpPr>
              <a:stCxn id="3089" idx="0"/>
              <a:endCxn id="3071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90" name="Shape 3090"/>
            <p:cNvCxnSpPr>
              <a:stCxn id="3076" idx="0"/>
              <a:endCxn id="3089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91" name="Shape 3091"/>
            <p:cNvCxnSpPr>
              <a:stCxn id="3075" idx="7"/>
              <a:endCxn id="3089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070" name="Shape 3070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3083" name="Shape 3083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3089" name="Shape 3089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3092" name="Shape 3092"/>
          <p:cNvSpPr/>
          <p:nvPr/>
        </p:nvSpPr>
        <p:spPr>
          <a:xfrm rot="-6588129">
            <a:off x="5508487" y="3050952"/>
            <a:ext cx="301592" cy="132299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093" name="Shape 3093"/>
          <p:cNvSpPr txBox="1"/>
          <p:nvPr/>
        </p:nvSpPr>
        <p:spPr>
          <a:xfrm>
            <a:off x="6193175" y="2981400"/>
            <a:ext cx="164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edge merges the C-I and F-G-H trees.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Shape 309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3099" name="Shape 3099"/>
          <p:cNvSpPr/>
          <p:nvPr/>
        </p:nvSpPr>
        <p:spPr>
          <a:xfrm>
            <a:off x="3008541" y="2915125"/>
            <a:ext cx="2933824" cy="2756275"/>
          </a:xfrm>
          <a:custGeom>
            <a:pathLst>
              <a:path extrusionOk="0" h="110251" w="117353">
                <a:moveTo>
                  <a:pt x="51949" y="0"/>
                </a:moveTo>
                <a:lnTo>
                  <a:pt x="117353" y="0"/>
                </a:lnTo>
                <a:lnTo>
                  <a:pt x="117353" y="110251"/>
                </a:lnTo>
                <a:lnTo>
                  <a:pt x="0" y="110251"/>
                </a:lnTo>
                <a:close/>
              </a:path>
            </a:pathLst>
          </a:cu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100" name="Shape 3100"/>
          <p:cNvSpPr/>
          <p:nvPr/>
        </p:nvSpPr>
        <p:spPr>
          <a:xfrm rot="7467448">
            <a:off x="2095770" y="3398681"/>
            <a:ext cx="2078801" cy="770960"/>
          </a:xfrm>
          <a:prstGeom prst="flowChartTerminator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1" name="Shape 3101"/>
          <p:cNvSpPr/>
          <p:nvPr/>
        </p:nvSpPr>
        <p:spPr>
          <a:xfrm>
            <a:off x="6015143" y="3932261"/>
            <a:ext cx="771000" cy="771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2" name="Shape 310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3103" name="Shape 3103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3104" name="Shape 3104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106" name="Shape 3106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3107" name="Shape 3107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3109" name="Shape 3109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110" name="Shape 3110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3111" name="Shape 3111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3112" name="Shape 3112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3113" name="Shape 3113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3114" name="Shape 3114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115" name="Shape 3115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116" name="Shape 3116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117" name="Shape 3117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3118" name="Shape 3118"/>
            <p:cNvCxnSpPr>
              <a:stCxn id="3119" idx="6"/>
              <a:endCxn id="3120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21" name="Shape 3121"/>
            <p:cNvCxnSpPr>
              <a:stCxn id="3120" idx="6"/>
              <a:endCxn id="3122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23" name="Shape 3123"/>
            <p:cNvCxnSpPr>
              <a:stCxn id="3124" idx="6"/>
              <a:endCxn id="3125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26" name="Shape 3126"/>
            <p:cNvCxnSpPr>
              <a:stCxn id="3125" idx="6"/>
              <a:endCxn id="3127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28" name="Shape 3128"/>
            <p:cNvCxnSpPr>
              <a:stCxn id="3127" idx="7"/>
              <a:endCxn id="3129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0" name="Shape 3130"/>
            <p:cNvCxnSpPr>
              <a:stCxn id="3129" idx="1"/>
              <a:endCxn id="3122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1" name="Shape 3131"/>
            <p:cNvCxnSpPr>
              <a:stCxn id="3124" idx="1"/>
              <a:endCxn id="3132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3" name="Shape 3133"/>
            <p:cNvCxnSpPr>
              <a:stCxn id="3132" idx="7"/>
              <a:endCxn id="3119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4" name="Shape 3134"/>
            <p:cNvCxnSpPr>
              <a:stCxn id="3124" idx="0"/>
              <a:endCxn id="3119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5" name="Shape 3135"/>
            <p:cNvCxnSpPr>
              <a:stCxn id="3127" idx="0"/>
              <a:endCxn id="3122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6" name="Shape 3136"/>
            <p:cNvCxnSpPr>
              <a:stCxn id="3127" idx="1"/>
              <a:endCxn id="3120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7" name="Shape 3137"/>
            <p:cNvCxnSpPr>
              <a:stCxn id="3138" idx="0"/>
              <a:endCxn id="3120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9" name="Shape 3139"/>
            <p:cNvCxnSpPr>
              <a:stCxn id="3125" idx="0"/>
              <a:endCxn id="3138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40" name="Shape 3140"/>
            <p:cNvCxnSpPr>
              <a:stCxn id="3124" idx="7"/>
              <a:endCxn id="3138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119" name="Shape 3119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3120" name="Shape 3120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3122" name="Shape 3122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3125" name="Shape 3125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3127" name="Shape 3127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3132" name="Shape 3132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3124" name="Shape 3124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3138" name="Shape 3138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tree is an undirected, acyclic, connected graph.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Which of these graphs contain connected components which are trees?</a:t>
            </a:r>
          </a:p>
        </p:txBody>
      </p:sp>
      <p:sp>
        <p:nvSpPr>
          <p:cNvPr id="110" name="Shape 11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MSTs</a:t>
            </a:r>
          </a:p>
        </p:txBody>
      </p:sp>
      <p:cxnSp>
        <p:nvCxnSpPr>
          <p:cNvPr id="111" name="Shape 111"/>
          <p:cNvCxnSpPr>
            <a:stCxn id="112" idx="6"/>
            <a:endCxn id="113" idx="2"/>
          </p:cNvCxnSpPr>
          <p:nvPr/>
        </p:nvCxnSpPr>
        <p:spPr>
          <a:xfrm>
            <a:off x="1422850" y="279408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>
            <a:stCxn id="115" idx="7"/>
            <a:endCxn id="116" idx="3"/>
          </p:cNvCxnSpPr>
          <p:nvPr/>
        </p:nvCxnSpPr>
        <p:spPr>
          <a:xfrm flipH="1" rot="10800000">
            <a:off x="2183280" y="2964156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2" idx="5"/>
            <a:endCxn id="115" idx="1"/>
          </p:cNvCxnSpPr>
          <p:nvPr/>
        </p:nvCxnSpPr>
        <p:spPr>
          <a:xfrm>
            <a:off x="1352380" y="2964216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>
            <a:off x="9416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7727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772550" y="33670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603850" y="25534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941650" y="336711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603450" y="336708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0" name="Shape 120"/>
          <p:cNvCxnSpPr>
            <a:stCxn id="118" idx="6"/>
            <a:endCxn id="115" idx="2"/>
          </p:cNvCxnSpPr>
          <p:nvPr/>
        </p:nvCxnSpPr>
        <p:spPr>
          <a:xfrm>
            <a:off x="1422850" y="3607711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15" idx="6"/>
            <a:endCxn id="119" idx="2"/>
          </p:cNvCxnSpPr>
          <p:nvPr/>
        </p:nvCxnSpPr>
        <p:spPr>
          <a:xfrm>
            <a:off x="2253750" y="360768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805" y="1989804"/>
            <a:ext cx="323324" cy="32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>
            <a:stCxn id="124" idx="6"/>
            <a:endCxn id="125" idx="2"/>
          </p:cNvCxnSpPr>
          <p:nvPr/>
        </p:nvCxnSpPr>
        <p:spPr>
          <a:xfrm>
            <a:off x="3999450" y="279409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>
            <a:stCxn id="127" idx="7"/>
            <a:endCxn id="128" idx="3"/>
          </p:cNvCxnSpPr>
          <p:nvPr/>
        </p:nvCxnSpPr>
        <p:spPr>
          <a:xfrm flipH="1" rot="10800000">
            <a:off x="4759880" y="296416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/>
          <p:nvPr/>
        </p:nvSpPr>
        <p:spPr>
          <a:xfrm>
            <a:off x="35182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3493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349150" y="33670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180450" y="25534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518250" y="336712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180050" y="336709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1" name="Shape 131"/>
          <p:cNvCxnSpPr>
            <a:stCxn id="129" idx="6"/>
            <a:endCxn id="127" idx="2"/>
          </p:cNvCxnSpPr>
          <p:nvPr/>
        </p:nvCxnSpPr>
        <p:spPr>
          <a:xfrm>
            <a:off x="3999450" y="360772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>
            <a:stCxn id="133" idx="6"/>
            <a:endCxn id="134" idx="2"/>
          </p:cNvCxnSpPr>
          <p:nvPr/>
        </p:nvCxnSpPr>
        <p:spPr>
          <a:xfrm>
            <a:off x="6576050" y="279413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>
            <a:stCxn id="136" idx="7"/>
            <a:endCxn id="137" idx="3"/>
          </p:cNvCxnSpPr>
          <p:nvPr/>
        </p:nvCxnSpPr>
        <p:spPr>
          <a:xfrm flipH="1" rot="10800000">
            <a:off x="7336480" y="2964206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>
            <a:stCxn id="133" idx="5"/>
            <a:endCxn id="136" idx="1"/>
          </p:cNvCxnSpPr>
          <p:nvPr/>
        </p:nvCxnSpPr>
        <p:spPr>
          <a:xfrm>
            <a:off x="6505580" y="2964266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/>
          <p:nvPr/>
        </p:nvSpPr>
        <p:spPr>
          <a:xfrm>
            <a:off x="60948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9259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6925750" y="33671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57050" y="25535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094850" y="3367161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756650" y="3367136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1" name="Shape 141"/>
          <p:cNvCxnSpPr>
            <a:stCxn id="139" idx="6"/>
            <a:endCxn id="136" idx="2"/>
          </p:cNvCxnSpPr>
          <p:nvPr/>
        </p:nvCxnSpPr>
        <p:spPr>
          <a:xfrm>
            <a:off x="6576050" y="3607761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>
            <a:stCxn id="136" idx="6"/>
            <a:endCxn id="140" idx="2"/>
          </p:cNvCxnSpPr>
          <p:nvPr/>
        </p:nvCxnSpPr>
        <p:spPr>
          <a:xfrm>
            <a:off x="7406950" y="3607736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>
            <a:stCxn id="124" idx="4"/>
            <a:endCxn id="129" idx="0"/>
          </p:cNvCxnSpPr>
          <p:nvPr/>
        </p:nvCxnSpPr>
        <p:spPr>
          <a:xfrm>
            <a:off x="3758850" y="3034699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7166550" y="3034761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>
            <a:stCxn id="146" idx="6"/>
            <a:endCxn id="147" idx="2"/>
          </p:cNvCxnSpPr>
          <p:nvPr/>
        </p:nvCxnSpPr>
        <p:spPr>
          <a:xfrm>
            <a:off x="14224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>
            <a:stCxn id="149" idx="7"/>
            <a:endCxn id="150" idx="3"/>
          </p:cNvCxnSpPr>
          <p:nvPr/>
        </p:nvCxnSpPr>
        <p:spPr>
          <a:xfrm flipH="1" rot="10800000">
            <a:off x="21828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46" idx="5"/>
            <a:endCxn id="149" idx="1"/>
          </p:cNvCxnSpPr>
          <p:nvPr/>
        </p:nvCxnSpPr>
        <p:spPr>
          <a:xfrm>
            <a:off x="1351980" y="4692279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/>
          <p:nvPr/>
        </p:nvSpPr>
        <p:spPr>
          <a:xfrm>
            <a:off x="9412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7723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7721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6034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9412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6030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4" name="Shape 154"/>
          <p:cNvCxnSpPr>
            <a:stCxn id="152" idx="6"/>
            <a:endCxn id="149" idx="2"/>
          </p:cNvCxnSpPr>
          <p:nvPr/>
        </p:nvCxnSpPr>
        <p:spPr>
          <a:xfrm>
            <a:off x="14224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>
            <a:stCxn id="149" idx="6"/>
            <a:endCxn id="153" idx="2"/>
          </p:cNvCxnSpPr>
          <p:nvPr/>
        </p:nvCxnSpPr>
        <p:spPr>
          <a:xfrm>
            <a:off x="2253350" y="53357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50" idx="4"/>
            <a:endCxn id="153" idx="0"/>
          </p:cNvCxnSpPr>
          <p:nvPr/>
        </p:nvCxnSpPr>
        <p:spPr>
          <a:xfrm flipH="1">
            <a:off x="2843750" y="4762749"/>
            <a:ext cx="30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58" idx="6"/>
            <a:endCxn id="159" idx="2"/>
          </p:cNvCxnSpPr>
          <p:nvPr/>
        </p:nvCxnSpPr>
        <p:spPr>
          <a:xfrm>
            <a:off x="40132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stCxn id="161" idx="7"/>
            <a:endCxn id="162" idx="3"/>
          </p:cNvCxnSpPr>
          <p:nvPr/>
        </p:nvCxnSpPr>
        <p:spPr>
          <a:xfrm flipH="1" rot="10800000">
            <a:off x="47736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58" idx="5"/>
            <a:endCxn id="161" idx="1"/>
          </p:cNvCxnSpPr>
          <p:nvPr/>
        </p:nvCxnSpPr>
        <p:spPr>
          <a:xfrm>
            <a:off x="3942780" y="4692279"/>
            <a:ext cx="4905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/>
          <p:nvPr/>
        </p:nvSpPr>
        <p:spPr>
          <a:xfrm>
            <a:off x="35320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3631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3629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1942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5320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51938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6" name="Shape 166"/>
          <p:cNvCxnSpPr>
            <a:stCxn id="164" idx="6"/>
            <a:endCxn id="161" idx="2"/>
          </p:cNvCxnSpPr>
          <p:nvPr/>
        </p:nvCxnSpPr>
        <p:spPr>
          <a:xfrm>
            <a:off x="40132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61" idx="6"/>
            <a:endCxn id="165" idx="2"/>
          </p:cNvCxnSpPr>
          <p:nvPr/>
        </p:nvCxnSpPr>
        <p:spPr>
          <a:xfrm>
            <a:off x="4844150" y="53357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59" idx="6"/>
            <a:endCxn id="162" idx="2"/>
          </p:cNvCxnSpPr>
          <p:nvPr/>
        </p:nvCxnSpPr>
        <p:spPr>
          <a:xfrm>
            <a:off x="48443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stCxn id="170" idx="6"/>
            <a:endCxn id="171" idx="2"/>
          </p:cNvCxnSpPr>
          <p:nvPr/>
        </p:nvCxnSpPr>
        <p:spPr>
          <a:xfrm>
            <a:off x="6604050" y="4522149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>
            <a:stCxn id="173" idx="7"/>
            <a:endCxn id="174" idx="3"/>
          </p:cNvCxnSpPr>
          <p:nvPr/>
        </p:nvCxnSpPr>
        <p:spPr>
          <a:xfrm flipH="1" rot="10800000">
            <a:off x="7364480" y="4692219"/>
            <a:ext cx="491100" cy="47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0" name="Shape 170"/>
          <p:cNvSpPr/>
          <p:nvPr/>
        </p:nvSpPr>
        <p:spPr>
          <a:xfrm>
            <a:off x="61228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539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9537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785050" y="42815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122850" y="5095174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7784650" y="5095149"/>
            <a:ext cx="481200" cy="481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7" name="Shape 177"/>
          <p:cNvCxnSpPr>
            <a:stCxn id="175" idx="6"/>
            <a:endCxn id="173" idx="2"/>
          </p:cNvCxnSpPr>
          <p:nvPr/>
        </p:nvCxnSpPr>
        <p:spPr>
          <a:xfrm>
            <a:off x="6604050" y="5335774"/>
            <a:ext cx="34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7194550" y="4762774"/>
            <a:ext cx="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>
            <a:stCxn id="127" idx="0"/>
            <a:endCxn id="125" idx="4"/>
          </p:cNvCxnSpPr>
          <p:nvPr/>
        </p:nvCxnSpPr>
        <p:spPr>
          <a:xfrm flipH="1" rot="10800000">
            <a:off x="4589750" y="3034699"/>
            <a:ext cx="300" cy="3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0" name="Shape 180"/>
          <p:cNvSpPr/>
          <p:nvPr/>
        </p:nvSpPr>
        <p:spPr>
          <a:xfrm rot="-4130931">
            <a:off x="6721706" y="1286783"/>
            <a:ext cx="269048" cy="32353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1" name="Shape 181"/>
          <p:cNvSpPr txBox="1"/>
          <p:nvPr/>
        </p:nvSpPr>
        <p:spPr>
          <a:xfrm>
            <a:off x="7030150" y="819320"/>
            <a:ext cx="18567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 Lecture 3, we studied trees with directed edges from parent to children vertices. In this lecture, edges will be undirected.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Shape 314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3146" name="Shape 3146"/>
          <p:cNvSpPr/>
          <p:nvPr/>
        </p:nvSpPr>
        <p:spPr>
          <a:xfrm>
            <a:off x="2335825" y="2915125"/>
            <a:ext cx="3615875" cy="2765625"/>
          </a:xfrm>
          <a:custGeom>
            <a:pathLst>
              <a:path extrusionOk="0" h="110625" w="144635">
                <a:moveTo>
                  <a:pt x="144635" y="0"/>
                </a:moveTo>
                <a:lnTo>
                  <a:pt x="144635" y="110625"/>
                </a:lnTo>
                <a:lnTo>
                  <a:pt x="39616" y="110625"/>
                </a:lnTo>
                <a:lnTo>
                  <a:pt x="0" y="56807"/>
                </a:lnTo>
                <a:lnTo>
                  <a:pt x="40737" y="373"/>
                </a:lnTo>
                <a:close/>
              </a:path>
            </a:pathLst>
          </a:cu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147" name="Shape 314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3148" name="Shape 3148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3149" name="Shape 3149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150" name="Shape 3150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151" name="Shape 3151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3152" name="Shape 3152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3153" name="Shape 3153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3154" name="Shape 3154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155" name="Shape 3155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3156" name="Shape 3156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3157" name="Shape 3157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3158" name="Shape 3158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3159" name="Shape 3159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160" name="Shape 3160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161" name="Shape 3161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162" name="Shape 3162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3163" name="Shape 3163"/>
            <p:cNvCxnSpPr>
              <a:stCxn id="3164" idx="6"/>
              <a:endCxn id="3165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66" name="Shape 3166"/>
            <p:cNvCxnSpPr>
              <a:stCxn id="3165" idx="6"/>
              <a:endCxn id="3167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68" name="Shape 3168"/>
            <p:cNvCxnSpPr>
              <a:stCxn id="3169" idx="6"/>
              <a:endCxn id="3170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1" name="Shape 3171"/>
            <p:cNvCxnSpPr>
              <a:stCxn id="3170" idx="6"/>
              <a:endCxn id="3172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3" name="Shape 3173"/>
            <p:cNvCxnSpPr>
              <a:stCxn id="3172" idx="7"/>
              <a:endCxn id="3174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5" name="Shape 3175"/>
            <p:cNvCxnSpPr>
              <a:stCxn id="3174" idx="1"/>
              <a:endCxn id="3167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6" name="Shape 3176"/>
            <p:cNvCxnSpPr>
              <a:stCxn id="3169" idx="1"/>
              <a:endCxn id="3177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8" name="Shape 3178"/>
            <p:cNvCxnSpPr>
              <a:stCxn id="3177" idx="7"/>
              <a:endCxn id="3164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9" name="Shape 3179"/>
            <p:cNvCxnSpPr>
              <a:stCxn id="3169" idx="0"/>
              <a:endCxn id="3164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80" name="Shape 3180"/>
            <p:cNvCxnSpPr>
              <a:stCxn id="3172" idx="0"/>
              <a:endCxn id="3167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81" name="Shape 3181"/>
            <p:cNvCxnSpPr>
              <a:stCxn id="3172" idx="1"/>
              <a:endCxn id="3165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82" name="Shape 3182"/>
            <p:cNvCxnSpPr>
              <a:stCxn id="3183" idx="0"/>
              <a:endCxn id="3165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84" name="Shape 3184"/>
            <p:cNvCxnSpPr>
              <a:stCxn id="3170" idx="0"/>
              <a:endCxn id="3183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85" name="Shape 3185"/>
            <p:cNvCxnSpPr>
              <a:stCxn id="3169" idx="7"/>
              <a:endCxn id="3183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164" name="Shape 3164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3165" name="Shape 3165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3167" name="Shape 3167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3170" name="Shape 3170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3172" name="Shape 3172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3177" name="Shape 3177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3169" name="Shape 3169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3183" name="Shape 3183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  <p:sp>
        <p:nvSpPr>
          <p:cNvPr id="3186" name="Shape 3186"/>
          <p:cNvSpPr/>
          <p:nvPr/>
        </p:nvSpPr>
        <p:spPr>
          <a:xfrm rot="4891712">
            <a:off x="3212334" y="2756203"/>
            <a:ext cx="192134" cy="149007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187" name="Shape 3187"/>
          <p:cNvSpPr txBox="1"/>
          <p:nvPr/>
        </p:nvSpPr>
        <p:spPr>
          <a:xfrm>
            <a:off x="978725" y="3355150"/>
            <a:ext cx="16404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edge merges the A-B and C-D-F-G-H-I trees.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Shape 3192"/>
          <p:cNvSpPr/>
          <p:nvPr/>
        </p:nvSpPr>
        <p:spPr>
          <a:xfrm>
            <a:off x="2335825" y="2915125"/>
            <a:ext cx="4512900" cy="2765700"/>
          </a:xfrm>
          <a:prstGeom prst="hexagon">
            <a:avLst>
              <a:gd fmla="val 37161" name="adj"/>
              <a:gd fmla="val 115470" name="vf"/>
            </a:avLst>
          </a:prstGeom>
          <a:solidFill>
            <a:srgbClr val="C9DAF8"/>
          </a:solidFill>
          <a:ln cap="flat" cmpd="sng" w="1905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3" name="Shape 319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Maintain a forest of trees of visited vertices by greedily adding the cheapest edge.</a:t>
            </a:r>
          </a:p>
        </p:txBody>
      </p:sp>
      <p:sp>
        <p:nvSpPr>
          <p:cNvPr id="3194" name="Shape 31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grpSp>
        <p:nvGrpSpPr>
          <p:cNvPr id="3195" name="Shape 3195"/>
          <p:cNvGrpSpPr/>
          <p:nvPr/>
        </p:nvGrpSpPr>
        <p:grpSpPr>
          <a:xfrm>
            <a:off x="2509900" y="2868995"/>
            <a:ext cx="4124200" cy="2729766"/>
            <a:chOff x="2509900" y="2487995"/>
            <a:chExt cx="4124200" cy="2729766"/>
          </a:xfrm>
        </p:grpSpPr>
        <p:sp>
          <p:nvSpPr>
            <p:cNvPr id="3196" name="Shape 3196"/>
            <p:cNvSpPr txBox="1"/>
            <p:nvPr/>
          </p:nvSpPr>
          <p:spPr>
            <a:xfrm>
              <a:off x="2815229" y="31569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197" name="Shape 3197"/>
            <p:cNvSpPr txBox="1"/>
            <p:nvPr/>
          </p:nvSpPr>
          <p:spPr>
            <a:xfrm>
              <a:off x="2815229" y="43328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198" name="Shape 3198"/>
            <p:cNvSpPr txBox="1"/>
            <p:nvPr/>
          </p:nvSpPr>
          <p:spPr>
            <a:xfrm>
              <a:off x="3855854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  <p:sp>
          <p:nvSpPr>
            <p:cNvPr id="3199" name="Shape 3199"/>
            <p:cNvSpPr txBox="1"/>
            <p:nvPr/>
          </p:nvSpPr>
          <p:spPr>
            <a:xfrm>
              <a:off x="4915367" y="4597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sp>
          <p:nvSpPr>
            <p:cNvPr id="3200" name="Shape 3200"/>
            <p:cNvSpPr txBox="1"/>
            <p:nvPr/>
          </p:nvSpPr>
          <p:spPr>
            <a:xfrm>
              <a:off x="4571542" y="4265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  <p:sp>
          <p:nvSpPr>
            <p:cNvPr id="3201" name="Shape 3201"/>
            <p:cNvSpPr txBox="1"/>
            <p:nvPr/>
          </p:nvSpPr>
          <p:spPr>
            <a:xfrm>
              <a:off x="3767029" y="410502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202" name="Shape 3202"/>
            <p:cNvSpPr txBox="1"/>
            <p:nvPr/>
          </p:nvSpPr>
          <p:spPr>
            <a:xfrm>
              <a:off x="3512199" y="3542525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  <p:sp>
          <p:nvSpPr>
            <p:cNvPr id="3203" name="Shape 3203"/>
            <p:cNvSpPr txBox="1"/>
            <p:nvPr/>
          </p:nvSpPr>
          <p:spPr>
            <a:xfrm>
              <a:off x="5967574" y="435645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  <p:sp>
          <p:nvSpPr>
            <p:cNvPr id="3204" name="Shape 3204"/>
            <p:cNvSpPr txBox="1"/>
            <p:nvPr/>
          </p:nvSpPr>
          <p:spPr>
            <a:xfrm>
              <a:off x="5631524" y="3764800"/>
              <a:ext cx="421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14</a:t>
              </a:r>
            </a:p>
          </p:txBody>
        </p:sp>
        <p:sp>
          <p:nvSpPr>
            <p:cNvPr id="3205" name="Shape 3205"/>
            <p:cNvSpPr txBox="1"/>
            <p:nvPr/>
          </p:nvSpPr>
          <p:spPr>
            <a:xfrm>
              <a:off x="5948067" y="31332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  <p:sp>
          <p:nvSpPr>
            <p:cNvPr id="3206" name="Shape 3206"/>
            <p:cNvSpPr txBox="1"/>
            <p:nvPr/>
          </p:nvSpPr>
          <p:spPr>
            <a:xfrm>
              <a:off x="5031867" y="36628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  <p:sp>
          <p:nvSpPr>
            <p:cNvPr id="3207" name="Shape 3207"/>
            <p:cNvSpPr txBox="1"/>
            <p:nvPr/>
          </p:nvSpPr>
          <p:spPr>
            <a:xfrm>
              <a:off x="4911604" y="248799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  <p:sp>
          <p:nvSpPr>
            <p:cNvPr id="3208" name="Shape 3208"/>
            <p:cNvSpPr txBox="1"/>
            <p:nvPr/>
          </p:nvSpPr>
          <p:spPr>
            <a:xfrm>
              <a:off x="3851904" y="24880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  <p:sp>
          <p:nvSpPr>
            <p:cNvPr id="3209" name="Shape 3209"/>
            <p:cNvSpPr txBox="1"/>
            <p:nvPr/>
          </p:nvSpPr>
          <p:spPr>
            <a:xfrm>
              <a:off x="4193667" y="3205645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  <p:cxnSp>
          <p:nvCxnSpPr>
            <p:cNvPr id="3210" name="Shape 3210"/>
            <p:cNvCxnSpPr>
              <a:stCxn id="3211" idx="6"/>
              <a:endCxn id="3212" idx="2"/>
            </p:cNvCxnSpPr>
            <p:nvPr/>
          </p:nvCxnSpPr>
          <p:spPr>
            <a:xfrm>
              <a:off x="37527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13" name="Shape 3213"/>
            <p:cNvCxnSpPr>
              <a:stCxn id="3212" idx="6"/>
              <a:endCxn id="3214" idx="2"/>
            </p:cNvCxnSpPr>
            <p:nvPr/>
          </p:nvCxnSpPr>
          <p:spPr>
            <a:xfrm>
              <a:off x="4812400" y="2868136"/>
              <a:ext cx="5784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15" name="Shape 3215"/>
            <p:cNvCxnSpPr>
              <a:stCxn id="3216" idx="6"/>
              <a:endCxn id="3217" idx="2"/>
            </p:cNvCxnSpPr>
            <p:nvPr/>
          </p:nvCxnSpPr>
          <p:spPr>
            <a:xfrm>
              <a:off x="3753100" y="4977161"/>
              <a:ext cx="5856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18" name="Shape 3218"/>
            <p:cNvCxnSpPr>
              <a:stCxn id="3217" idx="6"/>
              <a:endCxn id="3219" idx="2"/>
            </p:cNvCxnSpPr>
            <p:nvPr/>
          </p:nvCxnSpPr>
          <p:spPr>
            <a:xfrm>
              <a:off x="4819900" y="4977161"/>
              <a:ext cx="570900" cy="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0" name="Shape 3220"/>
            <p:cNvCxnSpPr>
              <a:stCxn id="3219" idx="7"/>
              <a:endCxn id="3221" idx="3"/>
            </p:cNvCxnSpPr>
            <p:nvPr/>
          </p:nvCxnSpPr>
          <p:spPr>
            <a:xfrm flipH="1" rot="10800000">
              <a:off x="5801655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2" name="Shape 3222"/>
            <p:cNvCxnSpPr>
              <a:stCxn id="3221" idx="1"/>
              <a:endCxn id="3214" idx="5"/>
            </p:cNvCxnSpPr>
            <p:nvPr/>
          </p:nvCxnSpPr>
          <p:spPr>
            <a:xfrm rot="10800000">
              <a:off x="5801570" y="3038206"/>
              <a:ext cx="421800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3" name="Shape 3223"/>
            <p:cNvCxnSpPr>
              <a:stCxn id="3216" idx="1"/>
              <a:endCxn id="3224" idx="5"/>
            </p:cNvCxnSpPr>
            <p:nvPr/>
          </p:nvCxnSpPr>
          <p:spPr>
            <a:xfrm rot="10800000">
              <a:off x="2920570" y="4105031"/>
              <a:ext cx="421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5" name="Shape 3225"/>
            <p:cNvCxnSpPr>
              <a:stCxn id="3224" idx="7"/>
              <a:endCxn id="3211" idx="3"/>
            </p:cNvCxnSpPr>
            <p:nvPr/>
          </p:nvCxnSpPr>
          <p:spPr>
            <a:xfrm flipH="1" rot="10800000">
              <a:off x="2920630" y="3038206"/>
              <a:ext cx="421199" cy="726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6" name="Shape 3226"/>
            <p:cNvCxnSpPr>
              <a:stCxn id="3216" idx="0"/>
              <a:endCxn id="3211" idx="4"/>
            </p:cNvCxnSpPr>
            <p:nvPr/>
          </p:nvCxnSpPr>
          <p:spPr>
            <a:xfrm rot="10800000">
              <a:off x="3512200" y="3108761"/>
              <a:ext cx="30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7" name="Shape 3227"/>
            <p:cNvCxnSpPr>
              <a:stCxn id="3219" idx="0"/>
              <a:endCxn id="3214" idx="4"/>
            </p:cNvCxnSpPr>
            <p:nvPr/>
          </p:nvCxnSpPr>
          <p:spPr>
            <a:xfrm rot="10800000">
              <a:off x="5631525" y="3108761"/>
              <a:ext cx="0" cy="162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8" name="Shape 3228"/>
            <p:cNvCxnSpPr>
              <a:stCxn id="3219" idx="1"/>
              <a:endCxn id="3212" idx="5"/>
            </p:cNvCxnSpPr>
            <p:nvPr/>
          </p:nvCxnSpPr>
          <p:spPr>
            <a:xfrm rot="10800000">
              <a:off x="4741995" y="3038231"/>
              <a:ext cx="719400" cy="17688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9" name="Shape 3229"/>
            <p:cNvCxnSpPr>
              <a:stCxn id="3230" idx="0"/>
              <a:endCxn id="3212" idx="4"/>
            </p:cNvCxnSpPr>
            <p:nvPr/>
          </p:nvCxnSpPr>
          <p:spPr>
            <a:xfrm rot="10800000">
              <a:off x="4571700" y="3108749"/>
              <a:ext cx="0" cy="585600"/>
            </a:xfrm>
            <a:prstGeom prst="straightConnector1">
              <a:avLst/>
            </a:prstGeom>
            <a:noFill/>
            <a:ln cap="flat" cmpd="sng" w="762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1" name="Shape 3231"/>
            <p:cNvCxnSpPr>
              <a:stCxn id="3217" idx="0"/>
              <a:endCxn id="3230" idx="4"/>
            </p:cNvCxnSpPr>
            <p:nvPr/>
          </p:nvCxnSpPr>
          <p:spPr>
            <a:xfrm rot="10800000">
              <a:off x="4571800" y="4175561"/>
              <a:ext cx="7500" cy="56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2" name="Shape 3232"/>
            <p:cNvCxnSpPr>
              <a:stCxn id="3216" idx="7"/>
              <a:endCxn id="3230" idx="3"/>
            </p:cNvCxnSpPr>
            <p:nvPr/>
          </p:nvCxnSpPr>
          <p:spPr>
            <a:xfrm flipH="1" rot="10800000">
              <a:off x="3682630" y="4105031"/>
              <a:ext cx="718800" cy="702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211" name="Shape 3211"/>
            <p:cNvSpPr/>
            <p:nvPr/>
          </p:nvSpPr>
          <p:spPr>
            <a:xfrm>
              <a:off x="32715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</a:p>
          </p:txBody>
        </p:sp>
        <p:sp>
          <p:nvSpPr>
            <p:cNvPr id="3212" name="Shape 3212"/>
            <p:cNvSpPr/>
            <p:nvPr/>
          </p:nvSpPr>
          <p:spPr>
            <a:xfrm>
              <a:off x="4331200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152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</a:p>
          </p:txBody>
        </p:sp>
        <p:sp>
          <p:nvSpPr>
            <p:cNvPr id="3214" name="Shape 3214"/>
            <p:cNvSpPr/>
            <p:nvPr/>
          </p:nvSpPr>
          <p:spPr>
            <a:xfrm>
              <a:off x="5390925" y="26275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</a:p>
          </p:txBody>
        </p:sp>
        <p:sp>
          <p:nvSpPr>
            <p:cNvPr id="3217" name="Shape 3217"/>
            <p:cNvSpPr/>
            <p:nvPr/>
          </p:nvSpPr>
          <p:spPr>
            <a:xfrm>
              <a:off x="43387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G</a:t>
              </a:r>
            </a:p>
          </p:txBody>
        </p:sp>
        <p:sp>
          <p:nvSpPr>
            <p:cNvPr id="3219" name="Shape 3219"/>
            <p:cNvSpPr/>
            <p:nvPr/>
          </p:nvSpPr>
          <p:spPr>
            <a:xfrm>
              <a:off x="5390925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F</a:t>
              </a:r>
            </a:p>
          </p:txBody>
        </p:sp>
        <p:sp>
          <p:nvSpPr>
            <p:cNvPr id="3224" name="Shape 3224"/>
            <p:cNvSpPr/>
            <p:nvPr/>
          </p:nvSpPr>
          <p:spPr>
            <a:xfrm>
              <a:off x="2509900" y="3694336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</a:p>
          </p:txBody>
        </p:sp>
        <p:sp>
          <p:nvSpPr>
            <p:cNvPr id="3216" name="Shape 3216"/>
            <p:cNvSpPr/>
            <p:nvPr/>
          </p:nvSpPr>
          <p:spPr>
            <a:xfrm>
              <a:off x="3271900" y="4736561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</a:p>
          </p:txBody>
        </p:sp>
        <p:sp>
          <p:nvSpPr>
            <p:cNvPr id="3230" name="Shape 3230"/>
            <p:cNvSpPr/>
            <p:nvPr/>
          </p:nvSpPr>
          <p:spPr>
            <a:xfrm>
              <a:off x="4331100" y="3694349"/>
              <a:ext cx="481200" cy="4812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Shape 323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uses union-find data structure, which supports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make_set(u)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create a set {u} in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find(u)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returns the set containing u in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union(u,v)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merges the sets containing u and v in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8" name="Shape 323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 Algorithm</a:t>
            </a:r>
          </a:p>
        </p:txBody>
      </p:sp>
      <p:sp>
        <p:nvSpPr>
          <p:cNvPr id="3239" name="Shape 3239"/>
          <p:cNvSpPr/>
          <p:nvPr/>
        </p:nvSpPr>
        <p:spPr>
          <a:xfrm flipH="1" rot="-4263681">
            <a:off x="1276409" y="3079007"/>
            <a:ext cx="230730" cy="3816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40" name="Shape 3240"/>
          <p:cNvSpPr txBox="1"/>
          <p:nvPr/>
        </p:nvSpPr>
        <p:spPr>
          <a:xfrm>
            <a:off x="1557500" y="3302550"/>
            <a:ext cx="25176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Technically, these operations all run in amortized-time </a:t>
            </a:r>
            <a:r>
              <a:rPr b="1" lang="en" sz="12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α(|V|)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; α(n) ≤ 4, provided n &lt; # of atoms in the universe. We will discuss amortized analysis in greater detail later this quarter.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Shape 324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6" name="Shape 324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sp>
        <p:nvSpPr>
          <p:cNvPr id="3247" name="Shape 3247"/>
          <p:cNvSpPr txBox="1"/>
          <p:nvPr/>
        </p:nvSpPr>
        <p:spPr>
          <a:xfrm>
            <a:off x="930450" y="1444500"/>
            <a:ext cx="7283100" cy="304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kruskal(G):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E_sorted = sort the edges in E by non-decreasing weight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MST = {}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make_set(v)  </a:t>
            </a: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put each vertex in its own tree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(u, 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E_sorted: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find(u) != find(v):  </a:t>
            </a: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u and v in different trees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MST.add((u, v))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union(u, v)  </a:t>
            </a: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merge u’s tree with v’s tree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8" name="Shape 3248"/>
          <p:cNvSpPr txBox="1"/>
          <p:nvPr/>
        </p:nvSpPr>
        <p:spPr>
          <a:xfrm>
            <a:off x="930450" y="4458500"/>
            <a:ext cx="72831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O(|E|log(|V|))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O(|E|)</a:t>
            </a:r>
          </a:p>
        </p:txBody>
      </p:sp>
      <p:sp>
        <p:nvSpPr>
          <p:cNvPr id="3249" name="Shape 3249"/>
          <p:cNvSpPr/>
          <p:nvPr/>
        </p:nvSpPr>
        <p:spPr>
          <a:xfrm flipH="1" rot="-7198898">
            <a:off x="5915407" y="4856932"/>
            <a:ext cx="230739" cy="38171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50" name="Shape 3250"/>
          <p:cNvSpPr txBox="1"/>
          <p:nvPr/>
        </p:nvSpPr>
        <p:spPr>
          <a:xfrm>
            <a:off x="6196500" y="4699475"/>
            <a:ext cx="233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Using comparison-based sort. Note |E|log(|E|) = O(|E|log(|V|</a:t>
            </a:r>
            <a:r>
              <a:rPr baseline="30000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)) = O(|E|⦁2log(|V|) = O(|E|log(|V|)).</a:t>
            </a:r>
          </a:p>
        </p:txBody>
      </p:sp>
      <p:sp>
        <p:nvSpPr>
          <p:cNvPr id="3251" name="Shape 3251"/>
          <p:cNvSpPr/>
          <p:nvPr/>
        </p:nvSpPr>
        <p:spPr>
          <a:xfrm flipH="1" rot="-5399242">
            <a:off x="5077203" y="5618947"/>
            <a:ext cx="230763" cy="3817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52" name="Shape 3252"/>
          <p:cNvSpPr txBox="1"/>
          <p:nvPr/>
        </p:nvSpPr>
        <p:spPr>
          <a:xfrm>
            <a:off x="5282100" y="5766275"/>
            <a:ext cx="1387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Using radix sort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56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Shape 325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8" name="Shape 325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Shape 326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4" name="Shape 32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Shape 32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while loop, there exists a minimum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with the edges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trivially holds since we initialize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empty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0" name="Shape 327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Shape 32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sp>
        <p:nvSpPr>
          <p:cNvPr id="3276" name="Shape 327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while loop, there exists a minimum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with the edges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trivially holds since we initialize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empty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an edge (u, v) that merges two trees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Consider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cut {T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V -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};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respects this cut. By our lemma, there exists a minimum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containing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{(u, v)}.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Shape 328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while loop, there exists a minimum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with the edges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trivially holds since we initialize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empty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an edge (u, v) that merges two trees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Consider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cut {T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V -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};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respects this cut. By our lemma, there exists a minimum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containing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{(u, v)}.</a:t>
            </a:r>
          </a:p>
        </p:txBody>
      </p:sp>
      <p:sp>
        <p:nvSpPr>
          <p:cNvPr id="3282" name="Shape 328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sp>
        <p:nvSpPr>
          <p:cNvPr id="3283" name="Shape 3283"/>
          <p:cNvSpPr/>
          <p:nvPr/>
        </p:nvSpPr>
        <p:spPr>
          <a:xfrm rot="-4872552">
            <a:off x="7625896" y="4551346"/>
            <a:ext cx="233506" cy="3816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84" name="Shape 3284"/>
          <p:cNvSpPr txBox="1"/>
          <p:nvPr/>
        </p:nvSpPr>
        <p:spPr>
          <a:xfrm>
            <a:off x="7872900" y="4276800"/>
            <a:ext cx="12102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Recall, we proved our lemma with an exchange argument!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Shape 328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our lemma: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</a:t>
            </a:r>
            <a:r>
              <a:rPr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respects a set of edges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such that there’s an MST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a light edge 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in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an MST containing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</a:t>
            </a:r>
            <a:r>
              <a:rPr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(u, v)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spanning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while loop, there exists a minimum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with the edges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trivially holds since we initialize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empty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kruskal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an edge (u, v) that merges two trees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Consider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cut {T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V - T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};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respects this cut. By our lemma, there exists a minimum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spanning tree containing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∪ {(u, v)}.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After adding the the (n-1)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edge, we have a spanning tree; therefore,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contains a minimum spanning tree. ◼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0" name="Shape 32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Kruskal’s Algorithm</a:t>
            </a:r>
          </a:p>
        </p:txBody>
      </p:sp>
      <p:sp>
        <p:nvSpPr>
          <p:cNvPr id="3291" name="Shape 3291"/>
          <p:cNvSpPr/>
          <p:nvPr/>
        </p:nvSpPr>
        <p:spPr>
          <a:xfrm rot="-4872552">
            <a:off x="7625896" y="4551346"/>
            <a:ext cx="233506" cy="3816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92" name="Shape 3292"/>
          <p:cNvSpPr txBox="1"/>
          <p:nvPr/>
        </p:nvSpPr>
        <p:spPr>
          <a:xfrm>
            <a:off x="7872900" y="4276800"/>
            <a:ext cx="12102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Recall, we proved our lemma with an exchange argument!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