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68" r:id="rId16"/>
    <p:sldId id="269" r:id="rId17"/>
    <p:sldId id="271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A6B97-E60C-4F20-9C78-FB3FBB75F1D7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2CAB3-CF63-49F9-9603-6E7C5C51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3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71DF54-3EDF-4AE6-8921-695945B49A3E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66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B1B4AF-7CFB-4796-9CE1-07ADD5F32F26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7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6DD62A-7E1A-43D8-BC98-0DCCA77D0987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2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F5E808-5F4C-4E92-8A37-DACF69E63EFB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55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DD6577-3915-4FB4-9CDD-7B6FEB0776CB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56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B0F5BB-940D-4B27-8E8B-51E38D519840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7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1F277B-1E30-4FD2-AA52-1BAD96D85F6E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C5C7A0-7B07-43A1-9525-B0D8394F9297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8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8847BE-C8B0-466A-B50B-83D5B51F8286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1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E28FEA-265B-4FD0-9135-941B6EC1EF9D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5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6270F3-8F9A-4CD7-B0AE-46880E999499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6DC969-397A-49E8-9C6A-FAD7E97E7BC8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ED61514-1A19-4302-896B-A943C5EF0F1B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7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D78CAB-10CB-4AD7-B447-7C2B90F99685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D990B6-AEB7-48B7-8C6C-3576C2EB0075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F20773-FC2A-4919-9664-236E38A982E6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43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0F363D-89B3-4F39-990A-8CC124E28C43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5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CF529EA-B3DE-4AEE-85FF-804804EBA5E6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9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D8BC-1F13-414F-9227-6040B674C99E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E280-59ED-4608-ABDD-797E9778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6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D8BC-1F13-414F-9227-6040B674C99E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E280-59ED-4608-ABDD-797E9778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D8BC-1F13-414F-9227-6040B674C99E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E280-59ED-4608-ABDD-797E9778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7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D8BC-1F13-414F-9227-6040B674C99E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E280-59ED-4608-ABDD-797E9778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D8BC-1F13-414F-9227-6040B674C99E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E280-59ED-4608-ABDD-797E9778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D8BC-1F13-414F-9227-6040B674C99E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E280-59ED-4608-ABDD-797E9778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D8BC-1F13-414F-9227-6040B674C99E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E280-59ED-4608-ABDD-797E9778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2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D8BC-1F13-414F-9227-6040B674C99E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E280-59ED-4608-ABDD-797E9778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D8BC-1F13-414F-9227-6040B674C99E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E280-59ED-4608-ABDD-797E9778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4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D8BC-1F13-414F-9227-6040B674C99E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E280-59ED-4608-ABDD-797E9778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D8BC-1F13-414F-9227-6040B674C99E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E280-59ED-4608-ABDD-797E9778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D8BC-1F13-414F-9227-6040B674C99E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E280-59ED-4608-ABDD-797E9778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Week 5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/>
              <a:t>Questions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1957541"/>
            <a:ext cx="10330543" cy="4450703"/>
          </a:xfrm>
        </p:spPr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en-US" sz="3200" dirty="0"/>
              <a:t>Tone is particularly important when asking questions</a:t>
            </a:r>
          </a:p>
          <a:p>
            <a:pPr lvl="0" algn="l">
              <a:buSzPct val="45000"/>
              <a:buFont typeface="StarSymbol"/>
              <a:buChar char="●"/>
            </a:pPr>
            <a:endParaRPr lang="en-US" sz="1089" dirty="0"/>
          </a:p>
          <a:p>
            <a:pPr lvl="0" algn="l">
              <a:buSzPct val="45000"/>
              <a:buFont typeface="StarSymbol"/>
              <a:buChar char="●"/>
            </a:pPr>
            <a:r>
              <a:rPr lang="en-US" sz="3200" dirty="0"/>
              <a:t>The listener is expecting to hear some change in your voice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Rising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 smtClean="0"/>
              <a:t>Falling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endParaRPr lang="en-US" sz="1089" dirty="0"/>
          </a:p>
          <a:p>
            <a:pPr lvl="0" algn="l">
              <a:buSzPct val="45000"/>
              <a:buFont typeface="StarSymbol"/>
              <a:buChar char="●"/>
            </a:pPr>
            <a:r>
              <a:rPr lang="en-US" sz="3200" dirty="0"/>
              <a:t>If not, it might take them a few seconds to realize you asked a question</a:t>
            </a:r>
          </a:p>
        </p:txBody>
      </p:sp>
    </p:spTree>
    <p:extLst>
      <p:ext uri="{BB962C8B-B14F-4D97-AF65-F5344CB8AC3E}">
        <p14:creationId xmlns:p14="http://schemas.microsoft.com/office/powerpoint/2010/main" val="307384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 dirty="0"/>
              <a:t>“</a:t>
            </a:r>
            <a:r>
              <a:rPr lang="en-US" b="1" dirty="0" err="1"/>
              <a:t>Wh</a:t>
            </a:r>
            <a:r>
              <a:rPr lang="en-US" b="1" dirty="0"/>
              <a:t>-” Questions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5315" y="1578718"/>
            <a:ext cx="10097588" cy="4978836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r>
              <a:rPr lang="en-US" sz="3200" i="1" dirty="0"/>
              <a:t>Voice Typically Falls</a:t>
            </a:r>
          </a:p>
          <a:p>
            <a:pPr lvl="0" algn="l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dirty="0"/>
              <a:t>Who are you going with?</a:t>
            </a:r>
          </a:p>
          <a:p>
            <a:pPr lvl="0" algn="l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dirty="0"/>
              <a:t>What are you doing?</a:t>
            </a:r>
          </a:p>
          <a:p>
            <a:pPr lvl="0" algn="l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dirty="0"/>
              <a:t>Where do you live?</a:t>
            </a:r>
          </a:p>
          <a:p>
            <a:pPr lvl="0" algn="l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dirty="0"/>
              <a:t>When will you be finished?</a:t>
            </a:r>
          </a:p>
          <a:p>
            <a:pPr lvl="0" algn="l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dirty="0"/>
              <a:t>Why did you do that?</a:t>
            </a:r>
          </a:p>
          <a:p>
            <a:pPr lvl="0" algn="l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dirty="0"/>
              <a:t>How did you do that?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4675723" y="2255540"/>
            <a:ext cx="414764" cy="2488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4059185" y="2995860"/>
            <a:ext cx="414764" cy="2488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4260959" y="5935409"/>
            <a:ext cx="414764" cy="2488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4260959" y="5214629"/>
            <a:ext cx="414764" cy="2488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4922841" y="4479447"/>
            <a:ext cx="414764" cy="2488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3851803" y="3750834"/>
            <a:ext cx="414764" cy="2488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690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/>
              <a:t>Questions without a “Wh-” 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5841" y="1985554"/>
            <a:ext cx="9940834" cy="4484757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In English, we don't need a “</a:t>
            </a:r>
            <a:r>
              <a:rPr lang="en-US" sz="3200" dirty="0" err="1"/>
              <a:t>wh</a:t>
            </a:r>
            <a:r>
              <a:rPr lang="en-US" sz="3200" dirty="0"/>
              <a:t>-” question word to indicate a questions is being asked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A change in tone is enough to signal the listener that a question was asked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/>
              <a:t>Rising or Falling Tone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53589" y="1824960"/>
            <a:ext cx="10228217" cy="4562777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200" b="1" dirty="0"/>
              <a:t>Rising Tone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The speaker needs more information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Indicates a friendly or polite mood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endParaRPr lang="en-US" sz="1089" dirty="0">
              <a:latin typeface="Liberation Sans" pitchFamily="18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3200" b="1" dirty="0"/>
              <a:t>Falling Tone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Information is certain. The speaker is voicing their opinion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Speaker is looking for agreement (yes or no)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Can sometimes indicate an unfriendly or rude mood</a:t>
            </a:r>
          </a:p>
        </p:txBody>
      </p:sp>
    </p:spTree>
    <p:extLst>
      <p:ext uri="{BB962C8B-B14F-4D97-AF65-F5344CB8AC3E}">
        <p14:creationId xmlns:p14="http://schemas.microsoft.com/office/powerpoint/2010/main" val="5591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Rising or Falling?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244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She’s going to take an earlier flight back, isn’t she?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You’re not traveling on the night train, are you?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We’ll get a discount, won’t we?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You’ve phoned the travel agency, haven’t you?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You’ll phone in if there’s a delay, won’t you?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Our flight isn’t delayed, is it?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41086" y="5110229"/>
            <a:ext cx="309093" cy="321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255357" y="2779690"/>
            <a:ext cx="283336" cy="283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97262" y="3616817"/>
            <a:ext cx="283336" cy="283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66703" y="5927199"/>
            <a:ext cx="283336" cy="283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703971" y="2006957"/>
            <a:ext cx="309093" cy="321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00810" y="4287591"/>
            <a:ext cx="309093" cy="321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7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/>
              <a:t>Interview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199" y="1964740"/>
            <a:ext cx="10696303" cy="390048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Talk to different people in the class asking them interview questions using the correct rising or falling tone.</a:t>
            </a:r>
          </a:p>
          <a:p>
            <a:pPr lvl="0">
              <a:buSzPct val="45000"/>
              <a:buFont typeface="StarSymbol"/>
              <a:buChar char="●"/>
            </a:pPr>
            <a:endParaRPr lang="en-US" sz="3200" dirty="0"/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Be sure to ask “why</a:t>
            </a:r>
            <a:r>
              <a:rPr lang="en-US" sz="3200" dirty="0" smtClean="0"/>
              <a:t>?”  </a:t>
            </a:r>
            <a:r>
              <a:rPr lang="en-US" sz="3200" dirty="0"/>
              <a:t>to gather more information from them and have a discussion</a:t>
            </a:r>
          </a:p>
        </p:txBody>
      </p:sp>
    </p:spTree>
    <p:extLst>
      <p:ext uri="{BB962C8B-B14F-4D97-AF65-F5344CB8AC3E}">
        <p14:creationId xmlns:p14="http://schemas.microsoft.com/office/powerpoint/2010/main" val="422179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 dirty="0"/>
              <a:t>Lists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2428" y="1712774"/>
            <a:ext cx="11397803" cy="4720142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r>
              <a:rPr lang="en-US" b="1" i="1" dirty="0"/>
              <a:t>Intonation rises on all items in the list, except for the last where it will fall</a:t>
            </a:r>
          </a:p>
          <a:p>
            <a:pPr lvl="0" algn="ctr"/>
            <a:endParaRPr lang="en-US" dirty="0"/>
          </a:p>
          <a:p>
            <a:pPr lvl="0" algn="l">
              <a:buSzPct val="45000"/>
              <a:buFont typeface="StarSymbol"/>
              <a:buChar char="●"/>
            </a:pPr>
            <a:r>
              <a:rPr lang="en-US" sz="3200" dirty="0" smtClean="0"/>
              <a:t>We want ads that are clever, eye catching, powerful, and inspiring</a:t>
            </a:r>
          </a:p>
          <a:p>
            <a:pPr lvl="0" algn="l">
              <a:buSzPct val="45000"/>
              <a:buFont typeface="StarSymbol"/>
              <a:buChar char="●"/>
            </a:pPr>
            <a:endParaRPr lang="en-US" sz="3200" dirty="0"/>
          </a:p>
          <a:p>
            <a:pPr lvl="0" algn="l">
              <a:buSzPct val="45000"/>
              <a:buFont typeface="StarSymbol"/>
              <a:buChar char="●"/>
            </a:pPr>
            <a:r>
              <a:rPr lang="en-US" sz="3200" dirty="0" smtClean="0"/>
              <a:t>Our aim is to influence, to seduce, and to persuade.</a:t>
            </a:r>
          </a:p>
          <a:p>
            <a:pPr lvl="0" algn="l">
              <a:buSzPct val="45000"/>
              <a:buFont typeface="StarSymbol"/>
              <a:buChar char="●"/>
            </a:pPr>
            <a:endParaRPr lang="en-US" sz="3200" dirty="0"/>
          </a:p>
          <a:p>
            <a:pPr lvl="0" algn="l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sz="3200" dirty="0" smtClean="0"/>
              <a:t>I’ll give you some background, outline the concept, and finish with a storyboard. </a:t>
            </a:r>
            <a:endParaRPr lang="en-US" sz="3200" dirty="0"/>
          </a:p>
        </p:txBody>
      </p:sp>
      <p:sp>
        <p:nvSpPr>
          <p:cNvPr id="4" name="Straight Connector 3"/>
          <p:cNvSpPr/>
          <p:nvPr/>
        </p:nvSpPr>
        <p:spPr>
          <a:xfrm flipV="1">
            <a:off x="6766066" y="2491317"/>
            <a:ext cx="497716" cy="165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 flipV="1">
            <a:off x="8490082" y="2529520"/>
            <a:ext cx="497716" cy="165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V="1">
            <a:off x="3414440" y="3529203"/>
            <a:ext cx="497716" cy="165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V="1">
            <a:off x="4914542" y="2514743"/>
            <a:ext cx="497716" cy="165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V="1">
            <a:off x="4416826" y="4792491"/>
            <a:ext cx="497716" cy="165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 flipV="1">
            <a:off x="5598284" y="3566829"/>
            <a:ext cx="497716" cy="165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10930776" y="2505323"/>
            <a:ext cx="663622" cy="2488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>
            <a:off x="8379493" y="3487726"/>
            <a:ext cx="663622" cy="2488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1946649" y="5439274"/>
            <a:ext cx="414764" cy="2488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3" name="Straight Connector 7"/>
          <p:cNvSpPr/>
          <p:nvPr/>
        </p:nvSpPr>
        <p:spPr>
          <a:xfrm flipV="1">
            <a:off x="8241224" y="4842516"/>
            <a:ext cx="497716" cy="165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81650" tIns="40820" rIns="81650" bIns="40820" anchor="ctr" anchorCtr="0" compatLnSpc="0">
            <a:no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33">
              <a:solidFill>
                <a:srgbClr val="0000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750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/>
              <a:t>Mood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10709366" cy="4351338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3200" i="1" dirty="0"/>
              <a:t>The rising or falling of your voice can set the mood for the conversation</a:t>
            </a:r>
          </a:p>
          <a:p>
            <a:pPr lvl="0">
              <a:buSzPct val="45000"/>
              <a:buFont typeface="StarSymbol"/>
              <a:buChar char="●"/>
            </a:pPr>
            <a:endParaRPr lang="en-US" sz="1089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Falling Tone can indicate a negative feeling (rude, irritated, </a:t>
            </a:r>
            <a:r>
              <a:rPr lang="en-US" dirty="0" smtClean="0"/>
              <a:t>unfriendly</a:t>
            </a:r>
            <a:r>
              <a:rPr lang="en-US" dirty="0" smtClean="0"/>
              <a:t>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smtClean="0"/>
              <a:t>“Can you please move?” 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sz="1089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Rising tone can indicate a positive feeling (politeness, friendly </a:t>
            </a:r>
            <a:r>
              <a:rPr lang="en-US" dirty="0" smtClean="0"/>
              <a:t>mood)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smtClean="0"/>
              <a:t>“Can you please move?”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36394" y="3580327"/>
            <a:ext cx="360609" cy="270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36394" y="4752304"/>
            <a:ext cx="360609" cy="309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9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/>
              <a:t>Task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65915" y="1604844"/>
            <a:ext cx="9516498" cy="461660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dirty="0"/>
              <a:t>Unfriendly voice = Falling Tone</a:t>
            </a:r>
          </a:p>
          <a:p>
            <a:pPr marL="0" lvl="0" indent="0" algn="ctr">
              <a:buNone/>
            </a:pPr>
            <a:r>
              <a:rPr lang="en-US" dirty="0"/>
              <a:t>Friendly Voice = Rising Tone</a:t>
            </a:r>
          </a:p>
          <a:p>
            <a:pPr lvl="0" algn="ctr"/>
            <a:endParaRPr lang="en-US" sz="726" dirty="0"/>
          </a:p>
          <a:p>
            <a:pPr lvl="0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dirty="0"/>
              <a:t>Talk about the traffic using an </a:t>
            </a:r>
            <a:r>
              <a:rPr lang="en-US" i="1" dirty="0"/>
              <a:t>unfriendly</a:t>
            </a:r>
            <a:r>
              <a:rPr lang="en-US" dirty="0"/>
              <a:t> voice</a:t>
            </a:r>
          </a:p>
          <a:p>
            <a:pPr lvl="0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dirty="0" smtClean="0"/>
              <a:t>Tell your group </a:t>
            </a:r>
            <a:r>
              <a:rPr lang="en-US" dirty="0"/>
              <a:t>a</a:t>
            </a:r>
            <a:r>
              <a:rPr lang="en-US" dirty="0" smtClean="0"/>
              <a:t>bout </a:t>
            </a:r>
            <a:r>
              <a:rPr lang="en-US" dirty="0"/>
              <a:t>your best friend using a</a:t>
            </a:r>
            <a:r>
              <a:rPr lang="en-US" i="1" dirty="0"/>
              <a:t> friendly</a:t>
            </a:r>
            <a:r>
              <a:rPr lang="en-US" dirty="0"/>
              <a:t> voice</a:t>
            </a:r>
          </a:p>
          <a:p>
            <a:pPr lvl="0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dirty="0"/>
              <a:t>Talk about the </a:t>
            </a:r>
            <a:r>
              <a:rPr lang="en-US" dirty="0" smtClean="0"/>
              <a:t>weather in HCMC </a:t>
            </a:r>
            <a:r>
              <a:rPr lang="en-US" dirty="0"/>
              <a:t>using an </a:t>
            </a:r>
            <a:r>
              <a:rPr lang="en-US" i="1" dirty="0"/>
              <a:t>unfriendly</a:t>
            </a:r>
            <a:r>
              <a:rPr lang="en-US" dirty="0"/>
              <a:t> voice</a:t>
            </a:r>
          </a:p>
          <a:p>
            <a:pPr lvl="0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en-US" dirty="0"/>
              <a:t>Talk about the </a:t>
            </a:r>
            <a:r>
              <a:rPr lang="en-US" dirty="0" smtClean="0"/>
              <a:t>weather in HCMC </a:t>
            </a:r>
            <a:r>
              <a:rPr lang="en-US" dirty="0"/>
              <a:t>using a </a:t>
            </a:r>
            <a:r>
              <a:rPr lang="en-US" i="1" dirty="0"/>
              <a:t>friendly</a:t>
            </a:r>
            <a:r>
              <a:rPr lang="en-US" dirty="0"/>
              <a:t> voice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/>
              <a:t>Discussion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84101" y="1916232"/>
            <a:ext cx="8713829" cy="4020929"/>
          </a:xfrm>
        </p:spPr>
        <p:txBody>
          <a:bodyPr anchorCtr="1"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Using the correct tone for questions, lists, and mood (friendly or unfriendly voice) talk about some good and bad things about </a:t>
            </a:r>
            <a:r>
              <a:rPr lang="en-US" sz="3200" dirty="0" smtClean="0"/>
              <a:t>living with your family vs. living independently. </a:t>
            </a:r>
          </a:p>
          <a:p>
            <a:pPr marL="0" lvl="0" indent="0" algn="ctr">
              <a:buNone/>
            </a:pPr>
            <a:endParaRPr lang="en-US" sz="3200" dirty="0"/>
          </a:p>
          <a:p>
            <a:pPr marL="0" lvl="0" indent="0" algn="ctr">
              <a:buNone/>
            </a:pPr>
            <a:r>
              <a:rPr lang="en-US" sz="3200" dirty="0" smtClean="0"/>
              <a:t>Talk about the your favorite and least favorite things about living in Vietnam.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081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Warm Up Discussio</a:t>
            </a:r>
            <a:r>
              <a:rPr lang="en-US" b="1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6231"/>
            <a:ext cx="10515600" cy="33307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What are the advantages and disadvantages of social networks. Which ones do you use?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28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/>
              <a:t>Homework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2575775"/>
            <a:ext cx="10278291" cy="35584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sz="726" dirty="0"/>
          </a:p>
          <a:p>
            <a:pPr marL="457200" lvl="1" indent="0" algn="ctr" hangingPunct="0">
              <a:spcBef>
                <a:spcPts val="0"/>
              </a:spcBef>
              <a:spcAft>
                <a:spcPts val="1284"/>
              </a:spcAft>
              <a:buSzPct val="75000"/>
              <a:buNone/>
            </a:pPr>
            <a:r>
              <a:rPr lang="en-US" sz="3200" dirty="0"/>
              <a:t>Exercise 13: Listen and complete these “</a:t>
            </a:r>
            <a:r>
              <a:rPr lang="en-US" sz="3200" dirty="0" err="1"/>
              <a:t>Wh</a:t>
            </a:r>
            <a:r>
              <a:rPr lang="en-US" sz="3200" dirty="0"/>
              <a:t>” questions </a:t>
            </a:r>
            <a:endParaRPr lang="en-US" sz="3200" dirty="0" smtClean="0"/>
          </a:p>
          <a:p>
            <a:pPr marL="457200" lvl="1" indent="0" algn="ctr" hangingPunct="0">
              <a:spcBef>
                <a:spcPts val="0"/>
              </a:spcBef>
              <a:spcAft>
                <a:spcPts val="1284"/>
              </a:spcAft>
              <a:buSzPct val="75000"/>
              <a:buNone/>
            </a:pPr>
            <a:endParaRPr lang="en-US" sz="3200" dirty="0"/>
          </a:p>
          <a:p>
            <a:pPr marL="457200" lvl="1" indent="0" algn="ctr" hangingPunct="0">
              <a:spcBef>
                <a:spcPts val="0"/>
              </a:spcBef>
              <a:spcAft>
                <a:spcPts val="1284"/>
              </a:spcAft>
              <a:buSzPct val="75000"/>
              <a:buNone/>
            </a:pPr>
            <a:r>
              <a:rPr lang="en-US" sz="3200" dirty="0" smtClean="0"/>
              <a:t>Exercise </a:t>
            </a:r>
            <a:r>
              <a:rPr lang="en-US" sz="3200" dirty="0"/>
              <a:t>77: listen and repeat using the correct intonation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endParaRPr lang="en-US" sz="2903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88087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/>
              <a:t>Homework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10343" y="1418358"/>
            <a:ext cx="9679577" cy="4886047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Find the definition for the words;</a:t>
            </a:r>
          </a:p>
          <a:p>
            <a:pPr lvl="0">
              <a:buSzPct val="45000"/>
              <a:buFont typeface="StarSymbol"/>
              <a:buChar char="●"/>
            </a:pPr>
            <a:endParaRPr lang="en-US" sz="1089" dirty="0"/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Decisive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Articulate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Dynamic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Idealistic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Principled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Ruthless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Humble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80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28196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20972" y="2654488"/>
            <a:ext cx="8229630" cy="1145004"/>
          </a:xfrm>
        </p:spPr>
        <p:txBody>
          <a:bodyPr/>
          <a:lstStyle/>
          <a:p>
            <a:pPr lvl="0" algn="ctr"/>
            <a:r>
              <a:rPr lang="en-US" b="1" dirty="0"/>
              <a:t>Stress Review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3799491"/>
            <a:ext cx="10515600" cy="23774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2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 dirty="0"/>
              <a:t>Types of Stress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62594" y="1690688"/>
            <a:ext cx="10351118" cy="4800264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200" b="1" dirty="0"/>
              <a:t>Word Stress (syllable stress)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903" dirty="0"/>
              <a:t>Emphasizing one syllable per word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903" dirty="0"/>
              <a:t>De-emphasizing the non-stressed </a:t>
            </a:r>
            <a:r>
              <a:rPr lang="en-US" sz="2903" dirty="0" smtClean="0"/>
              <a:t>syllables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903" dirty="0" smtClean="0"/>
              <a:t>Ba</a:t>
            </a:r>
            <a:r>
              <a:rPr lang="en-US" sz="2903" b="1" u="sng" dirty="0" smtClean="0"/>
              <a:t>na</a:t>
            </a:r>
            <a:r>
              <a:rPr lang="en-US" sz="2903" dirty="0" smtClean="0"/>
              <a:t>na -&gt; </a:t>
            </a:r>
            <a:r>
              <a:rPr lang="en-US" sz="2903" dirty="0" err="1" smtClean="0"/>
              <a:t>b</a:t>
            </a:r>
            <a:r>
              <a:rPr lang="en-US" sz="3200" dirty="0" err="1" smtClean="0"/>
              <a:t>ə-</a:t>
            </a:r>
            <a:r>
              <a:rPr lang="en-US" sz="3200" b="1" u="sng" dirty="0" err="1" smtClean="0"/>
              <a:t>næ</a:t>
            </a:r>
            <a:r>
              <a:rPr lang="en-US" sz="3200" dirty="0" err="1" smtClean="0"/>
              <a:t>-nə</a:t>
            </a:r>
            <a:r>
              <a:rPr lang="en-US" sz="3200" dirty="0" smtClean="0"/>
              <a:t> </a:t>
            </a:r>
            <a:r>
              <a:rPr lang="en-US" sz="2800" i="1" dirty="0" smtClean="0"/>
              <a:t>not</a:t>
            </a:r>
            <a:r>
              <a:rPr lang="en-US" sz="3200" dirty="0" smtClean="0"/>
              <a:t> </a:t>
            </a:r>
            <a:r>
              <a:rPr lang="en-US" sz="3200" b="1" u="sng" dirty="0" err="1" smtClean="0"/>
              <a:t>bæ</a:t>
            </a:r>
            <a:r>
              <a:rPr lang="en-US" sz="3200" dirty="0" err="1" smtClean="0"/>
              <a:t>-</a:t>
            </a:r>
            <a:r>
              <a:rPr lang="en-US" sz="3200" b="1" u="sng" dirty="0" err="1" smtClean="0"/>
              <a:t>næ</a:t>
            </a:r>
            <a:r>
              <a:rPr lang="en-US" sz="3200" dirty="0" err="1" smtClean="0"/>
              <a:t>-</a:t>
            </a:r>
            <a:r>
              <a:rPr lang="en-US" sz="3200" b="1" u="sng" dirty="0" err="1" smtClean="0"/>
              <a:t>næ</a:t>
            </a:r>
            <a:endParaRPr lang="en-US" sz="2903" dirty="0"/>
          </a:p>
          <a:p>
            <a:pPr lvl="0">
              <a:buSzPct val="45000"/>
              <a:buFont typeface="StarSymbol"/>
              <a:buChar char="●"/>
            </a:pPr>
            <a:r>
              <a:rPr lang="en-US" sz="3200" b="1" dirty="0"/>
              <a:t>Sentence Stress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903" dirty="0"/>
              <a:t>Emphasizing the important words in a sentence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903" dirty="0"/>
              <a:t>De-emphasizing the unimportant </a:t>
            </a:r>
            <a:r>
              <a:rPr lang="en-US" sz="2903" dirty="0" smtClean="0"/>
              <a:t>words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</a:pPr>
            <a:r>
              <a:rPr lang="en-US" sz="2000" dirty="0" smtClean="0"/>
              <a:t>I</a:t>
            </a:r>
            <a:r>
              <a:rPr lang="en-US" sz="2903" dirty="0" smtClean="0"/>
              <a:t> </a:t>
            </a:r>
            <a:r>
              <a:rPr lang="en-US" sz="2903" b="1" u="sng" dirty="0" smtClean="0"/>
              <a:t>go</a:t>
            </a:r>
            <a:r>
              <a:rPr lang="en-US" sz="2903" dirty="0" smtClean="0"/>
              <a:t> </a:t>
            </a:r>
            <a:r>
              <a:rPr lang="en-US" sz="2000" dirty="0" smtClean="0"/>
              <a:t>to</a:t>
            </a:r>
            <a:r>
              <a:rPr lang="en-US" sz="2903" dirty="0" smtClean="0"/>
              <a:t> </a:t>
            </a:r>
            <a:r>
              <a:rPr lang="en-US" sz="2903" b="1" u="sng" dirty="0" smtClean="0"/>
              <a:t>work</a:t>
            </a:r>
            <a:r>
              <a:rPr lang="en-US" sz="2903" dirty="0" smtClean="0"/>
              <a:t> </a:t>
            </a:r>
            <a:r>
              <a:rPr lang="en-US" sz="2000" dirty="0" smtClean="0"/>
              <a:t>by</a:t>
            </a:r>
            <a:r>
              <a:rPr lang="en-US" sz="2903" dirty="0" smtClean="0"/>
              <a:t> </a:t>
            </a:r>
            <a:r>
              <a:rPr lang="en-US" sz="2903" b="1" u="sng" dirty="0" smtClean="0"/>
              <a:t>motorbike</a:t>
            </a:r>
            <a:r>
              <a:rPr lang="en-US" sz="2903" dirty="0" smtClean="0"/>
              <a:t>. </a:t>
            </a:r>
            <a:endParaRPr lang="en-US" sz="2903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 dirty="0"/>
              <a:t>Strong and Weak Form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14846" y="1604844"/>
            <a:ext cx="10411097" cy="5004962"/>
          </a:xfrm>
        </p:spPr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500" b="1" dirty="0"/>
              <a:t>Strong Form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3000" dirty="0"/>
              <a:t>Vowels spoken loudly, clearly, and correctly in their full form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3000" dirty="0" smtClean="0"/>
              <a:t>Used in </a:t>
            </a:r>
            <a:r>
              <a:rPr lang="en-US" sz="3000" dirty="0"/>
              <a:t>stressed syllables and </a:t>
            </a:r>
            <a:r>
              <a:rPr lang="en-US" sz="3000" dirty="0" smtClean="0"/>
              <a:t>words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3000" dirty="0" smtClean="0"/>
              <a:t>Ba</a:t>
            </a:r>
            <a:r>
              <a:rPr lang="en-US" sz="3000" b="1" u="sng" dirty="0" smtClean="0"/>
              <a:t>na</a:t>
            </a:r>
            <a:r>
              <a:rPr lang="en-US" sz="3000" dirty="0" smtClean="0"/>
              <a:t>na -&gt; </a:t>
            </a:r>
            <a:r>
              <a:rPr lang="en-US" sz="3000" dirty="0" err="1" smtClean="0"/>
              <a:t>bə-</a:t>
            </a:r>
            <a:r>
              <a:rPr lang="en-US" sz="3000" b="1" u="sng" dirty="0" err="1" smtClean="0"/>
              <a:t>næ</a:t>
            </a:r>
            <a:r>
              <a:rPr lang="en-US" sz="3000" dirty="0" err="1" smtClean="0"/>
              <a:t>-nə</a:t>
            </a:r>
            <a:r>
              <a:rPr lang="en-US" sz="3000" dirty="0" smtClean="0"/>
              <a:t>. The second syllable uses the strong form of the vowel ‘a’</a:t>
            </a:r>
          </a:p>
          <a:p>
            <a:pPr marL="457200" lvl="1" indent="0" hangingPunct="0">
              <a:spcBef>
                <a:spcPts val="0"/>
              </a:spcBef>
              <a:spcAft>
                <a:spcPts val="1284"/>
              </a:spcAft>
              <a:buSzPct val="75000"/>
              <a:buNone/>
            </a:pPr>
            <a:endParaRPr lang="en-US" sz="1300" dirty="0"/>
          </a:p>
          <a:p>
            <a:pPr lvl="0">
              <a:buSzPct val="45000"/>
              <a:buFont typeface="StarSymbol"/>
              <a:buChar char="●"/>
            </a:pPr>
            <a:r>
              <a:rPr lang="en-US" sz="3500" b="1" dirty="0"/>
              <a:t>Weak Form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3000" dirty="0"/>
              <a:t>De-emphasized vowel sounds in non-stressed syllables and words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3000" dirty="0"/>
              <a:t>Spoken more quietly, without </a:t>
            </a:r>
            <a:r>
              <a:rPr lang="en-US" sz="3000" dirty="0" smtClean="0"/>
              <a:t>emphasis and </a:t>
            </a:r>
            <a:r>
              <a:rPr lang="en-US" sz="3000" dirty="0"/>
              <a:t>often replaced with the /ə/ </a:t>
            </a:r>
            <a:r>
              <a:rPr lang="en-US" sz="3000" dirty="0" smtClean="0"/>
              <a:t>sound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3000" dirty="0" smtClean="0"/>
              <a:t>Ba</a:t>
            </a:r>
            <a:r>
              <a:rPr lang="en-US" sz="3000" b="1" u="sng" dirty="0" smtClean="0"/>
              <a:t>na</a:t>
            </a:r>
            <a:r>
              <a:rPr lang="en-US" sz="3000" dirty="0" smtClean="0"/>
              <a:t>na -&gt; </a:t>
            </a:r>
            <a:r>
              <a:rPr lang="en-US" sz="3000" dirty="0" err="1" smtClean="0"/>
              <a:t>bə-</a:t>
            </a:r>
            <a:r>
              <a:rPr lang="en-US" sz="3000" b="1" u="sng" dirty="0" err="1" smtClean="0"/>
              <a:t>næ</a:t>
            </a:r>
            <a:r>
              <a:rPr lang="en-US" sz="3000" dirty="0" err="1" smtClean="0"/>
              <a:t>-nə</a:t>
            </a:r>
            <a:r>
              <a:rPr lang="en-US" sz="3000" dirty="0" smtClean="0"/>
              <a:t>. The first and third syllables use the weak form of the vowel ‘a’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505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/>
              <a:t>Content Words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14847" y="1604844"/>
            <a:ext cx="10138954" cy="4948419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Words that carry information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They </a:t>
            </a:r>
            <a:r>
              <a:rPr lang="en-US" sz="3200" dirty="0" smtClean="0"/>
              <a:t>are spoken </a:t>
            </a:r>
            <a:r>
              <a:rPr lang="en-US" sz="3200" dirty="0"/>
              <a:t>clearly since they are important to the meaning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Louder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Full </a:t>
            </a:r>
            <a:r>
              <a:rPr lang="en-US" sz="2800" dirty="0" smtClean="0"/>
              <a:t>form, no reductions</a:t>
            </a:r>
            <a:endParaRPr lang="en-US" sz="2800" dirty="0"/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Parts of speech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Nouns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Main Verbs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Adjectives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Adverbs</a:t>
            </a:r>
          </a:p>
        </p:txBody>
      </p:sp>
    </p:spTree>
    <p:extLst>
      <p:ext uri="{BB962C8B-B14F-4D97-AF65-F5344CB8AC3E}">
        <p14:creationId xmlns:p14="http://schemas.microsoft.com/office/powerpoint/2010/main" val="183731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/>
              <a:t>Structure Words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71154" y="1604844"/>
            <a:ext cx="10175966" cy="494841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Words that don't carry any information, they are only used for proper grammar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They don't have to be spoken clearly since they aren't important to the meaning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Pronouns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Prepositions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Articles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Auxiliaries (be, can, could, do, have, may, might, must, need, shall, should, will, would)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Conjunctions (and, or, but)</a:t>
            </a:r>
          </a:p>
        </p:txBody>
      </p:sp>
    </p:spTree>
    <p:extLst>
      <p:ext uri="{BB962C8B-B14F-4D97-AF65-F5344CB8AC3E}">
        <p14:creationId xmlns:p14="http://schemas.microsoft.com/office/powerpoint/2010/main" val="36075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0739" y="2587868"/>
            <a:ext cx="8229630" cy="1145004"/>
          </a:xfrm>
        </p:spPr>
        <p:txBody>
          <a:bodyPr/>
          <a:lstStyle/>
          <a:p>
            <a:pPr lvl="0" algn="ctr"/>
            <a:r>
              <a:rPr lang="en-US" b="1" dirty="0"/>
              <a:t>Tone</a:t>
            </a:r>
          </a:p>
        </p:txBody>
      </p:sp>
    </p:spTree>
    <p:extLst>
      <p:ext uri="{BB962C8B-B14F-4D97-AF65-F5344CB8AC3E}">
        <p14:creationId xmlns:p14="http://schemas.microsoft.com/office/powerpoint/2010/main" val="47071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/>
              <a:t>Tone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58090" y="1933303"/>
            <a:ext cx="10489476" cy="4738509"/>
          </a:xfrm>
        </p:spPr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en-US" sz="3200" dirty="0"/>
              <a:t>The rise or fall in your voice for certain words or parts of the sentence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Questions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Lists</a:t>
            </a:r>
          </a:p>
          <a:p>
            <a:pPr lvl="1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endParaRPr lang="en-US" sz="1089" dirty="0"/>
          </a:p>
          <a:p>
            <a:pPr lvl="0" algn="l">
              <a:buSzPct val="45000"/>
              <a:buFont typeface="StarSymbol"/>
              <a:buChar char="●"/>
            </a:pPr>
            <a:r>
              <a:rPr lang="en-US" sz="3200" dirty="0"/>
              <a:t>Tone can also set the mood of the conversation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Friendly/polite voice</a:t>
            </a:r>
          </a:p>
          <a:p>
            <a:pPr lvl="1" hangingPunct="0"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en-US" sz="2800" dirty="0"/>
              <a:t>Unfriendly/rude voice</a:t>
            </a:r>
          </a:p>
          <a:p>
            <a:pPr lvl="0" algn="l"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5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820</Words>
  <Application>Microsoft Office PowerPoint</Application>
  <PresentationFormat>Widescreen</PresentationFormat>
  <Paragraphs>154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DejaVu Sans</vt:lpstr>
      <vt:lpstr>Droid Sans Fallback</vt:lpstr>
      <vt:lpstr>Liberation Sans</vt:lpstr>
      <vt:lpstr>Liberation Serif</vt:lpstr>
      <vt:lpstr>Lohit Hindi</vt:lpstr>
      <vt:lpstr>StarSymbol</vt:lpstr>
      <vt:lpstr>Office Theme</vt:lpstr>
      <vt:lpstr>Week 5</vt:lpstr>
      <vt:lpstr>Warm Up Discussion</vt:lpstr>
      <vt:lpstr>Stress Review</vt:lpstr>
      <vt:lpstr>Types of Stress</vt:lpstr>
      <vt:lpstr>Strong and Weak Form</vt:lpstr>
      <vt:lpstr>Content Words</vt:lpstr>
      <vt:lpstr>Structure Words</vt:lpstr>
      <vt:lpstr>Tone</vt:lpstr>
      <vt:lpstr>Tone</vt:lpstr>
      <vt:lpstr>Questions</vt:lpstr>
      <vt:lpstr>“Wh-” Questions</vt:lpstr>
      <vt:lpstr>Questions without a “Wh-” Word</vt:lpstr>
      <vt:lpstr>Rising or Falling Tone</vt:lpstr>
      <vt:lpstr>Rising or Falling? </vt:lpstr>
      <vt:lpstr>Interview</vt:lpstr>
      <vt:lpstr>Lists</vt:lpstr>
      <vt:lpstr>Mood</vt:lpstr>
      <vt:lpstr>Task</vt:lpstr>
      <vt:lpstr>Discussion</vt:lpstr>
      <vt:lpstr>Homework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Ashley Saliba</dc:creator>
  <cp:lastModifiedBy>Ashley Saliba</cp:lastModifiedBy>
  <cp:revision>11</cp:revision>
  <dcterms:created xsi:type="dcterms:W3CDTF">2014-07-12T11:13:27Z</dcterms:created>
  <dcterms:modified xsi:type="dcterms:W3CDTF">2014-07-21T06:34:56Z</dcterms:modified>
</cp:coreProperties>
</file>