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45D3-7C0E-4F88-8054-F6F3A704EC6B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45E1-F569-4CBB-94B2-18E3E84E5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owa.edu/~acadtech/phonetics/english/frameset.html" TargetMode="External"/><Relationship Id="rId2" Type="http://schemas.openxmlformats.org/officeDocument/2006/relationships/hyperlink" Target="http://www.englishclub.com/pronunciation/phonemic-chart-ia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lishclub.com/pronunciation/phonemic-chart-ia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iowa.edu/~acadtech/phonetics/english/frames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Introduction to the Phonemic Alphabet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5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Minimal Pairs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561782"/>
              </p:ext>
            </p:extLst>
          </p:nvPr>
        </p:nvGraphicFramePr>
        <p:xfrm>
          <a:off x="838200" y="2404401"/>
          <a:ext cx="9164392" cy="416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196"/>
                <a:gridCol w="4582196"/>
              </a:tblGrid>
              <a:tr h="4931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/f/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/v/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Fan 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Van (n)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Ferry 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Very (adverb)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Leaf 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Leave (v)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Life 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Live (adj.)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Off (adverb)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Of (prep.)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Belief 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Believe (v)</a:t>
                      </a:r>
                      <a:endParaRPr lang="en-US" sz="2800" dirty="0"/>
                    </a:p>
                  </a:txBody>
                  <a:tcPr/>
                </a:tc>
              </a:tr>
              <a:tr h="5211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Refuse (v)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Reviews</a:t>
                      </a:r>
                      <a:r>
                        <a:rPr lang="en-US" sz="2800" baseline="0" dirty="0" smtClean="0"/>
                        <a:t> (plural n)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4101" y="1481071"/>
            <a:ext cx="741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only difference in pronunciation between column 1 and 2 are the /f/ and /v/ sounds. They use the same mouth position except one uses the vocal cords and the other does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th</a:t>
            </a:r>
            <a:r>
              <a:rPr lang="en-US" b="1" dirty="0" smtClean="0"/>
              <a:t>” Sounds (</a:t>
            </a:r>
            <a:r>
              <a:rPr lang="en-US" b="1" dirty="0" smtClean="0">
                <a:solidFill>
                  <a:srgbClr val="00000A"/>
                </a:solidFill>
              </a:rPr>
              <a:t>θ and ð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87"/>
            <a:ext cx="10515600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The unvoiced and voiced “</a:t>
            </a:r>
            <a:r>
              <a:rPr lang="en-US" dirty="0" err="1" smtClean="0"/>
              <a:t>th</a:t>
            </a:r>
            <a:r>
              <a:rPr lang="en-US" dirty="0" smtClean="0"/>
              <a:t>” sounds (</a:t>
            </a:r>
            <a:r>
              <a:rPr lang="en-US" dirty="0" smtClean="0">
                <a:solidFill>
                  <a:srgbClr val="00000A"/>
                </a:solidFill>
              </a:rPr>
              <a:t>θ and ð</a:t>
            </a:r>
            <a:r>
              <a:rPr lang="en-US" dirty="0" smtClean="0"/>
              <a:t>) are the two most difficult sounds to produce for many learners of English around the world</a:t>
            </a:r>
          </a:p>
          <a:p>
            <a:pPr marL="0" lvl="0" indent="0">
              <a:buSzPct val="45000"/>
              <a:buNone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To make the sounds correctly, you </a:t>
            </a:r>
            <a:r>
              <a:rPr lang="en-US" b="1" dirty="0" smtClean="0"/>
              <a:t>must</a:t>
            </a:r>
            <a:r>
              <a:rPr lang="en-US" dirty="0" smtClean="0"/>
              <a:t> stick your tongue out. Otherwise;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The pronunciation of he word will be incorrect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There is a chance that the listener will mistake the word you said for something else (example: “three” and “tree”)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8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6121" cy="4351338"/>
          </a:xfrm>
        </p:spPr>
        <p:txBody>
          <a:bodyPr/>
          <a:lstStyle/>
          <a:p>
            <a:r>
              <a:rPr lang="en-US" dirty="0"/>
              <a:t>Imagine a “perfect day.” What would you do on this day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you </a:t>
            </a:r>
            <a:r>
              <a:rPr lang="en-US" dirty="0" smtClean="0"/>
              <a:t>could </a:t>
            </a:r>
            <a:r>
              <a:rPr lang="en-US" dirty="0"/>
              <a:t>work for any company in the world, which one would you choose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/>
              <a:t>If you were offered a good job in a different country, would you take it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you could live in any country in the world, which one would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6197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Phonemic Charts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sz="40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4000" dirty="0" smtClean="0"/>
              <a:t>Phonemic Chart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http://www.englishclub.com/pronunciation/phonemic-chart-ia.htm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4000" dirty="0" smtClean="0"/>
              <a:t>Interactive Chart with Anatomy: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http://www.uiowa.edu/~acadtech/phonetics/english/frameset.html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pic>
        <p:nvPicPr>
          <p:cNvPr id="1026" name="Picture 2" descr="http://www.worldatlas.com/webimage/countrys/namerica/usstates/usa50ou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3762" y="2467635"/>
            <a:ext cx="53244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498466"/>
            <a:ext cx="108300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My name is Ashley Saliba and I’m from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I’ve been in Vietnam since August 2013 and have been teaching at TMA since October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Before coming to Vietnam I worked in the IT field in America for three years</a:t>
            </a:r>
            <a:endParaRPr lang="en-US" sz="2600" dirty="0"/>
          </a:p>
        </p:txBody>
      </p:sp>
      <p:sp>
        <p:nvSpPr>
          <p:cNvPr id="5" name="5-Point Star 4"/>
          <p:cNvSpPr/>
          <p:nvPr/>
        </p:nvSpPr>
        <p:spPr>
          <a:xfrm>
            <a:off x="8281115" y="2923504"/>
            <a:ext cx="244699" cy="23182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802450" y="4930462"/>
            <a:ext cx="244699" cy="23182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1685"/>
            <a:ext cx="10515600" cy="3485277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3800" i="1" dirty="0" smtClean="0"/>
              <a:t>Improve overall pronunciation and communication skills through in class instruction, practice, and self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500" dirty="0" smtClean="0"/>
              <a:t>Arrive to class on time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600" dirty="0" smtClean="0"/>
              <a:t>Time is extremely limited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600" dirty="0" smtClean="0"/>
              <a:t>1.5 hours x 12 weeks = 18 hours</a:t>
            </a:r>
          </a:p>
          <a:p>
            <a:pPr marL="457200" lvl="1" indent="0">
              <a:buSzPct val="45000"/>
              <a:buNone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smtClean="0"/>
              <a:t>Be prepared to receive corrections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Do not get offended or embarrassed if I correct a mistake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The best way to learn is to make the mistakes so they can be </a:t>
            </a:r>
            <a:r>
              <a:rPr lang="en-US" dirty="0" smtClean="0"/>
              <a:t>fixed</a:t>
            </a:r>
          </a:p>
          <a:p>
            <a:pPr marL="457200" lvl="1" indent="0">
              <a:buSzPct val="45000"/>
              <a:buNone/>
            </a:pPr>
            <a:endParaRPr lang="en-US" sz="900" dirty="0"/>
          </a:p>
          <a:p>
            <a:pPr lvl="0">
              <a:buSzPct val="45000"/>
              <a:buFont typeface="StarSymbol"/>
              <a:buChar char="●"/>
            </a:pPr>
            <a:r>
              <a:rPr lang="en-US" sz="3500" dirty="0"/>
              <a:t>Invest time in self study outside of </a:t>
            </a:r>
            <a:r>
              <a:rPr lang="en-US" sz="3500" dirty="0" smtClean="0"/>
              <a:t>class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Our sessions are very short so you are expected to practice outside of the classroom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Ice Breakers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could be any animal, which one would you choose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could meet any famous person in the world, who would it be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would you do if you won $1 million (USD</a:t>
            </a:r>
            <a:r>
              <a:rPr lang="en-US" dirty="0" smtClean="0"/>
              <a:t>) ?</a:t>
            </a:r>
          </a:p>
          <a:p>
            <a:endParaRPr lang="en-US" dirty="0"/>
          </a:p>
          <a:p>
            <a:r>
              <a:rPr lang="en-US" dirty="0"/>
              <a:t>If you could take a vacation anywhere in the world. Where would you go?</a:t>
            </a:r>
          </a:p>
        </p:txBody>
      </p:sp>
    </p:spTree>
    <p:extLst>
      <p:ext uri="{BB962C8B-B14F-4D97-AF65-F5344CB8AC3E}">
        <p14:creationId xmlns:p14="http://schemas.microsoft.com/office/powerpoint/2010/main" val="2464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Phonemic Alphabet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0059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What is it? The </a:t>
            </a:r>
            <a:r>
              <a:rPr lang="en-US" sz="3200" i="1" dirty="0" smtClean="0"/>
              <a:t>alphabet of sounds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>
                <a:hlinkClick r:id="rId2"/>
              </a:rPr>
              <a:t>http://www.englishclub.com/pronunciation/phonemic-chart-ia.htm</a:t>
            </a:r>
          </a:p>
          <a:p>
            <a:pPr lvl="0">
              <a:buSzPct val="45000"/>
              <a:buFont typeface="StarSymbol"/>
              <a:buChar char="●"/>
            </a:pPr>
            <a:endParaRPr lang="en-US" sz="12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English is not a phonemic language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The way that words are spelled is often not how they are pronounced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sz="1200" dirty="0" smtClean="0"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Learning how to recognize and speak the 44 phonemic sounds is the root of good pronunciation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Vowel Sounds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47"/>
            <a:ext cx="10515600" cy="49100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five vowel letters (A, E, I, O, U) but 19 vowel sounds</a:t>
            </a:r>
          </a:p>
          <a:p>
            <a:pPr lvl="1"/>
            <a:r>
              <a:rPr lang="en-US" dirty="0" smtClean="0">
                <a:solidFill>
                  <a:srgbClr val="00000A"/>
                </a:solidFill>
              </a:rPr>
              <a:t>Many </a:t>
            </a:r>
            <a:r>
              <a:rPr lang="en-US" dirty="0">
                <a:solidFill>
                  <a:srgbClr val="00000A"/>
                </a:solidFill>
              </a:rPr>
              <a:t>vowel </a:t>
            </a:r>
            <a:r>
              <a:rPr lang="en-US" dirty="0" smtClean="0">
                <a:solidFill>
                  <a:srgbClr val="00000A"/>
                </a:solidFill>
              </a:rPr>
              <a:t>sounds sound </a:t>
            </a:r>
            <a:r>
              <a:rPr lang="en-US" dirty="0">
                <a:solidFill>
                  <a:srgbClr val="00000A"/>
                </a:solidFill>
              </a:rPr>
              <a:t>similar but they use different parts of the mouth and </a:t>
            </a:r>
            <a:r>
              <a:rPr lang="en-US" dirty="0" smtClean="0">
                <a:solidFill>
                  <a:srgbClr val="00000A"/>
                </a:solidFill>
              </a:rPr>
              <a:t>throat</a:t>
            </a:r>
          </a:p>
          <a:p>
            <a:pPr lvl="1"/>
            <a:r>
              <a:rPr lang="en-US" dirty="0" smtClean="0">
                <a:solidFill>
                  <a:srgbClr val="00000A"/>
                </a:solidFill>
              </a:rPr>
              <a:t>Example: /ɒ/ and /ʌ/</a:t>
            </a:r>
          </a:p>
          <a:p>
            <a:pPr lvl="1"/>
            <a:r>
              <a:rPr lang="en-US" sz="2200" dirty="0" smtClean="0">
                <a:latin typeface="Liberation Sans" pitchFamily="34"/>
                <a:hlinkClick r:id="rId2"/>
              </a:rPr>
              <a:t>http://www.uiowa.edu/~acadtech/phonetics/english/frameset.html</a:t>
            </a:r>
            <a:r>
              <a:rPr lang="en-US" sz="2200" dirty="0" smtClean="0">
                <a:latin typeface="Liberation Sans" pitchFamily="34"/>
              </a:rPr>
              <a:t> </a:t>
            </a:r>
          </a:p>
          <a:p>
            <a:pPr marL="457200" lvl="1" indent="0">
              <a:buNone/>
            </a:pPr>
            <a:endParaRPr lang="en-US" sz="2200" dirty="0" smtClean="0">
              <a:latin typeface="Liberation Sans" pitchFamily="34"/>
            </a:endParaRPr>
          </a:p>
          <a:p>
            <a:pPr lvl="0">
              <a:spcAft>
                <a:spcPts val="1134"/>
              </a:spcAft>
              <a:buSzPct val="45000"/>
              <a:buFont typeface="StarSymbol"/>
              <a:buChar char="●"/>
            </a:pPr>
            <a:r>
              <a:rPr lang="en-US" dirty="0">
                <a:solidFill>
                  <a:srgbClr val="00000A"/>
                </a:solidFill>
              </a:rPr>
              <a:t>Vowel sounds for many words will </a:t>
            </a:r>
            <a:r>
              <a:rPr lang="en-US" dirty="0" smtClean="0">
                <a:solidFill>
                  <a:srgbClr val="00000A"/>
                </a:solidFill>
              </a:rPr>
              <a:t>be different </a:t>
            </a:r>
            <a:r>
              <a:rPr lang="en-US" dirty="0">
                <a:solidFill>
                  <a:srgbClr val="00000A"/>
                </a:solidFill>
              </a:rPr>
              <a:t>depending on the accent of the </a:t>
            </a:r>
            <a:r>
              <a:rPr lang="en-US" dirty="0" smtClean="0">
                <a:solidFill>
                  <a:srgbClr val="00000A"/>
                </a:solidFill>
              </a:rPr>
              <a:t>speaker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00000A"/>
                </a:solidFill>
              </a:rPr>
              <a:t>British speakers will use different vowel sounds to pronounce some words than what Americans will use (example - Teacher)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b="1" dirty="0" smtClean="0"/>
              <a:t>British</a:t>
            </a:r>
            <a:r>
              <a:rPr lang="en-US" dirty="0" smtClean="0"/>
              <a:t>: /</a:t>
            </a:r>
            <a:r>
              <a:rPr lang="en-US" dirty="0" err="1" smtClean="0"/>
              <a:t>ti:tʃə</a:t>
            </a:r>
            <a:r>
              <a:rPr lang="en-US" dirty="0" smtClean="0"/>
              <a:t>/</a:t>
            </a:r>
          </a:p>
          <a:p>
            <a:pPr lvl="1">
              <a:spcAft>
                <a:spcPts val="1200"/>
              </a:spcAft>
              <a:buSzPct val="45000"/>
              <a:buFont typeface="StarSymbol"/>
              <a:buChar char="●"/>
            </a:pPr>
            <a:r>
              <a:rPr lang="en-US" b="1" dirty="0" smtClean="0"/>
              <a:t>American</a:t>
            </a:r>
            <a:r>
              <a:rPr lang="en-US" dirty="0" smtClean="0"/>
              <a:t>: /</a:t>
            </a:r>
            <a:r>
              <a:rPr lang="en-US" dirty="0" err="1" smtClean="0"/>
              <a:t>ti:tʃɜ</a:t>
            </a:r>
            <a:r>
              <a:rPr lang="en-US" dirty="0" smtClean="0"/>
              <a:t>ː/</a:t>
            </a:r>
          </a:p>
          <a:p>
            <a:pPr>
              <a:spcAft>
                <a:spcPts val="1134"/>
              </a:spcAft>
              <a:buSzPct val="45000"/>
              <a:buFont typeface="StarSymbol"/>
              <a:buChar char="●"/>
            </a:pPr>
            <a:r>
              <a:rPr lang="en-US" dirty="0" smtClean="0"/>
              <a:t>Some distinctions </a:t>
            </a:r>
            <a:r>
              <a:rPr lang="en-US" smtClean="0"/>
              <a:t>are </a:t>
            </a:r>
            <a:r>
              <a:rPr lang="en-US" smtClean="0"/>
              <a:t>important, but </a:t>
            </a:r>
            <a:r>
              <a:rPr lang="en-US" b="1" dirty="0" smtClean="0"/>
              <a:t>many are not</a:t>
            </a:r>
            <a:r>
              <a:rPr lang="en-US" dirty="0" smtClean="0"/>
              <a:t>, </a:t>
            </a:r>
            <a:r>
              <a:rPr lang="en-US" dirty="0" smtClean="0"/>
              <a:t>so don’t worry too much about the vowels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Consonants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There are eight pairs of phonemic consonants that use the same mouth position</a:t>
            </a:r>
          </a:p>
          <a:p>
            <a:pPr marL="0" lvl="0" indent="0">
              <a:buSzPct val="45000"/>
              <a:buNone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The difference is that one is unvoiced and one is voiced</a:t>
            </a:r>
          </a:p>
          <a:p>
            <a:pPr lvl="0">
              <a:buSzPct val="45000"/>
              <a:buFont typeface="StarSymbol"/>
              <a:buChar char="●"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 smtClean="0"/>
              <a:t>Voicing: </a:t>
            </a:r>
            <a:r>
              <a:rPr lang="en-US" dirty="0" smtClean="0"/>
              <a:t>The vibration of your vocal cords when a sound is spoken</a:t>
            </a:r>
          </a:p>
          <a:p>
            <a:pPr lvl="0">
              <a:buSzPct val="45000"/>
              <a:buFont typeface="StarSymbol"/>
              <a:buChar char="●"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Examples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/>
              <a:t>/s/ and /z/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/>
              <a:t>/f/ and /v/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Voicing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Put your hands over your ears and make the /f/ sound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You shouldn't hear any sound</a:t>
            </a:r>
          </a:p>
          <a:p>
            <a:pPr marL="457200" lvl="1" indent="0">
              <a:buSzPct val="45000"/>
              <a:buNone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Now put your hands over your ears and make the /v/ sound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If you are making the sound correctly you should hear the vibration</a:t>
            </a:r>
          </a:p>
          <a:p>
            <a:pPr marL="457200" lvl="1" indent="0">
              <a:buSzPct val="45000"/>
              <a:buNone/>
            </a:pPr>
            <a:endParaRPr lang="en-US" sz="8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Alternately you can put your hand to your throat to feel the vibration</a:t>
            </a:r>
          </a:p>
          <a:p>
            <a:pPr marL="0" lvl="0" indent="0">
              <a:buSzPct val="45000"/>
              <a:buNone/>
            </a:pPr>
            <a:endParaRPr lang="en-US" sz="800" dirty="0"/>
          </a:p>
          <a:p>
            <a:pPr marL="0" lvl="0" indent="0">
              <a:buSzPct val="45000"/>
              <a:buNone/>
            </a:pPr>
            <a:endParaRPr lang="en-US" sz="800" dirty="0" smtClean="0"/>
          </a:p>
          <a:p>
            <a:pPr marL="0" lvl="0" indent="0" algn="ctr">
              <a:buSzPct val="45000"/>
              <a:buNone/>
            </a:pPr>
            <a:r>
              <a:rPr lang="en-US" b="1" i="1" dirty="0" smtClean="0"/>
              <a:t>This distinction is important because the word can change if the sound isn’t voiced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768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Liberation Sans</vt:lpstr>
      <vt:lpstr>StarSymbol</vt:lpstr>
      <vt:lpstr>Office Theme</vt:lpstr>
      <vt:lpstr>Week 1</vt:lpstr>
      <vt:lpstr>About Me</vt:lpstr>
      <vt:lpstr>Course Objective</vt:lpstr>
      <vt:lpstr>Course Considerations</vt:lpstr>
      <vt:lpstr>Ice Breakers</vt:lpstr>
      <vt:lpstr>Phonemic Alphabet</vt:lpstr>
      <vt:lpstr>Vowel Sounds</vt:lpstr>
      <vt:lpstr>Consonants</vt:lpstr>
      <vt:lpstr>Voicing Test</vt:lpstr>
      <vt:lpstr>Minimal Pairs</vt:lpstr>
      <vt:lpstr>“th” Sounds (θ and ð) </vt:lpstr>
      <vt:lpstr>Discussion</vt:lpstr>
      <vt:lpstr>Phonemic Charts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Ashley Saliba</dc:creator>
  <cp:lastModifiedBy>Ashley Saliba</cp:lastModifiedBy>
  <cp:revision>15</cp:revision>
  <dcterms:created xsi:type="dcterms:W3CDTF">2014-06-16T06:05:19Z</dcterms:created>
  <dcterms:modified xsi:type="dcterms:W3CDTF">2014-06-23T03:26:28Z</dcterms:modified>
</cp:coreProperties>
</file>