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60" r:id="rId6"/>
    <p:sldId id="259" r:id="rId7"/>
    <p:sldId id="261" r:id="rId8"/>
    <p:sldId id="262" r:id="rId9"/>
    <p:sldId id="263" r:id="rId10"/>
    <p:sldId id="264" r:id="rId11"/>
    <p:sldId id="279" r:id="rId12"/>
    <p:sldId id="266" r:id="rId13"/>
    <p:sldId id="267" r:id="rId14"/>
    <p:sldId id="268" r:id="rId15"/>
    <p:sldId id="272" r:id="rId16"/>
    <p:sldId id="274" r:id="rId17"/>
    <p:sldId id="273" r:id="rId18"/>
    <p:sldId id="265" r:id="rId19"/>
    <p:sldId id="269" r:id="rId20"/>
    <p:sldId id="270" r:id="rId21"/>
    <p:sldId id="275" r:id="rId22"/>
    <p:sldId id="271" r:id="rId23"/>
    <p:sldId id="277"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E6489-5275-4EFA-A7B8-6CF209817502}" type="datetimeFigureOut">
              <a:rPr lang="en-US" smtClean="0"/>
              <a:t>8/25/2014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72220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E6489-5275-4EFA-A7B8-6CF209817502}" type="datetimeFigureOut">
              <a:rPr lang="en-US" smtClean="0"/>
              <a:t>8/25/2014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68228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E6489-5275-4EFA-A7B8-6CF209817502}" type="datetimeFigureOut">
              <a:rPr lang="en-US" smtClean="0"/>
              <a:t>8/25/2014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182607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E6489-5275-4EFA-A7B8-6CF209817502}" type="datetimeFigureOut">
              <a:rPr lang="en-US" smtClean="0"/>
              <a:t>8/25/2014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412315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E6489-5275-4EFA-A7B8-6CF209817502}" type="datetimeFigureOut">
              <a:rPr lang="en-US" smtClean="0"/>
              <a:t>8/25/2014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84087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0E6489-5275-4EFA-A7B8-6CF209817502}" type="datetimeFigureOut">
              <a:rPr lang="en-US" smtClean="0"/>
              <a:t>8/25/2014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357603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0E6489-5275-4EFA-A7B8-6CF209817502}" type="datetimeFigureOut">
              <a:rPr lang="en-US" smtClean="0"/>
              <a:t>8/25/2014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286473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0E6489-5275-4EFA-A7B8-6CF209817502}" type="datetimeFigureOut">
              <a:rPr lang="en-US" smtClean="0"/>
              <a:t>8/25/2014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137124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E6489-5275-4EFA-A7B8-6CF209817502}" type="datetimeFigureOut">
              <a:rPr lang="en-US" smtClean="0"/>
              <a:t>8/25/2014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4227153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E6489-5275-4EFA-A7B8-6CF209817502}" type="datetimeFigureOut">
              <a:rPr lang="en-US" smtClean="0"/>
              <a:t>8/25/2014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333762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E6489-5275-4EFA-A7B8-6CF209817502}" type="datetimeFigureOut">
              <a:rPr lang="en-US" smtClean="0"/>
              <a:t>8/25/2014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44FF1-EBB1-4D2A-A8F1-5E470E75562B}" type="slidenum">
              <a:rPr lang="en-US" smtClean="0"/>
              <a:t>‹#›</a:t>
            </a:fld>
            <a:endParaRPr lang="en-US"/>
          </a:p>
        </p:txBody>
      </p:sp>
    </p:spTree>
    <p:extLst>
      <p:ext uri="{BB962C8B-B14F-4D97-AF65-F5344CB8AC3E}">
        <p14:creationId xmlns:p14="http://schemas.microsoft.com/office/powerpoint/2010/main" val="388477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E6489-5275-4EFA-A7B8-6CF209817502}" type="datetimeFigureOut">
              <a:rPr lang="en-US" smtClean="0"/>
              <a:t>8/25/2014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44FF1-EBB1-4D2A-A8F1-5E470E75562B}" type="slidenum">
              <a:rPr lang="en-US" smtClean="0"/>
              <a:t>‹#›</a:t>
            </a:fld>
            <a:endParaRPr lang="en-US"/>
          </a:p>
        </p:txBody>
      </p:sp>
    </p:spTree>
    <p:extLst>
      <p:ext uri="{BB962C8B-B14F-4D97-AF65-F5344CB8AC3E}">
        <p14:creationId xmlns:p14="http://schemas.microsoft.com/office/powerpoint/2010/main" val="3363022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nW82fRNJc84" TargetMode="External"/><Relationship Id="rId2" Type="http://schemas.openxmlformats.org/officeDocument/2006/relationships/hyperlink" Target="https://m.youtube.com/watch?v=1pFSd_MvpB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d.ted.com/lessons/a-brief-history-of-plural-word-s-john-mcwhorter#revie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engvid.com/4-listening-comprehension-tips/" TargetMode="External"/><Relationship Id="rId2" Type="http://schemas.openxmlformats.org/officeDocument/2006/relationships/hyperlink" Target="https://www.youtube.com/watch?v=sUx8rN8UwN8&amp;index=21&amp;list=PL1MxVBsQo85qbTHKgEgpCh7ytX9uyIsY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10</a:t>
            </a:r>
            <a:endParaRPr lang="en-US" dirty="0"/>
          </a:p>
        </p:txBody>
      </p:sp>
      <p:sp>
        <p:nvSpPr>
          <p:cNvPr id="3" name="Subtitle 2"/>
          <p:cNvSpPr>
            <a:spLocks noGrp="1"/>
          </p:cNvSpPr>
          <p:nvPr>
            <p:ph type="subTitle" idx="1"/>
          </p:nvPr>
        </p:nvSpPr>
        <p:spPr/>
        <p:txBody>
          <a:bodyPr/>
          <a:lstStyle/>
          <a:p>
            <a:r>
              <a:rPr lang="en-US" dirty="0" smtClean="0"/>
              <a:t>Listening Skills Workshop</a:t>
            </a:r>
            <a:endParaRPr lang="en-US" dirty="0"/>
          </a:p>
        </p:txBody>
      </p:sp>
    </p:spTree>
    <p:extLst>
      <p:ext uri="{BB962C8B-B14F-4D97-AF65-F5344CB8AC3E}">
        <p14:creationId xmlns:p14="http://schemas.microsoft.com/office/powerpoint/2010/main" val="1794961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 – Stop the translation process</a:t>
            </a:r>
            <a:endParaRPr lang="en-US" b="1" dirty="0"/>
          </a:p>
        </p:txBody>
      </p:sp>
      <p:sp>
        <p:nvSpPr>
          <p:cNvPr id="3" name="Content Placeholder 2"/>
          <p:cNvSpPr>
            <a:spLocks noGrp="1"/>
          </p:cNvSpPr>
          <p:nvPr>
            <p:ph idx="1"/>
          </p:nvPr>
        </p:nvSpPr>
        <p:spPr>
          <a:xfrm>
            <a:off x="838200" y="1825624"/>
            <a:ext cx="10515600" cy="4781237"/>
          </a:xfrm>
        </p:spPr>
        <p:txBody>
          <a:bodyPr>
            <a:normAutofit fontScale="92500"/>
          </a:bodyPr>
          <a:lstStyle/>
          <a:p>
            <a:r>
              <a:rPr lang="en-US" dirty="0" smtClean="0"/>
              <a:t>Natural process;</a:t>
            </a:r>
          </a:p>
          <a:p>
            <a:pPr marL="914400" lvl="1" indent="-457200">
              <a:buFont typeface="+mj-lt"/>
              <a:buAutoNum type="arabicPeriod"/>
            </a:pPr>
            <a:r>
              <a:rPr lang="en-US" dirty="0" smtClean="0"/>
              <a:t>Hear something in English</a:t>
            </a:r>
          </a:p>
          <a:p>
            <a:pPr marL="914400" lvl="1" indent="-457200">
              <a:buFont typeface="+mj-lt"/>
              <a:buAutoNum type="arabicPeriod"/>
            </a:pPr>
            <a:r>
              <a:rPr lang="en-US" dirty="0"/>
              <a:t>T</a:t>
            </a:r>
            <a:r>
              <a:rPr lang="en-US" dirty="0" smtClean="0"/>
              <a:t>ranslate it to Vietnamese</a:t>
            </a:r>
          </a:p>
          <a:p>
            <a:pPr marL="914400" lvl="1" indent="-457200">
              <a:buFont typeface="+mj-lt"/>
              <a:buAutoNum type="arabicPeriod"/>
            </a:pPr>
            <a:r>
              <a:rPr lang="en-US" dirty="0" smtClean="0"/>
              <a:t>Formulate the response in Vietnamese</a:t>
            </a:r>
          </a:p>
          <a:p>
            <a:pPr marL="914400" lvl="1" indent="-457200">
              <a:buFont typeface="+mj-lt"/>
              <a:buAutoNum type="arabicPeriod"/>
            </a:pPr>
            <a:r>
              <a:rPr lang="en-US" dirty="0"/>
              <a:t>T</a:t>
            </a:r>
            <a:r>
              <a:rPr lang="en-US" dirty="0" smtClean="0"/>
              <a:t>ranslate it to English</a:t>
            </a:r>
          </a:p>
          <a:p>
            <a:pPr marL="914400" lvl="1" indent="-457200">
              <a:buFont typeface="+mj-lt"/>
              <a:buAutoNum type="arabicPeriod"/>
            </a:pPr>
            <a:r>
              <a:rPr lang="en-US" dirty="0" smtClean="0"/>
              <a:t>Speak it out</a:t>
            </a:r>
          </a:p>
          <a:p>
            <a:pPr marL="457200" lvl="1" indent="0">
              <a:buNone/>
            </a:pPr>
            <a:endParaRPr lang="en-US" sz="1300" dirty="0" smtClean="0"/>
          </a:p>
          <a:p>
            <a:r>
              <a:rPr lang="en-US" dirty="0" smtClean="0"/>
              <a:t>That’s A LOT of extra steps and uses a lot of extra brain power</a:t>
            </a:r>
          </a:p>
          <a:p>
            <a:pPr lvl="1"/>
            <a:r>
              <a:rPr lang="en-US" dirty="0" smtClean="0"/>
              <a:t>Rule #1 – Listen only for main ideas and not for individual words</a:t>
            </a:r>
          </a:p>
          <a:p>
            <a:pPr lvl="1"/>
            <a:r>
              <a:rPr lang="en-US" dirty="0" smtClean="0"/>
              <a:t>Rule #2 – Don’t think, just listen</a:t>
            </a:r>
          </a:p>
          <a:p>
            <a:pPr lvl="1"/>
            <a:r>
              <a:rPr lang="en-US" dirty="0" smtClean="0"/>
              <a:t>Rule #3 – Let the speaker finish. Listen with 100% attention until they are finished and then ask for clarification if you need it</a:t>
            </a:r>
          </a:p>
          <a:p>
            <a:pPr lvl="1"/>
            <a:r>
              <a:rPr lang="en-US" dirty="0" smtClean="0"/>
              <a:t>Rule #5 – Actively participate in the conversation to make it easier to follow along</a:t>
            </a:r>
          </a:p>
          <a:p>
            <a:endParaRPr lang="en-US" dirty="0"/>
          </a:p>
        </p:txBody>
      </p:sp>
    </p:spTree>
    <p:extLst>
      <p:ext uri="{BB962C8B-B14F-4D97-AF65-F5344CB8AC3E}">
        <p14:creationId xmlns:p14="http://schemas.microsoft.com/office/powerpoint/2010/main" val="197195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b="1" dirty="0"/>
          </a:p>
        </p:txBody>
      </p:sp>
      <p:sp>
        <p:nvSpPr>
          <p:cNvPr id="3" name="Content Placeholder 2"/>
          <p:cNvSpPr>
            <a:spLocks noGrp="1"/>
          </p:cNvSpPr>
          <p:nvPr>
            <p:ph idx="1"/>
          </p:nvPr>
        </p:nvSpPr>
        <p:spPr>
          <a:xfrm>
            <a:off x="838200" y="1365160"/>
            <a:ext cx="10515600" cy="5151549"/>
          </a:xfrm>
        </p:spPr>
        <p:txBody>
          <a:bodyPr>
            <a:normAutofit lnSpcReduction="10000"/>
          </a:bodyPr>
          <a:lstStyle/>
          <a:p>
            <a:pPr>
              <a:lnSpc>
                <a:spcPct val="150000"/>
              </a:lnSpc>
            </a:pPr>
            <a:r>
              <a:rPr lang="en-US" dirty="0"/>
              <a:t>#1 - Don’t listen for individual </a:t>
            </a:r>
            <a:r>
              <a:rPr lang="en-US" dirty="0" smtClean="0"/>
              <a:t>words</a:t>
            </a:r>
          </a:p>
          <a:p>
            <a:pPr>
              <a:lnSpc>
                <a:spcPct val="150000"/>
              </a:lnSpc>
            </a:pPr>
            <a:r>
              <a:rPr lang="en-US" dirty="0"/>
              <a:t>#2 – Don’t think, just </a:t>
            </a:r>
            <a:r>
              <a:rPr lang="en-US" dirty="0" smtClean="0"/>
              <a:t>listen</a:t>
            </a:r>
          </a:p>
          <a:p>
            <a:pPr>
              <a:lnSpc>
                <a:spcPct val="150000"/>
              </a:lnSpc>
            </a:pPr>
            <a:r>
              <a:rPr lang="en-US" dirty="0"/>
              <a:t>#3 – Let the speaker </a:t>
            </a:r>
            <a:r>
              <a:rPr lang="en-US" dirty="0" smtClean="0"/>
              <a:t>finish</a:t>
            </a:r>
          </a:p>
          <a:p>
            <a:pPr>
              <a:lnSpc>
                <a:spcPct val="150000"/>
              </a:lnSpc>
            </a:pPr>
            <a:r>
              <a:rPr lang="en-US" dirty="0"/>
              <a:t>#4 – Some people aren’t good </a:t>
            </a:r>
            <a:r>
              <a:rPr lang="en-US" dirty="0" smtClean="0"/>
              <a:t>speakers</a:t>
            </a:r>
          </a:p>
          <a:p>
            <a:pPr>
              <a:lnSpc>
                <a:spcPct val="150000"/>
              </a:lnSpc>
            </a:pPr>
            <a:r>
              <a:rPr lang="en-US" dirty="0"/>
              <a:t>#5 – Actively participate in the </a:t>
            </a:r>
            <a:r>
              <a:rPr lang="en-US" dirty="0" smtClean="0"/>
              <a:t>conversation</a:t>
            </a:r>
          </a:p>
          <a:p>
            <a:pPr>
              <a:lnSpc>
                <a:spcPct val="150000"/>
              </a:lnSpc>
            </a:pPr>
            <a:r>
              <a:rPr lang="en-US" dirty="0"/>
              <a:t>#6 – Know </a:t>
            </a:r>
            <a:r>
              <a:rPr lang="en-US" b="1" i="1" dirty="0"/>
              <a:t>when</a:t>
            </a:r>
            <a:r>
              <a:rPr lang="en-US" dirty="0"/>
              <a:t> the important information is </a:t>
            </a:r>
            <a:r>
              <a:rPr lang="en-US" dirty="0" smtClean="0"/>
              <a:t>coming</a:t>
            </a:r>
          </a:p>
          <a:p>
            <a:pPr>
              <a:lnSpc>
                <a:spcPct val="150000"/>
              </a:lnSpc>
            </a:pPr>
            <a:r>
              <a:rPr lang="en-US" dirty="0"/>
              <a:t>#7 – Stop the translation process</a:t>
            </a:r>
          </a:p>
        </p:txBody>
      </p:sp>
    </p:spTree>
    <p:extLst>
      <p:ext uri="{BB962C8B-B14F-4D97-AF65-F5344CB8AC3E}">
        <p14:creationId xmlns:p14="http://schemas.microsoft.com/office/powerpoint/2010/main" val="3855950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Tips for Self Study</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2996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Turn off the Subtitles</a:t>
            </a:r>
            <a:endParaRPr lang="en-US" b="1" dirty="0"/>
          </a:p>
        </p:txBody>
      </p:sp>
      <p:sp>
        <p:nvSpPr>
          <p:cNvPr id="3" name="Content Placeholder 2"/>
          <p:cNvSpPr>
            <a:spLocks noGrp="1"/>
          </p:cNvSpPr>
          <p:nvPr>
            <p:ph idx="1"/>
          </p:nvPr>
        </p:nvSpPr>
        <p:spPr>
          <a:xfrm>
            <a:off x="838200" y="1825624"/>
            <a:ext cx="10515600" cy="4691085"/>
          </a:xfrm>
        </p:spPr>
        <p:txBody>
          <a:bodyPr>
            <a:normAutofit lnSpcReduction="10000"/>
          </a:bodyPr>
          <a:lstStyle/>
          <a:p>
            <a:r>
              <a:rPr lang="en-US" dirty="0" smtClean="0"/>
              <a:t>If the subtitles are on, you aren’t listening with 100% attention (or even 50% attention)</a:t>
            </a:r>
          </a:p>
          <a:p>
            <a:endParaRPr lang="en-US" dirty="0"/>
          </a:p>
          <a:p>
            <a:r>
              <a:rPr lang="en-US" dirty="0" smtClean="0"/>
              <a:t>You won’t understand everything at first but it gets easier the more and more that you do it</a:t>
            </a:r>
          </a:p>
          <a:p>
            <a:endParaRPr lang="en-US" dirty="0"/>
          </a:p>
          <a:p>
            <a:r>
              <a:rPr lang="en-US" dirty="0" smtClean="0"/>
              <a:t>Choose something to watch;</a:t>
            </a:r>
          </a:p>
          <a:p>
            <a:pPr lvl="1"/>
            <a:r>
              <a:rPr lang="en-US" dirty="0" smtClean="0"/>
              <a:t>Watch 2-3 minutes without the subtitles</a:t>
            </a:r>
          </a:p>
          <a:p>
            <a:pPr lvl="1"/>
            <a:r>
              <a:rPr lang="en-US" dirty="0" smtClean="0"/>
              <a:t>Go back and listen again if there were parts you didn’t understand, until you’ve understood 80-90%</a:t>
            </a:r>
          </a:p>
          <a:p>
            <a:pPr lvl="1"/>
            <a:r>
              <a:rPr lang="en-US" dirty="0" smtClean="0"/>
              <a:t>If you’ve listened five times and still don’t have 80-90%, turn on the subtitles to check what you missed</a:t>
            </a:r>
          </a:p>
        </p:txBody>
      </p:sp>
    </p:spTree>
    <p:extLst>
      <p:ext uri="{BB962C8B-B14F-4D97-AF65-F5344CB8AC3E}">
        <p14:creationId xmlns:p14="http://schemas.microsoft.com/office/powerpoint/2010/main" val="284299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Take Notes</a:t>
            </a:r>
            <a:endParaRPr lang="en-US" b="1" dirty="0"/>
          </a:p>
        </p:txBody>
      </p:sp>
      <p:sp>
        <p:nvSpPr>
          <p:cNvPr id="3" name="Content Placeholder 2"/>
          <p:cNvSpPr>
            <a:spLocks noGrp="1"/>
          </p:cNvSpPr>
          <p:nvPr>
            <p:ph idx="1"/>
          </p:nvPr>
        </p:nvSpPr>
        <p:spPr/>
        <p:txBody>
          <a:bodyPr>
            <a:normAutofit/>
          </a:bodyPr>
          <a:lstStyle/>
          <a:p>
            <a:r>
              <a:rPr lang="en-US" dirty="0" smtClean="0"/>
              <a:t>Choose something to listen to that’s about 1-3 minutes long</a:t>
            </a:r>
          </a:p>
          <a:p>
            <a:endParaRPr lang="en-US" sz="1300" dirty="0"/>
          </a:p>
          <a:p>
            <a:r>
              <a:rPr lang="en-US" dirty="0" smtClean="0"/>
              <a:t>Listen and try to write down </a:t>
            </a:r>
            <a:r>
              <a:rPr lang="en-US" b="1" i="1" dirty="0" smtClean="0"/>
              <a:t>everything</a:t>
            </a:r>
            <a:r>
              <a:rPr lang="en-US" dirty="0" smtClean="0"/>
              <a:t> that you hear</a:t>
            </a:r>
          </a:p>
          <a:p>
            <a:endParaRPr lang="en-US" sz="1300" dirty="0"/>
          </a:p>
          <a:p>
            <a:r>
              <a:rPr lang="en-US" dirty="0" smtClean="0"/>
              <a:t>Listen over and over again until you’ve got everything you can</a:t>
            </a:r>
          </a:p>
          <a:p>
            <a:endParaRPr lang="en-US" sz="1200" dirty="0"/>
          </a:p>
          <a:p>
            <a:r>
              <a:rPr lang="en-US" dirty="0" smtClean="0"/>
              <a:t>Turn on the subtitles to check what you missed</a:t>
            </a:r>
          </a:p>
          <a:p>
            <a:endParaRPr lang="en-US" sz="1200" dirty="0"/>
          </a:p>
          <a:p>
            <a:r>
              <a:rPr lang="en-US" dirty="0" smtClean="0"/>
              <a:t>Whatever you missed, practice out loud so you fully understand the pronunciation</a:t>
            </a:r>
            <a:endParaRPr lang="en-US" dirty="0"/>
          </a:p>
        </p:txBody>
      </p:sp>
    </p:spTree>
    <p:extLst>
      <p:ext uri="{BB962C8B-B14F-4D97-AF65-F5344CB8AC3E}">
        <p14:creationId xmlns:p14="http://schemas.microsoft.com/office/powerpoint/2010/main" val="154741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Taking Notes</a:t>
            </a:r>
            <a:endParaRPr lang="en-US" b="1" dirty="0"/>
          </a:p>
        </p:txBody>
      </p:sp>
      <p:sp>
        <p:nvSpPr>
          <p:cNvPr id="3" name="Content Placeholder 2"/>
          <p:cNvSpPr>
            <a:spLocks noGrp="1"/>
          </p:cNvSpPr>
          <p:nvPr>
            <p:ph idx="1"/>
          </p:nvPr>
        </p:nvSpPr>
        <p:spPr/>
        <p:txBody>
          <a:bodyPr/>
          <a:lstStyle/>
          <a:p>
            <a:pPr marL="0" indent="0" algn="ctr">
              <a:buNone/>
            </a:pPr>
            <a:r>
              <a:rPr lang="en-US" sz="3800" dirty="0" smtClean="0"/>
              <a:t>Listen to these clips and write down </a:t>
            </a:r>
            <a:r>
              <a:rPr lang="en-US" sz="3800" b="1" dirty="0" smtClean="0"/>
              <a:t>everything </a:t>
            </a:r>
            <a:r>
              <a:rPr lang="en-US" sz="3800" dirty="0" smtClean="0"/>
              <a:t>that you hear</a:t>
            </a:r>
          </a:p>
          <a:p>
            <a:endParaRPr lang="en-US" dirty="0" smtClean="0"/>
          </a:p>
          <a:p>
            <a:r>
              <a:rPr lang="en-US" dirty="0" smtClean="0"/>
              <a:t>12 Seconds: </a:t>
            </a:r>
            <a:r>
              <a:rPr lang="en-US" u="sng" dirty="0" smtClean="0">
                <a:hlinkClick r:id="rId2"/>
              </a:rPr>
              <a:t>https</a:t>
            </a:r>
            <a:r>
              <a:rPr lang="en-US" u="sng" dirty="0">
                <a:hlinkClick r:id="rId2"/>
              </a:rPr>
              <a:t>://</a:t>
            </a:r>
            <a:r>
              <a:rPr lang="en-US" u="sng" dirty="0" smtClean="0">
                <a:hlinkClick r:id="rId2"/>
              </a:rPr>
              <a:t>m.youtube.com/watch?v=1pFSd_MvpBc</a:t>
            </a:r>
            <a:endParaRPr lang="en-US" u="sng" dirty="0" smtClean="0"/>
          </a:p>
          <a:p>
            <a:pPr marL="0" indent="0">
              <a:buNone/>
            </a:pPr>
            <a:endParaRPr lang="en-US" u="sng" dirty="0" smtClean="0"/>
          </a:p>
          <a:p>
            <a:r>
              <a:rPr lang="en-US" dirty="0" smtClean="0"/>
              <a:t>27 Seconds: </a:t>
            </a:r>
            <a:r>
              <a:rPr lang="en-US" dirty="0" smtClean="0">
                <a:hlinkClick r:id="rId3"/>
              </a:rPr>
              <a:t>https://www.youtube.com/watch?v=nW82fRNJc84</a:t>
            </a:r>
            <a:r>
              <a:rPr lang="en-US" dirty="0" smtClean="0"/>
              <a:t> </a:t>
            </a:r>
            <a:endParaRPr lang="en-US" dirty="0"/>
          </a:p>
          <a:p>
            <a:endParaRPr lang="en-US" dirty="0"/>
          </a:p>
        </p:txBody>
      </p:sp>
    </p:spTree>
    <p:extLst>
      <p:ext uri="{BB962C8B-B14F-4D97-AF65-F5344CB8AC3E}">
        <p14:creationId xmlns:p14="http://schemas.microsoft.com/office/powerpoint/2010/main" val="2340511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Script 1</a:t>
            </a:r>
            <a:endParaRPr lang="en-US" b="1" dirty="0"/>
          </a:p>
        </p:txBody>
      </p:sp>
      <p:sp>
        <p:nvSpPr>
          <p:cNvPr id="3" name="Content Placeholder 2"/>
          <p:cNvSpPr>
            <a:spLocks noGrp="1"/>
          </p:cNvSpPr>
          <p:nvPr>
            <p:ph idx="1"/>
          </p:nvPr>
        </p:nvSpPr>
        <p:spPr>
          <a:xfrm>
            <a:off x="399245" y="1825625"/>
            <a:ext cx="11359165" cy="4351338"/>
          </a:xfrm>
        </p:spPr>
        <p:txBody>
          <a:bodyPr>
            <a:normAutofit/>
          </a:bodyPr>
          <a:lstStyle/>
          <a:p>
            <a:r>
              <a:rPr lang="en-US" sz="3200" b="1" dirty="0" smtClean="0"/>
              <a:t>Man</a:t>
            </a:r>
            <a:r>
              <a:rPr lang="en-US" sz="3200" dirty="0" smtClean="0"/>
              <a:t>: I’m sorry I lied to you. I’ll tell you everything, the whole story.</a:t>
            </a:r>
          </a:p>
          <a:p>
            <a:pPr marL="0" indent="0">
              <a:buNone/>
            </a:pPr>
            <a:endParaRPr lang="en-US" sz="1800" dirty="0" smtClean="0"/>
          </a:p>
          <a:p>
            <a:r>
              <a:rPr lang="en-US" sz="3200" b="1" dirty="0" smtClean="0"/>
              <a:t>Woman</a:t>
            </a:r>
            <a:r>
              <a:rPr lang="en-US" sz="3200" dirty="0" smtClean="0"/>
              <a:t>: Fine, you have one minute before I walk out that door.</a:t>
            </a:r>
          </a:p>
          <a:p>
            <a:pPr marL="0" indent="0">
              <a:buNone/>
            </a:pPr>
            <a:endParaRPr lang="en-US" sz="1800" dirty="0" smtClean="0"/>
          </a:p>
          <a:p>
            <a:r>
              <a:rPr lang="en-US" sz="3200" b="1" dirty="0" smtClean="0"/>
              <a:t>Man</a:t>
            </a:r>
            <a:r>
              <a:rPr lang="en-US" sz="3200" dirty="0" smtClean="0"/>
              <a:t>: Umm, it’s kind of a long story, </a:t>
            </a:r>
            <a:r>
              <a:rPr lang="en-US" sz="3200" dirty="0" err="1" smtClean="0"/>
              <a:t>Quynn</a:t>
            </a:r>
            <a:r>
              <a:rPr lang="en-US" sz="3200" dirty="0" smtClean="0"/>
              <a:t>. Going to take a little bit longer than a minute. </a:t>
            </a:r>
          </a:p>
          <a:p>
            <a:pPr marL="0" indent="0">
              <a:buNone/>
            </a:pPr>
            <a:endParaRPr lang="en-US" sz="1800" dirty="0" smtClean="0"/>
          </a:p>
          <a:p>
            <a:r>
              <a:rPr lang="en-US" sz="3200" b="1" dirty="0" smtClean="0"/>
              <a:t>Woman</a:t>
            </a:r>
            <a:r>
              <a:rPr lang="en-US" sz="3200" dirty="0" smtClean="0"/>
              <a:t>: 52 seconds…</a:t>
            </a:r>
            <a:endParaRPr lang="en-US" sz="3200" dirty="0"/>
          </a:p>
        </p:txBody>
      </p:sp>
    </p:spTree>
    <p:extLst>
      <p:ext uri="{BB962C8B-B14F-4D97-AF65-F5344CB8AC3E}">
        <p14:creationId xmlns:p14="http://schemas.microsoft.com/office/powerpoint/2010/main" val="386429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Script 2</a:t>
            </a:r>
            <a:endParaRPr lang="en-US" b="1" dirty="0"/>
          </a:p>
        </p:txBody>
      </p:sp>
      <p:sp>
        <p:nvSpPr>
          <p:cNvPr id="3" name="Content Placeholder 2"/>
          <p:cNvSpPr>
            <a:spLocks noGrp="1"/>
          </p:cNvSpPr>
          <p:nvPr>
            <p:ph idx="1"/>
          </p:nvPr>
        </p:nvSpPr>
        <p:spPr>
          <a:xfrm>
            <a:off x="386366" y="1825625"/>
            <a:ext cx="10967434" cy="4351338"/>
          </a:xfrm>
        </p:spPr>
        <p:txBody>
          <a:bodyPr>
            <a:noAutofit/>
          </a:bodyPr>
          <a:lstStyle/>
          <a:p>
            <a:r>
              <a:rPr lang="en-US" sz="3200" b="1" dirty="0" smtClean="0"/>
              <a:t>Father</a:t>
            </a:r>
            <a:r>
              <a:rPr lang="en-US" sz="3200" dirty="0" smtClean="0"/>
              <a:t>: And that kids, is how I met your mother.</a:t>
            </a:r>
          </a:p>
          <a:p>
            <a:r>
              <a:rPr lang="en-US" sz="3200" b="1" dirty="0" smtClean="0"/>
              <a:t>Daughter</a:t>
            </a:r>
            <a:r>
              <a:rPr lang="en-US" sz="3200" dirty="0" smtClean="0"/>
              <a:t>: That’s it?</a:t>
            </a:r>
          </a:p>
          <a:p>
            <a:r>
              <a:rPr lang="en-US" sz="3200" b="1" dirty="0" smtClean="0"/>
              <a:t>Father</a:t>
            </a:r>
            <a:r>
              <a:rPr lang="en-US" sz="3200" dirty="0" smtClean="0"/>
              <a:t>: That’s it.</a:t>
            </a:r>
          </a:p>
          <a:p>
            <a:r>
              <a:rPr lang="en-US" sz="3200" b="1" dirty="0" smtClean="0"/>
              <a:t>Daughter</a:t>
            </a:r>
            <a:r>
              <a:rPr lang="en-US" sz="3200" dirty="0" smtClean="0"/>
              <a:t>: No, I don’t buy it. That is not the reason you made us listen to this. </a:t>
            </a:r>
          </a:p>
          <a:p>
            <a:r>
              <a:rPr lang="en-US" sz="3200" b="1" dirty="0" smtClean="0"/>
              <a:t>Father</a:t>
            </a:r>
            <a:r>
              <a:rPr lang="en-US" sz="3200" dirty="0" smtClean="0"/>
              <a:t>: Oh really. Then, what’s the reason?</a:t>
            </a:r>
          </a:p>
          <a:p>
            <a:r>
              <a:rPr lang="en-US" sz="3200" b="1" dirty="0" smtClean="0"/>
              <a:t>Daughter</a:t>
            </a:r>
            <a:r>
              <a:rPr lang="en-US" sz="3200" dirty="0" smtClean="0"/>
              <a:t>: Let’s look at the facts here. You made us sit down and listen to this story about how you met mom, yet mom is hardly in the story……</a:t>
            </a:r>
            <a:endParaRPr lang="en-US" sz="3200" dirty="0"/>
          </a:p>
        </p:txBody>
      </p:sp>
    </p:spTree>
    <p:extLst>
      <p:ext uri="{BB962C8B-B14F-4D97-AF65-F5344CB8AC3E}">
        <p14:creationId xmlns:p14="http://schemas.microsoft.com/office/powerpoint/2010/main" val="18381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Practicing #7 – Stop the translation process</a:t>
            </a:r>
            <a:endParaRPr lang="en-US" b="1" dirty="0"/>
          </a:p>
        </p:txBody>
      </p:sp>
      <p:sp>
        <p:nvSpPr>
          <p:cNvPr id="3" name="Content Placeholder 2"/>
          <p:cNvSpPr>
            <a:spLocks noGrp="1"/>
          </p:cNvSpPr>
          <p:nvPr>
            <p:ph idx="1"/>
          </p:nvPr>
        </p:nvSpPr>
        <p:spPr>
          <a:xfrm>
            <a:off x="838200" y="2096081"/>
            <a:ext cx="10515600" cy="4369114"/>
          </a:xfrm>
        </p:spPr>
        <p:txBody>
          <a:bodyPr>
            <a:normAutofit/>
          </a:bodyPr>
          <a:lstStyle/>
          <a:p>
            <a:r>
              <a:rPr lang="en-US" sz="3200" dirty="0" smtClean="0"/>
              <a:t>This isn’t easy at first</a:t>
            </a:r>
          </a:p>
          <a:p>
            <a:endParaRPr lang="en-US" dirty="0"/>
          </a:p>
          <a:p>
            <a:r>
              <a:rPr lang="en-US" sz="3200" dirty="0" smtClean="0"/>
              <a:t>Practice at home first. Pick something to listen to;</a:t>
            </a:r>
          </a:p>
          <a:p>
            <a:pPr lvl="1"/>
            <a:r>
              <a:rPr lang="en-US" sz="2600" dirty="0" smtClean="0"/>
              <a:t>Close your eyes</a:t>
            </a:r>
          </a:p>
          <a:p>
            <a:pPr lvl="1"/>
            <a:r>
              <a:rPr lang="en-US" sz="2600" dirty="0" smtClean="0"/>
              <a:t>Actively listen with 100% attention without thinking</a:t>
            </a:r>
          </a:p>
          <a:p>
            <a:pPr lvl="1"/>
            <a:r>
              <a:rPr lang="en-US" sz="2600" dirty="0" smtClean="0"/>
              <a:t>Consciously stop translating and just listen</a:t>
            </a:r>
          </a:p>
          <a:p>
            <a:pPr lvl="1"/>
            <a:r>
              <a:rPr lang="en-US" sz="2600" dirty="0" smtClean="0"/>
              <a:t>Open your eyes and </a:t>
            </a:r>
            <a:r>
              <a:rPr lang="en-US" sz="2600" b="1" i="1" dirty="0" smtClean="0"/>
              <a:t>then</a:t>
            </a:r>
            <a:r>
              <a:rPr lang="en-US" sz="2600" dirty="0" smtClean="0"/>
              <a:t> think about what you heard</a:t>
            </a:r>
          </a:p>
        </p:txBody>
      </p:sp>
    </p:spTree>
    <p:extLst>
      <p:ext uri="{BB962C8B-B14F-4D97-AF65-F5344CB8AC3E}">
        <p14:creationId xmlns:p14="http://schemas.microsoft.com/office/powerpoint/2010/main" val="1862191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choose something for practicing</a:t>
            </a:r>
            <a:endParaRPr lang="en-US" b="1" dirty="0"/>
          </a:p>
        </p:txBody>
      </p:sp>
      <p:sp>
        <p:nvSpPr>
          <p:cNvPr id="3" name="Content Placeholder 2"/>
          <p:cNvSpPr>
            <a:spLocks noGrp="1"/>
          </p:cNvSpPr>
          <p:nvPr>
            <p:ph idx="1"/>
          </p:nvPr>
        </p:nvSpPr>
        <p:spPr>
          <a:xfrm>
            <a:off x="489397" y="1825624"/>
            <a:ext cx="11384923" cy="4665328"/>
          </a:xfrm>
        </p:spPr>
        <p:txBody>
          <a:bodyPr>
            <a:normAutofit lnSpcReduction="10000"/>
          </a:bodyPr>
          <a:lstStyle/>
          <a:p>
            <a:r>
              <a:rPr lang="en-US" sz="3200" b="1" dirty="0" smtClean="0"/>
              <a:t>Easy:</a:t>
            </a:r>
          </a:p>
          <a:p>
            <a:pPr lvl="1"/>
            <a:r>
              <a:rPr lang="en-US" sz="2600" b="1" i="1" dirty="0" smtClean="0"/>
              <a:t>Children's shows and movies</a:t>
            </a:r>
            <a:r>
              <a:rPr lang="en-US" sz="2600" dirty="0" smtClean="0"/>
              <a:t>: They use very simple language and they are very visual (pictures, actions, clear facial expressions)</a:t>
            </a:r>
          </a:p>
          <a:p>
            <a:pPr lvl="1"/>
            <a:endParaRPr lang="en-US" sz="1200" dirty="0"/>
          </a:p>
          <a:p>
            <a:pPr marL="457200" lvl="1" indent="0">
              <a:buNone/>
            </a:pPr>
            <a:endParaRPr lang="en-US" sz="1300" dirty="0" smtClean="0"/>
          </a:p>
          <a:p>
            <a:r>
              <a:rPr lang="en-US" sz="3200" b="1" dirty="0" smtClean="0"/>
              <a:t>Medium – Level 1: </a:t>
            </a:r>
          </a:p>
          <a:p>
            <a:pPr lvl="1"/>
            <a:r>
              <a:rPr lang="en-US" sz="2600" b="1" i="1" dirty="0" smtClean="0"/>
              <a:t>TV Comedies</a:t>
            </a:r>
            <a:r>
              <a:rPr lang="en-US" sz="2600" dirty="0" smtClean="0"/>
              <a:t>: They are short in length and are somewhat visual with facial expressions and actions (How I met You Mother, Glee, The Big Bang Theory, Friends)</a:t>
            </a:r>
          </a:p>
          <a:p>
            <a:pPr lvl="1"/>
            <a:r>
              <a:rPr lang="en-US" sz="2600" b="1" i="1" dirty="0" smtClean="0"/>
              <a:t>Textbook practice files</a:t>
            </a:r>
            <a:r>
              <a:rPr lang="en-US" sz="2600" dirty="0" smtClean="0"/>
              <a:t>: They speak clearly and explain the objective so you can easily choose what skills you want to practice (linking, word stress, sentence stress, etc.). However, you can’t see their facial expression and body language </a:t>
            </a:r>
          </a:p>
          <a:p>
            <a:pPr lvl="1"/>
            <a:endParaRPr lang="en-US" dirty="0" smtClean="0"/>
          </a:p>
          <a:p>
            <a:pPr lvl="1"/>
            <a:endParaRPr lang="en-US" dirty="0"/>
          </a:p>
        </p:txBody>
      </p:sp>
    </p:spTree>
    <p:extLst>
      <p:ext uri="{BB962C8B-B14F-4D97-AF65-F5344CB8AC3E}">
        <p14:creationId xmlns:p14="http://schemas.microsoft.com/office/powerpoint/2010/main" val="190145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Warm Up Discussion</a:t>
            </a:r>
            <a:endParaRPr lang="en-US" b="1" dirty="0"/>
          </a:p>
        </p:txBody>
      </p:sp>
      <p:sp>
        <p:nvSpPr>
          <p:cNvPr id="3" name="Content Placeholder 2"/>
          <p:cNvSpPr>
            <a:spLocks noGrp="1"/>
          </p:cNvSpPr>
          <p:nvPr>
            <p:ph idx="1"/>
          </p:nvPr>
        </p:nvSpPr>
        <p:spPr>
          <a:xfrm>
            <a:off x="645017" y="2498501"/>
            <a:ext cx="10515600" cy="3060276"/>
          </a:xfrm>
        </p:spPr>
        <p:txBody>
          <a:bodyPr>
            <a:normAutofit/>
          </a:bodyPr>
          <a:lstStyle/>
          <a:p>
            <a:pPr marL="0" indent="0" algn="ctr">
              <a:buNone/>
            </a:pPr>
            <a:r>
              <a:rPr lang="en-US" sz="4000" dirty="0" smtClean="0"/>
              <a:t>What’s the most interesting thing </a:t>
            </a:r>
            <a:r>
              <a:rPr lang="en-US" sz="4000" dirty="0" smtClean="0"/>
              <a:t>that </a:t>
            </a:r>
            <a:r>
              <a:rPr lang="en-US" sz="4000" dirty="0" smtClean="0"/>
              <a:t>happened to </a:t>
            </a:r>
            <a:r>
              <a:rPr lang="en-US" sz="4000" smtClean="0"/>
              <a:t>you </a:t>
            </a:r>
            <a:r>
              <a:rPr lang="en-US" sz="4000" smtClean="0"/>
              <a:t>last</a:t>
            </a:r>
            <a:r>
              <a:rPr lang="en-US" sz="4000" smtClean="0"/>
              <a:t> </a:t>
            </a:r>
            <a:r>
              <a:rPr lang="en-US" sz="4000" dirty="0" smtClean="0"/>
              <a:t>week?</a:t>
            </a:r>
          </a:p>
          <a:p>
            <a:pPr marL="0" indent="0" algn="ctr">
              <a:buNone/>
            </a:pPr>
            <a:endParaRPr lang="en-US" sz="4000" dirty="0" smtClean="0"/>
          </a:p>
          <a:p>
            <a:pPr marL="0" indent="0" algn="ctr">
              <a:buNone/>
            </a:pPr>
            <a:r>
              <a:rPr lang="en-US" sz="4000" dirty="0" smtClean="0"/>
              <a:t>…..and the worst thing?</a:t>
            </a:r>
            <a:endParaRPr lang="en-US" sz="4000" dirty="0"/>
          </a:p>
        </p:txBody>
      </p:sp>
    </p:spTree>
    <p:extLst>
      <p:ext uri="{BB962C8B-B14F-4D97-AF65-F5344CB8AC3E}">
        <p14:creationId xmlns:p14="http://schemas.microsoft.com/office/powerpoint/2010/main" val="252434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choose something for practicing</a:t>
            </a:r>
            <a:endParaRPr lang="en-US" b="1" dirty="0"/>
          </a:p>
        </p:txBody>
      </p:sp>
      <p:sp>
        <p:nvSpPr>
          <p:cNvPr id="3" name="Content Placeholder 2"/>
          <p:cNvSpPr>
            <a:spLocks noGrp="1"/>
          </p:cNvSpPr>
          <p:nvPr>
            <p:ph idx="1"/>
          </p:nvPr>
        </p:nvSpPr>
        <p:spPr>
          <a:xfrm>
            <a:off x="489397" y="1825624"/>
            <a:ext cx="11384923" cy="5032376"/>
          </a:xfrm>
        </p:spPr>
        <p:txBody>
          <a:bodyPr>
            <a:normAutofit/>
          </a:bodyPr>
          <a:lstStyle/>
          <a:p>
            <a:r>
              <a:rPr lang="en-US" sz="3200" b="1" dirty="0" smtClean="0"/>
              <a:t>Medium – Level 2:</a:t>
            </a:r>
          </a:p>
          <a:p>
            <a:pPr lvl="1"/>
            <a:r>
              <a:rPr lang="en-US" sz="2600" b="1" i="1" dirty="0" smtClean="0"/>
              <a:t>Action Films</a:t>
            </a:r>
            <a:r>
              <a:rPr lang="en-US" sz="2600" dirty="0" smtClean="0"/>
              <a:t>: Longer in length so you have to follow along with the ideas for a few hours. However, they are highly visual and difficult words are usually explained through verbal communication or through the visual effects</a:t>
            </a:r>
          </a:p>
          <a:p>
            <a:pPr marL="457200" lvl="1" indent="0">
              <a:buNone/>
            </a:pPr>
            <a:endParaRPr lang="en-US" dirty="0" smtClean="0"/>
          </a:p>
          <a:p>
            <a:r>
              <a:rPr lang="en-US" sz="3200" b="1" dirty="0" smtClean="0"/>
              <a:t>Difficult</a:t>
            </a:r>
          </a:p>
          <a:p>
            <a:pPr lvl="1"/>
            <a:r>
              <a:rPr lang="en-US" sz="2600" b="1" i="1" dirty="0" smtClean="0"/>
              <a:t>Dramas</a:t>
            </a:r>
            <a:r>
              <a:rPr lang="en-US" sz="2600" dirty="0" smtClean="0"/>
              <a:t>: Long and length and they don’t explain the difficult words. These films are meant to make you think</a:t>
            </a:r>
          </a:p>
          <a:p>
            <a:pPr lvl="1"/>
            <a:r>
              <a:rPr lang="en-US" sz="2600" b="1" i="1" dirty="0" smtClean="0"/>
              <a:t>Dark Comedies</a:t>
            </a:r>
            <a:r>
              <a:rPr lang="en-US" sz="2600" dirty="0" smtClean="0"/>
              <a:t>: They aren’t visual and the comedy comes from the language so you have to have a good understanding of the culture to understand the humor</a:t>
            </a:r>
          </a:p>
          <a:p>
            <a:pPr lvl="1"/>
            <a:endParaRPr lang="en-US" dirty="0" smtClean="0"/>
          </a:p>
          <a:p>
            <a:pPr lvl="1"/>
            <a:endParaRPr lang="en-US" dirty="0"/>
          </a:p>
        </p:txBody>
      </p:sp>
    </p:spTree>
    <p:extLst>
      <p:ext uri="{BB962C8B-B14F-4D97-AF65-F5344CB8AC3E}">
        <p14:creationId xmlns:p14="http://schemas.microsoft.com/office/powerpoint/2010/main" val="75611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Listening for General Ideas</a:t>
            </a:r>
            <a:endParaRPr lang="en-US" b="1" dirty="0"/>
          </a:p>
        </p:txBody>
      </p:sp>
      <p:sp>
        <p:nvSpPr>
          <p:cNvPr id="3" name="Content Placeholder 2"/>
          <p:cNvSpPr>
            <a:spLocks noGrp="1"/>
          </p:cNvSpPr>
          <p:nvPr>
            <p:ph idx="1"/>
          </p:nvPr>
        </p:nvSpPr>
        <p:spPr/>
        <p:txBody>
          <a:bodyPr>
            <a:normAutofit/>
          </a:bodyPr>
          <a:lstStyle/>
          <a:p>
            <a:r>
              <a:rPr lang="en-US" sz="3200" dirty="0" smtClean="0"/>
              <a:t>Close your eyes and </a:t>
            </a:r>
            <a:r>
              <a:rPr lang="en-US" sz="3200" b="1" i="1" dirty="0" smtClean="0"/>
              <a:t>just listen</a:t>
            </a:r>
            <a:r>
              <a:rPr lang="en-US" sz="3200" dirty="0" smtClean="0"/>
              <a:t>. What’s the main idea of this lesson?</a:t>
            </a:r>
          </a:p>
          <a:p>
            <a:endParaRPr lang="en-US" sz="2200" dirty="0"/>
          </a:p>
          <a:p>
            <a:r>
              <a:rPr lang="en-US" sz="3200" dirty="0" smtClean="0"/>
              <a:t>What are some of the important facts that you heard?</a:t>
            </a:r>
          </a:p>
          <a:p>
            <a:endParaRPr lang="en-US" sz="2200" dirty="0"/>
          </a:p>
          <a:p>
            <a:r>
              <a:rPr lang="en-US" sz="3200" dirty="0" smtClean="0"/>
              <a:t>What are some questions you would ask if you had the opportunity to interrupt? </a:t>
            </a:r>
          </a:p>
          <a:p>
            <a:endParaRPr lang="en-US" sz="2000" dirty="0"/>
          </a:p>
          <a:p>
            <a:pPr marL="0" indent="0" algn="ctr">
              <a:buNone/>
            </a:pPr>
            <a:r>
              <a:rPr lang="en-US" sz="1800" dirty="0" smtClean="0">
                <a:hlinkClick r:id="rId2"/>
              </a:rPr>
              <a:t>http://ed.ted.com/lessons/a-brief-history-of-plural-word-s-john-mcwhorter#review</a:t>
            </a:r>
            <a:r>
              <a:rPr lang="en-US" sz="1800" dirty="0" smtClean="0"/>
              <a:t> </a:t>
            </a:r>
          </a:p>
        </p:txBody>
      </p:sp>
    </p:spTree>
    <p:extLst>
      <p:ext uri="{BB962C8B-B14F-4D97-AF65-F5344CB8AC3E}">
        <p14:creationId xmlns:p14="http://schemas.microsoft.com/office/powerpoint/2010/main" val="3744264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Additional Resources</a:t>
            </a:r>
            <a:endParaRPr lang="en-US" b="1" dirty="0"/>
          </a:p>
        </p:txBody>
      </p:sp>
      <p:sp>
        <p:nvSpPr>
          <p:cNvPr id="3" name="Content Placeholder 2"/>
          <p:cNvSpPr>
            <a:spLocks noGrp="1"/>
          </p:cNvSpPr>
          <p:nvPr>
            <p:ph idx="1"/>
          </p:nvPr>
        </p:nvSpPr>
        <p:spPr>
          <a:xfrm>
            <a:off x="838200" y="2292439"/>
            <a:ext cx="10515600" cy="3884524"/>
          </a:xfrm>
        </p:spPr>
        <p:txBody>
          <a:bodyPr/>
          <a:lstStyle/>
          <a:p>
            <a:r>
              <a:rPr lang="en-US" b="1" dirty="0" smtClean="0"/>
              <a:t>General Listening Tips</a:t>
            </a:r>
            <a:r>
              <a:rPr lang="en-US" dirty="0" smtClean="0"/>
              <a:t>: </a:t>
            </a:r>
            <a:r>
              <a:rPr lang="en-US" dirty="0" smtClean="0">
                <a:hlinkClick r:id="rId2"/>
              </a:rPr>
              <a:t>https://www.youtube.com/watch?v=sUx8rN8UwN8&amp;index=21&amp;list=PL1MxVBsQo85qbTHKgEgpCh7ytX9uyIsYY</a:t>
            </a:r>
            <a:r>
              <a:rPr lang="en-US" dirty="0" smtClean="0"/>
              <a:t> </a:t>
            </a:r>
          </a:p>
          <a:p>
            <a:endParaRPr lang="en-US" dirty="0" smtClean="0"/>
          </a:p>
          <a:p>
            <a:pPr lvl="1"/>
            <a:endParaRPr lang="en-US" dirty="0" smtClean="0"/>
          </a:p>
          <a:p>
            <a:r>
              <a:rPr lang="en-US" b="1" dirty="0" smtClean="0"/>
              <a:t>Advanced Listening</a:t>
            </a:r>
            <a:r>
              <a:rPr lang="en-US" dirty="0" smtClean="0"/>
              <a:t>: </a:t>
            </a:r>
            <a:r>
              <a:rPr lang="en-US" dirty="0" smtClean="0">
                <a:hlinkClick r:id="rId3"/>
              </a:rPr>
              <a:t>http://www.engvid.com/4-listening-comprehension-tips/</a:t>
            </a:r>
            <a:r>
              <a:rPr lang="en-US" dirty="0" smtClean="0"/>
              <a:t> </a:t>
            </a:r>
            <a:endParaRPr lang="en-US" dirty="0"/>
          </a:p>
        </p:txBody>
      </p:sp>
    </p:spTree>
    <p:extLst>
      <p:ext uri="{BB962C8B-B14F-4D97-AF65-F5344CB8AC3E}">
        <p14:creationId xmlns:p14="http://schemas.microsoft.com/office/powerpoint/2010/main" val="2325778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b="1" dirty="0"/>
          </a:p>
        </p:txBody>
      </p:sp>
      <p:sp>
        <p:nvSpPr>
          <p:cNvPr id="3" name="Content Placeholder 2"/>
          <p:cNvSpPr>
            <a:spLocks noGrp="1"/>
          </p:cNvSpPr>
          <p:nvPr>
            <p:ph idx="1"/>
          </p:nvPr>
        </p:nvSpPr>
        <p:spPr>
          <a:xfrm>
            <a:off x="838200" y="2537137"/>
            <a:ext cx="10515600" cy="3639825"/>
          </a:xfrm>
        </p:spPr>
        <p:txBody>
          <a:bodyPr>
            <a:normAutofit/>
          </a:bodyPr>
          <a:lstStyle/>
          <a:p>
            <a:pPr marL="0" indent="0" algn="ctr">
              <a:buNone/>
            </a:pPr>
            <a:r>
              <a:rPr lang="en-US" sz="3800" dirty="0" smtClean="0"/>
              <a:t>Remember, English ONLY!!</a:t>
            </a:r>
          </a:p>
          <a:p>
            <a:pPr marL="0" indent="0" algn="ctr">
              <a:buNone/>
            </a:pPr>
            <a:endParaRPr lang="en-US" sz="3800" dirty="0"/>
          </a:p>
          <a:p>
            <a:pPr marL="0" indent="0" algn="ctr">
              <a:buNone/>
            </a:pPr>
            <a:r>
              <a:rPr lang="en-US" sz="3800" dirty="0" smtClean="0"/>
              <a:t>If you have nothing to say, talk about the weather. Everyone has an opinion and an experience with the weather </a:t>
            </a:r>
            <a:r>
              <a:rPr lang="en-US" sz="3800" dirty="0" smtClean="0">
                <a:sym typeface="Wingdings" panose="05000000000000000000" pitchFamily="2" charset="2"/>
              </a:rPr>
              <a:t> </a:t>
            </a:r>
            <a:endParaRPr lang="en-US" sz="3800" dirty="0"/>
          </a:p>
        </p:txBody>
      </p:sp>
    </p:spTree>
    <p:extLst>
      <p:ext uri="{BB962C8B-B14F-4D97-AF65-F5344CB8AC3E}">
        <p14:creationId xmlns:p14="http://schemas.microsoft.com/office/powerpoint/2010/main" val="2260884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b="1" dirty="0"/>
          </a:p>
        </p:txBody>
      </p:sp>
      <p:sp>
        <p:nvSpPr>
          <p:cNvPr id="3" name="Content Placeholder 2"/>
          <p:cNvSpPr>
            <a:spLocks noGrp="1"/>
          </p:cNvSpPr>
          <p:nvPr>
            <p:ph idx="1"/>
          </p:nvPr>
        </p:nvSpPr>
        <p:spPr>
          <a:xfrm>
            <a:off x="838200" y="1825624"/>
            <a:ext cx="10515600" cy="4600933"/>
          </a:xfrm>
        </p:spPr>
        <p:txBody>
          <a:bodyPr>
            <a:normAutofit/>
          </a:bodyPr>
          <a:lstStyle/>
          <a:p>
            <a:r>
              <a:rPr lang="en-US" dirty="0"/>
              <a:t>What are some of the most useful apps that you use</a:t>
            </a:r>
            <a:r>
              <a:rPr lang="en-US" dirty="0" smtClean="0"/>
              <a:t>? Either on your mobile or PC</a:t>
            </a:r>
            <a:endParaRPr lang="en-US" dirty="0"/>
          </a:p>
          <a:p>
            <a:r>
              <a:rPr lang="en-US" dirty="0"/>
              <a:t>What are some qualities that make certain apps so popular? Why do people want to use them?</a:t>
            </a:r>
          </a:p>
          <a:p>
            <a:r>
              <a:rPr lang="en-US" dirty="0"/>
              <a:t>What’s the best activity for a team outing? (Team building event outside of the office)</a:t>
            </a:r>
          </a:p>
          <a:p>
            <a:pPr lvl="0"/>
            <a:r>
              <a:rPr lang="en-US" dirty="0"/>
              <a:t>How do you feel about working with customers from different countries?</a:t>
            </a:r>
            <a:endParaRPr lang="en-US" sz="1400" dirty="0"/>
          </a:p>
          <a:p>
            <a:pPr lvl="1"/>
            <a:r>
              <a:rPr lang="en-US" dirty="0"/>
              <a:t>What are the best things?</a:t>
            </a:r>
            <a:endParaRPr lang="en-US" sz="1200" dirty="0"/>
          </a:p>
          <a:p>
            <a:pPr lvl="1"/>
            <a:r>
              <a:rPr lang="en-US" dirty="0"/>
              <a:t>What are the worst things?</a:t>
            </a:r>
            <a:endParaRPr lang="en-US" sz="1200" dirty="0"/>
          </a:p>
          <a:p>
            <a:endParaRPr lang="en-US" dirty="0" smtClean="0"/>
          </a:p>
          <a:p>
            <a:endParaRPr lang="en-US" dirty="0"/>
          </a:p>
          <a:p>
            <a:endParaRPr lang="en-US" dirty="0"/>
          </a:p>
        </p:txBody>
      </p:sp>
    </p:spTree>
    <p:extLst>
      <p:ext uri="{BB962C8B-B14F-4D97-AF65-F5344CB8AC3E}">
        <p14:creationId xmlns:p14="http://schemas.microsoft.com/office/powerpoint/2010/main" val="85721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Tips for Listening</a:t>
            </a:r>
            <a:endParaRPr lang="en-US" b="1"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4834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 Don’t listen for individual words</a:t>
            </a:r>
            <a:endParaRPr lang="en-US" b="1" dirty="0"/>
          </a:p>
        </p:txBody>
      </p:sp>
      <p:sp>
        <p:nvSpPr>
          <p:cNvPr id="3" name="Content Placeholder 2"/>
          <p:cNvSpPr>
            <a:spLocks noGrp="1"/>
          </p:cNvSpPr>
          <p:nvPr>
            <p:ph idx="1"/>
          </p:nvPr>
        </p:nvSpPr>
        <p:spPr>
          <a:xfrm>
            <a:off x="605307" y="1825625"/>
            <a:ext cx="11075831" cy="4819874"/>
          </a:xfrm>
        </p:spPr>
        <p:txBody>
          <a:bodyPr>
            <a:normAutofit/>
          </a:bodyPr>
          <a:lstStyle/>
          <a:p>
            <a:r>
              <a:rPr lang="en-US" sz="3000" dirty="0" smtClean="0"/>
              <a:t>Listen for main ideas</a:t>
            </a:r>
          </a:p>
          <a:p>
            <a:pPr lvl="1"/>
            <a:r>
              <a:rPr lang="en-US" sz="2800" dirty="0" smtClean="0"/>
              <a:t>Know what information you need</a:t>
            </a:r>
          </a:p>
          <a:p>
            <a:pPr lvl="1"/>
            <a:r>
              <a:rPr lang="en-US" sz="2800" dirty="0" smtClean="0"/>
              <a:t>Give your brain “a job” to collect only that information</a:t>
            </a:r>
          </a:p>
          <a:p>
            <a:pPr lvl="1"/>
            <a:endParaRPr lang="en-US" sz="1400" dirty="0"/>
          </a:p>
          <a:p>
            <a:r>
              <a:rPr lang="en-US" sz="3000" dirty="0" smtClean="0"/>
              <a:t>When you give you brain an objective, it will automatically sort through the individual words to get the main ideas that you need</a:t>
            </a:r>
          </a:p>
          <a:p>
            <a:endParaRPr lang="en-US" sz="1400" dirty="0"/>
          </a:p>
          <a:p>
            <a:r>
              <a:rPr lang="en-US" sz="3000" dirty="0" smtClean="0"/>
              <a:t>Define the objective – “What’s the point of this conversation?”</a:t>
            </a:r>
          </a:p>
          <a:p>
            <a:r>
              <a:rPr lang="en-US" sz="3000" dirty="0" smtClean="0"/>
              <a:t>Listen only for information that helps you achieve your objective – “What information do I need to support the objective?”</a:t>
            </a:r>
          </a:p>
        </p:txBody>
      </p:sp>
    </p:spTree>
    <p:extLst>
      <p:ext uri="{BB962C8B-B14F-4D97-AF65-F5344CB8AC3E}">
        <p14:creationId xmlns:p14="http://schemas.microsoft.com/office/powerpoint/2010/main" val="1531034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 Don’t think, just listen</a:t>
            </a:r>
            <a:endParaRPr lang="en-US" b="1" dirty="0"/>
          </a:p>
        </p:txBody>
      </p:sp>
      <p:sp>
        <p:nvSpPr>
          <p:cNvPr id="3" name="Content Placeholder 2"/>
          <p:cNvSpPr>
            <a:spLocks noGrp="1"/>
          </p:cNvSpPr>
          <p:nvPr>
            <p:ph idx="1"/>
          </p:nvPr>
        </p:nvSpPr>
        <p:spPr>
          <a:xfrm>
            <a:off x="838200" y="1825625"/>
            <a:ext cx="10515600" cy="4703964"/>
          </a:xfrm>
        </p:spPr>
        <p:txBody>
          <a:bodyPr>
            <a:normAutofit/>
          </a:bodyPr>
          <a:lstStyle/>
          <a:p>
            <a:r>
              <a:rPr lang="en-US" sz="3000" dirty="0" smtClean="0"/>
              <a:t>Try to listen with 100% attention</a:t>
            </a:r>
          </a:p>
          <a:p>
            <a:endParaRPr lang="en-US" sz="1200" dirty="0"/>
          </a:p>
          <a:p>
            <a:r>
              <a:rPr lang="en-US" sz="3000" dirty="0" smtClean="0"/>
              <a:t>If you are actively thinking about the information in your head, then you aren’t able to use all of your energy to focus on what the speaker is saying</a:t>
            </a:r>
          </a:p>
          <a:p>
            <a:endParaRPr lang="en-US" sz="1200" dirty="0"/>
          </a:p>
          <a:p>
            <a:r>
              <a:rPr lang="en-US" sz="3000" dirty="0" smtClean="0"/>
              <a:t>It’s like trying to listen and fully understand two conversations at once</a:t>
            </a:r>
          </a:p>
          <a:p>
            <a:pPr lvl="1"/>
            <a:r>
              <a:rPr lang="en-US" sz="2600" dirty="0" smtClean="0"/>
              <a:t>The speaker and the conversation in your mind</a:t>
            </a:r>
          </a:p>
          <a:p>
            <a:pPr lvl="1"/>
            <a:r>
              <a:rPr lang="en-US" sz="2600" dirty="0" smtClean="0"/>
              <a:t>You can only listen to 1 of them with all of your attention, so choose the speaker and you can think later</a:t>
            </a:r>
            <a:endParaRPr lang="en-US" sz="2600" dirty="0"/>
          </a:p>
        </p:txBody>
      </p:sp>
    </p:spTree>
    <p:extLst>
      <p:ext uri="{BB962C8B-B14F-4D97-AF65-F5344CB8AC3E}">
        <p14:creationId xmlns:p14="http://schemas.microsoft.com/office/powerpoint/2010/main" val="35500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 Let the speaker finish</a:t>
            </a:r>
            <a:endParaRPr lang="en-US" b="1" dirty="0"/>
          </a:p>
        </p:txBody>
      </p:sp>
      <p:sp>
        <p:nvSpPr>
          <p:cNvPr id="3" name="Content Placeholder 2"/>
          <p:cNvSpPr>
            <a:spLocks noGrp="1"/>
          </p:cNvSpPr>
          <p:nvPr>
            <p:ph idx="1"/>
          </p:nvPr>
        </p:nvSpPr>
        <p:spPr>
          <a:xfrm>
            <a:off x="579549" y="1690688"/>
            <a:ext cx="11333409" cy="5167311"/>
          </a:xfrm>
        </p:spPr>
        <p:txBody>
          <a:bodyPr>
            <a:normAutofit/>
          </a:bodyPr>
          <a:lstStyle/>
          <a:p>
            <a:r>
              <a:rPr lang="en-US" dirty="0" smtClean="0"/>
              <a:t>If you don’t understand something, keep listening with 100% attention until they are done talking</a:t>
            </a:r>
          </a:p>
          <a:p>
            <a:r>
              <a:rPr lang="en-US" dirty="0" smtClean="0"/>
              <a:t>Normally when you hear something that you don’t understand, your focus shifts from listening to the speaker, onto trying to identify the meaning</a:t>
            </a:r>
          </a:p>
          <a:p>
            <a:pPr lvl="1"/>
            <a:r>
              <a:rPr lang="en-US" sz="2200" dirty="0" smtClean="0"/>
              <a:t>The “conversation in your mind” begins</a:t>
            </a:r>
          </a:p>
          <a:p>
            <a:r>
              <a:rPr lang="en-US" dirty="0" smtClean="0"/>
              <a:t>Try to stop this reaction and keep listening with your full attention</a:t>
            </a:r>
          </a:p>
          <a:p>
            <a:pPr lvl="1"/>
            <a:r>
              <a:rPr lang="en-US" dirty="0" smtClean="0"/>
              <a:t>Remember that you are listening for main ideas rather than individual words</a:t>
            </a:r>
          </a:p>
          <a:p>
            <a:pPr lvl="1"/>
            <a:r>
              <a:rPr lang="en-US" dirty="0" smtClean="0"/>
              <a:t>Chances are good the person will repeat their thought in a different way </a:t>
            </a:r>
          </a:p>
          <a:p>
            <a:pPr lvl="1"/>
            <a:r>
              <a:rPr lang="en-US" dirty="0" smtClean="0"/>
              <a:t>You will be able to collect the information you need without needing to understand the missed concept or word from before</a:t>
            </a:r>
          </a:p>
          <a:p>
            <a:r>
              <a:rPr lang="en-US" dirty="0" smtClean="0"/>
              <a:t>Once they finish, then you can ask the speaker for clarification if you still need it</a:t>
            </a:r>
            <a:endParaRPr lang="en-US" dirty="0"/>
          </a:p>
        </p:txBody>
      </p:sp>
    </p:spTree>
    <p:extLst>
      <p:ext uri="{BB962C8B-B14F-4D97-AF65-F5344CB8AC3E}">
        <p14:creationId xmlns:p14="http://schemas.microsoft.com/office/powerpoint/2010/main" val="237128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 Some people aren’t good speakers</a:t>
            </a:r>
            <a:endParaRPr lang="en-US" b="1" dirty="0"/>
          </a:p>
        </p:txBody>
      </p:sp>
      <p:sp>
        <p:nvSpPr>
          <p:cNvPr id="3" name="Content Placeholder 2"/>
          <p:cNvSpPr>
            <a:spLocks noGrp="1"/>
          </p:cNvSpPr>
          <p:nvPr>
            <p:ph idx="1"/>
          </p:nvPr>
        </p:nvSpPr>
        <p:spPr>
          <a:xfrm>
            <a:off x="838200" y="1825624"/>
            <a:ext cx="10515600" cy="4755479"/>
          </a:xfrm>
        </p:spPr>
        <p:txBody>
          <a:bodyPr>
            <a:normAutofit/>
          </a:bodyPr>
          <a:lstStyle/>
          <a:p>
            <a:r>
              <a:rPr lang="en-US" dirty="0" smtClean="0"/>
              <a:t>Just because someone is a native speaker doesn’t mean they have good communication skills</a:t>
            </a:r>
          </a:p>
          <a:p>
            <a:endParaRPr lang="en-US" sz="1200" dirty="0" smtClean="0"/>
          </a:p>
          <a:p>
            <a:r>
              <a:rPr lang="en-US" dirty="0" smtClean="0"/>
              <a:t>They might talk fast, they might talk loud enough, their ideas might be unorganized, etc.</a:t>
            </a:r>
          </a:p>
          <a:p>
            <a:endParaRPr lang="en-US" sz="1300" dirty="0" smtClean="0"/>
          </a:p>
          <a:p>
            <a:r>
              <a:rPr lang="en-US" dirty="0" smtClean="0"/>
              <a:t>Don’t get overwhelmed in these situations</a:t>
            </a:r>
          </a:p>
          <a:p>
            <a:pPr lvl="1"/>
            <a:r>
              <a:rPr lang="en-US" dirty="0" smtClean="0"/>
              <a:t>#1 – Give your brain a job and only listen for with the purpose of getting only the information that you need </a:t>
            </a:r>
          </a:p>
          <a:p>
            <a:pPr lvl="1"/>
            <a:r>
              <a:rPr lang="en-US" dirty="0" smtClean="0"/>
              <a:t>#2 – Listen with 100% attention without focusing on </a:t>
            </a:r>
            <a:r>
              <a:rPr lang="en-US" b="1" i="1" dirty="0" smtClean="0"/>
              <a:t>how</a:t>
            </a:r>
            <a:r>
              <a:rPr lang="en-US" dirty="0" smtClean="0"/>
              <a:t> they are talking</a:t>
            </a:r>
          </a:p>
          <a:p>
            <a:pPr lvl="1"/>
            <a:r>
              <a:rPr lang="en-US" dirty="0" smtClean="0"/>
              <a:t>#3 – Let them finish to see if you are able to collect the information you need to achieve your objective</a:t>
            </a:r>
            <a:endParaRPr lang="en-US" dirty="0"/>
          </a:p>
        </p:txBody>
      </p:sp>
    </p:spTree>
    <p:extLst>
      <p:ext uri="{BB962C8B-B14F-4D97-AF65-F5344CB8AC3E}">
        <p14:creationId xmlns:p14="http://schemas.microsoft.com/office/powerpoint/2010/main" val="2508923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 Actively participate in the conversation</a:t>
            </a:r>
            <a:endParaRPr lang="en-US" b="1" dirty="0"/>
          </a:p>
        </p:txBody>
      </p:sp>
      <p:sp>
        <p:nvSpPr>
          <p:cNvPr id="3" name="Content Placeholder 2"/>
          <p:cNvSpPr>
            <a:spLocks noGrp="1"/>
          </p:cNvSpPr>
          <p:nvPr>
            <p:ph idx="1"/>
          </p:nvPr>
        </p:nvSpPr>
        <p:spPr>
          <a:xfrm>
            <a:off x="553791" y="1825625"/>
            <a:ext cx="10998557" cy="4351338"/>
          </a:xfrm>
        </p:spPr>
        <p:txBody>
          <a:bodyPr/>
          <a:lstStyle/>
          <a:p>
            <a:r>
              <a:rPr lang="en-US" dirty="0" smtClean="0"/>
              <a:t>Don’t let the speaker ramble on for too long while you are sitting silent</a:t>
            </a:r>
          </a:p>
          <a:p>
            <a:pPr lvl="1"/>
            <a:r>
              <a:rPr lang="en-US" dirty="0" smtClean="0"/>
              <a:t>Too much information makes it </a:t>
            </a:r>
            <a:r>
              <a:rPr lang="en-US" i="1" dirty="0" smtClean="0"/>
              <a:t>really</a:t>
            </a:r>
            <a:r>
              <a:rPr lang="en-US" dirty="0" smtClean="0"/>
              <a:t> easy to get confused</a:t>
            </a:r>
          </a:p>
          <a:p>
            <a:pPr marL="457200" lvl="1" indent="0">
              <a:buNone/>
            </a:pPr>
            <a:endParaRPr lang="en-US" dirty="0" smtClean="0"/>
          </a:p>
          <a:p>
            <a:r>
              <a:rPr lang="en-US" dirty="0" smtClean="0"/>
              <a:t>Actively engage in the conversation</a:t>
            </a:r>
          </a:p>
          <a:p>
            <a:pPr lvl="1"/>
            <a:r>
              <a:rPr lang="en-US" dirty="0" smtClean="0"/>
              <a:t>Ask questions to gather more information to support your objectives: “Can you explain more about ________ ?”</a:t>
            </a:r>
          </a:p>
          <a:p>
            <a:pPr lvl="1"/>
            <a:r>
              <a:rPr lang="en-US" dirty="0" smtClean="0"/>
              <a:t>Give summaries to check understanding: “Let me just confirm, you said ______”</a:t>
            </a:r>
          </a:p>
          <a:p>
            <a:pPr marL="457200" lvl="1" indent="0">
              <a:buNone/>
            </a:pPr>
            <a:endParaRPr lang="en-US" dirty="0" smtClean="0"/>
          </a:p>
          <a:p>
            <a:r>
              <a:rPr lang="en-US" dirty="0" smtClean="0"/>
              <a:t>This goes against rule #3 (“Let the speaker finish”), however rule #4 “Some people aren’t good speakers” and they will talk for a long time</a:t>
            </a:r>
          </a:p>
          <a:p>
            <a:endParaRPr lang="en-US" dirty="0"/>
          </a:p>
        </p:txBody>
      </p:sp>
    </p:spTree>
    <p:extLst>
      <p:ext uri="{BB962C8B-B14F-4D97-AF65-F5344CB8AC3E}">
        <p14:creationId xmlns:p14="http://schemas.microsoft.com/office/powerpoint/2010/main" val="3563404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Know </a:t>
            </a:r>
            <a:r>
              <a:rPr lang="en-US" b="1" i="1" dirty="0" smtClean="0"/>
              <a:t>when</a:t>
            </a:r>
            <a:r>
              <a:rPr lang="en-US" dirty="0" smtClean="0"/>
              <a:t> the important information is coming</a:t>
            </a:r>
            <a:endParaRPr lang="en-US" dirty="0"/>
          </a:p>
        </p:txBody>
      </p:sp>
      <p:sp>
        <p:nvSpPr>
          <p:cNvPr id="3" name="Content Placeholder 2"/>
          <p:cNvSpPr>
            <a:spLocks noGrp="1"/>
          </p:cNvSpPr>
          <p:nvPr>
            <p:ph idx="1"/>
          </p:nvPr>
        </p:nvSpPr>
        <p:spPr/>
        <p:txBody>
          <a:bodyPr/>
          <a:lstStyle/>
          <a:p>
            <a:r>
              <a:rPr lang="en-US" dirty="0" smtClean="0"/>
              <a:t>Know the words that typically signal that something important is about to be said</a:t>
            </a:r>
          </a:p>
          <a:p>
            <a:pPr lvl="1"/>
            <a:r>
              <a:rPr lang="en-US" b="1" dirty="0" smtClean="0"/>
              <a:t>Adverbs</a:t>
            </a:r>
            <a:r>
              <a:rPr lang="en-US" dirty="0" smtClean="0"/>
              <a:t>: Never, always, really, very</a:t>
            </a:r>
          </a:p>
          <a:p>
            <a:pPr lvl="1"/>
            <a:r>
              <a:rPr lang="en-US" b="1" dirty="0" smtClean="0"/>
              <a:t>Modal auxiliaries</a:t>
            </a:r>
            <a:r>
              <a:rPr lang="en-US" dirty="0" smtClean="0"/>
              <a:t>: Must, should</a:t>
            </a:r>
          </a:p>
          <a:p>
            <a:pPr lvl="1"/>
            <a:r>
              <a:rPr lang="en-US" b="1" dirty="0" smtClean="0"/>
              <a:t>Superlative adjectives</a:t>
            </a:r>
            <a:r>
              <a:rPr lang="en-US" dirty="0" smtClean="0"/>
              <a:t>: Most, best</a:t>
            </a:r>
          </a:p>
          <a:p>
            <a:pPr marL="457200" lvl="1" indent="0">
              <a:buNone/>
            </a:pPr>
            <a:endParaRPr lang="en-US" dirty="0"/>
          </a:p>
          <a:p>
            <a:r>
              <a:rPr lang="en-US" dirty="0" smtClean="0"/>
              <a:t>These words are triggers that some important information is about to be said</a:t>
            </a:r>
          </a:p>
          <a:p>
            <a:endParaRPr lang="en-US" dirty="0"/>
          </a:p>
          <a:p>
            <a:r>
              <a:rPr lang="en-US" dirty="0" smtClean="0"/>
              <a:t>This is more of an advanced skill and will take some time to practice</a:t>
            </a:r>
            <a:endParaRPr lang="en-US" dirty="0"/>
          </a:p>
        </p:txBody>
      </p:sp>
    </p:spTree>
    <p:extLst>
      <p:ext uri="{BB962C8B-B14F-4D97-AF65-F5344CB8AC3E}">
        <p14:creationId xmlns:p14="http://schemas.microsoft.com/office/powerpoint/2010/main" val="4172712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1552</Words>
  <Application>Microsoft Office PowerPoint</Application>
  <PresentationFormat>Widescreen</PresentationFormat>
  <Paragraphs>170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Week 10</vt:lpstr>
      <vt:lpstr>Warm Up Discussion</vt:lpstr>
      <vt:lpstr>Tips for Listening</vt:lpstr>
      <vt:lpstr>#1 - Don’t listen for individual words</vt:lpstr>
      <vt:lpstr>#2 – Don’t think, just listen</vt:lpstr>
      <vt:lpstr>#3 – Let the speaker finish</vt:lpstr>
      <vt:lpstr>#4 – Some people aren’t good speakers</vt:lpstr>
      <vt:lpstr>#5 – Actively participate in the conversation</vt:lpstr>
      <vt:lpstr>#6 – Know when the important information is coming</vt:lpstr>
      <vt:lpstr>#7 – Stop the translation process</vt:lpstr>
      <vt:lpstr>Summary</vt:lpstr>
      <vt:lpstr>Tips for Self Study</vt:lpstr>
      <vt:lpstr>Turn off the Subtitles</vt:lpstr>
      <vt:lpstr>Take Notes</vt:lpstr>
      <vt:lpstr>Taking Notes</vt:lpstr>
      <vt:lpstr>Script 1</vt:lpstr>
      <vt:lpstr>Script 2</vt:lpstr>
      <vt:lpstr>Practicing #7 – Stop the translation process</vt:lpstr>
      <vt:lpstr>How to choose something for practicing</vt:lpstr>
      <vt:lpstr>How to choose something for practicing</vt:lpstr>
      <vt:lpstr>Listening for General Ideas</vt:lpstr>
      <vt:lpstr>Additional Resources</vt:lpstr>
      <vt:lpstr>Discussion</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Services</dc:title>
  <dc:creator>Ashley Saliba</dc:creator>
  <cp:lastModifiedBy>Ashley Saliba</cp:lastModifiedBy>
  <cp:revision>22</cp:revision>
  <dcterms:created xsi:type="dcterms:W3CDTF">2014-08-17T10:13:55Z</dcterms:created>
  <dcterms:modified xsi:type="dcterms:W3CDTF">2014-08-25T03:15:57Z</dcterms:modified>
</cp:coreProperties>
</file>