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8" r:id="rId2"/>
    <p:sldId id="256" r:id="rId3"/>
    <p:sldId id="257" r:id="rId4"/>
    <p:sldId id="258" r:id="rId5"/>
    <p:sldId id="259" r:id="rId6"/>
    <p:sldId id="284" r:id="rId7"/>
    <p:sldId id="260" r:id="rId8"/>
    <p:sldId id="285" r:id="rId9"/>
    <p:sldId id="261" r:id="rId10"/>
    <p:sldId id="286" r:id="rId11"/>
    <p:sldId id="263" r:id="rId12"/>
    <p:sldId id="287" r:id="rId13"/>
    <p:sldId id="264" r:id="rId14"/>
    <p:sldId id="288" r:id="rId15"/>
    <p:sldId id="265" r:id="rId16"/>
    <p:sldId id="289" r:id="rId17"/>
    <p:sldId id="266" r:id="rId18"/>
    <p:sldId id="290" r:id="rId19"/>
    <p:sldId id="267" r:id="rId20"/>
    <p:sldId id="291" r:id="rId21"/>
    <p:sldId id="268" r:id="rId22"/>
    <p:sldId id="292" r:id="rId23"/>
    <p:sldId id="269" r:id="rId24"/>
    <p:sldId id="293" r:id="rId25"/>
    <p:sldId id="270" r:id="rId26"/>
    <p:sldId id="294" r:id="rId27"/>
    <p:sldId id="271" r:id="rId28"/>
    <p:sldId id="295" r:id="rId29"/>
    <p:sldId id="272" r:id="rId30"/>
    <p:sldId id="296" r:id="rId31"/>
    <p:sldId id="273" r:id="rId32"/>
    <p:sldId id="297" r:id="rId33"/>
    <p:sldId id="274" r:id="rId34"/>
    <p:sldId id="298" r:id="rId35"/>
    <p:sldId id="275" r:id="rId36"/>
    <p:sldId id="299" r:id="rId37"/>
    <p:sldId id="276" r:id="rId38"/>
    <p:sldId id="300" r:id="rId39"/>
    <p:sldId id="277" r:id="rId40"/>
    <p:sldId id="301" r:id="rId41"/>
    <p:sldId id="278" r:id="rId42"/>
    <p:sldId id="302" r:id="rId43"/>
    <p:sldId id="279" r:id="rId44"/>
    <p:sldId id="303" r:id="rId45"/>
    <p:sldId id="280" r:id="rId46"/>
    <p:sldId id="304" r:id="rId47"/>
    <p:sldId id="281" r:id="rId48"/>
    <p:sldId id="305" r:id="rId49"/>
    <p:sldId id="282" r:id="rId50"/>
    <p:sldId id="306" r:id="rId51"/>
    <p:sldId id="283" r:id="rId52"/>
    <p:sldId id="30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8D252C2-E898-4131-A4E7-D7E6D6ECC73D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8402977-4EB8-4ABE-8135-BD338F19F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3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Created by Educational Technology Network. www.edtechnetwork.com 2009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EEF44C-114C-4513-AE47-3EF06B41C3AD}" type="slidenum">
              <a:rPr 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5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AE061F-90AA-43FB-92B2-4AB63FD3AD19}" type="slidenum">
              <a:rPr 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5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07C6F3-2323-4912-A286-4DF89A7C5BC6}" type="slidenum">
              <a:rPr 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7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0A907F-3E12-4291-BE08-BD35B8B8FE0E}" type="slidenum">
              <a:rPr 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D650AB-756F-44BC-8969-C5990E355072}" type="slidenum">
              <a:rPr 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3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B02EA1-CCA3-498F-AF99-CCD6B2CE3BA6}" type="slidenum">
              <a:rPr 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5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6B13A7-16B1-4906-8826-C49B1EED098E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3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D4B2E9-9F2B-4DD0-81FF-452AF9914AD3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2CAD4-B9C5-4A3D-892B-D9928E64547D}" type="slidenum">
              <a:rPr 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9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2C6AE-2C8C-451A-8F95-046C9CE4F0CF}" type="slidenum">
              <a:rPr 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643A77-F954-4CFF-9613-47CED252C288}" type="slidenum">
              <a:rPr 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4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B458C4-72C4-4D65-8909-6D5DC2D86CEB}" type="slidenum">
              <a:rPr 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17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DDDECB-89E2-4359-81A0-8C63D0D26BC6}" type="slidenum">
              <a:rPr 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7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948522-D2F9-407C-8F1C-4DAC38B27616}" type="slidenum">
              <a:rPr 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82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5A8648-8382-4F22-83EA-32D40540D754}" type="slidenum">
              <a:rPr 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04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55DF91-F805-4CC1-9893-B0CBDE045FA5}" type="slidenum">
              <a:rPr 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01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10DF32-BC71-4E23-9FB4-EFEDDCC6882A}" type="slidenum">
              <a:rPr 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71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733B4A-694B-4EA8-B898-DC347129CAE9}" type="slidenum">
              <a:rPr 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11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53C49F-1CD3-4211-B54E-AAE1A8A45D27}" type="slidenum">
              <a:rPr 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06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2A4321-59D0-43CF-8EBD-68996F112C37}" type="slidenum">
              <a:rPr 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35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8D5E40-886E-48BD-857E-83925B19FE29}" type="slidenum">
              <a:rPr 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30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E7CE7B-61B7-4B40-8588-1515C9F1BFCD}" type="slidenum">
              <a:rPr 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3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093171-5E17-4DDB-B249-700C31B8F470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35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82A0FB-3F6D-481E-BE89-1048B698CB4C}" type="slidenum">
              <a:rPr 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4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75EA94-1143-4FAB-9283-1BE08C881EC1}" type="slidenum">
              <a:rPr 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67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FD03FE-E15C-49CB-8199-CCD233D3AF28}" type="slidenum">
              <a:rPr 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99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88BB61-ABD6-4ECE-886B-57734F2FDB48}" type="slidenum">
              <a:rPr 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01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811279-08DA-4F07-9139-C9B5F5953661}" type="slidenum">
              <a:rPr 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13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13EA41-7BC5-4E08-AB8C-AC196D0C47F7}" type="slidenum">
              <a:rPr 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47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B7EFAE-5847-4386-B076-4A0A1B6CCBCB}" type="slidenum">
              <a:rPr 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83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BF060D-1102-4E70-B32F-F7B6AA9A8F41}" type="slidenum">
              <a:rPr 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47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C63784-BEEE-4346-93FE-1D59CAAFEC46}" type="slidenum">
              <a:rPr 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81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BFCCEC-F31C-4C04-9038-2B1CAD0B0417}" type="slidenum">
              <a:rPr 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1B345A-0497-4FD4-9DB9-597D3A491EA3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906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F5CE9D-6FFC-4F51-824E-0C4213615A24}" type="slidenum">
              <a:rPr 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00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B3B04A-0780-4161-A5E9-DA0C95084F70}" type="slidenum">
              <a:rPr 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88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9A8E66-99A4-44B3-8DCE-33252E27A61C}" type="slidenum">
              <a:rPr 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18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A9548C-97DF-4A0D-9D5A-1F8DC8EFFAC4}" type="slidenum">
              <a:rPr 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14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1D31AF-B81F-4451-9D37-560DB7015D5F}" type="slidenum">
              <a:rPr 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21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3E6114-2262-4B8F-9C88-D6CF78EBACD4}" type="slidenum">
              <a:rPr 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31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FB22CF-C046-4D5F-8DDC-72DC8225DF07}" type="slidenum">
              <a:rPr 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29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6DF9A7-0843-46BB-8F92-6E410E7D9937}" type="slidenum">
              <a:rPr 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808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EA445-AFED-4C3E-B1B5-121710B4A6E5}" type="slidenum">
              <a:rPr lang="en-US">
                <a:latin typeface="Calibri" panose="020F0502020204030204" pitchFamily="34" charset="0"/>
              </a:rPr>
              <a:pPr eaLnBrk="1" hangingPunct="1"/>
              <a:t>48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67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4C64B9-CDCF-4794-A463-AFE0E3CEF408}" type="slidenum">
              <a:rPr 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6813C-F0D5-4C0C-A40E-D1B20EA56458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067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3CFD26-FD80-4DF0-8B5C-7C695FFA6AFD}" type="slidenum">
              <a:rPr 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618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4C7E36-EDD1-4495-AEBD-21934EF55C6A}" type="slidenum">
              <a:rPr lang="en-US">
                <a:latin typeface="Calibri" panose="020F0502020204030204" pitchFamily="34" charset="0"/>
              </a:rPr>
              <a:pPr eaLnBrk="1" hangingPunct="1"/>
              <a:t>51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986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689A82-E17E-4927-B463-5BE3EEFC8920}" type="slidenum">
              <a:rPr lang="en-US">
                <a:latin typeface="Calibri" panose="020F0502020204030204" pitchFamily="34" charset="0"/>
              </a:rPr>
              <a:pPr eaLnBrk="1" hangingPunct="1"/>
              <a:t>52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43E6F9-5F55-4762-8AAD-8C966CE8F390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7DC415-A3D7-4784-9501-2360BB2EEE90}" type="slidenum">
              <a:rPr 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3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98F5C1-5D27-4C48-8A58-E20450931A21}" type="slidenum">
              <a:rPr 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7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E4B64B-DD85-4C29-BAFB-74716FAF662A}" type="slidenum">
              <a:rPr 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0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5F9E9-F02E-41F9-9334-29F38D52FDAC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F17E8-C68B-4492-B5DA-42E798CFF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35E59-EF5B-4C89-A9C3-1F1F426FBDF2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99409-D570-4D50-A6D9-7078CD4D2A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447800"/>
            <a:ext cx="8229600" cy="4572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1F6A-CEF9-4611-968F-F1D46D1937DE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49BF4D-BA96-4C58-BF59-4E0F5A7AA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AB3B5-65B8-44F1-87FA-C8C1630083DF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B10E6-22D1-4E8E-843E-1E62769F1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8231-1110-4C3A-8D0F-EF9B41E13ECF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D1429-E96E-4EDC-8317-3C501D389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A8AA3-F7FF-4869-BDA9-957FA7850CC8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6D3B4-5BA0-4BE9-85E4-6446BC43C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A9A63-45F8-47B4-A734-EAF3DC13CDD4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4541A-2B7E-4882-94EC-839ACC6B8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A1D76-4376-4A92-8B41-995AEFCDC026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FFB4F-8022-43A9-883C-C84C6D3E4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F478-12C5-4478-B69F-EADA807A5543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6EA4C-D36B-44D0-91D1-DABBBF6BE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2671B-9CAD-473E-AF81-76412E14F5B0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11250-A75B-4DE3-A627-E614CCDA6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AA8C8-3B5C-42A2-9FB9-A90A227E4A37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6ABE9-E089-4637-8C99-EE65BF6FD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F5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1F6540-94A8-4754-9362-269CDF1A7515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B02698C-5368-4035-B813-B63E0CBE94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2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helsenglish.com/videos/how-make-ts-soun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7.xml"/><Relationship Id="rId18" Type="http://schemas.openxmlformats.org/officeDocument/2006/relationships/slide" Target="slide9.xml"/><Relationship Id="rId26" Type="http://schemas.openxmlformats.org/officeDocument/2006/relationships/slide" Target="slide41.xml"/><Relationship Id="rId3" Type="http://schemas.openxmlformats.org/officeDocument/2006/relationships/slide" Target="slide3.xml"/><Relationship Id="rId21" Type="http://schemas.openxmlformats.org/officeDocument/2006/relationships/slide" Target="slide39.xml"/><Relationship Id="rId7" Type="http://schemas.openxmlformats.org/officeDocument/2006/relationships/slide" Target="slide43.xml"/><Relationship Id="rId12" Type="http://schemas.openxmlformats.org/officeDocument/2006/relationships/slide" Target="slide45.xml"/><Relationship Id="rId17" Type="http://schemas.openxmlformats.org/officeDocument/2006/relationships/slide" Target="slide47.xml"/><Relationship Id="rId25" Type="http://schemas.openxmlformats.org/officeDocument/2006/relationships/slide" Target="slide31.xml"/><Relationship Id="rId2" Type="http://schemas.openxmlformats.org/officeDocument/2006/relationships/notesSlide" Target="../notesSlides/notesSlide2.xml"/><Relationship Id="rId16" Type="http://schemas.openxmlformats.org/officeDocument/2006/relationships/slide" Target="slide37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11" Type="http://schemas.openxmlformats.org/officeDocument/2006/relationships/slide" Target="slide35.xml"/><Relationship Id="rId24" Type="http://schemas.openxmlformats.org/officeDocument/2006/relationships/slide" Target="slide21.xml"/><Relationship Id="rId5" Type="http://schemas.openxmlformats.org/officeDocument/2006/relationships/slide" Target="slide23.xml"/><Relationship Id="rId15" Type="http://schemas.openxmlformats.org/officeDocument/2006/relationships/slide" Target="slide27.xml"/><Relationship Id="rId23" Type="http://schemas.openxmlformats.org/officeDocument/2006/relationships/slide" Target="slide11.xml"/><Relationship Id="rId10" Type="http://schemas.openxmlformats.org/officeDocument/2006/relationships/slide" Target="slide25.xml"/><Relationship Id="rId19" Type="http://schemas.openxmlformats.org/officeDocument/2006/relationships/slide" Target="slide19.xml"/><Relationship Id="rId4" Type="http://schemas.openxmlformats.org/officeDocument/2006/relationships/slide" Target="slide13.xml"/><Relationship Id="rId9" Type="http://schemas.openxmlformats.org/officeDocument/2006/relationships/slide" Target="slide15.xml"/><Relationship Id="rId14" Type="http://schemas.openxmlformats.org/officeDocument/2006/relationships/slide" Target="slide17.xml"/><Relationship Id="rId22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helsenglish.com/videos/can-vs-can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chelsenglish.com/videos/plural-noun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SyIUJh5iC4I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JeopardyIcon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2805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4191000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Basic Pronunciation Review</a:t>
            </a:r>
            <a:endParaRPr lang="en-US" sz="2800" b="1" dirty="0">
              <a:ln w="11430"/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– 40 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www.rachelsenglish.com/videos/how-make-ts-sound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Tongue goes forward and up, on the back of your teeth, to block the air for the /t/ and then releases the air for the /s/</a:t>
            </a:r>
          </a:p>
          <a:p>
            <a:pPr marL="0" indent="0" algn="ctr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pic>
        <p:nvPicPr>
          <p:cNvPr id="12292" name="Picture 2" descr="C:\Users\Robin\AppData\Local\Microsoft\Windows\Temporary Internet Files\Content.IE5\UKPIYV1G\MCj04421220000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– 50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>
                <a:solidFill>
                  <a:schemeClr val="tx1"/>
                </a:solidFill>
              </a:rPr>
              <a:t>Which sound is used to replace the full form vowel (strong form) in unstressed syllables or words?</a:t>
            </a:r>
          </a:p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– 50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365362" y="1520956"/>
            <a:ext cx="8229600" cy="452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>
                <a:solidFill>
                  <a:schemeClr val="tx1"/>
                </a:solidFill>
              </a:rPr>
              <a:t>/ə/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“It’s for him” 		-&gt; 	“It’s /</a:t>
            </a:r>
            <a:r>
              <a:rPr lang="en-US" dirty="0" err="1">
                <a:solidFill>
                  <a:schemeClr val="tx1"/>
                </a:solidFill>
              </a:rPr>
              <a:t>fə</a:t>
            </a:r>
            <a:r>
              <a:rPr lang="en-US" dirty="0">
                <a:solidFill>
                  <a:schemeClr val="tx1"/>
                </a:solidFill>
              </a:rPr>
              <a:t>/ him.”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u="sng" dirty="0">
                <a:solidFill>
                  <a:schemeClr val="tx1"/>
                </a:solidFill>
              </a:rPr>
              <a:t>Ca</a:t>
            </a:r>
            <a:r>
              <a:rPr lang="en-US" dirty="0">
                <a:solidFill>
                  <a:schemeClr val="tx1"/>
                </a:solidFill>
              </a:rPr>
              <a:t>nada 			-&gt; 	/</a:t>
            </a:r>
            <a:r>
              <a:rPr lang="en-US" dirty="0" err="1">
                <a:solidFill>
                  <a:schemeClr val="tx1"/>
                </a:solidFill>
              </a:rPr>
              <a:t>kænədə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u="sng" dirty="0">
                <a:solidFill>
                  <a:schemeClr val="tx1"/>
                </a:solidFill>
              </a:rPr>
              <a:t>co</a:t>
            </a:r>
            <a:r>
              <a:rPr lang="en-US" dirty="0">
                <a:solidFill>
                  <a:schemeClr val="tx1"/>
                </a:solidFill>
              </a:rPr>
              <a:t>nomy 		-&gt; 	/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</a:t>
            </a:r>
            <a:r>
              <a:rPr lang="en-US" dirty="0" err="1">
                <a:solidFill>
                  <a:schemeClr val="tx1"/>
                </a:solidFill>
              </a:rPr>
              <a:t>kɒnəmi</a:t>
            </a:r>
            <a:r>
              <a:rPr lang="en-US" dirty="0">
                <a:solidFill>
                  <a:schemeClr val="tx1"/>
                </a:solidFill>
              </a:rPr>
              <a:t>:/</a:t>
            </a:r>
          </a:p>
          <a:p>
            <a:pPr marL="0" indent="0" algn="ctr" eaLnBrk="1" hangingPunct="1">
              <a:buNone/>
            </a:pPr>
            <a:endParaRPr lang="en-US" dirty="0" smtClean="0"/>
          </a:p>
        </p:txBody>
      </p:sp>
      <p:pic>
        <p:nvPicPr>
          <p:cNvPr id="14340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 and Concept - 10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>
                <a:solidFill>
                  <a:schemeClr val="tx1"/>
                </a:solidFill>
              </a:rPr>
              <a:t>What’s the purpose of </a:t>
            </a:r>
          </a:p>
          <a:p>
            <a:pPr marL="0" indent="0" algn="ctr" eaLnBrk="1" hangingPunct="1">
              <a:buNone/>
            </a:pPr>
            <a:r>
              <a:rPr lang="en-US" sz="4000" dirty="0">
                <a:solidFill>
                  <a:schemeClr val="tx1"/>
                </a:solidFill>
              </a:rPr>
              <a:t>structure words?</a:t>
            </a:r>
          </a:p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– 10 </a:t>
            </a:r>
          </a:p>
        </p:txBody>
      </p:sp>
      <p:pic>
        <p:nvPicPr>
          <p:cNvPr id="16388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dirty="0">
                <a:solidFill>
                  <a:schemeClr val="tx1"/>
                </a:solidFill>
              </a:rPr>
              <a:t>Structure Words</a:t>
            </a:r>
          </a:p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Words that are only used for proper grammar. They don’t give us any information so we can typically speak them in a “weak form”</a:t>
            </a:r>
          </a:p>
          <a:p>
            <a:pPr marL="0" indent="0" algn="ctr" eaLnBrk="1" hangingPunct="1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600" dirty="0">
                <a:solidFill>
                  <a:schemeClr val="tx1"/>
                </a:solidFill>
              </a:rPr>
              <a:t>Conjunctions (and/or)</a:t>
            </a:r>
          </a:p>
          <a:p>
            <a:pPr eaLnBrk="1" hangingPunct="1"/>
            <a:r>
              <a:rPr lang="en-US" sz="2600" dirty="0">
                <a:solidFill>
                  <a:schemeClr val="tx1"/>
                </a:solidFill>
              </a:rPr>
              <a:t>Pronouns (I/you/he/they)</a:t>
            </a:r>
          </a:p>
          <a:p>
            <a:pPr eaLnBrk="1" hangingPunct="1"/>
            <a:r>
              <a:rPr lang="en-US" sz="2600" dirty="0">
                <a:solidFill>
                  <a:schemeClr val="tx1"/>
                </a:solidFill>
              </a:rPr>
              <a:t>Positive Auxiliaries (can/would/could)</a:t>
            </a:r>
          </a:p>
          <a:p>
            <a:pPr eaLnBrk="1" hangingPunct="1"/>
            <a:r>
              <a:rPr lang="en-US" sz="2600" dirty="0">
                <a:solidFill>
                  <a:schemeClr val="tx1"/>
                </a:solidFill>
              </a:rPr>
              <a:t>Prepositions (in/on/around/under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- 20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458200" cy="330517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the three ways to check understanding to make sure that a message is clear?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– 20 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152400" y="1417638"/>
            <a:ext cx="8801100" cy="5211762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Speaker asks the listener if they understand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Are you with me?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Did you get that?</a:t>
            </a:r>
          </a:p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Listener politely interrupts and tells the speaker when they don’t understand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I’m not quite with you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I don’t understand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What did you say? </a:t>
            </a:r>
            <a:endParaRPr lang="en-US" sz="2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Can you please say that again? I didn’t quite get you</a:t>
            </a:r>
          </a:p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Listener can give a summary of the information to make sure it’s correct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“Let me just check that I’ve got it right, you said ________”</a:t>
            </a:r>
          </a:p>
          <a:p>
            <a:pPr lvl="1" eaLnBrk="1" hangingPunct="1"/>
            <a:r>
              <a:rPr lang="en-US" sz="2000" dirty="0" smtClean="0">
                <a:solidFill>
                  <a:schemeClr val="tx1"/>
                </a:solidFill>
              </a:rPr>
              <a:t>“Just to confirm, you said _____________”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8436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- 30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How do you speak a word differently to emphasize your point? </a:t>
            </a:r>
          </a:p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(there are three ways)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– 30 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Louder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“I </a:t>
            </a:r>
            <a:r>
              <a:rPr lang="en-US" sz="3600" b="1" dirty="0" smtClean="0">
                <a:solidFill>
                  <a:schemeClr val="tx1"/>
                </a:solidFill>
              </a:rPr>
              <a:t>really</a:t>
            </a:r>
            <a:r>
              <a:rPr lang="en-US" dirty="0" smtClean="0">
                <a:solidFill>
                  <a:schemeClr val="tx1"/>
                </a:solidFill>
              </a:rPr>
              <a:t> don’t want to go.”</a:t>
            </a:r>
          </a:p>
          <a:p>
            <a:pPr marL="457200" lvl="1" indent="0" eaLnBrk="1" hangingPunct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Longer (extending the vowel)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It was </a:t>
            </a:r>
            <a:r>
              <a:rPr lang="en-US" dirty="0" err="1" smtClean="0">
                <a:solidFill>
                  <a:schemeClr val="tx1"/>
                </a:solidFill>
              </a:rPr>
              <a:t>sooooo</a:t>
            </a:r>
            <a:r>
              <a:rPr lang="en-US" dirty="0" smtClean="0">
                <a:solidFill>
                  <a:schemeClr val="tx1"/>
                </a:solidFill>
              </a:rPr>
              <a:t> much fun</a:t>
            </a:r>
          </a:p>
          <a:p>
            <a:pPr marL="457200" lvl="1" indent="0" eaLnBrk="1" hangingPunct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Pause after the word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I said, I think that we should </a:t>
            </a:r>
            <a:r>
              <a:rPr lang="en-US" b="1" dirty="0" smtClean="0">
                <a:solidFill>
                  <a:schemeClr val="tx1"/>
                </a:solidFill>
              </a:rPr>
              <a:t>walk (</a:t>
            </a:r>
            <a:r>
              <a:rPr lang="en-US" sz="1800" b="1" dirty="0" smtClean="0">
                <a:solidFill>
                  <a:schemeClr val="tx1"/>
                </a:solidFill>
              </a:rPr>
              <a:t>pause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instead of drive</a:t>
            </a:r>
          </a:p>
        </p:txBody>
      </p:sp>
      <p:pic>
        <p:nvPicPr>
          <p:cNvPr id="20484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- 40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When do we use intonation to emphasize our point? 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3400" dirty="0" smtClean="0">
                <a:solidFill>
                  <a:schemeClr val="tx1"/>
                </a:solidFill>
              </a:rPr>
              <a:t>(There are three situations)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580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Phonemic Alphabet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Vocabulary and Concept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Intonation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Pronunciation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4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5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6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7" action="ppaction://hlinksldjump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8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9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0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1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2" action="ppaction://hlinksldjump"/>
                        </a:rPr>
                        <a:t>20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3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4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5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6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7" action="ppaction://hlinksldjump"/>
                        </a:rPr>
                        <a:t>30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8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19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0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1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2" action="ppaction://hlinksldjump"/>
                        </a:rPr>
                        <a:t>40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3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4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5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6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hlinkClick r:id="rId27" action="ppaction://hlinksldjump"/>
                        </a:rPr>
                        <a:t>50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– 40 </a:t>
            </a:r>
          </a:p>
        </p:txBody>
      </p:sp>
      <p:pic>
        <p:nvPicPr>
          <p:cNvPr id="22532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8953500" cy="49530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Expressing Strong Feelings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200" b="1" dirty="0">
                <a:solidFill>
                  <a:schemeClr val="tx1"/>
                </a:solidFill>
              </a:rPr>
              <a:t>Normal Statement:</a:t>
            </a:r>
            <a:r>
              <a:rPr lang="en-US" sz="2200" dirty="0">
                <a:solidFill>
                  <a:schemeClr val="tx1"/>
                </a:solidFill>
              </a:rPr>
              <a:t> It was really good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200" b="1" dirty="0">
                <a:solidFill>
                  <a:schemeClr val="tx1"/>
                </a:solidFill>
              </a:rPr>
              <a:t>Strong Feelings:</a:t>
            </a:r>
            <a:r>
              <a:rPr lang="en-US" sz="2200" dirty="0">
                <a:solidFill>
                  <a:schemeClr val="tx1"/>
                </a:solidFill>
              </a:rPr>
              <a:t> It was “</a:t>
            </a:r>
            <a:r>
              <a:rPr lang="en-US" sz="2200" dirty="0" err="1">
                <a:solidFill>
                  <a:schemeClr val="tx1"/>
                </a:solidFill>
              </a:rPr>
              <a:t>reeeeaaallllyyy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  <a:r>
              <a:rPr lang="en-US" sz="2200" b="1" u="sng" dirty="0">
                <a:solidFill>
                  <a:schemeClr val="tx1"/>
                </a:solidFill>
              </a:rPr>
              <a:t> good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Disagreement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200" b="1" dirty="0" smtClean="0">
                <a:solidFill>
                  <a:schemeClr val="tx1"/>
                </a:solidFill>
              </a:rPr>
              <a:t>Normal Statement</a:t>
            </a:r>
            <a:r>
              <a:rPr lang="en-US" sz="2200" dirty="0" smtClean="0">
                <a:solidFill>
                  <a:schemeClr val="tx1"/>
                </a:solidFill>
              </a:rPr>
              <a:t>: I </a:t>
            </a:r>
            <a:r>
              <a:rPr lang="en-US" sz="2200" dirty="0">
                <a:solidFill>
                  <a:schemeClr val="tx1"/>
                </a:solidFill>
              </a:rPr>
              <a:t>don't think so, it I thought it was horrible. 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200" b="1" dirty="0">
                <a:solidFill>
                  <a:schemeClr val="tx1"/>
                </a:solidFill>
              </a:rPr>
              <a:t>Disagreement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b="1" u="sng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don't think so, I thought it was </a:t>
            </a:r>
            <a:r>
              <a:rPr lang="en-US" sz="2200" b="1" u="sng" dirty="0">
                <a:solidFill>
                  <a:schemeClr val="tx1"/>
                </a:solidFill>
              </a:rPr>
              <a:t>horrible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Giving Corrections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200" b="1" dirty="0">
                <a:solidFill>
                  <a:schemeClr val="tx1"/>
                </a:solidFill>
              </a:rPr>
              <a:t>Normal Statement</a:t>
            </a:r>
            <a:r>
              <a:rPr lang="en-US" sz="2200" dirty="0">
                <a:solidFill>
                  <a:schemeClr val="tx1"/>
                </a:solidFill>
              </a:rPr>
              <a:t>: I said I want the blue one.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200" b="1" dirty="0">
                <a:solidFill>
                  <a:schemeClr val="tx1"/>
                </a:solidFill>
              </a:rPr>
              <a:t>Giving a Correction</a:t>
            </a:r>
            <a:r>
              <a:rPr lang="en-US" sz="2200" dirty="0">
                <a:solidFill>
                  <a:schemeClr val="tx1"/>
                </a:solidFill>
              </a:rPr>
              <a:t>: I said I want the </a:t>
            </a:r>
            <a:r>
              <a:rPr lang="en-US" sz="2200" b="1" u="sng" dirty="0">
                <a:solidFill>
                  <a:schemeClr val="tx1"/>
                </a:solidFill>
              </a:rPr>
              <a:t>blue</a:t>
            </a:r>
            <a:r>
              <a:rPr lang="en-US" sz="2200" dirty="0">
                <a:solidFill>
                  <a:schemeClr val="tx1"/>
                </a:solidFill>
              </a:rPr>
              <a:t> one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buSzPct val="45000"/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457200" lvl="1" indent="0" algn="ctr">
              <a:buSzPct val="45000"/>
              <a:buNone/>
            </a:pPr>
            <a:r>
              <a:rPr lang="en-US" sz="2600" b="1" i="1" dirty="0" smtClean="0">
                <a:solidFill>
                  <a:schemeClr val="tx1"/>
                </a:solidFill>
              </a:rPr>
              <a:t>*We can emphasize both content words and structure words</a:t>
            </a:r>
            <a:endParaRPr lang="en-US" sz="2600" b="1" i="1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- 50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Adj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Someone who can speak fluently. They are usually good at speaking in front of a group.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“His presentation was very easy to understand because he was so _____________ .”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Vocabulary and Concept</a:t>
            </a:r>
            <a:r>
              <a:rPr lang="en-US" dirty="0" smtClean="0"/>
              <a:t> – 50 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b="1" dirty="0" smtClean="0">
                <a:solidFill>
                  <a:schemeClr val="tx1"/>
                </a:solidFill>
              </a:rPr>
              <a:t>Articulate: </a:t>
            </a:r>
            <a:r>
              <a:rPr lang="en-US" dirty="0">
                <a:solidFill>
                  <a:schemeClr val="tx1"/>
                </a:solidFill>
              </a:rPr>
              <a:t>Someone who can speak fluently. They are usually good at speaking in front of a group.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“His presentation was very easy to understand because he was so </a:t>
            </a:r>
            <a:r>
              <a:rPr lang="en-US" b="1" u="sng" dirty="0" smtClean="0">
                <a:solidFill>
                  <a:schemeClr val="tx1"/>
                </a:solidFill>
              </a:rPr>
              <a:t>articulate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.”</a:t>
            </a:r>
          </a:p>
          <a:p>
            <a:pPr marL="0" indent="0" algn="ctr" eaLnBrk="1" hangingPunct="1">
              <a:buNone/>
            </a:pPr>
            <a:endParaRPr lang="en-US" dirty="0" smtClean="0"/>
          </a:p>
        </p:txBody>
      </p:sp>
      <p:pic>
        <p:nvPicPr>
          <p:cNvPr id="24580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- 10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Ask me this question. 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“You won’t be able to finish this task today, will you?”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– 10 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>
                <a:solidFill>
                  <a:schemeClr val="tx1"/>
                </a:solidFill>
              </a:rPr>
              <a:t>“You won’t be able to finish this task today, will you</a:t>
            </a:r>
            <a:r>
              <a:rPr lang="en-US" sz="4000" dirty="0" smtClean="0">
                <a:solidFill>
                  <a:schemeClr val="tx1"/>
                </a:solidFill>
              </a:rPr>
              <a:t>?”</a:t>
            </a:r>
          </a:p>
          <a:p>
            <a:pPr marL="0" indent="0" algn="ctr" eaLnBrk="1" hangingPunct="1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True questions, when the answer is unknown, usually use a rising tone.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628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172200" y="304800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- 20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Read this list with the correct intonation.</a:t>
            </a:r>
          </a:p>
          <a:p>
            <a:pPr marL="0" indent="0" algn="ctr" eaLnBrk="1" hangingPunct="1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“I like the weather, the people, the environment, and the food.”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– 20 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US" sz="4000" dirty="0" smtClean="0"/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</a:t>
            </a:r>
            <a:r>
              <a:rPr lang="en-US" sz="4000" dirty="0">
                <a:solidFill>
                  <a:schemeClr val="tx1"/>
                </a:solidFill>
              </a:rPr>
              <a:t>I like the weather, the people, the environment, and the food</a:t>
            </a:r>
            <a:r>
              <a:rPr lang="en-US" sz="4000" dirty="0" smtClean="0">
                <a:solidFill>
                  <a:schemeClr val="tx1"/>
                </a:solidFill>
              </a:rPr>
              <a:t>.”</a:t>
            </a:r>
          </a:p>
          <a:p>
            <a:pPr marL="0" indent="0" algn="ctr" eaLnBrk="1" hangingPunct="1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When saying a list, your intonation should rise on all items except for the last where it will fall. </a:t>
            </a:r>
            <a:endParaRPr lang="en-US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28676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733800" y="21336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10300" y="2123364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19400" y="29718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55073" y="2958869"/>
            <a:ext cx="266700" cy="241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- 30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Which words are stressed in each sentence?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“He can finish it today.”</a:t>
            </a:r>
          </a:p>
          <a:p>
            <a:pPr marL="0" indent="0" algn="ctr" eaLnBrk="1" hangingPunct="1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“He can’t finish it today.”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– 30 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“He can </a:t>
            </a:r>
            <a:r>
              <a:rPr lang="en-US" u="sng" dirty="0">
                <a:solidFill>
                  <a:schemeClr val="tx1"/>
                </a:solidFill>
              </a:rPr>
              <a:t>finish</a:t>
            </a:r>
            <a:r>
              <a:rPr lang="en-US" dirty="0">
                <a:solidFill>
                  <a:schemeClr val="tx1"/>
                </a:solidFill>
              </a:rPr>
              <a:t> it </a:t>
            </a:r>
            <a:r>
              <a:rPr lang="en-US" u="sng" dirty="0">
                <a:solidFill>
                  <a:schemeClr val="tx1"/>
                </a:solidFill>
              </a:rPr>
              <a:t>today.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marL="0" indent="0" algn="ctr" eaLnBrk="1" hangingPunct="1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“He </a:t>
            </a:r>
            <a:r>
              <a:rPr lang="en-US" u="sng" dirty="0">
                <a:solidFill>
                  <a:schemeClr val="tx1"/>
                </a:solidFill>
              </a:rPr>
              <a:t>can’t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finish</a:t>
            </a:r>
            <a:r>
              <a:rPr lang="en-US" dirty="0">
                <a:solidFill>
                  <a:schemeClr val="tx1"/>
                </a:solidFill>
              </a:rPr>
              <a:t> it </a:t>
            </a:r>
            <a:r>
              <a:rPr lang="en-US" u="sng" dirty="0">
                <a:solidFill>
                  <a:schemeClr val="tx1"/>
                </a:solidFill>
              </a:rPr>
              <a:t>today</a:t>
            </a:r>
            <a:r>
              <a:rPr lang="en-US" dirty="0">
                <a:solidFill>
                  <a:schemeClr val="tx1"/>
                </a:solidFill>
              </a:rPr>
              <a:t>.”</a:t>
            </a:r>
          </a:p>
          <a:p>
            <a:pPr eaLnBrk="1" hangingPunct="1"/>
            <a:endParaRPr lang="en-US" sz="1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Negative words are always stressed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Can’t, don’t, won’t, couldn’t, etc.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stress pattern will help you understand American pronunciation because they reduce the final sound quite often</a:t>
            </a:r>
          </a:p>
          <a:p>
            <a:pPr eaLnBrk="1" hangingPunct="1"/>
            <a:endParaRPr lang="en-US" sz="800" dirty="0" smtClean="0"/>
          </a:p>
          <a:p>
            <a:pPr marL="0" indent="0" algn="ctr" eaLnBrk="1" hangingPunct="1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www.rachelsenglish.com/videos/can-vs-cant</a:t>
            </a:r>
            <a:r>
              <a:rPr lang="en-US" sz="2000" dirty="0" smtClean="0"/>
              <a:t> </a:t>
            </a:r>
          </a:p>
        </p:txBody>
      </p:sp>
      <p:pic>
        <p:nvPicPr>
          <p:cNvPr id="30724" name="Picture 2" descr="C:\Users\Robin\AppData\Local\Microsoft\Windows\Temporary Internet Files\Content.IE5\UKPIYV1G\MCj04421220000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- 40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Count and underline the stressed syllable in these words</a:t>
            </a: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35" y="2819400"/>
            <a:ext cx="5742930" cy="3664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- 10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Say this tongue twister with the correct pronunciation of “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” sounds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i="1" dirty="0">
                <a:solidFill>
                  <a:schemeClr val="tx1"/>
                </a:solidFill>
              </a:rPr>
              <a:t>There those thousand thinkers were </a:t>
            </a:r>
            <a:r>
              <a:rPr lang="en-US" sz="4000" i="1" dirty="0" smtClean="0">
                <a:solidFill>
                  <a:schemeClr val="tx1"/>
                </a:solidFill>
              </a:rPr>
              <a:t>thinking, “how </a:t>
            </a:r>
            <a:r>
              <a:rPr lang="en-US" sz="4000" i="1" dirty="0">
                <a:solidFill>
                  <a:schemeClr val="tx1"/>
                </a:solidFill>
              </a:rPr>
              <a:t>did the other three thieves go </a:t>
            </a:r>
            <a:r>
              <a:rPr lang="en-US" sz="4000" i="1" dirty="0" smtClean="0">
                <a:solidFill>
                  <a:schemeClr val="tx1"/>
                </a:solidFill>
              </a:rPr>
              <a:t>through?”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– 40 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US" dirty="0"/>
          </a:p>
          <a:p>
            <a:pPr marL="0" indent="0" algn="ctr" eaLnBrk="1" hangingPunct="1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2772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591" y="1587500"/>
            <a:ext cx="6812818" cy="4346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- 50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sz="3600" i="1" dirty="0" smtClean="0">
                <a:solidFill>
                  <a:schemeClr val="tx1"/>
                </a:solidFill>
              </a:rPr>
              <a:t>Underline the stressed words in this dialog</a:t>
            </a:r>
            <a:r>
              <a:rPr lang="en-US" sz="3600" dirty="0" smtClean="0">
                <a:solidFill>
                  <a:schemeClr val="tx1"/>
                </a:solidFill>
              </a:rPr>
              <a:t>;</a:t>
            </a:r>
          </a:p>
          <a:p>
            <a:pPr marL="0" indent="0" algn="ctr" eaLnBrk="1" hangingPunct="1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A:</a:t>
            </a:r>
            <a:r>
              <a:rPr lang="en-US" sz="4000" dirty="0" smtClean="0">
                <a:solidFill>
                  <a:schemeClr val="tx1"/>
                </a:solidFill>
              </a:rPr>
              <a:t> Goodbye, I’ll see you tomorrow at 5:00pm.</a:t>
            </a:r>
          </a:p>
          <a:p>
            <a:pPr marL="0" indent="0" algn="ctr" eaLnBrk="1" hangingPunct="1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B:</a:t>
            </a:r>
            <a:r>
              <a:rPr lang="en-US" sz="4000" dirty="0" smtClean="0">
                <a:solidFill>
                  <a:schemeClr val="tx1"/>
                </a:solidFill>
              </a:rPr>
              <a:t> No, I’ll see you Monday at 5:00pm.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Intonation – 50 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>
          <a:xfrm>
            <a:off x="481012" y="1651000"/>
            <a:ext cx="8229600" cy="452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b="1" dirty="0">
                <a:solidFill>
                  <a:schemeClr val="tx1"/>
                </a:solidFill>
              </a:rPr>
              <a:t>A: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Goodbye</a:t>
            </a:r>
            <a:r>
              <a:rPr lang="en-US" dirty="0">
                <a:solidFill>
                  <a:schemeClr val="tx1"/>
                </a:solidFill>
              </a:rPr>
              <a:t>, I’ll </a:t>
            </a:r>
            <a:r>
              <a:rPr lang="en-US" u="sng" dirty="0">
                <a:solidFill>
                  <a:schemeClr val="tx1"/>
                </a:solidFill>
              </a:rPr>
              <a:t>see</a:t>
            </a:r>
            <a:r>
              <a:rPr lang="en-US" dirty="0">
                <a:solidFill>
                  <a:schemeClr val="tx1"/>
                </a:solidFill>
              </a:rPr>
              <a:t> you </a:t>
            </a:r>
            <a:r>
              <a:rPr lang="en-US" u="sng" dirty="0">
                <a:solidFill>
                  <a:schemeClr val="tx1"/>
                </a:solidFill>
              </a:rPr>
              <a:t>tomorrow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b="1" u="sng" dirty="0">
                <a:solidFill>
                  <a:schemeClr val="tx1"/>
                </a:solidFill>
              </a:rPr>
              <a:t>5:00pm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ctr" eaLnBrk="1" hangingPunct="1">
              <a:buNone/>
            </a:pPr>
            <a:r>
              <a:rPr lang="en-US" b="1" dirty="0">
                <a:solidFill>
                  <a:schemeClr val="tx1"/>
                </a:solidFill>
              </a:rPr>
              <a:t>B: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, I’ll </a:t>
            </a:r>
            <a:r>
              <a:rPr lang="en-US" u="sng" dirty="0">
                <a:solidFill>
                  <a:schemeClr val="tx1"/>
                </a:solidFill>
              </a:rPr>
              <a:t>see</a:t>
            </a:r>
            <a:r>
              <a:rPr lang="en-US" dirty="0">
                <a:solidFill>
                  <a:schemeClr val="tx1"/>
                </a:solidFill>
              </a:rPr>
              <a:t> you </a:t>
            </a:r>
            <a:r>
              <a:rPr lang="en-US" b="1" u="sng" dirty="0">
                <a:solidFill>
                  <a:schemeClr val="tx1"/>
                </a:solidFill>
              </a:rPr>
              <a:t>Monday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u="sng" dirty="0">
                <a:solidFill>
                  <a:schemeClr val="tx1"/>
                </a:solidFill>
              </a:rPr>
              <a:t>5:00pm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When giving a correction, the wrong information will be emphasized the most. We still speak the content words clearly, but the corrected information will be emphasized. </a:t>
            </a:r>
            <a:endParaRPr lang="en-US" i="1" dirty="0">
              <a:solidFill>
                <a:schemeClr val="tx1"/>
              </a:solidFill>
            </a:endParaRPr>
          </a:p>
          <a:p>
            <a:pPr eaLnBrk="1" hangingPunct="1"/>
            <a:endParaRPr lang="en-US" dirty="0"/>
          </a:p>
        </p:txBody>
      </p:sp>
      <p:pic>
        <p:nvPicPr>
          <p:cNvPr id="34820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Pronunciation - 10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Use a contraction to complete this sentence.</a:t>
            </a:r>
          </a:p>
          <a:p>
            <a:pPr marL="0" indent="0" algn="ctr" eaLnBrk="1" hangingPunct="1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“___________ been working here for a long time.”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– 10 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“___________ </a:t>
            </a:r>
            <a:r>
              <a:rPr lang="en-US" dirty="0">
                <a:solidFill>
                  <a:schemeClr val="tx1"/>
                </a:solidFill>
              </a:rPr>
              <a:t>been working here for a long time</a:t>
            </a:r>
            <a:r>
              <a:rPr lang="en-US" dirty="0" smtClean="0">
                <a:solidFill>
                  <a:schemeClr val="tx1"/>
                </a:solidFill>
              </a:rPr>
              <a:t>.”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868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54438"/>
              </p:ext>
            </p:extLst>
          </p:nvPr>
        </p:nvGraphicFramePr>
        <p:xfrm>
          <a:off x="609600" y="2869184"/>
          <a:ext cx="8077200" cy="328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691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691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I’ve = I have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 have not = I</a:t>
                      </a:r>
                      <a:r>
                        <a:rPr lang="en-US" sz="2200" baseline="0" dirty="0" smtClean="0"/>
                        <a:t> haven’t</a:t>
                      </a:r>
                      <a:endParaRPr lang="en-US" sz="2200" dirty="0"/>
                    </a:p>
                  </a:txBody>
                  <a:tcPr/>
                </a:tc>
              </a:tr>
              <a:tr h="4691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You’ve = You have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You have not = You haven’t</a:t>
                      </a:r>
                      <a:endParaRPr lang="en-US" sz="2200" dirty="0"/>
                    </a:p>
                  </a:txBody>
                  <a:tcPr/>
                </a:tc>
              </a:tr>
              <a:tr h="4691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He’s = He has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He has not = He</a:t>
                      </a:r>
                      <a:r>
                        <a:rPr lang="en-US" sz="2200" baseline="0" dirty="0" smtClean="0"/>
                        <a:t> hasn’t</a:t>
                      </a:r>
                      <a:endParaRPr lang="en-US" sz="2200" dirty="0"/>
                    </a:p>
                  </a:txBody>
                  <a:tcPr/>
                </a:tc>
              </a:tr>
              <a:tr h="4691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She’s =</a:t>
                      </a:r>
                      <a:r>
                        <a:rPr lang="en-US" sz="2200" baseline="0" dirty="0" smtClean="0"/>
                        <a:t> She has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She</a:t>
                      </a:r>
                      <a:r>
                        <a:rPr lang="en-US" sz="2200" baseline="0" dirty="0" smtClean="0"/>
                        <a:t> has not</a:t>
                      </a:r>
                      <a:r>
                        <a:rPr lang="en-US" sz="2200" dirty="0" smtClean="0"/>
                        <a:t> = She hasn’t</a:t>
                      </a:r>
                      <a:endParaRPr lang="en-US" sz="2200" dirty="0"/>
                    </a:p>
                  </a:txBody>
                  <a:tcPr/>
                </a:tc>
              </a:tr>
              <a:tr h="4691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We’ve = We have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We have not = We haven’t</a:t>
                      </a:r>
                      <a:endParaRPr lang="en-US" sz="2200" dirty="0"/>
                    </a:p>
                  </a:txBody>
                  <a:tcPr/>
                </a:tc>
              </a:tr>
              <a:tr h="4691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They’ve = They have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They have not = They</a:t>
                      </a:r>
                      <a:r>
                        <a:rPr lang="en-US" sz="2200" baseline="0" dirty="0" smtClean="0"/>
                        <a:t> haven’t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- 20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58200" cy="3763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What’s the reduced form of</a:t>
            </a: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 “have to”?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– 20 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>
          <a:xfrm>
            <a:off x="457200" y="1962232"/>
            <a:ext cx="8229600" cy="452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/</a:t>
            </a:r>
            <a:r>
              <a:rPr lang="en-US" sz="4000" dirty="0" err="1" smtClean="0">
                <a:solidFill>
                  <a:schemeClr val="tx1"/>
                </a:solidFill>
              </a:rPr>
              <a:t>hæftə</a:t>
            </a:r>
            <a:r>
              <a:rPr lang="en-US" sz="4000" dirty="0" smtClean="0">
                <a:solidFill>
                  <a:schemeClr val="tx1"/>
                </a:solidFill>
              </a:rPr>
              <a:t>/ or /</a:t>
            </a:r>
            <a:r>
              <a:rPr lang="en-US" sz="4000" dirty="0" err="1" smtClean="0">
                <a:solidFill>
                  <a:schemeClr val="tx1"/>
                </a:solidFill>
              </a:rPr>
              <a:t>hæftʊ</a:t>
            </a:r>
            <a:r>
              <a:rPr lang="en-US" sz="4000" dirty="0" smtClean="0">
                <a:solidFill>
                  <a:schemeClr val="tx1"/>
                </a:solidFill>
              </a:rPr>
              <a:t>/</a:t>
            </a:r>
          </a:p>
          <a:p>
            <a:pPr marL="0" indent="0" algn="ctr" eaLnBrk="1" hangingPunct="1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The words “have to” is usually pronounced as one word. </a:t>
            </a:r>
          </a:p>
          <a:p>
            <a:pPr marL="0" indent="0" algn="ctr" eaLnBrk="1" hangingPunct="1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“I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hæftə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smtClean="0">
                <a:solidFill>
                  <a:schemeClr val="tx1"/>
                </a:solidFill>
              </a:rPr>
              <a:t>leave now”</a:t>
            </a: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“I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hæftʊ</a:t>
            </a:r>
            <a:r>
              <a:rPr lang="en-US" dirty="0" smtClean="0">
                <a:solidFill>
                  <a:schemeClr val="tx1"/>
                </a:solidFill>
              </a:rPr>
              <a:t>/ eat lunch at 12:00pm”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endParaRPr lang="en-US" dirty="0" smtClean="0"/>
          </a:p>
        </p:txBody>
      </p:sp>
      <p:pic>
        <p:nvPicPr>
          <p:cNvPr id="38916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- 30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Make </a:t>
            </a:r>
            <a:r>
              <a:rPr lang="en-US" i="1" dirty="0">
                <a:solidFill>
                  <a:schemeClr val="tx1"/>
                </a:solidFill>
              </a:rPr>
              <a:t>this statement past tense</a:t>
            </a:r>
          </a:p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“I want to go to the cinema but I can’t because I need to study English.”</a:t>
            </a:r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– 30 </a:t>
            </a:r>
          </a:p>
        </p:txBody>
      </p:sp>
      <p:pic>
        <p:nvPicPr>
          <p:cNvPr id="40964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“I </a:t>
            </a:r>
            <a:r>
              <a:rPr lang="en-US" u="sng" dirty="0" smtClean="0">
                <a:solidFill>
                  <a:schemeClr val="tx1"/>
                </a:solidFill>
              </a:rPr>
              <a:t>wanted</a:t>
            </a:r>
            <a:r>
              <a:rPr lang="en-US" dirty="0" smtClean="0">
                <a:solidFill>
                  <a:schemeClr val="tx1"/>
                </a:solidFill>
              </a:rPr>
              <a:t> to go to the cinema but I </a:t>
            </a:r>
            <a:r>
              <a:rPr lang="en-US" u="sng" dirty="0" smtClean="0">
                <a:solidFill>
                  <a:schemeClr val="tx1"/>
                </a:solidFill>
              </a:rPr>
              <a:t>couldn’t </a:t>
            </a:r>
            <a:r>
              <a:rPr lang="en-US" dirty="0" smtClean="0">
                <a:solidFill>
                  <a:schemeClr val="tx1"/>
                </a:solidFill>
              </a:rPr>
              <a:t>because I </a:t>
            </a:r>
            <a:r>
              <a:rPr lang="en-US" u="sng" dirty="0" smtClean="0">
                <a:solidFill>
                  <a:schemeClr val="tx1"/>
                </a:solidFill>
              </a:rPr>
              <a:t>needed</a:t>
            </a:r>
            <a:r>
              <a:rPr lang="en-US" dirty="0" smtClean="0">
                <a:solidFill>
                  <a:schemeClr val="tx1"/>
                </a:solidFill>
              </a:rPr>
              <a:t> to study English.”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Remember the special endings on the verbs ending in /d/ or /t/</a:t>
            </a:r>
          </a:p>
          <a:p>
            <a:pPr marL="0" indent="0" algn="ctr" eaLnBrk="1" hangingPunct="1">
              <a:buNone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50296"/>
              </p:ext>
            </p:extLst>
          </p:nvPr>
        </p:nvGraphicFramePr>
        <p:xfrm>
          <a:off x="1752600" y="464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Want</a:t>
                      </a:r>
                      <a:r>
                        <a:rPr lang="en-US" u="sng" dirty="0" smtClean="0"/>
                        <a:t>ed</a:t>
                      </a:r>
                      <a:r>
                        <a:rPr lang="en-US" dirty="0" smtClean="0"/>
                        <a:t> /Id/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</a:t>
                      </a:r>
                      <a:r>
                        <a:rPr lang="en-US" u="sng" dirty="0" smtClean="0"/>
                        <a:t>ed</a:t>
                      </a:r>
                      <a:r>
                        <a:rPr lang="en-US" dirty="0" smtClean="0"/>
                        <a:t> /Id/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- 40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5446" y="2560638"/>
            <a:ext cx="6133108" cy="42005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417638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sz="3200" i="1" dirty="0">
                <a:latin typeface="+mj-lt"/>
              </a:rPr>
              <a:t>Plural -s and Present Simple Verb Tense: Special Ending or Normal?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– 10 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US" sz="4000" i="1" u="sng" dirty="0" smtClean="0"/>
          </a:p>
          <a:p>
            <a:pPr marL="0" indent="0" algn="ctr" eaLnBrk="1" hangingPunct="1">
              <a:buNone/>
            </a:pPr>
            <a:r>
              <a:rPr lang="en-US" sz="4000" i="1" u="sng" dirty="0" smtClean="0">
                <a:solidFill>
                  <a:schemeClr val="tx1"/>
                </a:solidFill>
              </a:rPr>
              <a:t>Th</a:t>
            </a:r>
            <a:r>
              <a:rPr lang="en-US" sz="4000" i="1" dirty="0" smtClean="0">
                <a:solidFill>
                  <a:schemeClr val="tx1"/>
                </a:solidFill>
              </a:rPr>
              <a:t>ere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ose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ousand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inkers were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inking, “how did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e o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er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ree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ieves go </a:t>
            </a:r>
            <a:r>
              <a:rPr lang="en-US" sz="4000" i="1" u="sng" dirty="0">
                <a:solidFill>
                  <a:schemeClr val="tx1"/>
                </a:solidFill>
              </a:rPr>
              <a:t>th</a:t>
            </a:r>
            <a:r>
              <a:rPr lang="en-US" sz="4000" i="1" dirty="0">
                <a:solidFill>
                  <a:schemeClr val="tx1"/>
                </a:solidFill>
              </a:rPr>
              <a:t>rough</a:t>
            </a:r>
            <a:r>
              <a:rPr lang="en-US" sz="4000" i="1" dirty="0" smtClean="0">
                <a:solidFill>
                  <a:schemeClr val="tx1"/>
                </a:solidFill>
              </a:rPr>
              <a:t>?”</a:t>
            </a:r>
          </a:p>
          <a:p>
            <a:pPr marL="0" indent="0" algn="ctr" eaLnBrk="1" hangingPunct="1">
              <a:buNone/>
            </a:pPr>
            <a:endParaRPr lang="en-US" sz="4000" i="1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Remember that your tongue is on your teeth. Otherwise the pronunciation is incorrect.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148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– 40 </a:t>
            </a:r>
          </a:p>
        </p:txBody>
      </p:sp>
      <p:pic>
        <p:nvPicPr>
          <p:cNvPr id="43012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3778" y="1406355"/>
            <a:ext cx="6596444" cy="3432345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57200" y="3248024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2400" i="1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2400" i="1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2400" i="1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2400" i="1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Video about plural nouns (*but also applies to the pronunciation of present simple tense verbs): </a:t>
            </a:r>
            <a:r>
              <a:rPr lang="en-US" sz="2800" dirty="0" smtClean="0">
                <a:hlinkClick r:id="rId6"/>
              </a:rPr>
              <a:t>http://www.rachelsenglish.com/videos/plural-nouns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- 50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906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/d/ /t/ or /Id/ Ending?</a:t>
            </a:r>
          </a:p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01258"/>
              </p:ext>
            </p:extLst>
          </p:nvPr>
        </p:nvGraphicFramePr>
        <p:xfrm>
          <a:off x="1447800" y="2514600"/>
          <a:ext cx="5867400" cy="389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555852">
                <a:tc>
                  <a:txBody>
                    <a:bodyPr/>
                    <a:lstStyle/>
                    <a:p>
                      <a:r>
                        <a:rPr lang="en-US" dirty="0" smtClean="0"/>
                        <a:t>Base 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 Tense</a:t>
                      </a:r>
                      <a:r>
                        <a:rPr lang="en-US" baseline="0" dirty="0" smtClean="0"/>
                        <a:t> Ending </a:t>
                      </a:r>
                      <a:endParaRPr lang="en-US" dirty="0"/>
                    </a:p>
                  </a:txBody>
                  <a:tcPr/>
                </a:tc>
              </a:tr>
              <a:tr h="555852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Talk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555852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Attend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555852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Complain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555852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Enjoy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555852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Help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555852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Expect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Pronunciation </a:t>
            </a:r>
            <a:r>
              <a:rPr lang="en-US" dirty="0" smtClean="0"/>
              <a:t>– 50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5832" y="2741950"/>
            <a:ext cx="5907536" cy="4017612"/>
          </a:xfrm>
          <a:prstGeom prst="rect">
            <a:avLst/>
          </a:prstGeom>
        </p:spPr>
      </p:pic>
      <p:pic>
        <p:nvPicPr>
          <p:cNvPr id="45060" name="Picture 2" descr="C:\Users\Robin\AppData\Local\Microsoft\Windows\Temporary Internet Files\Content.IE5\UKPIYV1G\MCj04421220000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2954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</a:rPr>
              <a:t>/d/ </a:t>
            </a:r>
            <a:r>
              <a:rPr lang="en-US" sz="2200" dirty="0" smtClean="0">
                <a:latin typeface="+mj-lt"/>
              </a:rPr>
              <a:t>if the base verb ends with a voiced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</a:rPr>
              <a:t>/t/ </a:t>
            </a:r>
            <a:r>
              <a:rPr lang="en-US" sz="2200" dirty="0" smtClean="0">
                <a:latin typeface="+mj-lt"/>
              </a:rPr>
              <a:t>if the base word ends with an unvoiced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</a:rPr>
              <a:t>/Id/ </a:t>
            </a:r>
            <a:r>
              <a:rPr lang="en-US" sz="2200" dirty="0" smtClean="0">
                <a:latin typeface="+mj-lt"/>
              </a:rPr>
              <a:t>if the base word ends with a /d/ or /t/, and you must add an    	extra syllable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</a:t>
            </a:r>
            <a:r>
              <a:rPr lang="en-US" dirty="0" smtClean="0"/>
              <a:t>- 10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90537" y="2362200"/>
            <a:ext cx="8229600" cy="42211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Speak this statement with strong feelings.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“I love learning English.”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– 10 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973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“I ‘</a:t>
            </a:r>
            <a:r>
              <a:rPr lang="en-US" sz="4000" dirty="0" err="1" smtClean="0">
                <a:solidFill>
                  <a:schemeClr val="tx1"/>
                </a:solidFill>
              </a:rPr>
              <a:t>loooooooove</a:t>
            </a:r>
            <a:r>
              <a:rPr lang="en-US" sz="4000" dirty="0" smtClean="0">
                <a:solidFill>
                  <a:schemeClr val="tx1"/>
                </a:solidFill>
              </a:rPr>
              <a:t>’ learning </a:t>
            </a:r>
            <a:r>
              <a:rPr lang="en-US" sz="4000" b="1" u="sng" dirty="0" smtClean="0">
                <a:solidFill>
                  <a:schemeClr val="tx1"/>
                </a:solidFill>
              </a:rPr>
              <a:t>English</a:t>
            </a:r>
            <a:r>
              <a:rPr lang="en-US" sz="4000" dirty="0" smtClean="0">
                <a:solidFill>
                  <a:schemeClr val="tx1"/>
                </a:solidFill>
              </a:rPr>
              <a:t>!”</a:t>
            </a:r>
          </a:p>
          <a:p>
            <a:pPr marL="0" indent="0" algn="ctr" eaLnBrk="1" hangingPunct="1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Speak the emphasized words;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Louder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Longer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With a pause after </a:t>
            </a:r>
          </a:p>
        </p:txBody>
      </p:sp>
      <p:pic>
        <p:nvPicPr>
          <p:cNvPr id="47108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</a:t>
            </a:r>
            <a:r>
              <a:rPr lang="en-US" dirty="0" smtClean="0"/>
              <a:t>- 20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163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000" i="1" dirty="0" smtClean="0">
                <a:solidFill>
                  <a:schemeClr val="tx1"/>
                </a:solidFill>
              </a:rPr>
              <a:t>Your listener appears confused. Check in with them to see if they understand.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– 20 </a:t>
            </a:r>
          </a:p>
        </p:txBody>
      </p:sp>
      <p:sp>
        <p:nvSpPr>
          <p:cNvPr id="49155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lvl="0" indent="0" algn="ctr">
              <a:buSzPct val="45000"/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Check in with your listener to make sure that they understand your message. Try to avoid giving a lot of information all at once to make it easier for them to understand. It also gives them an opportunity to ask questions if needed.</a:t>
            </a:r>
          </a:p>
          <a:p>
            <a:pPr marL="0" lvl="0" indent="0" algn="ctr">
              <a:buSzPct val="45000"/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chemeClr val="tx1"/>
                </a:solidFill>
              </a:rPr>
              <a:t>you following me?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Did you get that?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Am I making myself clear?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Does all of this make sense?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chemeClr val="tx1"/>
                </a:solidFill>
              </a:rPr>
              <a:t>you okay so far?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49156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572000" y="329565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33800" y="38481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3037" y="4448175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34037" y="50292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48162" y="5573711"/>
            <a:ext cx="400050" cy="38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</a:t>
            </a:r>
            <a:r>
              <a:rPr lang="en-US" dirty="0" smtClean="0"/>
              <a:t>- 30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44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The speaker is talking very fast and you don’t understand what they are saying. Politely interrupt them to get the information that you need.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– 30 </a:t>
            </a:r>
          </a:p>
        </p:txBody>
      </p:sp>
      <p:sp>
        <p:nvSpPr>
          <p:cNvPr id="51203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Sorry</a:t>
            </a:r>
            <a:r>
              <a:rPr lang="en-US" dirty="0">
                <a:solidFill>
                  <a:schemeClr val="tx1"/>
                </a:solidFill>
              </a:rPr>
              <a:t>, you've lost me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I didn't catch what you just said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I'm not quite with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I’m </a:t>
            </a:r>
            <a:r>
              <a:rPr lang="en-US" dirty="0">
                <a:solidFill>
                  <a:schemeClr val="tx1"/>
                </a:solidFill>
              </a:rPr>
              <a:t>sorry, </a:t>
            </a:r>
            <a:r>
              <a:rPr lang="en-US" dirty="0" smtClean="0">
                <a:solidFill>
                  <a:schemeClr val="tx1"/>
                </a:solidFill>
              </a:rPr>
              <a:t>I didn’t quite get that.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you please repeat what you just said? 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Could </a:t>
            </a:r>
            <a:r>
              <a:rPr lang="en-US" dirty="0">
                <a:solidFill>
                  <a:schemeClr val="tx1"/>
                </a:solidFill>
              </a:rPr>
              <a:t>you please talk a little more </a:t>
            </a:r>
            <a:r>
              <a:rPr lang="en-US">
                <a:solidFill>
                  <a:schemeClr val="tx1"/>
                </a:solidFill>
              </a:rPr>
              <a:t>slowly</a:t>
            </a:r>
            <a:r>
              <a:rPr lang="en-US" smtClean="0">
                <a:solidFill>
                  <a:schemeClr val="tx1"/>
                </a:solidFill>
              </a:rPr>
              <a:t>?</a:t>
            </a:r>
          </a:p>
          <a:p>
            <a:pPr marL="0" lvl="0" indent="0">
              <a:buSzPct val="45000"/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algn="ctr">
              <a:buSzPct val="45000"/>
              <a:buNone/>
            </a:pPr>
            <a:r>
              <a:rPr lang="en-US" sz="2600" i="1" dirty="0">
                <a:solidFill>
                  <a:schemeClr val="tx1"/>
                </a:solidFill>
              </a:rPr>
              <a:t>Don’t be afraid to politely interrupt to ask a question or clarify the information. Especially in western culture, questions and polite interruptions are very, very common.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04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400800" y="3699669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848600" y="42672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</a:t>
            </a:r>
            <a:r>
              <a:rPr lang="en-US" dirty="0" smtClean="0"/>
              <a:t>- 40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b="1" dirty="0" smtClean="0">
                <a:solidFill>
                  <a:schemeClr val="tx1"/>
                </a:solidFill>
              </a:rPr>
              <a:t>Disagree</a:t>
            </a:r>
            <a:r>
              <a:rPr lang="en-US" dirty="0" smtClean="0">
                <a:solidFill>
                  <a:schemeClr val="tx1"/>
                </a:solidFill>
              </a:rPr>
              <a:t> with this statement;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i="1" dirty="0" smtClean="0">
                <a:solidFill>
                  <a:schemeClr val="tx1"/>
                </a:solidFill>
              </a:rPr>
              <a:t>“Google is one of the worst companies in the world to work for.”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- 20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Voiced or Unvoiced?</a:t>
            </a:r>
          </a:p>
          <a:p>
            <a:pPr marL="0" indent="0" algn="ctr" eaLnBrk="1" hangingPunct="1">
              <a:buNone/>
            </a:pPr>
            <a:endParaRPr lang="en-US" dirty="0" smtClean="0"/>
          </a:p>
          <a:p>
            <a:pPr marL="0" indent="0" algn="ctr" eaLnBrk="1" hangingPunct="1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99101"/>
              </p:ext>
            </p:extLst>
          </p:nvPr>
        </p:nvGraphicFramePr>
        <p:xfrm>
          <a:off x="1295400" y="2362200"/>
          <a:ext cx="6324600" cy="419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496030"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Voicing</a:t>
                      </a:r>
                      <a:endParaRPr lang="en-US" dirty="0"/>
                    </a:p>
                  </a:txBody>
                  <a:tcPr/>
                </a:tc>
              </a:tr>
              <a:tr h="70452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/p/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</a:tr>
              <a:tr h="70452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/v/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</a:tr>
              <a:tr h="70452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All</a:t>
                      </a:r>
                      <a:r>
                        <a:rPr lang="en-US" sz="2600" baseline="0" dirty="0" smtClean="0"/>
                        <a:t> vowel sounds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</a:tr>
              <a:tr h="704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/ʃ/</a:t>
                      </a:r>
                      <a:r>
                        <a:rPr lang="en-US" sz="260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(“</a:t>
                      </a:r>
                      <a:r>
                        <a:rPr lang="en-US" sz="2600" baseline="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sh</a:t>
                      </a:r>
                      <a:r>
                        <a:rPr lang="en-US" sz="260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”)</a:t>
                      </a:r>
                      <a:endParaRPr lang="en-US" sz="2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</a:tr>
              <a:tr h="704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/</a:t>
                      </a:r>
                      <a:r>
                        <a:rPr lang="en-US" sz="2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tʃ</a:t>
                      </a: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/ (“</a:t>
                      </a:r>
                      <a:r>
                        <a:rPr lang="en-US" sz="2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ch</a:t>
                      </a: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”)</a:t>
                      </a:r>
                      <a:endParaRPr lang="en-US" sz="2600" dirty="0" smtClean="0"/>
                    </a:p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– 40 </a:t>
            </a:r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i="1" dirty="0">
                <a:solidFill>
                  <a:schemeClr val="tx1"/>
                </a:solidFill>
              </a:rPr>
              <a:t>“Google is one of the worst companies in the world to work for</a:t>
            </a:r>
            <a:r>
              <a:rPr lang="en-US" i="1" dirty="0" smtClean="0">
                <a:solidFill>
                  <a:schemeClr val="tx1"/>
                </a:solidFill>
              </a:rPr>
              <a:t>.”</a:t>
            </a:r>
          </a:p>
          <a:p>
            <a:pPr marL="0" indent="0" algn="ctr" eaLnBrk="1" hangingPunct="1">
              <a:buNone/>
            </a:pPr>
            <a:endParaRPr lang="en-US" sz="1200" i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Express Strong Feelings and Disagreement</a:t>
            </a:r>
          </a:p>
          <a:p>
            <a:pPr lvl="1" eaLnBrk="1" hangingPunct="1"/>
            <a:r>
              <a:rPr lang="en-US" b="1" u="sng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don’t think so. I think it’s one of the </a:t>
            </a:r>
            <a:r>
              <a:rPr lang="en-US" b="1" u="sng" dirty="0" smtClean="0">
                <a:solidFill>
                  <a:schemeClr val="tx1"/>
                </a:solidFill>
              </a:rPr>
              <a:t>best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Express Disagreement and Give a Correction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u="sng" dirty="0" smtClean="0">
                <a:solidFill>
                  <a:schemeClr val="tx1"/>
                </a:solidFill>
              </a:rPr>
              <a:t>my</a:t>
            </a:r>
            <a:r>
              <a:rPr lang="en-US" dirty="0" smtClean="0">
                <a:solidFill>
                  <a:schemeClr val="tx1"/>
                </a:solidFill>
              </a:rPr>
              <a:t> opinion, it’s one of the </a:t>
            </a:r>
            <a:r>
              <a:rPr lang="en-US" b="1" u="sng" dirty="0" smtClean="0">
                <a:solidFill>
                  <a:schemeClr val="tx1"/>
                </a:solidFill>
              </a:rPr>
              <a:t>best</a:t>
            </a:r>
            <a:r>
              <a:rPr lang="en-US" dirty="0" smtClean="0">
                <a:solidFill>
                  <a:schemeClr val="tx1"/>
                </a:solidFill>
              </a:rPr>
              <a:t> companies to work for.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53252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</a:t>
            </a:r>
            <a:r>
              <a:rPr lang="en-US" dirty="0" smtClean="0"/>
              <a:t>- 50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Confirm this message;</a:t>
            </a:r>
          </a:p>
          <a:p>
            <a:pPr marL="0" indent="0" algn="ctr" eaLnBrk="1" hangingPunct="1">
              <a:buNone/>
            </a:pPr>
            <a:endParaRPr lang="en-US" sz="1800" i="1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“I want you to do Task A first, report back the results, and then start on </a:t>
            </a: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Task B. Did you get that?”</a:t>
            </a:r>
          </a:p>
          <a:p>
            <a:pPr marL="0" indent="0" algn="ctr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– 50 </a:t>
            </a:r>
          </a:p>
        </p:txBody>
      </p:sp>
      <p:sp>
        <p:nvSpPr>
          <p:cNvPr id="55299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600" b="1" dirty="0">
                <a:solidFill>
                  <a:schemeClr val="tx1"/>
                </a:solidFill>
              </a:rPr>
              <a:t>A: </a:t>
            </a:r>
            <a:r>
              <a:rPr lang="en-US" sz="2600" dirty="0">
                <a:solidFill>
                  <a:schemeClr val="tx1"/>
                </a:solidFill>
              </a:rPr>
              <a:t>“I want you to do Task A first, report back the results, and then start on Task B. Did you get that</a:t>
            </a:r>
            <a:r>
              <a:rPr lang="en-US" sz="2600" dirty="0" smtClean="0">
                <a:solidFill>
                  <a:schemeClr val="tx1"/>
                </a:solidFill>
              </a:rPr>
              <a:t>?”</a:t>
            </a:r>
          </a:p>
          <a:p>
            <a:pPr marL="0" indent="0" eaLnBrk="1" hangingPunct="1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b="1" dirty="0" smtClean="0">
                <a:solidFill>
                  <a:schemeClr val="tx1"/>
                </a:solidFill>
              </a:rPr>
              <a:t>B: </a:t>
            </a:r>
            <a:r>
              <a:rPr lang="en-US" dirty="0" smtClean="0">
                <a:solidFill>
                  <a:schemeClr val="tx1"/>
                </a:solidFill>
              </a:rPr>
              <a:t>“Let me just confirm, you said that you want me to work on </a:t>
            </a:r>
            <a:r>
              <a:rPr lang="en-US" b="1" dirty="0" smtClean="0">
                <a:solidFill>
                  <a:schemeClr val="tx1"/>
                </a:solidFill>
              </a:rPr>
              <a:t>Task 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 and then let you know the </a:t>
            </a:r>
            <a:r>
              <a:rPr lang="en-US" b="1" dirty="0" smtClean="0">
                <a:solidFill>
                  <a:schemeClr val="tx1"/>
                </a:solidFill>
              </a:rPr>
              <a:t>results</a:t>
            </a:r>
            <a:r>
              <a:rPr lang="en-US" dirty="0" smtClean="0">
                <a:solidFill>
                  <a:schemeClr val="tx1"/>
                </a:solidFill>
              </a:rPr>
              <a:t>. And </a:t>
            </a:r>
            <a:r>
              <a:rPr lang="en-US" b="1" dirty="0" smtClean="0">
                <a:solidFill>
                  <a:schemeClr val="tx1"/>
                </a:solidFill>
              </a:rPr>
              <a:t>after that</a:t>
            </a:r>
            <a:r>
              <a:rPr lang="en-US" dirty="0" smtClean="0">
                <a:solidFill>
                  <a:schemeClr val="tx1"/>
                </a:solidFill>
              </a:rPr>
              <a:t> I should start </a:t>
            </a:r>
            <a:r>
              <a:rPr lang="en-US" b="1" dirty="0" smtClean="0">
                <a:solidFill>
                  <a:schemeClr val="tx1"/>
                </a:solidFill>
              </a:rPr>
              <a:t>Task B</a:t>
            </a:r>
            <a:r>
              <a:rPr lang="en-US" dirty="0" smtClean="0">
                <a:solidFill>
                  <a:schemeClr val="tx1"/>
                </a:solidFill>
              </a:rPr>
              <a:t>. Is that right?”</a:t>
            </a:r>
          </a:p>
          <a:p>
            <a:pPr marL="0" indent="0" eaLnBrk="1" hangingPunct="1">
              <a:buNone/>
            </a:pPr>
            <a:endParaRPr lang="en-US" sz="1400" i="1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Give a summary of the statement, placing emphasis on the unclear information. Questions for checking understanding should always use a rising tone.</a:t>
            </a:r>
          </a:p>
        </p:txBody>
      </p:sp>
      <p:pic>
        <p:nvPicPr>
          <p:cNvPr id="55300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038600" y="41148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– 20 </a:t>
            </a:r>
          </a:p>
        </p:txBody>
      </p:sp>
      <p:pic>
        <p:nvPicPr>
          <p:cNvPr id="8196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200" i="1" dirty="0" smtClean="0">
                <a:solidFill>
                  <a:schemeClr val="tx1"/>
                </a:solidFill>
              </a:rPr>
              <a:t>The “</a:t>
            </a:r>
            <a:r>
              <a:rPr lang="en-US" sz="2200" i="1" dirty="0" err="1" smtClean="0">
                <a:solidFill>
                  <a:schemeClr val="tx1"/>
                </a:solidFill>
              </a:rPr>
              <a:t>ch</a:t>
            </a:r>
            <a:r>
              <a:rPr lang="en-US" sz="2200" i="1" dirty="0" smtClean="0">
                <a:solidFill>
                  <a:schemeClr val="tx1"/>
                </a:solidFill>
              </a:rPr>
              <a:t>” and “</a:t>
            </a:r>
            <a:r>
              <a:rPr lang="en-US" sz="2200" i="1" dirty="0" err="1" smtClean="0">
                <a:solidFill>
                  <a:schemeClr val="tx1"/>
                </a:solidFill>
              </a:rPr>
              <a:t>sh</a:t>
            </a:r>
            <a:r>
              <a:rPr lang="en-US" sz="2200" i="1" dirty="0" smtClean="0">
                <a:solidFill>
                  <a:schemeClr val="tx1"/>
                </a:solidFill>
              </a:rPr>
              <a:t>” sounds use the same mouth position and they are both unvoiced. The difference is that the “</a:t>
            </a:r>
            <a:r>
              <a:rPr lang="en-US" sz="2200" i="1" dirty="0" err="1" smtClean="0">
                <a:solidFill>
                  <a:schemeClr val="tx1"/>
                </a:solidFill>
              </a:rPr>
              <a:t>sh</a:t>
            </a:r>
            <a:r>
              <a:rPr lang="en-US" sz="2200" i="1" dirty="0" smtClean="0">
                <a:solidFill>
                  <a:schemeClr val="tx1"/>
                </a:solidFill>
              </a:rPr>
              <a:t>” is a long, continuous sound, and the “</a:t>
            </a:r>
            <a:r>
              <a:rPr lang="en-US" sz="2200" i="1" dirty="0" err="1" smtClean="0">
                <a:solidFill>
                  <a:schemeClr val="tx1"/>
                </a:solidFill>
              </a:rPr>
              <a:t>ch</a:t>
            </a:r>
            <a:r>
              <a:rPr lang="en-US" sz="2200" i="1" dirty="0" smtClean="0">
                <a:solidFill>
                  <a:schemeClr val="tx1"/>
                </a:solidFill>
              </a:rPr>
              <a:t>” is a short, burst of air.</a:t>
            </a:r>
          </a:p>
          <a:p>
            <a:pPr marL="0" indent="0" algn="ctr">
              <a:buNone/>
            </a:pPr>
            <a:r>
              <a:rPr lang="en-US" sz="2200" i="1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2200" i="1" dirty="0" smtClean="0">
                <a:solidFill>
                  <a:schemeClr val="tx1"/>
                </a:solidFill>
                <a:hlinkClick r:id="rId5"/>
              </a:rPr>
              <a:t>www.youtube.com/watch?v=SyIUJh5iC4I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3200400"/>
            <a:ext cx="4800600" cy="345995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19365"/>
              </p:ext>
            </p:extLst>
          </p:nvPr>
        </p:nvGraphicFramePr>
        <p:xfrm>
          <a:off x="2543174" y="3176587"/>
          <a:ext cx="3676652" cy="328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6"/>
                <a:gridCol w="1838326"/>
              </a:tblGrid>
              <a:tr h="6511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/ʃ/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(“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”)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tʃ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(“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”)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794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Wash 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Watch </a:t>
                      </a:r>
                      <a:endParaRPr lang="en-US" sz="3000" dirty="0"/>
                    </a:p>
                  </a:txBody>
                  <a:tcPr/>
                </a:tc>
              </a:tr>
              <a:tr h="65794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Shoe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Chew </a:t>
                      </a:r>
                      <a:endParaRPr lang="en-US" sz="3000" dirty="0"/>
                    </a:p>
                  </a:txBody>
                  <a:tcPr/>
                </a:tc>
              </a:tr>
              <a:tr h="65794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Shop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Chop</a:t>
                      </a:r>
                      <a:endParaRPr lang="en-US" sz="3000" dirty="0"/>
                    </a:p>
                  </a:txBody>
                  <a:tcPr/>
                </a:tc>
              </a:tr>
              <a:tr h="65794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Cash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Catch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- 30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Pronounce these words;</a:t>
            </a:r>
          </a:p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27323"/>
              </p:ext>
            </p:extLst>
          </p:nvPr>
        </p:nvGraphicFramePr>
        <p:xfrm>
          <a:off x="1524000" y="2362200"/>
          <a:ext cx="6096000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Customer</a:t>
                      </a:r>
                      <a:endParaRPr lang="en-US" sz="3600" b="0" u="none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Tasks</a:t>
                      </a:r>
                      <a:endParaRPr lang="en-US" sz="3600" b="0" u="none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Mister (Mr.)</a:t>
                      </a:r>
                      <a:endParaRPr lang="en-US" sz="3600" b="0" u="none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Tests</a:t>
                      </a:r>
                      <a:endParaRPr lang="en-US" sz="3600" b="0" u="none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smtClean="0"/>
                        <a:t>Experience</a:t>
                      </a:r>
                      <a:endParaRPr lang="en-US" sz="3600" b="0" u="none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– 30 </a:t>
            </a:r>
          </a:p>
        </p:txBody>
      </p:sp>
      <p:pic>
        <p:nvPicPr>
          <p:cNvPr id="10244" name="Picture 2" descr="C:\Users\Robin\AppData\Local\Microsoft\Windows\Temporary Internet Files\Content.IE5\UKPIYV1G\MCj0442122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38863"/>
            <a:ext cx="72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08494" y="1417638"/>
            <a:ext cx="62639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Remember to pronounce all of the consonants in the cluster. We need them all so focus on strong /s/ sounds.</a:t>
            </a:r>
            <a:endParaRPr lang="en-US" sz="2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4260"/>
              </p:ext>
            </p:extLst>
          </p:nvPr>
        </p:nvGraphicFramePr>
        <p:xfrm>
          <a:off x="1752600" y="2895600"/>
          <a:ext cx="5638800" cy="3505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388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Cu</a:t>
                      </a:r>
                      <a:r>
                        <a:rPr lang="en-US" sz="3600" b="1" u="sng" dirty="0" smtClean="0"/>
                        <a:t>st</a:t>
                      </a:r>
                      <a:r>
                        <a:rPr lang="en-US" sz="3600" b="0" u="none" dirty="0" smtClean="0"/>
                        <a:t>omer</a:t>
                      </a:r>
                      <a:endParaRPr lang="en-US" sz="3600" b="0" u="none" dirty="0"/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Ta</a:t>
                      </a:r>
                      <a:r>
                        <a:rPr lang="en-US" sz="3600" b="1" u="sng" dirty="0" smtClean="0"/>
                        <a:t>sks</a:t>
                      </a:r>
                      <a:endParaRPr lang="en-US" sz="3600" b="1" u="sng" dirty="0"/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Mi</a:t>
                      </a:r>
                      <a:r>
                        <a:rPr lang="en-US" sz="3600" b="1" u="sng" dirty="0" smtClean="0"/>
                        <a:t>st</a:t>
                      </a:r>
                      <a:r>
                        <a:rPr lang="en-US" sz="3600" b="0" u="none" dirty="0" smtClean="0"/>
                        <a:t>er (Mr.)</a:t>
                      </a:r>
                      <a:endParaRPr lang="en-US" sz="3600" b="0" u="none" dirty="0"/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Te</a:t>
                      </a:r>
                      <a:r>
                        <a:rPr lang="en-US" sz="3600" b="1" u="sng" dirty="0" smtClean="0"/>
                        <a:t>sts</a:t>
                      </a:r>
                      <a:endParaRPr lang="en-US" sz="3600" b="1" u="sng" dirty="0"/>
                    </a:p>
                  </a:txBody>
                  <a:tcPr anchor="ctr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 smtClean="0"/>
                        <a:t>E</a:t>
                      </a:r>
                      <a:r>
                        <a:rPr lang="en-US" sz="3600" b="1" u="sng" dirty="0" smtClean="0"/>
                        <a:t>x</a:t>
                      </a:r>
                      <a:r>
                        <a:rPr lang="en-US" sz="3600" b="0" u="none" dirty="0" smtClean="0"/>
                        <a:t>perien</a:t>
                      </a:r>
                      <a:r>
                        <a:rPr lang="en-US" sz="3600" b="1" u="sng" dirty="0" smtClean="0"/>
                        <a:t>ce</a:t>
                      </a:r>
                      <a:r>
                        <a:rPr lang="en-US" sz="3600" b="1" i="1" u="none" dirty="0" smtClean="0"/>
                        <a:t> </a:t>
                      </a:r>
                      <a:r>
                        <a:rPr lang="en-US" sz="3600" b="0" u="none" dirty="0" smtClean="0"/>
                        <a:t>(“</a:t>
                      </a:r>
                      <a:r>
                        <a:rPr lang="en-US" sz="3600" b="0" u="none" dirty="0" err="1" smtClean="0"/>
                        <a:t>eksperience</a:t>
                      </a:r>
                      <a:r>
                        <a:rPr lang="en-US" sz="3600" b="0" u="none" dirty="0" smtClean="0"/>
                        <a:t>”)</a:t>
                      </a:r>
                      <a:endParaRPr lang="en-US" sz="3600" b="0" u="none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Phonemic Alphabet - 40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tx1"/>
                </a:solidFill>
              </a:rPr>
              <a:t>What is the proper pronunciation of the /</a:t>
            </a:r>
            <a:r>
              <a:rPr lang="en-US" dirty="0" err="1" smtClean="0">
                <a:solidFill>
                  <a:schemeClr val="tx1"/>
                </a:solidFill>
              </a:rPr>
              <a:t>ts</a:t>
            </a:r>
            <a:r>
              <a:rPr lang="en-US" dirty="0" smtClean="0">
                <a:solidFill>
                  <a:schemeClr val="tx1"/>
                </a:solidFill>
              </a:rPr>
              <a:t>/ sound?</a:t>
            </a:r>
          </a:p>
          <a:p>
            <a:pPr marL="0" indent="0" algn="ctr" eaLnBrk="1" hangingPunct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5762"/>
              </p:ext>
            </p:extLst>
          </p:nvPr>
        </p:nvGraphicFramePr>
        <p:xfrm>
          <a:off x="2590800" y="2971800"/>
          <a:ext cx="3962400" cy="3474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624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Le</a:t>
                      </a:r>
                      <a:r>
                        <a:rPr lang="en-US" sz="3200" b="0" u="sng" dirty="0" smtClean="0"/>
                        <a:t>t’s</a:t>
                      </a:r>
                      <a:endParaRPr lang="en-US" sz="3200" b="0" u="sng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</a:t>
                      </a:r>
                      <a:r>
                        <a:rPr lang="en-US" sz="3200" u="sng" dirty="0" smtClean="0"/>
                        <a:t>t’s</a:t>
                      </a:r>
                      <a:endParaRPr lang="en-US" sz="3200" u="sng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Tha</a:t>
                      </a:r>
                      <a:r>
                        <a:rPr lang="en-US" sz="3200" u="sng" dirty="0" smtClean="0"/>
                        <a:t>t’s</a:t>
                      </a:r>
                      <a:endParaRPr lang="en-US" sz="3200" u="sng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</a:t>
                      </a:r>
                      <a:r>
                        <a:rPr lang="en-US" sz="3200" u="sng" dirty="0" smtClean="0"/>
                        <a:t>ts</a:t>
                      </a:r>
                      <a:endParaRPr lang="en-US" sz="3200" u="sng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Si</a:t>
                      </a:r>
                      <a:r>
                        <a:rPr lang="en-US" sz="3200" u="sng" dirty="0" smtClean="0"/>
                        <a:t>ts</a:t>
                      </a:r>
                      <a:endParaRPr lang="en-US" sz="3200" u="sng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Invi</a:t>
                      </a:r>
                      <a:r>
                        <a:rPr lang="en-US" sz="3200" u="sng" dirty="0" smtClean="0"/>
                        <a:t>tes</a:t>
                      </a:r>
                      <a:endParaRPr lang="en-US" sz="3200" u="sn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1946</Words>
  <Application>Microsoft Office PowerPoint</Application>
  <PresentationFormat>On-screen Show (4:3)</PresentationFormat>
  <Paragraphs>382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Andalus</vt:lpstr>
      <vt:lpstr>Arial</vt:lpstr>
      <vt:lpstr>Calibri</vt:lpstr>
      <vt:lpstr>StarSymbol</vt:lpstr>
      <vt:lpstr>Office Theme</vt:lpstr>
      <vt:lpstr>PowerPoint Presentation</vt:lpstr>
      <vt:lpstr>PowerPoint Presentation</vt:lpstr>
      <vt:lpstr>Phonemic Alphabet - 10</vt:lpstr>
      <vt:lpstr>Phonemic Alphabet – 10 </vt:lpstr>
      <vt:lpstr>Phonemic Alphabet - 20</vt:lpstr>
      <vt:lpstr>Phonemic Alphabet – 20 </vt:lpstr>
      <vt:lpstr>Phonemic Alphabet - 30</vt:lpstr>
      <vt:lpstr>Phonemic Alphabet – 30 </vt:lpstr>
      <vt:lpstr>Phonemic Alphabet - 40</vt:lpstr>
      <vt:lpstr>Phonemic Alphabet – 40 </vt:lpstr>
      <vt:lpstr>Phonemic Alphabet – 50</vt:lpstr>
      <vt:lpstr>Phonemic Alphabet – 50 </vt:lpstr>
      <vt:lpstr>Vocabulary and Concept - 10</vt:lpstr>
      <vt:lpstr>Vocabulary and Concept – 10 </vt:lpstr>
      <vt:lpstr>Vocabulary and Concept - 20</vt:lpstr>
      <vt:lpstr>Vocabulary and Concept – 20 </vt:lpstr>
      <vt:lpstr>Vocabulary and Concept - 30</vt:lpstr>
      <vt:lpstr>Vocabulary and Concept – 30 </vt:lpstr>
      <vt:lpstr>Vocabulary and Concept - 40</vt:lpstr>
      <vt:lpstr>Vocabulary and Concept – 40 </vt:lpstr>
      <vt:lpstr>Vocabulary and Concept - 50</vt:lpstr>
      <vt:lpstr>Vocabulary and Concept – 50 </vt:lpstr>
      <vt:lpstr>Intonation - 10</vt:lpstr>
      <vt:lpstr>Intonation – 10 </vt:lpstr>
      <vt:lpstr>Intonation - 20</vt:lpstr>
      <vt:lpstr>Intonation – 20 </vt:lpstr>
      <vt:lpstr>Intonation - 30</vt:lpstr>
      <vt:lpstr>Intonation – 30 </vt:lpstr>
      <vt:lpstr>Intonation - 40</vt:lpstr>
      <vt:lpstr>Intonation – 40 </vt:lpstr>
      <vt:lpstr>Intonation - 50</vt:lpstr>
      <vt:lpstr>Intonation – 50 </vt:lpstr>
      <vt:lpstr>Pronunciation - 10</vt:lpstr>
      <vt:lpstr>Pronunciation – 10 </vt:lpstr>
      <vt:lpstr>Pronunciation - 20</vt:lpstr>
      <vt:lpstr>Pronunciation – 20 </vt:lpstr>
      <vt:lpstr>Pronunciation - 30</vt:lpstr>
      <vt:lpstr>Pronunciation – 30 </vt:lpstr>
      <vt:lpstr>Pronunciation - 40</vt:lpstr>
      <vt:lpstr>Pronunciation – 40 </vt:lpstr>
      <vt:lpstr>Pronunciation - 50</vt:lpstr>
      <vt:lpstr>Pronunciation – 50 </vt:lpstr>
      <vt:lpstr>Language - 10</vt:lpstr>
      <vt:lpstr>Language – 10 </vt:lpstr>
      <vt:lpstr>Language - 20</vt:lpstr>
      <vt:lpstr>Language – 20 </vt:lpstr>
      <vt:lpstr>Language - 30</vt:lpstr>
      <vt:lpstr>Language – 30 </vt:lpstr>
      <vt:lpstr>Language - 40</vt:lpstr>
      <vt:lpstr>Language – 40 </vt:lpstr>
      <vt:lpstr>Language - 50</vt:lpstr>
      <vt:lpstr>Language – 50 </vt:lpstr>
    </vt:vector>
  </TitlesOfParts>
  <Company>Educational Technology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JEOPARDY</dc:title>
  <dc:subject>Jeopardy Template</dc:subject>
  <dc:creator>Educational Technology Network</dc:creator>
  <cp:keywords>Jeopardy Powerpoint Template;Educational Technology</cp:keywords>
  <dc:description>www.edtechnetwork.com</dc:description>
  <cp:lastModifiedBy>Ashley Saliba</cp:lastModifiedBy>
  <cp:revision>96</cp:revision>
  <dcterms:created xsi:type="dcterms:W3CDTF">2009-08-08T13:06:01Z</dcterms:created>
  <dcterms:modified xsi:type="dcterms:W3CDTF">2014-08-26T01:40:30Z</dcterms:modified>
  <cp:category>Jeopardy Template</cp:category>
</cp:coreProperties>
</file>