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6FCF-B4DB-46BF-9438-885288A41C50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689-EE8D-49A6-9499-69081723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4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6FCF-B4DB-46BF-9438-885288A41C50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689-EE8D-49A6-9499-69081723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3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6FCF-B4DB-46BF-9438-885288A41C50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689-EE8D-49A6-9499-69081723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0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6FCF-B4DB-46BF-9438-885288A41C50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689-EE8D-49A6-9499-69081723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6FCF-B4DB-46BF-9438-885288A41C50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689-EE8D-49A6-9499-69081723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8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6FCF-B4DB-46BF-9438-885288A41C50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689-EE8D-49A6-9499-69081723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38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6FCF-B4DB-46BF-9438-885288A41C50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689-EE8D-49A6-9499-69081723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5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6FCF-B4DB-46BF-9438-885288A41C50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689-EE8D-49A6-9499-69081723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3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6FCF-B4DB-46BF-9438-885288A41C50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689-EE8D-49A6-9499-69081723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3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6FCF-B4DB-46BF-9438-885288A41C50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689-EE8D-49A6-9499-69081723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7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6FCF-B4DB-46BF-9438-885288A41C50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689-EE8D-49A6-9499-69081723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9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76FCF-B4DB-46BF-9438-885288A41C50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5D689-EE8D-49A6-9499-69081723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7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eathermeloche.com/AP%20Tongue%20Twisters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iowa.edu/~acadtech/phonetics/english/frameset.html" TargetMode="External"/><Relationship Id="rId2" Type="http://schemas.openxmlformats.org/officeDocument/2006/relationships/hyperlink" Target="http://www.pronuncian.com/Lessons/Default.aspx?Lesson=20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Week 2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Final Sounds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2346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Adding Syllables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0476"/>
            <a:ext cx="10515600" cy="4351338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200" dirty="0" smtClean="0"/>
              <a:t>There are times when we must add an extra syllable to the base form of words when speaking</a:t>
            </a:r>
          </a:p>
          <a:p>
            <a:pPr marL="0" lvl="0" indent="0" algn="ctr">
              <a:buNone/>
            </a:pPr>
            <a:endParaRPr lang="en-US" sz="3200" dirty="0" smtClean="0"/>
          </a:p>
          <a:p>
            <a:pPr marL="0" lvl="0" indent="0" algn="ctr">
              <a:buNone/>
            </a:pPr>
            <a:r>
              <a:rPr lang="en-US" sz="3200" b="1" dirty="0" smtClean="0"/>
              <a:t>Important</a:t>
            </a:r>
          </a:p>
          <a:p>
            <a:pPr marL="0" lvl="0" indent="0" algn="ctr">
              <a:buNone/>
            </a:pPr>
            <a:r>
              <a:rPr lang="en-US" sz="3200" dirty="0" smtClean="0"/>
              <a:t>If the pronunciation is incorrect, your listener might misunderstand or hear an unintended grammar mistake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6505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Pronunciation of Final -s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45000"/>
            </a:pPr>
            <a:r>
              <a:rPr lang="en-US" dirty="0" smtClean="0"/>
              <a:t>Words ending in “s” are most commonly;</a:t>
            </a:r>
          </a:p>
          <a:p>
            <a:pPr lvl="1">
              <a:buSzPct val="45000"/>
            </a:pPr>
            <a:r>
              <a:rPr lang="en-US" dirty="0" smtClean="0"/>
              <a:t>Present simple tense verbs (like → likes)</a:t>
            </a:r>
          </a:p>
          <a:p>
            <a:pPr lvl="1">
              <a:buSzPct val="45000"/>
            </a:pPr>
            <a:r>
              <a:rPr lang="en-US" dirty="0" smtClean="0"/>
              <a:t>Plural nouns (tree → trees)</a:t>
            </a:r>
          </a:p>
          <a:p>
            <a:pPr lvl="1">
              <a:buSzPct val="45000"/>
            </a:pPr>
            <a:r>
              <a:rPr lang="en-US" dirty="0" smtClean="0"/>
              <a:t>Possessives (Ashley → Ashley's)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</a:pPr>
            <a:endParaRPr lang="en-US" sz="1000" dirty="0" smtClean="0"/>
          </a:p>
          <a:p>
            <a:pPr>
              <a:buSzPct val="45000"/>
            </a:pPr>
            <a:r>
              <a:rPr lang="en-US" b="1" dirty="0" smtClean="0"/>
              <a:t>Pronunciation Rule</a:t>
            </a:r>
            <a:r>
              <a:rPr lang="en-US" dirty="0" smtClean="0"/>
              <a:t>: Add an extra syllable to the base form of the word if it ends with an /s/, /z/, /ʃ/, /ʒ/, /</a:t>
            </a:r>
            <a:r>
              <a:rPr lang="en-US" dirty="0" err="1" smtClean="0"/>
              <a:t>tʃ</a:t>
            </a:r>
            <a:r>
              <a:rPr lang="en-US" dirty="0" smtClean="0"/>
              <a:t>/, /</a:t>
            </a:r>
            <a:r>
              <a:rPr lang="en-US" dirty="0" err="1" smtClean="0"/>
              <a:t>dʒ</a:t>
            </a:r>
            <a:r>
              <a:rPr lang="en-US" dirty="0" smtClean="0"/>
              <a:t>/ sound</a:t>
            </a:r>
          </a:p>
          <a:p>
            <a:pPr>
              <a:buSzPct val="45000"/>
            </a:pPr>
            <a:endParaRPr lang="en-US" sz="1000" dirty="0" smtClean="0"/>
          </a:p>
          <a:p>
            <a:pPr>
              <a:buSzPct val="45000"/>
            </a:pPr>
            <a:r>
              <a:rPr lang="en-US" dirty="0" smtClean="0"/>
              <a:t>The extra syllable is pronounced /</a:t>
            </a:r>
            <a:r>
              <a:rPr lang="en-US" dirty="0" err="1" smtClean="0"/>
              <a:t>Iz</a:t>
            </a:r>
            <a:r>
              <a:rPr lang="en-US" dirty="0" smtClean="0"/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35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35870"/>
          </a:xfrm>
        </p:spPr>
        <p:txBody>
          <a:bodyPr>
            <a:normAutofit fontScale="85000" lnSpcReduction="20000"/>
          </a:bodyPr>
          <a:lstStyle/>
          <a:p>
            <a:pPr lvl="0">
              <a:spcBef>
                <a:spcPts val="1585"/>
              </a:spcBef>
              <a:spcAft>
                <a:spcPts val="3025"/>
              </a:spcAft>
              <a:buSzPct val="45000"/>
              <a:buFont typeface="StarSymbol"/>
              <a:buChar char="●"/>
            </a:pPr>
            <a:r>
              <a:rPr lang="en-US" dirty="0" smtClean="0"/>
              <a:t>/s/ : Place → </a:t>
            </a:r>
            <a:r>
              <a:rPr lang="en-US" dirty="0" err="1" smtClean="0"/>
              <a:t>pla-ces</a:t>
            </a:r>
            <a:r>
              <a:rPr lang="en-US" dirty="0" smtClean="0"/>
              <a:t> (noun/verb)</a:t>
            </a:r>
          </a:p>
          <a:p>
            <a:pPr lvl="0">
              <a:spcBef>
                <a:spcPts val="1585"/>
              </a:spcBef>
              <a:spcAft>
                <a:spcPts val="3025"/>
              </a:spcAft>
              <a:buSzPct val="45000"/>
              <a:buFont typeface="StarSymbol"/>
              <a:buChar char="●"/>
            </a:pPr>
            <a:r>
              <a:rPr lang="en-US" dirty="0" smtClean="0"/>
              <a:t>/z/ : Cause → </a:t>
            </a:r>
            <a:r>
              <a:rPr lang="en-US" dirty="0" err="1" smtClean="0"/>
              <a:t>cau-ses</a:t>
            </a:r>
            <a:r>
              <a:rPr lang="en-US" dirty="0" smtClean="0"/>
              <a:t> (noun/verb)</a:t>
            </a:r>
          </a:p>
          <a:p>
            <a:pPr lvl="0">
              <a:spcBef>
                <a:spcPts val="1585"/>
              </a:spcBef>
              <a:spcAft>
                <a:spcPts val="3025"/>
              </a:spcAft>
              <a:buSzPct val="45000"/>
              <a:buFont typeface="StarSymbol"/>
              <a:buChar char="●"/>
            </a:pPr>
            <a:r>
              <a:rPr lang="en-US" dirty="0" smtClean="0"/>
              <a:t>/ʃ/ : Wash → </a:t>
            </a:r>
            <a:r>
              <a:rPr lang="en-US" dirty="0" err="1" smtClean="0"/>
              <a:t>wa-shes</a:t>
            </a:r>
            <a:r>
              <a:rPr lang="en-US" dirty="0" smtClean="0"/>
              <a:t> (verb)</a:t>
            </a:r>
          </a:p>
          <a:p>
            <a:pPr lvl="0">
              <a:spcBef>
                <a:spcPts val="1585"/>
              </a:spcBef>
              <a:spcAft>
                <a:spcPts val="3025"/>
              </a:spcAft>
              <a:buSzPct val="45000"/>
              <a:buFont typeface="StarSymbol"/>
              <a:buChar char="●"/>
            </a:pPr>
            <a:r>
              <a:rPr lang="en-US" dirty="0" smtClean="0"/>
              <a:t>/ʒ/ : </a:t>
            </a:r>
            <a:r>
              <a:rPr lang="en-US" dirty="0" err="1" smtClean="0"/>
              <a:t>Ga</a:t>
            </a:r>
            <a:r>
              <a:rPr lang="en-US" dirty="0" smtClean="0"/>
              <a:t>-rage → </a:t>
            </a:r>
            <a:r>
              <a:rPr lang="en-US" dirty="0" err="1" smtClean="0"/>
              <a:t>ga-ra-ges</a:t>
            </a:r>
            <a:r>
              <a:rPr lang="en-US" dirty="0" smtClean="0"/>
              <a:t> (noun)</a:t>
            </a:r>
          </a:p>
          <a:p>
            <a:pPr lvl="0">
              <a:spcBef>
                <a:spcPts val="1585"/>
              </a:spcBef>
              <a:spcAft>
                <a:spcPts val="3025"/>
              </a:spcAft>
              <a:buSzPct val="45000"/>
              <a:buFont typeface="StarSymbol"/>
              <a:buChar char="●"/>
            </a:pPr>
            <a:r>
              <a:rPr lang="en-US" dirty="0" smtClean="0"/>
              <a:t>/</a:t>
            </a:r>
            <a:r>
              <a:rPr lang="en-US" dirty="0" err="1" smtClean="0"/>
              <a:t>tʃ</a:t>
            </a:r>
            <a:r>
              <a:rPr lang="en-US" dirty="0" smtClean="0"/>
              <a:t>/ : Teach → tea-</a:t>
            </a:r>
            <a:r>
              <a:rPr lang="en-US" dirty="0" err="1" smtClean="0"/>
              <a:t>ches</a:t>
            </a:r>
            <a:r>
              <a:rPr lang="en-US" dirty="0" smtClean="0"/>
              <a:t> (verb)</a:t>
            </a:r>
          </a:p>
          <a:p>
            <a:pPr lvl="0">
              <a:spcBef>
                <a:spcPts val="1585"/>
              </a:spcBef>
              <a:spcAft>
                <a:spcPts val="3025"/>
              </a:spcAft>
              <a:buSzPct val="45000"/>
              <a:buFont typeface="StarSymbol"/>
              <a:buChar char="●"/>
            </a:pPr>
            <a:r>
              <a:rPr lang="en-US" dirty="0" smtClean="0"/>
              <a:t>/</a:t>
            </a:r>
            <a:r>
              <a:rPr lang="en-US" dirty="0" err="1" smtClean="0"/>
              <a:t>dʒ</a:t>
            </a:r>
            <a:r>
              <a:rPr lang="en-US" dirty="0" smtClean="0"/>
              <a:t>/ : Cha-</a:t>
            </a:r>
            <a:r>
              <a:rPr lang="en-US" dirty="0" err="1" smtClean="0"/>
              <a:t>llenge</a:t>
            </a:r>
            <a:r>
              <a:rPr lang="en-US" dirty="0" smtClean="0"/>
              <a:t> → cha-</a:t>
            </a:r>
            <a:r>
              <a:rPr lang="en-US" dirty="0" err="1" smtClean="0"/>
              <a:t>llen</a:t>
            </a:r>
            <a:r>
              <a:rPr lang="en-US" dirty="0" smtClean="0"/>
              <a:t>-</a:t>
            </a:r>
            <a:r>
              <a:rPr lang="en-US" dirty="0" err="1" smtClean="0"/>
              <a:t>ges</a:t>
            </a:r>
            <a:r>
              <a:rPr lang="en-US" dirty="0" smtClean="0"/>
              <a:t> (noun/verb)</a:t>
            </a:r>
          </a:p>
        </p:txBody>
      </p:sp>
    </p:spTree>
    <p:extLst>
      <p:ext uri="{BB962C8B-B14F-4D97-AF65-F5344CB8AC3E}">
        <p14:creationId xmlns:p14="http://schemas.microsoft.com/office/powerpoint/2010/main" val="59842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Pronunciation of Final -</a:t>
            </a:r>
            <a:r>
              <a:rPr lang="en-US" b="1" dirty="0" err="1" smtClean="0"/>
              <a:t>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Words ending in -</a:t>
            </a:r>
            <a:r>
              <a:rPr lang="en-US" dirty="0" err="1" smtClean="0"/>
              <a:t>ed</a:t>
            </a:r>
            <a:r>
              <a:rPr lang="en-US" dirty="0" smtClean="0"/>
              <a:t> are most commonly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</a:pPr>
            <a:r>
              <a:rPr lang="en-US" dirty="0" smtClean="0"/>
              <a:t>Simple past tense verbs (learn → learn</a:t>
            </a:r>
            <a:r>
              <a:rPr lang="en-US" u="sng" dirty="0" smtClean="0"/>
              <a:t>ed</a:t>
            </a:r>
            <a:r>
              <a:rPr lang="en-US" dirty="0" smtClean="0"/>
              <a:t>)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</a:pPr>
            <a:r>
              <a:rPr lang="en-US" dirty="0" smtClean="0"/>
              <a:t>Adjectives (skill</a:t>
            </a:r>
            <a:r>
              <a:rPr lang="en-US" u="sng" dirty="0" smtClean="0"/>
              <a:t>ed</a:t>
            </a:r>
            <a:r>
              <a:rPr lang="en-US" dirty="0" smtClean="0"/>
              <a:t>, light heart</a:t>
            </a:r>
            <a:r>
              <a:rPr lang="en-US" u="sng" dirty="0" smtClean="0"/>
              <a:t>ed</a:t>
            </a:r>
            <a:r>
              <a:rPr lang="en-US" dirty="0" smtClean="0"/>
              <a:t>, open mind</a:t>
            </a:r>
            <a:r>
              <a:rPr lang="en-US" u="sng" dirty="0" smtClean="0"/>
              <a:t>ed</a:t>
            </a:r>
            <a:r>
              <a:rPr lang="en-US" dirty="0" smtClean="0"/>
              <a:t>)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endParaRPr lang="en-US" sz="3200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b="1" dirty="0" smtClean="0"/>
              <a:t>Pronunciation Rule</a:t>
            </a:r>
            <a:r>
              <a:rPr lang="en-US" dirty="0" smtClean="0"/>
              <a:t>: When adding the -</a:t>
            </a:r>
            <a:r>
              <a:rPr lang="en-US" dirty="0" err="1" smtClean="0"/>
              <a:t>ed</a:t>
            </a:r>
            <a:r>
              <a:rPr lang="en-US" dirty="0" smtClean="0"/>
              <a:t> ending to words, add an extra syllable if the base form of the word ends in a /d/ or /t/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The added syllable is pronounced /Id/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9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3800" dirty="0" smtClean="0"/>
              <a:t>/d/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800" dirty="0" smtClean="0"/>
              <a:t>Need → nee-</a:t>
            </a:r>
            <a:r>
              <a:rPr lang="en-US" sz="2800" dirty="0" err="1" smtClean="0"/>
              <a:t>ded</a:t>
            </a:r>
            <a:endParaRPr lang="en-US" sz="2800" dirty="0" smtClean="0"/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800" dirty="0" smtClean="0"/>
              <a:t>De-</a:t>
            </a:r>
            <a:r>
              <a:rPr lang="en-US" sz="2800" dirty="0" err="1" smtClean="0"/>
              <a:t>cide</a:t>
            </a:r>
            <a:r>
              <a:rPr lang="en-US" sz="2800" dirty="0" smtClean="0"/>
              <a:t> → de-ci-</a:t>
            </a:r>
            <a:r>
              <a:rPr lang="en-US" sz="2800" dirty="0" err="1" smtClean="0"/>
              <a:t>ded</a:t>
            </a:r>
            <a:endParaRPr lang="en-US" sz="2800" dirty="0" smtClean="0"/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endParaRPr lang="en-US" sz="3800" dirty="0" smtClean="0">
              <a:latin typeface="Liberation Sans" pitchFamily="18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sz="3800" dirty="0" smtClean="0"/>
              <a:t>/t/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800" dirty="0" smtClean="0"/>
              <a:t>Want → wan-ted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800" dirty="0" smtClean="0"/>
              <a:t>Col-</a:t>
            </a:r>
            <a:r>
              <a:rPr lang="en-US" sz="2800" dirty="0" err="1" smtClean="0"/>
              <a:t>lect</a:t>
            </a:r>
            <a:r>
              <a:rPr lang="en-US" sz="2800" dirty="0" smtClean="0"/>
              <a:t> → col-</a:t>
            </a:r>
            <a:r>
              <a:rPr lang="en-US" sz="2800" dirty="0" err="1" smtClean="0"/>
              <a:t>lec</a:t>
            </a:r>
            <a:r>
              <a:rPr lang="en-US" sz="2800" dirty="0" smtClean="0"/>
              <a:t>-ted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49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Speaking Topics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37748"/>
            <a:ext cx="10515600" cy="3647897"/>
          </a:xfrm>
        </p:spPr>
        <p:txBody>
          <a:bodyPr>
            <a:normAutofit fontScale="92500" lnSpcReduction="20000"/>
          </a:bodyPr>
          <a:lstStyle/>
          <a:p>
            <a:r>
              <a:rPr lang="en-US" sz="3400" dirty="0" smtClean="0"/>
              <a:t>What was your dream job as a child?</a:t>
            </a:r>
          </a:p>
          <a:p>
            <a:endParaRPr lang="en-US" sz="3400" dirty="0"/>
          </a:p>
          <a:p>
            <a:r>
              <a:rPr lang="en-US" sz="3400" dirty="0" smtClean="0"/>
              <a:t>Why did you decide to choose a career in IT?</a:t>
            </a:r>
          </a:p>
          <a:p>
            <a:endParaRPr lang="en-US" sz="3400" dirty="0"/>
          </a:p>
          <a:p>
            <a:r>
              <a:rPr lang="en-US" sz="3400" dirty="0" smtClean="0"/>
              <a:t>What’s your favorite memory from university?</a:t>
            </a:r>
          </a:p>
          <a:p>
            <a:endParaRPr lang="en-US" sz="3400" dirty="0"/>
          </a:p>
          <a:p>
            <a:r>
              <a:rPr lang="en-US" sz="3400" dirty="0" smtClean="0"/>
              <a:t>What are some things that make for a perfect working environment?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94566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Warm Up Discussion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6681"/>
            <a:ext cx="10515600" cy="391028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If you could only have one, would you rather have your mobile phone or computer?</a:t>
            </a:r>
          </a:p>
          <a:p>
            <a:endParaRPr lang="en-US" sz="3200" dirty="0"/>
          </a:p>
          <a:p>
            <a:r>
              <a:rPr lang="en-US" sz="3200" dirty="0" smtClean="0"/>
              <a:t>Would you rather live 100 years in the past without </a:t>
            </a:r>
            <a:r>
              <a:rPr lang="en-US" sz="3200" smtClean="0"/>
              <a:t>any technology, </a:t>
            </a:r>
            <a:r>
              <a:rPr lang="en-US" sz="3200" dirty="0" smtClean="0"/>
              <a:t>or 100 years in the future with incredibly </a:t>
            </a:r>
            <a:r>
              <a:rPr lang="en-US" sz="3200" smtClean="0"/>
              <a:t>high technology?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6242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812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3200" dirty="0" smtClean="0"/>
              <a:t>What is the phonemic alphabet?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800" dirty="0" smtClean="0"/>
              <a:t>The alphabet of sounds</a:t>
            </a:r>
          </a:p>
          <a:p>
            <a:pPr marL="457200" lvl="1" indent="0" hangingPunct="0">
              <a:spcBef>
                <a:spcPts val="0"/>
              </a:spcBef>
              <a:spcAft>
                <a:spcPts val="1417"/>
              </a:spcAft>
              <a:buSzPct val="75000"/>
              <a:buNone/>
            </a:pPr>
            <a:endParaRPr lang="en-US" sz="3200" dirty="0" smtClean="0"/>
          </a:p>
          <a:p>
            <a:pPr lvl="0">
              <a:buSzPct val="45000"/>
              <a:buFont typeface="StarSymbol"/>
              <a:buChar char="●"/>
            </a:pPr>
            <a:endParaRPr lang="en-US" sz="3200" dirty="0" smtClean="0"/>
          </a:p>
          <a:p>
            <a:pPr lvl="0">
              <a:buSzPct val="45000"/>
              <a:buFont typeface="StarSymbol"/>
              <a:buChar char="●"/>
            </a:pPr>
            <a:endParaRPr lang="en-US" sz="3200" dirty="0"/>
          </a:p>
          <a:p>
            <a:pPr lvl="0">
              <a:buSzPct val="45000"/>
              <a:buFont typeface="StarSymbol"/>
              <a:buChar char="●"/>
            </a:pPr>
            <a:r>
              <a:rPr lang="en-US" sz="3200" dirty="0" smtClean="0"/>
              <a:t>Why is it important to learn?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800" dirty="0" smtClean="0"/>
              <a:t>Because English is not a phonemic language.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800" dirty="0" smtClean="0"/>
              <a:t>The way that words are spelled if often different from how they are pronounced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293" y="1300766"/>
            <a:ext cx="4688693" cy="353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2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3200" dirty="0" smtClean="0"/>
              <a:t>What’s the difference between a voiced and an unvoiced sound?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800" dirty="0" smtClean="0"/>
              <a:t>Voiced Sounds: Use the vocal cords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sz="2800" dirty="0" smtClean="0"/>
              <a:t>Examples, /z/, /g/, /v/, all vowels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800" dirty="0" smtClean="0"/>
              <a:t>Unvoiced Sounds: Do not use the vocal cords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sz="2800" dirty="0" smtClean="0"/>
              <a:t>Examples: /s/, /k/, /f/</a:t>
            </a:r>
          </a:p>
          <a:p>
            <a:pPr lvl="2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endParaRPr lang="en-US" sz="1000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sz="3200" dirty="0" smtClean="0"/>
              <a:t>/f/ and /v/ practice</a:t>
            </a:r>
            <a:r>
              <a:rPr lang="en-US" dirty="0" smtClean="0"/>
              <a:t>: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2"/>
              </a:rPr>
              <a:t>http://www.heathermeloche.com/AP%20Tongue%20Twisters.htm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Voiced and Unvoiced “</a:t>
            </a:r>
            <a:r>
              <a:rPr lang="en-US" b="1" dirty="0" err="1" smtClean="0"/>
              <a:t>th</a:t>
            </a:r>
            <a:r>
              <a:rPr lang="en-US" b="1" dirty="0" smtClean="0"/>
              <a:t>”</a:t>
            </a:r>
            <a:r>
              <a:rPr lang="en-US" sz="3200" b="1" dirty="0" smtClean="0">
                <a:solidFill>
                  <a:srgbClr val="00000A"/>
                </a:solidFill>
                <a:latin typeface="Liberation Serif" pitchFamily="18"/>
              </a:rPr>
              <a:t> (θ </a:t>
            </a:r>
            <a:r>
              <a:rPr lang="en-US" sz="3200" b="1" dirty="0" smtClean="0">
                <a:solidFill>
                  <a:srgbClr val="00000A"/>
                </a:solidFill>
                <a:latin typeface="+mn-lt"/>
              </a:rPr>
              <a:t>and</a:t>
            </a:r>
            <a:r>
              <a:rPr lang="en-US" sz="3200" b="1" dirty="0" smtClean="0">
                <a:solidFill>
                  <a:srgbClr val="00000A"/>
                </a:solidFill>
                <a:latin typeface="Liberation Serif" pitchFamily="18"/>
              </a:rPr>
              <a:t> ð)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3200" dirty="0" smtClean="0"/>
              <a:t>To make the sounds correctly, you </a:t>
            </a:r>
            <a:r>
              <a:rPr lang="en-US" sz="3200" b="1" dirty="0" smtClean="0"/>
              <a:t>must</a:t>
            </a:r>
            <a:r>
              <a:rPr lang="en-US" sz="3200" dirty="0" smtClean="0"/>
              <a:t> stick your tongue out. Otherwise;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800" dirty="0" smtClean="0"/>
              <a:t>The pronunciation of the word will be incorrect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800" dirty="0" smtClean="0"/>
              <a:t>There is a chance that the listener will mistake the word you said for something else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endParaRPr lang="en-US" sz="3200" dirty="0" smtClean="0">
              <a:latin typeface="Liberation Sans" pitchFamily="18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>
                <a:hlinkClick r:id="rId2"/>
              </a:rPr>
              <a:t>http://www.pronuncian.com/Lessons/Default.aspx?Lesson=200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>
                <a:hlinkClick r:id="rId3"/>
              </a:rPr>
              <a:t>http://www.uiowa.edu/~acadtech/phonetics/english/frameset.html</a:t>
            </a:r>
            <a:r>
              <a:rPr lang="en-US" dirty="0" smtClean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1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Word Confusion</a:t>
            </a:r>
            <a:endParaRPr lang="en-US" b="1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2433" y="2154328"/>
            <a:ext cx="8469961" cy="456844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522838" y="1445455"/>
            <a:ext cx="8809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If your tongue is not on your teeth, the listener will hear the wrong word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802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Sound Deletion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1237"/>
          </a:xfrm>
        </p:spPr>
        <p:txBody>
          <a:bodyPr>
            <a:normAutofit fontScale="92500" lnSpcReduction="10000"/>
          </a:bodyPr>
          <a:lstStyle/>
          <a:p>
            <a:pPr lvl="0">
              <a:spcAft>
                <a:spcPts val="1800"/>
              </a:spcAft>
              <a:buSzPct val="45000"/>
              <a:buFont typeface="StarSymbol"/>
              <a:buChar char="●"/>
            </a:pPr>
            <a:r>
              <a:rPr lang="en-US" sz="3500" dirty="0" smtClean="0"/>
              <a:t>Not pronouncing certain sounds in words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500" dirty="0" smtClean="0"/>
              <a:t>Most commonly in the middle or final position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3000" dirty="0" smtClean="0"/>
              <a:t>Middle</a:t>
            </a:r>
            <a:endParaRPr lang="en-US" sz="3000" dirty="0"/>
          </a:p>
          <a:p>
            <a:pPr lvl="2">
              <a:buSzPct val="45000"/>
              <a:buFont typeface="StarSymbol"/>
              <a:buChar char="●"/>
            </a:pPr>
            <a:r>
              <a:rPr lang="en-US" sz="2600" dirty="0" smtClean="0"/>
              <a:t>Fa</a:t>
            </a:r>
            <a:r>
              <a:rPr lang="en-US" sz="2600" b="1" u="sng" dirty="0" smtClean="0"/>
              <a:t>ce</a:t>
            </a:r>
            <a:r>
              <a:rPr lang="en-US" sz="2600" dirty="0" smtClean="0"/>
              <a:t>book</a:t>
            </a:r>
            <a:endParaRPr lang="en-US" sz="2600" dirty="0"/>
          </a:p>
          <a:p>
            <a:pPr lvl="2">
              <a:buSzPct val="45000"/>
              <a:buFont typeface="StarSymbol"/>
              <a:buChar char="●"/>
            </a:pPr>
            <a:r>
              <a:rPr lang="en-US" sz="2600" dirty="0" smtClean="0"/>
              <a:t>Tue</a:t>
            </a:r>
            <a:r>
              <a:rPr lang="en-US" sz="2600" b="1" u="sng" dirty="0" smtClean="0"/>
              <a:t>s</a:t>
            </a:r>
            <a:r>
              <a:rPr lang="en-US" sz="2600" dirty="0" smtClean="0"/>
              <a:t>day, Wedne</a:t>
            </a:r>
            <a:r>
              <a:rPr lang="en-US" sz="2600" b="1" u="sng" dirty="0" smtClean="0"/>
              <a:t>s</a:t>
            </a:r>
            <a:r>
              <a:rPr lang="en-US" sz="2600" dirty="0" smtClean="0"/>
              <a:t>day, Thur</a:t>
            </a:r>
            <a:r>
              <a:rPr lang="en-US" sz="2600" b="1" u="sng" dirty="0" smtClean="0"/>
              <a:t>s</a:t>
            </a:r>
            <a:r>
              <a:rPr lang="en-US" sz="2600" dirty="0" smtClean="0"/>
              <a:t>day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sz="2600" dirty="0" smtClean="0"/>
              <a:t>Chil</a:t>
            </a:r>
            <a:r>
              <a:rPr lang="en-US" sz="2600" b="1" u="sng" dirty="0" smtClean="0"/>
              <a:t>d</a:t>
            </a:r>
            <a:r>
              <a:rPr lang="en-US" sz="2600" dirty="0" smtClean="0"/>
              <a:t>ren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3000" dirty="0" smtClean="0"/>
              <a:t>Final</a:t>
            </a:r>
          </a:p>
          <a:p>
            <a:pPr lvl="2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2600" dirty="0" smtClean="0"/>
              <a:t>Li</a:t>
            </a:r>
            <a:r>
              <a:rPr lang="en-US" sz="2600" b="1" u="sng" dirty="0" smtClean="0"/>
              <a:t>ke</a:t>
            </a:r>
          </a:p>
          <a:p>
            <a:pPr lvl="2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2600" dirty="0" smtClean="0"/>
              <a:t>Ri</a:t>
            </a:r>
            <a:r>
              <a:rPr lang="en-US" sz="2600" b="1" u="sng" dirty="0" smtClean="0"/>
              <a:t>ce</a:t>
            </a:r>
          </a:p>
          <a:p>
            <a:pPr lvl="2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2600" dirty="0" smtClean="0"/>
              <a:t>Becau</a:t>
            </a:r>
            <a:r>
              <a:rPr lang="en-US" sz="2600" b="1" u="sng" dirty="0" smtClean="0"/>
              <a:t>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4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Tips for Enunciating Final Sounds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720"/>
              </a:spcAft>
              <a:buSzPct val="45000"/>
              <a:buFont typeface="StarSymbol"/>
              <a:buChar char="●"/>
            </a:pPr>
            <a:r>
              <a:rPr lang="en-US" dirty="0" smtClean="0"/>
              <a:t>Actively listen to the pronunciation of final sounds by native speakers and observe your own pronunciation. Do they sound the same?</a:t>
            </a:r>
          </a:p>
          <a:p>
            <a:pPr lvl="0">
              <a:spcAft>
                <a:spcPts val="720"/>
              </a:spcAft>
              <a:buSzPct val="45000"/>
              <a:buFont typeface="StarSymbol"/>
              <a:buChar char="●"/>
            </a:pPr>
            <a:r>
              <a:rPr lang="en-US" dirty="0" smtClean="0"/>
              <a:t>Over pronounce the final sound to make it easier for you to remember and for others to hear (</a:t>
            </a:r>
            <a:r>
              <a:rPr lang="en-US" dirty="0" err="1" smtClean="0"/>
              <a:t>moviessss</a:t>
            </a:r>
            <a:r>
              <a:rPr lang="en-US" dirty="0" smtClean="0"/>
              <a:t>, </a:t>
            </a:r>
            <a:r>
              <a:rPr lang="en-US" dirty="0" err="1" smtClean="0"/>
              <a:t>becausssssse</a:t>
            </a:r>
            <a:r>
              <a:rPr lang="en-US" dirty="0" smtClean="0"/>
              <a:t>, </a:t>
            </a:r>
            <a:r>
              <a:rPr lang="en-US" dirty="0" err="1" smtClean="0"/>
              <a:t>likesssss</a:t>
            </a:r>
            <a:r>
              <a:rPr lang="en-US" dirty="0" smtClean="0"/>
              <a:t>, etc.)</a:t>
            </a:r>
          </a:p>
          <a:p>
            <a:pPr lvl="0">
              <a:spcAft>
                <a:spcPts val="720"/>
              </a:spcAft>
              <a:buSzPct val="45000"/>
              <a:buFont typeface="StarSymbol"/>
              <a:buChar char="●"/>
            </a:pPr>
            <a:r>
              <a:rPr lang="en-US" dirty="0" smtClean="0"/>
              <a:t>As you learn new words, be aware of the final sounds and consciously over pronounce the ending</a:t>
            </a:r>
          </a:p>
          <a:p>
            <a:pPr lvl="0">
              <a:spcAft>
                <a:spcPts val="720"/>
              </a:spcAft>
              <a:buSzPct val="45000"/>
              <a:buFont typeface="StarSymbol"/>
              <a:buChar char="●"/>
            </a:pPr>
            <a:r>
              <a:rPr lang="en-US" dirty="0" smtClean="0"/>
              <a:t>Eventually you will master pronouncing the final sound and the length and emphasis will reduce naturally (movies, because, likes, etc.)</a:t>
            </a:r>
          </a:p>
        </p:txBody>
      </p:sp>
    </p:spTree>
    <p:extLst>
      <p:ext uri="{BB962C8B-B14F-4D97-AF65-F5344CB8AC3E}">
        <p14:creationId xmlns:p14="http://schemas.microsoft.com/office/powerpoint/2010/main" val="124780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Count the Syllables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None/>
            </a:pPr>
            <a:r>
              <a:rPr lang="en-US" sz="3200" i="1" dirty="0" smtClean="0"/>
              <a:t>How many syllables do each of these words have?</a:t>
            </a:r>
          </a:p>
          <a:p>
            <a:pPr lvl="0" algn="ctr"/>
            <a:endParaRPr lang="en-US" dirty="0" smtClean="0"/>
          </a:p>
          <a:p>
            <a:pPr marL="0" lvl="0" indent="0">
              <a:buNone/>
            </a:pPr>
            <a:r>
              <a:rPr lang="en-US" dirty="0"/>
              <a:t>     Want  → Wants 		    		Listen → Listened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      Table  → Tables				</a:t>
            </a:r>
            <a:r>
              <a:rPr lang="en-US" dirty="0" smtClean="0"/>
              <a:t>	Book </a:t>
            </a:r>
            <a:r>
              <a:rPr lang="en-US" dirty="0"/>
              <a:t>→ Booked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      Place → Places 	      	</a:t>
            </a:r>
            <a:r>
              <a:rPr lang="en-US" dirty="0" smtClean="0"/>
              <a:t>			Want  </a:t>
            </a:r>
            <a:r>
              <a:rPr lang="en-US" dirty="0"/>
              <a:t>→ Wanted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5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685</Words>
  <Application>Microsoft Office PowerPoint</Application>
  <PresentationFormat>Widescreen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Liberation Sans</vt:lpstr>
      <vt:lpstr>Liberation Serif</vt:lpstr>
      <vt:lpstr>StarSymbol</vt:lpstr>
      <vt:lpstr>Office Theme</vt:lpstr>
      <vt:lpstr>Week 2</vt:lpstr>
      <vt:lpstr>Warm Up Discussion</vt:lpstr>
      <vt:lpstr>Review</vt:lpstr>
      <vt:lpstr>Review</vt:lpstr>
      <vt:lpstr>Voiced and Unvoiced “th” (θ and ð)</vt:lpstr>
      <vt:lpstr>Word Confusion</vt:lpstr>
      <vt:lpstr>Sound Deletion</vt:lpstr>
      <vt:lpstr>Tips for Enunciating Final Sounds </vt:lpstr>
      <vt:lpstr>Count the Syllables</vt:lpstr>
      <vt:lpstr>Adding Syllables</vt:lpstr>
      <vt:lpstr>Pronunciation of Final -s</vt:lpstr>
      <vt:lpstr>Examples</vt:lpstr>
      <vt:lpstr>Pronunciation of Final -ed</vt:lpstr>
      <vt:lpstr>Examples</vt:lpstr>
      <vt:lpstr>Speaking Topics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</dc:title>
  <dc:creator>Ashley Saliba</dc:creator>
  <cp:lastModifiedBy>Ashley Saliba</cp:lastModifiedBy>
  <cp:revision>10</cp:revision>
  <dcterms:created xsi:type="dcterms:W3CDTF">2014-06-22T03:45:00Z</dcterms:created>
  <dcterms:modified xsi:type="dcterms:W3CDTF">2014-06-30T05:03:52Z</dcterms:modified>
</cp:coreProperties>
</file>