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34"/>
  </p:notesMasterIdLst>
  <p:sldIdLst>
    <p:sldId id="541" r:id="rId2"/>
    <p:sldId id="542" r:id="rId3"/>
    <p:sldId id="543" r:id="rId4"/>
    <p:sldId id="544" r:id="rId5"/>
    <p:sldId id="548" r:id="rId6"/>
    <p:sldId id="622" r:id="rId7"/>
    <p:sldId id="623" r:id="rId8"/>
    <p:sldId id="624" r:id="rId9"/>
    <p:sldId id="626" r:id="rId10"/>
    <p:sldId id="625" r:id="rId11"/>
    <p:sldId id="627" r:id="rId12"/>
    <p:sldId id="628" r:id="rId13"/>
    <p:sldId id="629" r:id="rId14"/>
    <p:sldId id="630" r:id="rId15"/>
    <p:sldId id="631" r:id="rId16"/>
    <p:sldId id="632" r:id="rId17"/>
    <p:sldId id="550" r:id="rId18"/>
    <p:sldId id="546" r:id="rId19"/>
    <p:sldId id="589" r:id="rId20"/>
    <p:sldId id="633" r:id="rId21"/>
    <p:sldId id="634" r:id="rId22"/>
    <p:sldId id="635" r:id="rId23"/>
    <p:sldId id="551" r:id="rId24"/>
    <p:sldId id="636" r:id="rId25"/>
    <p:sldId id="637" r:id="rId26"/>
    <p:sldId id="639" r:id="rId27"/>
    <p:sldId id="638" r:id="rId28"/>
    <p:sldId id="640" r:id="rId29"/>
    <p:sldId id="643" r:id="rId30"/>
    <p:sldId id="641" r:id="rId31"/>
    <p:sldId id="545" r:id="rId32"/>
    <p:sldId id="554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A33"/>
    <a:srgbClr val="FF3300"/>
    <a:srgbClr val="0000FF"/>
    <a:srgbClr val="5C0000"/>
    <a:srgbClr val="FF9900"/>
    <a:srgbClr val="FFD1D1"/>
    <a:srgbClr val="FFB9B9"/>
    <a:srgbClr val="FF9797"/>
    <a:srgbClr val="FF8F8F"/>
    <a:srgbClr val="DC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3" autoAdjust="0"/>
    <p:restoredTop sz="74021" autoAdjust="0"/>
  </p:normalViewPr>
  <p:slideViewPr>
    <p:cSldViewPr>
      <p:cViewPr>
        <p:scale>
          <a:sx n="85" d="100"/>
          <a:sy n="85" d="100"/>
        </p:scale>
        <p:origin x="930" y="-1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5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0" y="4038600"/>
            <a:ext cx="4953000" cy="830884"/>
          </a:xfrm>
        </p:spPr>
        <p:txBody>
          <a:bodyPr>
            <a:norm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>
            <a:lvl1pPr algn="l">
              <a:defRPr sz="3200" b="1" cap="small" spc="0" baseline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14800" y="4876800"/>
            <a:ext cx="4953000" cy="914400"/>
          </a:xfrm>
        </p:spPr>
        <p:txBody>
          <a:bodyPr>
            <a:normAutofit/>
          </a:bodyPr>
          <a:lstStyle>
            <a:lvl1pPr marL="0" indent="0" algn="l">
              <a:buNone/>
              <a:defRPr sz="2800" b="1" cap="small" spc="0" baseline="0">
                <a:ln w="3175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62" y="1847308"/>
            <a:ext cx="3252138" cy="386769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34" y="2464264"/>
            <a:ext cx="1930466" cy="26122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704" y="533400"/>
            <a:ext cx="2298096" cy="14478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5900190" y="2054423"/>
            <a:ext cx="327762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Conceive</a:t>
            </a:r>
            <a:r>
              <a:rPr lang="en-US" sz="1400" b="1" cap="none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Design Implement Operate</a:t>
            </a:r>
            <a:endParaRPr lang="en-US" sz="1400" b="1" cap="none" spc="0" dirty="0">
              <a:ln>
                <a:noFill/>
              </a:ln>
              <a:solidFill>
                <a:schemeClr val="bg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820563" y="5864423"/>
            <a:ext cx="252344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all" spc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Thực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học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–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Thực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nghiệp</a:t>
            </a:r>
            <a:endParaRPr lang="en-US" sz="1400" b="1" cap="all" spc="0" dirty="0">
              <a:ln>
                <a:noFill/>
              </a:ln>
              <a:solidFill>
                <a:schemeClr val="bg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6919985" y="6550223"/>
            <a:ext cx="219861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>
                  <a:noFill/>
                </a:ln>
                <a:solidFill>
                  <a:srgbClr val="FF3300"/>
                </a:solidFill>
                <a:effectLst/>
                <a:latin typeface="Segoe UI" pitchFamily="34" charset="0"/>
                <a:cs typeface="Segoe UI" pitchFamily="34" charset="0"/>
              </a:rPr>
              <a:t>http://www.poly.edu.vn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114800" y="4876800"/>
            <a:ext cx="4953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563562"/>
          </a:xfrm>
        </p:spPr>
        <p:txBody>
          <a:bodyPr>
            <a:noAutofit/>
          </a:bodyPr>
          <a:lstStyle>
            <a:lvl1pPr algn="r">
              <a:defRPr sz="3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4040188" cy="639762"/>
          </a:xfrm>
        </p:spPr>
        <p:txBody>
          <a:bodyPr anchor="b"/>
          <a:lstStyle>
            <a:lvl1pPr marL="0" indent="0" algn="l">
              <a:buNone/>
              <a:defRPr sz="24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00200"/>
            <a:ext cx="4040188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14400"/>
            <a:ext cx="4041775" cy="639762"/>
          </a:xfrm>
        </p:spPr>
        <p:txBody>
          <a:bodyPr anchor="b"/>
          <a:lstStyle>
            <a:lvl1pPr marL="0" indent="0" algn="l">
              <a:buNone/>
              <a:defRPr sz="24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00200"/>
            <a:ext cx="4041775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bjectiv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534" y="4245710"/>
            <a:ext cx="1930466" cy="26122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¤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612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534" y="4245710"/>
            <a:ext cx="1930466" cy="26122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&amp;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06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534" y="4245710"/>
            <a:ext cx="1930466" cy="26122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þ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418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>
              <a:defRPr sz="4000" b="1" cap="small" spc="0" baseline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656" y="1219200"/>
            <a:ext cx="2238687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581400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5122" name="Picture 2" descr="Image result for Dem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95400"/>
            <a:ext cx="640969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690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you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2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92886"/>
          </a:xfrm>
        </p:spPr>
        <p:txBody>
          <a:bodyPr>
            <a:noAutofit/>
          </a:bodyPr>
          <a:lstStyle>
            <a:lvl1pPr algn="r">
              <a:defRPr sz="3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211763"/>
          </a:xfrm>
        </p:spPr>
        <p:txBody>
          <a:bodyPr/>
          <a:lstStyle>
            <a:lvl1pPr marL="342900" indent="-342900">
              <a:buClr>
                <a:srgbClr val="FF3300"/>
              </a:buClr>
              <a:buFont typeface="Wingdings" pitchFamily="2" charset="2"/>
              <a:buChar char="v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3300"/>
              </a:buClr>
              <a:buFont typeface="Wingdings" pitchFamily="2" charset="2"/>
              <a:buChar char="Ø"/>
              <a:defRPr sz="2400">
                <a:latin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211763"/>
          </a:xfrm>
        </p:spPr>
        <p:txBody>
          <a:bodyPr/>
          <a:lstStyle>
            <a:lvl1pPr marL="342900" indent="-342900">
              <a:buClr>
                <a:srgbClr val="FF3300"/>
              </a:buClr>
              <a:buFont typeface="Wingdings" pitchFamily="2" charset="2"/>
              <a:buChar char="v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3300"/>
              </a:buClr>
              <a:buFont typeface="Wingdings" pitchFamily="2" charset="2"/>
              <a:buChar char="Ø"/>
              <a:defRPr sz="2400">
                <a:latin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85" r:id="rId3"/>
    <p:sldLayoutId id="2147483686" r:id="rId4"/>
    <p:sldLayoutId id="2147483687" r:id="rId5"/>
    <p:sldLayoutId id="2147483673" r:id="rId6"/>
    <p:sldLayoutId id="2147483688" r:id="rId7"/>
    <p:sldLayoutId id="2147483689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 cap="small" baseline="0">
          <a:solidFill>
            <a:srgbClr val="FF5A33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Segoe UI" pitchFamily="34" charset="0"/>
          <a:ea typeface="+mj-ea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v"/>
        <a:defRPr sz="32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Ø"/>
        <a:defRPr sz="28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FF3300"/>
        </a:buClr>
        <a:buFont typeface="Courier New" pitchFamily="49" charset="0"/>
        <a:buChar char="o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vi-VN" dirty="0"/>
              <a:t>Quản trị cơ sở dữ liệu với SQL Server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xmlns="" id="{DC21E7F0-2073-4F03-9E2E-F5298B8D38A7}"/>
              </a:ext>
            </a:extLst>
          </p:cNvPr>
          <p:cNvSpPr txBox="1">
            <a:spLocks/>
          </p:cNvSpPr>
          <p:nvPr/>
        </p:nvSpPr>
        <p:spPr>
          <a:xfrm>
            <a:off x="4114800" y="5029200"/>
            <a:ext cx="49530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None/>
              <a:defRPr sz="2800" b="1" kern="1200" cap="small" spc="0" baseline="0">
                <a:ln w="3175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Segoe UI" pitchFamily="34" charset="0"/>
                <a:ea typeface="+mn-ea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rgbClr val="FF3300"/>
              </a:buClr>
              <a:buFont typeface="Courier New" pitchFamily="49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Roboto"/>
                <a:cs typeface="Roboto"/>
              </a:rPr>
              <a:t>Bài 4: Điều kiện&amp; </a:t>
            </a:r>
            <a:r>
              <a:rPr lang="en-US" dirty="0" err="1">
                <a:ea typeface="Roboto"/>
                <a:cs typeface="Roboto"/>
              </a:rPr>
              <a:t>Vòng</a:t>
            </a:r>
            <a:r>
              <a:rPr lang="en-US" dirty="0">
                <a:ea typeface="Roboto"/>
                <a:cs typeface="Roboto"/>
              </a:rPr>
              <a:t> </a:t>
            </a:r>
            <a:r>
              <a:rPr lang="en-US" dirty="0" err="1">
                <a:ea typeface="Roboto"/>
                <a:cs typeface="Roboto"/>
              </a:rPr>
              <a:t>lặp</a:t>
            </a:r>
            <a:endParaRPr lang="en-US" dirty="0">
              <a:ea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xử lý điều kiện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8749" y="10668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Câu </a:t>
            </a:r>
            <a:r>
              <a:rPr lang="en-US" dirty="0" err="1"/>
              <a:t>lệnh</a:t>
            </a:r>
            <a:r>
              <a:rPr lang="en-US" dirty="0"/>
              <a:t> IF - ELSE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50D09FF-B3D3-4222-9373-312172FF2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676400"/>
            <a:ext cx="6172200" cy="23145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42FE03A5-A984-4C9F-A2D0-3C14DB42F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1676399"/>
            <a:ext cx="2438400" cy="231457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70706789-33D7-4DB8-86DD-E7531C8F7214}"/>
              </a:ext>
            </a:extLst>
          </p:cNvPr>
          <p:cNvCxnSpPr/>
          <p:nvPr/>
        </p:nvCxnSpPr>
        <p:spPr>
          <a:xfrm>
            <a:off x="4953000" y="2819400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9628F8D-356C-43D9-B4B4-9157576345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0528" y="3990974"/>
            <a:ext cx="4800600" cy="279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485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xử lý điều kiện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8749" y="10668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err="1"/>
              <a:t>Lệnh</a:t>
            </a:r>
            <a:r>
              <a:rPr lang="en-US" dirty="0"/>
              <a:t> If Exists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350FE4D-2244-4ADC-A497-33992C206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066800"/>
            <a:ext cx="3886200" cy="1447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EB83081-7716-4914-A779-2E7C918E3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00" y="3276600"/>
            <a:ext cx="66294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75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xử lý điều kiện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8749" y="10668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Sử dụng IIF Function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97887A16-958A-413E-B834-1CE857652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1066800"/>
            <a:ext cx="4653581" cy="990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2925A43-B201-4390-B364-F32C57252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8" y="1600200"/>
            <a:ext cx="4293282" cy="3886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4A181F5E-E2F7-467E-93AA-3820A64F11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2266950"/>
            <a:ext cx="4750482" cy="11620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7CD3376-5B6B-4563-94CE-9F84D8A47F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7251" y="3997187"/>
            <a:ext cx="2999549" cy="2262809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071C5AEE-CB0F-42F9-A9B0-257EC39E60CB}"/>
              </a:ext>
            </a:extLst>
          </p:cNvPr>
          <p:cNvCxnSpPr/>
          <p:nvPr/>
        </p:nvCxnSpPr>
        <p:spPr>
          <a:xfrm>
            <a:off x="7171103" y="3309013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xử lý điều kiện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8749" y="10668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Hàm CASE trong SQL Server</a:t>
            </a:r>
          </a:p>
          <a:p>
            <a:pPr lvl="1"/>
            <a:r>
              <a:rPr lang="en-US" dirty="0"/>
              <a:t>H</a:t>
            </a:r>
            <a:r>
              <a:rPr lang="vi-VN" dirty="0"/>
              <a:t>àm CASE kiểm định giá trị dựa trên danh sách điều kiện đưa ra, sau đó trả về một hoặc nhiều kết quả</a:t>
            </a:r>
            <a:r>
              <a:rPr lang="en-US" dirty="0"/>
              <a:t>.</a:t>
            </a:r>
          </a:p>
          <a:p>
            <a:pPr lvl="1"/>
            <a:r>
              <a:rPr lang="vi-VN" dirty="0"/>
              <a:t>CASE rất đa dạng, linh hoạt và rất hữu ích, ứng dụng trong nhiều trường hợp.</a:t>
            </a:r>
            <a:endParaRPr lang="en-US" dirty="0"/>
          </a:p>
          <a:p>
            <a:pPr lvl="1"/>
            <a:r>
              <a:rPr lang="en-US" dirty="0"/>
              <a:t>CASE có 2 định </a:t>
            </a:r>
            <a:r>
              <a:rPr lang="en-US" dirty="0" err="1"/>
              <a:t>dạng</a:t>
            </a:r>
            <a:r>
              <a:rPr lang="en-US" dirty="0"/>
              <a:t>:</a:t>
            </a:r>
          </a:p>
          <a:p>
            <a:pPr lvl="2"/>
            <a:r>
              <a:rPr lang="vi-VN" dirty="0"/>
              <a:t>Simple CASE là so sánh một biểu thức với một bộ các biểu thức đơn giản để xác định kết quả</a:t>
            </a:r>
            <a:endParaRPr lang="en-US" dirty="0"/>
          </a:p>
          <a:p>
            <a:pPr lvl="2"/>
            <a:r>
              <a:rPr lang="en-US" dirty="0"/>
              <a:t>Searched CASE là đánh giá một bộ các biểu thức Boolean để xác định kết quả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651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xử lý điều kiện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8749" y="10668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Hàm CASE trong SQL Server</a:t>
            </a:r>
          </a:p>
          <a:p>
            <a:pPr lvl="1"/>
            <a:r>
              <a:rPr lang="en-US" dirty="0"/>
              <a:t>Simple CASE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C8945425-8A40-42EA-A2B6-6EB4788C3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990725"/>
            <a:ext cx="4784109" cy="17049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3BFE555-669B-4D3D-BF79-0C635E19C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22" y="3709157"/>
            <a:ext cx="4784108" cy="1704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0A47E0A-A68B-4AAC-BBD2-8FE370DC75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8000" y="3263142"/>
            <a:ext cx="1765196" cy="215099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2CB8DDF0-0A84-4D80-9403-B648FDB6A170}"/>
              </a:ext>
            </a:extLst>
          </p:cNvPr>
          <p:cNvCxnSpPr>
            <a:cxnSpLocks/>
          </p:cNvCxnSpPr>
          <p:nvPr/>
        </p:nvCxnSpPr>
        <p:spPr>
          <a:xfrm flipV="1">
            <a:off x="5562600" y="4338637"/>
            <a:ext cx="990600" cy="157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D6CDF55-062B-4AC5-AC9D-5CF28F11BF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3173" y="5427589"/>
            <a:ext cx="46863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05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xử lý điều kiện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8749" y="10668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Hàm CASE trong SQL Server</a:t>
            </a:r>
          </a:p>
          <a:p>
            <a:pPr lvl="1"/>
            <a:r>
              <a:rPr lang="en-US" dirty="0"/>
              <a:t>Searched CASE: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3301B84-2E4B-4069-88A7-8AA083867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981200"/>
            <a:ext cx="6230649" cy="1695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F95236E-32E6-4C3E-BA83-FA992E201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71900"/>
            <a:ext cx="5486399" cy="2400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E01AD737-32C6-4089-A3EF-F6BB6D3251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100" y="3475039"/>
            <a:ext cx="2341498" cy="269716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92E0EF46-A4E8-4C2B-9522-B687591A9805}"/>
              </a:ext>
            </a:extLst>
          </p:cNvPr>
          <p:cNvCxnSpPr/>
          <p:nvPr/>
        </p:nvCxnSpPr>
        <p:spPr>
          <a:xfrm>
            <a:off x="5334000" y="4373562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297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xử lý điều kiện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8749" y="10668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So sánh Simple CASE và Searched CASE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B920A2DE-A49E-4156-860B-3DCBAAA2A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" y="2057400"/>
            <a:ext cx="3952875" cy="2133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8617976-6EB4-4BB1-8090-1505FF4F8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080590"/>
            <a:ext cx="4357693" cy="211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926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3581400"/>
            <a:ext cx="8229600" cy="2057400"/>
          </a:xfrm>
        </p:spPr>
        <p:txBody>
          <a:bodyPr>
            <a:normAutofit/>
          </a:bodyPr>
          <a:lstStyle/>
          <a:p>
            <a:pPr algn="l"/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F0A7812-7E3C-454F-B134-1FBF6CE4FA19}"/>
              </a:ext>
            </a:extLst>
          </p:cNvPr>
          <p:cNvSpPr txBox="1"/>
          <p:nvPr/>
        </p:nvSpPr>
        <p:spPr>
          <a:xfrm>
            <a:off x="152400" y="3633022"/>
            <a:ext cx="8839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dirty="0">
                <a:solidFill>
                  <a:srgbClr val="FF0000"/>
                </a:solidFill>
                <a:latin typeface="Calibri"/>
              </a:rPr>
              <a:t>Viết câu 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truy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 vấn đếm số l</a:t>
            </a:r>
            <a:r>
              <a:rPr lang="vi-VN" dirty="0">
                <a:solidFill>
                  <a:srgbClr val="FF0000"/>
                </a:solidFill>
                <a:latin typeface="Calibri"/>
              </a:rPr>
              <a:t>ư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ợng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 nhân viên trong 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từng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 phòng ban, nếu số l</a:t>
            </a:r>
            <a:r>
              <a:rPr lang="vi-VN" dirty="0">
                <a:solidFill>
                  <a:srgbClr val="FF0000"/>
                </a:solidFill>
                <a:latin typeface="Calibri"/>
              </a:rPr>
              <a:t>ư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ợng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 nhân viên nhỏ h</a:t>
            </a:r>
            <a:r>
              <a:rPr lang="vi-VN" dirty="0">
                <a:solidFill>
                  <a:srgbClr val="FF0000"/>
                </a:solidFill>
                <a:latin typeface="Calibri"/>
              </a:rPr>
              <a:t>ơ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n 3 </a:t>
            </a:r>
            <a:r>
              <a:rPr lang="en-US" dirty="0">
                <a:solidFill>
                  <a:srgbClr val="FF0000"/>
                </a:solidFill>
                <a:latin typeface="Calibri"/>
                <a:sym typeface="Wingdings" panose="05000000000000000000" pitchFamily="2" charset="2"/>
              </a:rPr>
              <a:t>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hiển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 thị “Thiếu nhân viên”, ng</a:t>
            </a:r>
            <a:r>
              <a:rPr lang="vi-VN" dirty="0">
                <a:solidFill>
                  <a:srgbClr val="FF0000"/>
                </a:solidFill>
                <a:latin typeface="Calibri"/>
              </a:rPr>
              <a:t>ư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ợc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 lại &lt;5 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hiển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 thị “Đủ Nhan Vien”, ng</a:t>
            </a:r>
            <a:r>
              <a:rPr lang="vi-VN" dirty="0">
                <a:solidFill>
                  <a:srgbClr val="FF0000"/>
                </a:solidFill>
                <a:latin typeface="Calibri"/>
              </a:rPr>
              <a:t>ư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ợc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 lại 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hiển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thị”Đông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 nhân viên”</a:t>
            </a:r>
          </a:p>
          <a:p>
            <a:pPr marL="285750" lvl="0" indent="-285750">
              <a:buFont typeface="Wingdings" panose="05000000000000000000" pitchFamily="2" charset="2"/>
              <a:buChar char="v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Viết câu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truy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vấn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hiển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thị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TenNV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và thêm </a:t>
            </a:r>
            <a:r>
              <a:rPr lang="vi-VN" dirty="0">
                <a:solidFill>
                  <a:srgbClr val="FF0000"/>
                </a:solidFill>
                <a:latin typeface="Calibri"/>
              </a:rPr>
              <a:t>cột thuế dựa vào mức lương</a:t>
            </a:r>
            <a:r>
              <a:rPr lang="en-US" dirty="0">
                <a:solidFill>
                  <a:srgbClr val="FF0000"/>
                </a:solidFill>
              </a:rPr>
              <a:t>: trong khoảng 0 and 25000 </a:t>
            </a:r>
            <a:r>
              <a:rPr lang="en-US" dirty="0" err="1">
                <a:solidFill>
                  <a:srgbClr val="FF0000"/>
                </a:solidFill>
              </a:rPr>
              <a:t>thì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Thuế</a:t>
            </a:r>
            <a:r>
              <a:rPr lang="en-US" dirty="0">
                <a:solidFill>
                  <a:srgbClr val="FF0000"/>
                </a:solidFill>
              </a:rPr>
              <a:t>= LUONG*0.1, trong khoảng 25000 and 30000 thì LUONG*0.12, trong khoảng 30000 and 40000 thì LUONG *0.15, trong khoảng 40000 and 50000 thì LUONG *0.2, còn lại LUONG*0.25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4693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037286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/>
              <a:t>V</a:t>
            </a:r>
            <a:r>
              <a:rPr lang="vi-VN" dirty="0"/>
              <a:t>òng lặp được sử dụng </a:t>
            </a:r>
            <a:r>
              <a:rPr lang="en-SG" dirty="0" smtClean="0"/>
              <a:t>khi</a:t>
            </a:r>
            <a:r>
              <a:rPr lang="vi-VN" dirty="0" smtClean="0"/>
              <a:t> </a:t>
            </a:r>
            <a:r>
              <a:rPr lang="vi-VN" dirty="0"/>
              <a:t>muốn chạy lặp đi lặp lại một đoạn mã </a:t>
            </a:r>
            <a:r>
              <a:rPr lang="en-SG" dirty="0" smtClean="0"/>
              <a:t>nếu</a:t>
            </a:r>
            <a:r>
              <a:rPr lang="vi-VN" dirty="0" smtClean="0"/>
              <a:t> </a:t>
            </a:r>
            <a:r>
              <a:rPr lang="vi-VN" dirty="0"/>
              <a:t>điều kiện cho trước trả về giá trị là TRUE</a:t>
            </a:r>
            <a:endParaRPr lang="en-US" dirty="0"/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6146" name="Picture 2" descr="https://st.quantrimang.com/photos/image/2018/11/10/while-loop-sql-server-2.jpg">
            <a:extLst>
              <a:ext uri="{FF2B5EF4-FFF2-40B4-BE49-F238E27FC236}">
                <a16:creationId xmlns:a16="http://schemas.microsoft.com/office/drawing/2014/main" xmlns="" id="{D0043B53-3221-437A-8985-50C22C6FC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743200"/>
            <a:ext cx="5334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07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Điều kiện</a:t>
            </a:r>
          </a:p>
          <a:p>
            <a:r>
              <a:rPr lang="en-US" dirty="0" err="1">
                <a:ea typeface="Roboto"/>
                <a:cs typeface="Roboto"/>
              </a:rPr>
              <a:t>Vòng</a:t>
            </a:r>
            <a:r>
              <a:rPr lang="en-US" dirty="0">
                <a:ea typeface="Roboto"/>
                <a:cs typeface="Roboto"/>
              </a:rPr>
              <a:t> </a:t>
            </a:r>
            <a:r>
              <a:rPr lang="en-US" dirty="0" err="1">
                <a:ea typeface="Roboto"/>
                <a:cs typeface="Roboto"/>
              </a:rPr>
              <a:t>lặp</a:t>
            </a:r>
            <a:endParaRPr lang="en-US" dirty="0">
              <a:ea typeface="Roboto"/>
              <a:cs typeface="Roboto"/>
            </a:endParaRPr>
          </a:p>
          <a:p>
            <a:r>
              <a:rPr lang="en-US" dirty="0">
                <a:ea typeface="Roboto"/>
                <a:cs typeface="Roboto"/>
              </a:rPr>
              <a:t>Quản lý lỗi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6408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</a:rPr>
              <a:t>Cú</a:t>
            </a:r>
            <a:r>
              <a:rPr lang="en-US" dirty="0">
                <a:latin typeface="Arial" panose="020B0604020202020204" pitchFamily="34" charset="0"/>
              </a:rPr>
              <a:t> pháp: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8B79A88F-117C-4CFD-BEA0-352E2D3FF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066800"/>
            <a:ext cx="4267200" cy="1447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9602FD1-6E57-4E79-99B9-C84D210D1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00" y="2819400"/>
            <a:ext cx="4267200" cy="2362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86DCC52-8FC9-448E-970E-A6D0D928F3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2075" y="2743200"/>
            <a:ext cx="3505200" cy="19812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5E0DEFD9-1A74-4CCE-8EB7-1A871BFFFCAB}"/>
              </a:ext>
            </a:extLst>
          </p:cNvPr>
          <p:cNvCxnSpPr/>
          <p:nvPr/>
        </p:nvCxnSpPr>
        <p:spPr>
          <a:xfrm>
            <a:off x="4114800" y="3581400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267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</a:rPr>
              <a:t>Lệnh</a:t>
            </a:r>
            <a:r>
              <a:rPr lang="en-US" dirty="0">
                <a:latin typeface="Arial" panose="020B0604020202020204" pitchFamily="34" charset="0"/>
              </a:rPr>
              <a:t> Break (</a:t>
            </a:r>
            <a:r>
              <a:rPr lang="en-US" dirty="0" err="1">
                <a:latin typeface="Arial" panose="020B0604020202020204" pitchFamily="34" charset="0"/>
              </a:rPr>
              <a:t>Ngắt</a:t>
            </a:r>
            <a:r>
              <a:rPr lang="en-US" dirty="0">
                <a:latin typeface="Arial" panose="020B0604020202020204" pitchFamily="34" charset="0"/>
              </a:rPr>
              <a:t> điều </a:t>
            </a:r>
            <a:r>
              <a:rPr lang="en-US" dirty="0" err="1">
                <a:latin typeface="Arial" panose="020B0604020202020204" pitchFamily="34" charset="0"/>
              </a:rPr>
              <a:t>khiển</a:t>
            </a:r>
            <a:r>
              <a:rPr lang="en-US" dirty="0">
                <a:latin typeface="Arial" panose="020B0604020202020204" pitchFamily="34" charset="0"/>
              </a:rPr>
              <a:t>)</a:t>
            </a:r>
          </a:p>
          <a:p>
            <a:pPr lvl="1"/>
            <a:r>
              <a:rPr lang="en-US" dirty="0"/>
              <a:t>Dùng để </a:t>
            </a:r>
            <a:r>
              <a:rPr lang="en-US" dirty="0" err="1"/>
              <a:t>thoát</a:t>
            </a:r>
            <a:r>
              <a:rPr lang="en-US" dirty="0"/>
              <a:t> khỏi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endParaRPr lang="en-US" dirty="0"/>
          </a:p>
          <a:p>
            <a:pPr lvl="1"/>
            <a:r>
              <a:rPr lang="en-US" dirty="0"/>
              <a:t>Không có tham số và đối số nào nằm trong câu </a:t>
            </a:r>
            <a:r>
              <a:rPr lang="en-US" dirty="0" err="1"/>
              <a:t>lệnh</a:t>
            </a:r>
            <a:r>
              <a:rPr lang="en-US" dirty="0"/>
              <a:t> BREAK</a:t>
            </a:r>
          </a:p>
          <a:p>
            <a:pPr lvl="1"/>
            <a:r>
              <a:rPr lang="en-US" dirty="0"/>
              <a:t>Nếu trong đoạn code có WHILE LOOP </a:t>
            </a:r>
            <a:r>
              <a:rPr lang="en-US" dirty="0" err="1"/>
              <a:t>lồng</a:t>
            </a:r>
            <a:r>
              <a:rPr lang="en-US" dirty="0"/>
              <a:t> nhau, BREAK sẽ chấm dứt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WHILE gần nhất</a:t>
            </a:r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0CE4276-39EB-458D-AA3B-D3506F896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733800"/>
            <a:ext cx="4419600" cy="28956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1E9C9835-5FA5-451D-B7EB-F81D6F508E44}"/>
              </a:ext>
            </a:extLst>
          </p:cNvPr>
          <p:cNvCxnSpPr/>
          <p:nvPr/>
        </p:nvCxnSpPr>
        <p:spPr>
          <a:xfrm>
            <a:off x="4419600" y="4953000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EB83698-1729-4FC5-ABDC-EC742A8C2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724" y="4343402"/>
            <a:ext cx="1514476" cy="134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90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</a:rPr>
              <a:t>Lệnh</a:t>
            </a:r>
            <a:r>
              <a:rPr lang="en-US" dirty="0">
                <a:latin typeface="Arial" panose="020B0604020202020204" pitchFamily="34" charset="0"/>
              </a:rPr>
              <a:t> Continue: 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Thực hiện bước </a:t>
            </a:r>
            <a:r>
              <a:rPr lang="en-US" dirty="0" err="1">
                <a:latin typeface="Arial" panose="020B0604020202020204" pitchFamily="34" charset="0"/>
              </a:rPr>
              <a:t>lặp</a:t>
            </a:r>
            <a:r>
              <a:rPr lang="en-US" dirty="0">
                <a:latin typeface="Arial" panose="020B0604020202020204" pitchFamily="34" charset="0"/>
              </a:rPr>
              <a:t> tiếp </a:t>
            </a:r>
            <a:r>
              <a:rPr lang="en-US" dirty="0" err="1">
                <a:latin typeface="Arial" panose="020B0604020202020204" pitchFamily="34" charset="0"/>
              </a:rPr>
              <a:t>theo</a:t>
            </a:r>
            <a:r>
              <a:rPr lang="en-US" dirty="0">
                <a:latin typeface="Arial" panose="020B0604020202020204" pitchFamily="34" charset="0"/>
              </a:rPr>
              <a:t>, bỏ qua các </a:t>
            </a:r>
            <a:r>
              <a:rPr lang="en-US" dirty="0" err="1">
                <a:latin typeface="Arial" panose="020B0604020202020204" pitchFamily="34" charset="0"/>
              </a:rPr>
              <a:t>lệnh</a:t>
            </a:r>
            <a:r>
              <a:rPr lang="en-US" dirty="0">
                <a:latin typeface="Arial" panose="020B0604020202020204" pitchFamily="34" charset="0"/>
              </a:rPr>
              <a:t> trong bước </a:t>
            </a:r>
            <a:r>
              <a:rPr lang="en-US" dirty="0" err="1">
                <a:latin typeface="Arial" panose="020B0604020202020204" pitchFamily="34" charset="0"/>
              </a:rPr>
              <a:t>lặp</a:t>
            </a:r>
            <a:r>
              <a:rPr lang="en-US" dirty="0">
                <a:latin typeface="Arial" panose="020B0604020202020204" pitchFamily="34" charset="0"/>
              </a:rPr>
              <a:t> hiện tại.</a:t>
            </a:r>
          </a:p>
          <a:p>
            <a:pPr lvl="1"/>
            <a:r>
              <a:rPr lang="en-US" dirty="0"/>
              <a:t>Không có tham số và đối số nào nằm trong câu </a:t>
            </a:r>
            <a:r>
              <a:rPr lang="en-US" dirty="0" err="1"/>
              <a:t>lệnh</a:t>
            </a:r>
            <a:r>
              <a:rPr lang="en-US" dirty="0"/>
              <a:t> CONTINUE</a:t>
            </a:r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F799220F-7408-4E5B-9FAF-8BAC51B77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200400"/>
            <a:ext cx="3810000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6C98DD8-C87F-4E90-98F4-404A79CA2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051" y="6098381"/>
            <a:ext cx="1385584" cy="7572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F6594CD-5BA5-49E2-B264-D5E5C4594D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5158" y="3200400"/>
            <a:ext cx="3389241" cy="3276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DFE8E119-CE51-45C6-8C4D-D59F7BCD48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9152" y="5945981"/>
            <a:ext cx="1497648" cy="75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93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B223838-A52D-4D12-9BFB-9EEB9F8BDA23}"/>
              </a:ext>
            </a:extLst>
          </p:cNvPr>
          <p:cNvSpPr txBox="1"/>
          <p:nvPr/>
        </p:nvSpPr>
        <p:spPr>
          <a:xfrm>
            <a:off x="152400" y="3962400"/>
            <a:ext cx="8839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Viết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trình tính tổng các số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chẵn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từ 1 tới 10.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Viết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dirty="0">
                <a:solidFill>
                  <a:srgbClr val="FF0000"/>
                </a:solidFill>
                <a:cs typeface="Arial" panose="020B0604020202020204" pitchFamily="34" charset="0"/>
              </a:rPr>
              <a:t>ư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trình tính tổng các số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chẵn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từ 1 tới 10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</a:t>
            </a:r>
            <a:r>
              <a:rPr lang="vi-V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 bỏ số 4.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83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Quản lý lỗi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7912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</a:rPr>
              <a:t>Xử lý lỗi TRY…CATCH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Thực hiện các </a:t>
            </a:r>
            <a:r>
              <a:rPr lang="en-US" dirty="0" err="1">
                <a:latin typeface="Arial" panose="020B0604020202020204" pitchFamily="34" charset="0"/>
              </a:rPr>
              <a:t>lệnh</a:t>
            </a:r>
            <a:r>
              <a:rPr lang="en-US" dirty="0">
                <a:latin typeface="Arial" panose="020B0604020202020204" pitchFamily="34" charset="0"/>
              </a:rPr>
              <a:t> trong </a:t>
            </a:r>
            <a:r>
              <a:rPr lang="en-US" dirty="0" err="1">
                <a:latin typeface="Arial" panose="020B0604020202020204" pitchFamily="34" charset="0"/>
              </a:rPr>
              <a:t>khối</a:t>
            </a:r>
            <a:r>
              <a:rPr lang="en-US" dirty="0">
                <a:latin typeface="Arial" panose="020B0604020202020204" pitchFamily="34" charset="0"/>
              </a:rPr>
              <a:t> TRY, nếu gặp lỗi sẽ chuyển qua xử lý bằng các </a:t>
            </a:r>
            <a:r>
              <a:rPr lang="en-US" dirty="0" err="1">
                <a:latin typeface="Arial" panose="020B0604020202020204" pitchFamily="34" charset="0"/>
              </a:rPr>
              <a:t>lệnh</a:t>
            </a:r>
            <a:r>
              <a:rPr lang="en-US" dirty="0">
                <a:latin typeface="Arial" panose="020B0604020202020204" pitchFamily="34" charset="0"/>
              </a:rPr>
              <a:t> trong </a:t>
            </a:r>
            <a:r>
              <a:rPr lang="en-US" dirty="0" err="1">
                <a:latin typeface="Arial" panose="020B0604020202020204" pitchFamily="34" charset="0"/>
              </a:rPr>
              <a:t>khối</a:t>
            </a:r>
            <a:r>
              <a:rPr lang="en-US" dirty="0">
                <a:latin typeface="Arial" panose="020B0604020202020204" pitchFamily="34" charset="0"/>
              </a:rPr>
              <a:t> CATCH</a:t>
            </a: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pPr lvl="1"/>
            <a:endParaRPr lang="en-US" dirty="0"/>
          </a:p>
          <a:p>
            <a:pPr lvl="1"/>
            <a:r>
              <a:rPr lang="vi-VN" dirty="0"/>
              <a:t>Các điểm cần lưu ý</a:t>
            </a:r>
            <a:endParaRPr lang="en-US" dirty="0"/>
          </a:p>
          <a:p>
            <a:pPr lvl="2"/>
            <a:r>
              <a:rPr lang="en-US" dirty="0"/>
              <a:t>TRY và CATCH phải cùng </a:t>
            </a:r>
            <a:r>
              <a:rPr lang="en-US" dirty="0" err="1"/>
              <a:t>lô</a:t>
            </a:r>
            <a:r>
              <a:rPr lang="en-US" dirty="0"/>
              <a:t> xử lý</a:t>
            </a:r>
          </a:p>
          <a:p>
            <a:pPr lvl="2"/>
            <a:r>
              <a:rPr lang="en-US" dirty="0"/>
              <a:t>Sau </a:t>
            </a:r>
            <a:r>
              <a:rPr lang="en-US" dirty="0" err="1"/>
              <a:t>khối</a:t>
            </a:r>
            <a:r>
              <a:rPr lang="en-US" dirty="0"/>
              <a:t> TRY phải là </a:t>
            </a:r>
            <a:r>
              <a:rPr lang="en-US" dirty="0" err="1"/>
              <a:t>khối</a:t>
            </a:r>
            <a:r>
              <a:rPr lang="en-US" dirty="0"/>
              <a:t> CATCH</a:t>
            </a:r>
          </a:p>
          <a:p>
            <a:pPr lvl="2"/>
            <a:r>
              <a:rPr lang="en-US" dirty="0"/>
              <a:t>Có thể </a:t>
            </a:r>
            <a:r>
              <a:rPr lang="en-US" dirty="0" err="1"/>
              <a:t>lồng</a:t>
            </a:r>
            <a:r>
              <a:rPr lang="en-US" dirty="0"/>
              <a:t> nhiều cấp</a:t>
            </a:r>
          </a:p>
          <a:p>
            <a:pPr lvl="2"/>
            <a:endParaRPr lang="en-US" dirty="0"/>
          </a:p>
          <a:p>
            <a:pPr lvl="2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" name="Rounded Rectangle 3">
            <a:extLst>
              <a:ext uri="{FF2B5EF4-FFF2-40B4-BE49-F238E27FC236}">
                <a16:creationId xmlns:a16="http://schemas.microsoft.com/office/drawing/2014/main" xmlns="" id="{D0247099-D413-46CC-8DE2-71132643E8B2}"/>
              </a:ext>
            </a:extLst>
          </p:cNvPr>
          <p:cNvSpPr/>
          <p:nvPr/>
        </p:nvSpPr>
        <p:spPr>
          <a:xfrm>
            <a:off x="1676400" y="2398644"/>
            <a:ext cx="5687960" cy="2662535"/>
          </a:xfrm>
          <a:prstGeom prst="roundRect">
            <a:avLst>
              <a:gd name="adj" fmla="val 7355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2E3EFEF-E3B6-4D77-B107-8415B8CCA8D2}"/>
              </a:ext>
            </a:extLst>
          </p:cNvPr>
          <p:cNvSpPr/>
          <p:nvPr/>
        </p:nvSpPr>
        <p:spPr>
          <a:xfrm>
            <a:off x="1676400" y="2932044"/>
            <a:ext cx="551745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Tx/>
              <a:buNone/>
              <a:defRPr/>
            </a:pPr>
            <a:r>
              <a:rPr lang="en-US" b="1" dirty="0">
                <a:solidFill>
                  <a:srgbClr val="FF66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BEGIN TRY</a:t>
            </a:r>
          </a:p>
          <a:p>
            <a:pPr lvl="1">
              <a:buFontTx/>
              <a:buNone/>
              <a:defRPr/>
            </a:pPr>
            <a:r>
              <a:rPr lang="en-US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     {&lt;</a:t>
            </a:r>
            <a:r>
              <a:rPr lang="en-US" b="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câu</a:t>
            </a:r>
            <a:r>
              <a:rPr lang="en-US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b="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lệnh</a:t>
            </a:r>
            <a:r>
              <a:rPr lang="en-US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 SQL&gt;|&lt;</a:t>
            </a:r>
            <a:r>
              <a:rPr lang="en-US" b="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Khối</a:t>
            </a:r>
            <a:r>
              <a:rPr lang="en-US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b="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câu</a:t>
            </a:r>
            <a:r>
              <a:rPr lang="en-US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b="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lệnh</a:t>
            </a:r>
            <a:r>
              <a:rPr lang="en-US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&gt;}</a:t>
            </a:r>
          </a:p>
          <a:p>
            <a:pPr lvl="1">
              <a:buFontTx/>
              <a:buNone/>
              <a:defRPr/>
            </a:pPr>
            <a:r>
              <a:rPr lang="en-US" b="1" dirty="0">
                <a:solidFill>
                  <a:srgbClr val="FF66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END TRY</a:t>
            </a:r>
          </a:p>
          <a:p>
            <a:pPr lvl="1">
              <a:buFontTx/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BEGIN CATCH</a:t>
            </a:r>
          </a:p>
          <a:p>
            <a:pPr lvl="1">
              <a:buFontTx/>
              <a:buNone/>
              <a:defRPr/>
            </a:pPr>
            <a:r>
              <a:rPr lang="en-US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     {&lt;</a:t>
            </a:r>
            <a:r>
              <a:rPr lang="en-US" b="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Câu</a:t>
            </a:r>
            <a:r>
              <a:rPr lang="en-US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b="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lệnh</a:t>
            </a:r>
            <a:r>
              <a:rPr lang="en-US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 SQL&gt;|&lt;</a:t>
            </a:r>
            <a:r>
              <a:rPr lang="en-US" b="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Khối</a:t>
            </a:r>
            <a:r>
              <a:rPr lang="en-US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b="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câu</a:t>
            </a:r>
            <a:r>
              <a:rPr lang="en-US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b="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lệnh</a:t>
            </a:r>
            <a:r>
              <a:rPr lang="en-US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&gt;}</a:t>
            </a:r>
          </a:p>
          <a:p>
            <a:pPr lvl="1">
              <a:buFontTx/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END CATCH</a:t>
            </a:r>
          </a:p>
        </p:txBody>
      </p:sp>
    </p:spTree>
    <p:extLst>
      <p:ext uri="{BB962C8B-B14F-4D97-AF65-F5344CB8AC3E}">
        <p14:creationId xmlns:p14="http://schemas.microsoft.com/office/powerpoint/2010/main" val="336747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Quản lý lỗi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79120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Xử lý lỗi TRY…CATCH</a:t>
            </a:r>
          </a:p>
          <a:p>
            <a:pPr lvl="1"/>
            <a:r>
              <a:rPr lang="vi-VN" dirty="0">
                <a:latin typeface="Arial" panose="020B0604020202020204" pitchFamily="34" charset="0"/>
              </a:rPr>
              <a:t>Một số hàm ERROR thường dùng</a:t>
            </a: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pPr lvl="1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DB2D9447-D32F-4180-8D87-2C108F5B9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72" y="4163043"/>
            <a:ext cx="4159278" cy="20621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8079992-A480-4C0A-8995-8BD91D886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5072" y="4163043"/>
            <a:ext cx="4267199" cy="20621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9926750-FA61-4716-92AC-9F1BFF85F3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2080594"/>
            <a:ext cx="5486400" cy="177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2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Quản lý lỗi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79120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Xử lý lỗi TRY…CATCH</a:t>
            </a:r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pPr lvl="1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071F5BA-9FE7-41F6-97BE-2E28908B2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00200"/>
            <a:ext cx="7772400" cy="31765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C7605BC-A1A8-4D8D-8737-E05BD5EAF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82" y="5081587"/>
            <a:ext cx="7802217" cy="152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7106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Quản lý lỗi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791200"/>
          </a:xfrm>
        </p:spPr>
        <p:txBody>
          <a:bodyPr>
            <a:normAutofit/>
          </a:bodyPr>
          <a:lstStyle/>
          <a:p>
            <a:r>
              <a:rPr lang="vi-VN" dirty="0">
                <a:latin typeface="Arial" panose="020B0604020202020204" pitchFamily="34" charset="0"/>
              </a:rPr>
              <a:t>Thủ tục RAISERROR</a:t>
            </a:r>
            <a:endParaRPr lang="en-US" dirty="0">
              <a:latin typeface="Arial" panose="020B0604020202020204" pitchFamily="34" charset="0"/>
            </a:endParaRPr>
          </a:p>
          <a:p>
            <a:pPr lvl="1"/>
            <a:r>
              <a:rPr lang="en-US" dirty="0"/>
              <a:t>Trả thông báo lỗi về </a:t>
            </a:r>
            <a:r>
              <a:rPr lang="en-US" dirty="0" err="1"/>
              <a:t>cho</a:t>
            </a:r>
            <a:r>
              <a:rPr lang="en-US" dirty="0"/>
              <a:t> ứng dụng</a:t>
            </a:r>
          </a:p>
          <a:p>
            <a:pPr marL="457200" lvl="1" indent="0">
              <a:buNone/>
            </a:pPr>
            <a:endParaRPr lang="vi-VN" dirty="0">
              <a:latin typeface="Arial" panose="020B060402020202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pPr lvl="1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0291297-3BCB-4666-A272-D278DE585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55" y="2133600"/>
            <a:ext cx="7035689" cy="8715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9FD9E1E-743C-45A7-B831-5F5154E1E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028329"/>
            <a:ext cx="8686799" cy="276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0549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Quản lý lỗi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791200"/>
          </a:xfrm>
        </p:spPr>
        <p:txBody>
          <a:bodyPr>
            <a:normAutofit/>
          </a:bodyPr>
          <a:lstStyle/>
          <a:p>
            <a:r>
              <a:rPr lang="vi-VN" dirty="0">
                <a:latin typeface="Arial" panose="020B0604020202020204" pitchFamily="34" charset="0"/>
              </a:rPr>
              <a:t>Thủ tục RAISERROR</a:t>
            </a:r>
            <a:endParaRPr lang="en-US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vi-VN" dirty="0">
              <a:latin typeface="Arial" panose="020B060402020202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pPr lvl="1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B4B85929-F14C-49F9-BE33-87D21EB35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676400"/>
            <a:ext cx="3886200" cy="41956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32FD745-2100-46A8-A207-2226B2921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5872011"/>
            <a:ext cx="3886200" cy="752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E838739-DCD9-4290-9518-172E51BD65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2" y="1676400"/>
            <a:ext cx="3581398" cy="41956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A79443EE-533F-4553-86FC-2446CA1732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5402" y="6004408"/>
            <a:ext cx="3581398" cy="85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4161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BÀI 4 LAB 4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err="1" smtClean="0"/>
              <a:t>Hiển</a:t>
            </a:r>
            <a:r>
              <a:rPr lang="en-SG" dirty="0" smtClean="0"/>
              <a:t> </a:t>
            </a:r>
            <a:r>
              <a:rPr lang="en-SG" dirty="0" err="1" smtClean="0"/>
              <a:t>thị</a:t>
            </a:r>
            <a:r>
              <a:rPr lang="en-SG" dirty="0" smtClean="0"/>
              <a:t> </a:t>
            </a:r>
            <a:r>
              <a:rPr lang="en-SG" dirty="0" err="1" smtClean="0"/>
              <a:t>tên</a:t>
            </a:r>
            <a:r>
              <a:rPr lang="en-SG" dirty="0" smtClean="0"/>
              <a:t> </a:t>
            </a:r>
            <a:r>
              <a:rPr lang="en-SG" dirty="0" err="1" smtClean="0"/>
              <a:t>phòng</a:t>
            </a:r>
            <a:r>
              <a:rPr lang="en-SG" dirty="0" smtClean="0"/>
              <a:t> ban </a:t>
            </a:r>
            <a:r>
              <a:rPr lang="en-SG" dirty="0" err="1" smtClean="0"/>
              <a:t>có</a:t>
            </a:r>
            <a:r>
              <a:rPr lang="en-SG" dirty="0" smtClean="0"/>
              <a:t> </a:t>
            </a:r>
            <a:r>
              <a:rPr lang="en-SG" dirty="0" err="1" smtClean="0"/>
              <a:t>mã</a:t>
            </a:r>
            <a:r>
              <a:rPr lang="en-SG" dirty="0" smtClean="0"/>
              <a:t> </a:t>
            </a:r>
            <a:r>
              <a:rPr lang="en-SG" dirty="0" err="1" smtClean="0"/>
              <a:t>phòng</a:t>
            </a:r>
            <a:r>
              <a:rPr lang="en-SG" dirty="0" smtClean="0"/>
              <a:t> </a:t>
            </a:r>
            <a:r>
              <a:rPr lang="en-SG" dirty="0" err="1" smtClean="0"/>
              <a:t>là</a:t>
            </a:r>
            <a:r>
              <a:rPr lang="en-SG" dirty="0" smtClean="0"/>
              <a:t> </a:t>
            </a:r>
            <a:r>
              <a:rPr lang="en-SG" dirty="0" err="1" smtClean="0"/>
              <a:t>số</a:t>
            </a:r>
            <a:r>
              <a:rPr lang="en-SG" dirty="0" smtClean="0"/>
              <a:t> </a:t>
            </a:r>
            <a:r>
              <a:rPr lang="en-SG" dirty="0" err="1" smtClean="0"/>
              <a:t>lẻ</a:t>
            </a:r>
            <a:r>
              <a:rPr lang="en-SG" dirty="0" smtClean="0"/>
              <a:t>, </a:t>
            </a:r>
            <a:r>
              <a:rPr lang="en-SG" dirty="0" err="1" smtClean="0"/>
              <a:t>sử</a:t>
            </a:r>
            <a:r>
              <a:rPr lang="en-SG" dirty="0" smtClean="0"/>
              <a:t> </a:t>
            </a:r>
            <a:r>
              <a:rPr lang="en-SG" dirty="0" err="1" smtClean="0"/>
              <a:t>dụng</a:t>
            </a:r>
            <a:r>
              <a:rPr lang="en-SG" dirty="0" smtClean="0"/>
              <a:t> </a:t>
            </a:r>
            <a:r>
              <a:rPr lang="en-SG" dirty="0" smtClean="0"/>
              <a:t>WHILE (</a:t>
            </a:r>
            <a:r>
              <a:rPr lang="en-SG" dirty="0" err="1" smtClean="0"/>
              <a:t>mỗi</a:t>
            </a:r>
            <a:r>
              <a:rPr lang="en-SG" dirty="0" smtClean="0"/>
              <a:t> </a:t>
            </a:r>
            <a:r>
              <a:rPr lang="en-SG" dirty="0" err="1" smtClean="0"/>
              <a:t>vòng</a:t>
            </a:r>
            <a:r>
              <a:rPr lang="en-SG" dirty="0" smtClean="0"/>
              <a:t> </a:t>
            </a:r>
            <a:r>
              <a:rPr lang="en-SG" dirty="0" err="1" smtClean="0"/>
              <a:t>lặp</a:t>
            </a:r>
            <a:r>
              <a:rPr lang="en-SG" dirty="0" smtClean="0"/>
              <a:t> </a:t>
            </a:r>
            <a:r>
              <a:rPr lang="en-SG" dirty="0" err="1" smtClean="0"/>
              <a:t>chỉ</a:t>
            </a:r>
            <a:r>
              <a:rPr lang="en-SG" dirty="0" smtClean="0"/>
              <a:t> </a:t>
            </a:r>
            <a:r>
              <a:rPr lang="en-SG" dirty="0" err="1" smtClean="0"/>
              <a:t>hiển</a:t>
            </a:r>
            <a:r>
              <a:rPr lang="en-SG" dirty="0" smtClean="0"/>
              <a:t> </a:t>
            </a:r>
            <a:r>
              <a:rPr lang="en-SG" dirty="0" err="1" smtClean="0"/>
              <a:t>thị</a:t>
            </a:r>
            <a:r>
              <a:rPr lang="en-SG" dirty="0" smtClean="0"/>
              <a:t> 1 </a:t>
            </a:r>
            <a:r>
              <a:rPr lang="en-SG" dirty="0" err="1" smtClean="0"/>
              <a:t>phòng</a:t>
            </a:r>
            <a:r>
              <a:rPr lang="en-SG" dirty="0" smtClean="0"/>
              <a:t>)</a:t>
            </a:r>
            <a:endParaRPr lang="en-SG" dirty="0" smtClean="0"/>
          </a:p>
          <a:p>
            <a:r>
              <a:rPr lang="en-SG" dirty="0" smtClean="0"/>
              <a:t>--</a:t>
            </a:r>
            <a:r>
              <a:rPr lang="en-SG" dirty="0" err="1" smtClean="0"/>
              <a:t>Hiển</a:t>
            </a:r>
            <a:r>
              <a:rPr lang="en-SG" dirty="0" smtClean="0"/>
              <a:t> </a:t>
            </a:r>
            <a:r>
              <a:rPr lang="en-SG" dirty="0" err="1"/>
              <a:t>thị</a:t>
            </a:r>
            <a:r>
              <a:rPr lang="en-SG" dirty="0"/>
              <a:t> </a:t>
            </a:r>
            <a:r>
              <a:rPr lang="en-SG" dirty="0" err="1"/>
              <a:t>tên</a:t>
            </a:r>
            <a:r>
              <a:rPr lang="en-SG" dirty="0"/>
              <a:t> </a:t>
            </a:r>
            <a:r>
              <a:rPr lang="en-SG" dirty="0" err="1"/>
              <a:t>các</a:t>
            </a:r>
            <a:r>
              <a:rPr lang="en-SG" dirty="0"/>
              <a:t> </a:t>
            </a:r>
            <a:r>
              <a:rPr lang="en-SG" dirty="0" err="1"/>
              <a:t>công</a:t>
            </a:r>
            <a:r>
              <a:rPr lang="en-SG" dirty="0"/>
              <a:t> </a:t>
            </a:r>
            <a:r>
              <a:rPr lang="en-SG" dirty="0" err="1"/>
              <a:t>việc</a:t>
            </a:r>
            <a:r>
              <a:rPr lang="en-SG" dirty="0"/>
              <a:t> </a:t>
            </a:r>
            <a:r>
              <a:rPr lang="en-SG" dirty="0" err="1"/>
              <a:t>của</a:t>
            </a:r>
            <a:r>
              <a:rPr lang="en-SG" dirty="0"/>
              <a:t> </a:t>
            </a:r>
            <a:r>
              <a:rPr lang="en-SG" dirty="0" err="1"/>
              <a:t>đề</a:t>
            </a:r>
            <a:r>
              <a:rPr lang="en-SG" dirty="0"/>
              <a:t> </a:t>
            </a:r>
            <a:r>
              <a:rPr lang="en-SG" dirty="0" err="1"/>
              <a:t>án</a:t>
            </a:r>
            <a:r>
              <a:rPr lang="en-SG" dirty="0"/>
              <a:t> Tin </a:t>
            </a:r>
            <a:r>
              <a:rPr lang="en-SG" dirty="0" err="1"/>
              <a:t>học</a:t>
            </a:r>
            <a:r>
              <a:rPr lang="en-SG" dirty="0"/>
              <a:t> </a:t>
            </a:r>
            <a:r>
              <a:rPr lang="en-SG" dirty="0" err="1"/>
              <a:t>hóa</a:t>
            </a:r>
            <a:r>
              <a:rPr lang="en-SG" dirty="0"/>
              <a:t>, </a:t>
            </a:r>
            <a:r>
              <a:rPr lang="en-SG" dirty="0" err="1"/>
              <a:t>sử</a:t>
            </a:r>
            <a:r>
              <a:rPr lang="en-SG" dirty="0"/>
              <a:t> </a:t>
            </a:r>
            <a:r>
              <a:rPr lang="en-SG" dirty="0" err="1"/>
              <a:t>dụng</a:t>
            </a:r>
            <a:r>
              <a:rPr lang="en-SG" dirty="0"/>
              <a:t> </a:t>
            </a:r>
            <a:r>
              <a:rPr lang="en-SG" dirty="0" smtClean="0"/>
              <a:t>WHILE, </a:t>
            </a:r>
            <a:r>
              <a:rPr lang="en-SG" dirty="0"/>
              <a:t>(</a:t>
            </a:r>
            <a:r>
              <a:rPr lang="en-SG" dirty="0" err="1"/>
              <a:t>mỗi</a:t>
            </a:r>
            <a:r>
              <a:rPr lang="en-SG" dirty="0"/>
              <a:t> </a:t>
            </a:r>
            <a:r>
              <a:rPr lang="en-SG" dirty="0" err="1"/>
              <a:t>vòng</a:t>
            </a:r>
            <a:r>
              <a:rPr lang="en-SG" dirty="0"/>
              <a:t> </a:t>
            </a:r>
            <a:r>
              <a:rPr lang="en-SG" dirty="0" err="1"/>
              <a:t>lặp</a:t>
            </a:r>
            <a:r>
              <a:rPr lang="en-SG" dirty="0"/>
              <a:t> </a:t>
            </a:r>
            <a:r>
              <a:rPr lang="en-SG" dirty="0" err="1"/>
              <a:t>chỉ</a:t>
            </a:r>
            <a:r>
              <a:rPr lang="en-SG" dirty="0"/>
              <a:t> </a:t>
            </a:r>
            <a:r>
              <a:rPr lang="en-SG" dirty="0" err="1"/>
              <a:t>hiển</a:t>
            </a:r>
            <a:r>
              <a:rPr lang="en-SG" dirty="0"/>
              <a:t> </a:t>
            </a:r>
            <a:r>
              <a:rPr lang="en-SG" dirty="0" err="1"/>
              <a:t>thị</a:t>
            </a:r>
            <a:r>
              <a:rPr lang="en-SG" dirty="0"/>
              <a:t> 1 </a:t>
            </a:r>
            <a:r>
              <a:rPr lang="en-SG" dirty="0" err="1" smtClean="0"/>
              <a:t>công</a:t>
            </a:r>
            <a:r>
              <a:rPr lang="en-SG" dirty="0" smtClean="0"/>
              <a:t> </a:t>
            </a:r>
            <a:r>
              <a:rPr lang="en-SG" dirty="0" err="1" smtClean="0"/>
              <a:t>việc</a:t>
            </a:r>
            <a:r>
              <a:rPr lang="en-SG" dirty="0" smtClean="0"/>
              <a:t>)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17096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Điều kiện</a:t>
            </a:r>
          </a:p>
          <a:p>
            <a:pPr lvl="1"/>
            <a:r>
              <a:rPr lang="en-US" dirty="0"/>
              <a:t>Câu </a:t>
            </a:r>
            <a:r>
              <a:rPr lang="en-US" dirty="0" err="1"/>
              <a:t>lệnh</a:t>
            </a:r>
            <a:r>
              <a:rPr lang="en-US" dirty="0"/>
              <a:t> If….else</a:t>
            </a:r>
          </a:p>
          <a:p>
            <a:pPr lvl="1"/>
            <a:r>
              <a:rPr lang="en-US" dirty="0"/>
              <a:t>Câu </a:t>
            </a:r>
            <a:r>
              <a:rPr lang="en-US" dirty="0" err="1"/>
              <a:t>lệnh</a:t>
            </a:r>
            <a:r>
              <a:rPr lang="en-US" dirty="0"/>
              <a:t> Case</a:t>
            </a:r>
          </a:p>
          <a:p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endParaRPr lang="en-US" dirty="0"/>
          </a:p>
          <a:p>
            <a:pPr lvl="1"/>
            <a:r>
              <a:rPr lang="en-US" dirty="0"/>
              <a:t>Câu </a:t>
            </a:r>
            <a:r>
              <a:rPr lang="en-US" dirty="0" err="1"/>
              <a:t>lệnh</a:t>
            </a:r>
            <a:r>
              <a:rPr lang="en-US" dirty="0"/>
              <a:t> While</a:t>
            </a:r>
          </a:p>
          <a:p>
            <a:pPr lvl="1"/>
            <a:r>
              <a:rPr lang="en-US" dirty="0"/>
              <a:t>Break và Continue</a:t>
            </a:r>
          </a:p>
          <a:p>
            <a:r>
              <a:rPr lang="en-US" dirty="0"/>
              <a:t>Quản lý lỗi</a:t>
            </a:r>
          </a:p>
          <a:p>
            <a:pPr lvl="1"/>
            <a:r>
              <a:rPr lang="en-US" dirty="0"/>
              <a:t>Try…Catch</a:t>
            </a:r>
          </a:p>
          <a:p>
            <a:pPr lvl="1"/>
            <a:r>
              <a:rPr lang="en-US" dirty="0"/>
              <a:t>RAISERROR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8163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B223838-A52D-4D12-9BFB-9EEB9F8BDA23}"/>
              </a:ext>
            </a:extLst>
          </p:cNvPr>
          <p:cNvSpPr txBox="1"/>
          <p:nvPr/>
        </p:nvSpPr>
        <p:spPr>
          <a:xfrm>
            <a:off x="152400" y="3962400"/>
            <a:ext cx="883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 các ví dụ trong phần Try..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Cach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và RAISERROR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60282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Sumarry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754E35F9-18A4-435A-B88A-FF38DFBAD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/>
              <a:t>Điều kiện</a:t>
            </a:r>
          </a:p>
          <a:p>
            <a:pPr lvl="1"/>
            <a:r>
              <a:rPr lang="en-US" dirty="0"/>
              <a:t>Câu </a:t>
            </a:r>
            <a:r>
              <a:rPr lang="en-US" dirty="0" err="1"/>
              <a:t>lệnh</a:t>
            </a:r>
            <a:r>
              <a:rPr lang="en-US" dirty="0"/>
              <a:t> If….else</a:t>
            </a:r>
          </a:p>
          <a:p>
            <a:pPr lvl="1"/>
            <a:r>
              <a:rPr lang="en-US" dirty="0"/>
              <a:t>Câu </a:t>
            </a:r>
            <a:r>
              <a:rPr lang="en-US" dirty="0" err="1"/>
              <a:t>lệnh</a:t>
            </a:r>
            <a:r>
              <a:rPr lang="en-US" dirty="0"/>
              <a:t> Case</a:t>
            </a:r>
          </a:p>
          <a:p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endParaRPr lang="en-US" dirty="0"/>
          </a:p>
          <a:p>
            <a:pPr lvl="1"/>
            <a:r>
              <a:rPr lang="en-US" dirty="0"/>
              <a:t>Câu </a:t>
            </a:r>
            <a:r>
              <a:rPr lang="en-US" dirty="0" err="1"/>
              <a:t>lệnh</a:t>
            </a:r>
            <a:r>
              <a:rPr lang="en-US" dirty="0"/>
              <a:t> While</a:t>
            </a:r>
          </a:p>
          <a:p>
            <a:pPr lvl="1"/>
            <a:r>
              <a:rPr lang="en-US" dirty="0"/>
              <a:t>Break và Continue</a:t>
            </a:r>
          </a:p>
          <a:p>
            <a:r>
              <a:rPr lang="en-US" dirty="0"/>
              <a:t>Quản lý lỗi</a:t>
            </a:r>
          </a:p>
          <a:p>
            <a:pPr lvl="1"/>
            <a:r>
              <a:rPr lang="en-US" dirty="0"/>
              <a:t>Try…Catch</a:t>
            </a:r>
          </a:p>
          <a:p>
            <a:pPr lvl="1"/>
            <a:r>
              <a:rPr lang="en-US" dirty="0"/>
              <a:t>RAISERROR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4025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than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178257"/>
            <a:ext cx="6298300" cy="3850944"/>
          </a:xfrm>
          <a:prstGeom prst="rect">
            <a:avLst/>
          </a:prstGeom>
          <a:noFill/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1759759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574997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xử lý điều kiện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8749" y="10668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Giả sử chúng ta v</a:t>
            </a:r>
            <a:r>
              <a:rPr lang="vi-VN" dirty="0"/>
              <a:t>iết chương trình xếp loại kết quả học tập dựa vào điểm trung bình khoá học theo tiêu chí sau:</a:t>
            </a:r>
            <a:endParaRPr lang="en-US" dirty="0"/>
          </a:p>
          <a:p>
            <a:pPr lvl="1"/>
            <a:r>
              <a:rPr lang="vi-VN" dirty="0"/>
              <a:t>Nếu điểm trung bình (sau đây gọi là dtb) nhỏ hơn 5, xếp loại “Yếu”</a:t>
            </a:r>
          </a:p>
          <a:p>
            <a:pPr lvl="1"/>
            <a:r>
              <a:rPr lang="vi-VN" dirty="0"/>
              <a:t>Nếu dtb lớn hơn hoặc bằng 5 và nhỏ hơn 6.5, xếp loại “Trung bình”</a:t>
            </a:r>
          </a:p>
          <a:p>
            <a:pPr lvl="1"/>
            <a:r>
              <a:rPr lang="vi-VN" dirty="0"/>
              <a:t>Nếu dtb lớn hơn hoặc bằng 6.5 và nhỏ hơn 8, xếp loại “Khá”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EE49A14A-6EBD-492F-8EFB-763D216FB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758" y="4800600"/>
            <a:ext cx="5555582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262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xử lý điều kiện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8749" y="1066800"/>
            <a:ext cx="8229600" cy="5257800"/>
          </a:xfrm>
        </p:spPr>
        <p:txBody>
          <a:bodyPr>
            <a:normAutofit/>
          </a:bodyPr>
          <a:lstStyle/>
          <a:p>
            <a:r>
              <a:rPr lang="vi-VN" dirty="0"/>
              <a:t>Viết chương trình nhập vào số nguyên, hiển thị chức năng cho phép người dùng lựa chọn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Nhấn</a:t>
            </a:r>
            <a:r>
              <a:rPr lang="en-US" dirty="0"/>
              <a:t> </a:t>
            </a:r>
            <a:r>
              <a:rPr lang="en-US" dirty="0" err="1"/>
              <a:t>phím</a:t>
            </a:r>
            <a:r>
              <a:rPr lang="en-US" dirty="0"/>
              <a:t> số 1: Thực hiện phép </a:t>
            </a:r>
            <a:r>
              <a:rPr lang="en-US" dirty="0" err="1"/>
              <a:t>cộng</a:t>
            </a:r>
            <a:endParaRPr lang="en-US" dirty="0"/>
          </a:p>
          <a:p>
            <a:pPr lvl="1"/>
            <a:r>
              <a:rPr lang="en-US" dirty="0" err="1"/>
              <a:t>Nhấn</a:t>
            </a:r>
            <a:r>
              <a:rPr lang="en-US" dirty="0"/>
              <a:t> </a:t>
            </a:r>
            <a:r>
              <a:rPr lang="en-US" dirty="0" err="1"/>
              <a:t>phím</a:t>
            </a:r>
            <a:r>
              <a:rPr lang="en-US" dirty="0"/>
              <a:t> số 2: Thực hiện phép trừ</a:t>
            </a:r>
          </a:p>
          <a:p>
            <a:pPr lvl="1"/>
            <a:r>
              <a:rPr lang="en-US" dirty="0" err="1"/>
              <a:t>Nhấn</a:t>
            </a:r>
            <a:r>
              <a:rPr lang="en-US" dirty="0"/>
              <a:t> </a:t>
            </a:r>
            <a:r>
              <a:rPr lang="en-US" dirty="0" err="1"/>
              <a:t>phím</a:t>
            </a:r>
            <a:r>
              <a:rPr lang="en-US" dirty="0"/>
              <a:t> số 3: Thực hiện phép nhân</a:t>
            </a:r>
          </a:p>
          <a:p>
            <a:pPr lvl="1"/>
            <a:r>
              <a:rPr lang="en-US" dirty="0" err="1"/>
              <a:t>Nhấn</a:t>
            </a:r>
            <a:r>
              <a:rPr lang="en-US" dirty="0"/>
              <a:t> </a:t>
            </a:r>
            <a:r>
              <a:rPr lang="en-US" dirty="0" err="1"/>
              <a:t>phím</a:t>
            </a:r>
            <a:r>
              <a:rPr lang="en-US" dirty="0"/>
              <a:t> số 4: Thực hiện phép chia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C28BAEFD-6120-4FC8-93C2-A0A3EDE33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947" y="4038600"/>
            <a:ext cx="5838106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973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xử lý điều kiện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8749" y="10668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Sử dụng đến câu lệnh if-else/case </a:t>
            </a:r>
            <a:r>
              <a:rPr lang="vi-VN" dirty="0" smtClean="0"/>
              <a:t>khi </a:t>
            </a:r>
            <a:r>
              <a:rPr lang="vi-VN" dirty="0"/>
              <a:t>cần đưa ra một quyết định nào đó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CAF3F38-E930-46B1-AB1B-1F8AC78E4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26" y="2600740"/>
            <a:ext cx="2971800" cy="4191000"/>
          </a:xfrm>
          <a:prstGeom prst="rect">
            <a:avLst/>
          </a:prstGeom>
        </p:spPr>
      </p:pic>
      <p:pic>
        <p:nvPicPr>
          <p:cNvPr id="1026" name="Picture 2" descr="HÃ¬nh áº£nh cÃ³ liÃªn quan">
            <a:extLst>
              <a:ext uri="{FF2B5EF4-FFF2-40B4-BE49-F238E27FC236}">
                <a16:creationId xmlns:a16="http://schemas.microsoft.com/office/drawing/2014/main" xmlns="" id="{37CD7F7B-8262-4692-9312-6136F8140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660" y="2570923"/>
            <a:ext cx="37338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5683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xử lý điều kiện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8749" y="10668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Câu </a:t>
            </a:r>
            <a:r>
              <a:rPr lang="en-US" dirty="0" err="1"/>
              <a:t>lệnh</a:t>
            </a:r>
            <a:r>
              <a:rPr lang="en-US" dirty="0"/>
              <a:t> IF - ELSE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xmlns="" id="{77A0F6D7-68E5-4605-9A85-66AF6A0F6C33}"/>
              </a:ext>
            </a:extLst>
          </p:cNvPr>
          <p:cNvSpPr txBox="1">
            <a:spLocks/>
          </p:cNvSpPr>
          <p:nvPr/>
        </p:nvSpPr>
        <p:spPr bwMode="auto">
          <a:xfrm>
            <a:off x="331304" y="2057400"/>
            <a:ext cx="83820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2400" kern="120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defRPr sz="22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Char char="l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Cú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pháp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IF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&lt;</a:t>
            </a:r>
            <a:r>
              <a:rPr kumimoji="0" 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biểu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kumimoji="0" 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thức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kumimoji="0" 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điều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kumimoji="0" 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kiện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&gt;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   {&lt;</a:t>
            </a:r>
            <a:r>
              <a:rPr kumimoji="0" 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Câu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kumimoji="0" 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lệnh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&gt;|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BEGIN...END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}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[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ELSE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   {&lt;</a:t>
            </a:r>
            <a:r>
              <a:rPr kumimoji="0" 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Câu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kumimoji="0" 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lệnh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&gt;|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BEGIN...END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}]</a:t>
            </a:r>
          </a:p>
          <a:p>
            <a:pPr>
              <a:buClr>
                <a:schemeClr val="tx2"/>
              </a:buClr>
              <a:buFont typeface="Wingdings" pitchFamily="2" charset="2"/>
              <a:buChar char="l"/>
              <a:defRPr/>
            </a:pPr>
            <a:r>
              <a:rPr lang="en-US" dirty="0" err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Chú</a:t>
            </a:r>
            <a:r>
              <a:rPr lang="en-US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ý: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Nếu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thực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thi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hai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hoặc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nhiều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câu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lệnh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trong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mệnh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đề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IF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hoặc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ELSE.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Bạn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cần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bao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các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câu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lệnh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này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trong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khối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BEGIN…END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836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xử lý điều kiện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8749" y="10668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Câu </a:t>
            </a:r>
            <a:r>
              <a:rPr lang="en-US" dirty="0" err="1"/>
              <a:t>lệnh</a:t>
            </a:r>
            <a:r>
              <a:rPr lang="en-US" dirty="0"/>
              <a:t> IF - ELSE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2" name="Picture 2" descr="if else ÄÆ¡n giáº£n">
            <a:extLst>
              <a:ext uri="{FF2B5EF4-FFF2-40B4-BE49-F238E27FC236}">
                <a16:creationId xmlns:a16="http://schemas.microsoft.com/office/drawing/2014/main" xmlns="" id="{D2A42049-F981-459F-99C2-709730BE6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84" y="2286000"/>
            <a:ext cx="4438650" cy="299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1C9191A-D90C-4748-8460-B623C1A81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2295941"/>
            <a:ext cx="3810000" cy="299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62113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23487</TotalTime>
  <Words>945</Words>
  <Application>Microsoft Office PowerPoint</Application>
  <PresentationFormat>On-screen Show (4:3)</PresentationFormat>
  <Paragraphs>174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Courier New</vt:lpstr>
      <vt:lpstr>Roboto</vt:lpstr>
      <vt:lpstr>Segoe UI</vt:lpstr>
      <vt:lpstr>Wingdings</vt:lpstr>
      <vt:lpstr>Custom Design</vt:lpstr>
      <vt:lpstr>Quản trị cơ sở dữ liệu với SQL Server</vt:lpstr>
      <vt:lpstr>Objectives</vt:lpstr>
      <vt:lpstr>Agenda</vt:lpstr>
      <vt:lpstr>Phần 1</vt:lpstr>
      <vt:lpstr>Các xử lý điều kiện</vt:lpstr>
      <vt:lpstr>Các xử lý điều kiện</vt:lpstr>
      <vt:lpstr>Các xử lý điều kiện</vt:lpstr>
      <vt:lpstr>Các xử lý điều kiện</vt:lpstr>
      <vt:lpstr>Các xử lý điều kiện</vt:lpstr>
      <vt:lpstr>Các xử lý điều kiện</vt:lpstr>
      <vt:lpstr>Các xử lý điều kiện</vt:lpstr>
      <vt:lpstr>Các xử lý điều kiện</vt:lpstr>
      <vt:lpstr>Các xử lý điều kiện</vt:lpstr>
      <vt:lpstr>Các xử lý điều kiện</vt:lpstr>
      <vt:lpstr>Các xử lý điều kiện</vt:lpstr>
      <vt:lpstr>Các xử lý điều kiện</vt:lpstr>
      <vt:lpstr>   </vt:lpstr>
      <vt:lpstr>Phần 2</vt:lpstr>
      <vt:lpstr>Vòng lặp</vt:lpstr>
      <vt:lpstr>Vòng lặp</vt:lpstr>
      <vt:lpstr>Vòng lặp</vt:lpstr>
      <vt:lpstr>Vòng lặp</vt:lpstr>
      <vt:lpstr>PowerPoint Presentation</vt:lpstr>
      <vt:lpstr> Quản lý lỗi</vt:lpstr>
      <vt:lpstr> Quản lý lỗi</vt:lpstr>
      <vt:lpstr> Quản lý lỗi</vt:lpstr>
      <vt:lpstr> Quản lý lỗi</vt:lpstr>
      <vt:lpstr> Quản lý lỗi</vt:lpstr>
      <vt:lpstr>BÀI 4 LAB 4</vt:lpstr>
      <vt:lpstr>PowerPoint Presentation</vt:lpstr>
      <vt:lpstr>Sumarry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ADMIN</cp:lastModifiedBy>
  <cp:revision>1692</cp:revision>
  <dcterms:created xsi:type="dcterms:W3CDTF">2013-04-23T08:05:33Z</dcterms:created>
  <dcterms:modified xsi:type="dcterms:W3CDTF">2023-05-22T16:25:30Z</dcterms:modified>
</cp:coreProperties>
</file>