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7"/>
  </p:notesMasterIdLst>
  <p:sldIdLst>
    <p:sldId id="541" r:id="rId2"/>
    <p:sldId id="542" r:id="rId3"/>
    <p:sldId id="543" r:id="rId4"/>
    <p:sldId id="544" r:id="rId5"/>
    <p:sldId id="548" r:id="rId6"/>
    <p:sldId id="609" r:id="rId7"/>
    <p:sldId id="611" r:id="rId8"/>
    <p:sldId id="612" r:id="rId9"/>
    <p:sldId id="610" r:id="rId10"/>
    <p:sldId id="630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550" r:id="rId19"/>
    <p:sldId id="546" r:id="rId20"/>
    <p:sldId id="58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1" r:id="rId32"/>
    <p:sldId id="632" r:id="rId33"/>
    <p:sldId id="608" r:id="rId34"/>
    <p:sldId id="545" r:id="rId35"/>
    <p:sldId id="55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82696" autoAdjust="0"/>
  </p:normalViewPr>
  <p:slideViewPr>
    <p:cSldViewPr>
      <p:cViewPr varScale="1">
        <p:scale>
          <a:sx n="57" d="100"/>
          <a:sy n="57" d="100"/>
        </p:scale>
        <p:origin x="17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4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Tùy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CHECK OPTION 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 view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(ở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mệnh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WHERE).</a:t>
            </a:r>
          </a:p>
          <a:p>
            <a:pPr lvl="0"/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 view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VD: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ở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mệnh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ta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viênthì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18,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&lt;18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Hiển thị</a:t>
            </a:r>
            <a:r>
              <a:rPr lang="en-SG" baseline="0" dirty="0" smtClean="0"/>
              <a:t> họ và tên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3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VIEW V_NV_PB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HONV,TENLOT,TENNV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PHONGBAN A, NHANVIEN B, THANNHAN C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A.TRPHG=B.MANV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B.MANV=C.MA_NVIEN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TRPHG,MANV,HONV,TENLOT,TENNV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COUNT(*)&gt;=2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V_NV_PB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2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8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6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7: </a:t>
            </a:r>
            <a:r>
              <a:rPr lang="vi-VN" dirty="0">
                <a:ea typeface="Roboto"/>
                <a:cs typeface="Roboto"/>
              </a:rPr>
              <a:t>HÀM NGƯỜI DÙNG ĐỊNH NGHĨA &amp; VIEW</a:t>
            </a:r>
            <a:endParaRPr lang="en-US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487362"/>
          </a:xfrm>
        </p:spPr>
        <p:txBody>
          <a:bodyPr/>
          <a:lstStyle/>
          <a:p>
            <a:r>
              <a:rPr lang="en-SG" dirty="0" err="1" smtClean="0"/>
              <a:t>Dạng</a:t>
            </a:r>
            <a:r>
              <a:rPr lang="en-SG" dirty="0" smtClean="0"/>
              <a:t> </a:t>
            </a:r>
            <a:r>
              <a:rPr lang="en-SG" dirty="0" err="1" smtClean="0"/>
              <a:t>đối</a:t>
            </a:r>
            <a:r>
              <a:rPr lang="en-SG" dirty="0" smtClean="0"/>
              <a:t> </a:t>
            </a:r>
            <a:r>
              <a:rPr lang="en-SG" dirty="0" err="1" smtClean="0"/>
              <a:t>tượng</a:t>
            </a:r>
            <a:r>
              <a:rPr lang="en-SG" dirty="0" smtClean="0"/>
              <a:t> </a:t>
            </a:r>
            <a:r>
              <a:rPr lang="en-SG" dirty="0" err="1" smtClean="0"/>
              <a:t>trong</a:t>
            </a:r>
            <a:r>
              <a:rPr lang="en-SG" dirty="0" smtClean="0"/>
              <a:t> SYS.OBJECTS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876800" y="132766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SG" dirty="0"/>
              <a:t>PK = </a:t>
            </a:r>
            <a:r>
              <a:rPr lang="en-SG" dirty="0" err="1"/>
              <a:t>Ràng</a:t>
            </a:r>
            <a:r>
              <a:rPr lang="en-SG" dirty="0"/>
              <a:t> </a:t>
            </a:r>
            <a:r>
              <a:rPr lang="en-SG" dirty="0" err="1"/>
              <a:t>buộc</a:t>
            </a:r>
            <a:r>
              <a:rPr lang="en-SG" dirty="0"/>
              <a:t> CHÍNH </a:t>
            </a:r>
            <a:r>
              <a:rPr lang="en-SG" dirty="0" err="1"/>
              <a:t>CHÍNH</a:t>
            </a:r>
            <a:endParaRPr lang="en-SG" dirty="0"/>
          </a:p>
          <a:p>
            <a:pPr lvl="0"/>
            <a:r>
              <a:rPr lang="en-SG" dirty="0"/>
              <a:t>R = </a:t>
            </a:r>
            <a:r>
              <a:rPr lang="en-SG" dirty="0" err="1"/>
              <a:t>Quy</a:t>
            </a:r>
            <a:r>
              <a:rPr lang="en-SG" dirty="0"/>
              <a:t> </a:t>
            </a:r>
            <a:r>
              <a:rPr lang="en-SG" dirty="0" err="1"/>
              <a:t>tắc</a:t>
            </a:r>
            <a:r>
              <a:rPr lang="en-SG" dirty="0"/>
              <a:t> (</a:t>
            </a:r>
            <a:r>
              <a:rPr lang="en-SG" dirty="0" err="1"/>
              <a:t>kiểu</a:t>
            </a:r>
            <a:r>
              <a:rPr lang="en-SG" dirty="0"/>
              <a:t> </a:t>
            </a:r>
            <a:r>
              <a:rPr lang="en-SG" dirty="0" err="1"/>
              <a:t>cũ</a:t>
            </a:r>
            <a:r>
              <a:rPr lang="en-SG" dirty="0"/>
              <a:t>, </a:t>
            </a:r>
            <a:r>
              <a:rPr lang="en-SG" dirty="0" err="1"/>
              <a:t>độc</a:t>
            </a:r>
            <a:r>
              <a:rPr lang="en-SG" dirty="0"/>
              <a:t> </a:t>
            </a:r>
            <a:r>
              <a:rPr lang="en-SG" dirty="0" err="1"/>
              <a:t>lập</a:t>
            </a:r>
            <a:r>
              <a:rPr lang="en-SG" dirty="0"/>
              <a:t>)</a:t>
            </a:r>
          </a:p>
          <a:p>
            <a:pPr lvl="0"/>
            <a:r>
              <a:rPr lang="en-SG" dirty="0"/>
              <a:t>RF = Replication-filter-procedure</a:t>
            </a:r>
          </a:p>
          <a:p>
            <a:pPr lvl="0"/>
            <a:r>
              <a:rPr lang="en-SG" dirty="0"/>
              <a:t>S = </a:t>
            </a:r>
            <a:r>
              <a:rPr lang="en-SG" dirty="0" err="1"/>
              <a:t>Bảng</a:t>
            </a:r>
            <a:r>
              <a:rPr lang="en-SG" dirty="0"/>
              <a:t> </a:t>
            </a:r>
            <a:r>
              <a:rPr lang="en-SG" dirty="0" err="1"/>
              <a:t>cơ</a:t>
            </a:r>
            <a:r>
              <a:rPr lang="en-SG" dirty="0"/>
              <a:t> </a:t>
            </a:r>
            <a:r>
              <a:rPr lang="en-SG" dirty="0" err="1"/>
              <a:t>sở</a:t>
            </a:r>
            <a:r>
              <a:rPr lang="en-SG" dirty="0"/>
              <a:t> </a:t>
            </a:r>
            <a:r>
              <a:rPr lang="en-SG" dirty="0" err="1"/>
              <a:t>hệ</a:t>
            </a:r>
            <a:r>
              <a:rPr lang="en-SG" dirty="0"/>
              <a:t> </a:t>
            </a:r>
            <a:r>
              <a:rPr lang="en-SG" dirty="0" err="1"/>
              <a:t>thống</a:t>
            </a:r>
            <a:endParaRPr lang="en-SG" dirty="0"/>
          </a:p>
          <a:p>
            <a:pPr lvl="0"/>
            <a:r>
              <a:rPr lang="en-SG" dirty="0"/>
              <a:t>SN = </a:t>
            </a:r>
            <a:r>
              <a:rPr lang="en-SG" dirty="0" err="1"/>
              <a:t>Từ</a:t>
            </a:r>
            <a:r>
              <a:rPr lang="en-SG" dirty="0"/>
              <a:t> </a:t>
            </a:r>
            <a:r>
              <a:rPr lang="en-SG" dirty="0" err="1"/>
              <a:t>đồng</a:t>
            </a:r>
            <a:r>
              <a:rPr lang="en-SG" dirty="0"/>
              <a:t> </a:t>
            </a:r>
            <a:r>
              <a:rPr lang="en-SG" dirty="0" err="1"/>
              <a:t>nghĩa</a:t>
            </a:r>
            <a:endParaRPr lang="en-SG" dirty="0"/>
          </a:p>
          <a:p>
            <a:pPr lvl="0"/>
            <a:r>
              <a:rPr lang="en-SG" dirty="0"/>
              <a:t>SO = </a:t>
            </a:r>
            <a:r>
              <a:rPr lang="en-SG" dirty="0" err="1"/>
              <a:t>Đối</a:t>
            </a:r>
            <a:r>
              <a:rPr lang="en-SG" dirty="0"/>
              <a:t> </a:t>
            </a:r>
            <a:r>
              <a:rPr lang="en-SG" dirty="0" err="1"/>
              <a:t>tượng</a:t>
            </a:r>
            <a:r>
              <a:rPr lang="en-SG" dirty="0"/>
              <a:t> </a:t>
            </a:r>
            <a:r>
              <a:rPr lang="en-SG" dirty="0" err="1"/>
              <a:t>trình</a:t>
            </a:r>
            <a:r>
              <a:rPr lang="en-SG" dirty="0"/>
              <a:t> </a:t>
            </a:r>
            <a:r>
              <a:rPr lang="en-SG" dirty="0" err="1"/>
              <a:t>tự</a:t>
            </a:r>
            <a:endParaRPr lang="en-SG" dirty="0"/>
          </a:p>
          <a:p>
            <a:pPr lvl="0"/>
            <a:r>
              <a:rPr lang="en-SG" dirty="0"/>
              <a:t>SQ = </a:t>
            </a:r>
            <a:r>
              <a:rPr lang="en-SG" dirty="0" err="1"/>
              <a:t>Hàng</a:t>
            </a:r>
            <a:r>
              <a:rPr lang="en-SG" dirty="0"/>
              <a:t> </a:t>
            </a:r>
            <a:r>
              <a:rPr lang="en-SG" dirty="0" err="1"/>
              <a:t>đợi</a:t>
            </a:r>
            <a:r>
              <a:rPr lang="en-SG" dirty="0"/>
              <a:t> </a:t>
            </a:r>
            <a:r>
              <a:rPr lang="en-SG" dirty="0" err="1"/>
              <a:t>dịch</a:t>
            </a:r>
            <a:r>
              <a:rPr lang="en-SG" dirty="0"/>
              <a:t> </a:t>
            </a:r>
            <a:r>
              <a:rPr lang="en-SG" dirty="0" err="1"/>
              <a:t>vụ</a:t>
            </a:r>
            <a:endParaRPr lang="en-SG" dirty="0"/>
          </a:p>
          <a:p>
            <a:pPr lvl="0"/>
            <a:r>
              <a:rPr lang="en-SG" dirty="0"/>
              <a:t>TA = </a:t>
            </a:r>
            <a:r>
              <a:rPr lang="en-SG" dirty="0" err="1"/>
              <a:t>Bộ</a:t>
            </a:r>
            <a:r>
              <a:rPr lang="en-SG" dirty="0"/>
              <a:t> </a:t>
            </a:r>
            <a:r>
              <a:rPr lang="en-SG" dirty="0" err="1"/>
              <a:t>kích</a:t>
            </a:r>
            <a:r>
              <a:rPr lang="en-SG" dirty="0"/>
              <a:t> </a:t>
            </a:r>
            <a:r>
              <a:rPr lang="en-SG" dirty="0" err="1"/>
              <a:t>hoạt</a:t>
            </a:r>
            <a:r>
              <a:rPr lang="en-SG" dirty="0"/>
              <a:t> DML </a:t>
            </a:r>
            <a:r>
              <a:rPr lang="en-SG" dirty="0" err="1"/>
              <a:t>hội</a:t>
            </a:r>
            <a:r>
              <a:rPr lang="en-SG" dirty="0"/>
              <a:t> (CLR)</a:t>
            </a:r>
          </a:p>
          <a:p>
            <a:pPr lvl="0"/>
            <a:r>
              <a:rPr lang="en-SG" dirty="0"/>
              <a:t>TF = SQL table-value-function</a:t>
            </a:r>
          </a:p>
          <a:p>
            <a:pPr lvl="0"/>
            <a:r>
              <a:rPr lang="en-SG" dirty="0"/>
              <a:t>TR = </a:t>
            </a:r>
            <a:r>
              <a:rPr lang="en-SG" dirty="0" err="1"/>
              <a:t>Trình</a:t>
            </a:r>
            <a:r>
              <a:rPr lang="en-SG" dirty="0"/>
              <a:t> </a:t>
            </a:r>
            <a:r>
              <a:rPr lang="en-SG" dirty="0" err="1"/>
              <a:t>kích</a:t>
            </a:r>
            <a:r>
              <a:rPr lang="en-SG" dirty="0"/>
              <a:t> </a:t>
            </a:r>
            <a:r>
              <a:rPr lang="en-SG" dirty="0" err="1"/>
              <a:t>hoạt</a:t>
            </a:r>
            <a:r>
              <a:rPr lang="en-SG" dirty="0"/>
              <a:t> DML SQL</a:t>
            </a:r>
          </a:p>
          <a:p>
            <a:pPr lvl="0"/>
            <a:r>
              <a:rPr lang="en-SG" dirty="0"/>
              <a:t>TT = </a:t>
            </a:r>
            <a:r>
              <a:rPr lang="en-SG" dirty="0" err="1"/>
              <a:t>Loại</a:t>
            </a:r>
            <a:r>
              <a:rPr lang="en-SG" dirty="0"/>
              <a:t> </a:t>
            </a:r>
            <a:r>
              <a:rPr lang="en-SG" dirty="0" err="1"/>
              <a:t>bảng</a:t>
            </a:r>
            <a:endParaRPr lang="en-SG" dirty="0"/>
          </a:p>
          <a:p>
            <a:pPr lvl="0"/>
            <a:r>
              <a:rPr lang="en-SG" dirty="0"/>
              <a:t>U = </a:t>
            </a:r>
            <a:r>
              <a:rPr lang="en-SG" dirty="0" err="1"/>
              <a:t>Bảng</a:t>
            </a:r>
            <a:r>
              <a:rPr lang="en-SG" dirty="0"/>
              <a:t> (do </a:t>
            </a:r>
            <a:r>
              <a:rPr lang="en-SG" dirty="0" err="1"/>
              <a:t>người</a:t>
            </a:r>
            <a:r>
              <a:rPr lang="en-SG" dirty="0"/>
              <a:t> </a:t>
            </a:r>
            <a:r>
              <a:rPr lang="en-SG" dirty="0" err="1"/>
              <a:t>dùng</a:t>
            </a:r>
            <a:r>
              <a:rPr lang="en-SG" dirty="0"/>
              <a:t> </a:t>
            </a:r>
            <a:r>
              <a:rPr lang="en-SG" dirty="0" err="1"/>
              <a:t>xác</a:t>
            </a:r>
            <a:r>
              <a:rPr lang="en-SG" dirty="0"/>
              <a:t> </a:t>
            </a:r>
            <a:r>
              <a:rPr lang="en-SG" dirty="0" err="1"/>
              <a:t>định</a:t>
            </a:r>
            <a:r>
              <a:rPr lang="en-SG" dirty="0"/>
              <a:t>)</a:t>
            </a:r>
          </a:p>
          <a:p>
            <a:pPr lvl="0"/>
            <a:r>
              <a:rPr lang="en-SG" dirty="0"/>
              <a:t>UQ = </a:t>
            </a:r>
            <a:r>
              <a:rPr lang="en-SG" dirty="0" err="1"/>
              <a:t>Ràng</a:t>
            </a:r>
            <a:r>
              <a:rPr lang="en-SG" dirty="0"/>
              <a:t> </a:t>
            </a:r>
            <a:r>
              <a:rPr lang="en-SG" dirty="0" err="1"/>
              <a:t>buộc</a:t>
            </a:r>
            <a:r>
              <a:rPr lang="en-SG" dirty="0"/>
              <a:t> DUY NHẤT</a:t>
            </a:r>
          </a:p>
          <a:p>
            <a:pPr lvl="0"/>
            <a:r>
              <a:rPr lang="en-SG" dirty="0"/>
              <a:t>V = </a:t>
            </a:r>
            <a:r>
              <a:rPr lang="en-SG" dirty="0" err="1"/>
              <a:t>Xem</a:t>
            </a:r>
            <a:endParaRPr lang="en-SG" dirty="0"/>
          </a:p>
          <a:p>
            <a:pPr lvl="0"/>
            <a:r>
              <a:rPr lang="en-SG" dirty="0"/>
              <a:t>X = </a:t>
            </a:r>
            <a:r>
              <a:rPr lang="en-SG" dirty="0" err="1"/>
              <a:t>Thủ</a:t>
            </a:r>
            <a:r>
              <a:rPr lang="en-SG" dirty="0"/>
              <a:t> </a:t>
            </a:r>
            <a:r>
              <a:rPr lang="en-SG" dirty="0" err="1"/>
              <a:t>tục</a:t>
            </a:r>
            <a:r>
              <a:rPr lang="en-SG" dirty="0"/>
              <a:t> </a:t>
            </a:r>
            <a:r>
              <a:rPr lang="en-SG" dirty="0" err="1"/>
              <a:t>được</a:t>
            </a:r>
            <a:r>
              <a:rPr lang="en-SG" dirty="0"/>
              <a:t> </a:t>
            </a:r>
            <a:r>
              <a:rPr lang="en-SG" dirty="0" err="1"/>
              <a:t>lưu</a:t>
            </a:r>
            <a:r>
              <a:rPr lang="en-SG" dirty="0"/>
              <a:t> </a:t>
            </a:r>
            <a:r>
              <a:rPr lang="en-SG" dirty="0" err="1"/>
              <a:t>trữ</a:t>
            </a:r>
            <a:r>
              <a:rPr lang="en-SG" dirty="0"/>
              <a:t> </a:t>
            </a:r>
            <a:r>
              <a:rPr lang="en-SG" dirty="0" err="1"/>
              <a:t>mở</a:t>
            </a:r>
            <a:r>
              <a:rPr lang="en-SG" dirty="0"/>
              <a:t> </a:t>
            </a:r>
            <a:r>
              <a:rPr lang="en-SG" dirty="0" err="1"/>
              <a:t>rộng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2400" y="1327665"/>
            <a:ext cx="4572000" cy="55492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=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(CLR)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KIỂM TRA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DEFAULT (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NGOẠI KHÓA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 =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 = Assembly (CLR)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 = Assembly (CLR)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=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marL="34290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 smtClean="0"/>
              <a:t>TF</a:t>
            </a:r>
            <a:r>
              <a:rPr lang="en-SG" sz="1600" dirty="0"/>
              <a:t>= </a:t>
            </a:r>
            <a:r>
              <a:rPr lang="en-SG" sz="16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SG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SG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SG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SG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CÂU LỆNH </a:t>
            </a:r>
            <a:r>
              <a:rPr lang="en-SG" sz="1600" dirty="0" err="1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16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=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 = Assembly (CLR)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endParaRPr lang="en-SG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 =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S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SG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Tạo hàm giá trị vô hướng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Câu lệnh tạo hàm giá trị vô hướng trả về tổng số lượng nhân viên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D8E7D8E-6E79-48A5-8F4D-0DCEF877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2" y="2209800"/>
            <a:ext cx="7894555" cy="1938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BC21C3-0F9D-441E-9F61-2CCD13509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7274"/>
            <a:ext cx="7958363" cy="1423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67E9F8-9C80-40BD-9927-2BA93BC5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256" y="5614987"/>
            <a:ext cx="4188544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Tạo hàm giá trị vô hướng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Câu lệnh tạo hàm giá trị vô hướng trả về tổng số lượng nhân viên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giới tính: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C6C35A-5020-40DF-919C-41C4807A1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02" y="2364581"/>
            <a:ext cx="6564995" cy="2662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062CA0-5335-46A2-955F-713E102E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2" y="5547519"/>
            <a:ext cx="8901113" cy="4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Hàm giá trị bảng đơn giản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C</a:t>
            </a:r>
            <a:r>
              <a:rPr lang="en-US" dirty="0"/>
              <a:t>ú pháp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Hàm giá trị bảng đơn giản còn gọi là hàm giá trị bảng nội tuyến</a:t>
            </a:r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Hàm giá trị bảng đơn giản có thể được dùng trong câu lệnh truy vấn thay thế cho tên bảng hoặc tên view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E44C537-61F4-468C-8051-B22BA751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05" y="1390640"/>
            <a:ext cx="7517389" cy="25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Hàm giá trị bảng đơn giản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Viết hàm trả về bảng các nhân viên làm việc ở phòng số 5</a:t>
            </a:r>
            <a:r>
              <a:rPr lang="vi-VN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8E0BCF-8DEF-4ADF-AF2A-70D8550D2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85974"/>
            <a:ext cx="7620000" cy="286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B78D87-7E4C-4105-B047-931CBCDF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29225"/>
            <a:ext cx="4103731" cy="561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028415-B01F-4602-A21B-13FA93BCB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4" y="4600040"/>
            <a:ext cx="2714625" cy="20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Hàm giá trị bảng đa câu lệnh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pháp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EE0B984-323B-4537-B9A5-81FC8D8A1346}"/>
              </a:ext>
            </a:extLst>
          </p:cNvPr>
          <p:cNvSpPr/>
          <p:nvPr/>
        </p:nvSpPr>
        <p:spPr>
          <a:xfrm>
            <a:off x="57150" y="1937790"/>
            <a:ext cx="8915400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defRPr/>
            </a:pPr>
            <a:endParaRPr lang="en-US" sz="2000" b="1" dirty="0">
              <a:solidFill>
                <a:srgbClr val="3366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F884BA04-B3EC-4B6F-950A-A0020187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27264"/>
            <a:ext cx="8458200" cy="4411623"/>
          </a:xfrm>
          <a:prstGeom prst="roundRect">
            <a:avLst>
              <a:gd name="adj" fmla="val 6421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CREATE FUNCTION 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[&lt;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schema&gt;] </a:t>
            </a:r>
            <a:r>
              <a:rPr lang="en-US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&gt;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([@&lt;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tham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 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kiểu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dữ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liệu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 [= 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Giá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trị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mặc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định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&gt;]] [,…])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b="1" dirty="0">
                <a:solidFill>
                  <a:srgbClr val="FF3399"/>
                </a:solidFill>
                <a:latin typeface="Tahoma" pitchFamily="34" charset="0"/>
                <a:cs typeface="Tahoma" pitchFamily="34" charset="0"/>
              </a:rPr>
              <a:t>RETURNS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@&lt;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biến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&gt; </a:t>
            </a:r>
            <a:r>
              <a:rPr lang="en-US" b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TABLE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(&lt;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cột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1&gt;   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kiểu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dữ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liệu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 [&lt;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thuộc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cột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&gt;]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[, 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cột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2&gt; 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kiểu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dữ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liệu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&gt; 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[&lt;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thuộc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cột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&gt;]]…)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[WITH [ENCRYPTION] [, SCHEMABINDING] [, 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mệnh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đề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EXECUTE AS&gt;]]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[AS]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BEGIN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en-US" b="1" dirty="0" err="1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lệnh</a:t>
            </a:r>
            <a:r>
              <a:rPr lang="en-US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 SQL&gt;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RETURN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637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Hàm giá trị bảng đa câu lệnh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Ví dụ hàm giá trị bảng đa câu </a:t>
            </a:r>
            <a:r>
              <a:rPr lang="en-US" dirty="0" err="1"/>
              <a:t>lệnh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EE0B984-323B-4537-B9A5-81FC8D8A1346}"/>
              </a:ext>
            </a:extLst>
          </p:cNvPr>
          <p:cNvSpPr/>
          <p:nvPr/>
        </p:nvSpPr>
        <p:spPr>
          <a:xfrm>
            <a:off x="57150" y="1937790"/>
            <a:ext cx="8915400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defRPr/>
            </a:pPr>
            <a:endParaRPr lang="en-US" sz="2000" b="1" dirty="0">
              <a:solidFill>
                <a:srgbClr val="3366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7750B1E-AB44-4696-BADF-65CF189F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" y="1600200"/>
            <a:ext cx="6349891" cy="525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FFF240-B06C-4851-A994-4DF37B23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182103"/>
            <a:ext cx="4191000" cy="335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AC574D-41A3-4E3B-BC39-D220F9275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848570"/>
            <a:ext cx="3293673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7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Xóa /sửa nội dung của một hàm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pháp câu </a:t>
            </a:r>
            <a:r>
              <a:rPr lang="en-US" dirty="0" err="1"/>
              <a:t>lệnh</a:t>
            </a:r>
            <a:r>
              <a:rPr lang="en-US" dirty="0"/>
              <a:t> DROP FUNCTION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vi-VN" dirty="0"/>
              <a:t>Cú pháp lệnh Alter FUNCTION cho hàm giá trị vô hướng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EE0B984-323B-4537-B9A5-81FC8D8A1346}"/>
              </a:ext>
            </a:extLst>
          </p:cNvPr>
          <p:cNvSpPr/>
          <p:nvPr/>
        </p:nvSpPr>
        <p:spPr>
          <a:xfrm>
            <a:off x="57150" y="1937790"/>
            <a:ext cx="8915400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defRPr/>
            </a:pPr>
            <a:endParaRPr lang="en-US" sz="2000" b="1" dirty="0">
              <a:solidFill>
                <a:srgbClr val="3366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8CF6A1F-5E74-41B8-BFE6-B9C003EA7F5B}"/>
              </a:ext>
            </a:extLst>
          </p:cNvPr>
          <p:cNvSpPr/>
          <p:nvPr/>
        </p:nvSpPr>
        <p:spPr>
          <a:xfrm>
            <a:off x="47625" y="2003917"/>
            <a:ext cx="8943975" cy="91583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C135B9-85A1-4672-9422-C768AFD29D6B}"/>
              </a:ext>
            </a:extLst>
          </p:cNvPr>
          <p:cNvSpPr/>
          <p:nvPr/>
        </p:nvSpPr>
        <p:spPr>
          <a:xfrm>
            <a:off x="962025" y="2291045"/>
            <a:ext cx="7361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DROP</a:t>
            </a:r>
            <a:r>
              <a:rPr lang="en-US" sz="2000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FUNCTION</a:t>
            </a:r>
            <a:r>
              <a:rPr lang="en-US" sz="2000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[&lt;</a:t>
            </a:r>
            <a:r>
              <a:rPr lang="en-US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schema&gt;.] &lt;</a:t>
            </a:r>
            <a:r>
              <a:rPr lang="en-US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&gt; [, …]</a:t>
            </a:r>
          </a:p>
        </p:txBody>
      </p:sp>
    </p:spTree>
    <p:extLst>
      <p:ext uri="{BB962C8B-B14F-4D97-AF65-F5344CB8AC3E}">
        <p14:creationId xmlns:p14="http://schemas.microsoft.com/office/powerpoint/2010/main" val="148962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Tạo hàm nhận tham số đầu vào là giới tính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nam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hoặc nữ và đếm số l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nhân viên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theo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giới tính.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Tạo hàm nhận tham số đầu vào là mã phòng, trả về bảng các nhân viên thuộc mã phòng đó.</a:t>
            </a: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Hàm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định nghĩa</a:t>
            </a:r>
          </a:p>
          <a:p>
            <a:r>
              <a:rPr lang="en-US" dirty="0">
                <a:ea typeface="Roboto"/>
                <a:cs typeface="Roboto"/>
              </a:rPr>
              <a:t>Khung nhìn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Lợi ích của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Che dấu và bảo mật dữ liệu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</a:rPr>
              <a:t>Không cho phép người dùng xem toàn bộ dữ liệu chứa trong các bảng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Bằng cách chỉ định các cột trong View, các dữ liệu quan trọng chứa  trong một số cột của bảng có thể được che dấu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</a:rPr>
              <a:t>Hiển thị dữ liệu một cách tùy biến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</a:rPr>
              <a:t>Với mỗi người dùng khác nhau, có thể tạo các View khác nhau phù hợp với nhu cầu xem thông tin của từng người dùng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Lợi ích của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Lưu trữ câu lệnh truy vấn phức tạp và thường xuyên sử dụng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Thực thi nhanh hơn các câu lệnh truy vấn do đã được biên dịch sẵn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Đảm bảo tính toàn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vẹn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 dữ liệu</a:t>
            </a: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Khi sử dụng View để cập nhật dữ liệu trong các bảng cơ sở, SQL Server sẽ tự động kiểm tra các ràng buộc toàn vẹn trên các bảng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C0D2614-EF7E-4448-B7F4-26E34067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67201"/>
            <a:ext cx="411022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0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pháp tạo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B93F8-A8AF-42BD-A342-57EB58A3ACDA}"/>
              </a:ext>
            </a:extLst>
          </p:cNvPr>
          <p:cNvSpPr/>
          <p:nvPr/>
        </p:nvSpPr>
        <p:spPr>
          <a:xfrm>
            <a:off x="0" y="1600200"/>
            <a:ext cx="9144000" cy="2590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C2E81E-37DF-45D9-9472-F7EFF4D3C45B}"/>
              </a:ext>
            </a:extLst>
          </p:cNvPr>
          <p:cNvSpPr/>
          <p:nvPr/>
        </p:nvSpPr>
        <p:spPr>
          <a:xfrm>
            <a:off x="76200" y="1771103"/>
            <a:ext cx="8915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</a:t>
            </a: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>
                <a:solidFill>
                  <a:srgbClr val="00CC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en-US" sz="2000" b="1" dirty="0" err="1">
                <a:solidFill>
                  <a:srgbClr val="00CC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tên</a:t>
            </a:r>
            <a:r>
              <a:rPr lang="en-US" sz="2000" b="1" dirty="0">
                <a:solidFill>
                  <a:srgbClr val="00CC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view&gt; 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[(&lt;</a:t>
            </a:r>
            <a:r>
              <a:rPr lang="en-US" sz="2000" b="1" dirty="0" err="1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tên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cột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1&gt;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[, &lt;</a:t>
            </a:r>
            <a:r>
              <a:rPr lang="en-US" sz="2000" b="1" dirty="0" err="1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tên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cột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2&gt;]...)]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[WITH {ENCRYPTION|SCHEMABINDING|ENCRYPTION,SCHEMABINDING}]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SELECT&gt;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[WITH CHECK </a:t>
            </a:r>
            <a:r>
              <a:rPr lang="en-US" sz="2000" b="1">
                <a:solidFill>
                  <a:srgbClr val="3366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OPTION]</a:t>
            </a:r>
            <a:endParaRPr lang="en-US" sz="2000" b="1" dirty="0">
              <a:solidFill>
                <a:srgbClr val="3366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6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pháp </a:t>
            </a:r>
            <a:r>
              <a:rPr lang="en-US" dirty="0" err="1"/>
              <a:t>tạp</a:t>
            </a:r>
            <a:r>
              <a:rPr lang="en-US" dirty="0"/>
              <a:t>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Tên view không được trùng với tên bảng hoặc view đã tồn tại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Câu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lệnh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 SELECT tạo VIEW</a:t>
            </a: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Không được chứa mệnh đề INTO, hoặc ORDER BY trừ khi chứa từ khóa TOP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Đặt tên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cột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Cột chứa giá trị được tính toán từ nhiều cột khác phải được đặt tên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Nếu cột không được đặt tên, tên cột sẽ được mặc định giống tên cột của bảng cơ sở</a:t>
            </a:r>
          </a:p>
          <a:p>
            <a:pPr lvl="1"/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44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pháp </a:t>
            </a:r>
            <a:r>
              <a:rPr lang="en-US" dirty="0" err="1"/>
              <a:t>tạp</a:t>
            </a:r>
            <a:r>
              <a:rPr lang="en-US" dirty="0"/>
              <a:t>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Ví dụ tạo view </a:t>
            </a:r>
            <a:r>
              <a:rPr lang="en-US" dirty="0" err="1">
                <a:latin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</a:rPr>
              <a:t> 2 thông tin là tên nhân viên và tên phòng ban</a:t>
            </a:r>
          </a:p>
          <a:p>
            <a:pPr lvl="1"/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ABBD78A-0B84-4AB7-A281-93893A3E9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57425"/>
            <a:ext cx="8002039" cy="1438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F1D3AF0-C307-4687-B251-4DC8F286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3927277"/>
            <a:ext cx="4478199" cy="959048"/>
          </a:xfrm>
          <a:prstGeom prst="roundRect">
            <a:avLst>
              <a:gd name="adj" fmla="val 6421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dữ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liệu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</a:p>
          <a:p>
            <a:pPr lvl="0"/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*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NV_PB</a:t>
            </a:r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2B1B74-098E-4DBF-820A-6ED28C4B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330" y="3927277"/>
            <a:ext cx="2381250" cy="17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Phân </a:t>
            </a:r>
            <a:r>
              <a:rPr lang="en-US" dirty="0" err="1"/>
              <a:t>loại</a:t>
            </a:r>
            <a:r>
              <a:rPr lang="en-US" dirty="0"/>
              <a:t>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VIEW chỉ đọc (read-only view)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View này chỉ dùng để xem dữ liệu</a:t>
            </a:r>
          </a:p>
          <a:p>
            <a:r>
              <a:rPr lang="en-US" dirty="0">
                <a:latin typeface="Arial" panose="020B0604020202020204" pitchFamily="34" charset="0"/>
              </a:rPr>
              <a:t>VIEW có thể cập nhật (updatable view)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Xem dữ liệu</a:t>
            </a: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Có thể sử dụng câu lệnh INSERT, UPDATE, DELETE để cập nhật dữ liệu trong các bảng cơ sở qua View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3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View có thể cập nhật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Yêu cầu: Câu lệnh select không được chứa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Mệnh đề DISTINCT </a:t>
            </a:r>
            <a:endParaRPr lang="en-SG" dirty="0" smtClean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hàm kết tập (Aggregate function)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Một giá trị được tính toán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</a:rPr>
              <a:t> đề GROUP BY và HAVING</a:t>
            </a: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Toán tử UNION 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Nếu câu lệnh tạo View vi phạm một trong số điều kiện trên. VIEW được tạo ra là VIEW chỉ đọc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22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View có thể cập nhật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Ví dụ tạo View có thể cập nhật được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</a:rPr>
              <a:t> thị tên phòng có mã phòng 6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Câu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lệnh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 UPDATE cập nhật view đổi tên phòng thành ‘IT’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DE0D1F-DBE5-4404-B5D0-670E40ED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8941"/>
            <a:ext cx="3576637" cy="1486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280B1DA-1F20-47E0-83A4-C86D6AF8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8941"/>
            <a:ext cx="3461727" cy="414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CA6F604-A6E8-4E2B-B9DE-FB75F8BC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890211"/>
            <a:ext cx="3181350" cy="897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F4037F3-2DFC-4331-8BF5-62791EF5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9" y="5181600"/>
            <a:ext cx="3576637" cy="809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19FBB45-88A2-44E4-B0F2-E01E75ED0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201" y="5181600"/>
            <a:ext cx="3448361" cy="414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04519A4-103C-485C-BA74-E95DB0DB8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495" y="5888636"/>
            <a:ext cx="2269768" cy="7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17488"/>
            <a:ext cx="6629400" cy="487362"/>
          </a:xfrm>
        </p:spPr>
        <p:txBody>
          <a:bodyPr/>
          <a:lstStyle/>
          <a:p>
            <a:r>
              <a:rPr lang="en-US" dirty="0"/>
              <a:t>View chỉ đọc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Ví dụ tạo </a:t>
            </a:r>
            <a:r>
              <a:rPr lang="en-US" dirty="0">
                <a:latin typeface="Arial" panose="020B0604020202020204" pitchFamily="34" charset="0"/>
              </a:rPr>
              <a:t>view chi đọc</a:t>
            </a: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6CC74E-9422-4A39-A316-1083B8BE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43754"/>
            <a:ext cx="8915400" cy="15900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9E956955-8F77-4F7D-B223-B6A2FEA8D4E6}"/>
              </a:ext>
            </a:extLst>
          </p:cNvPr>
          <p:cNvCxnSpPr>
            <a:cxnSpLocks/>
          </p:cNvCxnSpPr>
          <p:nvPr/>
        </p:nvCxnSpPr>
        <p:spPr>
          <a:xfrm flipV="1">
            <a:off x="5105400" y="1843754"/>
            <a:ext cx="83820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94EF3F1-12CD-48B4-9F18-C288189A3DC1}"/>
              </a:ext>
            </a:extLst>
          </p:cNvPr>
          <p:cNvSpPr txBox="1"/>
          <p:nvPr/>
        </p:nvSpPr>
        <p:spPr>
          <a:xfrm>
            <a:off x="5943600" y="1371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Biểu thức tính toán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CD73AE8-691A-43AA-A696-38D8B18C1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4189712"/>
            <a:ext cx="3559198" cy="354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A242F17-8E03-42B5-8A25-EAE842456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796045"/>
            <a:ext cx="2583123" cy="11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Xóa và chỉnh sửa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 câu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xóa View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3300"/>
                </a:solidFill>
                <a:ea typeface="Segoe UI" pitchFamily="34" charset="0"/>
              </a:rPr>
              <a:t>	DROP</a:t>
            </a:r>
            <a:r>
              <a:rPr lang="en-US" b="1" dirty="0">
                <a:solidFill>
                  <a:prstClr val="black"/>
                </a:solidFill>
                <a:ea typeface="Segoe UI" pitchFamily="34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a typeface="Segoe UI" pitchFamily="34" charset="0"/>
              </a:rPr>
              <a:t>VIEW</a:t>
            </a:r>
            <a:r>
              <a:rPr lang="en-US" b="1" dirty="0">
                <a:solidFill>
                  <a:prstClr val="black"/>
                </a:solidFill>
                <a:ea typeface="Segoe UI" pitchFamily="34" charset="0"/>
              </a:rPr>
              <a:t>  </a:t>
            </a:r>
            <a:r>
              <a:rPr lang="en-US" b="1" dirty="0">
                <a:solidFill>
                  <a:srgbClr val="00CC00"/>
                </a:solidFill>
                <a:ea typeface="Segoe UI" pitchFamily="34" charset="0"/>
              </a:rPr>
              <a:t>&lt;tên View&gt;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 câu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chỉnh sửa View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77139A-CA04-4E77-A801-19BD76E6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" y="2881312"/>
            <a:ext cx="742611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Hàm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định nghĩa</a:t>
            </a:r>
          </a:p>
          <a:p>
            <a:pPr lvl="1"/>
            <a:r>
              <a:rPr lang="vi-VN" dirty="0"/>
              <a:t>Tạo hàm giá trị vô hướng</a:t>
            </a:r>
            <a:endParaRPr lang="en-US" dirty="0"/>
          </a:p>
          <a:p>
            <a:pPr lvl="1"/>
            <a:r>
              <a:rPr lang="vi-VN" dirty="0"/>
              <a:t>Tạo hàm giá trị </a:t>
            </a:r>
            <a:r>
              <a:rPr lang="en-US" dirty="0"/>
              <a:t>bảng</a:t>
            </a:r>
          </a:p>
          <a:p>
            <a:r>
              <a:rPr lang="en-US" dirty="0">
                <a:ea typeface="Roboto"/>
                <a:cs typeface="Roboto"/>
              </a:rPr>
              <a:t>Khung nhìn View</a:t>
            </a:r>
            <a:endParaRPr lang="en-US" dirty="0"/>
          </a:p>
          <a:p>
            <a:pPr lvl="1"/>
            <a:r>
              <a:rPr lang="en-US" dirty="0"/>
              <a:t>Đinh nghĩa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View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Xóa và chỉnh sửa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8E4AB85-2A7E-48D0-B422-6372E696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066800"/>
            <a:ext cx="5067300" cy="1693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E51CDF-A52C-4FE5-8555-F0867788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19" y="3014665"/>
            <a:ext cx="5053331" cy="1566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A88494D-851E-4ABE-B1A8-0C80BCEE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606" y="5176838"/>
            <a:ext cx="5039044" cy="6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74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--VD7: </a:t>
            </a:r>
            <a:r>
              <a:rPr lang="vi-VN" dirty="0" smtClean="0"/>
              <a:t>Cho </a:t>
            </a:r>
            <a:r>
              <a:rPr lang="vi-VN" dirty="0"/>
              <a:t>biết</a:t>
            </a:r>
          </a:p>
          <a:p>
            <a:r>
              <a:rPr lang="vi-VN" dirty="0"/>
              <a:t>--họ tên đầy đủ,LUONG,PHG,LUONGTBPHONG CỦA nhân viên có mức lương trên mức lương trung bình</a:t>
            </a:r>
          </a:p>
          <a:p>
            <a:r>
              <a:rPr lang="vi-VN" dirty="0"/>
              <a:t>--của phòng đó. Hàm phải lưu kq cuối cùng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6878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Lab7 </a:t>
            </a:r>
            <a:r>
              <a:rPr lang="en-SG" dirty="0" err="1" smtClean="0"/>
              <a:t>bài</a:t>
            </a:r>
            <a:r>
              <a:rPr lang="en-SG" dirty="0" smtClean="0"/>
              <a:t>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--</a:t>
            </a:r>
            <a:r>
              <a:rPr lang="en-SG" dirty="0" err="1"/>
              <a:t>Tạo</a:t>
            </a:r>
            <a:r>
              <a:rPr lang="en-SG" dirty="0"/>
              <a:t> view </a:t>
            </a:r>
            <a:r>
              <a:rPr lang="en-SG" dirty="0" err="1"/>
              <a:t>hiển</a:t>
            </a:r>
            <a:r>
              <a:rPr lang="en-SG" dirty="0"/>
              <a:t> </a:t>
            </a:r>
            <a:r>
              <a:rPr lang="en-SG" dirty="0" err="1"/>
              <a:t>thị</a:t>
            </a:r>
            <a:r>
              <a:rPr lang="en-SG" dirty="0"/>
              <a:t> </a:t>
            </a:r>
            <a:r>
              <a:rPr lang="en-SG" dirty="0" err="1"/>
              <a:t>số</a:t>
            </a:r>
            <a:r>
              <a:rPr lang="en-SG" dirty="0"/>
              <a:t> </a:t>
            </a:r>
            <a:r>
              <a:rPr lang="en-SG" dirty="0" err="1"/>
              <a:t>lượng</a:t>
            </a:r>
            <a:r>
              <a:rPr lang="en-SG" dirty="0"/>
              <a:t> </a:t>
            </a:r>
            <a:r>
              <a:rPr lang="en-SG" dirty="0" err="1"/>
              <a:t>nhân</a:t>
            </a:r>
            <a:r>
              <a:rPr lang="en-SG" dirty="0"/>
              <a:t> </a:t>
            </a:r>
            <a:r>
              <a:rPr lang="en-SG" dirty="0" err="1"/>
              <a:t>viên</a:t>
            </a:r>
            <a:r>
              <a:rPr lang="en-SG" dirty="0"/>
              <a:t> </a:t>
            </a:r>
            <a:r>
              <a:rPr lang="en-SG" dirty="0" err="1"/>
              <a:t>tham</a:t>
            </a:r>
            <a:r>
              <a:rPr lang="en-SG" dirty="0"/>
              <a:t> </a:t>
            </a:r>
            <a:r>
              <a:rPr lang="en-SG" dirty="0" err="1"/>
              <a:t>gia</a:t>
            </a:r>
            <a:r>
              <a:rPr lang="en-SG" dirty="0"/>
              <a:t> </a:t>
            </a:r>
            <a:r>
              <a:rPr lang="en-SG" dirty="0" err="1"/>
              <a:t>từng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việc</a:t>
            </a:r>
            <a:r>
              <a:rPr lang="en-SG" dirty="0"/>
              <a:t>,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hiển</a:t>
            </a:r>
            <a:r>
              <a:rPr lang="en-SG" dirty="0"/>
              <a:t> </a:t>
            </a:r>
            <a:r>
              <a:rPr lang="en-SG" dirty="0" err="1"/>
              <a:t>thị</a:t>
            </a:r>
            <a:r>
              <a:rPr lang="en-SG" dirty="0"/>
              <a:t> </a:t>
            </a:r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việc</a:t>
            </a:r>
            <a:r>
              <a:rPr lang="en-SG" dirty="0"/>
              <a:t> </a:t>
            </a:r>
            <a:r>
              <a:rPr lang="en-SG" dirty="0" err="1"/>
              <a:t>có</a:t>
            </a:r>
            <a:r>
              <a:rPr lang="en-SG" dirty="0"/>
              <a:t> </a:t>
            </a:r>
            <a:r>
              <a:rPr lang="en-SG" dirty="0" err="1"/>
              <a:t>số</a:t>
            </a:r>
            <a:r>
              <a:rPr lang="en-SG" dirty="0"/>
              <a:t> </a:t>
            </a:r>
            <a:r>
              <a:rPr lang="en-SG" dirty="0" err="1"/>
              <a:t>lượng</a:t>
            </a:r>
            <a:r>
              <a:rPr lang="en-SG" dirty="0"/>
              <a:t> </a:t>
            </a:r>
            <a:r>
              <a:rPr lang="en-SG" dirty="0" err="1"/>
              <a:t>nv</a:t>
            </a:r>
            <a:r>
              <a:rPr lang="en-SG" dirty="0"/>
              <a:t> </a:t>
            </a:r>
            <a:r>
              <a:rPr lang="en-SG" dirty="0" err="1"/>
              <a:t>tham</a:t>
            </a:r>
            <a:r>
              <a:rPr lang="en-SG" dirty="0"/>
              <a:t> </a:t>
            </a:r>
            <a:r>
              <a:rPr lang="en-SG" dirty="0" err="1"/>
              <a:t>gia</a:t>
            </a:r>
            <a:r>
              <a:rPr lang="en-SG" dirty="0"/>
              <a:t> </a:t>
            </a:r>
            <a:r>
              <a:rPr lang="en-SG" dirty="0" err="1"/>
              <a:t>ít</a:t>
            </a:r>
            <a:r>
              <a:rPr lang="en-SG" dirty="0"/>
              <a:t> </a:t>
            </a:r>
            <a:r>
              <a:rPr lang="en-SG" dirty="0" err="1"/>
              <a:t>hơn</a:t>
            </a:r>
            <a:r>
              <a:rPr lang="en-SG" dirty="0"/>
              <a:t> </a:t>
            </a:r>
            <a:r>
              <a:rPr lang="en-SG" dirty="0" err="1"/>
              <a:t>số</a:t>
            </a:r>
            <a:r>
              <a:rPr lang="en-SG" dirty="0"/>
              <a:t> </a:t>
            </a:r>
            <a:r>
              <a:rPr lang="en-SG" dirty="0" err="1"/>
              <a:t>lượng</a:t>
            </a:r>
            <a:r>
              <a:rPr lang="en-SG" dirty="0"/>
              <a:t> </a:t>
            </a:r>
            <a:r>
              <a:rPr lang="en-SG" dirty="0" err="1"/>
              <a:t>nv</a:t>
            </a:r>
            <a:r>
              <a:rPr lang="en-SG" dirty="0"/>
              <a:t> </a:t>
            </a:r>
            <a:r>
              <a:rPr lang="en-SG" dirty="0" err="1"/>
              <a:t>tham</a:t>
            </a:r>
            <a:r>
              <a:rPr lang="en-SG" dirty="0"/>
              <a:t> </a:t>
            </a:r>
            <a:r>
              <a:rPr lang="en-SG" dirty="0" err="1"/>
              <a:t>gia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việc</a:t>
            </a:r>
            <a:r>
              <a:rPr lang="en-SG" dirty="0"/>
              <a:t> </a:t>
            </a:r>
            <a:r>
              <a:rPr lang="en-SG" dirty="0" err="1"/>
              <a:t>Đào</a:t>
            </a:r>
            <a:r>
              <a:rPr lang="en-SG" dirty="0"/>
              <a:t> </a:t>
            </a:r>
            <a:r>
              <a:rPr lang="en-SG" dirty="0" err="1"/>
              <a:t>tạo</a:t>
            </a:r>
            <a:r>
              <a:rPr lang="en-SG" dirty="0"/>
              <a:t> </a:t>
            </a:r>
            <a:r>
              <a:rPr lang="en-SG" dirty="0" err="1"/>
              <a:t>nhân</a:t>
            </a:r>
            <a:r>
              <a:rPr lang="en-SG" dirty="0"/>
              <a:t> </a:t>
            </a:r>
            <a:r>
              <a:rPr lang="en-SG" dirty="0" err="1"/>
              <a:t>viên</a:t>
            </a:r>
            <a:r>
              <a:rPr lang="en-SG" dirty="0"/>
              <a:t> </a:t>
            </a:r>
            <a:r>
              <a:rPr lang="en-SG" dirty="0" err="1"/>
              <a:t>thiết</a:t>
            </a:r>
            <a:r>
              <a:rPr lang="en-SG" dirty="0"/>
              <a:t> </a:t>
            </a:r>
            <a:r>
              <a:rPr lang="en-SG" dirty="0" err="1"/>
              <a:t>kế</a:t>
            </a:r>
            <a:r>
              <a:rPr lang="en-SG" dirty="0" smtClean="0"/>
              <a:t>'</a:t>
            </a:r>
            <a:endParaRPr lang="en-SG" dirty="0"/>
          </a:p>
          <a:p>
            <a:r>
              <a:rPr lang="en-SG" dirty="0"/>
              <a:t>--</a:t>
            </a:r>
            <a:r>
              <a:rPr lang="en-SG" dirty="0" err="1"/>
              <a:t>Viết</a:t>
            </a:r>
            <a:r>
              <a:rPr lang="en-SG" dirty="0"/>
              <a:t> </a:t>
            </a:r>
            <a:r>
              <a:rPr lang="en-SG" dirty="0" err="1"/>
              <a:t>hàm</a:t>
            </a:r>
            <a:r>
              <a:rPr lang="en-SG" dirty="0"/>
              <a:t> </a:t>
            </a:r>
            <a:r>
              <a:rPr lang="en-SG" dirty="0" err="1"/>
              <a:t>nhập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</a:t>
            </a:r>
            <a:r>
              <a:rPr lang="en-SG" dirty="0" err="1"/>
              <a:t>tên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việc</a:t>
            </a:r>
            <a:r>
              <a:rPr lang="en-SG" dirty="0"/>
              <a:t>, </a:t>
            </a:r>
            <a:r>
              <a:rPr lang="en-SG" dirty="0" err="1"/>
              <a:t>trả</a:t>
            </a:r>
            <a:r>
              <a:rPr lang="en-SG" dirty="0"/>
              <a:t> </a:t>
            </a:r>
            <a:r>
              <a:rPr lang="en-SG" dirty="0" err="1"/>
              <a:t>về</a:t>
            </a:r>
            <a:r>
              <a:rPr lang="en-SG" dirty="0"/>
              <a:t> </a:t>
            </a:r>
            <a:r>
              <a:rPr lang="en-SG" dirty="0" err="1"/>
              <a:t>thời</a:t>
            </a:r>
            <a:r>
              <a:rPr lang="en-SG" dirty="0"/>
              <a:t> </a:t>
            </a:r>
            <a:r>
              <a:rPr lang="en-SG" dirty="0" err="1"/>
              <a:t>gian</a:t>
            </a:r>
            <a:r>
              <a:rPr lang="en-SG" dirty="0"/>
              <a:t> </a:t>
            </a:r>
            <a:r>
              <a:rPr lang="en-SG" dirty="0" err="1"/>
              <a:t>trung</a:t>
            </a:r>
            <a:r>
              <a:rPr lang="en-SG" dirty="0"/>
              <a:t> </a:t>
            </a:r>
            <a:r>
              <a:rPr lang="en-SG" dirty="0" err="1"/>
              <a:t>bình</a:t>
            </a:r>
            <a:r>
              <a:rPr lang="en-SG" dirty="0"/>
              <a:t> </a:t>
            </a:r>
            <a:r>
              <a:rPr lang="en-SG" dirty="0" err="1"/>
              <a:t>thực</a:t>
            </a:r>
            <a:r>
              <a:rPr lang="en-SG" dirty="0"/>
              <a:t> </a:t>
            </a:r>
            <a:r>
              <a:rPr lang="en-SG" dirty="0" err="1"/>
              <a:t>hiện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việc</a:t>
            </a:r>
            <a:r>
              <a:rPr lang="en-SG" dirty="0"/>
              <a:t> </a:t>
            </a:r>
            <a:r>
              <a:rPr lang="en-SG" dirty="0" err="1"/>
              <a:t>đó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467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Tạo View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hiển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thị 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Danh sách những trưởng phòng (HONV, TENLOT, TENNV) có tối thiểu </a:t>
            </a:r>
            <a:r>
              <a:rPr lang="en-SG" dirty="0" smtClean="0">
                <a:solidFill>
                  <a:srgbClr val="FF0000"/>
                </a:solidFill>
                <a:latin typeface="Calibri"/>
              </a:rPr>
              <a:t>2</a:t>
            </a:r>
            <a:r>
              <a:rPr lang="vi-VN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thân nhân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1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40C28D1-BDF4-4A7A-BBFD-75539635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Hàm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định nghĩa</a:t>
            </a:r>
          </a:p>
          <a:p>
            <a:pPr lvl="1"/>
            <a:r>
              <a:rPr lang="vi-VN" dirty="0"/>
              <a:t>Tạo hàm giá trị vô hướng</a:t>
            </a:r>
            <a:endParaRPr lang="en-US" dirty="0"/>
          </a:p>
          <a:p>
            <a:pPr lvl="1"/>
            <a:r>
              <a:rPr lang="vi-VN" dirty="0"/>
              <a:t>Tạo hàm giá trị </a:t>
            </a:r>
            <a:r>
              <a:rPr lang="en-US" dirty="0"/>
              <a:t>bảng</a:t>
            </a:r>
          </a:p>
          <a:p>
            <a:r>
              <a:rPr lang="en-US" dirty="0">
                <a:ea typeface="Roboto"/>
                <a:cs typeface="Roboto"/>
              </a:rPr>
              <a:t>Khung nhìn View</a:t>
            </a:r>
            <a:endParaRPr lang="en-US" dirty="0"/>
          </a:p>
          <a:p>
            <a:pPr lvl="1"/>
            <a:r>
              <a:rPr lang="en-US" dirty="0"/>
              <a:t>Đinh nghĩa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View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Hàm người dùng tự định nghĩa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Là một đối tượng CSDL chứa các câu lệnh SQL, được biên dịch sẵn và lưu trữ trong CSDL</a:t>
            </a:r>
            <a:r>
              <a:rPr lang="en-US" dirty="0"/>
              <a:t>.</a:t>
            </a:r>
          </a:p>
          <a:p>
            <a:r>
              <a:rPr lang="vi-VN" dirty="0"/>
              <a:t>Thực hiện một hành động như các tính toán phức tạp và trả về kết quả là một giá trị</a:t>
            </a:r>
            <a:r>
              <a:rPr lang="en-US" dirty="0"/>
              <a:t>.</a:t>
            </a:r>
          </a:p>
          <a:p>
            <a:r>
              <a:rPr lang="en-US" dirty="0"/>
              <a:t>Giá trị trả về có thể là:</a:t>
            </a:r>
          </a:p>
          <a:p>
            <a:pPr lvl="1"/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Giá trị vô hướng</a:t>
            </a:r>
          </a:p>
          <a:p>
            <a:pPr lvl="1"/>
            <a:r>
              <a:rPr lang="en-US" dirty="0"/>
              <a:t>Một bảng</a:t>
            </a: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So sánh hàm với thủ tục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Tương tự như Stored Procedure</a:t>
            </a:r>
          </a:p>
          <a:p>
            <a:pPr lvl="1"/>
            <a:r>
              <a:rPr lang="vi-VN" dirty="0">
                <a:ea typeface="Segoe UI" pitchFamily="34" charset="0"/>
              </a:rPr>
              <a:t>Là một đối tượng CSDL chứa các câu lệnh SQL, được biên dịch sẵn và lưu trữ trong CSDL</a:t>
            </a:r>
            <a:r>
              <a:rPr lang="en-US" dirty="0">
                <a:ea typeface="Segoe UI" pitchFamily="34" charset="0"/>
              </a:rPr>
              <a:t>.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Khác với Stored Procedure</a:t>
            </a:r>
          </a:p>
          <a:p>
            <a:pPr marL="744538" lvl="2" indent="-233363">
              <a:defRPr/>
            </a:pPr>
            <a:r>
              <a:rPr lang="en-US" sz="2200" dirty="0">
                <a:ea typeface="Segoe UI" pitchFamily="34" charset="0"/>
              </a:rPr>
              <a:t>Các hàm luôn phải trả về một giá trị, sử dụng câu </a:t>
            </a:r>
            <a:r>
              <a:rPr lang="en-US" sz="2200" dirty="0" err="1">
                <a:ea typeface="Segoe UI" pitchFamily="34" charset="0"/>
              </a:rPr>
              <a:t>lệnh</a:t>
            </a:r>
            <a:r>
              <a:rPr lang="en-US" sz="2200" dirty="0">
                <a:ea typeface="Segoe UI" pitchFamily="34" charset="0"/>
              </a:rPr>
              <a:t> RETURN</a:t>
            </a:r>
          </a:p>
          <a:p>
            <a:pPr marL="744538" lvl="2" indent="-233363">
              <a:defRPr/>
            </a:pPr>
            <a:r>
              <a:rPr lang="vi-VN" sz="2200" dirty="0">
                <a:ea typeface="Segoe UI" pitchFamily="34" charset="0"/>
              </a:rPr>
              <a:t>Hàm không có tham số đầu ra</a:t>
            </a:r>
          </a:p>
          <a:p>
            <a:pPr marL="744538" lvl="2" indent="-233363">
              <a:defRPr/>
            </a:pPr>
            <a:r>
              <a:rPr lang="vi-VN" sz="2200" dirty="0">
                <a:ea typeface="Segoe UI" pitchFamily="34" charset="0"/>
              </a:rPr>
              <a:t>Không được chứa các câu lệnh INSERT, UPDATE, DELETE một bảng hoặc view đang tồn tại trong CSDL</a:t>
            </a:r>
          </a:p>
          <a:p>
            <a:pPr marL="744538" lvl="2" indent="-233363">
              <a:defRPr/>
            </a:pPr>
            <a:r>
              <a:rPr lang="en-US" sz="2200" dirty="0">
                <a:ea typeface="Segoe UI" pitchFamily="34" charset="0"/>
              </a:rPr>
              <a:t>Có thể tạo bảng, bảng tạm, </a:t>
            </a:r>
            <a:r>
              <a:rPr lang="en-US" sz="2200" dirty="0" err="1">
                <a:ea typeface="Segoe UI" pitchFamily="34" charset="0"/>
              </a:rPr>
              <a:t>biến</a:t>
            </a:r>
            <a:r>
              <a:rPr lang="en-US" sz="2200" dirty="0">
                <a:ea typeface="Segoe UI" pitchFamily="34" charset="0"/>
              </a:rPr>
              <a:t> bảng và thực hiện các câu </a:t>
            </a:r>
            <a:r>
              <a:rPr lang="en-US" sz="2200" dirty="0" err="1">
                <a:ea typeface="Segoe UI" pitchFamily="34" charset="0"/>
              </a:rPr>
              <a:t>lệnh</a:t>
            </a:r>
            <a:r>
              <a:rPr lang="en-US" sz="2200" dirty="0">
                <a:ea typeface="Segoe UI" pitchFamily="34" charset="0"/>
              </a:rPr>
              <a:t> INSERT, UPDATE, DELETE trên các bảng, bảng tạm, </a:t>
            </a:r>
            <a:r>
              <a:rPr lang="en-US" sz="2200" dirty="0" err="1">
                <a:ea typeface="Segoe UI" pitchFamily="34" charset="0"/>
              </a:rPr>
              <a:t>biến</a:t>
            </a:r>
            <a:r>
              <a:rPr lang="en-US" sz="2200" dirty="0">
                <a:ea typeface="Segoe UI" pitchFamily="34" charset="0"/>
              </a:rPr>
              <a:t> bảng vừa tạo trong thân 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Các loại hàm người dùng tự định nghĩa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1646830-1D08-4D1C-9DC2-47D94CC8B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88" y="1987400"/>
            <a:ext cx="8229600" cy="34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Tạo hàm giá trị vô hướng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a typeface="Segoe UI" pitchFamily="34" charset="0"/>
              </a:rPr>
              <a:t>Không thể truyền tham số </a:t>
            </a:r>
            <a:r>
              <a:rPr lang="en-US" dirty="0" err="1">
                <a:ea typeface="Segoe UI" pitchFamily="34" charset="0"/>
              </a:rPr>
              <a:t>theo</a:t>
            </a:r>
            <a:r>
              <a:rPr lang="en-US" dirty="0">
                <a:ea typeface="Segoe UI" pitchFamily="34" charset="0"/>
              </a:rPr>
              <a:t> tên</a:t>
            </a:r>
            <a:endParaRPr lang="en-US" dirty="0"/>
          </a:p>
          <a:p>
            <a:r>
              <a:rPr lang="en-US" dirty="0">
                <a:ea typeface="Segoe UI" pitchFamily="34" charset="0"/>
              </a:rPr>
              <a:t>Truyền đầy đủ các tham số </a:t>
            </a:r>
            <a:r>
              <a:rPr lang="en-US" dirty="0" err="1">
                <a:ea typeface="Segoe UI" pitchFamily="34" charset="0"/>
              </a:rPr>
              <a:t>theo</a:t>
            </a:r>
            <a:r>
              <a:rPr lang="en-US" dirty="0">
                <a:ea typeface="Segoe UI" pitchFamily="34" charset="0"/>
              </a:rPr>
              <a:t> vị trí. Kể cả tham số tùy chọn, nếu muốn sử dụng giá trị mặc định, phải đặt từ khóa DEFAULT tại đúng vị trí tham số tùy chọn đó.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233F2F-818D-4139-9B95-8F831513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0487"/>
            <a:ext cx="9144000" cy="30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về hàm người dùng định nghĩa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Viết hàm tính tuổi của người có năm sinh là @ns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B51757-0DF6-47B1-A884-360AE74F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1752600"/>
            <a:ext cx="5236176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34017</TotalTime>
  <Words>1434</Words>
  <Application>Microsoft Office PowerPoint</Application>
  <PresentationFormat>On-screen Show (4:3)</PresentationFormat>
  <Paragraphs>339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Courier New</vt:lpstr>
      <vt:lpstr>Roboto</vt:lpstr>
      <vt:lpstr>Segoe UI</vt:lpstr>
      <vt:lpstr>Symbol</vt:lpstr>
      <vt:lpstr>Tahoma</vt:lpstr>
      <vt:lpstr>Times New Roman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Hàm người dùng tự định nghĩa </vt:lpstr>
      <vt:lpstr>So sánh hàm với thủ tục</vt:lpstr>
      <vt:lpstr>Các loại hàm người dùng tự định nghĩa</vt:lpstr>
      <vt:lpstr>Tạo hàm giá trị vô hướng</vt:lpstr>
      <vt:lpstr>ví dụ về hàm người dùng định nghĩa</vt:lpstr>
      <vt:lpstr>Dạng đối tượng trong SYS.OBJECTS</vt:lpstr>
      <vt:lpstr>Tạo hàm giá trị vô hướng</vt:lpstr>
      <vt:lpstr>Tạo hàm giá trị vô hướng</vt:lpstr>
      <vt:lpstr>Hàm giá trị bảng đơn giản</vt:lpstr>
      <vt:lpstr>Hàm giá trị bảng đơn giản</vt:lpstr>
      <vt:lpstr>Hàm giá trị bảng đa câu lệnh</vt:lpstr>
      <vt:lpstr>Hàm giá trị bảng đa câu lệnh</vt:lpstr>
      <vt:lpstr>Xóa /sửa nội dung của một hàm</vt:lpstr>
      <vt:lpstr>   </vt:lpstr>
      <vt:lpstr>Phần 2</vt:lpstr>
      <vt:lpstr>Lợi ích của View</vt:lpstr>
      <vt:lpstr>Lợi ích của View</vt:lpstr>
      <vt:lpstr>Cú pháp tạo VIEW</vt:lpstr>
      <vt:lpstr>Cú pháp tạp view</vt:lpstr>
      <vt:lpstr>Cú pháp tạp view</vt:lpstr>
      <vt:lpstr>Phân loại View</vt:lpstr>
      <vt:lpstr>View có thể cập nhật</vt:lpstr>
      <vt:lpstr>View có thể cập nhật</vt:lpstr>
      <vt:lpstr>View chỉ đọc</vt:lpstr>
      <vt:lpstr>Xóa và chỉnh sửa View</vt:lpstr>
      <vt:lpstr>Xóa và chỉnh sửa View</vt:lpstr>
      <vt:lpstr>PowerPoint Presentation</vt:lpstr>
      <vt:lpstr>Lab7 bài 3</vt:lpstr>
      <vt:lpstr>   </vt:lpstr>
      <vt:lpstr>Sumarry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1897</cp:revision>
  <dcterms:created xsi:type="dcterms:W3CDTF">2013-04-23T08:05:33Z</dcterms:created>
  <dcterms:modified xsi:type="dcterms:W3CDTF">2023-06-08T04:37:01Z</dcterms:modified>
</cp:coreProperties>
</file>