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sldIdLst>
    <p:sldId id="541" r:id="rId2"/>
    <p:sldId id="542" r:id="rId3"/>
    <p:sldId id="543" r:id="rId4"/>
    <p:sldId id="544" r:id="rId5"/>
    <p:sldId id="548" r:id="rId6"/>
    <p:sldId id="555" r:id="rId7"/>
    <p:sldId id="556" r:id="rId8"/>
    <p:sldId id="573" r:id="rId9"/>
    <p:sldId id="557" r:id="rId10"/>
    <p:sldId id="558" r:id="rId11"/>
    <p:sldId id="559" r:id="rId12"/>
    <p:sldId id="560" r:id="rId13"/>
    <p:sldId id="561" r:id="rId14"/>
    <p:sldId id="574" r:id="rId15"/>
    <p:sldId id="550" r:id="rId16"/>
    <p:sldId id="546" r:id="rId17"/>
    <p:sldId id="576" r:id="rId18"/>
    <p:sldId id="577" r:id="rId19"/>
    <p:sldId id="562" r:id="rId20"/>
    <p:sldId id="563" r:id="rId21"/>
    <p:sldId id="564" r:id="rId22"/>
    <p:sldId id="565" r:id="rId23"/>
    <p:sldId id="566" r:id="rId24"/>
    <p:sldId id="567" r:id="rId25"/>
    <p:sldId id="568" r:id="rId26"/>
    <p:sldId id="569" r:id="rId27"/>
    <p:sldId id="572" r:id="rId28"/>
    <p:sldId id="578" r:id="rId29"/>
    <p:sldId id="570" r:id="rId30"/>
    <p:sldId id="571" r:id="rId31"/>
    <p:sldId id="579" r:id="rId32"/>
    <p:sldId id="551" r:id="rId33"/>
    <p:sldId id="545" r:id="rId34"/>
    <p:sldId id="55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3"/>
    <a:srgbClr val="FF3300"/>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79781" autoAdjust="0"/>
  </p:normalViewPr>
  <p:slideViewPr>
    <p:cSldViewPr>
      <p:cViewPr varScale="1">
        <p:scale>
          <a:sx n="53" d="100"/>
          <a:sy n="53" d="100"/>
        </p:scale>
        <p:origin x="-1806"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5/7/2023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smtClean="0">
                <a:solidFill>
                  <a:schemeClr val="tx1"/>
                </a:solidFill>
                <a:effectLst/>
                <a:latin typeface="+mn-lt"/>
                <a:ea typeface="+mn-ea"/>
                <a:cs typeface="+mn-cs"/>
              </a:rPr>
              <a:t>Bộ vi xử lý</a:t>
            </a:r>
            <a:r>
              <a:rPr lang="en-SG" sz="1200" b="0" i="0" kern="1200" dirty="0" smtClean="0">
                <a:solidFill>
                  <a:schemeClr val="tx1"/>
                </a:solidFill>
                <a:effectLst/>
                <a:latin typeface="+mn-lt"/>
                <a:ea typeface="+mn-ea"/>
                <a:cs typeface="+mn-cs"/>
              </a:rPr>
              <a:t> 64 bit (</a:t>
            </a:r>
            <a:r>
              <a:rPr lang="en-SG" sz="1200" b="1" i="0" kern="1200" dirty="0" smtClean="0">
                <a:solidFill>
                  <a:schemeClr val="tx1"/>
                </a:solidFill>
                <a:effectLst/>
                <a:latin typeface="+mn-lt"/>
                <a:ea typeface="+mn-ea"/>
                <a:cs typeface="+mn-cs"/>
              </a:rPr>
              <a:t>x64</a:t>
            </a:r>
            <a:r>
              <a:rPr lang="en-SG" sz="1200" b="0" i="0" kern="1200" dirty="0" smtClean="0">
                <a:solidFill>
                  <a:schemeClr val="tx1"/>
                </a:solidFill>
                <a:effectLst/>
                <a:latin typeface="+mn-lt"/>
                <a:ea typeface="+mn-ea"/>
                <a:cs typeface="+mn-cs"/>
              </a:rPr>
              <a:t>) với xung nhịp </a:t>
            </a:r>
            <a:r>
              <a:rPr lang="en-SG" sz="1200" b="1" i="0" kern="1200" dirty="0" smtClean="0">
                <a:solidFill>
                  <a:schemeClr val="tx1"/>
                </a:solidFill>
                <a:effectLst/>
                <a:latin typeface="+mn-lt"/>
                <a:ea typeface="+mn-ea"/>
                <a:cs typeface="+mn-cs"/>
              </a:rPr>
              <a:t>1.4 GHz</a:t>
            </a:r>
            <a:r>
              <a:rPr lang="en-SG" sz="1200" b="0" i="0" kern="1200" dirty="0" smtClean="0">
                <a:solidFill>
                  <a:schemeClr val="tx1"/>
                </a:solidFill>
                <a:effectLst/>
                <a:latin typeface="+mn-lt"/>
                <a:ea typeface="+mn-ea"/>
                <a:cs typeface="+mn-cs"/>
              </a:rPr>
              <a:t> trở lên</a:t>
            </a:r>
          </a:p>
          <a:p>
            <a:endParaRPr lang="en-SG" sz="1200" b="0" i="0" kern="1200" dirty="0" smtClean="0">
              <a:solidFill>
                <a:schemeClr val="tx1"/>
              </a:solidFill>
              <a:effectLst/>
              <a:latin typeface="+mn-lt"/>
              <a:ea typeface="+mn-ea"/>
              <a:cs typeface="+mn-cs"/>
            </a:endParaRPr>
          </a:p>
          <a:p>
            <a:r>
              <a:rPr lang="en-SG" sz="1200" b="1" kern="1200" dirty="0" smtClean="0">
                <a:solidFill>
                  <a:schemeClr val="tx1"/>
                </a:solidFill>
                <a:effectLst/>
                <a:latin typeface="+mn-lt"/>
                <a:ea typeface="+mn-ea"/>
                <a:cs typeface="+mn-cs"/>
              </a:rPr>
              <a:t>Yêu cầu phần cứng để cài đặt SQL Server 2019</a:t>
            </a:r>
            <a:endParaRPr lang="en-SG" sz="1200" kern="1200" dirty="0" smtClean="0">
              <a:solidFill>
                <a:schemeClr val="tx1"/>
              </a:solidFill>
              <a:effectLst/>
              <a:latin typeface="+mn-lt"/>
              <a:ea typeface="+mn-ea"/>
              <a:cs typeface="+mn-cs"/>
            </a:endParaRPr>
          </a:p>
          <a:p>
            <a:r>
              <a:rPr lang="en-SG" sz="1200" b="1" kern="1200" dirty="0" smtClean="0">
                <a:solidFill>
                  <a:schemeClr val="tx1"/>
                </a:solidFill>
                <a:effectLst/>
                <a:latin typeface="+mn-lt"/>
                <a:ea typeface="+mn-ea"/>
                <a:cs typeface="+mn-cs"/>
              </a:rPr>
              <a:t>+ CPU: </a:t>
            </a:r>
            <a:r>
              <a:rPr lang="en-SG" sz="1200" kern="1200" dirty="0" smtClean="0">
                <a:solidFill>
                  <a:schemeClr val="tx1"/>
                </a:solidFill>
                <a:effectLst/>
                <a:latin typeface="+mn-lt"/>
                <a:ea typeface="+mn-ea"/>
                <a:cs typeface="+mn-cs"/>
              </a:rPr>
              <a:t>SQL Server 2019 chỉ hỗ trợ các bộ vi xử lý x64: AMD Opteron, AMD Athlon 64, Intel Xeon với hỗ trợ Intel EM64T, Intel Pentium IV với hỗ trợ EM64T.</a:t>
            </a:r>
          </a:p>
          <a:p>
            <a:r>
              <a:rPr lang="en-SG" sz="1200" b="1" kern="1200" dirty="0" smtClean="0">
                <a:solidFill>
                  <a:schemeClr val="tx1"/>
                </a:solidFill>
                <a:effectLst/>
                <a:latin typeface="+mn-lt"/>
                <a:ea typeface="+mn-ea"/>
                <a:cs typeface="+mn-cs"/>
              </a:rPr>
              <a:t>+ Tốc độ CPU:</a:t>
            </a:r>
            <a:r>
              <a:rPr lang="en-SG" sz="1200" kern="1200" dirty="0" smtClean="0">
                <a:solidFill>
                  <a:schemeClr val="tx1"/>
                </a:solidFill>
                <a:effectLst/>
                <a:latin typeface="+mn-lt"/>
                <a:ea typeface="+mn-ea"/>
                <a:cs typeface="+mn-cs"/>
              </a:rPr>
              <a:t> Để cài đặt SQL Server 2019, tối thiểu yêu cầu là 1,4 GHz. Chúng tôi khuyến nghị là 2.0 GHz hoặc nhanh hơn.</a:t>
            </a:r>
          </a:p>
          <a:p>
            <a:r>
              <a:rPr lang="en-SG" sz="1200" b="1" kern="1200" dirty="0" smtClean="0">
                <a:solidFill>
                  <a:schemeClr val="tx1"/>
                </a:solidFill>
                <a:effectLst/>
                <a:latin typeface="+mn-lt"/>
                <a:ea typeface="+mn-ea"/>
                <a:cs typeface="+mn-cs"/>
              </a:rPr>
              <a:t>+ RAM:</a:t>
            </a:r>
            <a:r>
              <a:rPr lang="en-SG" sz="1200" kern="1200" dirty="0" smtClean="0">
                <a:solidFill>
                  <a:schemeClr val="tx1"/>
                </a:solidFill>
                <a:effectLst/>
                <a:latin typeface="+mn-lt"/>
                <a:ea typeface="+mn-ea"/>
                <a:cs typeface="+mn-cs"/>
              </a:rPr>
              <a:t> Đối với phiên bản Express tối thiểu 1 GB. Tất cả các phiên bản khác tối thiểu 4 GB. Và chúng có khả năng mở rộng được khi kích thước cơ sở dữ liệu tăng lên nhằm đảm bảo hiệu suất.</a:t>
            </a:r>
          </a:p>
          <a:p>
            <a:r>
              <a:rPr lang="en-SG" sz="1200" b="1" kern="1200" dirty="0" smtClean="0">
                <a:solidFill>
                  <a:schemeClr val="tx1"/>
                </a:solidFill>
                <a:effectLst/>
                <a:latin typeface="+mn-lt"/>
                <a:ea typeface="+mn-ea"/>
                <a:cs typeface="+mn-cs"/>
              </a:rPr>
              <a:t>+ Local Disk:</a:t>
            </a:r>
            <a:r>
              <a:rPr lang="en-SG" sz="1200" kern="1200" dirty="0" smtClean="0">
                <a:solidFill>
                  <a:schemeClr val="tx1"/>
                </a:solidFill>
                <a:effectLst/>
                <a:latin typeface="+mn-lt"/>
                <a:ea typeface="+mn-ea"/>
                <a:cs typeface="+mn-cs"/>
              </a:rPr>
              <a:t> SQL Server hiện hỗ trợ các ổ đĩa có kích thước tiêu chuẩn là 512 byte và 4 KB. </a:t>
            </a:r>
          </a:p>
          <a:p>
            <a:endParaRPr lang="en-SG" sz="1200" kern="1200" dirty="0" smtClean="0">
              <a:solidFill>
                <a:schemeClr val="tx1"/>
              </a:solidFill>
              <a:effectLst/>
              <a:latin typeface="+mn-lt"/>
              <a:ea typeface="+mn-ea"/>
              <a:cs typeface="+mn-cs"/>
            </a:endParaRPr>
          </a:p>
          <a:p>
            <a:r>
              <a:rPr lang="en-SG" sz="1200" b="1" kern="1200" dirty="0" smtClean="0">
                <a:solidFill>
                  <a:schemeClr val="tx1"/>
                </a:solidFill>
                <a:effectLst/>
                <a:latin typeface="+mn-lt"/>
                <a:ea typeface="+mn-ea"/>
                <a:cs typeface="+mn-cs"/>
              </a:rPr>
              <a:t>Yêu cầu thêm về phần mềm</a:t>
            </a:r>
            <a:endParaRPr lang="en-SG" sz="1200" kern="1200" dirty="0" smtClean="0">
              <a:solidFill>
                <a:schemeClr val="tx1"/>
              </a:solidFill>
              <a:effectLst/>
              <a:latin typeface="+mn-lt"/>
              <a:ea typeface="+mn-ea"/>
              <a:cs typeface="+mn-cs"/>
            </a:endParaRPr>
          </a:p>
          <a:p>
            <a:r>
              <a:rPr lang="en-SG" sz="1200" kern="1200" dirty="0" smtClean="0">
                <a:solidFill>
                  <a:schemeClr val="tx1"/>
                </a:solidFill>
                <a:effectLst/>
                <a:latin typeface="+mn-lt"/>
                <a:ea typeface="+mn-ea"/>
                <a:cs typeface="+mn-cs"/>
              </a:rPr>
              <a:t>+ Cài đặt SQL Server 2019 sẽ cần đến .NET Framework 4.6.2. Và sẽ cài đặt .NET Framework 4.6. Phiên bản Express sẽ được tải xuống từ Internet.</a:t>
            </a:r>
          </a:p>
          <a:p>
            <a:r>
              <a:rPr lang="en-SG" sz="1200" kern="1200" dirty="0" smtClean="0">
                <a:solidFill>
                  <a:schemeClr val="tx1"/>
                </a:solidFill>
                <a:effectLst/>
                <a:latin typeface="+mn-lt"/>
                <a:ea typeface="+mn-ea"/>
                <a:cs typeface="+mn-cs"/>
              </a:rPr>
              <a:t>+ Cài đặt SQL Server Express sẽ hỏi bạn về việc gán thư mục để lưu gói đã giải nén. Nếu không có vị trí nào được nhập, máy chủ sẽ mặc định là ổ đĩa hệ thống của máy tính. Các tệp được giải nén sẽ vẫn còn sau khi cài đặt SQL Server Express hoàn tất.</a:t>
            </a:r>
          </a:p>
          <a:p>
            <a:r>
              <a:rPr lang="en-SG" sz="1200" kern="1200" dirty="0" smtClean="0">
                <a:solidFill>
                  <a:schemeClr val="tx1"/>
                </a:solidFill>
                <a:effectLst/>
                <a:latin typeface="+mn-lt"/>
                <a:ea typeface="+mn-ea"/>
                <a:cs typeface="+mn-cs"/>
              </a:rPr>
              <a:t>+ Khi tính năng Polybase được chọn để cài đặt, việc cài đặt SQL Server sẽ gợi ý lựa chọn cài đặt Oracle JRE và nó không cần cài đặt trước.</a:t>
            </a:r>
          </a:p>
          <a:p>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2961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ìm và mở SQL Server Configuration Manager</a:t>
            </a:r>
            <a:r>
              <a:rPr lang="vi-VN" dirty="0" smtClean="0"/>
              <a:t/>
            </a:r>
            <a:br>
              <a:rPr lang="vi-VN" dirty="0" smtClean="0"/>
            </a:br>
            <a:r>
              <a:rPr lang="vi-VN" sz="1200" b="1" i="0" kern="1200" dirty="0" smtClean="0">
                <a:solidFill>
                  <a:schemeClr val="tx1"/>
                </a:solidFill>
                <a:effectLst/>
                <a:latin typeface="+mn-lt"/>
                <a:ea typeface="+mn-ea"/>
                <a:cs typeface="+mn-cs"/>
              </a:rPr>
              <a:t>- Bước 1</a:t>
            </a:r>
            <a:r>
              <a:rPr lang="vi-VN" sz="1200" b="0" i="0" kern="1200" dirty="0" smtClean="0">
                <a:solidFill>
                  <a:schemeClr val="tx1"/>
                </a:solidFill>
                <a:effectLst/>
                <a:latin typeface="+mn-lt"/>
                <a:ea typeface="+mn-ea"/>
                <a:cs typeface="+mn-cs"/>
              </a:rPr>
              <a:t>: Mở đường dẫn C:\Windows\SysWOW64</a:t>
            </a:r>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a:t>
            </a:r>
            <a:r>
              <a:rPr lang="en-SG"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Bước 2</a:t>
            </a:r>
            <a:r>
              <a:rPr lang="vi-VN" sz="1200" b="0" i="0" kern="1200" dirty="0" smtClean="0">
                <a:solidFill>
                  <a:schemeClr val="tx1"/>
                </a:solidFill>
                <a:effectLst/>
                <a:latin typeface="+mn-lt"/>
                <a:ea typeface="+mn-ea"/>
                <a:cs typeface="+mn-cs"/>
              </a:rPr>
              <a:t>: ở ô tìm kiếm điền sqlserver vào, sẽ xuất hiện mục sqlservermanager10.msc, mở phần này chính là SQL Server Configuration Manager (như ảnh có các phiên bản sqlservermanager11.msc, sqlservermanager12.msc,... vì trong máy có cài phiên bản SQL cao hơn là 2012 và 2014, còn SQL2008R2 sẽ có tên là sqlservermanager10.msc)</a:t>
            </a:r>
            <a:endParaRPr lang="en-SG"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2780074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799777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4953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4114800" y="4876800"/>
            <a:ext cx="4953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1662" y="1847308"/>
            <a:ext cx="3252138"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7534" y="2464264"/>
            <a:ext cx="1930466"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07704" y="533400"/>
            <a:ext cx="2298096" cy="1447800"/>
          </a:xfrm>
          <a:prstGeom prst="rect">
            <a:avLst/>
          </a:prstGeom>
        </p:spPr>
      </p:pic>
      <p:sp>
        <p:nvSpPr>
          <p:cNvPr id="8" name="Rectangle 7"/>
          <p:cNvSpPr/>
          <p:nvPr userDrawn="1"/>
        </p:nvSpPr>
        <p:spPr>
          <a:xfrm>
            <a:off x="5900190" y="2054423"/>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820563" y="5864423"/>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6919985" y="6550223"/>
            <a:ext cx="2198615"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4114800" y="4876800"/>
            <a:ext cx="4953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914400"/>
            <a:ext cx="4040188"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00200"/>
            <a:ext cx="4040188"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914400"/>
            <a:ext cx="4041775"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00200"/>
            <a:ext cx="4041775"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11" name="Straight Connector 10"/>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3534" y="4245710"/>
            <a:ext cx="1930466" cy="2612290"/>
          </a:xfrm>
          <a:prstGeom prst="rect">
            <a:avLst/>
          </a:prstGeom>
        </p:spPr>
      </p:pic>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3534" y="4245710"/>
            <a:ext cx="1930466" cy="2612290"/>
          </a:xfrm>
          <a:prstGeom prst="rect">
            <a:avLst/>
          </a:prstGeom>
        </p:spPr>
      </p:pic>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3534" y="4245710"/>
            <a:ext cx="1930466" cy="2612290"/>
          </a:xfrm>
          <a:prstGeom prst="rect">
            <a:avLst/>
          </a:prstGeom>
        </p:spPr>
      </p:pic>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2656" y="1219200"/>
            <a:ext cx="2238687"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3581400"/>
            <a:ext cx="82296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5400" y="1295400"/>
            <a:ext cx="640969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457200" y="914400"/>
            <a:ext cx="40386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14400"/>
            <a:ext cx="40386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812" y="218718"/>
            <a:ext cx="1578588" cy="548806"/>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90600"/>
            <a:ext cx="82296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5/7/2023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soft.com/en-us/sql-server/sql-server-download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vi-VN" dirty="0"/>
              <a:t>Quản trị cơ sở dữ liệu với SQL Server</a:t>
            </a:r>
            <a:endParaRPr lang="en-US" dirty="0"/>
          </a:p>
        </p:txBody>
      </p:sp>
      <p:sp>
        <p:nvSpPr>
          <p:cNvPr id="3" name="Subtitle 2"/>
          <p:cNvSpPr>
            <a:spLocks noGrp="1"/>
          </p:cNvSpPr>
          <p:nvPr>
            <p:ph type="subTitle" idx="1"/>
          </p:nvPr>
        </p:nvSpPr>
        <p:spPr>
          <a:xfrm>
            <a:off x="4114800" y="5105400"/>
            <a:ext cx="4953000" cy="914400"/>
          </a:xfrm>
        </p:spPr>
        <p:txBody>
          <a:bodyPr>
            <a:normAutofit lnSpcReduction="10000"/>
          </a:bodyPr>
          <a:lstStyle/>
          <a:p>
            <a:r>
              <a:rPr lang="en-US" dirty="0"/>
              <a:t>Bài 1: Tổng quan hệ quản trị c</a:t>
            </a:r>
            <a:r>
              <a:rPr lang="vi-VN" dirty="0"/>
              <a:t>ơ</a:t>
            </a:r>
            <a:r>
              <a:rPr lang="en-US" dirty="0"/>
              <a:t> </a:t>
            </a:r>
            <a:r>
              <a:rPr lang="en-US" dirty="0" err="1"/>
              <a:t>sở</a:t>
            </a:r>
            <a:r>
              <a:rPr lang="en-US" dirty="0"/>
              <a:t> dữ liệu MS SQL Server</a:t>
            </a:r>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Tổng quan về SQL Server</a:t>
            </a:r>
          </a:p>
        </p:txBody>
      </p:sp>
      <p:sp>
        <p:nvSpPr>
          <p:cNvPr id="4" name="Content Placeholder 3"/>
          <p:cNvSpPr>
            <a:spLocks noGrp="1"/>
          </p:cNvSpPr>
          <p:nvPr>
            <p:ph idx="1"/>
          </p:nvPr>
        </p:nvSpPr>
        <p:spPr>
          <a:xfrm>
            <a:off x="457200" y="1066800"/>
            <a:ext cx="8229600" cy="5257800"/>
          </a:xfrm>
        </p:spPr>
        <p:txBody>
          <a:bodyPr/>
          <a:lstStyle/>
          <a:p>
            <a:r>
              <a:rPr lang="en-US" dirty="0">
                <a:ea typeface="Segoe UI" pitchFamily="34" charset="0"/>
              </a:rPr>
              <a:t>Cài đặt</a:t>
            </a:r>
          </a:p>
          <a:p>
            <a:pPr lvl="1"/>
            <a:r>
              <a:rPr lang="en-US" dirty="0">
                <a:ea typeface="Segoe UI" pitchFamily="34" charset="0"/>
              </a:rPr>
              <a:t>Xác định các tính năng cần sử dụng, </a:t>
            </a:r>
            <a:r>
              <a:rPr lang="en-US" dirty="0" err="1">
                <a:ea typeface="Segoe UI" pitchFamily="34" charset="0"/>
              </a:rPr>
              <a:t>tránh</a:t>
            </a:r>
            <a:r>
              <a:rPr lang="en-US" dirty="0">
                <a:ea typeface="Segoe UI" pitchFamily="34" charset="0"/>
              </a:rPr>
              <a:t> cài full các tính năng gây </a:t>
            </a:r>
            <a:r>
              <a:rPr lang="en-US" dirty="0" err="1">
                <a:ea typeface="Segoe UI" pitchFamily="34" charset="0"/>
              </a:rPr>
              <a:t>lãng</a:t>
            </a:r>
            <a:r>
              <a:rPr lang="en-US" dirty="0">
                <a:ea typeface="Segoe UI" pitchFamily="34" charset="0"/>
              </a:rPr>
              <a:t> phí tài nguyên.</a:t>
            </a:r>
          </a:p>
          <a:p>
            <a:pPr lvl="1"/>
            <a:r>
              <a:rPr lang="en-US" dirty="0">
                <a:ea typeface="Segoe UI" pitchFamily="34" charset="0"/>
              </a:rPr>
              <a:t>Xác định các yêu cầu phần cứng, phần mềm </a:t>
            </a:r>
            <a:r>
              <a:rPr lang="en-US" dirty="0">
                <a:ea typeface="Segoe UI" pitchFamily="34" charset="0"/>
              </a:rPr>
              <a:t>(https://learn.microsoft.com/en-us/sql/sql-server/install/hardware-and-software-requirements-for-installing-sql-server-2019?view=sql-server-2017)</a:t>
            </a:r>
            <a:endParaRPr lang="en-US" dirty="0">
              <a:ea typeface="Segoe UI" pitchFamily="34" charset="0"/>
            </a:endParaRPr>
          </a:p>
          <a:p>
            <a:pPr lvl="1"/>
            <a:r>
              <a:rPr lang="en-US" dirty="0">
                <a:ea typeface="Segoe UI" pitchFamily="34" charset="0"/>
              </a:rPr>
              <a:t>Download bản cài đặt </a:t>
            </a:r>
            <a:r>
              <a:rPr lang="en-US" dirty="0" smtClean="0">
                <a:ea typeface="Segoe UI" pitchFamily="34" charset="0"/>
              </a:rPr>
              <a:t>(2019): </a:t>
            </a:r>
            <a:r>
              <a:rPr lang="en-US" dirty="0">
                <a:ea typeface="Segoe UI" pitchFamily="34" charset="0"/>
                <a:hlinkClick r:id="rId3"/>
              </a:rPr>
              <a:t>https://www.microsoft.com/en-us/sql-server/sql-server-downloads</a:t>
            </a:r>
            <a:endParaRPr lang="en-US" dirty="0">
              <a:ea typeface="Segoe UI" pitchFamily="34" charset="0"/>
            </a:endParaRPr>
          </a:p>
          <a:p>
            <a:pPr lvl="1"/>
            <a:r>
              <a:rPr lang="en-US" dirty="0">
                <a:ea typeface="Segoe UI" pitchFamily="34" charset="0"/>
              </a:rPr>
              <a:t>Tiến hành cài đặt qua các b</a:t>
            </a:r>
            <a:r>
              <a:rPr lang="vi-VN" dirty="0">
                <a:ea typeface="Segoe UI" pitchFamily="34" charset="0"/>
              </a:rPr>
              <a:t>ư</a:t>
            </a:r>
            <a:r>
              <a:rPr lang="en-US" dirty="0" err="1">
                <a:ea typeface="Segoe UI" pitchFamily="34" charset="0"/>
              </a:rPr>
              <a:t>ớc</a:t>
            </a:r>
            <a:r>
              <a:rPr lang="en-US" dirty="0">
                <a:ea typeface="Segoe UI" pitchFamily="34" charset="0"/>
              </a:rPr>
              <a:t> (tham khảo lab)</a:t>
            </a:r>
          </a:p>
        </p:txBody>
      </p:sp>
    </p:spTree>
    <p:extLst>
      <p:ext uri="{BB962C8B-B14F-4D97-AF65-F5344CB8AC3E}">
        <p14:creationId xmlns:p14="http://schemas.microsoft.com/office/powerpoint/2010/main" val="2121426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en-US" dirty="0"/>
              <a:t>SQL Server Management Studio là công cụ trong SQL Server.</a:t>
            </a:r>
          </a:p>
          <a:p>
            <a:r>
              <a:rPr lang="en-US" dirty="0"/>
              <a:t>Giúp kết </a:t>
            </a:r>
            <a:r>
              <a:rPr lang="en-US" dirty="0" err="1"/>
              <a:t>nối</a:t>
            </a:r>
            <a:r>
              <a:rPr lang="en-US" dirty="0"/>
              <a:t> và quản lý SQL Server trên giao diện đồ </a:t>
            </a:r>
            <a:r>
              <a:rPr lang="en-US" dirty="0" err="1"/>
              <a:t>họa</a:t>
            </a:r>
            <a:r>
              <a:rPr lang="en-US" dirty="0"/>
              <a:t> thay vì phải dùng tới dòng </a:t>
            </a:r>
            <a:r>
              <a:rPr lang="en-US" dirty="0" err="1"/>
              <a:t>lệnh</a:t>
            </a:r>
            <a:r>
              <a:rPr lang="en-US" dirty="0"/>
              <a:t>.</a:t>
            </a:r>
          </a:p>
        </p:txBody>
      </p:sp>
      <p:pic>
        <p:nvPicPr>
          <p:cNvPr id="2050" name="Picture 2" descr="Káº¿t quáº£ hÃ¬nh áº£nh cho sql server management studio 2014">
            <a:extLst>
              <a:ext uri="{FF2B5EF4-FFF2-40B4-BE49-F238E27FC236}">
                <a16:creationId xmlns="" xmlns:a16="http://schemas.microsoft.com/office/drawing/2014/main" id="{F16DD760-4DB1-45EB-9F06-88B32FC39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856" y="3429000"/>
            <a:ext cx="4586287" cy="2987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067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en-US" sz="2500" dirty="0">
                <a:latin typeface="Arial" panose="020B0604020202020204" pitchFamily="34" charset="0"/>
                <a:cs typeface="Arial" panose="020B0604020202020204" pitchFamily="34" charset="0"/>
              </a:rPr>
              <a:t>Khi </a:t>
            </a:r>
            <a:r>
              <a:rPr lang="en-US" sz="2500" dirty="0" err="1">
                <a:latin typeface="Arial" panose="020B0604020202020204" pitchFamily="34" charset="0"/>
                <a:cs typeface="Arial" panose="020B0604020202020204" pitchFamily="34" charset="0"/>
              </a:rPr>
              <a:t>khởi</a:t>
            </a:r>
            <a:r>
              <a:rPr lang="en-US" sz="2500" dirty="0">
                <a:latin typeface="Arial" panose="020B0604020202020204" pitchFamily="34" charset="0"/>
                <a:cs typeface="Arial" panose="020B0604020202020204" pitchFamily="34" charset="0"/>
              </a:rPr>
              <a:t> động Management Studio, một hộp thoại hiện lên yêu cầu nhập thông tin kết </a:t>
            </a:r>
            <a:r>
              <a:rPr lang="en-US" sz="2500" dirty="0" err="1">
                <a:latin typeface="Arial" panose="020B0604020202020204" pitchFamily="34" charset="0"/>
                <a:cs typeface="Arial" panose="020B0604020202020204" pitchFamily="34" charset="0"/>
              </a:rPr>
              <a:t>nối</a:t>
            </a:r>
            <a:r>
              <a:rPr lang="en-US" sz="2500" dirty="0">
                <a:latin typeface="Arial" panose="020B0604020202020204" pitchFamily="34" charset="0"/>
                <a:cs typeface="Arial" panose="020B0604020202020204" pitchFamily="34" charset="0"/>
              </a:rPr>
              <a:t> tới SQL Server.</a:t>
            </a:r>
          </a:p>
          <a:p>
            <a:r>
              <a:rPr lang="en-US" sz="2500" dirty="0">
                <a:latin typeface="Arial" panose="020B0604020202020204" pitchFamily="34" charset="0"/>
                <a:cs typeface="Arial" panose="020B0604020202020204" pitchFamily="34" charset="0"/>
              </a:rPr>
              <a:t>Hai </a:t>
            </a:r>
            <a:r>
              <a:rPr lang="en-US" sz="2500" dirty="0" err="1">
                <a:latin typeface="Arial" panose="020B0604020202020204" pitchFamily="34" charset="0"/>
                <a:cs typeface="Arial" panose="020B0604020202020204" pitchFamily="34" charset="0"/>
              </a:rPr>
              <a:t>loại</a:t>
            </a:r>
            <a:r>
              <a:rPr lang="en-US" sz="2500" dirty="0">
                <a:latin typeface="Arial" panose="020B0604020202020204" pitchFamily="34" charset="0"/>
                <a:cs typeface="Arial" panose="020B0604020202020204" pitchFamily="34" charset="0"/>
              </a:rPr>
              <a:t> xác thực khi kết </a:t>
            </a:r>
            <a:r>
              <a:rPr lang="en-US" sz="2500" dirty="0" err="1">
                <a:latin typeface="Arial" panose="020B0604020202020204" pitchFamily="34" charset="0"/>
                <a:cs typeface="Arial" panose="020B0604020202020204" pitchFamily="34" charset="0"/>
              </a:rPr>
              <a:t>nối</a:t>
            </a:r>
            <a:r>
              <a:rPr lang="en-US" sz="2500" dirty="0">
                <a:latin typeface="Arial" panose="020B0604020202020204" pitchFamily="34" charset="0"/>
                <a:cs typeface="Arial" panose="020B0604020202020204" pitchFamily="34" charset="0"/>
              </a:rPr>
              <a:t> SQL Server</a:t>
            </a:r>
          </a:p>
          <a:p>
            <a:pPr lvl="1"/>
            <a:r>
              <a:rPr lang="en-US" dirty="0">
                <a:latin typeface="Arial" panose="020B0604020202020204" pitchFamily="34" charset="0"/>
              </a:rPr>
              <a:t>Windows Authentication: Sử dụng Windows Login ID</a:t>
            </a:r>
          </a:p>
          <a:p>
            <a:pPr lvl="1"/>
            <a:r>
              <a:rPr lang="en-US" dirty="0">
                <a:latin typeface="Arial" panose="020B0604020202020204" pitchFamily="34" charset="0"/>
              </a:rPr>
              <a:t>SQL Server Authentication: Sử dụng SQL Login ID.</a:t>
            </a:r>
          </a:p>
          <a:p>
            <a:pPr marL="457200" lvl="1" indent="0">
              <a:buNone/>
            </a:pPr>
            <a:endParaRPr lang="en-US" dirty="0">
              <a:ea typeface="Segoe UI" pitchFamily="34" charset="0"/>
            </a:endParaRPr>
          </a:p>
        </p:txBody>
      </p:sp>
      <p:grpSp>
        <p:nvGrpSpPr>
          <p:cNvPr id="5" name="Group 4">
            <a:extLst>
              <a:ext uri="{FF2B5EF4-FFF2-40B4-BE49-F238E27FC236}">
                <a16:creationId xmlns="" xmlns:a16="http://schemas.microsoft.com/office/drawing/2014/main" id="{67C6F336-DBB0-4C2A-80A0-33F5BE8D079A}"/>
              </a:ext>
            </a:extLst>
          </p:cNvPr>
          <p:cNvGrpSpPr/>
          <p:nvPr/>
        </p:nvGrpSpPr>
        <p:grpSpPr>
          <a:xfrm>
            <a:off x="139855" y="3505993"/>
            <a:ext cx="8851745" cy="3290998"/>
            <a:chOff x="482595" y="3267457"/>
            <a:chExt cx="8222748" cy="3057143"/>
          </a:xfrm>
        </p:grpSpPr>
        <p:pic>
          <p:nvPicPr>
            <p:cNvPr id="6" name="Picture 5">
              <a:extLst>
                <a:ext uri="{FF2B5EF4-FFF2-40B4-BE49-F238E27FC236}">
                  <a16:creationId xmlns="" xmlns:a16="http://schemas.microsoft.com/office/drawing/2014/main" id="{90FB1C0F-8632-406A-B3C8-6FB593505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267457"/>
              <a:ext cx="4057143" cy="3057143"/>
            </a:xfrm>
            <a:prstGeom prst="rect">
              <a:avLst/>
            </a:prstGeom>
          </p:spPr>
        </p:pic>
        <p:pic>
          <p:nvPicPr>
            <p:cNvPr id="7" name="Picture 6">
              <a:extLst>
                <a:ext uri="{FF2B5EF4-FFF2-40B4-BE49-F238E27FC236}">
                  <a16:creationId xmlns="" xmlns:a16="http://schemas.microsoft.com/office/drawing/2014/main" id="{DC2DA08C-2BD5-47EF-A9CF-A2A285F6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595" y="3267457"/>
              <a:ext cx="4057143" cy="3057143"/>
            </a:xfrm>
            <a:prstGeom prst="rect">
              <a:avLst/>
            </a:prstGeom>
          </p:spPr>
        </p:pic>
      </p:grpSp>
    </p:spTree>
    <p:extLst>
      <p:ext uri="{BB962C8B-B14F-4D97-AF65-F5344CB8AC3E}">
        <p14:creationId xmlns:p14="http://schemas.microsoft.com/office/powerpoint/2010/main" val="2141473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pic>
        <p:nvPicPr>
          <p:cNvPr id="17410" name="Picture 2" descr="Káº¿t quáº£ hÃ¬nh áº£nh cho sql server management studio introduction">
            <a:extLst>
              <a:ext uri="{FF2B5EF4-FFF2-40B4-BE49-F238E27FC236}">
                <a16:creationId xmlns="" xmlns:a16="http://schemas.microsoft.com/office/drawing/2014/main" id="{1AE42FA5-787F-4B2D-9874-23DE716DE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6462"/>
            <a:ext cx="9143999" cy="597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677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grpSp>
        <p:nvGrpSpPr>
          <p:cNvPr id="40" name="Group 39">
            <a:extLst>
              <a:ext uri="{FF2B5EF4-FFF2-40B4-BE49-F238E27FC236}">
                <a16:creationId xmlns="" xmlns:a16="http://schemas.microsoft.com/office/drawing/2014/main" id="{D19E742E-588C-4EA9-A92C-80E462E66E23}"/>
              </a:ext>
            </a:extLst>
          </p:cNvPr>
          <p:cNvGrpSpPr/>
          <p:nvPr/>
        </p:nvGrpSpPr>
        <p:grpSpPr>
          <a:xfrm>
            <a:off x="182260" y="1130266"/>
            <a:ext cx="8533848" cy="5727734"/>
            <a:chOff x="10510" y="159990"/>
            <a:chExt cx="8980538" cy="6669107"/>
          </a:xfrm>
        </p:grpSpPr>
        <p:pic>
          <p:nvPicPr>
            <p:cNvPr id="27" name="Picture 26">
              <a:extLst>
                <a:ext uri="{FF2B5EF4-FFF2-40B4-BE49-F238E27FC236}">
                  <a16:creationId xmlns="" xmlns:a16="http://schemas.microsoft.com/office/drawing/2014/main" id="{2FDCF0E4-A6C8-41CF-8887-1FD07D279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52" y="894533"/>
              <a:ext cx="8838096" cy="5009524"/>
            </a:xfrm>
            <a:prstGeom prst="rect">
              <a:avLst/>
            </a:prstGeom>
            <a:ln>
              <a:noFill/>
            </a:ln>
            <a:effectLst>
              <a:outerShdw blurRad="101600" dist="63500" dir="2700000" algn="tl" rotWithShape="0">
                <a:prstClr val="black">
                  <a:alpha val="40000"/>
                </a:prstClr>
              </a:outerShdw>
            </a:effectLst>
          </p:spPr>
        </p:pic>
        <p:sp>
          <p:nvSpPr>
            <p:cNvPr id="28" name="Rectangle 27">
              <a:extLst>
                <a:ext uri="{FF2B5EF4-FFF2-40B4-BE49-F238E27FC236}">
                  <a16:creationId xmlns="" xmlns:a16="http://schemas.microsoft.com/office/drawing/2014/main" id="{5A2B279A-7E04-4227-A5D1-4B330E6BF9FA}"/>
                </a:ext>
              </a:extLst>
            </p:cNvPr>
            <p:cNvSpPr/>
            <p:nvPr/>
          </p:nvSpPr>
          <p:spPr>
            <a:xfrm>
              <a:off x="4251434" y="2971800"/>
              <a:ext cx="3993932"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2"/>
                  </a:solidFill>
                  <a:latin typeface="Segoe UI" pitchFamily="34" charset="0"/>
                  <a:ea typeface="Segoe UI" pitchFamily="34" charset="0"/>
                  <a:cs typeface="Segoe UI" pitchFamily="34" charset="0"/>
                </a:rPr>
                <a:t>Cửa</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sổ</a:t>
              </a:r>
              <a:r>
                <a:rPr lang="en-US" sz="2200" dirty="0">
                  <a:solidFill>
                    <a:schemeClr val="tx2"/>
                  </a:solidFill>
                  <a:latin typeface="Segoe UI" pitchFamily="34" charset="0"/>
                  <a:ea typeface="Segoe UI" pitchFamily="34" charset="0"/>
                  <a:cs typeface="Segoe UI" pitchFamily="34" charset="0"/>
                </a:rPr>
                <a:t> </a:t>
              </a:r>
              <a:r>
                <a:rPr lang="en-US" sz="2200" b="1" dirty="0">
                  <a:solidFill>
                    <a:schemeClr val="tx2"/>
                  </a:solidFill>
                  <a:latin typeface="Segoe UI" pitchFamily="34" charset="0"/>
                  <a:ea typeface="Segoe UI" pitchFamily="34" charset="0"/>
                  <a:cs typeface="Segoe UI" pitchFamily="34" charset="0"/>
                </a:rPr>
                <a:t>Query Editor</a:t>
              </a:r>
            </a:p>
            <a:p>
              <a:pPr algn="ctr">
                <a:defRPr/>
              </a:pPr>
              <a:r>
                <a:rPr lang="en-US" sz="2200" dirty="0" err="1">
                  <a:solidFill>
                    <a:schemeClr val="tx2"/>
                  </a:solidFill>
                  <a:latin typeface="Segoe UI" pitchFamily="34" charset="0"/>
                  <a:ea typeface="Segoe UI" pitchFamily="34" charset="0"/>
                  <a:cs typeface="Segoe UI" pitchFamily="34" charset="0"/>
                </a:rPr>
                <a:t>Sử</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dụng</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để</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nhập</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câu</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lệnh</a:t>
              </a:r>
              <a:r>
                <a:rPr lang="en-US" sz="2200" dirty="0">
                  <a:solidFill>
                    <a:schemeClr val="tx2"/>
                  </a:solidFill>
                  <a:latin typeface="Segoe UI" pitchFamily="34" charset="0"/>
                  <a:ea typeface="Segoe UI" pitchFamily="34" charset="0"/>
                  <a:cs typeface="Segoe UI" pitchFamily="34" charset="0"/>
                </a:rPr>
                <a:t> SQL</a:t>
              </a:r>
            </a:p>
            <a:p>
              <a:pPr algn="ctr">
                <a:defRPr/>
              </a:pPr>
              <a:r>
                <a:rPr lang="en-US" sz="2200" dirty="0" err="1">
                  <a:solidFill>
                    <a:schemeClr val="tx2"/>
                  </a:solidFill>
                  <a:latin typeface="Segoe UI" pitchFamily="34" charset="0"/>
                  <a:ea typeface="Segoe UI" pitchFamily="34" charset="0"/>
                  <a:cs typeface="Segoe UI" pitchFamily="34" charset="0"/>
                </a:rPr>
                <a:t>Được</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hiển</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thị</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khi</a:t>
              </a:r>
              <a:r>
                <a:rPr lang="en-US" sz="2200" dirty="0">
                  <a:solidFill>
                    <a:schemeClr val="tx2"/>
                  </a:solidFill>
                  <a:latin typeface="Segoe UI" pitchFamily="34" charset="0"/>
                  <a:ea typeface="Segoe UI" pitchFamily="34" charset="0"/>
                  <a:cs typeface="Segoe UI" pitchFamily="34" charset="0"/>
                </a:rPr>
                <a:t> Click </a:t>
              </a:r>
              <a:r>
                <a:rPr lang="en-US" sz="2200" dirty="0" err="1">
                  <a:solidFill>
                    <a:schemeClr val="tx2"/>
                  </a:solidFill>
                  <a:latin typeface="Segoe UI" pitchFamily="34" charset="0"/>
                  <a:ea typeface="Segoe UI" pitchFamily="34" charset="0"/>
                  <a:cs typeface="Segoe UI" pitchFamily="34" charset="0"/>
                </a:rPr>
                <a:t>vào</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nút</a:t>
              </a:r>
              <a:r>
                <a:rPr lang="en-US" sz="2200" dirty="0">
                  <a:solidFill>
                    <a:schemeClr val="tx2"/>
                  </a:solidFill>
                  <a:latin typeface="Segoe UI" pitchFamily="34" charset="0"/>
                  <a:ea typeface="Segoe UI" pitchFamily="34" charset="0"/>
                  <a:cs typeface="Segoe UI" pitchFamily="34" charset="0"/>
                </a:rPr>
                <a:t> </a:t>
              </a:r>
              <a:r>
                <a:rPr lang="en-US" sz="2200" b="1" dirty="0">
                  <a:solidFill>
                    <a:schemeClr val="tx2"/>
                  </a:solidFill>
                  <a:latin typeface="Segoe UI" pitchFamily="34" charset="0"/>
                  <a:ea typeface="Segoe UI" pitchFamily="34" charset="0"/>
                  <a:cs typeface="Segoe UI" pitchFamily="34" charset="0"/>
                </a:rPr>
                <a:t>New Query</a:t>
              </a:r>
            </a:p>
          </p:txBody>
        </p:sp>
        <p:sp>
          <p:nvSpPr>
            <p:cNvPr id="29" name="Rectangle 28">
              <a:extLst>
                <a:ext uri="{FF2B5EF4-FFF2-40B4-BE49-F238E27FC236}">
                  <a16:creationId xmlns="" xmlns:a16="http://schemas.microsoft.com/office/drawing/2014/main" id="{8634568E-9F01-4195-A211-4FC14AEE0D41}"/>
                </a:ext>
              </a:extLst>
            </p:cNvPr>
            <p:cNvSpPr/>
            <p:nvPr/>
          </p:nvSpPr>
          <p:spPr>
            <a:xfrm>
              <a:off x="10510" y="5951354"/>
              <a:ext cx="4240924" cy="87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2"/>
                  </a:solidFill>
                  <a:latin typeface="Segoe UI" pitchFamily="34" charset="0"/>
                  <a:ea typeface="Segoe UI" pitchFamily="34" charset="0"/>
                  <a:cs typeface="Segoe UI" pitchFamily="34" charset="0"/>
                </a:rPr>
                <a:t>Cửa</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sổ</a:t>
              </a:r>
              <a:r>
                <a:rPr lang="en-US" sz="2200" dirty="0">
                  <a:solidFill>
                    <a:schemeClr val="tx2"/>
                  </a:solidFill>
                  <a:latin typeface="Segoe UI" pitchFamily="34" charset="0"/>
                  <a:ea typeface="Segoe UI" pitchFamily="34" charset="0"/>
                  <a:cs typeface="Segoe UI" pitchFamily="34" charset="0"/>
                </a:rPr>
                <a:t> </a:t>
              </a:r>
              <a:r>
                <a:rPr lang="en-US" sz="2200" b="1" dirty="0">
                  <a:solidFill>
                    <a:schemeClr val="tx2"/>
                  </a:solidFill>
                  <a:latin typeface="Segoe UI" pitchFamily="34" charset="0"/>
                  <a:ea typeface="Segoe UI" pitchFamily="34" charset="0"/>
                  <a:cs typeface="Segoe UI" pitchFamily="34" charset="0"/>
                </a:rPr>
                <a:t>Object Explorer </a:t>
              </a:r>
            </a:p>
            <a:p>
              <a:pPr algn="ctr">
                <a:defRPr/>
              </a:pPr>
              <a:r>
                <a:rPr lang="en-US" sz="2200" dirty="0" err="1">
                  <a:solidFill>
                    <a:schemeClr val="tx2"/>
                  </a:solidFill>
                  <a:latin typeface="Segoe UI" pitchFamily="34" charset="0"/>
                  <a:ea typeface="Segoe UI" pitchFamily="34" charset="0"/>
                  <a:cs typeface="Segoe UI" pitchFamily="34" charset="0"/>
                </a:rPr>
                <a:t>Hiển</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thị</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các</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đối</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tượng</a:t>
              </a:r>
              <a:r>
                <a:rPr lang="en-US" sz="2200" dirty="0">
                  <a:solidFill>
                    <a:schemeClr val="tx2"/>
                  </a:solidFill>
                  <a:latin typeface="Segoe UI" pitchFamily="34" charset="0"/>
                  <a:ea typeface="Segoe UI" pitchFamily="34" charset="0"/>
                  <a:cs typeface="Segoe UI" pitchFamily="34" charset="0"/>
                </a:rPr>
                <a:t> CSDL</a:t>
              </a:r>
            </a:p>
          </p:txBody>
        </p:sp>
        <p:cxnSp>
          <p:nvCxnSpPr>
            <p:cNvPr id="30" name="Straight Arrow Connector 29">
              <a:extLst>
                <a:ext uri="{FF2B5EF4-FFF2-40B4-BE49-F238E27FC236}">
                  <a16:creationId xmlns="" xmlns:a16="http://schemas.microsoft.com/office/drawing/2014/main" id="{B3BF9C70-9883-40C6-99D4-00B5515AD0FD}"/>
                </a:ext>
              </a:extLst>
            </p:cNvPr>
            <p:cNvCxnSpPr>
              <a:cxnSpLocks/>
            </p:cNvCxnSpPr>
            <p:nvPr/>
          </p:nvCxnSpPr>
          <p:spPr>
            <a:xfrm>
              <a:off x="3970774" y="2806902"/>
              <a:ext cx="561320" cy="5333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 xmlns:a16="http://schemas.microsoft.com/office/drawing/2014/main" id="{8D3CFC78-27D2-4726-BF85-DEE4BA6E6767}"/>
                </a:ext>
              </a:extLst>
            </p:cNvPr>
            <p:cNvCxnSpPr>
              <a:cxnSpLocks/>
            </p:cNvCxnSpPr>
            <p:nvPr/>
          </p:nvCxnSpPr>
          <p:spPr>
            <a:xfrm flipV="1">
              <a:off x="1905000" y="5410200"/>
              <a:ext cx="0" cy="6843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 xmlns:a16="http://schemas.microsoft.com/office/drawing/2014/main" id="{CDF4BAA6-2443-46A8-918C-D8278AA9C847}"/>
                </a:ext>
              </a:extLst>
            </p:cNvPr>
            <p:cNvSpPr/>
            <p:nvPr/>
          </p:nvSpPr>
          <p:spPr>
            <a:xfrm>
              <a:off x="4648200" y="5943600"/>
              <a:ext cx="4151629" cy="87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2"/>
                  </a:solidFill>
                  <a:latin typeface="Segoe UI" pitchFamily="34" charset="0"/>
                  <a:ea typeface="Segoe UI" pitchFamily="34" charset="0"/>
                  <a:cs typeface="Segoe UI" pitchFamily="34" charset="0"/>
                </a:rPr>
                <a:t>Cửa</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sổ</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kết</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quả</a:t>
              </a:r>
              <a:r>
                <a:rPr lang="en-US" sz="2200" dirty="0">
                  <a:solidFill>
                    <a:schemeClr val="tx2"/>
                  </a:solidFill>
                  <a:latin typeface="Segoe UI" pitchFamily="34" charset="0"/>
                  <a:ea typeface="Segoe UI" pitchFamily="34" charset="0"/>
                  <a:cs typeface="Segoe UI" pitchFamily="34" charset="0"/>
                </a:rPr>
                <a:t> </a:t>
              </a:r>
              <a:r>
                <a:rPr lang="en-US" sz="2200" dirty="0" err="1">
                  <a:solidFill>
                    <a:schemeClr val="tx2"/>
                  </a:solidFill>
                  <a:latin typeface="Segoe UI" pitchFamily="34" charset="0"/>
                  <a:ea typeface="Segoe UI" pitchFamily="34" charset="0"/>
                  <a:cs typeface="Segoe UI" pitchFamily="34" charset="0"/>
                </a:rPr>
                <a:t>lệnh</a:t>
              </a:r>
              <a:r>
                <a:rPr lang="en-US" sz="2200" dirty="0">
                  <a:solidFill>
                    <a:schemeClr val="tx2"/>
                  </a:solidFill>
                  <a:latin typeface="Segoe UI" pitchFamily="34" charset="0"/>
                  <a:ea typeface="Segoe UI" pitchFamily="34" charset="0"/>
                  <a:cs typeface="Segoe UI" pitchFamily="34" charset="0"/>
                </a:rPr>
                <a:t> SQL</a:t>
              </a:r>
            </a:p>
          </p:txBody>
        </p:sp>
        <p:cxnSp>
          <p:nvCxnSpPr>
            <p:cNvPr id="33" name="Straight Arrow Connector 32">
              <a:extLst>
                <a:ext uri="{FF2B5EF4-FFF2-40B4-BE49-F238E27FC236}">
                  <a16:creationId xmlns="" xmlns:a16="http://schemas.microsoft.com/office/drawing/2014/main" id="{EF5D8A73-39F1-4B97-A2AB-D289B321C17B}"/>
                </a:ext>
              </a:extLst>
            </p:cNvPr>
            <p:cNvCxnSpPr>
              <a:cxnSpLocks/>
            </p:cNvCxnSpPr>
            <p:nvPr/>
          </p:nvCxnSpPr>
          <p:spPr>
            <a:xfrm flipV="1">
              <a:off x="6019800" y="5158353"/>
              <a:ext cx="0" cy="1090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Rectangle 33">
              <a:extLst>
                <a:ext uri="{FF2B5EF4-FFF2-40B4-BE49-F238E27FC236}">
                  <a16:creationId xmlns="" xmlns:a16="http://schemas.microsoft.com/office/drawing/2014/main" id="{86FBF811-F1EF-4B5E-9CB7-6BB11E3F48AF}"/>
                </a:ext>
              </a:extLst>
            </p:cNvPr>
            <p:cNvSpPr/>
            <p:nvPr/>
          </p:nvSpPr>
          <p:spPr>
            <a:xfrm>
              <a:off x="483476" y="159990"/>
              <a:ext cx="2385848" cy="655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2"/>
                  </a:solidFill>
                  <a:latin typeface="Tahoma" pitchFamily="34" charset="0"/>
                  <a:cs typeface="Tahoma" pitchFamily="34" charset="0"/>
                </a:rPr>
                <a:t>CSDL </a:t>
              </a:r>
              <a:r>
                <a:rPr lang="en-US" sz="2200" dirty="0" err="1">
                  <a:solidFill>
                    <a:schemeClr val="tx2"/>
                  </a:solidFill>
                  <a:latin typeface="Tahoma" pitchFamily="34" charset="0"/>
                  <a:cs typeface="Tahoma" pitchFamily="34" charset="0"/>
                </a:rPr>
                <a:t>hiện</a:t>
              </a:r>
              <a:r>
                <a:rPr lang="en-US" sz="2200" dirty="0">
                  <a:solidFill>
                    <a:schemeClr val="tx2"/>
                  </a:solidFill>
                  <a:latin typeface="Tahoma" pitchFamily="34" charset="0"/>
                  <a:cs typeface="Tahoma" pitchFamily="34" charset="0"/>
                </a:rPr>
                <a:t> </a:t>
              </a:r>
              <a:r>
                <a:rPr lang="en-US" sz="2200" dirty="0" err="1">
                  <a:solidFill>
                    <a:schemeClr val="tx2"/>
                  </a:solidFill>
                  <a:latin typeface="Tahoma" pitchFamily="34" charset="0"/>
                  <a:cs typeface="Tahoma" pitchFamily="34" charset="0"/>
                </a:rPr>
                <a:t>thời</a:t>
              </a:r>
              <a:endParaRPr lang="en-US" sz="2200" dirty="0">
                <a:solidFill>
                  <a:schemeClr val="tx2"/>
                </a:solidFill>
                <a:latin typeface="Tahoma" pitchFamily="34" charset="0"/>
                <a:cs typeface="Tahoma" pitchFamily="34" charset="0"/>
              </a:endParaRPr>
            </a:p>
          </p:txBody>
        </p:sp>
        <p:cxnSp>
          <p:nvCxnSpPr>
            <p:cNvPr id="35" name="Straight Arrow Connector 34">
              <a:extLst>
                <a:ext uri="{FF2B5EF4-FFF2-40B4-BE49-F238E27FC236}">
                  <a16:creationId xmlns="" xmlns:a16="http://schemas.microsoft.com/office/drawing/2014/main" id="{208AA015-DABF-4E23-90A9-CD7BAA23439E}"/>
                </a:ext>
              </a:extLst>
            </p:cNvPr>
            <p:cNvCxnSpPr>
              <a:cxnSpLocks/>
            </p:cNvCxnSpPr>
            <p:nvPr/>
          </p:nvCxnSpPr>
          <p:spPr>
            <a:xfrm>
              <a:off x="1600200" y="609600"/>
              <a:ext cx="0" cy="1219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676127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581400"/>
            <a:ext cx="8229600" cy="2057400"/>
          </a:xfrm>
        </p:spPr>
        <p:txBody>
          <a:bodyPr>
            <a:normAutofit/>
          </a:bodyPr>
          <a:lstStyle/>
          <a:p>
            <a:pPr algn="l"/>
            <a:r>
              <a:rPr lang="en-US" sz="1600" dirty="0"/>
              <a:t/>
            </a:r>
            <a:br>
              <a:rPr lang="en-US" sz="1600" dirty="0"/>
            </a:br>
            <a:r>
              <a:rPr lang="en-US" sz="1600" dirty="0"/>
              <a:t/>
            </a:r>
            <a:br>
              <a:rPr lang="en-US" sz="1600" dirty="0"/>
            </a:br>
            <a:r>
              <a:rPr lang="en-US" sz="1600" dirty="0"/>
              <a:t/>
            </a:r>
            <a:br>
              <a:rPr lang="en-US" sz="1600" dirty="0"/>
            </a:br>
            <a:endParaRPr lang="en-US" dirty="0"/>
          </a:p>
        </p:txBody>
      </p:sp>
      <p:sp>
        <p:nvSpPr>
          <p:cNvPr id="2" name="TextBox 1">
            <a:extLst>
              <a:ext uri="{FF2B5EF4-FFF2-40B4-BE49-F238E27FC236}">
                <a16:creationId xmlns="" xmlns:a16="http://schemas.microsoft.com/office/drawing/2014/main" id="{EF0A7812-7E3C-454F-B134-1FBF6CE4FA19}"/>
              </a:ext>
            </a:extLst>
          </p:cNvPr>
          <p:cNvSpPr txBox="1"/>
          <p:nvPr/>
        </p:nvSpPr>
        <p:spPr>
          <a:xfrm>
            <a:off x="152400" y="3962400"/>
            <a:ext cx="8839200" cy="252376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H</a:t>
            </a:r>
            <a:r>
              <a:rPr kumimoji="0" lang="vi-VN"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ư</a:t>
            </a:r>
            <a:r>
              <a:rPr kumimoji="0" lang="en-US" sz="3500" b="0"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ớng</a:t>
            </a:r>
            <a:r>
              <a:rPr kumimoji="0" lang="en-US"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dẫn kiểm tra các yêu cầu phần cứng, phần mềm khi cài đặt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H</a:t>
            </a:r>
            <a:r>
              <a:rPr kumimoji="0" lang="vi-VN"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ư</a:t>
            </a:r>
            <a:r>
              <a:rPr kumimoji="0" lang="en-US" sz="3500" b="0"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ớng</a:t>
            </a:r>
            <a:r>
              <a:rPr kumimoji="0" lang="en-US"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dẫn lựa chọn </a:t>
            </a:r>
            <a:r>
              <a:rPr kumimoji="0" lang="en-US" sz="3500" b="0"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edtion</a:t>
            </a:r>
            <a:r>
              <a:rPr kumimoji="0" lang="en-US"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cài đặt phù hợp, </a:t>
            </a:r>
            <a:r>
              <a:rPr kumimoji="0" lang="en-US" sz="3500" b="0"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kh</a:t>
            </a:r>
            <a:r>
              <a:rPr lang="en-US" sz="3500" dirty="0" err="1">
                <a:solidFill>
                  <a:srgbClr val="FF0000"/>
                </a:solidFill>
                <a:latin typeface="Times New Roman" panose="02020603050405020304" pitchFamily="18" charset="0"/>
                <a:cs typeface="Times New Roman" panose="02020603050405020304" pitchFamily="18" charset="0"/>
              </a:rPr>
              <a:t>ởi</a:t>
            </a:r>
            <a:r>
              <a:rPr lang="en-US" sz="3500" dirty="0">
                <a:solidFill>
                  <a:srgbClr val="FF0000"/>
                </a:solidFill>
                <a:latin typeface="Times New Roman" panose="02020603050405020304" pitchFamily="18" charset="0"/>
                <a:cs typeface="Times New Roman" panose="02020603050405020304" pitchFamily="18" charset="0"/>
              </a:rPr>
              <a:t> động SQL manager studio</a:t>
            </a:r>
            <a:endParaRPr kumimoji="0" lang="en-US" sz="35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4693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Phần</a:t>
            </a:r>
            <a:r>
              <a:rPr lang="en-US" dirty="0"/>
              <a:t> 2</a:t>
            </a:r>
          </a:p>
        </p:txBody>
      </p:sp>
    </p:spTree>
    <p:extLst>
      <p:ext uri="{BB962C8B-B14F-4D97-AF65-F5344CB8AC3E}">
        <p14:creationId xmlns:p14="http://schemas.microsoft.com/office/powerpoint/2010/main" val="2037286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cụ</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nào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giúp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kết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nối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lý</a:t>
            </a:r>
            <a:r>
              <a:rPr lang="en-SG" dirty="0">
                <a:latin typeface="Times New Roman" panose="02020603050405020304" pitchFamily="18" charset="0"/>
                <a:cs typeface="Times New Roman" panose="02020603050405020304" pitchFamily="18" charset="0"/>
              </a:rPr>
              <a:t> SQL Server </a:t>
            </a:r>
            <a:r>
              <a:rPr lang="en-SG" dirty="0" err="1">
                <a:latin typeface="Times New Roman" panose="02020603050405020304" pitchFamily="18" charset="0"/>
                <a:cs typeface="Times New Roman" panose="02020603050405020304" pitchFamily="18" charset="0"/>
              </a:rPr>
              <a:t>trên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đồ</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họa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thay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vì</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dùng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dòng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lệnh</a:t>
            </a:r>
            <a:r>
              <a:rPr lang="en-SG" dirty="0">
                <a:latin typeface="Times New Roman" panose="02020603050405020304" pitchFamily="18" charset="0"/>
                <a:cs typeface="Times New Roman" panose="02020603050405020304" pitchFamily="18" charset="0"/>
              </a:rPr>
              <a:t>? </a:t>
            </a:r>
            <a:endParaRPr lang="en-SG" dirty="0" smtClean="0">
              <a:latin typeface="Times New Roman" panose="02020603050405020304" pitchFamily="18" charset="0"/>
              <a:cs typeface="Times New Roman" panose="02020603050405020304" pitchFamily="18" charset="0"/>
            </a:endParaRPr>
          </a:p>
          <a:p>
            <a:pPr marL="0" lvl="0" indent="0" algn="just">
              <a:buNone/>
            </a:pPr>
            <a:r>
              <a:rPr lang="en-SG" i="1" dirty="0" smtClean="0">
                <a:latin typeface="Times New Roman" panose="02020603050405020304" pitchFamily="18" charset="0"/>
                <a:cs typeface="Times New Roman" panose="02020603050405020304" pitchFamily="18" charset="0"/>
              </a:rPr>
              <a:t>SQL </a:t>
            </a:r>
            <a:r>
              <a:rPr lang="en-SG" i="1" dirty="0">
                <a:latin typeface="Times New Roman" panose="02020603050405020304" pitchFamily="18" charset="0"/>
                <a:cs typeface="Times New Roman" panose="02020603050405020304" pitchFamily="18" charset="0"/>
              </a:rPr>
              <a:t>Server Management </a:t>
            </a:r>
            <a:r>
              <a:rPr lang="en-SG" i="1" dirty="0" smtClean="0">
                <a:latin typeface="Times New Roman" panose="02020603050405020304" pitchFamily="18" charset="0"/>
                <a:cs typeface="Times New Roman" panose="02020603050405020304" pitchFamily="18" charset="0"/>
              </a:rPr>
              <a:t>Studio</a:t>
            </a:r>
            <a:endParaRPr lang="en-SG" dirty="0" smtClean="0">
              <a:latin typeface="Times New Roman" panose="02020603050405020304" pitchFamily="18" charset="0"/>
              <a:cs typeface="Times New Roman" panose="02020603050405020304" pitchFamily="18" charset="0"/>
            </a:endParaRPr>
          </a:p>
          <a:p>
            <a:pPr algn="just"/>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những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loại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nào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kết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nối</a:t>
            </a:r>
            <a:r>
              <a:rPr lang="en-SG" dirty="0">
                <a:latin typeface="Times New Roman" panose="02020603050405020304" pitchFamily="18" charset="0"/>
                <a:cs typeface="Times New Roman" panose="02020603050405020304" pitchFamily="18" charset="0"/>
              </a:rPr>
              <a:t> SQL Server?</a:t>
            </a:r>
          </a:p>
          <a:p>
            <a:pPr marL="0" lvl="0" indent="0" algn="just">
              <a:buNone/>
            </a:pPr>
            <a:r>
              <a:rPr lang="en-SG" i="1" dirty="0" smtClean="0">
                <a:latin typeface="Times New Roman" panose="02020603050405020304" pitchFamily="18" charset="0"/>
                <a:cs typeface="Times New Roman" panose="02020603050405020304" pitchFamily="18" charset="0"/>
              </a:rPr>
              <a:t>Windows </a:t>
            </a:r>
            <a:r>
              <a:rPr lang="en-SG" i="1" dirty="0">
                <a:latin typeface="Times New Roman" panose="02020603050405020304" pitchFamily="18" charset="0"/>
                <a:cs typeface="Times New Roman" panose="02020603050405020304" pitchFamily="18" charset="0"/>
              </a:rPr>
              <a:t>Authentication </a:t>
            </a:r>
            <a:r>
              <a:rPr lang="en-SG" i="1" dirty="0" err="1">
                <a:latin typeface="Times New Roman" panose="02020603050405020304" pitchFamily="18" charset="0"/>
                <a:cs typeface="Times New Roman" panose="02020603050405020304" pitchFamily="18" charset="0"/>
              </a:rPr>
              <a:t>và</a:t>
            </a:r>
            <a:r>
              <a:rPr lang="en-SG" i="1" dirty="0">
                <a:latin typeface="Times New Roman" panose="02020603050405020304" pitchFamily="18" charset="0"/>
                <a:cs typeface="Times New Roman" panose="02020603050405020304" pitchFamily="18" charset="0"/>
              </a:rPr>
              <a:t> SQL Server Authentication</a:t>
            </a:r>
            <a:endParaRPr lang="en-SG" dirty="0">
              <a:latin typeface="Times New Roman" panose="02020603050405020304" pitchFamily="18" charset="0"/>
              <a:cs typeface="Times New Roman" panose="02020603050405020304" pitchFamily="18" charset="0"/>
            </a:endParaRPr>
          </a:p>
          <a:p>
            <a:pPr lvl="0" algn="just"/>
            <a:r>
              <a:rPr lang="en-SG" dirty="0" err="1">
                <a:latin typeface="Times New Roman" panose="02020603050405020304" pitchFamily="18" charset="0"/>
                <a:cs typeface="Times New Roman" panose="02020603050405020304" pitchFamily="18" charset="0"/>
              </a:rPr>
              <a:t>Khi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kết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nối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tới</a:t>
            </a:r>
            <a:r>
              <a:rPr lang="en-SG" dirty="0">
                <a:latin typeface="Times New Roman" panose="02020603050405020304" pitchFamily="18" charset="0"/>
                <a:cs typeface="Times New Roman" panose="02020603050405020304" pitchFamily="18" charset="0"/>
              </a:rPr>
              <a:t> CSDL SQL Server, </a:t>
            </a:r>
            <a:r>
              <a:rPr lang="en-SG" dirty="0" err="1">
                <a:latin typeface="Times New Roman" panose="02020603050405020304" pitchFamily="18" charset="0"/>
                <a:cs typeface="Times New Roman" panose="02020603050405020304" pitchFamily="18" charset="0"/>
              </a:rPr>
              <a:t>chế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nào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người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dùng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nhập</a:t>
            </a:r>
            <a:r>
              <a:rPr lang="en-SG" dirty="0">
                <a:latin typeface="Times New Roman" panose="02020603050405020304" pitchFamily="18" charset="0"/>
                <a:cs typeface="Times New Roman" panose="02020603050405020304" pitchFamily="18" charset="0"/>
              </a:rPr>
              <a:t> User Name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smtClean="0">
                <a:latin typeface="Times New Roman" panose="02020603050405020304" pitchFamily="18" charset="0"/>
                <a:cs typeface="Times New Roman" panose="02020603050405020304" pitchFamily="18" charset="0"/>
              </a:rPr>
              <a:t>Password?</a:t>
            </a:r>
            <a:endParaRPr lang="en-SG" dirty="0">
              <a:latin typeface="Times New Roman" panose="02020603050405020304" pitchFamily="18" charset="0"/>
              <a:cs typeface="Times New Roman" panose="02020603050405020304" pitchFamily="18" charset="0"/>
            </a:endParaRPr>
          </a:p>
          <a:p>
            <a:pPr lvl="0" algn="just"/>
            <a:r>
              <a:rPr lang="en-SG" dirty="0" err="1" smtClean="0">
                <a:latin typeface="Times New Roman" panose="02020603050405020304" pitchFamily="18" charset="0"/>
                <a:cs typeface="Times New Roman" panose="02020603050405020304" pitchFamily="18" charset="0"/>
              </a:rPr>
              <a:t>Để</a:t>
            </a:r>
            <a:r>
              <a:rPr lang="en-SG" dirty="0" smtClean="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điều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hướng</a:t>
            </a:r>
            <a:r>
              <a:rPr lang="en-SG" dirty="0">
                <a:latin typeface="Times New Roman" panose="02020603050405020304" pitchFamily="18" charset="0"/>
                <a:cs typeface="Times New Roman" panose="02020603050405020304" pitchFamily="18" charset="0"/>
              </a:rPr>
              <a:t> qua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đối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CSDL </a:t>
            </a:r>
            <a:r>
              <a:rPr lang="en-SG" dirty="0" err="1">
                <a:latin typeface="Times New Roman" panose="02020603050405020304" pitchFamily="18" charset="0"/>
                <a:cs typeface="Times New Roman" panose="02020603050405020304" pitchFamily="18" charset="0"/>
              </a:rPr>
              <a:t>trên</a:t>
            </a:r>
            <a:r>
              <a:rPr lang="en-SG" dirty="0">
                <a:latin typeface="Times New Roman" panose="02020603050405020304" pitchFamily="18" charset="0"/>
                <a:cs typeface="Times New Roman" panose="02020603050405020304" pitchFamily="18" charset="0"/>
              </a:rPr>
              <a:t> SQL Management Studio, ta </a:t>
            </a:r>
            <a:r>
              <a:rPr lang="en-SG" dirty="0" err="1">
                <a:latin typeface="Times New Roman" panose="02020603050405020304" pitchFamily="18" charset="0"/>
                <a:cs typeface="Times New Roman" panose="02020603050405020304" pitchFamily="18" charset="0"/>
              </a:rPr>
              <a:t>sử</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dụng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cửa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sổ</a:t>
            </a:r>
            <a:r>
              <a:rPr lang="en-SG" dirty="0">
                <a:latin typeface="Times New Roman" panose="02020603050405020304" pitchFamily="18" charset="0"/>
                <a:cs typeface="Times New Roman" panose="02020603050405020304" pitchFamily="18" charset="0"/>
              </a:rPr>
              <a:t> </a:t>
            </a:r>
            <a:r>
              <a:rPr lang="en-SG" dirty="0" err="1" smtClean="0">
                <a:latin typeface="Times New Roman" panose="02020603050405020304" pitchFamily="18" charset="0"/>
                <a:cs typeface="Times New Roman" panose="02020603050405020304" pitchFamily="18" charset="0"/>
              </a:rPr>
              <a:t>nào</a:t>
            </a:r>
            <a:r>
              <a:rPr lang="en-SG" dirty="0" smtClean="0">
                <a:latin typeface="Times New Roman" panose="02020603050405020304" pitchFamily="18" charset="0"/>
                <a:cs typeface="Times New Roman" panose="02020603050405020304" pitchFamily="18" charset="0"/>
              </a:rPr>
              <a:t>?</a:t>
            </a:r>
          </a:p>
          <a:p>
            <a:pPr marL="0" lvl="0" indent="0" algn="just">
              <a:buNone/>
            </a:pPr>
            <a:r>
              <a:rPr lang="en-SG" i="1" dirty="0" smtClean="0">
                <a:latin typeface="Times New Roman" panose="02020603050405020304" pitchFamily="18" charset="0"/>
                <a:cs typeface="Times New Roman" panose="02020603050405020304" pitchFamily="18" charset="0"/>
              </a:rPr>
              <a:t>Object </a:t>
            </a:r>
            <a:r>
              <a:rPr lang="en-SG" i="1" dirty="0">
                <a:latin typeface="Times New Roman" panose="02020603050405020304" pitchFamily="18" charset="0"/>
                <a:cs typeface="Times New Roman" panose="02020603050405020304" pitchFamily="18" charset="0"/>
              </a:rPr>
              <a:t>Explorer</a:t>
            </a:r>
            <a:endParaRPr lang="en-SG" dirty="0">
              <a:latin typeface="Times New Roman" panose="02020603050405020304" pitchFamily="18" charset="0"/>
              <a:cs typeface="Times New Roman" panose="02020603050405020304" pitchFamily="18" charset="0"/>
            </a:endParaRPr>
          </a:p>
          <a:p>
            <a:endParaRPr lang="en-SG" dirty="0"/>
          </a:p>
        </p:txBody>
      </p:sp>
      <p:sp>
        <p:nvSpPr>
          <p:cNvPr id="5" name="Title 2"/>
          <p:cNvSpPr txBox="1">
            <a:spLocks/>
          </p:cNvSpPr>
          <p:nvPr/>
        </p:nvSpPr>
        <p:spPr>
          <a:xfrm>
            <a:off x="2057400" y="293676"/>
            <a:ext cx="6629400" cy="4873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err="1" smtClean="0"/>
              <a:t>Kiểm</a:t>
            </a:r>
            <a:r>
              <a:rPr lang="en-US" dirty="0" smtClean="0"/>
              <a:t> </a:t>
            </a:r>
            <a:r>
              <a:rPr lang="en-US" dirty="0" err="1" smtClean="0"/>
              <a:t>tra</a:t>
            </a:r>
            <a:r>
              <a:rPr lang="en-US" dirty="0" smtClean="0"/>
              <a:t> </a:t>
            </a:r>
            <a:r>
              <a:rPr lang="en-US" dirty="0" err="1" smtClean="0"/>
              <a:t>bài</a:t>
            </a:r>
            <a:r>
              <a:rPr lang="en-US" dirty="0" smtClean="0"/>
              <a:t> </a:t>
            </a:r>
            <a:r>
              <a:rPr lang="en-US" dirty="0" err="1" smtClean="0"/>
              <a:t>cũ</a:t>
            </a:r>
            <a:endParaRPr lang="en-US" dirty="0"/>
          </a:p>
        </p:txBody>
      </p:sp>
    </p:spTree>
    <p:extLst>
      <p:ext uri="{BB962C8B-B14F-4D97-AF65-F5344CB8AC3E}">
        <p14:creationId xmlns:p14="http://schemas.microsoft.com/office/powerpoint/2010/main" val="137261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MỤC TIÊU</a:t>
            </a:r>
            <a:endParaRPr lang="en-SG" dirty="0"/>
          </a:p>
        </p:txBody>
      </p:sp>
      <p:sp>
        <p:nvSpPr>
          <p:cNvPr id="3" name="Content Placeholder 2"/>
          <p:cNvSpPr>
            <a:spLocks noGrp="1"/>
          </p:cNvSpPr>
          <p:nvPr>
            <p:ph idx="1"/>
          </p:nvPr>
        </p:nvSpPr>
        <p:spPr/>
        <p:txBody>
          <a:bodyPr/>
          <a:lstStyle/>
          <a:p>
            <a:pPr lvl="0"/>
            <a:r>
              <a:rPr lang="en-SG" dirty="0" err="1"/>
              <a:t>Tìm</a:t>
            </a:r>
            <a:r>
              <a:rPr lang="en-SG" dirty="0"/>
              <a:t> </a:t>
            </a:r>
            <a:r>
              <a:rPr lang="en-SG" dirty="0" err="1"/>
              <a:t>hiểu</a:t>
            </a:r>
            <a:r>
              <a:rPr lang="en-SG" dirty="0"/>
              <a:t> </a:t>
            </a:r>
            <a:r>
              <a:rPr lang="en-SG" dirty="0" err="1"/>
              <a:t>thao</a:t>
            </a:r>
            <a:r>
              <a:rPr lang="en-SG" dirty="0"/>
              <a:t> </a:t>
            </a:r>
            <a:r>
              <a:rPr lang="en-SG" dirty="0" err="1"/>
              <a:t>tác</a:t>
            </a:r>
            <a:r>
              <a:rPr lang="en-SG" dirty="0"/>
              <a:t> Attach </a:t>
            </a:r>
            <a:r>
              <a:rPr lang="en-SG" dirty="0" err="1"/>
              <a:t>và</a:t>
            </a:r>
            <a:r>
              <a:rPr lang="en-SG" dirty="0"/>
              <a:t> </a:t>
            </a:r>
            <a:r>
              <a:rPr lang="en-SG" dirty="0" smtClean="0"/>
              <a:t>Detach </a:t>
            </a:r>
            <a:r>
              <a:rPr lang="en-SG" dirty="0"/>
              <a:t>file </a:t>
            </a:r>
            <a:r>
              <a:rPr lang="en-SG" dirty="0" err="1"/>
              <a:t>csdl</a:t>
            </a:r>
            <a:endParaRPr lang="en-SG" dirty="0"/>
          </a:p>
          <a:p>
            <a:pPr lvl="0"/>
            <a:r>
              <a:rPr lang="en-SG" dirty="0" err="1"/>
              <a:t>Tìm</a:t>
            </a:r>
            <a:r>
              <a:rPr lang="en-SG" dirty="0"/>
              <a:t> </a:t>
            </a:r>
            <a:r>
              <a:rPr lang="en-SG" dirty="0" err="1"/>
              <a:t>hiểu</a:t>
            </a:r>
            <a:r>
              <a:rPr lang="en-SG" dirty="0"/>
              <a:t> </a:t>
            </a:r>
            <a:r>
              <a:rPr lang="en-SG" dirty="0" err="1"/>
              <a:t>cách</a:t>
            </a:r>
            <a:r>
              <a:rPr lang="en-SG" dirty="0"/>
              <a:t> </a:t>
            </a:r>
            <a:r>
              <a:rPr lang="en-SG" dirty="0" err="1"/>
              <a:t>hiển</a:t>
            </a:r>
            <a:r>
              <a:rPr lang="en-SG" dirty="0"/>
              <a:t> </a:t>
            </a:r>
            <a:r>
              <a:rPr lang="en-SG" dirty="0" err="1"/>
              <a:t>thị</a:t>
            </a:r>
            <a:r>
              <a:rPr lang="en-SG" dirty="0"/>
              <a:t> </a:t>
            </a:r>
            <a:r>
              <a:rPr lang="en-SG" dirty="0" err="1"/>
              <a:t>lược</a:t>
            </a:r>
            <a:r>
              <a:rPr lang="en-SG" dirty="0"/>
              <a:t> </a:t>
            </a:r>
            <a:r>
              <a:rPr lang="en-SG" dirty="0" err="1"/>
              <a:t>đồ</a:t>
            </a:r>
            <a:r>
              <a:rPr lang="en-SG" dirty="0"/>
              <a:t> </a:t>
            </a:r>
            <a:r>
              <a:rPr lang="en-SG" dirty="0" err="1"/>
              <a:t>csdl</a:t>
            </a:r>
            <a:endParaRPr lang="en-SG" dirty="0"/>
          </a:p>
          <a:p>
            <a:pPr lvl="0"/>
            <a:r>
              <a:rPr lang="en-SG" dirty="0" err="1"/>
              <a:t>Thao</a:t>
            </a:r>
            <a:r>
              <a:rPr lang="en-SG" dirty="0"/>
              <a:t> </a:t>
            </a:r>
            <a:r>
              <a:rPr lang="en-SG" dirty="0" err="1"/>
              <a:t>tác</a:t>
            </a:r>
            <a:r>
              <a:rPr lang="en-SG" dirty="0"/>
              <a:t> </a:t>
            </a:r>
            <a:r>
              <a:rPr lang="en-SG" dirty="0" err="1"/>
              <a:t>với</a:t>
            </a:r>
            <a:r>
              <a:rPr lang="en-SG" dirty="0"/>
              <a:t> </a:t>
            </a:r>
            <a:r>
              <a:rPr lang="en-SG" dirty="0" err="1"/>
              <a:t>csdl</a:t>
            </a:r>
            <a:r>
              <a:rPr lang="en-SG" dirty="0"/>
              <a:t> </a:t>
            </a:r>
            <a:r>
              <a:rPr lang="en-SG" dirty="0" err="1"/>
              <a:t>trên</a:t>
            </a:r>
            <a:r>
              <a:rPr lang="en-SG" dirty="0"/>
              <a:t> 1 </a:t>
            </a:r>
            <a:r>
              <a:rPr lang="en-SG" dirty="0" err="1"/>
              <a:t>bảng</a:t>
            </a:r>
            <a:r>
              <a:rPr lang="en-SG" dirty="0"/>
              <a:t> </a:t>
            </a:r>
            <a:r>
              <a:rPr lang="en-SG" dirty="0" err="1"/>
              <a:t>và</a:t>
            </a:r>
            <a:r>
              <a:rPr lang="en-SG" dirty="0"/>
              <a:t> </a:t>
            </a:r>
            <a:r>
              <a:rPr lang="en-SG" dirty="0" err="1"/>
              <a:t>nhiều</a:t>
            </a:r>
            <a:r>
              <a:rPr lang="en-SG" dirty="0"/>
              <a:t> </a:t>
            </a:r>
            <a:r>
              <a:rPr lang="en-SG" dirty="0" err="1"/>
              <a:t>bảng</a:t>
            </a:r>
            <a:r>
              <a:rPr lang="en-SG" dirty="0"/>
              <a:t> </a:t>
            </a:r>
            <a:r>
              <a:rPr lang="en-SG" dirty="0" err="1" smtClean="0"/>
              <a:t>nhờ</a:t>
            </a:r>
            <a:r>
              <a:rPr lang="en-SG" dirty="0" smtClean="0"/>
              <a:t> </a:t>
            </a:r>
            <a:r>
              <a:rPr lang="en-SG" dirty="0" err="1" smtClean="0"/>
              <a:t>công</a:t>
            </a:r>
            <a:r>
              <a:rPr lang="en-SG" dirty="0" smtClean="0"/>
              <a:t> </a:t>
            </a:r>
            <a:r>
              <a:rPr lang="en-SG" dirty="0" err="1" smtClean="0"/>
              <a:t>cụ</a:t>
            </a:r>
            <a:r>
              <a:rPr lang="en-SG" dirty="0" smtClean="0"/>
              <a:t> SSMS</a:t>
            </a:r>
            <a:endParaRPr lang="en-SG" dirty="0"/>
          </a:p>
        </p:txBody>
      </p:sp>
    </p:spTree>
    <p:extLst>
      <p:ext uri="{BB962C8B-B14F-4D97-AF65-F5344CB8AC3E}">
        <p14:creationId xmlns:p14="http://schemas.microsoft.com/office/powerpoint/2010/main" val="2767066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534400" cy="5257800"/>
          </a:xfrm>
        </p:spPr>
        <p:txBody>
          <a:bodyPr/>
          <a:lstStyle/>
          <a:p>
            <a:r>
              <a:rPr lang="vi-VN" sz="2500" dirty="0">
                <a:latin typeface="Arial" panose="020B0604020202020204" pitchFamily="34" charset="0"/>
                <a:cs typeface="Arial" panose="020B0604020202020204" pitchFamily="34" charset="0"/>
              </a:rPr>
              <a:t>Attach File cơ sở dữ liệu</a:t>
            </a:r>
            <a:endParaRPr lang="en-US" sz="2500" dirty="0">
              <a:latin typeface="Arial" panose="020B0604020202020204" pitchFamily="34" charset="0"/>
              <a:cs typeface="Arial" panose="020B0604020202020204" pitchFamily="34" charset="0"/>
            </a:endParaRPr>
          </a:p>
          <a:p>
            <a:pPr lvl="1"/>
            <a:r>
              <a:rPr lang="en-US" dirty="0">
                <a:ea typeface="Segoe UI" pitchFamily="34" charset="0"/>
              </a:rPr>
              <a:t>Tạo một CSDL mới sử dụng file CSDL đã có.</a:t>
            </a:r>
          </a:p>
          <a:p>
            <a:pPr lvl="1"/>
            <a:r>
              <a:rPr lang="en-US" dirty="0">
                <a:latin typeface="Arial" panose="020B0604020202020204" pitchFamily="34" charset="0"/>
              </a:rPr>
              <a:t>File sử dụng để attach:</a:t>
            </a:r>
          </a:p>
          <a:p>
            <a:pPr lvl="2"/>
            <a:r>
              <a:rPr lang="en-US" dirty="0" err="1">
                <a:latin typeface="Arial" panose="020B0604020202020204" pitchFamily="34" charset="0"/>
              </a:rPr>
              <a:t>mdf</a:t>
            </a:r>
            <a:r>
              <a:rPr lang="en-US" dirty="0">
                <a:latin typeface="Arial" panose="020B0604020202020204" pitchFamily="34" charset="0"/>
              </a:rPr>
              <a:t>: File </a:t>
            </a:r>
            <a:r>
              <a:rPr lang="en-US" dirty="0" err="1">
                <a:latin typeface="Arial" panose="020B0604020202020204" pitchFamily="34" charset="0"/>
              </a:rPr>
              <a:t>chứa</a:t>
            </a:r>
            <a:r>
              <a:rPr lang="en-US" dirty="0">
                <a:latin typeface="Arial" panose="020B0604020202020204" pitchFamily="34" charset="0"/>
              </a:rPr>
              <a:t> dữ liệu</a:t>
            </a:r>
          </a:p>
          <a:p>
            <a:pPr lvl="2"/>
            <a:r>
              <a:rPr lang="en-US" dirty="0" err="1">
                <a:latin typeface="Arial" panose="020B0604020202020204" pitchFamily="34" charset="0"/>
              </a:rPr>
              <a:t>ldf</a:t>
            </a:r>
            <a:r>
              <a:rPr lang="en-US" dirty="0">
                <a:latin typeface="Arial" panose="020B0604020202020204" pitchFamily="34" charset="0"/>
              </a:rPr>
              <a:t>: File log</a:t>
            </a:r>
          </a:p>
          <a:p>
            <a:pPr lvl="1"/>
            <a:r>
              <a:rPr lang="en-US" dirty="0">
                <a:latin typeface="Arial" panose="020B0604020202020204" pitchFamily="34" charset="0"/>
              </a:rPr>
              <a:t>Trong cửa sổ Object Explorer Click chuột phải vào mục Databases Chọn Attach</a:t>
            </a:r>
          </a:p>
          <a:p>
            <a:pPr marL="457200" lvl="1" indent="0">
              <a:buNone/>
            </a:pPr>
            <a:endParaRPr lang="en-US" dirty="0">
              <a:latin typeface="Arial" panose="020B0604020202020204" pitchFamily="34" charset="0"/>
            </a:endParaRPr>
          </a:p>
        </p:txBody>
      </p:sp>
      <p:pic>
        <p:nvPicPr>
          <p:cNvPr id="8" name="Picture 2">
            <a:extLst>
              <a:ext uri="{FF2B5EF4-FFF2-40B4-BE49-F238E27FC236}">
                <a16:creationId xmlns="" xmlns:a16="http://schemas.microsoft.com/office/drawing/2014/main" id="{A164335C-71F5-400E-A114-AF2725DFAB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170"/>
          <a:stretch/>
        </p:blipFill>
        <p:spPr bwMode="auto">
          <a:xfrm>
            <a:off x="4683805" y="3610708"/>
            <a:ext cx="4272626" cy="2948609"/>
          </a:xfrm>
          <a:prstGeom prst="rect">
            <a:avLst/>
          </a:prstGeom>
          <a:ln>
            <a:noFill/>
          </a:ln>
          <a:effectLst>
            <a:outerShdw blurRad="101600" dist="635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874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Content Placeholder 4"/>
          <p:cNvSpPr>
            <a:spLocks noGrp="1"/>
          </p:cNvSpPr>
          <p:nvPr>
            <p:ph idx="1"/>
          </p:nvPr>
        </p:nvSpPr>
        <p:spPr/>
        <p:txBody>
          <a:bodyPr/>
          <a:lstStyle/>
          <a:p>
            <a:r>
              <a:rPr lang="en-US" dirty="0"/>
              <a:t>Tổng quan về SQL Server.</a:t>
            </a:r>
          </a:p>
          <a:p>
            <a:r>
              <a:rPr lang="en-US" dirty="0"/>
              <a:t>SQL SERVER MANAGEMENT STUDIO.</a:t>
            </a:r>
          </a:p>
        </p:txBody>
      </p:sp>
    </p:spTree>
    <p:extLst>
      <p:ext uri="{BB962C8B-B14F-4D97-AF65-F5344CB8AC3E}">
        <p14:creationId xmlns:p14="http://schemas.microsoft.com/office/powerpoint/2010/main" val="3511640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vi-VN" sz="2500" dirty="0">
                <a:latin typeface="Arial" panose="020B0604020202020204" pitchFamily="34" charset="0"/>
                <a:cs typeface="Arial" panose="020B0604020202020204" pitchFamily="34" charset="0"/>
              </a:rPr>
              <a:t>Attach File cơ sở dữ liệu</a:t>
            </a:r>
            <a:endParaRPr lang="en-US" sz="2500" dirty="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endParaRPr>
          </a:p>
        </p:txBody>
      </p:sp>
      <p:pic>
        <p:nvPicPr>
          <p:cNvPr id="9" name="Picture 3">
            <a:extLst>
              <a:ext uri="{FF2B5EF4-FFF2-40B4-BE49-F238E27FC236}">
                <a16:creationId xmlns="" xmlns:a16="http://schemas.microsoft.com/office/drawing/2014/main" id="{36886B01-2FDE-49EF-8DBF-2BB613E379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117" y="1676400"/>
            <a:ext cx="5631416" cy="5055476"/>
          </a:xfrm>
          <a:prstGeom prst="rect">
            <a:avLst/>
          </a:prstGeom>
          <a:ln>
            <a:noFill/>
          </a:ln>
          <a:effectLst>
            <a:outerShdw blurRad="101600" dist="635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ular Callout 1">
            <a:extLst>
              <a:ext uri="{FF2B5EF4-FFF2-40B4-BE49-F238E27FC236}">
                <a16:creationId xmlns="" xmlns:a16="http://schemas.microsoft.com/office/drawing/2014/main" id="{6AC2C8E3-3259-4589-BBD0-AA329933D9D1}"/>
              </a:ext>
            </a:extLst>
          </p:cNvPr>
          <p:cNvSpPr/>
          <p:nvPr/>
        </p:nvSpPr>
        <p:spPr>
          <a:xfrm>
            <a:off x="6102246" y="1981200"/>
            <a:ext cx="2438784" cy="1577309"/>
          </a:xfrm>
          <a:prstGeom prst="wedgeRectCallout">
            <a:avLst>
              <a:gd name="adj1" fmla="val -74802"/>
              <a:gd name="adj2" fmla="val 64396"/>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Segoe UI" pitchFamily="34" charset="0"/>
                <a:ea typeface="Segoe UI" pitchFamily="34" charset="0"/>
                <a:cs typeface="Segoe UI" pitchFamily="34" charset="0"/>
              </a:rPr>
              <a:t>Nhấn</a:t>
            </a:r>
            <a:r>
              <a:rPr lang="en-US" sz="2400" dirty="0">
                <a:solidFill>
                  <a:schemeClr val="tx1"/>
                </a:solidFill>
                <a:latin typeface="Segoe UI" pitchFamily="34" charset="0"/>
                <a:ea typeface="Segoe UI" pitchFamily="34" charset="0"/>
                <a:cs typeface="Segoe UI" pitchFamily="34" charset="0"/>
              </a:rPr>
              <a:t> </a:t>
            </a:r>
            <a:r>
              <a:rPr lang="en-US" sz="2400" dirty="0" err="1">
                <a:solidFill>
                  <a:schemeClr val="tx1"/>
                </a:solidFill>
                <a:latin typeface="Segoe UI" pitchFamily="34" charset="0"/>
                <a:ea typeface="Segoe UI" pitchFamily="34" charset="0"/>
                <a:cs typeface="Segoe UI" pitchFamily="34" charset="0"/>
              </a:rPr>
              <a:t>nút</a:t>
            </a:r>
            <a:r>
              <a:rPr lang="en-US" sz="2400" dirty="0">
                <a:solidFill>
                  <a:schemeClr val="tx1"/>
                </a:solidFill>
                <a:latin typeface="Segoe UI" pitchFamily="34" charset="0"/>
                <a:ea typeface="Segoe UI" pitchFamily="34" charset="0"/>
                <a:cs typeface="Segoe UI" pitchFamily="34" charset="0"/>
              </a:rPr>
              <a:t> Add </a:t>
            </a:r>
            <a:r>
              <a:rPr lang="en-US" sz="2400" dirty="0" err="1">
                <a:solidFill>
                  <a:schemeClr val="tx1"/>
                </a:solidFill>
                <a:latin typeface="Segoe UI" pitchFamily="34" charset="0"/>
                <a:ea typeface="Segoe UI" pitchFamily="34" charset="0"/>
                <a:cs typeface="Segoe UI" pitchFamily="34" charset="0"/>
              </a:rPr>
              <a:t>để</a:t>
            </a:r>
            <a:r>
              <a:rPr lang="en-US" sz="2400" dirty="0">
                <a:solidFill>
                  <a:schemeClr val="tx1"/>
                </a:solidFill>
                <a:latin typeface="Segoe UI" pitchFamily="34" charset="0"/>
                <a:ea typeface="Segoe UI" pitchFamily="34" charset="0"/>
                <a:cs typeface="Segoe UI" pitchFamily="34" charset="0"/>
              </a:rPr>
              <a:t> </a:t>
            </a:r>
            <a:r>
              <a:rPr lang="en-US" sz="2400" dirty="0" err="1">
                <a:solidFill>
                  <a:schemeClr val="tx1"/>
                </a:solidFill>
                <a:latin typeface="Segoe UI" pitchFamily="34" charset="0"/>
                <a:ea typeface="Segoe UI" pitchFamily="34" charset="0"/>
                <a:cs typeface="Segoe UI" pitchFamily="34" charset="0"/>
              </a:rPr>
              <a:t>duyệt</a:t>
            </a:r>
            <a:r>
              <a:rPr lang="en-US" sz="2400" dirty="0">
                <a:solidFill>
                  <a:schemeClr val="tx1"/>
                </a:solidFill>
                <a:latin typeface="Segoe UI" pitchFamily="34" charset="0"/>
                <a:ea typeface="Segoe UI" pitchFamily="34" charset="0"/>
                <a:cs typeface="Segoe UI" pitchFamily="34" charset="0"/>
              </a:rPr>
              <a:t> </a:t>
            </a:r>
            <a:r>
              <a:rPr lang="en-US" sz="2400" dirty="0" err="1">
                <a:solidFill>
                  <a:schemeClr val="tx1"/>
                </a:solidFill>
                <a:latin typeface="Segoe UI" pitchFamily="34" charset="0"/>
                <a:ea typeface="Segoe UI" pitchFamily="34" charset="0"/>
                <a:cs typeface="Segoe UI" pitchFamily="34" charset="0"/>
              </a:rPr>
              <a:t>đến</a:t>
            </a:r>
            <a:r>
              <a:rPr lang="en-US" sz="2400" dirty="0">
                <a:solidFill>
                  <a:schemeClr val="tx1"/>
                </a:solidFill>
                <a:latin typeface="Segoe UI" pitchFamily="34" charset="0"/>
                <a:ea typeface="Segoe UI" pitchFamily="34" charset="0"/>
                <a:cs typeface="Segoe UI" pitchFamily="34" charset="0"/>
              </a:rPr>
              <a:t> file </a:t>
            </a:r>
            <a:r>
              <a:rPr lang="en-US" sz="2400" dirty="0" err="1">
                <a:solidFill>
                  <a:schemeClr val="tx1"/>
                </a:solidFill>
                <a:latin typeface="Segoe UI" pitchFamily="34" charset="0"/>
                <a:ea typeface="Segoe UI" pitchFamily="34" charset="0"/>
                <a:cs typeface="Segoe UI" pitchFamily="34" charset="0"/>
              </a:rPr>
              <a:t>nơi</a:t>
            </a:r>
            <a:r>
              <a:rPr lang="en-US" sz="2400" dirty="0">
                <a:solidFill>
                  <a:schemeClr val="tx1"/>
                </a:solidFill>
                <a:latin typeface="Segoe UI" pitchFamily="34" charset="0"/>
                <a:ea typeface="Segoe UI" pitchFamily="34" charset="0"/>
                <a:cs typeface="Segoe UI" pitchFamily="34" charset="0"/>
              </a:rPr>
              <a:t> </a:t>
            </a:r>
            <a:r>
              <a:rPr lang="en-US" sz="2400" dirty="0" err="1">
                <a:solidFill>
                  <a:schemeClr val="tx1"/>
                </a:solidFill>
                <a:latin typeface="Segoe UI" pitchFamily="34" charset="0"/>
                <a:ea typeface="Segoe UI" pitchFamily="34" charset="0"/>
                <a:cs typeface="Segoe UI" pitchFamily="34" charset="0"/>
              </a:rPr>
              <a:t>lưu</a:t>
            </a:r>
            <a:r>
              <a:rPr lang="en-US" sz="2400" dirty="0">
                <a:solidFill>
                  <a:schemeClr val="tx1"/>
                </a:solidFill>
                <a:latin typeface="Segoe UI" pitchFamily="34" charset="0"/>
                <a:ea typeface="Segoe UI" pitchFamily="34" charset="0"/>
                <a:cs typeface="Segoe UI" pitchFamily="34" charset="0"/>
              </a:rPr>
              <a:t> </a:t>
            </a:r>
            <a:r>
              <a:rPr lang="en-US" sz="2400" dirty="0" err="1">
                <a:solidFill>
                  <a:schemeClr val="tx1"/>
                </a:solidFill>
                <a:latin typeface="Segoe UI" pitchFamily="34" charset="0"/>
                <a:ea typeface="Segoe UI" pitchFamily="34" charset="0"/>
                <a:cs typeface="Segoe UI" pitchFamily="34" charset="0"/>
              </a:rPr>
              <a:t>dữ</a:t>
            </a:r>
            <a:r>
              <a:rPr lang="en-US" sz="2400" dirty="0">
                <a:solidFill>
                  <a:schemeClr val="tx1"/>
                </a:solidFill>
                <a:latin typeface="Segoe UI" pitchFamily="34" charset="0"/>
                <a:ea typeface="Segoe UI" pitchFamily="34" charset="0"/>
                <a:cs typeface="Segoe UI" pitchFamily="34" charset="0"/>
              </a:rPr>
              <a:t> </a:t>
            </a:r>
            <a:r>
              <a:rPr lang="en-US" sz="2400" dirty="0" err="1">
                <a:solidFill>
                  <a:schemeClr val="tx1"/>
                </a:solidFill>
                <a:latin typeface="Segoe UI" pitchFamily="34" charset="0"/>
                <a:ea typeface="Segoe UI" pitchFamily="34" charset="0"/>
                <a:cs typeface="Segoe UI" pitchFamily="34" charset="0"/>
              </a:rPr>
              <a:t>liệu</a:t>
            </a:r>
            <a:endParaRPr lang="en-US" sz="2400" dirty="0">
              <a:solidFill>
                <a:schemeClr val="tx1"/>
              </a:solidFill>
            </a:endParaRPr>
          </a:p>
        </p:txBody>
      </p:sp>
    </p:spTree>
    <p:extLst>
      <p:ext uri="{BB962C8B-B14F-4D97-AF65-F5344CB8AC3E}">
        <p14:creationId xmlns:p14="http://schemas.microsoft.com/office/powerpoint/2010/main" val="2515761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vi-VN" sz="2500" dirty="0">
                <a:latin typeface="Arial" panose="020B0604020202020204" pitchFamily="34" charset="0"/>
                <a:cs typeface="Arial" panose="020B0604020202020204" pitchFamily="34" charset="0"/>
              </a:rPr>
              <a:t>Attach File cơ sở dữ liệu</a:t>
            </a:r>
            <a:endParaRPr lang="en-US" sz="2500" dirty="0">
              <a:latin typeface="Arial" panose="020B0604020202020204" pitchFamily="34" charset="0"/>
              <a:cs typeface="Arial" panose="020B0604020202020204" pitchFamily="34" charset="0"/>
            </a:endParaRPr>
          </a:p>
          <a:p>
            <a:pPr lvl="1"/>
            <a:r>
              <a:rPr lang="vi-VN" sz="2100" dirty="0">
                <a:latin typeface="Arial" panose="020B0604020202020204" pitchFamily="34" charset="0"/>
                <a:cs typeface="Arial" panose="020B0604020202020204" pitchFamily="34" charset="0"/>
              </a:rPr>
              <a:t>Chọn đường dẫn</a:t>
            </a:r>
          </a:p>
          <a:p>
            <a:pPr lvl="1"/>
            <a:r>
              <a:rPr lang="vi-VN" sz="2100" dirty="0">
                <a:latin typeface="Arial" panose="020B0604020202020204" pitchFamily="34" charset="0"/>
                <a:cs typeface="Arial" panose="020B0604020202020204" pitchFamily="34" charset="0"/>
              </a:rPr>
              <a:t>Chọn tên file CSDL</a:t>
            </a:r>
          </a:p>
          <a:p>
            <a:pPr lvl="1"/>
            <a:r>
              <a:rPr lang="vi-VN" sz="2100" dirty="0">
                <a:latin typeface="Arial" panose="020B0604020202020204" pitchFamily="34" charset="0"/>
                <a:cs typeface="Arial" panose="020B0604020202020204" pitchFamily="34" charset="0"/>
              </a:rPr>
              <a:t>Nhấn nút OK</a:t>
            </a:r>
            <a:endParaRPr lang="en-US" sz="2100" dirty="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endParaRPr>
          </a:p>
        </p:txBody>
      </p:sp>
      <p:pic>
        <p:nvPicPr>
          <p:cNvPr id="2" name="Picture 1">
            <a:extLst>
              <a:ext uri="{FF2B5EF4-FFF2-40B4-BE49-F238E27FC236}">
                <a16:creationId xmlns="" xmlns:a16="http://schemas.microsoft.com/office/drawing/2014/main" id="{A7C28495-BA41-47B3-908F-529DB5796E05}"/>
              </a:ext>
            </a:extLst>
          </p:cNvPr>
          <p:cNvPicPr>
            <a:picLocks noChangeAspect="1"/>
          </p:cNvPicPr>
          <p:nvPr/>
        </p:nvPicPr>
        <p:blipFill>
          <a:blip r:embed="rId2"/>
          <a:stretch>
            <a:fillRect/>
          </a:stretch>
        </p:blipFill>
        <p:spPr>
          <a:xfrm>
            <a:off x="3048000" y="2286000"/>
            <a:ext cx="5943600" cy="4572000"/>
          </a:xfrm>
          <a:prstGeom prst="rect">
            <a:avLst/>
          </a:prstGeom>
        </p:spPr>
      </p:pic>
    </p:spTree>
    <p:extLst>
      <p:ext uri="{BB962C8B-B14F-4D97-AF65-F5344CB8AC3E}">
        <p14:creationId xmlns:p14="http://schemas.microsoft.com/office/powerpoint/2010/main" val="1368596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vi-VN" sz="2500" dirty="0">
                <a:latin typeface="Arial" panose="020B0604020202020204" pitchFamily="34" charset="0"/>
                <a:cs typeface="Arial" panose="020B0604020202020204" pitchFamily="34" charset="0"/>
              </a:rPr>
              <a:t>Detach File cơ sở dữ liệu</a:t>
            </a:r>
          </a:p>
          <a:p>
            <a:pPr lvl="1"/>
            <a:r>
              <a:rPr lang="vi-VN" sz="2100" dirty="0">
                <a:latin typeface="Arial" panose="020B0604020202020204" pitchFamily="34" charset="0"/>
                <a:cs typeface="Arial" panose="020B0604020202020204" pitchFamily="34" charset="0"/>
              </a:rPr>
              <a:t>Khi attach một file CSDL, ta không thể di chuyển file đó đến vị trí mớ</a:t>
            </a:r>
            <a:r>
              <a:rPr lang="en-US" sz="2100" dirty="0" err="1">
                <a:latin typeface="Arial" panose="020B0604020202020204" pitchFamily="34" charset="0"/>
                <a:cs typeface="Arial" panose="020B0604020202020204" pitchFamily="34" charset="0"/>
              </a:rPr>
              <a:t>i</a:t>
            </a:r>
            <a:endParaRPr lang="vi-VN" sz="2100" dirty="0">
              <a:latin typeface="Arial" panose="020B0604020202020204" pitchFamily="34" charset="0"/>
              <a:cs typeface="Arial" panose="020B0604020202020204" pitchFamily="34" charset="0"/>
            </a:endParaRPr>
          </a:p>
          <a:p>
            <a:pPr lvl="1"/>
            <a:r>
              <a:rPr lang="vi-VN" sz="2100" dirty="0">
                <a:latin typeface="Arial" panose="020B0604020202020204" pitchFamily="34" charset="0"/>
                <a:cs typeface="Arial" panose="020B0604020202020204" pitchFamily="34" charset="0"/>
              </a:rPr>
              <a:t>Để di chuyển file CSDL tới vị trí mới</a:t>
            </a:r>
            <a:endParaRPr lang="en-US" sz="2100" dirty="0">
              <a:latin typeface="Arial" panose="020B0604020202020204" pitchFamily="34" charset="0"/>
              <a:cs typeface="Arial" panose="020B0604020202020204" pitchFamily="34" charset="0"/>
            </a:endParaRPr>
          </a:p>
          <a:p>
            <a:pPr lvl="2"/>
            <a:r>
              <a:rPr lang="en-US" dirty="0">
                <a:latin typeface="Arial" panose="020B0604020202020204" pitchFamily="34" charset="0"/>
              </a:rPr>
              <a:t>Detach file CSDL</a:t>
            </a:r>
          </a:p>
          <a:p>
            <a:pPr lvl="2"/>
            <a:r>
              <a:rPr lang="en-US" dirty="0">
                <a:latin typeface="Arial" panose="020B0604020202020204" pitchFamily="34" charset="0"/>
              </a:rPr>
              <a:t>Di chuyển file CSDL tới vị trí mới. Sau đó attach lại CSDL</a:t>
            </a:r>
          </a:p>
          <a:p>
            <a:pPr lvl="2"/>
            <a:endParaRPr lang="en-US" dirty="0">
              <a:latin typeface="Arial" panose="020B0604020202020204" pitchFamily="34" charset="0"/>
            </a:endParaRPr>
          </a:p>
        </p:txBody>
      </p:sp>
      <p:pic>
        <p:nvPicPr>
          <p:cNvPr id="5" name="Picture 3">
            <a:extLst>
              <a:ext uri="{FF2B5EF4-FFF2-40B4-BE49-F238E27FC236}">
                <a16:creationId xmlns="" xmlns:a16="http://schemas.microsoft.com/office/drawing/2014/main" id="{A1D6A934-4A6A-4213-83B0-FEF3428CC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395" y="3438939"/>
            <a:ext cx="5485210" cy="3240255"/>
          </a:xfrm>
          <a:prstGeom prst="rect">
            <a:avLst/>
          </a:prstGeom>
          <a:ln>
            <a:noFill/>
          </a:ln>
          <a:effectLst>
            <a:outerShdw blurRad="101600" dist="635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279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vi-VN" sz="2500" dirty="0">
                <a:latin typeface="Arial" panose="020B0604020202020204" pitchFamily="34" charset="0"/>
                <a:cs typeface="Arial" panose="020B0604020202020204" pitchFamily="34" charset="0"/>
              </a:rPr>
              <a:t>Detach File cơ sở dữ liệu</a:t>
            </a:r>
          </a:p>
          <a:p>
            <a:pPr lvl="1"/>
            <a:r>
              <a:rPr lang="vi-VN" sz="2100" dirty="0">
                <a:latin typeface="Arial" panose="020B0604020202020204" pitchFamily="34" charset="0"/>
                <a:cs typeface="Arial" panose="020B0604020202020204" pitchFamily="34" charset="0"/>
              </a:rPr>
              <a:t>Mở rộng mục Databases trong cửa sổ Object Explorer</a:t>
            </a:r>
            <a:endParaRPr lang="en-US" sz="2100" dirty="0">
              <a:latin typeface="Arial" panose="020B0604020202020204" pitchFamily="34" charset="0"/>
              <a:cs typeface="Arial" panose="020B0604020202020204" pitchFamily="34" charset="0"/>
            </a:endParaRPr>
          </a:p>
          <a:p>
            <a:pPr lvl="1"/>
            <a:r>
              <a:rPr lang="vi-VN" sz="2100" dirty="0">
                <a:latin typeface="Arial" panose="020B0604020202020204" pitchFamily="34" charset="0"/>
                <a:cs typeface="Arial" panose="020B0604020202020204" pitchFamily="34" charset="0"/>
              </a:rPr>
              <a:t>Click chuột phải vào CSDL cần detach. </a:t>
            </a:r>
            <a:endParaRPr lang="en-US" sz="2100" dirty="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endParaRPr>
          </a:p>
        </p:txBody>
      </p:sp>
      <p:pic>
        <p:nvPicPr>
          <p:cNvPr id="2" name="Picture 1">
            <a:extLst>
              <a:ext uri="{FF2B5EF4-FFF2-40B4-BE49-F238E27FC236}">
                <a16:creationId xmlns="" xmlns:a16="http://schemas.microsoft.com/office/drawing/2014/main" id="{C75A5AF0-B92B-433D-AA27-2B2E3B69A60C}"/>
              </a:ext>
            </a:extLst>
          </p:cNvPr>
          <p:cNvPicPr>
            <a:picLocks noChangeAspect="1"/>
          </p:cNvPicPr>
          <p:nvPr/>
        </p:nvPicPr>
        <p:blipFill>
          <a:blip r:embed="rId2"/>
          <a:stretch>
            <a:fillRect/>
          </a:stretch>
        </p:blipFill>
        <p:spPr>
          <a:xfrm>
            <a:off x="483704" y="2514599"/>
            <a:ext cx="8229600" cy="4114801"/>
          </a:xfrm>
          <a:prstGeom prst="rect">
            <a:avLst/>
          </a:prstGeom>
        </p:spPr>
      </p:pic>
    </p:spTree>
    <p:extLst>
      <p:ext uri="{BB962C8B-B14F-4D97-AF65-F5344CB8AC3E}">
        <p14:creationId xmlns:p14="http://schemas.microsoft.com/office/powerpoint/2010/main" val="2845596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vi-VN" sz="2500" dirty="0">
                <a:latin typeface="Arial" panose="020B0604020202020204" pitchFamily="34" charset="0"/>
                <a:cs typeface="Arial" panose="020B0604020202020204" pitchFamily="34" charset="0"/>
              </a:rPr>
              <a:t>Hướng dẫn hiển thị lược đồ CSDL</a:t>
            </a:r>
          </a:p>
          <a:p>
            <a:pPr lvl="1"/>
            <a:r>
              <a:rPr lang="vi-VN" sz="2100" dirty="0">
                <a:latin typeface="Arial" panose="020B0604020202020204" pitchFamily="34" charset="0"/>
                <a:cs typeface="Arial" panose="020B0604020202020204" pitchFamily="34" charset="0"/>
              </a:rPr>
              <a:t>Lược đồ CSDL hiển thị các bảng CSDL, các cột của bảng và quan hệ giữa các bảng trong CSDL</a:t>
            </a:r>
            <a:endParaRPr lang="en-US" sz="2100" dirty="0">
              <a:latin typeface="Arial" panose="020B0604020202020204" pitchFamily="34" charset="0"/>
              <a:cs typeface="Arial" panose="020B0604020202020204" pitchFamily="34" charset="0"/>
            </a:endParaRPr>
          </a:p>
          <a:p>
            <a:pPr lvl="1"/>
            <a:r>
              <a:rPr lang="en-US" sz="2100" dirty="0">
                <a:latin typeface="Arial" panose="020B0604020202020204" pitchFamily="34" charset="0"/>
                <a:cs typeface="Arial" panose="020B0604020202020204" pitchFamily="34" charset="0"/>
              </a:rPr>
              <a:t>Mở rộng database cần tạo l</a:t>
            </a:r>
            <a:r>
              <a:rPr lang="vi-VN" sz="2100" dirty="0">
                <a:latin typeface="Arial" panose="020B0604020202020204" pitchFamily="34" charset="0"/>
                <a:cs typeface="Arial" panose="020B0604020202020204" pitchFamily="34" charset="0"/>
              </a:rPr>
              <a:t>ư</a:t>
            </a:r>
            <a:r>
              <a:rPr lang="en-US" sz="2100" dirty="0" err="1">
                <a:latin typeface="Arial" panose="020B0604020202020204" pitchFamily="34" charset="0"/>
                <a:cs typeface="Arial" panose="020B0604020202020204" pitchFamily="34" charset="0"/>
              </a:rPr>
              <a:t>ợc</a:t>
            </a:r>
            <a:r>
              <a:rPr lang="en-US" sz="2100" dirty="0">
                <a:latin typeface="Arial" panose="020B0604020202020204" pitchFamily="34" charset="0"/>
                <a:cs typeface="Arial" panose="020B0604020202020204" pitchFamily="34" charset="0"/>
              </a:rPr>
              <a:t> đồ, phải chuột database diagrams chọn new database diagrams=&gt; chọn các table cần thiết</a:t>
            </a:r>
            <a:r>
              <a:rPr lang="en-US" sz="2100" dirty="0">
                <a:latin typeface="Arial" panose="020B0604020202020204" pitchFamily="34" charset="0"/>
                <a:cs typeface="Arial" panose="020B0604020202020204" pitchFamily="34" charset="0"/>
                <a:sym typeface="Wingdings" panose="05000000000000000000" pitchFamily="2" charset="2"/>
              </a:rPr>
              <a:t> chọn Add</a:t>
            </a:r>
            <a:endParaRPr lang="en-US" sz="2100" dirty="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endParaRPr>
          </a:p>
        </p:txBody>
      </p:sp>
      <p:pic>
        <p:nvPicPr>
          <p:cNvPr id="5" name="Picture 4">
            <a:extLst>
              <a:ext uri="{FF2B5EF4-FFF2-40B4-BE49-F238E27FC236}">
                <a16:creationId xmlns="" xmlns:a16="http://schemas.microsoft.com/office/drawing/2014/main" id="{2B49208E-8197-4BB3-A17D-638DF8282139}"/>
              </a:ext>
            </a:extLst>
          </p:cNvPr>
          <p:cNvPicPr>
            <a:picLocks noChangeAspect="1"/>
          </p:cNvPicPr>
          <p:nvPr/>
        </p:nvPicPr>
        <p:blipFill>
          <a:blip r:embed="rId2"/>
          <a:stretch>
            <a:fillRect/>
          </a:stretch>
        </p:blipFill>
        <p:spPr>
          <a:xfrm>
            <a:off x="33132" y="3422374"/>
            <a:ext cx="2847975" cy="1304925"/>
          </a:xfrm>
          <a:prstGeom prst="rect">
            <a:avLst/>
          </a:prstGeom>
        </p:spPr>
      </p:pic>
      <p:pic>
        <p:nvPicPr>
          <p:cNvPr id="6" name="Picture 5">
            <a:extLst>
              <a:ext uri="{FF2B5EF4-FFF2-40B4-BE49-F238E27FC236}">
                <a16:creationId xmlns="" xmlns:a16="http://schemas.microsoft.com/office/drawing/2014/main" id="{5C1963C3-D93D-440D-AB4F-4529B2B33045}"/>
              </a:ext>
            </a:extLst>
          </p:cNvPr>
          <p:cNvPicPr>
            <a:picLocks noChangeAspect="1"/>
          </p:cNvPicPr>
          <p:nvPr/>
        </p:nvPicPr>
        <p:blipFill>
          <a:blip r:embed="rId3"/>
          <a:stretch>
            <a:fillRect/>
          </a:stretch>
        </p:blipFill>
        <p:spPr>
          <a:xfrm>
            <a:off x="2921690" y="3314700"/>
            <a:ext cx="3486150" cy="3543300"/>
          </a:xfrm>
          <a:prstGeom prst="rect">
            <a:avLst/>
          </a:prstGeom>
        </p:spPr>
      </p:pic>
      <p:pic>
        <p:nvPicPr>
          <p:cNvPr id="7" name="Picture 6">
            <a:extLst>
              <a:ext uri="{FF2B5EF4-FFF2-40B4-BE49-F238E27FC236}">
                <a16:creationId xmlns="" xmlns:a16="http://schemas.microsoft.com/office/drawing/2014/main" id="{B3BE1E61-451A-4F56-AFD8-D7A76E6B0749}"/>
              </a:ext>
            </a:extLst>
          </p:cNvPr>
          <p:cNvPicPr>
            <a:picLocks noChangeAspect="1"/>
          </p:cNvPicPr>
          <p:nvPr/>
        </p:nvPicPr>
        <p:blipFill>
          <a:blip r:embed="rId4"/>
          <a:stretch>
            <a:fillRect/>
          </a:stretch>
        </p:blipFill>
        <p:spPr>
          <a:xfrm>
            <a:off x="6682821" y="3236636"/>
            <a:ext cx="2295525" cy="2981325"/>
          </a:xfrm>
          <a:prstGeom prst="rect">
            <a:avLst/>
          </a:prstGeom>
        </p:spPr>
      </p:pic>
    </p:spTree>
    <p:extLst>
      <p:ext uri="{BB962C8B-B14F-4D97-AF65-F5344CB8AC3E}">
        <p14:creationId xmlns:p14="http://schemas.microsoft.com/office/powerpoint/2010/main" val="3531800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581400"/>
            <a:ext cx="8229600" cy="2057400"/>
          </a:xfrm>
        </p:spPr>
        <p:txBody>
          <a:bodyPr>
            <a:normAutofit/>
          </a:bodyPr>
          <a:lstStyle/>
          <a:p>
            <a:pPr algn="l"/>
            <a:r>
              <a:rPr lang="en-US" sz="1600" dirty="0"/>
              <a:t/>
            </a:r>
            <a:br>
              <a:rPr lang="en-US" sz="1600" dirty="0"/>
            </a:br>
            <a:r>
              <a:rPr lang="en-US" sz="1600" dirty="0"/>
              <a:t/>
            </a:r>
            <a:br>
              <a:rPr lang="en-US" sz="1600" dirty="0"/>
            </a:br>
            <a:r>
              <a:rPr lang="en-US" sz="1600" dirty="0"/>
              <a:t/>
            </a:r>
            <a:br>
              <a:rPr lang="en-US" sz="1600" dirty="0"/>
            </a:br>
            <a:endParaRPr lang="en-US" dirty="0"/>
          </a:p>
        </p:txBody>
      </p:sp>
      <p:sp>
        <p:nvSpPr>
          <p:cNvPr id="2" name="TextBox 1">
            <a:extLst>
              <a:ext uri="{FF2B5EF4-FFF2-40B4-BE49-F238E27FC236}">
                <a16:creationId xmlns="" xmlns:a16="http://schemas.microsoft.com/office/drawing/2014/main" id="{EF0A7812-7E3C-454F-B134-1FBF6CE4FA19}"/>
              </a:ext>
            </a:extLst>
          </p:cNvPr>
          <p:cNvSpPr txBox="1"/>
          <p:nvPr/>
        </p:nvSpPr>
        <p:spPr>
          <a:xfrm>
            <a:off x="152400" y="3962400"/>
            <a:ext cx="8839200" cy="1446550"/>
          </a:xfrm>
          <a:prstGeom prst="rect">
            <a:avLst/>
          </a:prstGeom>
          <a:noFill/>
        </p:spPr>
        <p:txBody>
          <a:bodyPr wrap="square" rtlCol="0">
            <a:spAutoFit/>
          </a:bodyPr>
          <a:lstStyle/>
          <a:p>
            <a:pPr marL="285750" indent="-285750">
              <a:buFont typeface="Wingdings" panose="05000000000000000000" pitchFamily="2" charset="2"/>
              <a:buChar char="v"/>
            </a:pPr>
            <a:r>
              <a:rPr lang="en-US" sz="3500" dirty="0">
                <a:solidFill>
                  <a:srgbClr val="FF0000"/>
                </a:solidFill>
                <a:latin typeface="Times New Roman" panose="02020603050405020304" pitchFamily="18" charset="0"/>
                <a:cs typeface="Times New Roman" panose="02020603050405020304" pitchFamily="18" charset="0"/>
              </a:rPr>
              <a:t>H</a:t>
            </a:r>
            <a:r>
              <a:rPr lang="vi-VN" sz="3500" dirty="0">
                <a:solidFill>
                  <a:srgbClr val="FF0000"/>
                </a:solidFill>
                <a:latin typeface="Times New Roman" panose="02020603050405020304" pitchFamily="18" charset="0"/>
                <a:cs typeface="Times New Roman" panose="02020603050405020304" pitchFamily="18" charset="0"/>
              </a:rPr>
              <a:t>ư</a:t>
            </a:r>
            <a:r>
              <a:rPr lang="en-US" sz="3500" dirty="0" err="1">
                <a:solidFill>
                  <a:srgbClr val="FF0000"/>
                </a:solidFill>
                <a:latin typeface="Times New Roman" panose="02020603050405020304" pitchFamily="18" charset="0"/>
                <a:cs typeface="Times New Roman" panose="02020603050405020304" pitchFamily="18" charset="0"/>
              </a:rPr>
              <a:t>ớng</a:t>
            </a:r>
            <a:r>
              <a:rPr lang="en-US" sz="3500" dirty="0">
                <a:solidFill>
                  <a:srgbClr val="FF0000"/>
                </a:solidFill>
                <a:latin typeface="Times New Roman" panose="02020603050405020304" pitchFamily="18" charset="0"/>
                <a:cs typeface="Times New Roman" panose="02020603050405020304" pitchFamily="18" charset="0"/>
              </a:rPr>
              <a:t> dẫn Detach, Attach </a:t>
            </a:r>
            <a:r>
              <a:rPr lang="en-US" sz="3500" dirty="0" err="1">
                <a:solidFill>
                  <a:srgbClr val="FF0000"/>
                </a:solidFill>
                <a:latin typeface="Times New Roman" panose="02020603050405020304" pitchFamily="18" charset="0"/>
                <a:cs typeface="Times New Roman" panose="02020603050405020304" pitchFamily="18" charset="0"/>
              </a:rPr>
              <a:t>csdl</a:t>
            </a:r>
            <a:r>
              <a:rPr lang="en-US" sz="3500" dirty="0">
                <a:solidFill>
                  <a:srgbClr val="FF0000"/>
                </a:solidFill>
                <a:latin typeface="Times New Roman" panose="02020603050405020304" pitchFamily="18" charset="0"/>
                <a:cs typeface="Times New Roman" panose="02020603050405020304" pitchFamily="18" charset="0"/>
              </a:rPr>
              <a:t> QLDA</a:t>
            </a:r>
          </a:p>
          <a:p>
            <a:pPr marL="285750" indent="-285750">
              <a:buFont typeface="Wingdings" panose="05000000000000000000" pitchFamily="2" charset="2"/>
              <a:buChar char="v"/>
            </a:pPr>
            <a:r>
              <a:rPr lang="en-US" sz="3500" dirty="0">
                <a:solidFill>
                  <a:srgbClr val="FF0000"/>
                </a:solidFill>
                <a:latin typeface="Times New Roman" panose="02020603050405020304" pitchFamily="18" charset="0"/>
                <a:cs typeface="Times New Roman" panose="02020603050405020304" pitchFamily="18" charset="0"/>
              </a:rPr>
              <a:t>Tạo và xem Diagram</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012971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normAutofit fontScale="77500" lnSpcReduction="20000"/>
          </a:bodyPr>
          <a:lstStyle/>
          <a:p>
            <a:pPr algn="just">
              <a:lnSpc>
                <a:spcPct val="140000"/>
              </a:lnSpc>
            </a:pPr>
            <a:r>
              <a:rPr lang="en-US" sz="3500" dirty="0">
                <a:latin typeface="Times New Roman" panose="02020603050405020304" pitchFamily="18" charset="0"/>
                <a:cs typeface="Times New Roman" panose="02020603050405020304" pitchFamily="18" charset="0"/>
              </a:rPr>
              <a:t>Thao tác với c</a:t>
            </a:r>
            <a:r>
              <a:rPr lang="vi-VN" sz="3500" dirty="0">
                <a:latin typeface="Times New Roman" panose="02020603050405020304" pitchFamily="18" charset="0"/>
                <a:cs typeface="Times New Roman" panose="02020603050405020304" pitchFamily="18" charset="0"/>
              </a:rPr>
              <a:t>ơ</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sở</a:t>
            </a:r>
            <a:r>
              <a:rPr lang="en-US" sz="3500" dirty="0">
                <a:latin typeface="Times New Roman" panose="02020603050405020304" pitchFamily="18" charset="0"/>
                <a:cs typeface="Times New Roman" panose="02020603050405020304" pitchFamily="18" charset="0"/>
              </a:rPr>
              <a:t> dữ liệu trên Query Editor </a:t>
            </a:r>
            <a:endParaRPr lang="vi-VN" sz="3500" dirty="0">
              <a:latin typeface="Times New Roman" panose="02020603050405020304" pitchFamily="18" charset="0"/>
              <a:cs typeface="Times New Roman" panose="02020603050405020304" pitchFamily="18" charset="0"/>
            </a:endParaRPr>
          </a:p>
          <a:p>
            <a:pPr lvl="1" indent="-655638" algn="just">
              <a:lnSpc>
                <a:spcPct val="140000"/>
              </a:lnSpc>
            </a:pPr>
            <a:r>
              <a:rPr lang="en-US" sz="3500" dirty="0">
                <a:latin typeface="Times New Roman" panose="02020603050405020304" pitchFamily="18" charset="0"/>
                <a:cs typeface="Times New Roman" panose="02020603050405020304" pitchFamily="18" charset="0"/>
              </a:rPr>
              <a:t>Sử dụng </a:t>
            </a:r>
            <a:r>
              <a:rPr lang="en-US" sz="3500" dirty="0" err="1">
                <a:latin typeface="Times New Roman" panose="02020603050405020304" pitchFamily="18" charset="0"/>
                <a:cs typeface="Times New Roman" panose="02020603050405020304" pitchFamily="18" charset="0"/>
              </a:rPr>
              <a:t>lệnh</a:t>
            </a:r>
            <a:r>
              <a:rPr lang="en-US" sz="3500" dirty="0">
                <a:latin typeface="Times New Roman" panose="02020603050405020304" pitchFamily="18" charset="0"/>
                <a:cs typeface="Times New Roman" panose="02020603050405020304" pitchFamily="18" charset="0"/>
              </a:rPr>
              <a:t> use chọn database cần </a:t>
            </a:r>
            <a:r>
              <a:rPr lang="en-US" sz="3500" dirty="0" err="1">
                <a:latin typeface="Times New Roman" panose="02020603050405020304" pitchFamily="18" charset="0"/>
                <a:cs typeface="Times New Roman" panose="02020603050405020304" pitchFamily="18" charset="0"/>
              </a:rPr>
              <a:t>thao</a:t>
            </a:r>
            <a:r>
              <a:rPr lang="en-US" sz="3500" dirty="0">
                <a:latin typeface="Times New Roman" panose="02020603050405020304" pitchFamily="18" charset="0"/>
                <a:cs typeface="Times New Roman" panose="02020603050405020304" pitchFamily="18" charset="0"/>
              </a:rPr>
              <a:t> tác</a:t>
            </a:r>
          </a:p>
          <a:p>
            <a:pPr lvl="1" indent="-655638" algn="just">
              <a:lnSpc>
                <a:spcPct val="140000"/>
              </a:lnSpc>
            </a:pPr>
            <a:r>
              <a:rPr lang="vi-VN" sz="3500" dirty="0">
                <a:latin typeface="Times New Roman" panose="02020603050405020304" pitchFamily="18" charset="0"/>
                <a:cs typeface="Times New Roman" panose="02020603050405020304" pitchFamily="18" charset="0"/>
              </a:rPr>
              <a:t>Một số lưu ý khi viết câu lệnh SQL:</a:t>
            </a:r>
            <a:endParaRPr lang="en-US" sz="3500" dirty="0">
              <a:latin typeface="Times New Roman" panose="02020603050405020304" pitchFamily="18" charset="0"/>
              <a:cs typeface="Times New Roman" panose="02020603050405020304" pitchFamily="18" charset="0"/>
            </a:endParaRPr>
          </a:p>
          <a:p>
            <a:pPr marL="720725" lvl="2" indent="-368300" algn="just">
              <a:lnSpc>
                <a:spcPct val="140000"/>
              </a:lnSpc>
            </a:pPr>
            <a:r>
              <a:rPr lang="vi-VN" sz="3500" dirty="0">
                <a:latin typeface="Times New Roman" panose="02020603050405020304" pitchFamily="18" charset="0"/>
                <a:cs typeface="Times New Roman" panose="02020603050405020304" pitchFamily="18" charset="0"/>
              </a:rPr>
              <a:t>Câu lệnh SQL không phân biệt chữ hoa, chữ thường.</a:t>
            </a:r>
            <a:endParaRPr lang="en-US" sz="3500" dirty="0">
              <a:latin typeface="Times New Roman" panose="02020603050405020304" pitchFamily="18" charset="0"/>
              <a:cs typeface="Times New Roman" panose="02020603050405020304" pitchFamily="18" charset="0"/>
            </a:endParaRPr>
          </a:p>
          <a:p>
            <a:pPr marL="720725" lvl="2" indent="-368300" algn="just">
              <a:lnSpc>
                <a:spcPct val="140000"/>
              </a:lnSpc>
            </a:pPr>
            <a:r>
              <a:rPr lang="vi-VN" sz="3500" dirty="0">
                <a:latin typeface="Times New Roman" panose="02020603050405020304" pitchFamily="18" charset="0"/>
                <a:cs typeface="Times New Roman" panose="02020603050405020304" pitchFamily="18" charset="0"/>
              </a:rPr>
              <a:t>Câu lệnh SQL có thể viết trên 1 hoặc nhiều dòng.</a:t>
            </a:r>
          </a:p>
          <a:p>
            <a:pPr marL="720725" lvl="2" indent="-368300" algn="just">
              <a:lnSpc>
                <a:spcPct val="140000"/>
              </a:lnSpc>
            </a:pPr>
            <a:r>
              <a:rPr lang="vi-VN" sz="3500" dirty="0">
                <a:latin typeface="Times New Roman" panose="02020603050405020304" pitchFamily="18" charset="0"/>
                <a:cs typeface="Times New Roman" panose="02020603050405020304" pitchFamily="18" charset="0"/>
              </a:rPr>
              <a:t>Các từ khóa không được viết tắt hoặc tách ra thành nhiều dòng.</a:t>
            </a:r>
          </a:p>
          <a:p>
            <a:pPr marL="720725" lvl="2" indent="-368300" algn="just">
              <a:lnSpc>
                <a:spcPct val="140000"/>
              </a:lnSpc>
            </a:pPr>
            <a:r>
              <a:rPr lang="vi-VN" sz="3500" dirty="0">
                <a:latin typeface="Times New Roman" panose="02020603050405020304" pitchFamily="18" charset="0"/>
                <a:cs typeface="Times New Roman" panose="02020603050405020304" pitchFamily="18" charset="0"/>
              </a:rPr>
              <a:t>Các mệnh đề khác nhau nên đặt trên những dòng khác nhau</a:t>
            </a:r>
            <a:endParaRPr lang="en-US" sz="3500" dirty="0">
              <a:latin typeface="Times New Roman" panose="02020603050405020304" pitchFamily="18" charset="0"/>
              <a:cs typeface="Times New Roman" panose="02020603050405020304" pitchFamily="18" charset="0"/>
            </a:endParaRPr>
          </a:p>
          <a:p>
            <a:pPr marL="457200" lvl="1" indent="0">
              <a:buNone/>
            </a:pPr>
            <a:endParaRPr lang="en-US" sz="21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a:p>
            <a:pPr marL="457200" lvl="1" indent="0">
              <a:buNone/>
            </a:pPr>
            <a:endParaRPr lang="en-US" sz="21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3038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en-US" sz="2400" dirty="0"/>
              <a:t>Thao tác với c</a:t>
            </a:r>
            <a:r>
              <a:rPr lang="vi-VN" sz="2400" dirty="0"/>
              <a:t>ơ</a:t>
            </a:r>
            <a:r>
              <a:rPr lang="en-US" sz="2400" dirty="0"/>
              <a:t> </a:t>
            </a:r>
            <a:r>
              <a:rPr lang="en-US" sz="2400" dirty="0" err="1"/>
              <a:t>sở</a:t>
            </a:r>
            <a:r>
              <a:rPr lang="en-US" sz="2400" dirty="0"/>
              <a:t> dữ liệu trên Query Editor </a:t>
            </a:r>
            <a:endParaRPr lang="vi-VN" sz="2500" dirty="0">
              <a:latin typeface="Arial" panose="020B0604020202020204" pitchFamily="34" charset="0"/>
              <a:cs typeface="Arial" panose="020B0604020202020204" pitchFamily="34" charset="0"/>
            </a:endParaRPr>
          </a:p>
          <a:p>
            <a:pPr lvl="1"/>
            <a:r>
              <a:rPr lang="en-US" sz="2100" dirty="0">
                <a:latin typeface="Arial" panose="020B0604020202020204" pitchFamily="34" charset="0"/>
                <a:cs typeface="Arial" panose="020B0604020202020204" pitchFamily="34" charset="0"/>
              </a:rPr>
              <a:t>Sử dụng </a:t>
            </a:r>
            <a:r>
              <a:rPr lang="en-US" sz="2100" dirty="0" err="1">
                <a:latin typeface="Arial" panose="020B0604020202020204" pitchFamily="34" charset="0"/>
                <a:cs typeface="Arial" panose="020B0604020202020204" pitchFamily="34" charset="0"/>
              </a:rPr>
              <a:t>lệnh</a:t>
            </a:r>
            <a:r>
              <a:rPr lang="en-US" sz="2100" dirty="0">
                <a:latin typeface="Arial" panose="020B0604020202020204" pitchFamily="34" charset="0"/>
                <a:cs typeface="Arial" panose="020B0604020202020204" pitchFamily="34" charset="0"/>
              </a:rPr>
              <a:t> use chọn database cần </a:t>
            </a:r>
            <a:r>
              <a:rPr lang="en-US" sz="2100" dirty="0" err="1">
                <a:latin typeface="Arial" panose="020B0604020202020204" pitchFamily="34" charset="0"/>
                <a:cs typeface="Arial" panose="020B0604020202020204" pitchFamily="34" charset="0"/>
              </a:rPr>
              <a:t>thao</a:t>
            </a:r>
            <a:r>
              <a:rPr lang="en-US" sz="2100" dirty="0">
                <a:latin typeface="Arial" panose="020B0604020202020204" pitchFamily="34" charset="0"/>
                <a:cs typeface="Arial" panose="020B0604020202020204" pitchFamily="34" charset="0"/>
              </a:rPr>
              <a:t> tác</a:t>
            </a:r>
          </a:p>
          <a:p>
            <a:pPr lvl="1"/>
            <a:r>
              <a:rPr lang="en-US" sz="2100" dirty="0">
                <a:latin typeface="Arial" panose="020B0604020202020204" pitchFamily="34" charset="0"/>
                <a:cs typeface="Arial" panose="020B0604020202020204" pitchFamily="34" charset="0"/>
              </a:rPr>
              <a:t>D</a:t>
            </a:r>
            <a:r>
              <a:rPr lang="vi-VN" sz="2100" dirty="0">
                <a:latin typeface="Arial" panose="020B0604020202020204" pitchFamily="34" charset="0"/>
                <a:cs typeface="Arial" panose="020B0604020202020204" pitchFamily="34" charset="0"/>
              </a:rPr>
              <a:t>ạng đơn giản, cú pháp của lệnh SELECT như sau:</a:t>
            </a:r>
            <a:endParaRPr lang="en-US" sz="2100" dirty="0">
              <a:latin typeface="Arial" panose="020B0604020202020204" pitchFamily="34" charset="0"/>
              <a:cs typeface="Arial" panose="020B0604020202020204" pitchFamily="34" charset="0"/>
            </a:endParaRPr>
          </a:p>
          <a:p>
            <a:pPr marL="457200" lvl="1" indent="0">
              <a:buNone/>
            </a:pPr>
            <a:endParaRPr lang="en-US" sz="21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a:p>
            <a:pPr marL="457200" lvl="1" indent="0">
              <a:buNone/>
            </a:pPr>
            <a:endParaRPr lang="en-US" sz="21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 xmlns:a16="http://schemas.microsoft.com/office/drawing/2014/main" id="{B183DFFB-CDFB-48D5-87E0-0A7AAF3739AD}"/>
              </a:ext>
            </a:extLst>
          </p:cNvPr>
          <p:cNvPicPr>
            <a:picLocks noChangeAspect="1"/>
          </p:cNvPicPr>
          <p:nvPr/>
        </p:nvPicPr>
        <p:blipFill>
          <a:blip r:embed="rId2"/>
          <a:stretch>
            <a:fillRect/>
          </a:stretch>
        </p:blipFill>
        <p:spPr>
          <a:xfrm>
            <a:off x="1981200" y="2362200"/>
            <a:ext cx="5257800" cy="1066800"/>
          </a:xfrm>
          <a:prstGeom prst="rect">
            <a:avLst/>
          </a:prstGeom>
        </p:spPr>
      </p:pic>
      <p:pic>
        <p:nvPicPr>
          <p:cNvPr id="9" name="Picture 8">
            <a:extLst>
              <a:ext uri="{FF2B5EF4-FFF2-40B4-BE49-F238E27FC236}">
                <a16:creationId xmlns="" xmlns:a16="http://schemas.microsoft.com/office/drawing/2014/main" id="{2A7A4DAC-D5BB-4275-B729-663630DD92F6}"/>
              </a:ext>
            </a:extLst>
          </p:cNvPr>
          <p:cNvPicPr>
            <a:picLocks noChangeAspect="1"/>
          </p:cNvPicPr>
          <p:nvPr/>
        </p:nvPicPr>
        <p:blipFill>
          <a:blip r:embed="rId3"/>
          <a:stretch>
            <a:fillRect/>
          </a:stretch>
        </p:blipFill>
        <p:spPr>
          <a:xfrm>
            <a:off x="2705100" y="3505200"/>
            <a:ext cx="3810000" cy="1799167"/>
          </a:xfrm>
          <a:prstGeom prst="rect">
            <a:avLst/>
          </a:prstGeom>
        </p:spPr>
      </p:pic>
      <p:pic>
        <p:nvPicPr>
          <p:cNvPr id="10" name="Picture 9">
            <a:extLst>
              <a:ext uri="{FF2B5EF4-FFF2-40B4-BE49-F238E27FC236}">
                <a16:creationId xmlns="" xmlns:a16="http://schemas.microsoft.com/office/drawing/2014/main" id="{E6876F9E-B2AF-4E53-AEDD-82197398F10B}"/>
              </a:ext>
            </a:extLst>
          </p:cNvPr>
          <p:cNvPicPr>
            <a:picLocks noChangeAspect="1"/>
          </p:cNvPicPr>
          <p:nvPr/>
        </p:nvPicPr>
        <p:blipFill>
          <a:blip r:embed="rId4"/>
          <a:stretch>
            <a:fillRect/>
          </a:stretch>
        </p:blipFill>
        <p:spPr>
          <a:xfrm>
            <a:off x="1295400" y="5304368"/>
            <a:ext cx="6553200" cy="1553632"/>
          </a:xfrm>
          <a:prstGeom prst="rect">
            <a:avLst/>
          </a:prstGeom>
        </p:spPr>
      </p:pic>
    </p:spTree>
    <p:extLst>
      <p:ext uri="{BB962C8B-B14F-4D97-AF65-F5344CB8AC3E}">
        <p14:creationId xmlns:p14="http://schemas.microsoft.com/office/powerpoint/2010/main" val="65995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Management Studio</a:t>
            </a:r>
            <a:endParaRPr lang="en-SG" dirty="0"/>
          </a:p>
        </p:txBody>
      </p:sp>
      <p:sp>
        <p:nvSpPr>
          <p:cNvPr id="3" name="Content Placeholder 2"/>
          <p:cNvSpPr>
            <a:spLocks noGrp="1"/>
          </p:cNvSpPr>
          <p:nvPr>
            <p:ph idx="1"/>
          </p:nvPr>
        </p:nvSpPr>
        <p:spPr/>
        <p:txBody>
          <a:bodyPr/>
          <a:lstStyle/>
          <a:p>
            <a:r>
              <a:rPr lang="en-SG" dirty="0" err="1" smtClean="0"/>
              <a:t>Viết</a:t>
            </a:r>
            <a:r>
              <a:rPr lang="en-SG" dirty="0" smtClean="0"/>
              <a:t> </a:t>
            </a:r>
            <a:r>
              <a:rPr lang="en-SG" dirty="0" err="1" smtClean="0"/>
              <a:t>câu</a:t>
            </a:r>
            <a:r>
              <a:rPr lang="en-SG" dirty="0" smtClean="0"/>
              <a:t> </a:t>
            </a:r>
            <a:r>
              <a:rPr lang="en-SG" dirty="0" err="1" smtClean="0"/>
              <a:t>truy</a:t>
            </a:r>
            <a:r>
              <a:rPr lang="en-SG" dirty="0" smtClean="0"/>
              <a:t> </a:t>
            </a:r>
            <a:r>
              <a:rPr lang="en-SG" dirty="0" err="1" smtClean="0"/>
              <a:t>vấn</a:t>
            </a:r>
            <a:r>
              <a:rPr lang="en-SG" dirty="0" smtClean="0"/>
              <a:t> </a:t>
            </a:r>
            <a:r>
              <a:rPr lang="en-SG" dirty="0" err="1" smtClean="0"/>
              <a:t>hiển</a:t>
            </a:r>
            <a:r>
              <a:rPr lang="en-SG" dirty="0" smtClean="0"/>
              <a:t> </a:t>
            </a:r>
            <a:r>
              <a:rPr lang="en-SG" dirty="0" err="1" smtClean="0"/>
              <a:t>thị</a:t>
            </a:r>
            <a:r>
              <a:rPr lang="en-SG" dirty="0" smtClean="0"/>
              <a:t> </a:t>
            </a:r>
            <a:r>
              <a:rPr lang="en-SG" dirty="0" err="1" smtClean="0"/>
              <a:t>danh</a:t>
            </a:r>
            <a:r>
              <a:rPr lang="en-SG" dirty="0" smtClean="0"/>
              <a:t> </a:t>
            </a:r>
            <a:r>
              <a:rPr lang="en-SG" dirty="0" err="1"/>
              <a:t>sách</a:t>
            </a:r>
            <a:r>
              <a:rPr lang="en-SG" dirty="0"/>
              <a:t> </a:t>
            </a:r>
            <a:r>
              <a:rPr lang="en-SG" dirty="0" err="1"/>
              <a:t>nhân</a:t>
            </a:r>
            <a:r>
              <a:rPr lang="en-SG" dirty="0"/>
              <a:t> </a:t>
            </a:r>
            <a:r>
              <a:rPr lang="en-SG" dirty="0" err="1"/>
              <a:t>viên</a:t>
            </a:r>
            <a:r>
              <a:rPr lang="en-SG" dirty="0"/>
              <a:t> </a:t>
            </a:r>
            <a:r>
              <a:rPr lang="en-SG" dirty="0" err="1" smtClean="0"/>
              <a:t>nam</a:t>
            </a:r>
            <a:r>
              <a:rPr lang="en-SG" dirty="0" smtClean="0"/>
              <a:t> </a:t>
            </a:r>
            <a:r>
              <a:rPr lang="en-SG" dirty="0"/>
              <a:t>ở </a:t>
            </a:r>
            <a:r>
              <a:rPr lang="en-SG" dirty="0" err="1" smtClean="0"/>
              <a:t>vũng</a:t>
            </a:r>
            <a:r>
              <a:rPr lang="en-SG" dirty="0" smtClean="0"/>
              <a:t> </a:t>
            </a:r>
            <a:r>
              <a:rPr lang="en-SG" dirty="0" err="1" smtClean="0"/>
              <a:t>tàu</a:t>
            </a:r>
            <a:r>
              <a:rPr lang="en-SG" dirty="0" smtClean="0"/>
              <a:t>.</a:t>
            </a:r>
            <a:endParaRPr lang="en-SG" dirty="0"/>
          </a:p>
        </p:txBody>
      </p:sp>
    </p:spTree>
    <p:extLst>
      <p:ext uri="{BB962C8B-B14F-4D97-AF65-F5344CB8AC3E}">
        <p14:creationId xmlns:p14="http://schemas.microsoft.com/office/powerpoint/2010/main" val="3422929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en-US" sz="2400" dirty="0"/>
              <a:t>Thao tác với c</a:t>
            </a:r>
            <a:r>
              <a:rPr lang="vi-VN" sz="2400" dirty="0"/>
              <a:t>ơ</a:t>
            </a:r>
            <a:r>
              <a:rPr lang="en-US" sz="2400" dirty="0"/>
              <a:t> </a:t>
            </a:r>
            <a:r>
              <a:rPr lang="en-US" sz="2400" dirty="0" err="1"/>
              <a:t>sở</a:t>
            </a:r>
            <a:r>
              <a:rPr lang="en-US" sz="2400" dirty="0"/>
              <a:t> dữ liệu trên Query Editor</a:t>
            </a:r>
          </a:p>
          <a:p>
            <a:pPr lvl="1"/>
            <a:r>
              <a:rPr lang="en-US" sz="2100" dirty="0" err="1">
                <a:latin typeface="Arial" panose="020B0604020202020204" pitchFamily="34" charset="0"/>
                <a:cs typeface="Arial" panose="020B0604020202020204" pitchFamily="34" charset="0"/>
              </a:rPr>
              <a:t>Dạng</a:t>
            </a:r>
            <a:r>
              <a:rPr lang="en-US" sz="2100" dirty="0">
                <a:latin typeface="Arial" panose="020B0604020202020204" pitchFamily="34" charset="0"/>
                <a:cs typeface="Arial" panose="020B0604020202020204" pitchFamily="34" charset="0"/>
              </a:rPr>
              <a:t> đầy đủ, </a:t>
            </a:r>
            <a:r>
              <a:rPr lang="en-US" sz="2100" dirty="0" err="1">
                <a:latin typeface="Arial" panose="020B0604020202020204" pitchFamily="34" charset="0"/>
                <a:cs typeface="Arial" panose="020B0604020202020204" pitchFamily="34" charset="0"/>
              </a:rPr>
              <a:t>cú</a:t>
            </a:r>
            <a:r>
              <a:rPr lang="en-US" sz="2100" dirty="0">
                <a:latin typeface="Arial" panose="020B0604020202020204" pitchFamily="34" charset="0"/>
                <a:cs typeface="Arial" panose="020B0604020202020204" pitchFamily="34" charset="0"/>
              </a:rPr>
              <a:t> pháp của </a:t>
            </a:r>
            <a:r>
              <a:rPr lang="en-US" sz="2100" dirty="0" err="1">
                <a:latin typeface="Arial" panose="020B0604020202020204" pitchFamily="34" charset="0"/>
                <a:cs typeface="Arial" panose="020B0604020202020204" pitchFamily="34" charset="0"/>
              </a:rPr>
              <a:t>lệnh</a:t>
            </a:r>
            <a:r>
              <a:rPr lang="en-US" sz="2100" dirty="0">
                <a:latin typeface="Arial" panose="020B0604020202020204" pitchFamily="34" charset="0"/>
                <a:cs typeface="Arial" panose="020B0604020202020204" pitchFamily="34" charset="0"/>
              </a:rPr>
              <a:t> SELECT trong SQL Server</a:t>
            </a:r>
            <a:r>
              <a:rPr lang="en-US" sz="2000" dirty="0"/>
              <a:t> :</a:t>
            </a:r>
            <a:endParaRPr lang="en-US" sz="2000" dirty="0">
              <a:latin typeface="Arial" panose="020B0604020202020204" pitchFamily="34" charset="0"/>
              <a:cs typeface="Arial" panose="020B0604020202020204" pitchFamily="34" charset="0"/>
            </a:endParaRPr>
          </a:p>
          <a:p>
            <a:pPr marL="457200" lvl="1" indent="0">
              <a:buNone/>
            </a:pPr>
            <a:endParaRPr lang="en-US" sz="2000" dirty="0"/>
          </a:p>
          <a:p>
            <a:pPr marL="0" indent="0">
              <a:buNone/>
            </a:pPr>
            <a:endParaRPr lang="vi-VN" sz="25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 xmlns:a16="http://schemas.microsoft.com/office/drawing/2014/main" id="{1A29E9DC-CFD7-4B87-86F2-A9B266807D48}"/>
              </a:ext>
            </a:extLst>
          </p:cNvPr>
          <p:cNvPicPr>
            <a:picLocks noChangeAspect="1"/>
          </p:cNvPicPr>
          <p:nvPr/>
        </p:nvPicPr>
        <p:blipFill>
          <a:blip r:embed="rId2"/>
          <a:stretch>
            <a:fillRect/>
          </a:stretch>
        </p:blipFill>
        <p:spPr>
          <a:xfrm>
            <a:off x="762000" y="1981200"/>
            <a:ext cx="7848600" cy="1948070"/>
          </a:xfrm>
          <a:prstGeom prst="rect">
            <a:avLst/>
          </a:prstGeom>
        </p:spPr>
      </p:pic>
      <p:pic>
        <p:nvPicPr>
          <p:cNvPr id="6" name="Picture 5">
            <a:extLst>
              <a:ext uri="{FF2B5EF4-FFF2-40B4-BE49-F238E27FC236}">
                <a16:creationId xmlns="" xmlns:a16="http://schemas.microsoft.com/office/drawing/2014/main" id="{40419544-B5AA-4B10-B701-9777770794E6}"/>
              </a:ext>
            </a:extLst>
          </p:cNvPr>
          <p:cNvPicPr>
            <a:picLocks noChangeAspect="1"/>
          </p:cNvPicPr>
          <p:nvPr/>
        </p:nvPicPr>
        <p:blipFill>
          <a:blip r:embed="rId3"/>
          <a:stretch>
            <a:fillRect/>
          </a:stretch>
        </p:blipFill>
        <p:spPr>
          <a:xfrm>
            <a:off x="1219200" y="3919332"/>
            <a:ext cx="6705600" cy="1447800"/>
          </a:xfrm>
          <a:prstGeom prst="rect">
            <a:avLst/>
          </a:prstGeom>
        </p:spPr>
      </p:pic>
      <p:pic>
        <p:nvPicPr>
          <p:cNvPr id="9" name="Picture 8">
            <a:extLst>
              <a:ext uri="{FF2B5EF4-FFF2-40B4-BE49-F238E27FC236}">
                <a16:creationId xmlns="" xmlns:a16="http://schemas.microsoft.com/office/drawing/2014/main" id="{0AD99B86-8328-44AD-81C0-A91EDDA592B6}"/>
              </a:ext>
            </a:extLst>
          </p:cNvPr>
          <p:cNvPicPr>
            <a:picLocks noChangeAspect="1"/>
          </p:cNvPicPr>
          <p:nvPr/>
        </p:nvPicPr>
        <p:blipFill>
          <a:blip r:embed="rId4"/>
          <a:stretch>
            <a:fillRect/>
          </a:stretch>
        </p:blipFill>
        <p:spPr>
          <a:xfrm>
            <a:off x="2872404" y="5367132"/>
            <a:ext cx="3276600" cy="1414670"/>
          </a:xfrm>
          <a:prstGeom prst="rect">
            <a:avLst/>
          </a:prstGeom>
        </p:spPr>
      </p:pic>
    </p:spTree>
    <p:extLst>
      <p:ext uri="{BB962C8B-B14F-4D97-AF65-F5344CB8AC3E}">
        <p14:creationId xmlns:p14="http://schemas.microsoft.com/office/powerpoint/2010/main" val="2782719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Tổng quan về SQL Server</a:t>
            </a:r>
          </a:p>
          <a:p>
            <a:pPr lvl="1"/>
            <a:r>
              <a:rPr lang="en-US" dirty="0"/>
              <a:t>Giới thiệu.</a:t>
            </a:r>
          </a:p>
          <a:p>
            <a:pPr lvl="1"/>
            <a:r>
              <a:rPr lang="en-US" dirty="0"/>
              <a:t>Tính năng.</a:t>
            </a:r>
          </a:p>
          <a:p>
            <a:pPr lvl="1"/>
            <a:r>
              <a:rPr lang="en-US" dirty="0"/>
              <a:t>Công cụ quản lý dữ liệu.</a:t>
            </a:r>
          </a:p>
          <a:p>
            <a:pPr lvl="1"/>
            <a:r>
              <a:rPr lang="en-US" dirty="0"/>
              <a:t>Cài đặt.</a:t>
            </a:r>
          </a:p>
          <a:p>
            <a:r>
              <a:rPr lang="en-US" dirty="0"/>
              <a:t>SQL Server Management Studio</a:t>
            </a:r>
          </a:p>
          <a:p>
            <a:pPr lvl="1"/>
            <a:r>
              <a:rPr lang="en-US" dirty="0"/>
              <a:t>Quản lý cơ </a:t>
            </a:r>
            <a:r>
              <a:rPr lang="en-US" dirty="0" err="1"/>
              <a:t>sở</a:t>
            </a:r>
            <a:r>
              <a:rPr lang="en-US" dirty="0"/>
              <a:t> dữ liệu.</a:t>
            </a:r>
          </a:p>
          <a:p>
            <a:pPr lvl="1"/>
            <a:r>
              <a:rPr lang="en-US" dirty="0"/>
              <a:t>Thao tác với c</a:t>
            </a:r>
            <a:r>
              <a:rPr lang="vi-VN" dirty="0"/>
              <a:t>ơ</a:t>
            </a:r>
            <a:r>
              <a:rPr lang="en-US" dirty="0"/>
              <a:t> </a:t>
            </a:r>
            <a:r>
              <a:rPr lang="en-US" dirty="0" err="1"/>
              <a:t>sở</a:t>
            </a:r>
            <a:r>
              <a:rPr lang="en-US" dirty="0"/>
              <a:t> dữ liệu.</a:t>
            </a:r>
          </a:p>
          <a:p>
            <a:pPr lvl="1"/>
            <a:endParaRPr lang="en-US" dirty="0"/>
          </a:p>
          <a:p>
            <a:endParaRPr lang="en-US" dirty="0"/>
          </a:p>
        </p:txBody>
      </p:sp>
    </p:spTree>
    <p:extLst>
      <p:ext uri="{BB962C8B-B14F-4D97-AF65-F5344CB8AC3E}">
        <p14:creationId xmlns:p14="http://schemas.microsoft.com/office/powerpoint/2010/main" val="10098163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Management Studio</a:t>
            </a:r>
          </a:p>
        </p:txBody>
      </p:sp>
      <p:sp>
        <p:nvSpPr>
          <p:cNvPr id="4" name="Content Placeholder 3"/>
          <p:cNvSpPr>
            <a:spLocks noGrp="1"/>
          </p:cNvSpPr>
          <p:nvPr>
            <p:ph idx="1"/>
          </p:nvPr>
        </p:nvSpPr>
        <p:spPr>
          <a:xfrm>
            <a:off x="457200" y="1066800"/>
            <a:ext cx="8229600" cy="5257800"/>
          </a:xfrm>
        </p:spPr>
        <p:txBody>
          <a:bodyPr/>
          <a:lstStyle/>
          <a:p>
            <a:r>
              <a:rPr lang="en-US" sz="2400" dirty="0"/>
              <a:t>Thao tác với c</a:t>
            </a:r>
            <a:r>
              <a:rPr lang="vi-VN" sz="2400" dirty="0"/>
              <a:t>ơ</a:t>
            </a:r>
            <a:r>
              <a:rPr lang="en-US" sz="2400" dirty="0"/>
              <a:t> </a:t>
            </a:r>
            <a:r>
              <a:rPr lang="en-US" sz="2400" dirty="0" err="1"/>
              <a:t>sở</a:t>
            </a:r>
            <a:r>
              <a:rPr lang="en-US" sz="2400" dirty="0"/>
              <a:t> dữ liệu trên Query Editor</a:t>
            </a:r>
          </a:p>
          <a:p>
            <a:pPr lvl="1"/>
            <a:r>
              <a:rPr lang="en-US" sz="2100" dirty="0">
                <a:latin typeface="Arial" panose="020B0604020202020204" pitchFamily="34" charset="0"/>
                <a:cs typeface="Arial" panose="020B0604020202020204" pitchFamily="34" charset="0"/>
              </a:rPr>
              <a:t>Sử dụng nhiều bảng dữ liệu</a:t>
            </a:r>
            <a:endParaRPr lang="en-US" sz="2000" dirty="0">
              <a:latin typeface="Arial" panose="020B0604020202020204" pitchFamily="34" charset="0"/>
              <a:cs typeface="Arial" panose="020B0604020202020204" pitchFamily="34" charset="0"/>
            </a:endParaRPr>
          </a:p>
          <a:p>
            <a:pPr marL="457200" lvl="1" indent="0">
              <a:buNone/>
            </a:pPr>
            <a:endParaRPr lang="en-US" sz="2000" dirty="0"/>
          </a:p>
          <a:p>
            <a:pPr marL="0" indent="0">
              <a:buNone/>
            </a:pPr>
            <a:endParaRPr lang="vi-VN" sz="2500" dirty="0">
              <a:latin typeface="Arial" panose="020B0604020202020204" pitchFamily="34" charset="0"/>
              <a:cs typeface="Arial" panose="020B0604020202020204" pitchFamily="34" charset="0"/>
            </a:endParaRPr>
          </a:p>
          <a:p>
            <a:pPr lvl="1"/>
            <a:endParaRPr lang="en-US" sz="21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 xmlns:a16="http://schemas.microsoft.com/office/drawing/2014/main" id="{3CF9312B-0F7B-4C8C-B3B6-275BB7369E6D}"/>
              </a:ext>
            </a:extLst>
          </p:cNvPr>
          <p:cNvPicPr>
            <a:picLocks noChangeAspect="1"/>
          </p:cNvPicPr>
          <p:nvPr/>
        </p:nvPicPr>
        <p:blipFill>
          <a:blip r:embed="rId2"/>
          <a:stretch>
            <a:fillRect/>
          </a:stretch>
        </p:blipFill>
        <p:spPr>
          <a:xfrm>
            <a:off x="80340" y="2241274"/>
            <a:ext cx="5787059" cy="1244876"/>
          </a:xfrm>
          <a:prstGeom prst="rect">
            <a:avLst/>
          </a:prstGeom>
        </p:spPr>
      </p:pic>
      <p:pic>
        <p:nvPicPr>
          <p:cNvPr id="5" name="Picture 4">
            <a:extLst>
              <a:ext uri="{FF2B5EF4-FFF2-40B4-BE49-F238E27FC236}">
                <a16:creationId xmlns="" xmlns:a16="http://schemas.microsoft.com/office/drawing/2014/main" id="{8474D735-2286-498E-9140-36EBB3BDA2E6}"/>
              </a:ext>
            </a:extLst>
          </p:cNvPr>
          <p:cNvPicPr>
            <a:picLocks noChangeAspect="1"/>
          </p:cNvPicPr>
          <p:nvPr/>
        </p:nvPicPr>
        <p:blipFill>
          <a:blip r:embed="rId3"/>
          <a:stretch>
            <a:fillRect/>
          </a:stretch>
        </p:blipFill>
        <p:spPr>
          <a:xfrm>
            <a:off x="5943600" y="1691309"/>
            <a:ext cx="2467490" cy="1714500"/>
          </a:xfrm>
          <a:prstGeom prst="rect">
            <a:avLst/>
          </a:prstGeom>
        </p:spPr>
      </p:pic>
      <p:pic>
        <p:nvPicPr>
          <p:cNvPr id="8" name="Picture 7">
            <a:extLst>
              <a:ext uri="{FF2B5EF4-FFF2-40B4-BE49-F238E27FC236}">
                <a16:creationId xmlns="" xmlns:a16="http://schemas.microsoft.com/office/drawing/2014/main" id="{DEA00E59-A4D6-460B-8D2B-AAEE527ECA5E}"/>
              </a:ext>
            </a:extLst>
          </p:cNvPr>
          <p:cNvPicPr>
            <a:picLocks noChangeAspect="1"/>
          </p:cNvPicPr>
          <p:nvPr/>
        </p:nvPicPr>
        <p:blipFill>
          <a:blip r:embed="rId4"/>
          <a:stretch>
            <a:fillRect/>
          </a:stretch>
        </p:blipFill>
        <p:spPr>
          <a:xfrm>
            <a:off x="2209800" y="3499402"/>
            <a:ext cx="4333875" cy="1174474"/>
          </a:xfrm>
          <a:prstGeom prst="rect">
            <a:avLst/>
          </a:prstGeom>
        </p:spPr>
      </p:pic>
      <p:pic>
        <p:nvPicPr>
          <p:cNvPr id="10" name="Picture 9">
            <a:extLst>
              <a:ext uri="{FF2B5EF4-FFF2-40B4-BE49-F238E27FC236}">
                <a16:creationId xmlns="" xmlns:a16="http://schemas.microsoft.com/office/drawing/2014/main" id="{271CB908-A57A-402D-8C12-190203C87E12}"/>
              </a:ext>
            </a:extLst>
          </p:cNvPr>
          <p:cNvPicPr>
            <a:picLocks noChangeAspect="1"/>
          </p:cNvPicPr>
          <p:nvPr/>
        </p:nvPicPr>
        <p:blipFill>
          <a:blip r:embed="rId5"/>
          <a:stretch>
            <a:fillRect/>
          </a:stretch>
        </p:blipFill>
        <p:spPr>
          <a:xfrm>
            <a:off x="3810000" y="4660625"/>
            <a:ext cx="1447800" cy="2197376"/>
          </a:xfrm>
          <a:prstGeom prst="rect">
            <a:avLst/>
          </a:prstGeom>
        </p:spPr>
      </p:pic>
    </p:spTree>
    <p:extLst>
      <p:ext uri="{BB962C8B-B14F-4D97-AF65-F5344CB8AC3E}">
        <p14:creationId xmlns:p14="http://schemas.microsoft.com/office/powerpoint/2010/main" val="730410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LAB1 – BÀI 4</a:t>
            </a:r>
            <a:endParaRPr lang="en-SG" dirty="0"/>
          </a:p>
        </p:txBody>
      </p:sp>
      <p:sp>
        <p:nvSpPr>
          <p:cNvPr id="3" name="Content Placeholder 2"/>
          <p:cNvSpPr>
            <a:spLocks noGrp="1"/>
          </p:cNvSpPr>
          <p:nvPr>
            <p:ph idx="1"/>
          </p:nvPr>
        </p:nvSpPr>
        <p:spPr/>
        <p:txBody>
          <a:bodyPr/>
          <a:lstStyle/>
          <a:p>
            <a:r>
              <a:rPr lang="en-SG" dirty="0" smtClean="0"/>
              <a:t>1</a:t>
            </a:r>
            <a:r>
              <a:rPr lang="en-SG" dirty="0"/>
              <a:t>. </a:t>
            </a:r>
            <a:r>
              <a:rPr lang="en-SG" dirty="0" err="1"/>
              <a:t>Hiển</a:t>
            </a:r>
            <a:r>
              <a:rPr lang="en-SG" dirty="0"/>
              <a:t> </a:t>
            </a:r>
            <a:r>
              <a:rPr lang="en-SG" dirty="0" err="1"/>
              <a:t>thị</a:t>
            </a:r>
            <a:r>
              <a:rPr lang="en-SG" dirty="0"/>
              <a:t> </a:t>
            </a:r>
            <a:r>
              <a:rPr lang="en-SG" dirty="0" err="1" smtClean="0"/>
              <a:t>thân</a:t>
            </a:r>
            <a:r>
              <a:rPr lang="en-SG" dirty="0" smtClean="0"/>
              <a:t> </a:t>
            </a:r>
            <a:r>
              <a:rPr lang="en-SG" dirty="0" err="1" smtClean="0"/>
              <a:t>nhân</a:t>
            </a:r>
            <a:r>
              <a:rPr lang="en-SG" dirty="0" smtClean="0"/>
              <a:t> </a:t>
            </a:r>
            <a:r>
              <a:rPr lang="en-SG" dirty="0" err="1" smtClean="0"/>
              <a:t>của</a:t>
            </a:r>
            <a:r>
              <a:rPr lang="en-SG" dirty="0" smtClean="0"/>
              <a:t> </a:t>
            </a:r>
            <a:r>
              <a:rPr lang="en-SG" dirty="0" err="1" smtClean="0"/>
              <a:t>nhân</a:t>
            </a:r>
            <a:r>
              <a:rPr lang="en-SG" dirty="0" smtClean="0"/>
              <a:t> </a:t>
            </a:r>
            <a:r>
              <a:rPr lang="en-SG" dirty="0" err="1" smtClean="0"/>
              <a:t>viên</a:t>
            </a:r>
            <a:r>
              <a:rPr lang="en-SG" dirty="0" smtClean="0"/>
              <a:t> </a:t>
            </a:r>
            <a:r>
              <a:rPr lang="en-SG" dirty="0" err="1" smtClean="0"/>
              <a:t>Đinh</a:t>
            </a:r>
            <a:r>
              <a:rPr lang="en-SG" dirty="0" smtClean="0"/>
              <a:t> </a:t>
            </a:r>
            <a:r>
              <a:rPr lang="en-SG" dirty="0" err="1" smtClean="0"/>
              <a:t>Bá</a:t>
            </a:r>
            <a:r>
              <a:rPr lang="en-SG" dirty="0" smtClean="0"/>
              <a:t> </a:t>
            </a:r>
            <a:r>
              <a:rPr lang="en-SG" dirty="0" err="1" smtClean="0"/>
              <a:t>Tiên</a:t>
            </a:r>
            <a:endParaRPr lang="en-SG" dirty="0"/>
          </a:p>
          <a:p>
            <a:r>
              <a:rPr lang="vi-VN" dirty="0" smtClean="0"/>
              <a:t>2</a:t>
            </a:r>
            <a:r>
              <a:rPr lang="vi-VN" dirty="0"/>
              <a:t>. Hiển thị tên </a:t>
            </a:r>
            <a:r>
              <a:rPr lang="en-SG" dirty="0" err="1" smtClean="0"/>
              <a:t>các</a:t>
            </a:r>
            <a:r>
              <a:rPr lang="en-SG" dirty="0" smtClean="0"/>
              <a:t> </a:t>
            </a:r>
            <a:r>
              <a:rPr lang="en-SG" dirty="0" err="1" smtClean="0"/>
              <a:t>công</a:t>
            </a:r>
            <a:r>
              <a:rPr lang="en-SG" dirty="0" smtClean="0"/>
              <a:t> </a:t>
            </a:r>
            <a:r>
              <a:rPr lang="en-SG" dirty="0" err="1" smtClean="0"/>
              <a:t>việc</a:t>
            </a:r>
            <a:r>
              <a:rPr lang="en-SG" dirty="0" smtClean="0"/>
              <a:t> </a:t>
            </a:r>
            <a:r>
              <a:rPr lang="en-SG" dirty="0" err="1" smtClean="0"/>
              <a:t>của</a:t>
            </a:r>
            <a:r>
              <a:rPr lang="en-SG" dirty="0" smtClean="0"/>
              <a:t> </a:t>
            </a:r>
            <a:r>
              <a:rPr lang="en-SG" dirty="0" err="1" smtClean="0"/>
              <a:t>đề</a:t>
            </a:r>
            <a:r>
              <a:rPr lang="en-SG" dirty="0" smtClean="0"/>
              <a:t> </a:t>
            </a:r>
            <a:r>
              <a:rPr lang="en-SG" dirty="0" err="1" smtClean="0"/>
              <a:t>án</a:t>
            </a:r>
            <a:r>
              <a:rPr lang="en-SG" dirty="0" smtClean="0"/>
              <a:t> Tin </a:t>
            </a:r>
            <a:r>
              <a:rPr lang="en-SG" dirty="0" err="1" smtClean="0"/>
              <a:t>học</a:t>
            </a:r>
            <a:r>
              <a:rPr lang="en-SG" dirty="0" smtClean="0"/>
              <a:t> </a:t>
            </a:r>
            <a:r>
              <a:rPr lang="en-SG" dirty="0" err="1" smtClean="0"/>
              <a:t>hóa</a:t>
            </a:r>
            <a:endParaRPr lang="en-SG" dirty="0"/>
          </a:p>
          <a:p>
            <a:r>
              <a:rPr lang="en-SG" dirty="0"/>
              <a:t>3</a:t>
            </a:r>
            <a:r>
              <a:rPr lang="vi-VN" dirty="0" smtClean="0"/>
              <a:t>. </a:t>
            </a:r>
            <a:r>
              <a:rPr lang="vi-VN" dirty="0"/>
              <a:t>Hiển thị tên phòng ban </a:t>
            </a:r>
            <a:r>
              <a:rPr lang="en-SG" dirty="0" err="1" smtClean="0"/>
              <a:t>tham</a:t>
            </a:r>
            <a:r>
              <a:rPr lang="en-SG" dirty="0" smtClean="0"/>
              <a:t> </a:t>
            </a:r>
            <a:r>
              <a:rPr lang="en-SG" dirty="0" err="1" smtClean="0"/>
              <a:t>gia</a:t>
            </a:r>
            <a:r>
              <a:rPr lang="en-SG" dirty="0" smtClean="0"/>
              <a:t> </a:t>
            </a:r>
            <a:r>
              <a:rPr lang="en-SG" dirty="0" err="1" smtClean="0"/>
              <a:t>nhiều</a:t>
            </a:r>
            <a:r>
              <a:rPr lang="en-SG" dirty="0" smtClean="0"/>
              <a:t> </a:t>
            </a:r>
            <a:r>
              <a:rPr lang="en-SG" dirty="0" err="1" smtClean="0"/>
              <a:t>dự</a:t>
            </a:r>
            <a:r>
              <a:rPr lang="en-SG" dirty="0" smtClean="0"/>
              <a:t> </a:t>
            </a:r>
            <a:r>
              <a:rPr lang="en-SG" dirty="0" err="1" smtClean="0"/>
              <a:t>án</a:t>
            </a:r>
            <a:r>
              <a:rPr lang="en-SG" dirty="0" smtClean="0"/>
              <a:t> </a:t>
            </a:r>
            <a:r>
              <a:rPr lang="en-SG" dirty="0" err="1" smtClean="0"/>
              <a:t>hơn</a:t>
            </a:r>
            <a:r>
              <a:rPr lang="en-SG" dirty="0" smtClean="0"/>
              <a:t> </a:t>
            </a:r>
            <a:r>
              <a:rPr lang="en-SG" dirty="0" err="1" smtClean="0"/>
              <a:t>số</a:t>
            </a:r>
            <a:r>
              <a:rPr lang="en-SG" dirty="0" smtClean="0"/>
              <a:t> </a:t>
            </a:r>
            <a:r>
              <a:rPr lang="en-SG" dirty="0" err="1" smtClean="0"/>
              <a:t>đề</a:t>
            </a:r>
            <a:r>
              <a:rPr lang="en-SG" dirty="0" smtClean="0"/>
              <a:t> </a:t>
            </a:r>
            <a:r>
              <a:rPr lang="en-SG" dirty="0" err="1" smtClean="0"/>
              <a:t>án</a:t>
            </a:r>
            <a:r>
              <a:rPr lang="en-SG" dirty="0" smtClean="0"/>
              <a:t> </a:t>
            </a:r>
            <a:r>
              <a:rPr lang="en-SG" dirty="0" err="1" smtClean="0"/>
              <a:t>mà</a:t>
            </a:r>
            <a:r>
              <a:rPr lang="en-SG" dirty="0" smtClean="0"/>
              <a:t> </a:t>
            </a:r>
            <a:r>
              <a:rPr lang="en-SG" dirty="0" err="1" smtClean="0"/>
              <a:t>phòng</a:t>
            </a:r>
            <a:r>
              <a:rPr lang="en-SG" dirty="0" smtClean="0"/>
              <a:t> </a:t>
            </a:r>
            <a:r>
              <a:rPr lang="en-SG" dirty="0" err="1" smtClean="0"/>
              <a:t>điều</a:t>
            </a:r>
            <a:r>
              <a:rPr lang="en-SG" dirty="0" smtClean="0"/>
              <a:t> </a:t>
            </a:r>
            <a:r>
              <a:rPr lang="en-SG" dirty="0" err="1" smtClean="0"/>
              <a:t>hành</a:t>
            </a:r>
            <a:r>
              <a:rPr lang="en-SG" dirty="0" smtClean="0"/>
              <a:t> </a:t>
            </a:r>
            <a:r>
              <a:rPr lang="en-SG" dirty="0" err="1" smtClean="0"/>
              <a:t>tham</a:t>
            </a:r>
            <a:r>
              <a:rPr lang="en-SG" dirty="0" smtClean="0"/>
              <a:t> </a:t>
            </a:r>
            <a:r>
              <a:rPr lang="en-SG" dirty="0" err="1" smtClean="0"/>
              <a:t>gia</a:t>
            </a:r>
            <a:endParaRPr lang="en-SG" dirty="0"/>
          </a:p>
        </p:txBody>
      </p:sp>
    </p:spTree>
    <p:extLst>
      <p:ext uri="{BB962C8B-B14F-4D97-AF65-F5344CB8AC3E}">
        <p14:creationId xmlns:p14="http://schemas.microsoft.com/office/powerpoint/2010/main" val="3499138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B223838-A52D-4D12-9BFB-9EEB9F8BDA23}"/>
              </a:ext>
            </a:extLst>
          </p:cNvPr>
          <p:cNvSpPr txBox="1"/>
          <p:nvPr/>
        </p:nvSpPr>
        <p:spPr>
          <a:xfrm>
            <a:off x="152400" y="3962400"/>
            <a:ext cx="8839200" cy="1723549"/>
          </a:xfrm>
          <a:prstGeom prst="rect">
            <a:avLst/>
          </a:prstGeom>
          <a:noFill/>
        </p:spPr>
        <p:txBody>
          <a:bodyPr wrap="square" rtlCol="0">
            <a:spAutoFit/>
          </a:bodyPr>
          <a:lstStyle/>
          <a:p>
            <a:pPr marL="285750" indent="-285750">
              <a:buFont typeface="Wingdings" panose="05000000000000000000" pitchFamily="2" charset="2"/>
              <a:buChar char="v"/>
            </a:pPr>
            <a:r>
              <a:rPr lang="en-US" sz="3500" dirty="0">
                <a:solidFill>
                  <a:srgbClr val="FF0000"/>
                </a:solidFill>
                <a:latin typeface="Times New Roman" panose="02020603050405020304" pitchFamily="18" charset="0"/>
                <a:cs typeface="Times New Roman" panose="02020603050405020304" pitchFamily="18" charset="0"/>
              </a:rPr>
              <a:t>Thực hiện các </a:t>
            </a:r>
            <a:r>
              <a:rPr lang="en-US" sz="3500" dirty="0" err="1">
                <a:solidFill>
                  <a:srgbClr val="FF0000"/>
                </a:solidFill>
                <a:latin typeface="Times New Roman" panose="02020603050405020304" pitchFamily="18" charset="0"/>
                <a:cs typeface="Times New Roman" panose="02020603050405020304" pitchFamily="18" charset="0"/>
              </a:rPr>
              <a:t>truy</a:t>
            </a:r>
            <a:r>
              <a:rPr lang="en-US" sz="3500" dirty="0">
                <a:solidFill>
                  <a:srgbClr val="FF0000"/>
                </a:solidFill>
                <a:latin typeface="Times New Roman" panose="02020603050405020304" pitchFamily="18" charset="0"/>
                <a:cs typeface="Times New Roman" panose="02020603050405020304" pitchFamily="18" charset="0"/>
              </a:rPr>
              <a:t> vấn đ</a:t>
            </a:r>
            <a:r>
              <a:rPr lang="vi-VN" sz="3500" dirty="0">
                <a:solidFill>
                  <a:srgbClr val="FF0000"/>
                </a:solidFill>
                <a:latin typeface="Times New Roman" panose="02020603050405020304" pitchFamily="18" charset="0"/>
                <a:cs typeface="Times New Roman" panose="02020603050405020304" pitchFamily="18" charset="0"/>
              </a:rPr>
              <a:t>ơ</a:t>
            </a:r>
            <a:r>
              <a:rPr lang="en-US" sz="3500" dirty="0">
                <a:solidFill>
                  <a:srgbClr val="FF0000"/>
                </a:solidFill>
                <a:latin typeface="Times New Roman" panose="02020603050405020304" pitchFamily="18" charset="0"/>
                <a:cs typeface="Times New Roman" panose="02020603050405020304" pitchFamily="18" charset="0"/>
              </a:rPr>
              <a:t>n giản, </a:t>
            </a:r>
            <a:r>
              <a:rPr lang="en-US" sz="3500" dirty="0" err="1">
                <a:solidFill>
                  <a:srgbClr val="FF0000"/>
                </a:solidFill>
                <a:latin typeface="Times New Roman" panose="02020603050405020304" pitchFamily="18" charset="0"/>
                <a:cs typeface="Times New Roman" panose="02020603050405020304" pitchFamily="18" charset="0"/>
              </a:rPr>
              <a:t>truy</a:t>
            </a:r>
            <a:r>
              <a:rPr lang="en-US" sz="3500" dirty="0">
                <a:solidFill>
                  <a:srgbClr val="FF0000"/>
                </a:solidFill>
                <a:latin typeface="Times New Roman" panose="02020603050405020304" pitchFamily="18" charset="0"/>
                <a:cs typeface="Times New Roman" panose="02020603050405020304" pitchFamily="18" charset="0"/>
              </a:rPr>
              <a:t> vấn đầy đủ, </a:t>
            </a:r>
            <a:r>
              <a:rPr lang="en-US" sz="3500" dirty="0" err="1">
                <a:solidFill>
                  <a:srgbClr val="FF0000"/>
                </a:solidFill>
                <a:latin typeface="Times New Roman" panose="02020603050405020304" pitchFamily="18" charset="0"/>
                <a:cs typeface="Times New Roman" panose="02020603050405020304" pitchFamily="18" charset="0"/>
              </a:rPr>
              <a:t>truy</a:t>
            </a:r>
            <a:r>
              <a:rPr lang="en-US" sz="3500" dirty="0">
                <a:solidFill>
                  <a:srgbClr val="FF0000"/>
                </a:solidFill>
                <a:latin typeface="Times New Roman" panose="02020603050405020304" pitchFamily="18" charset="0"/>
                <a:cs typeface="Times New Roman" panose="02020603050405020304" pitchFamily="18" charset="0"/>
              </a:rPr>
              <a:t> vấn có phép kêt trên </a:t>
            </a:r>
            <a:r>
              <a:rPr lang="en-US" sz="3500" dirty="0" err="1">
                <a:solidFill>
                  <a:srgbClr val="FF0000"/>
                </a:solidFill>
                <a:latin typeface="Times New Roman" panose="02020603050405020304" pitchFamily="18" charset="0"/>
                <a:cs typeface="Times New Roman" panose="02020603050405020304" pitchFamily="18" charset="0"/>
              </a:rPr>
              <a:t>csdl</a:t>
            </a:r>
            <a:r>
              <a:rPr lang="en-US" sz="3500" dirty="0">
                <a:solidFill>
                  <a:srgbClr val="FF0000"/>
                </a:solidFill>
                <a:latin typeface="Times New Roman" panose="02020603050405020304" pitchFamily="18" charset="0"/>
                <a:cs typeface="Times New Roman" panose="02020603050405020304" pitchFamily="18" charset="0"/>
              </a:rPr>
              <a:t> QLDA</a:t>
            </a:r>
          </a:p>
          <a:p>
            <a:endParaRPr lang="en-US" dirty="0">
              <a:solidFill>
                <a:srgbClr val="FF0000"/>
              </a:solidFill>
            </a:endParaRP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1850838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Sumarry</a:t>
            </a:r>
            <a:endParaRPr lang="en-US" dirty="0"/>
          </a:p>
        </p:txBody>
      </p:sp>
      <p:sp>
        <p:nvSpPr>
          <p:cNvPr id="4" name="Content Placeholder 2">
            <a:extLst>
              <a:ext uri="{FF2B5EF4-FFF2-40B4-BE49-F238E27FC236}">
                <a16:creationId xmlns="" xmlns:a16="http://schemas.microsoft.com/office/drawing/2014/main" id="{447BEDD5-A290-4E17-8EA8-96A475EAEC04}"/>
              </a:ext>
            </a:extLst>
          </p:cNvPr>
          <p:cNvSpPr txBox="1">
            <a:spLocks/>
          </p:cNvSpPr>
          <p:nvPr/>
        </p:nvSpPr>
        <p:spPr>
          <a:xfrm>
            <a:off x="609600" y="1219200"/>
            <a:ext cx="82296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þ"/>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Tổng quan về SQL Server</a:t>
            </a:r>
          </a:p>
          <a:p>
            <a:pPr lvl="1"/>
            <a:r>
              <a:rPr lang="en-US"/>
              <a:t>Giới thiệu.</a:t>
            </a:r>
          </a:p>
          <a:p>
            <a:pPr lvl="1"/>
            <a:r>
              <a:rPr lang="en-US"/>
              <a:t>Tính năng.</a:t>
            </a:r>
          </a:p>
          <a:p>
            <a:pPr lvl="1"/>
            <a:r>
              <a:rPr lang="en-US"/>
              <a:t>Công cụ quản lý dữ liệu.</a:t>
            </a:r>
          </a:p>
          <a:p>
            <a:pPr lvl="1"/>
            <a:r>
              <a:rPr lang="en-US"/>
              <a:t>Cài đặt.</a:t>
            </a:r>
          </a:p>
          <a:p>
            <a:r>
              <a:rPr lang="en-US"/>
              <a:t>SQL Server Management Studio</a:t>
            </a:r>
          </a:p>
          <a:p>
            <a:pPr lvl="1"/>
            <a:r>
              <a:rPr lang="en-US"/>
              <a:t>Quản lý cơ sở dữ liệu.</a:t>
            </a:r>
          </a:p>
          <a:p>
            <a:pPr lvl="1"/>
            <a:r>
              <a:rPr lang="en-US"/>
              <a:t>Thao tác với c</a:t>
            </a:r>
            <a:r>
              <a:rPr lang="vi-VN"/>
              <a:t>ơ</a:t>
            </a:r>
            <a:r>
              <a:rPr lang="en-US"/>
              <a:t> sở dữ liệu.</a:t>
            </a:r>
          </a:p>
          <a:p>
            <a:pPr lvl="1"/>
            <a:endParaRPr lang="en-US"/>
          </a:p>
          <a:p>
            <a:endParaRPr lang="en-US" dirty="0"/>
          </a:p>
        </p:txBody>
      </p:sp>
    </p:spTree>
    <p:extLst>
      <p:ext uri="{BB962C8B-B14F-4D97-AF65-F5344CB8AC3E}">
        <p14:creationId xmlns:p14="http://schemas.microsoft.com/office/powerpoint/2010/main" val="2016402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78257"/>
            <a:ext cx="6298300" cy="3850944"/>
          </a:xfrm>
          <a:prstGeom prst="rect">
            <a:avLst/>
          </a:prstGeom>
          <a:noFill/>
          <a:ln>
            <a:noFill/>
          </a:ln>
          <a:extLst/>
        </p:spPr>
      </p:pic>
    </p:spTree>
    <p:extLst>
      <p:ext uri="{BB962C8B-B14F-4D97-AF65-F5344CB8AC3E}">
        <p14:creationId xmlns:p14="http://schemas.microsoft.com/office/powerpoint/2010/main" val="175975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Phần</a:t>
            </a:r>
            <a:r>
              <a:rPr lang="en-US" dirty="0"/>
              <a:t> 1</a:t>
            </a:r>
          </a:p>
        </p:txBody>
      </p:sp>
    </p:spTree>
    <p:extLst>
      <p:ext uri="{BB962C8B-B14F-4D97-AF65-F5344CB8AC3E}">
        <p14:creationId xmlns:p14="http://schemas.microsoft.com/office/powerpoint/2010/main" val="2574997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Tổng quan về SQL Server</a:t>
            </a:r>
          </a:p>
        </p:txBody>
      </p:sp>
      <p:sp>
        <p:nvSpPr>
          <p:cNvPr id="4" name="Content Placeholder 3"/>
          <p:cNvSpPr>
            <a:spLocks noGrp="1"/>
          </p:cNvSpPr>
          <p:nvPr>
            <p:ph idx="1"/>
          </p:nvPr>
        </p:nvSpPr>
        <p:spPr>
          <a:xfrm>
            <a:off x="442913" y="841375"/>
            <a:ext cx="8229600" cy="5257800"/>
          </a:xfrm>
        </p:spPr>
        <p:txBody>
          <a:bodyPr/>
          <a:lstStyle/>
          <a:p>
            <a:r>
              <a:rPr lang="en-US" dirty="0">
                <a:ea typeface="Segoe UI" pitchFamily="34" charset="0"/>
              </a:rPr>
              <a:t>L</a:t>
            </a:r>
            <a:r>
              <a:rPr lang="vi-VN" dirty="0">
                <a:ea typeface="Segoe UI" pitchFamily="34" charset="0"/>
              </a:rPr>
              <a:t>à hệ quản trị cơ sở dữ liệu quan hệ </a:t>
            </a:r>
            <a:r>
              <a:rPr lang="en-US" dirty="0">
                <a:ea typeface="Segoe UI" pitchFamily="34" charset="0"/>
              </a:rPr>
              <a:t>(</a:t>
            </a:r>
            <a:r>
              <a:rPr lang="vi-VN" dirty="0">
                <a:ea typeface="Segoe UI" pitchFamily="34" charset="0"/>
              </a:rPr>
              <a:t>RDBMS) do Microsoft phát triển</a:t>
            </a:r>
            <a:endParaRPr lang="en-US" dirty="0">
              <a:ea typeface="Segoe UI" pitchFamily="34" charset="0"/>
            </a:endParaRPr>
          </a:p>
          <a:p>
            <a:r>
              <a:rPr lang="en-US" dirty="0">
                <a:ea typeface="Segoe UI" pitchFamily="34" charset="0"/>
              </a:rPr>
              <a:t>H</a:t>
            </a:r>
            <a:r>
              <a:rPr lang="vi-VN" dirty="0">
                <a:ea typeface="Segoe UI" pitchFamily="34" charset="0"/>
              </a:rPr>
              <a:t>oạt động theo mô hình khách chủ cho phép đồng thời cùng lúc có nhiều người dùng truy xuất đến dữ liệu</a:t>
            </a:r>
            <a:r>
              <a:rPr lang="en-US" dirty="0">
                <a:ea typeface="Segoe UI" pitchFamily="34" charset="0"/>
              </a:rPr>
              <a:t>.</a:t>
            </a:r>
          </a:p>
          <a:p>
            <a:pPr marL="0" indent="0">
              <a:buNone/>
            </a:pPr>
            <a:endParaRPr lang="en-US" dirty="0"/>
          </a:p>
        </p:txBody>
      </p:sp>
      <p:grpSp>
        <p:nvGrpSpPr>
          <p:cNvPr id="69" name="Group 28">
            <a:extLst>
              <a:ext uri="{FF2B5EF4-FFF2-40B4-BE49-F238E27FC236}">
                <a16:creationId xmlns="" xmlns:a16="http://schemas.microsoft.com/office/drawing/2014/main" id="{3C408A0E-D673-4572-9814-61CD5E39CB14}"/>
              </a:ext>
            </a:extLst>
          </p:cNvPr>
          <p:cNvGrpSpPr>
            <a:grpSpLocks/>
          </p:cNvGrpSpPr>
          <p:nvPr/>
        </p:nvGrpSpPr>
        <p:grpSpPr bwMode="auto">
          <a:xfrm>
            <a:off x="609600" y="3963988"/>
            <a:ext cx="1811338" cy="1981200"/>
            <a:chOff x="938" y="2601"/>
            <a:chExt cx="863" cy="943"/>
          </a:xfrm>
        </p:grpSpPr>
        <p:grpSp>
          <p:nvGrpSpPr>
            <p:cNvPr id="70" name="Group 29">
              <a:extLst>
                <a:ext uri="{FF2B5EF4-FFF2-40B4-BE49-F238E27FC236}">
                  <a16:creationId xmlns="" xmlns:a16="http://schemas.microsoft.com/office/drawing/2014/main" id="{5862E66F-154D-4BE3-BAFF-8003186FEDEC}"/>
                </a:ext>
              </a:extLst>
            </p:cNvPr>
            <p:cNvGrpSpPr>
              <a:grpSpLocks/>
            </p:cNvGrpSpPr>
            <p:nvPr/>
          </p:nvGrpSpPr>
          <p:grpSpPr bwMode="auto">
            <a:xfrm>
              <a:off x="966" y="3093"/>
              <a:ext cx="835" cy="451"/>
              <a:chOff x="966" y="3093"/>
              <a:chExt cx="835" cy="451"/>
            </a:xfrm>
          </p:grpSpPr>
          <p:sp>
            <p:nvSpPr>
              <p:cNvPr id="83" name="Freeform 30">
                <a:extLst>
                  <a:ext uri="{FF2B5EF4-FFF2-40B4-BE49-F238E27FC236}">
                    <a16:creationId xmlns="" xmlns:a16="http://schemas.microsoft.com/office/drawing/2014/main" id="{20216DF8-C8AC-4C01-9129-F7AC6B4CCA60}"/>
                  </a:ext>
                </a:extLst>
              </p:cNvPr>
              <p:cNvSpPr>
                <a:spLocks noChangeAspect="1"/>
              </p:cNvSpPr>
              <p:nvPr/>
            </p:nvSpPr>
            <p:spPr bwMode="auto">
              <a:xfrm>
                <a:off x="967" y="3210"/>
                <a:ext cx="289" cy="334"/>
              </a:xfrm>
              <a:custGeom>
                <a:avLst/>
                <a:gdLst>
                  <a:gd name="T0" fmla="*/ 289 w 289"/>
                  <a:gd name="T1" fmla="*/ 174 h 334"/>
                  <a:gd name="T2" fmla="*/ 0 w 289"/>
                  <a:gd name="T3" fmla="*/ 0 h 334"/>
                  <a:gd name="T4" fmla="*/ 0 w 289"/>
                  <a:gd name="T5" fmla="*/ 142 h 334"/>
                  <a:gd name="T6" fmla="*/ 288 w 289"/>
                  <a:gd name="T7" fmla="*/ 334 h 334"/>
                  <a:gd name="T8" fmla="*/ 0 60000 65536"/>
                  <a:gd name="T9" fmla="*/ 0 60000 65536"/>
                  <a:gd name="T10" fmla="*/ 0 60000 65536"/>
                  <a:gd name="T11" fmla="*/ 0 60000 65536"/>
                  <a:gd name="T12" fmla="*/ 0 w 289"/>
                  <a:gd name="T13" fmla="*/ 0 h 334"/>
                  <a:gd name="T14" fmla="*/ 289 w 289"/>
                  <a:gd name="T15" fmla="*/ 334 h 334"/>
                </a:gdLst>
                <a:ahLst/>
                <a:cxnLst>
                  <a:cxn ang="T8">
                    <a:pos x="T0" y="T1"/>
                  </a:cxn>
                  <a:cxn ang="T9">
                    <a:pos x="T2" y="T3"/>
                  </a:cxn>
                  <a:cxn ang="T10">
                    <a:pos x="T4" y="T5"/>
                  </a:cxn>
                  <a:cxn ang="T11">
                    <a:pos x="T6" y="T7"/>
                  </a:cxn>
                </a:cxnLst>
                <a:rect l="T12" t="T13" r="T14" b="T15"/>
                <a:pathLst>
                  <a:path w="289" h="334">
                    <a:moveTo>
                      <a:pt x="289" y="174"/>
                    </a:moveTo>
                    <a:lnTo>
                      <a:pt x="0" y="0"/>
                    </a:lnTo>
                    <a:lnTo>
                      <a:pt x="0" y="142"/>
                    </a:lnTo>
                    <a:lnTo>
                      <a:pt x="288" y="33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84" name="Freeform 31">
                <a:extLst>
                  <a:ext uri="{FF2B5EF4-FFF2-40B4-BE49-F238E27FC236}">
                    <a16:creationId xmlns="" xmlns:a16="http://schemas.microsoft.com/office/drawing/2014/main" id="{A87A3179-D247-49B9-81CC-4B668CFBC9B9}"/>
                  </a:ext>
                </a:extLst>
              </p:cNvPr>
              <p:cNvSpPr>
                <a:spLocks noChangeAspect="1"/>
              </p:cNvSpPr>
              <p:nvPr/>
            </p:nvSpPr>
            <p:spPr bwMode="auto">
              <a:xfrm flipH="1">
                <a:off x="966" y="3093"/>
                <a:ext cx="835" cy="289"/>
              </a:xfrm>
              <a:custGeom>
                <a:avLst/>
                <a:gdLst>
                  <a:gd name="T0" fmla="*/ 2 w 1091"/>
                  <a:gd name="T1" fmla="*/ 2 h 377"/>
                  <a:gd name="T2" fmla="*/ 0 w 1091"/>
                  <a:gd name="T3" fmla="*/ 2 h 377"/>
                  <a:gd name="T4" fmla="*/ 2 w 1091"/>
                  <a:gd name="T5" fmla="*/ 0 h 377"/>
                  <a:gd name="T6" fmla="*/ 2 w 1091"/>
                  <a:gd name="T7" fmla="*/ 2 h 377"/>
                  <a:gd name="T8" fmla="*/ 2 w 1091"/>
                  <a:gd name="T9" fmla="*/ 2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US"/>
              </a:p>
            </p:txBody>
          </p:sp>
          <p:sp>
            <p:nvSpPr>
              <p:cNvPr id="85" name="Freeform 32">
                <a:extLst>
                  <a:ext uri="{FF2B5EF4-FFF2-40B4-BE49-F238E27FC236}">
                    <a16:creationId xmlns="" xmlns:a16="http://schemas.microsoft.com/office/drawing/2014/main" id="{3D6EEA29-D937-4984-8E97-F7104BCB65F7}"/>
                  </a:ext>
                </a:extLst>
              </p:cNvPr>
              <p:cNvSpPr>
                <a:spLocks noChangeAspect="1"/>
              </p:cNvSpPr>
              <p:nvPr/>
            </p:nvSpPr>
            <p:spPr bwMode="auto">
              <a:xfrm flipH="1">
                <a:off x="1255" y="3235"/>
                <a:ext cx="546" cy="309"/>
              </a:xfrm>
              <a:custGeom>
                <a:avLst/>
                <a:gdLst>
                  <a:gd name="T0" fmla="*/ 0 w 690"/>
                  <a:gd name="T1" fmla="*/ 2 h 390"/>
                  <a:gd name="T2" fmla="*/ 0 w 690"/>
                  <a:gd name="T3" fmla="*/ 2 h 390"/>
                  <a:gd name="T4" fmla="*/ 2 w 690"/>
                  <a:gd name="T5" fmla="*/ 2 h 390"/>
                  <a:gd name="T6" fmla="*/ 2 w 690"/>
                  <a:gd name="T7" fmla="*/ 2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US"/>
              </a:p>
            </p:txBody>
          </p:sp>
          <p:grpSp>
            <p:nvGrpSpPr>
              <p:cNvPr id="86" name="Group 33">
                <a:extLst>
                  <a:ext uri="{FF2B5EF4-FFF2-40B4-BE49-F238E27FC236}">
                    <a16:creationId xmlns="" xmlns:a16="http://schemas.microsoft.com/office/drawing/2014/main" id="{D27B1208-3D17-4245-AF44-16E2B00C279B}"/>
                  </a:ext>
                </a:extLst>
              </p:cNvPr>
              <p:cNvGrpSpPr>
                <a:grpSpLocks/>
              </p:cNvGrpSpPr>
              <p:nvPr/>
            </p:nvGrpSpPr>
            <p:grpSpPr bwMode="auto">
              <a:xfrm>
                <a:off x="1284" y="3356"/>
                <a:ext cx="221" cy="135"/>
                <a:chOff x="1566" y="3268"/>
                <a:chExt cx="221" cy="135"/>
              </a:xfrm>
            </p:grpSpPr>
            <p:sp>
              <p:nvSpPr>
                <p:cNvPr id="95" name="Line 34">
                  <a:extLst>
                    <a:ext uri="{FF2B5EF4-FFF2-40B4-BE49-F238E27FC236}">
                      <a16:creationId xmlns="" xmlns:a16="http://schemas.microsoft.com/office/drawing/2014/main" id="{2A64C451-D706-4134-9AFA-4CC1C9C507F8}"/>
                    </a:ext>
                  </a:extLst>
                </p:cNvPr>
                <p:cNvSpPr>
                  <a:spLocks noChangeShapeType="1"/>
                </p:cNvSpPr>
                <p:nvPr/>
              </p:nvSpPr>
              <p:spPr bwMode="auto">
                <a:xfrm flipH="1">
                  <a:off x="1566" y="3268"/>
                  <a:ext cx="221" cy="63"/>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US"/>
                </a:p>
              </p:txBody>
            </p:sp>
            <p:sp>
              <p:nvSpPr>
                <p:cNvPr id="96" name="Line 35">
                  <a:extLst>
                    <a:ext uri="{FF2B5EF4-FFF2-40B4-BE49-F238E27FC236}">
                      <a16:creationId xmlns="" xmlns:a16="http://schemas.microsoft.com/office/drawing/2014/main" id="{17BE8836-D94A-47EF-B697-53818BCE258D}"/>
                    </a:ext>
                  </a:extLst>
                </p:cNvPr>
                <p:cNvSpPr>
                  <a:spLocks noChangeShapeType="1"/>
                </p:cNvSpPr>
                <p:nvPr/>
              </p:nvSpPr>
              <p:spPr bwMode="auto">
                <a:xfrm flipH="1">
                  <a:off x="1566" y="3292"/>
                  <a:ext cx="221" cy="62"/>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US"/>
                </a:p>
              </p:txBody>
            </p:sp>
            <p:sp>
              <p:nvSpPr>
                <p:cNvPr id="97" name="Line 36">
                  <a:extLst>
                    <a:ext uri="{FF2B5EF4-FFF2-40B4-BE49-F238E27FC236}">
                      <a16:creationId xmlns="" xmlns:a16="http://schemas.microsoft.com/office/drawing/2014/main" id="{CFF0BD15-2ECC-48BA-A4D5-23C014484CCE}"/>
                    </a:ext>
                  </a:extLst>
                </p:cNvPr>
                <p:cNvSpPr>
                  <a:spLocks noChangeShapeType="1"/>
                </p:cNvSpPr>
                <p:nvPr/>
              </p:nvSpPr>
              <p:spPr bwMode="auto">
                <a:xfrm flipH="1">
                  <a:off x="1566" y="3317"/>
                  <a:ext cx="221" cy="63"/>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US"/>
                </a:p>
              </p:txBody>
            </p:sp>
            <p:sp>
              <p:nvSpPr>
                <p:cNvPr id="98" name="Line 37">
                  <a:extLst>
                    <a:ext uri="{FF2B5EF4-FFF2-40B4-BE49-F238E27FC236}">
                      <a16:creationId xmlns="" xmlns:a16="http://schemas.microsoft.com/office/drawing/2014/main" id="{6FE1C8FF-8D8B-408F-AEFC-7586D0E2CFB3}"/>
                    </a:ext>
                  </a:extLst>
                </p:cNvPr>
                <p:cNvSpPr>
                  <a:spLocks noChangeShapeType="1"/>
                </p:cNvSpPr>
                <p:nvPr/>
              </p:nvSpPr>
              <p:spPr bwMode="auto">
                <a:xfrm flipH="1">
                  <a:off x="1566" y="3341"/>
                  <a:ext cx="221" cy="62"/>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US"/>
                </a:p>
              </p:txBody>
            </p:sp>
          </p:grpSp>
          <p:grpSp>
            <p:nvGrpSpPr>
              <p:cNvPr id="87" name="Group 38">
                <a:extLst>
                  <a:ext uri="{FF2B5EF4-FFF2-40B4-BE49-F238E27FC236}">
                    <a16:creationId xmlns="" xmlns:a16="http://schemas.microsoft.com/office/drawing/2014/main" id="{0A5AFDC7-D94D-4CA2-B7DD-5F0AC1E815AD}"/>
                  </a:ext>
                </a:extLst>
              </p:cNvPr>
              <p:cNvGrpSpPr>
                <a:grpSpLocks/>
              </p:cNvGrpSpPr>
              <p:nvPr/>
            </p:nvGrpSpPr>
            <p:grpSpPr bwMode="auto">
              <a:xfrm>
                <a:off x="1546" y="3272"/>
                <a:ext cx="220" cy="157"/>
                <a:chOff x="1546" y="3272"/>
                <a:chExt cx="220" cy="157"/>
              </a:xfrm>
            </p:grpSpPr>
            <p:sp>
              <p:nvSpPr>
                <p:cNvPr id="88" name="Freeform 39">
                  <a:extLst>
                    <a:ext uri="{FF2B5EF4-FFF2-40B4-BE49-F238E27FC236}">
                      <a16:creationId xmlns="" xmlns:a16="http://schemas.microsoft.com/office/drawing/2014/main" id="{361E0D96-332F-46AC-A133-4EB3A80EF6C8}"/>
                    </a:ext>
                  </a:extLst>
                </p:cNvPr>
                <p:cNvSpPr>
                  <a:spLocks noChangeAspect="1"/>
                </p:cNvSpPr>
                <p:nvPr/>
              </p:nvSpPr>
              <p:spPr bwMode="auto">
                <a:xfrm flipH="1">
                  <a:off x="1551" y="3273"/>
                  <a:ext cx="214" cy="150"/>
                </a:xfrm>
                <a:custGeom>
                  <a:avLst/>
                  <a:gdLst>
                    <a:gd name="T0" fmla="*/ 0 w 271"/>
                    <a:gd name="T1" fmla="*/ 0 h 189"/>
                    <a:gd name="T2" fmla="*/ 2 w 271"/>
                    <a:gd name="T3" fmla="*/ 2 h 189"/>
                    <a:gd name="T4" fmla="*/ 2 w 271"/>
                    <a:gd name="T5" fmla="*/ 2 h 189"/>
                    <a:gd name="T6" fmla="*/ 0 w 271"/>
                    <a:gd name="T7" fmla="*/ 2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US"/>
                </a:p>
              </p:txBody>
            </p:sp>
            <p:sp>
              <p:nvSpPr>
                <p:cNvPr id="89" name="Freeform 40">
                  <a:extLst>
                    <a:ext uri="{FF2B5EF4-FFF2-40B4-BE49-F238E27FC236}">
                      <a16:creationId xmlns="" xmlns:a16="http://schemas.microsoft.com/office/drawing/2014/main" id="{A515CF7A-6C89-4023-A7E4-80088121337B}"/>
                    </a:ext>
                  </a:extLst>
                </p:cNvPr>
                <p:cNvSpPr>
                  <a:spLocks noChangeAspect="1" noChangeArrowheads="1"/>
                </p:cNvSpPr>
                <p:nvPr/>
              </p:nvSpPr>
              <p:spPr bwMode="auto">
                <a:xfrm flipH="1">
                  <a:off x="1554" y="3329"/>
                  <a:ext cx="207" cy="53"/>
                </a:xfrm>
                <a:custGeom>
                  <a:avLst/>
                  <a:gdLst>
                    <a:gd name="T0" fmla="*/ 0 w 261"/>
                    <a:gd name="T1" fmla="*/ 0 h 69"/>
                    <a:gd name="T2" fmla="*/ 2 w 261"/>
                    <a:gd name="T3" fmla="*/ 2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 name="Freeform 41">
                  <a:extLst>
                    <a:ext uri="{FF2B5EF4-FFF2-40B4-BE49-F238E27FC236}">
                      <a16:creationId xmlns="" xmlns:a16="http://schemas.microsoft.com/office/drawing/2014/main" id="{F7752FEF-581E-47B2-853E-84484A6F71A1}"/>
                    </a:ext>
                  </a:extLst>
                </p:cNvPr>
                <p:cNvSpPr>
                  <a:spLocks/>
                </p:cNvSpPr>
                <p:nvPr/>
              </p:nvSpPr>
              <p:spPr bwMode="auto">
                <a:xfrm flipH="1">
                  <a:off x="1552" y="3272"/>
                  <a:ext cx="214" cy="91"/>
                </a:xfrm>
                <a:custGeom>
                  <a:avLst/>
                  <a:gdLst>
                    <a:gd name="T0" fmla="*/ 0 w 270"/>
                    <a:gd name="T1" fmla="*/ 2 h 116"/>
                    <a:gd name="T2" fmla="*/ 1 w 270"/>
                    <a:gd name="T3" fmla="*/ 0 h 116"/>
                    <a:gd name="T4" fmla="*/ 2 w 270"/>
                    <a:gd name="T5" fmla="*/ 2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tIns="27432" bIns="27432" anchor="ctr">
                  <a:spAutoFit/>
                </a:bodyPr>
                <a:lstStyle/>
                <a:p>
                  <a:endParaRPr lang="en-US"/>
                </a:p>
              </p:txBody>
            </p:sp>
            <p:sp>
              <p:nvSpPr>
                <p:cNvPr id="91" name="Line 42">
                  <a:extLst>
                    <a:ext uri="{FF2B5EF4-FFF2-40B4-BE49-F238E27FC236}">
                      <a16:creationId xmlns="" xmlns:a16="http://schemas.microsoft.com/office/drawing/2014/main" id="{55457655-B76E-411F-B8B1-CFC24968BF8A}"/>
                    </a:ext>
                  </a:extLst>
                </p:cNvPr>
                <p:cNvSpPr>
                  <a:spLocks noChangeShapeType="1"/>
                </p:cNvSpPr>
                <p:nvPr/>
              </p:nvSpPr>
              <p:spPr bwMode="auto">
                <a:xfrm flipH="1">
                  <a:off x="1579" y="3302"/>
                  <a:ext cx="168" cy="42"/>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US"/>
                </a:p>
              </p:txBody>
            </p:sp>
            <p:sp>
              <p:nvSpPr>
                <p:cNvPr id="92" name="Line 43">
                  <a:extLst>
                    <a:ext uri="{FF2B5EF4-FFF2-40B4-BE49-F238E27FC236}">
                      <a16:creationId xmlns="" xmlns:a16="http://schemas.microsoft.com/office/drawing/2014/main" id="{5D07BA93-5D39-4732-BBBF-DCE09E85076C}"/>
                    </a:ext>
                  </a:extLst>
                </p:cNvPr>
                <p:cNvSpPr>
                  <a:spLocks noChangeShapeType="1"/>
                </p:cNvSpPr>
                <p:nvPr/>
              </p:nvSpPr>
              <p:spPr bwMode="auto">
                <a:xfrm flipH="1">
                  <a:off x="1711" y="3356"/>
                  <a:ext cx="31" cy="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US"/>
                </a:p>
              </p:txBody>
            </p:sp>
            <p:sp>
              <p:nvSpPr>
                <p:cNvPr id="93" name="Freeform 44">
                  <a:extLst>
                    <a:ext uri="{FF2B5EF4-FFF2-40B4-BE49-F238E27FC236}">
                      <a16:creationId xmlns="" xmlns:a16="http://schemas.microsoft.com/office/drawing/2014/main" id="{5399CA4A-6460-4D4E-9705-E667438C57DB}"/>
                    </a:ext>
                  </a:extLst>
                </p:cNvPr>
                <p:cNvSpPr>
                  <a:spLocks/>
                </p:cNvSpPr>
                <p:nvPr/>
              </p:nvSpPr>
              <p:spPr bwMode="auto">
                <a:xfrm flipH="1">
                  <a:off x="1643" y="3313"/>
                  <a:ext cx="51" cy="28"/>
                </a:xfrm>
                <a:custGeom>
                  <a:avLst/>
                  <a:gdLst>
                    <a:gd name="T0" fmla="*/ 0 w 64"/>
                    <a:gd name="T1" fmla="*/ 0 h 35"/>
                    <a:gd name="T2" fmla="*/ 1 w 64"/>
                    <a:gd name="T3" fmla="*/ 2 h 35"/>
                    <a:gd name="T4" fmla="*/ 2 w 64"/>
                    <a:gd name="T5" fmla="*/ 2 h 35"/>
                    <a:gd name="T6" fmla="*/ 2 w 64"/>
                    <a:gd name="T7" fmla="*/ 2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xtLst>
                  <a:ext uri="{91240B29-F687-4F45-9708-019B960494DF}">
                    <a14:hiddenLine xmlns:a14="http://schemas.microsoft.com/office/drawing/2010/main" w="19050">
                      <a:solidFill>
                        <a:srgbClr val="000000"/>
                      </a:solidFill>
                      <a:round/>
                      <a:headEnd/>
                      <a:tailEnd/>
                    </a14:hiddenLine>
                  </a:ext>
                </a:extLst>
              </p:spPr>
              <p:txBody>
                <a:bodyPr tIns="27432" bIns="27432" anchor="ctr">
                  <a:spAutoFit/>
                </a:bodyPr>
                <a:lstStyle/>
                <a:p>
                  <a:endParaRPr lang="en-US"/>
                </a:p>
              </p:txBody>
            </p:sp>
            <p:sp>
              <p:nvSpPr>
                <p:cNvPr id="94" name="Freeform 45">
                  <a:extLst>
                    <a:ext uri="{FF2B5EF4-FFF2-40B4-BE49-F238E27FC236}">
                      <a16:creationId xmlns="" xmlns:a16="http://schemas.microsoft.com/office/drawing/2014/main" id="{B61CAB20-1093-4580-BB26-A7C367AAEFDE}"/>
                    </a:ext>
                  </a:extLst>
                </p:cNvPr>
                <p:cNvSpPr>
                  <a:spLocks/>
                </p:cNvSpPr>
                <p:nvPr/>
              </p:nvSpPr>
              <p:spPr bwMode="auto">
                <a:xfrm flipH="1">
                  <a:off x="1546" y="3337"/>
                  <a:ext cx="217" cy="92"/>
                </a:xfrm>
                <a:custGeom>
                  <a:avLst/>
                  <a:gdLst>
                    <a:gd name="T0" fmla="*/ 0 w 275"/>
                    <a:gd name="T1" fmla="*/ 2 h 117"/>
                    <a:gd name="T2" fmla="*/ 2 w 275"/>
                    <a:gd name="T3" fmla="*/ 2 h 117"/>
                    <a:gd name="T4" fmla="*/ 2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tIns="27432" bIns="27432" anchor="ctr">
                  <a:spAutoFit/>
                </a:bodyPr>
                <a:lstStyle/>
                <a:p>
                  <a:endParaRPr lang="en-US"/>
                </a:p>
              </p:txBody>
            </p:sp>
          </p:grpSp>
        </p:grpSp>
        <p:grpSp>
          <p:nvGrpSpPr>
            <p:cNvPr id="71" name="Group 46">
              <a:extLst>
                <a:ext uri="{FF2B5EF4-FFF2-40B4-BE49-F238E27FC236}">
                  <a16:creationId xmlns="" xmlns:a16="http://schemas.microsoft.com/office/drawing/2014/main" id="{46BB27EE-7451-49FD-8E66-96310EFE1BCD}"/>
                </a:ext>
              </a:extLst>
            </p:cNvPr>
            <p:cNvGrpSpPr>
              <a:grpSpLocks/>
            </p:cNvGrpSpPr>
            <p:nvPr/>
          </p:nvGrpSpPr>
          <p:grpSpPr bwMode="auto">
            <a:xfrm>
              <a:off x="938" y="2601"/>
              <a:ext cx="781" cy="735"/>
              <a:chOff x="952" y="2351"/>
              <a:chExt cx="781" cy="735"/>
            </a:xfrm>
          </p:grpSpPr>
          <p:sp>
            <p:nvSpPr>
              <p:cNvPr id="72" name="Freeform 47">
                <a:extLst>
                  <a:ext uri="{FF2B5EF4-FFF2-40B4-BE49-F238E27FC236}">
                    <a16:creationId xmlns="" xmlns:a16="http://schemas.microsoft.com/office/drawing/2014/main" id="{AA7EC767-9EC4-4478-9470-3B7149C5FA14}"/>
                  </a:ext>
                </a:extLst>
              </p:cNvPr>
              <p:cNvSpPr>
                <a:spLocks/>
              </p:cNvSpPr>
              <p:nvPr/>
            </p:nvSpPr>
            <p:spPr bwMode="auto">
              <a:xfrm flipH="1">
                <a:off x="1066" y="2829"/>
                <a:ext cx="608" cy="257"/>
              </a:xfrm>
              <a:custGeom>
                <a:avLst/>
                <a:gdLst>
                  <a:gd name="T0" fmla="*/ 0 w 556"/>
                  <a:gd name="T1" fmla="*/ 1201 h 235"/>
                  <a:gd name="T2" fmla="*/ 2228 w 556"/>
                  <a:gd name="T3" fmla="*/ 0 h 235"/>
                  <a:gd name="T4" fmla="*/ 5195 w 556"/>
                  <a:gd name="T5" fmla="*/ 854 h 235"/>
                  <a:gd name="T6" fmla="*/ 5195 w 556"/>
                  <a:gd name="T7" fmla="*/ 1009 h 235"/>
                  <a:gd name="T8" fmla="*/ 3117 w 556"/>
                  <a:gd name="T9" fmla="*/ 2198 h 235"/>
                  <a:gd name="T10" fmla="*/ 0 w 556"/>
                  <a:gd name="T11" fmla="*/ 1391 h 235"/>
                  <a:gd name="T12" fmla="*/ 0 w 556"/>
                  <a:gd name="T13" fmla="*/ 1201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US"/>
              </a:p>
            </p:txBody>
          </p:sp>
          <p:sp>
            <p:nvSpPr>
              <p:cNvPr id="73" name="Freeform 48">
                <a:extLst>
                  <a:ext uri="{FF2B5EF4-FFF2-40B4-BE49-F238E27FC236}">
                    <a16:creationId xmlns="" xmlns:a16="http://schemas.microsoft.com/office/drawing/2014/main" id="{CC32D67B-D6B7-42AB-B680-4FBD7B08EBB6}"/>
                  </a:ext>
                </a:extLst>
              </p:cNvPr>
              <p:cNvSpPr>
                <a:spLocks/>
              </p:cNvSpPr>
              <p:nvPr/>
            </p:nvSpPr>
            <p:spPr bwMode="auto">
              <a:xfrm flipH="1">
                <a:off x="1078" y="2834"/>
                <a:ext cx="588" cy="228"/>
              </a:xfrm>
              <a:custGeom>
                <a:avLst/>
                <a:gdLst>
                  <a:gd name="T0" fmla="*/ 0 w 538"/>
                  <a:gd name="T1" fmla="*/ 1232 h 208"/>
                  <a:gd name="T2" fmla="*/ 3012 w 538"/>
                  <a:gd name="T3" fmla="*/ 2063 h 208"/>
                  <a:gd name="T4" fmla="*/ 4964 w 538"/>
                  <a:gd name="T5" fmla="*/ 853 h 208"/>
                  <a:gd name="T6" fmla="*/ 2150 w 538"/>
                  <a:gd name="T7" fmla="*/ 0 h 208"/>
                  <a:gd name="T8" fmla="*/ 0 w 538"/>
                  <a:gd name="T9" fmla="*/ 1232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US"/>
              </a:p>
            </p:txBody>
          </p:sp>
          <p:sp>
            <p:nvSpPr>
              <p:cNvPr id="74" name="Oval 49">
                <a:extLst>
                  <a:ext uri="{FF2B5EF4-FFF2-40B4-BE49-F238E27FC236}">
                    <a16:creationId xmlns="" xmlns:a16="http://schemas.microsoft.com/office/drawing/2014/main" id="{EDDF8C2A-EBA1-41D1-B5AA-0619B4E9AFCF}"/>
                  </a:ext>
                </a:extLst>
              </p:cNvPr>
              <p:cNvSpPr>
                <a:spLocks noChangeArrowheads="1"/>
              </p:cNvSpPr>
              <p:nvPr/>
            </p:nvSpPr>
            <p:spPr bwMode="auto">
              <a:xfrm flipH="1">
                <a:off x="1213" y="2890"/>
                <a:ext cx="307" cy="123"/>
              </a:xfrm>
              <a:prstGeom prst="ellipse">
                <a:avLst/>
              </a:prstGeom>
              <a:solidFill>
                <a:srgbClr val="B2B2B2"/>
              </a:solidFill>
              <a:ln w="3175" cap="rnd">
                <a:solidFill>
                  <a:schemeClr val="tx1"/>
                </a:solidFill>
                <a:round/>
                <a:headEnd/>
                <a:tailEnd/>
              </a:ln>
            </p:spPr>
            <p:txBody>
              <a:bodyPr/>
              <a:lstStyle/>
              <a:p>
                <a:endParaRPr lang="en-US"/>
              </a:p>
            </p:txBody>
          </p:sp>
          <p:sp>
            <p:nvSpPr>
              <p:cNvPr id="75" name="Freeform 50">
                <a:extLst>
                  <a:ext uri="{FF2B5EF4-FFF2-40B4-BE49-F238E27FC236}">
                    <a16:creationId xmlns="" xmlns:a16="http://schemas.microsoft.com/office/drawing/2014/main" id="{B91C666C-B56F-4D5F-A1A7-40779D732812}"/>
                  </a:ext>
                </a:extLst>
              </p:cNvPr>
              <p:cNvSpPr>
                <a:spLocks/>
              </p:cNvSpPr>
              <p:nvPr/>
            </p:nvSpPr>
            <p:spPr bwMode="auto">
              <a:xfrm flipH="1">
                <a:off x="1193" y="2895"/>
                <a:ext cx="494" cy="137"/>
              </a:xfrm>
              <a:custGeom>
                <a:avLst/>
                <a:gdLst>
                  <a:gd name="T0" fmla="*/ 0 w 646"/>
                  <a:gd name="T1" fmla="*/ 0 h 180"/>
                  <a:gd name="T2" fmla="*/ 2 w 646"/>
                  <a:gd name="T3" fmla="*/ 2 h 180"/>
                  <a:gd name="T4" fmla="*/ 2 w 646"/>
                  <a:gd name="T5" fmla="*/ 2 h 180"/>
                  <a:gd name="T6" fmla="*/ 2 w 646"/>
                  <a:gd name="T7" fmla="*/ 2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US"/>
              </a:p>
            </p:txBody>
          </p:sp>
          <p:sp>
            <p:nvSpPr>
              <p:cNvPr id="76" name="Freeform 51">
                <a:extLst>
                  <a:ext uri="{FF2B5EF4-FFF2-40B4-BE49-F238E27FC236}">
                    <a16:creationId xmlns="" xmlns:a16="http://schemas.microsoft.com/office/drawing/2014/main" id="{0EBCCC7D-1961-47CB-9819-E3B4DBCE1395}"/>
                  </a:ext>
                </a:extLst>
              </p:cNvPr>
              <p:cNvSpPr>
                <a:spLocks noChangeAspect="1"/>
              </p:cNvSpPr>
              <p:nvPr/>
            </p:nvSpPr>
            <p:spPr bwMode="auto">
              <a:xfrm flipH="1">
                <a:off x="952" y="2351"/>
                <a:ext cx="617" cy="569"/>
              </a:xfrm>
              <a:custGeom>
                <a:avLst/>
                <a:gdLst>
                  <a:gd name="T0" fmla="*/ 2 w 808"/>
                  <a:gd name="T1" fmla="*/ 2 h 746"/>
                  <a:gd name="T2" fmla="*/ 2 w 808"/>
                  <a:gd name="T3" fmla="*/ 2 h 746"/>
                  <a:gd name="T4" fmla="*/ 2 w 808"/>
                  <a:gd name="T5" fmla="*/ 2 h 746"/>
                  <a:gd name="T6" fmla="*/ 2 w 808"/>
                  <a:gd name="T7" fmla="*/ 0 h 746"/>
                  <a:gd name="T8" fmla="*/ 0 w 808"/>
                  <a:gd name="T9" fmla="*/ 2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US"/>
              </a:p>
            </p:txBody>
          </p:sp>
          <p:sp>
            <p:nvSpPr>
              <p:cNvPr id="77" name="Freeform 52">
                <a:extLst>
                  <a:ext uri="{FF2B5EF4-FFF2-40B4-BE49-F238E27FC236}">
                    <a16:creationId xmlns="" xmlns:a16="http://schemas.microsoft.com/office/drawing/2014/main" id="{94F58208-715C-4DC0-8A97-FF7F8023FB60}"/>
                  </a:ext>
                </a:extLst>
              </p:cNvPr>
              <p:cNvSpPr>
                <a:spLocks noChangeAspect="1"/>
              </p:cNvSpPr>
              <p:nvPr/>
            </p:nvSpPr>
            <p:spPr bwMode="auto">
              <a:xfrm flipH="1">
                <a:off x="1060" y="2477"/>
                <a:ext cx="124" cy="553"/>
              </a:xfrm>
              <a:custGeom>
                <a:avLst/>
                <a:gdLst>
                  <a:gd name="T0" fmla="*/ 0 w 144"/>
                  <a:gd name="T1" fmla="*/ 14 h 644"/>
                  <a:gd name="T2" fmla="*/ 0 w 144"/>
                  <a:gd name="T3" fmla="*/ 3 h 644"/>
                  <a:gd name="T4" fmla="*/ 3 w 144"/>
                  <a:gd name="T5" fmla="*/ 0 h 644"/>
                  <a:gd name="T6" fmla="*/ 3 w 144"/>
                  <a:gd name="T7" fmla="*/ 12 h 644"/>
                  <a:gd name="T8" fmla="*/ 0 w 144"/>
                  <a:gd name="T9" fmla="*/ 14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E5E5E5"/>
                  </a:gs>
                  <a:gs pos="100000">
                    <a:srgbClr val="B2B2B2"/>
                  </a:gs>
                </a:gsLst>
                <a:lin ang="5400000" scaled="1"/>
              </a:gradFill>
              <a:ln w="3175" cap="rnd">
                <a:solidFill>
                  <a:schemeClr val="tx1"/>
                </a:solidFill>
                <a:round/>
                <a:headEnd/>
                <a:tailEnd/>
              </a:ln>
            </p:spPr>
            <p:txBody>
              <a:bodyPr/>
              <a:lstStyle/>
              <a:p>
                <a:endParaRPr lang="en-US"/>
              </a:p>
            </p:txBody>
          </p:sp>
          <p:sp>
            <p:nvSpPr>
              <p:cNvPr id="78" name="Freeform 53">
                <a:extLst>
                  <a:ext uri="{FF2B5EF4-FFF2-40B4-BE49-F238E27FC236}">
                    <a16:creationId xmlns="" xmlns:a16="http://schemas.microsoft.com/office/drawing/2014/main" id="{CE953C03-D673-4FCD-ACF1-5EC8FF73F29C}"/>
                  </a:ext>
                </a:extLst>
              </p:cNvPr>
              <p:cNvSpPr>
                <a:spLocks noChangeAspect="1"/>
              </p:cNvSpPr>
              <p:nvPr/>
            </p:nvSpPr>
            <p:spPr bwMode="auto">
              <a:xfrm flipH="1">
                <a:off x="1060" y="2358"/>
                <a:ext cx="673" cy="188"/>
              </a:xfrm>
              <a:custGeom>
                <a:avLst/>
                <a:gdLst>
                  <a:gd name="T0" fmla="*/ 15 w 782"/>
                  <a:gd name="T1" fmla="*/ 4 h 219"/>
                  <a:gd name="T2" fmla="*/ 0 w 782"/>
                  <a:gd name="T3" fmla="*/ 3 h 219"/>
                  <a:gd name="T4" fmla="*/ 3 w 782"/>
                  <a:gd name="T5" fmla="*/ 0 h 219"/>
                  <a:gd name="T6" fmla="*/ 19 w 782"/>
                  <a:gd name="T7" fmla="*/ 3 h 219"/>
                  <a:gd name="T8" fmla="*/ 15 w 782"/>
                  <a:gd name="T9" fmla="*/ 4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US"/>
              </a:p>
            </p:txBody>
          </p:sp>
          <p:sp>
            <p:nvSpPr>
              <p:cNvPr id="79" name="Freeform 54">
                <a:extLst>
                  <a:ext uri="{FF2B5EF4-FFF2-40B4-BE49-F238E27FC236}">
                    <a16:creationId xmlns="" xmlns:a16="http://schemas.microsoft.com/office/drawing/2014/main" id="{1796D1AC-1B7E-4C92-8186-B516ECDC35DF}"/>
                  </a:ext>
                </a:extLst>
              </p:cNvPr>
              <p:cNvSpPr>
                <a:spLocks noChangeAspect="1"/>
              </p:cNvSpPr>
              <p:nvPr/>
            </p:nvSpPr>
            <p:spPr bwMode="auto">
              <a:xfrm flipH="1">
                <a:off x="1184" y="2413"/>
                <a:ext cx="549" cy="619"/>
              </a:xfrm>
              <a:custGeom>
                <a:avLst/>
                <a:gdLst>
                  <a:gd name="T0" fmla="*/ 5 w 672"/>
                  <a:gd name="T1" fmla="*/ 5 h 754"/>
                  <a:gd name="T2" fmla="*/ 5 w 672"/>
                  <a:gd name="T3" fmla="*/ 2 h 754"/>
                  <a:gd name="T4" fmla="*/ 0 w 672"/>
                  <a:gd name="T5" fmla="*/ 0 h 754"/>
                  <a:gd name="T6" fmla="*/ 0 w 672"/>
                  <a:gd name="T7" fmla="*/ 4 h 754"/>
                  <a:gd name="T8" fmla="*/ 5 w 672"/>
                  <a:gd name="T9" fmla="*/ 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US"/>
              </a:p>
            </p:txBody>
          </p:sp>
          <p:sp>
            <p:nvSpPr>
              <p:cNvPr id="80" name="Freeform 55">
                <a:extLst>
                  <a:ext uri="{FF2B5EF4-FFF2-40B4-BE49-F238E27FC236}">
                    <a16:creationId xmlns="" xmlns:a16="http://schemas.microsoft.com/office/drawing/2014/main" id="{5375A08E-C819-4068-A340-6A3101590CEF}"/>
                  </a:ext>
                </a:extLst>
              </p:cNvPr>
              <p:cNvSpPr>
                <a:spLocks noChangeAspect="1"/>
              </p:cNvSpPr>
              <p:nvPr/>
            </p:nvSpPr>
            <p:spPr bwMode="auto">
              <a:xfrm flipH="1">
                <a:off x="1225" y="2468"/>
                <a:ext cx="465" cy="508"/>
              </a:xfrm>
              <a:custGeom>
                <a:avLst/>
                <a:gdLst>
                  <a:gd name="T0" fmla="*/ 126 w 491"/>
                  <a:gd name="T1" fmla="*/ 79 h 549"/>
                  <a:gd name="T2" fmla="*/ 126 w 491"/>
                  <a:gd name="T3" fmla="*/ 17 h 549"/>
                  <a:gd name="T4" fmla="*/ 0 w 491"/>
                  <a:gd name="T5" fmla="*/ 0 h 549"/>
                  <a:gd name="T6" fmla="*/ 0 w 491"/>
                  <a:gd name="T7" fmla="*/ 61 h 549"/>
                  <a:gd name="T8" fmla="*/ 126 w 491"/>
                  <a:gd name="T9" fmla="*/ 79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US"/>
              </a:p>
            </p:txBody>
          </p:sp>
          <p:sp>
            <p:nvSpPr>
              <p:cNvPr id="81" name="Freeform 56">
                <a:extLst>
                  <a:ext uri="{FF2B5EF4-FFF2-40B4-BE49-F238E27FC236}">
                    <a16:creationId xmlns="" xmlns:a16="http://schemas.microsoft.com/office/drawing/2014/main" id="{8C2DA517-2F12-4350-9DE8-B6CA667298B0}"/>
                  </a:ext>
                </a:extLst>
              </p:cNvPr>
              <p:cNvSpPr>
                <a:spLocks/>
              </p:cNvSpPr>
              <p:nvPr/>
            </p:nvSpPr>
            <p:spPr bwMode="auto">
              <a:xfrm flipH="1">
                <a:off x="1255" y="2502"/>
                <a:ext cx="407" cy="437"/>
              </a:xfrm>
              <a:custGeom>
                <a:avLst/>
                <a:gdLst>
                  <a:gd name="T0" fmla="*/ 0 w 542"/>
                  <a:gd name="T1" fmla="*/ 0 h 592"/>
                  <a:gd name="T2" fmla="*/ 0 w 542"/>
                  <a:gd name="T3" fmla="*/ 182 h 592"/>
                  <a:gd name="T4" fmla="*/ 230 w 542"/>
                  <a:gd name="T5" fmla="*/ 238 h 592"/>
                  <a:gd name="T6" fmla="*/ 230 w 542"/>
                  <a:gd name="T7" fmla="*/ 52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l="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82" name="Line 57">
                <a:extLst>
                  <a:ext uri="{FF2B5EF4-FFF2-40B4-BE49-F238E27FC236}">
                    <a16:creationId xmlns="" xmlns:a16="http://schemas.microsoft.com/office/drawing/2014/main" id="{12C4658C-311E-448D-99DD-D8C2B2B982A5}"/>
                  </a:ext>
                </a:extLst>
              </p:cNvPr>
              <p:cNvSpPr>
                <a:spLocks noChangeShapeType="1"/>
              </p:cNvSpPr>
              <p:nvPr/>
            </p:nvSpPr>
            <p:spPr bwMode="auto">
              <a:xfrm flipH="1">
                <a:off x="1626" y="2538"/>
                <a:ext cx="0" cy="6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 name="Text Box 59">
            <a:extLst>
              <a:ext uri="{FF2B5EF4-FFF2-40B4-BE49-F238E27FC236}">
                <a16:creationId xmlns="" xmlns:a16="http://schemas.microsoft.com/office/drawing/2014/main" id="{DB922CCE-C360-4195-8780-37BA222C45F1}"/>
              </a:ext>
            </a:extLst>
          </p:cNvPr>
          <p:cNvSpPr txBox="1">
            <a:spLocks noChangeArrowheads="1"/>
          </p:cNvSpPr>
          <p:nvPr/>
        </p:nvSpPr>
        <p:spPr bwMode="auto">
          <a:xfrm>
            <a:off x="5195887" y="5629275"/>
            <a:ext cx="41005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err="1"/>
              <a:t>Hệ</a:t>
            </a:r>
            <a:r>
              <a:rPr lang="en-US" sz="2400" dirty="0"/>
              <a:t> </a:t>
            </a:r>
            <a:r>
              <a:rPr lang="en-US" sz="2400" dirty="0" err="1"/>
              <a:t>quản</a:t>
            </a:r>
            <a:r>
              <a:rPr lang="en-US" sz="2400" dirty="0"/>
              <a:t> </a:t>
            </a:r>
            <a:r>
              <a:rPr lang="en-US" sz="2400" dirty="0" err="1"/>
              <a:t>trị</a:t>
            </a:r>
            <a:r>
              <a:rPr lang="en-US" sz="2400" dirty="0"/>
              <a:t> CSDL </a:t>
            </a:r>
            <a:r>
              <a:rPr lang="en-US" sz="2400" dirty="0" err="1"/>
              <a:t>quan</a:t>
            </a:r>
            <a:r>
              <a:rPr lang="en-US" sz="2400" dirty="0"/>
              <a:t> </a:t>
            </a:r>
            <a:r>
              <a:rPr lang="en-US" sz="2400" dirty="0" err="1"/>
              <a:t>hệ</a:t>
            </a:r>
            <a:endParaRPr lang="en-US" sz="2400" dirty="0"/>
          </a:p>
          <a:p>
            <a:pPr algn="ctr" eaLnBrk="1" hangingPunct="1"/>
            <a:r>
              <a:rPr lang="en-US" sz="2400" i="1" dirty="0"/>
              <a:t>(Relational Database</a:t>
            </a:r>
          </a:p>
          <a:p>
            <a:pPr algn="ctr" eaLnBrk="1" hangingPunct="1"/>
            <a:r>
              <a:rPr lang="en-US" sz="2400" i="1" dirty="0"/>
              <a:t>Management System)</a:t>
            </a:r>
          </a:p>
        </p:txBody>
      </p:sp>
      <p:sp>
        <p:nvSpPr>
          <p:cNvPr id="100" name="Text Box 60">
            <a:extLst>
              <a:ext uri="{FF2B5EF4-FFF2-40B4-BE49-F238E27FC236}">
                <a16:creationId xmlns="" xmlns:a16="http://schemas.microsoft.com/office/drawing/2014/main" id="{75532801-5505-4E88-8AC5-6ABE32971EE9}"/>
              </a:ext>
            </a:extLst>
          </p:cNvPr>
          <p:cNvSpPr txBox="1">
            <a:spLocks noChangeArrowheads="1"/>
          </p:cNvSpPr>
          <p:nvPr/>
        </p:nvSpPr>
        <p:spPr bwMode="auto">
          <a:xfrm>
            <a:off x="5400396" y="2946778"/>
            <a:ext cx="166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Segoe UI" pitchFamily="34" charset="0"/>
                <a:ea typeface="Segoe UI" pitchFamily="34" charset="0"/>
                <a:cs typeface="Segoe UI" pitchFamily="34" charset="0"/>
              </a:rPr>
              <a:t>SQL Server</a:t>
            </a:r>
          </a:p>
        </p:txBody>
      </p:sp>
      <p:sp>
        <p:nvSpPr>
          <p:cNvPr id="101" name="Rectangle 61">
            <a:extLst>
              <a:ext uri="{FF2B5EF4-FFF2-40B4-BE49-F238E27FC236}">
                <a16:creationId xmlns="" xmlns:a16="http://schemas.microsoft.com/office/drawing/2014/main" id="{F205A6EE-FC56-4DDE-A459-A33E9C7E7BF4}"/>
              </a:ext>
            </a:extLst>
          </p:cNvPr>
          <p:cNvSpPr>
            <a:spLocks noChangeArrowheads="1"/>
          </p:cNvSpPr>
          <p:nvPr/>
        </p:nvSpPr>
        <p:spPr bwMode="auto">
          <a:xfrm>
            <a:off x="723685" y="2999061"/>
            <a:ext cx="16530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2400" dirty="0" err="1">
                <a:latin typeface="Segoe UI" pitchFamily="34" charset="0"/>
                <a:ea typeface="Segoe UI" pitchFamily="34" charset="0"/>
                <a:cs typeface="Segoe UI" pitchFamily="34" charset="0"/>
              </a:rPr>
              <a:t>Máy</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khách</a:t>
            </a:r>
            <a:endParaRPr lang="en-US" sz="2400" dirty="0">
              <a:latin typeface="Segoe UI" pitchFamily="34" charset="0"/>
              <a:ea typeface="Segoe UI" pitchFamily="34" charset="0"/>
              <a:cs typeface="Segoe UI" pitchFamily="34" charset="0"/>
            </a:endParaRPr>
          </a:p>
          <a:p>
            <a:pPr algn="ctr"/>
            <a:r>
              <a:rPr lang="en-US" sz="2400" i="1" dirty="0">
                <a:latin typeface="Segoe UI" pitchFamily="34" charset="0"/>
                <a:ea typeface="Segoe UI" pitchFamily="34" charset="0"/>
                <a:cs typeface="Segoe UI" pitchFamily="34" charset="0"/>
              </a:rPr>
              <a:t>(Client)</a:t>
            </a:r>
          </a:p>
        </p:txBody>
      </p:sp>
      <p:sp>
        <p:nvSpPr>
          <p:cNvPr id="102" name="AutoShape 62">
            <a:extLst>
              <a:ext uri="{FF2B5EF4-FFF2-40B4-BE49-F238E27FC236}">
                <a16:creationId xmlns="" xmlns:a16="http://schemas.microsoft.com/office/drawing/2014/main" id="{564488D0-07D2-4A5C-A3E3-55900882C36A}"/>
              </a:ext>
            </a:extLst>
          </p:cNvPr>
          <p:cNvSpPr>
            <a:spLocks noChangeArrowheads="1"/>
          </p:cNvSpPr>
          <p:nvPr/>
        </p:nvSpPr>
        <p:spPr bwMode="auto">
          <a:xfrm flipH="1">
            <a:off x="2514598" y="4171950"/>
            <a:ext cx="3597275" cy="627064"/>
          </a:xfrm>
          <a:prstGeom prst="rightArrow">
            <a:avLst>
              <a:gd name="adj1" fmla="val 62602"/>
              <a:gd name="adj2" fmla="val 82272"/>
            </a:avLst>
          </a:prstGeom>
          <a:gradFill rotWithShape="0">
            <a:gsLst>
              <a:gs pos="0">
                <a:schemeClr val="accent2"/>
              </a:gs>
              <a:gs pos="100000">
                <a:schemeClr val="accent2">
                  <a:gamma/>
                  <a:tint val="34118"/>
                  <a:invGamma/>
                </a:schemeClr>
              </a:gs>
            </a:gsLst>
            <a:lin ang="0" scaled="1"/>
          </a:gradFill>
          <a:ln w="9525">
            <a:noFill/>
            <a:miter lim="800000"/>
            <a:headEnd/>
            <a:tailEnd/>
          </a:ln>
          <a:effectLst/>
        </p:spPr>
        <p:txBody>
          <a:bodyPr wrap="none" anchor="ctr"/>
          <a:lstStyle/>
          <a:p>
            <a:pPr algn="ctr">
              <a:defRPr/>
            </a:pPr>
            <a:r>
              <a:rPr lang="en-US" sz="2000"/>
              <a:t>Kết quả (Results)</a:t>
            </a:r>
          </a:p>
        </p:txBody>
      </p:sp>
      <p:sp>
        <p:nvSpPr>
          <p:cNvPr id="103" name="Rectangle 63">
            <a:extLst>
              <a:ext uri="{FF2B5EF4-FFF2-40B4-BE49-F238E27FC236}">
                <a16:creationId xmlns="" xmlns:a16="http://schemas.microsoft.com/office/drawing/2014/main" id="{B56D7219-B23D-40B1-BF93-79A49B202A94}"/>
              </a:ext>
            </a:extLst>
          </p:cNvPr>
          <p:cNvSpPr>
            <a:spLocks noChangeArrowheads="1"/>
          </p:cNvSpPr>
          <p:nvPr/>
        </p:nvSpPr>
        <p:spPr bwMode="auto">
          <a:xfrm>
            <a:off x="599089" y="6087078"/>
            <a:ext cx="28956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400" dirty="0" err="1"/>
              <a:t>Ứng</a:t>
            </a:r>
            <a:r>
              <a:rPr lang="en-US" sz="2400" dirty="0"/>
              <a:t> </a:t>
            </a:r>
            <a:r>
              <a:rPr lang="en-US" sz="2400" dirty="0" err="1"/>
              <a:t>dụng</a:t>
            </a:r>
            <a:r>
              <a:rPr lang="en-US" sz="2400" dirty="0"/>
              <a:t> </a:t>
            </a:r>
            <a:r>
              <a:rPr lang="en-US" sz="2400" dirty="0" err="1"/>
              <a:t>trên</a:t>
            </a:r>
            <a:r>
              <a:rPr lang="en-US" sz="2400" dirty="0"/>
              <a:t> </a:t>
            </a:r>
            <a:r>
              <a:rPr lang="en-US" sz="2400" dirty="0" err="1"/>
              <a:t>máy</a:t>
            </a:r>
            <a:r>
              <a:rPr lang="en-US" sz="2400" dirty="0"/>
              <a:t> </a:t>
            </a:r>
            <a:r>
              <a:rPr lang="en-US" sz="2400" dirty="0" err="1"/>
              <a:t>khách</a:t>
            </a:r>
            <a:endParaRPr lang="en-US" sz="2400" dirty="0"/>
          </a:p>
          <a:p>
            <a:pPr algn="ctr"/>
            <a:r>
              <a:rPr lang="en-US" sz="2400" i="1" dirty="0"/>
              <a:t>(Client Application)</a:t>
            </a:r>
          </a:p>
        </p:txBody>
      </p:sp>
      <p:sp>
        <p:nvSpPr>
          <p:cNvPr id="104" name="AutoShape 64">
            <a:extLst>
              <a:ext uri="{FF2B5EF4-FFF2-40B4-BE49-F238E27FC236}">
                <a16:creationId xmlns="" xmlns:a16="http://schemas.microsoft.com/office/drawing/2014/main" id="{7EC75258-7161-4C9C-B1E5-CB87CB171C68}"/>
              </a:ext>
            </a:extLst>
          </p:cNvPr>
          <p:cNvSpPr>
            <a:spLocks noChangeArrowheads="1"/>
          </p:cNvSpPr>
          <p:nvPr/>
        </p:nvSpPr>
        <p:spPr bwMode="auto">
          <a:xfrm>
            <a:off x="7620000" y="4791075"/>
            <a:ext cx="1301750" cy="758825"/>
          </a:xfrm>
          <a:prstGeom prst="can">
            <a:avLst>
              <a:gd name="adj" fmla="val 31102"/>
            </a:avLst>
          </a:prstGeom>
          <a:gradFill rotWithShape="0">
            <a:gsLst>
              <a:gs pos="0">
                <a:srgbClr val="6699FF">
                  <a:gamma/>
                  <a:shade val="46275"/>
                  <a:invGamma/>
                </a:srgbClr>
              </a:gs>
              <a:gs pos="50000">
                <a:srgbClr val="6699FF"/>
              </a:gs>
              <a:gs pos="100000">
                <a:srgbClr val="6699FF">
                  <a:gamma/>
                  <a:shade val="46275"/>
                  <a:invGamma/>
                </a:srgbClr>
              </a:gs>
            </a:gsLst>
            <a:lin ang="0" scaled="1"/>
          </a:gradFill>
          <a:ln w="12700" cap="rnd">
            <a:solidFill>
              <a:srgbClr val="000000"/>
            </a:solidFill>
            <a:round/>
            <a:headEnd/>
            <a:tailEnd/>
          </a:ln>
          <a:effectLst/>
        </p:spPr>
        <p:txBody>
          <a:bodyPr/>
          <a:lstStyle/>
          <a:p>
            <a:pPr algn="ctr">
              <a:defRPr/>
            </a:pPr>
            <a:r>
              <a:rPr lang="en-US" sz="2000">
                <a:solidFill>
                  <a:schemeClr val="bg1"/>
                </a:solidFill>
              </a:rPr>
              <a:t>OLAP</a:t>
            </a:r>
          </a:p>
        </p:txBody>
      </p:sp>
      <p:grpSp>
        <p:nvGrpSpPr>
          <p:cNvPr id="105" name="Group 69">
            <a:extLst>
              <a:ext uri="{FF2B5EF4-FFF2-40B4-BE49-F238E27FC236}">
                <a16:creationId xmlns="" xmlns:a16="http://schemas.microsoft.com/office/drawing/2014/main" id="{66DDD2C9-D4DF-4BFA-8BE7-F6B6BE162C6B}"/>
              </a:ext>
            </a:extLst>
          </p:cNvPr>
          <p:cNvGrpSpPr>
            <a:grpSpLocks/>
          </p:cNvGrpSpPr>
          <p:nvPr/>
        </p:nvGrpSpPr>
        <p:grpSpPr bwMode="auto">
          <a:xfrm>
            <a:off x="6324599" y="3343275"/>
            <a:ext cx="2597150" cy="2286000"/>
            <a:chOff x="6172200" y="3124200"/>
            <a:chExt cx="2597150" cy="2286000"/>
          </a:xfrm>
        </p:grpSpPr>
        <p:grpSp>
          <p:nvGrpSpPr>
            <p:cNvPr id="106" name="Group 3">
              <a:extLst>
                <a:ext uri="{FF2B5EF4-FFF2-40B4-BE49-F238E27FC236}">
                  <a16:creationId xmlns="" xmlns:a16="http://schemas.microsoft.com/office/drawing/2014/main" id="{67B28B50-0C79-4C9B-A594-490A53C224AD}"/>
                </a:ext>
              </a:extLst>
            </p:cNvPr>
            <p:cNvGrpSpPr>
              <a:grpSpLocks/>
            </p:cNvGrpSpPr>
            <p:nvPr/>
          </p:nvGrpSpPr>
          <p:grpSpPr bwMode="auto">
            <a:xfrm>
              <a:off x="6172200" y="3124200"/>
              <a:ext cx="1414463" cy="2286000"/>
              <a:chOff x="752" y="760"/>
              <a:chExt cx="626" cy="1012"/>
            </a:xfrm>
          </p:grpSpPr>
          <p:sp>
            <p:nvSpPr>
              <p:cNvPr id="108" name="Freeform 4">
                <a:extLst>
                  <a:ext uri="{FF2B5EF4-FFF2-40B4-BE49-F238E27FC236}">
                    <a16:creationId xmlns="" xmlns:a16="http://schemas.microsoft.com/office/drawing/2014/main" id="{331B9214-514C-46B1-9739-FACBB35557C0}"/>
                  </a:ext>
                </a:extLst>
              </p:cNvPr>
              <p:cNvSpPr>
                <a:spLocks/>
              </p:cNvSpPr>
              <p:nvPr/>
            </p:nvSpPr>
            <p:spPr bwMode="auto">
              <a:xfrm>
                <a:off x="754" y="760"/>
                <a:ext cx="623" cy="217"/>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a:solidFill>
                  <a:schemeClr val="tx1"/>
                </a:solidFill>
                <a:round/>
                <a:headEnd/>
                <a:tailEnd/>
              </a:ln>
            </p:spPr>
            <p:txBody>
              <a:bodyPr/>
              <a:lstStyle/>
              <a:p>
                <a:endParaRPr lang="en-US"/>
              </a:p>
            </p:txBody>
          </p:sp>
          <p:sp>
            <p:nvSpPr>
              <p:cNvPr id="109" name="Freeform 5">
                <a:extLst>
                  <a:ext uri="{FF2B5EF4-FFF2-40B4-BE49-F238E27FC236}">
                    <a16:creationId xmlns="" xmlns:a16="http://schemas.microsoft.com/office/drawing/2014/main" id="{0103664E-DFE7-4DD0-96B1-57F62F33A72B}"/>
                  </a:ext>
                </a:extLst>
              </p:cNvPr>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a:solidFill>
                  <a:schemeClr val="tx1"/>
                </a:solidFill>
                <a:round/>
                <a:headEnd/>
                <a:tailEnd/>
              </a:ln>
            </p:spPr>
            <p:txBody>
              <a:bodyPr/>
              <a:lstStyle/>
              <a:p>
                <a:endParaRPr lang="en-US"/>
              </a:p>
            </p:txBody>
          </p:sp>
          <p:sp>
            <p:nvSpPr>
              <p:cNvPr id="110" name="Freeform 6">
                <a:extLst>
                  <a:ext uri="{FF2B5EF4-FFF2-40B4-BE49-F238E27FC236}">
                    <a16:creationId xmlns="" xmlns:a16="http://schemas.microsoft.com/office/drawing/2014/main" id="{8BB0BA48-4435-4F0E-94F9-2DC97281824D}"/>
                  </a:ext>
                </a:extLst>
              </p:cNvPr>
              <p:cNvSpPr>
                <a:spLocks/>
              </p:cNvSpPr>
              <p:nvPr/>
            </p:nvSpPr>
            <p:spPr bwMode="auto">
              <a:xfrm>
                <a:off x="1026" y="820"/>
                <a:ext cx="352" cy="927"/>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US"/>
              </a:p>
            </p:txBody>
          </p:sp>
          <p:sp>
            <p:nvSpPr>
              <p:cNvPr id="111" name="Freeform 7">
                <a:extLst>
                  <a:ext uri="{FF2B5EF4-FFF2-40B4-BE49-F238E27FC236}">
                    <a16:creationId xmlns="" xmlns:a16="http://schemas.microsoft.com/office/drawing/2014/main" id="{5E58FDC7-C7D7-423A-B422-7F3EA76F031D}"/>
                  </a:ext>
                </a:extLst>
              </p:cNvPr>
              <p:cNvSpPr>
                <a:spLocks/>
              </p:cNvSpPr>
              <p:nvPr/>
            </p:nvSpPr>
            <p:spPr bwMode="auto">
              <a:xfrm>
                <a:off x="752" y="908"/>
                <a:ext cx="278" cy="834"/>
              </a:xfrm>
              <a:custGeom>
                <a:avLst/>
                <a:gdLst>
                  <a:gd name="T0" fmla="*/ 0 w 577"/>
                  <a:gd name="T1" fmla="*/ 0 h 1728"/>
                  <a:gd name="T2" fmla="*/ 0 w 577"/>
                  <a:gd name="T3" fmla="*/ 0 h 1728"/>
                  <a:gd name="T4" fmla="*/ 0 w 577"/>
                  <a:gd name="T5" fmla="*/ 0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a:solidFill>
                  <a:schemeClr val="tx1"/>
                </a:solidFill>
                <a:round/>
                <a:headEnd/>
                <a:tailEnd/>
              </a:ln>
            </p:spPr>
            <p:txBody>
              <a:bodyPr/>
              <a:lstStyle/>
              <a:p>
                <a:endParaRPr lang="en-US"/>
              </a:p>
            </p:txBody>
          </p:sp>
          <p:sp>
            <p:nvSpPr>
              <p:cNvPr id="112" name="Line 8">
                <a:extLst>
                  <a:ext uri="{FF2B5EF4-FFF2-40B4-BE49-F238E27FC236}">
                    <a16:creationId xmlns="" xmlns:a16="http://schemas.microsoft.com/office/drawing/2014/main" id="{2D483412-FB75-46FA-B73C-40F2ECA307FC}"/>
                  </a:ext>
                </a:extLst>
              </p:cNvPr>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Oval 9">
                <a:extLst>
                  <a:ext uri="{FF2B5EF4-FFF2-40B4-BE49-F238E27FC236}">
                    <a16:creationId xmlns="" xmlns:a16="http://schemas.microsoft.com/office/drawing/2014/main" id="{8D6B59AD-076B-4C0F-9CE4-6086088AF0E8}"/>
                  </a:ext>
                </a:extLst>
              </p:cNvPr>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14" name="Line 10">
                <a:extLst>
                  <a:ext uri="{FF2B5EF4-FFF2-40B4-BE49-F238E27FC236}">
                    <a16:creationId xmlns="" xmlns:a16="http://schemas.microsoft.com/office/drawing/2014/main" id="{2BCCFD28-0B4E-4F01-960C-3B6604909D1F}"/>
                  </a:ext>
                </a:extLst>
              </p:cNvPr>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11">
                <a:extLst>
                  <a:ext uri="{FF2B5EF4-FFF2-40B4-BE49-F238E27FC236}">
                    <a16:creationId xmlns="" xmlns:a16="http://schemas.microsoft.com/office/drawing/2014/main" id="{5CE66FBA-2617-4122-9168-71F0D90A5798}"/>
                  </a:ext>
                </a:extLst>
              </p:cNvPr>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 name="Line 12">
                <a:extLst>
                  <a:ext uri="{FF2B5EF4-FFF2-40B4-BE49-F238E27FC236}">
                    <a16:creationId xmlns="" xmlns:a16="http://schemas.microsoft.com/office/drawing/2014/main" id="{104FF353-B86B-4EDE-B391-71892F2EADBB}"/>
                  </a:ext>
                </a:extLst>
              </p:cNvPr>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13">
                <a:extLst>
                  <a:ext uri="{FF2B5EF4-FFF2-40B4-BE49-F238E27FC236}">
                    <a16:creationId xmlns="" xmlns:a16="http://schemas.microsoft.com/office/drawing/2014/main" id="{2D37B16A-8151-42FA-BF20-AB7D837D534B}"/>
                  </a:ext>
                </a:extLst>
              </p:cNvPr>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Freeform 14">
                <a:extLst>
                  <a:ext uri="{FF2B5EF4-FFF2-40B4-BE49-F238E27FC236}">
                    <a16:creationId xmlns="" xmlns:a16="http://schemas.microsoft.com/office/drawing/2014/main" id="{9E44EF97-1414-41E1-AD9C-5CB67CEE0635}"/>
                  </a:ext>
                </a:extLst>
              </p:cNvPr>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a:solidFill>
                  <a:srgbClr val="67676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Freeform 15">
                <a:extLst>
                  <a:ext uri="{FF2B5EF4-FFF2-40B4-BE49-F238E27FC236}">
                    <a16:creationId xmlns="" xmlns:a16="http://schemas.microsoft.com/office/drawing/2014/main" id="{75FD4CA0-3787-4339-ACE3-2968CF3EDB71}"/>
                  </a:ext>
                </a:extLst>
              </p:cNvPr>
              <p:cNvSpPr>
                <a:spLocks/>
              </p:cNvSpPr>
              <p:nvPr/>
            </p:nvSpPr>
            <p:spPr bwMode="auto">
              <a:xfrm>
                <a:off x="774" y="1024"/>
                <a:ext cx="218" cy="618"/>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Freeform 16">
                <a:extLst>
                  <a:ext uri="{FF2B5EF4-FFF2-40B4-BE49-F238E27FC236}">
                    <a16:creationId xmlns="" xmlns:a16="http://schemas.microsoft.com/office/drawing/2014/main" id="{6EFF6AA7-6E2E-4597-9053-00942CA84CC0}"/>
                  </a:ext>
                </a:extLst>
              </p:cNvPr>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 name="Line 17">
                <a:extLst>
                  <a:ext uri="{FF2B5EF4-FFF2-40B4-BE49-F238E27FC236}">
                    <a16:creationId xmlns="" xmlns:a16="http://schemas.microsoft.com/office/drawing/2014/main" id="{E451EC36-413E-420B-ABCC-CD4A37A39884}"/>
                  </a:ext>
                </a:extLst>
              </p:cNvPr>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18">
                <a:extLst>
                  <a:ext uri="{FF2B5EF4-FFF2-40B4-BE49-F238E27FC236}">
                    <a16:creationId xmlns="" xmlns:a16="http://schemas.microsoft.com/office/drawing/2014/main" id="{4C17B0F5-155E-4BAD-86FF-81FC37CA505B}"/>
                  </a:ext>
                </a:extLst>
              </p:cNvPr>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19">
                <a:extLst>
                  <a:ext uri="{FF2B5EF4-FFF2-40B4-BE49-F238E27FC236}">
                    <a16:creationId xmlns="" xmlns:a16="http://schemas.microsoft.com/office/drawing/2014/main" id="{2617FF80-569D-42B4-AF2A-2D3A80440018}"/>
                  </a:ext>
                </a:extLst>
              </p:cNvPr>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Freeform 20">
                <a:extLst>
                  <a:ext uri="{FF2B5EF4-FFF2-40B4-BE49-F238E27FC236}">
                    <a16:creationId xmlns="" xmlns:a16="http://schemas.microsoft.com/office/drawing/2014/main" id="{9F115483-6994-4880-BD93-61A01C6BAC35}"/>
                  </a:ext>
                </a:extLst>
              </p:cNvPr>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25" name="Line 21">
                <a:extLst>
                  <a:ext uri="{FF2B5EF4-FFF2-40B4-BE49-F238E27FC236}">
                    <a16:creationId xmlns="" xmlns:a16="http://schemas.microsoft.com/office/drawing/2014/main" id="{98C67ED8-6663-4B3C-B33C-3C78F8FB4B11}"/>
                  </a:ext>
                </a:extLst>
              </p:cNvPr>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22">
                <a:extLst>
                  <a:ext uri="{FF2B5EF4-FFF2-40B4-BE49-F238E27FC236}">
                    <a16:creationId xmlns="" xmlns:a16="http://schemas.microsoft.com/office/drawing/2014/main" id="{44303A0E-8A59-4BE3-9E12-896C5FCE2AFB}"/>
                  </a:ext>
                </a:extLst>
              </p:cNvPr>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solidFill>
                  <a:srgbClr val="676767"/>
                </a:solidFill>
                <a:round/>
                <a:headEnd/>
                <a:tailEnd/>
              </a:ln>
            </p:spPr>
            <p:txBody>
              <a:bodyPr/>
              <a:lstStyle/>
              <a:p>
                <a:endParaRPr lang="en-US"/>
              </a:p>
            </p:txBody>
          </p:sp>
          <p:sp>
            <p:nvSpPr>
              <p:cNvPr id="127" name="Freeform 23">
                <a:extLst>
                  <a:ext uri="{FF2B5EF4-FFF2-40B4-BE49-F238E27FC236}">
                    <a16:creationId xmlns="" xmlns:a16="http://schemas.microsoft.com/office/drawing/2014/main" id="{885D1252-26F9-4341-8F21-CBC57F336A2A}"/>
                  </a:ext>
                </a:extLst>
              </p:cNvPr>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US"/>
              </a:p>
            </p:txBody>
          </p:sp>
          <p:sp>
            <p:nvSpPr>
              <p:cNvPr id="128" name="Freeform 24">
                <a:extLst>
                  <a:ext uri="{FF2B5EF4-FFF2-40B4-BE49-F238E27FC236}">
                    <a16:creationId xmlns="" xmlns:a16="http://schemas.microsoft.com/office/drawing/2014/main" id="{496BBEAF-16C1-46BF-AE0B-D47A806A1BDC}"/>
                  </a:ext>
                </a:extLst>
              </p:cNvPr>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US"/>
              </a:p>
            </p:txBody>
          </p:sp>
          <p:sp>
            <p:nvSpPr>
              <p:cNvPr id="129" name="Line 25">
                <a:extLst>
                  <a:ext uri="{FF2B5EF4-FFF2-40B4-BE49-F238E27FC236}">
                    <a16:creationId xmlns="" xmlns:a16="http://schemas.microsoft.com/office/drawing/2014/main" id="{FB7D8CA4-4783-4CB3-BC25-8CC82DA56038}"/>
                  </a:ext>
                </a:extLst>
              </p:cNvPr>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US"/>
              </a:p>
            </p:txBody>
          </p:sp>
          <p:sp>
            <p:nvSpPr>
              <p:cNvPr id="130" name="Line 26">
                <a:extLst>
                  <a:ext uri="{FF2B5EF4-FFF2-40B4-BE49-F238E27FC236}">
                    <a16:creationId xmlns="" xmlns:a16="http://schemas.microsoft.com/office/drawing/2014/main" id="{7D6649E1-DCB7-41E1-938A-E87C2D87DABA}"/>
                  </a:ext>
                </a:extLst>
              </p:cNvPr>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US"/>
              </a:p>
            </p:txBody>
          </p:sp>
          <p:sp>
            <p:nvSpPr>
              <p:cNvPr id="131" name="Line 27">
                <a:extLst>
                  <a:ext uri="{FF2B5EF4-FFF2-40B4-BE49-F238E27FC236}">
                    <a16:creationId xmlns="" xmlns:a16="http://schemas.microsoft.com/office/drawing/2014/main" id="{77405857-1CFC-47C6-BEB6-CED6DB00F2D2}"/>
                  </a:ext>
                </a:extLst>
              </p:cNvPr>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US"/>
              </a:p>
            </p:txBody>
          </p:sp>
        </p:grpSp>
        <p:sp>
          <p:nvSpPr>
            <p:cNvPr id="107" name="AutoShape 65">
              <a:extLst>
                <a:ext uri="{FF2B5EF4-FFF2-40B4-BE49-F238E27FC236}">
                  <a16:creationId xmlns="" xmlns:a16="http://schemas.microsoft.com/office/drawing/2014/main" id="{FB536207-5BFC-45CD-97E0-D2775AB922CE}"/>
                </a:ext>
              </a:extLst>
            </p:cNvPr>
            <p:cNvSpPr>
              <a:spLocks noChangeArrowheads="1"/>
            </p:cNvSpPr>
            <p:nvPr/>
          </p:nvSpPr>
          <p:spPr bwMode="auto">
            <a:xfrm>
              <a:off x="7467601" y="3886200"/>
              <a:ext cx="1301750" cy="758825"/>
            </a:xfrm>
            <a:prstGeom prst="can">
              <a:avLst>
                <a:gd name="adj" fmla="val 31102"/>
              </a:avLst>
            </a:prstGeom>
            <a:gradFill rotWithShape="0">
              <a:gsLst>
                <a:gs pos="0">
                  <a:srgbClr val="6699FF">
                    <a:gamma/>
                    <a:shade val="46275"/>
                    <a:invGamma/>
                  </a:srgbClr>
                </a:gs>
                <a:gs pos="50000">
                  <a:srgbClr val="6699FF"/>
                </a:gs>
                <a:gs pos="100000">
                  <a:srgbClr val="6699FF">
                    <a:gamma/>
                    <a:shade val="46275"/>
                    <a:invGamma/>
                  </a:srgbClr>
                </a:gs>
              </a:gsLst>
              <a:lin ang="0" scaled="1"/>
            </a:gradFill>
            <a:ln w="12700" cap="rnd">
              <a:solidFill>
                <a:srgbClr val="000000"/>
              </a:solidFill>
              <a:round/>
              <a:headEnd/>
              <a:tailEnd/>
            </a:ln>
            <a:effectLst/>
          </p:spPr>
          <p:txBody>
            <a:bodyPr/>
            <a:lstStyle/>
            <a:p>
              <a:pPr algn="ctr">
                <a:defRPr/>
              </a:pPr>
              <a:r>
                <a:rPr lang="en-US" sz="2000">
                  <a:solidFill>
                    <a:schemeClr val="bg1"/>
                  </a:solidFill>
                </a:rPr>
                <a:t>OLTP</a:t>
              </a:r>
            </a:p>
          </p:txBody>
        </p:sp>
      </p:grpSp>
      <p:sp>
        <p:nvSpPr>
          <p:cNvPr id="132" name="AutoShape 66">
            <a:extLst>
              <a:ext uri="{FF2B5EF4-FFF2-40B4-BE49-F238E27FC236}">
                <a16:creationId xmlns="" xmlns:a16="http://schemas.microsoft.com/office/drawing/2014/main" id="{1792BD07-ABF3-4259-9B85-0DE61F31A338}"/>
              </a:ext>
            </a:extLst>
          </p:cNvPr>
          <p:cNvSpPr>
            <a:spLocks noChangeArrowheads="1"/>
          </p:cNvSpPr>
          <p:nvPr/>
        </p:nvSpPr>
        <p:spPr bwMode="auto">
          <a:xfrm>
            <a:off x="2514600" y="4781550"/>
            <a:ext cx="3597275" cy="627064"/>
          </a:xfrm>
          <a:prstGeom prst="rightArrow">
            <a:avLst>
              <a:gd name="adj1" fmla="val 62602"/>
              <a:gd name="adj2" fmla="val 89788"/>
            </a:avLst>
          </a:prstGeom>
          <a:gradFill rotWithShape="0">
            <a:gsLst>
              <a:gs pos="0">
                <a:schemeClr val="accent2">
                  <a:gamma/>
                  <a:tint val="34118"/>
                  <a:invGamma/>
                </a:schemeClr>
              </a:gs>
              <a:gs pos="100000">
                <a:schemeClr val="accent2"/>
              </a:gs>
            </a:gsLst>
            <a:lin ang="0" scaled="1"/>
          </a:gradFill>
          <a:ln w="9525">
            <a:noFill/>
            <a:miter lim="800000"/>
            <a:headEnd/>
            <a:tailEnd/>
          </a:ln>
          <a:effectLst/>
        </p:spPr>
        <p:txBody>
          <a:bodyPr wrap="none" anchor="ctr"/>
          <a:lstStyle/>
          <a:p>
            <a:pPr algn="ctr">
              <a:defRPr/>
            </a:pPr>
            <a:r>
              <a:rPr lang="en-US" sz="2000"/>
              <a:t>Truy vấn (Queries)</a:t>
            </a:r>
          </a:p>
        </p:txBody>
      </p:sp>
    </p:spTree>
    <p:extLst>
      <p:ext uri="{BB962C8B-B14F-4D97-AF65-F5344CB8AC3E}">
        <p14:creationId xmlns:p14="http://schemas.microsoft.com/office/powerpoint/2010/main" val="1583262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Tổng quan về SQL Server</a:t>
            </a:r>
          </a:p>
        </p:txBody>
      </p:sp>
      <p:sp>
        <p:nvSpPr>
          <p:cNvPr id="4" name="Content Placeholder 3"/>
          <p:cNvSpPr>
            <a:spLocks noGrp="1"/>
          </p:cNvSpPr>
          <p:nvPr>
            <p:ph idx="1"/>
          </p:nvPr>
        </p:nvSpPr>
        <p:spPr>
          <a:xfrm>
            <a:off x="442913" y="841375"/>
            <a:ext cx="8229600" cy="5257800"/>
          </a:xfrm>
        </p:spPr>
        <p:txBody>
          <a:bodyPr/>
          <a:lstStyle/>
          <a:p>
            <a:r>
              <a:rPr lang="en-US" dirty="0">
                <a:ea typeface="Segoe UI" pitchFamily="34" charset="0"/>
              </a:rPr>
              <a:t>Mục </a:t>
            </a:r>
            <a:r>
              <a:rPr lang="en-US" dirty="0" err="1">
                <a:ea typeface="Segoe UI" pitchFamily="34" charset="0"/>
              </a:rPr>
              <a:t>đích</a:t>
            </a:r>
            <a:r>
              <a:rPr lang="en-US" dirty="0">
                <a:ea typeface="Segoe UI" pitchFamily="34" charset="0"/>
              </a:rPr>
              <a:t> sử dụng SQL Server:</a:t>
            </a:r>
          </a:p>
          <a:p>
            <a:pPr lvl="1"/>
            <a:r>
              <a:rPr lang="en-US" dirty="0" err="1">
                <a:ea typeface="Segoe UI" pitchFamily="34" charset="0"/>
              </a:rPr>
              <a:t>Xây</a:t>
            </a:r>
            <a:r>
              <a:rPr lang="en-US" dirty="0">
                <a:ea typeface="Segoe UI" pitchFamily="34" charset="0"/>
              </a:rPr>
              <a:t> </a:t>
            </a:r>
            <a:r>
              <a:rPr lang="en-US" dirty="0" err="1">
                <a:ea typeface="Segoe UI" pitchFamily="34" charset="0"/>
              </a:rPr>
              <a:t>dựng</a:t>
            </a:r>
            <a:r>
              <a:rPr lang="en-US" dirty="0">
                <a:ea typeface="Segoe UI" pitchFamily="34" charset="0"/>
              </a:rPr>
              <a:t> c</a:t>
            </a:r>
            <a:r>
              <a:rPr lang="vi-VN" dirty="0">
                <a:ea typeface="Segoe UI" pitchFamily="34" charset="0"/>
              </a:rPr>
              <a:t>ơ</a:t>
            </a:r>
            <a:r>
              <a:rPr lang="en-US" dirty="0">
                <a:ea typeface="Segoe UI" pitchFamily="34" charset="0"/>
              </a:rPr>
              <a:t> </a:t>
            </a:r>
            <a:r>
              <a:rPr lang="en-US" dirty="0" err="1">
                <a:ea typeface="Segoe UI" pitchFamily="34" charset="0"/>
              </a:rPr>
              <a:t>sở</a:t>
            </a:r>
            <a:r>
              <a:rPr lang="en-US" dirty="0">
                <a:ea typeface="Segoe UI" pitchFamily="34" charset="0"/>
              </a:rPr>
              <a:t> dữ liệu.</a:t>
            </a:r>
          </a:p>
          <a:p>
            <a:pPr lvl="1"/>
            <a:r>
              <a:rPr lang="vi-VN" dirty="0">
                <a:ea typeface="Segoe UI" pitchFamily="34" charset="0"/>
              </a:rPr>
              <a:t>Duy trì cơ sở dữ liệu</a:t>
            </a:r>
            <a:r>
              <a:rPr lang="en-US" dirty="0">
                <a:ea typeface="Segoe UI" pitchFamily="34" charset="0"/>
              </a:rPr>
              <a:t>.</a:t>
            </a:r>
          </a:p>
          <a:p>
            <a:pPr lvl="1"/>
            <a:r>
              <a:rPr lang="en-US" dirty="0">
                <a:ea typeface="Segoe UI" pitchFamily="34" charset="0"/>
              </a:rPr>
              <a:t>Hỗ trợ các </a:t>
            </a:r>
            <a:r>
              <a:rPr lang="en-US" dirty="0" err="1">
                <a:ea typeface="Segoe UI" pitchFamily="34" charset="0"/>
              </a:rPr>
              <a:t>thao</a:t>
            </a:r>
            <a:r>
              <a:rPr lang="en-US" dirty="0">
                <a:ea typeface="Segoe UI" pitchFamily="34" charset="0"/>
              </a:rPr>
              <a:t> tác dữ liệu: </a:t>
            </a:r>
            <a:r>
              <a:rPr lang="en-US" dirty="0" err="1">
                <a:ea typeface="Segoe UI" pitchFamily="34" charset="0"/>
              </a:rPr>
              <a:t>truy</a:t>
            </a:r>
            <a:r>
              <a:rPr lang="en-US" dirty="0">
                <a:ea typeface="Segoe UI" pitchFamily="34" charset="0"/>
              </a:rPr>
              <a:t> vấn, p</a:t>
            </a:r>
            <a:r>
              <a:rPr lang="en-US" dirty="0"/>
              <a:t>hân tích dữ liệu, tạo báo cáo, </a:t>
            </a:r>
            <a:r>
              <a:rPr lang="en-US" dirty="0" err="1"/>
              <a:t>trích</a:t>
            </a:r>
            <a:r>
              <a:rPr lang="en-US" dirty="0"/>
              <a:t> xuất và tổng hợp dữ liệu.</a:t>
            </a:r>
            <a:endParaRPr lang="en-US" dirty="0">
              <a:ea typeface="Segoe UI" pitchFamily="34" charset="0"/>
            </a:endParaRPr>
          </a:p>
          <a:p>
            <a:pPr marL="0" indent="0">
              <a:buNone/>
            </a:pPr>
            <a:endParaRPr lang="en-US" dirty="0"/>
          </a:p>
        </p:txBody>
      </p:sp>
      <p:pic>
        <p:nvPicPr>
          <p:cNvPr id="2" name="Picture 1">
            <a:extLst>
              <a:ext uri="{FF2B5EF4-FFF2-40B4-BE49-F238E27FC236}">
                <a16:creationId xmlns="" xmlns:a16="http://schemas.microsoft.com/office/drawing/2014/main" id="{647E0569-AE4D-4F81-90A2-BE137B4DE257}"/>
              </a:ext>
            </a:extLst>
          </p:cNvPr>
          <p:cNvPicPr>
            <a:picLocks noChangeAspect="1"/>
          </p:cNvPicPr>
          <p:nvPr/>
        </p:nvPicPr>
        <p:blipFill>
          <a:blip r:embed="rId2"/>
          <a:stretch>
            <a:fillRect/>
          </a:stretch>
        </p:blipFill>
        <p:spPr>
          <a:xfrm>
            <a:off x="471487" y="3200400"/>
            <a:ext cx="8229600" cy="3505200"/>
          </a:xfrm>
          <a:prstGeom prst="rect">
            <a:avLst/>
          </a:prstGeom>
        </p:spPr>
      </p:pic>
    </p:spTree>
    <p:extLst>
      <p:ext uri="{BB962C8B-B14F-4D97-AF65-F5344CB8AC3E}">
        <p14:creationId xmlns:p14="http://schemas.microsoft.com/office/powerpoint/2010/main" val="2361718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Tổng quan về SQL Server</a:t>
            </a:r>
          </a:p>
        </p:txBody>
      </p:sp>
      <p:sp>
        <p:nvSpPr>
          <p:cNvPr id="4" name="Content Placeholder 3"/>
          <p:cNvSpPr>
            <a:spLocks noGrp="1"/>
          </p:cNvSpPr>
          <p:nvPr>
            <p:ph idx="1"/>
          </p:nvPr>
        </p:nvSpPr>
        <p:spPr>
          <a:xfrm>
            <a:off x="457200" y="1066800"/>
            <a:ext cx="8229600" cy="5257800"/>
          </a:xfrm>
        </p:spPr>
        <p:txBody>
          <a:bodyPr/>
          <a:lstStyle/>
          <a:p>
            <a:r>
              <a:rPr lang="en-US" dirty="0">
                <a:ea typeface="Segoe UI" pitchFamily="34" charset="0"/>
              </a:rPr>
              <a:t>Các tính năng </a:t>
            </a:r>
            <a:r>
              <a:rPr lang="en-US" dirty="0" err="1">
                <a:ea typeface="Segoe UI" pitchFamily="34" charset="0"/>
              </a:rPr>
              <a:t>nâng</a:t>
            </a:r>
            <a:r>
              <a:rPr lang="en-US" dirty="0">
                <a:ea typeface="Segoe UI" pitchFamily="34" charset="0"/>
              </a:rPr>
              <a:t> cấp </a:t>
            </a:r>
            <a:r>
              <a:rPr lang="en-US" dirty="0" err="1">
                <a:ea typeface="Segoe UI" pitchFamily="34" charset="0"/>
              </a:rPr>
              <a:t>theo</a:t>
            </a:r>
            <a:r>
              <a:rPr lang="en-US" dirty="0">
                <a:ea typeface="Segoe UI" pitchFamily="34" charset="0"/>
              </a:rPr>
              <a:t> version</a:t>
            </a:r>
          </a:p>
        </p:txBody>
      </p:sp>
      <p:pic>
        <p:nvPicPr>
          <p:cNvPr id="1026" name="Picture 2" descr="Káº¿t quáº£ hÃ¬nh áº£nh cho sql server versiones">
            <a:extLst>
              <a:ext uri="{FF2B5EF4-FFF2-40B4-BE49-F238E27FC236}">
                <a16:creationId xmlns="" xmlns:a16="http://schemas.microsoft.com/office/drawing/2014/main" id="{4573D3B8-9303-4286-A28F-AFDBF74EE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33" y="1719262"/>
            <a:ext cx="8408619" cy="513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40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Tổng quan về SQL Server</a:t>
            </a:r>
          </a:p>
        </p:txBody>
      </p:sp>
      <p:sp>
        <p:nvSpPr>
          <p:cNvPr id="4" name="Content Placeholder 3"/>
          <p:cNvSpPr>
            <a:spLocks noGrp="1"/>
          </p:cNvSpPr>
          <p:nvPr>
            <p:ph idx="1"/>
          </p:nvPr>
        </p:nvSpPr>
        <p:spPr>
          <a:xfrm>
            <a:off x="457199" y="1066800"/>
            <a:ext cx="8608423" cy="6373326"/>
          </a:xfrm>
        </p:spPr>
        <p:txBody>
          <a:bodyPr/>
          <a:lstStyle/>
          <a:p>
            <a:r>
              <a:rPr lang="en-US" dirty="0">
                <a:ea typeface="Segoe UI" pitchFamily="34" charset="0"/>
              </a:rPr>
              <a:t>Các tính năng </a:t>
            </a:r>
            <a:r>
              <a:rPr lang="en-US" dirty="0" err="1">
                <a:ea typeface="Segoe UI" pitchFamily="34" charset="0"/>
              </a:rPr>
              <a:t>theo</a:t>
            </a:r>
            <a:r>
              <a:rPr lang="en-US" dirty="0">
                <a:ea typeface="Segoe UI" pitchFamily="34" charset="0"/>
              </a:rPr>
              <a:t> edition</a:t>
            </a:r>
          </a:p>
          <a:p>
            <a:pPr marL="457200" lvl="1" indent="0">
              <a:buNone/>
            </a:pPr>
            <a:endParaRPr lang="en-US" dirty="0">
              <a:ea typeface="Segoe UI" pitchFamily="34" charset="0"/>
            </a:endParaRPr>
          </a:p>
        </p:txBody>
      </p:sp>
      <p:pic>
        <p:nvPicPr>
          <p:cNvPr id="6146" name="Picture 2" descr="Káº¿t quáº£ hÃ¬nh áº£nh cho different editions of sql server">
            <a:extLst>
              <a:ext uri="{FF2B5EF4-FFF2-40B4-BE49-F238E27FC236}">
                <a16:creationId xmlns="" xmlns:a16="http://schemas.microsoft.com/office/drawing/2014/main" id="{3682A2D4-F20E-4333-AFE4-71E33B3EB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264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Tổng quan về SQL Server</a:t>
            </a:r>
          </a:p>
        </p:txBody>
      </p:sp>
      <p:sp>
        <p:nvSpPr>
          <p:cNvPr id="4" name="Content Placeholder 3"/>
          <p:cNvSpPr>
            <a:spLocks noGrp="1"/>
          </p:cNvSpPr>
          <p:nvPr>
            <p:ph idx="1"/>
          </p:nvPr>
        </p:nvSpPr>
        <p:spPr>
          <a:xfrm>
            <a:off x="457200" y="1066800"/>
            <a:ext cx="8229600" cy="5257800"/>
          </a:xfrm>
        </p:spPr>
        <p:txBody>
          <a:bodyPr/>
          <a:lstStyle/>
          <a:p>
            <a:r>
              <a:rPr lang="en-US" dirty="0">
                <a:ea typeface="Segoe UI" pitchFamily="34" charset="0"/>
              </a:rPr>
              <a:t>Các công cụ SQL Server:</a:t>
            </a:r>
          </a:p>
          <a:p>
            <a:pPr lvl="1"/>
            <a:r>
              <a:rPr lang="en-US" dirty="0">
                <a:ea typeface="Segoe UI" pitchFamily="34" charset="0"/>
              </a:rPr>
              <a:t>Database Engine</a:t>
            </a:r>
          </a:p>
          <a:p>
            <a:pPr lvl="1"/>
            <a:r>
              <a:rPr lang="en-US" dirty="0">
                <a:ea typeface="Segoe UI" pitchFamily="34" charset="0"/>
              </a:rPr>
              <a:t>Replication</a:t>
            </a:r>
          </a:p>
          <a:p>
            <a:pPr lvl="1"/>
            <a:r>
              <a:rPr lang="en-US" dirty="0">
                <a:ea typeface="Segoe UI" pitchFamily="34" charset="0"/>
              </a:rPr>
              <a:t>Integration Services (DTS)</a:t>
            </a:r>
          </a:p>
          <a:p>
            <a:pPr lvl="1"/>
            <a:r>
              <a:rPr lang="en-US" dirty="0">
                <a:ea typeface="Segoe UI" pitchFamily="34" charset="0"/>
              </a:rPr>
              <a:t>Analysis Services</a:t>
            </a:r>
          </a:p>
          <a:p>
            <a:pPr lvl="1"/>
            <a:r>
              <a:rPr lang="en-US" dirty="0">
                <a:ea typeface="Segoe UI" pitchFamily="34" charset="0"/>
              </a:rPr>
              <a:t>Notification Services</a:t>
            </a:r>
          </a:p>
          <a:p>
            <a:pPr lvl="1"/>
            <a:r>
              <a:rPr lang="en-US" dirty="0">
                <a:ea typeface="Segoe UI" pitchFamily="34" charset="0"/>
              </a:rPr>
              <a:t>Reporting  Services</a:t>
            </a:r>
          </a:p>
          <a:p>
            <a:pPr lvl="1"/>
            <a:r>
              <a:rPr lang="en-US" dirty="0" err="1">
                <a:ea typeface="Segoe UI" pitchFamily="34" charset="0"/>
              </a:rPr>
              <a:t>Sql</a:t>
            </a:r>
            <a:r>
              <a:rPr lang="en-US">
                <a:ea typeface="Segoe UI" pitchFamily="34" charset="0"/>
              </a:rPr>
              <a:t> server configuration </a:t>
            </a:r>
            <a:r>
              <a:rPr lang="en-US" dirty="0">
                <a:ea typeface="Segoe UI" pitchFamily="34" charset="0"/>
              </a:rPr>
              <a:t>m</a:t>
            </a:r>
            <a:r>
              <a:rPr lang="en-US">
                <a:ea typeface="Segoe UI" pitchFamily="34" charset="0"/>
              </a:rPr>
              <a:t>anager</a:t>
            </a:r>
            <a:endParaRPr lang="en-US" dirty="0">
              <a:ea typeface="Segoe UI" pitchFamily="34" charset="0"/>
            </a:endParaRPr>
          </a:p>
          <a:p>
            <a:pPr lvl="1"/>
            <a:r>
              <a:rPr lang="en-US" dirty="0">
                <a:ea typeface="Segoe UI" pitchFamily="34" charset="0"/>
              </a:rPr>
              <a:t>Full Text Search Service</a:t>
            </a:r>
          </a:p>
          <a:p>
            <a:pPr lvl="1"/>
            <a:r>
              <a:rPr lang="en-US" dirty="0">
                <a:ea typeface="Segoe UI" pitchFamily="34" charset="0"/>
              </a:rPr>
              <a:t>Service Broker</a:t>
            </a:r>
          </a:p>
          <a:p>
            <a:pPr lvl="1"/>
            <a:r>
              <a:rPr lang="en-US" dirty="0" err="1">
                <a:ea typeface="Segoe UI" pitchFamily="34" charset="0"/>
              </a:rPr>
              <a:t>Sql</a:t>
            </a:r>
            <a:r>
              <a:rPr lang="en-US" dirty="0">
                <a:ea typeface="Segoe UI" pitchFamily="34" charset="0"/>
              </a:rPr>
              <a:t> server management studio</a:t>
            </a:r>
          </a:p>
        </p:txBody>
      </p:sp>
    </p:spTree>
    <p:extLst>
      <p:ext uri="{BB962C8B-B14F-4D97-AF65-F5344CB8AC3E}">
        <p14:creationId xmlns:p14="http://schemas.microsoft.com/office/powerpoint/2010/main" val="1140545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13829</TotalTime>
  <Words>1215</Words>
  <Application>Microsoft Office PowerPoint</Application>
  <PresentationFormat>On-screen Show (4:3)</PresentationFormat>
  <Paragraphs>181</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Custom Design</vt:lpstr>
      <vt:lpstr>Quản trị cơ sở dữ liệu với SQL Server</vt:lpstr>
      <vt:lpstr>Objectives</vt:lpstr>
      <vt:lpstr>Agenda</vt:lpstr>
      <vt:lpstr>Phần 1</vt:lpstr>
      <vt:lpstr>Tổng quan về SQL Server</vt:lpstr>
      <vt:lpstr>Tổng quan về SQL Server</vt:lpstr>
      <vt:lpstr>Tổng quan về SQL Server</vt:lpstr>
      <vt:lpstr>Tổng quan về SQL Server</vt:lpstr>
      <vt:lpstr>Tổng quan về SQL Server</vt:lpstr>
      <vt:lpstr>Tổng quan về SQL Server</vt:lpstr>
      <vt:lpstr>SQL Server Management Studio</vt:lpstr>
      <vt:lpstr>SQL Server Management Studio</vt:lpstr>
      <vt:lpstr>SQL Server Management Studio</vt:lpstr>
      <vt:lpstr>SQL Server Management Studio</vt:lpstr>
      <vt:lpstr>   </vt:lpstr>
      <vt:lpstr>Phần 2</vt:lpstr>
      <vt:lpstr>PowerPoint Presentation</vt:lpstr>
      <vt:lpstr>MỤC TIÊU</vt:lpstr>
      <vt:lpstr>SQL Server Management Studio</vt:lpstr>
      <vt:lpstr>SQL Server Management Studio</vt:lpstr>
      <vt:lpstr>SQL Server Management Studio</vt:lpstr>
      <vt:lpstr>SQL Server Management Studio</vt:lpstr>
      <vt:lpstr>SQL Server Management Studio</vt:lpstr>
      <vt:lpstr>SQL Server Management Studio</vt:lpstr>
      <vt:lpstr>   </vt:lpstr>
      <vt:lpstr>SQL Server Management Studio</vt:lpstr>
      <vt:lpstr>SQL Server Management Studio</vt:lpstr>
      <vt:lpstr>SQL Server Management Studio</vt:lpstr>
      <vt:lpstr>SQL Server Management Studio</vt:lpstr>
      <vt:lpstr>SQL Server Management Studio</vt:lpstr>
      <vt:lpstr>LAB1 – BÀI 4</vt:lpstr>
      <vt:lpstr>PowerPoint Presentation</vt:lpstr>
      <vt:lpstr>Sumarry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dc:title>
  <dc:creator>Hans</dc:creator>
  <cp:lastModifiedBy>ADMIN</cp:lastModifiedBy>
  <cp:revision>1479</cp:revision>
  <dcterms:created xsi:type="dcterms:W3CDTF">2013-04-23T08:05:33Z</dcterms:created>
  <dcterms:modified xsi:type="dcterms:W3CDTF">2023-05-07T14:19:57Z</dcterms:modified>
</cp:coreProperties>
</file>