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541" r:id="rId2"/>
    <p:sldId id="542" r:id="rId3"/>
    <p:sldId id="543" r:id="rId4"/>
    <p:sldId id="544" r:id="rId5"/>
    <p:sldId id="548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57" r:id="rId14"/>
    <p:sldId id="582" r:id="rId15"/>
    <p:sldId id="583" r:id="rId16"/>
    <p:sldId id="584" r:id="rId17"/>
    <p:sldId id="585" r:id="rId18"/>
    <p:sldId id="586" r:id="rId19"/>
    <p:sldId id="600" r:id="rId20"/>
    <p:sldId id="587" r:id="rId21"/>
    <p:sldId id="588" r:id="rId22"/>
    <p:sldId id="550" r:id="rId23"/>
    <p:sldId id="546" r:id="rId24"/>
    <p:sldId id="601" r:id="rId25"/>
    <p:sldId id="589" r:id="rId26"/>
    <p:sldId id="592" r:id="rId27"/>
    <p:sldId id="593" r:id="rId28"/>
    <p:sldId id="594" r:id="rId29"/>
    <p:sldId id="595" r:id="rId30"/>
    <p:sldId id="596" r:id="rId31"/>
    <p:sldId id="597" r:id="rId32"/>
    <p:sldId id="591" r:id="rId33"/>
    <p:sldId id="590" r:id="rId34"/>
    <p:sldId id="551" r:id="rId35"/>
    <p:sldId id="598" r:id="rId36"/>
    <p:sldId id="599" r:id="rId37"/>
    <p:sldId id="545" r:id="rId38"/>
    <p:sldId id="55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83213" autoAdjust="0"/>
  </p:normalViewPr>
  <p:slideViewPr>
    <p:cSldViewPr>
      <p:cViewPr varScale="1">
        <p:scale>
          <a:sx n="56" d="100"/>
          <a:sy n="56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@PB_NV TABLE (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MAPHONG INT,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 INT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@PB_NV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PHG, COUNT(*) AS SLNV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NHANVIEN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PHG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@PB_NV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@PB_NV VALUES (6,5)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@PB_NV SET SL=4 WHERE MAPHONG=6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@PB_NV</a:t>
            </a:r>
          </a:p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KHONG HỖ</a:t>
            </a:r>
            <a:r>
              <a:rPr lang="en-SG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TRỢ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@PB_NV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6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@CV_NV TABLE (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MADA INT,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STT INT,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 NVARCHAR(50),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TGTB FLOAT,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SONV INT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@CV_NV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A.MADA,A.STT,B.TEN_CONG_VIEC, AVG(THOIGIAN) AS TGTB,COUNT(*) AS SONV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PHANCONG A, CONGVIEC B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A.MADA=B.MADA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A.STT=B.STT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A.MADA,A.STT,B.TEN_CONG_VIEC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AVG(THOIGIAN)&gt;20</a:t>
            </a:r>
          </a:p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@CV_NV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1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NHANVIEN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MA_NQL = (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MANV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NHANVIEN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HONV LIKE N'Phạm'</a:t>
            </a:r>
          </a:p>
          <a:p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TENLOT LIKE N'Văn'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TENNV LIKE N'Vinh'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NHANVIEN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MANV NOT IN (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MA_NVIEN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PHANCONG</a:t>
            </a:r>
          </a:p>
          <a:p>
            <a:r>
              <a:rPr lang="en-SG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2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Quản trị cơ sở dữ liệu với SQL Server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DC21E7F0-2073-4F03-9E2E-F5298B8D38A7}"/>
              </a:ext>
            </a:extLst>
          </p:cNvPr>
          <p:cNvSpPr txBox="1">
            <a:spLocks/>
          </p:cNvSpPr>
          <p:nvPr/>
        </p:nvSpPr>
        <p:spPr>
          <a:xfrm>
            <a:off x="4114800" y="5029200"/>
            <a:ext cx="495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Roboto"/>
                <a:cs typeface="Roboto"/>
              </a:rPr>
              <a:t>Bài 2: Tạo CSDL quan hệ  &amp; Ngôn ngữ </a:t>
            </a:r>
            <a:r>
              <a:rPr lang="en-US" dirty="0" err="1">
                <a:ea typeface="Roboto"/>
                <a:cs typeface="Roboto"/>
              </a:rPr>
              <a:t>truy</a:t>
            </a:r>
            <a:r>
              <a:rPr lang="en-US" dirty="0">
                <a:ea typeface="Roboto"/>
                <a:cs typeface="Roboto"/>
              </a:rPr>
              <a:t> vấn T-SQL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vi-VN" dirty="0"/>
              <a:t>Kiểu dữ liệu số</a:t>
            </a:r>
            <a:endParaRPr lang="en-US" dirty="0"/>
          </a:p>
          <a:p>
            <a:pPr lvl="1"/>
            <a:r>
              <a:rPr lang="vi-VN" dirty="0"/>
              <a:t>Dùng lưu trữ các dữ liệu số, sử dụng trong tính toán</a:t>
            </a:r>
          </a:p>
          <a:p>
            <a:pPr lvl="1"/>
            <a:r>
              <a:rPr lang="vi-VN" dirty="0"/>
              <a:t>Trong một số trường hợp thường sử dụng kiểu chuỗi làm kiểu dữ liệu thay thế khi lưu trữ dữ liệu số như: số điện thoại, số chứng minh, mã ZipCode</a:t>
            </a:r>
            <a:endParaRPr lang="en-US" dirty="0"/>
          </a:p>
          <a:p>
            <a:pPr lvl="1"/>
            <a:endParaRPr lang="vi-VN" dirty="0"/>
          </a:p>
          <a:p>
            <a:endParaRPr lang="vi-V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800100"/>
            <a:ext cx="8229600" cy="5257800"/>
          </a:xfrm>
        </p:spPr>
        <p:txBody>
          <a:bodyPr/>
          <a:lstStyle/>
          <a:p>
            <a:r>
              <a:rPr lang="vi-VN" dirty="0"/>
              <a:t>Kiểu dữ liệu thời gian</a:t>
            </a:r>
          </a:p>
          <a:p>
            <a:endParaRPr lang="vi-VN" dirty="0"/>
          </a:p>
          <a:p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E6DCEF6A-F2BD-4A60-B48B-598545CAE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113732"/>
              </p:ext>
            </p:extLst>
          </p:nvPr>
        </p:nvGraphicFramePr>
        <p:xfrm>
          <a:off x="145463" y="1421300"/>
          <a:ext cx="8853073" cy="551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50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740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Kiểu</a:t>
                      </a:r>
                      <a:endParaRPr lang="en-US" sz="2200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40" marB="9144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Byte</a:t>
                      </a:r>
                    </a:p>
                  </a:txBody>
                  <a:tcPr marT="91440" marB="9144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Mô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tả</a:t>
                      </a:r>
                      <a:endParaRPr lang="en-US" sz="2200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40" marB="9144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0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Chỉ có ngày (không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chứa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phần giờ) từ 1/1/0001 tới 31/12/9999.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1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time(n)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3-5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Chỉ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có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giờ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(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không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chứa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phần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ngày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)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từ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00:00:00,0000000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tới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23:59:59,9999999,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với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xác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0,0000001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giây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; n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là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số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từ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0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tới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7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được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sử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dụng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cho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xác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phân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đoạn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giây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25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datetime2(n)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6-8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Ngày từ 1/1/0001 tới 31/12/9999, với giá trị thời gian từ 00:00:00,0000000 tới 23:59:59,9999999.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25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datetimeoffset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(n)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8-10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Mở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của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kiểu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datetime2,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thêm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múi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giờ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(time zone)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được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biểu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diễn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bởi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trị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từ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-14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tới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+14.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6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kiểu</a:t>
            </a:r>
            <a:r>
              <a:rPr lang="en-US" dirty="0"/>
              <a:t> dữ liệu trong </a:t>
            </a:r>
            <a:r>
              <a:rPr lang="en-US" dirty="0" err="1"/>
              <a:t>csdl</a:t>
            </a:r>
            <a:r>
              <a:rPr lang="en-US" dirty="0"/>
              <a:t> QLDA</a:t>
            </a:r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9891EB9-CF10-47A8-8AEE-9AC31FAF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1"/>
            <a:ext cx="6248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Một database bao gồm tối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file</a:t>
            </a:r>
          </a:p>
          <a:p>
            <a:pPr lvl="1"/>
            <a:r>
              <a:rPr lang="vi-VN" dirty="0"/>
              <a:t>mdf: lưu trữ các đối tượng trong database như table, view, …</a:t>
            </a:r>
            <a:endParaRPr lang="en-US" dirty="0"/>
          </a:p>
          <a:p>
            <a:pPr lvl="2"/>
            <a:r>
              <a:rPr lang="vi-VN" dirty="0"/>
              <a:t>Có thể bổ sung thêm các tập tin lưu trữ khác</a:t>
            </a:r>
          </a:p>
          <a:p>
            <a:pPr lvl="2"/>
            <a:r>
              <a:rPr lang="vi-VN" dirty="0"/>
              <a:t>Tổ chức tốt các tập tin lưu trữ giúp tăng tốc độ xử lý</a:t>
            </a:r>
            <a:endParaRPr lang="en-US" dirty="0"/>
          </a:p>
          <a:p>
            <a:pPr lvl="1"/>
            <a:r>
              <a:rPr lang="vi-VN" dirty="0">
                <a:solidFill>
                  <a:prstClr val="black"/>
                </a:solidFill>
              </a:rPr>
              <a:t>ldf: lưu trữ quá trình cập nhật/thay đổi dữ liệu</a:t>
            </a:r>
            <a:endParaRPr lang="en-US" dirty="0">
              <a:solidFill>
                <a:prstClr val="black"/>
              </a:solidFill>
            </a:endParaRPr>
          </a:p>
          <a:p>
            <a:pPr lvl="2"/>
            <a:r>
              <a:rPr lang="en-US" dirty="0"/>
              <a:t>Hỗ trợ phục hồi dữ liệu</a:t>
            </a:r>
          </a:p>
          <a:p>
            <a:pPr lvl="2"/>
            <a:r>
              <a:rPr lang="en-US" dirty="0"/>
              <a:t>Hỗ trợ backup/restore dữ liệu</a:t>
            </a:r>
          </a:p>
          <a:p>
            <a:r>
              <a:rPr lang="vi-VN" dirty="0"/>
              <a:t>Các thông số về kích thước</a:t>
            </a:r>
            <a:r>
              <a:rPr lang="en-US" dirty="0"/>
              <a:t> file</a:t>
            </a:r>
            <a:endParaRPr lang="vi-VN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Initial size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File growth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Maximum file size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ea typeface="Segoe UI" pitchFamily="34" charset="0"/>
              </a:rPr>
              <a:t>Tạo database</a:t>
            </a:r>
          </a:p>
          <a:p>
            <a:pPr lvl="1"/>
            <a:r>
              <a:rPr lang="en-US" dirty="0">
                <a:ea typeface="Segoe UI" pitchFamily="34" charset="0"/>
              </a:rPr>
              <a:t>Sử dụng công cụ </a:t>
            </a:r>
            <a:r>
              <a:rPr lang="en-US" dirty="0" err="1">
                <a:ea typeface="Segoe UI" pitchFamily="34" charset="0"/>
              </a:rPr>
              <a:t>Sql</a:t>
            </a:r>
            <a:r>
              <a:rPr lang="en-US" dirty="0">
                <a:ea typeface="Segoe UI" pitchFamily="34" charset="0"/>
              </a:rPr>
              <a:t> server management studio</a:t>
            </a: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8772C26-DBC3-4047-8006-BDF7D228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3581400" cy="3257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7027B51-57C4-4316-B393-D180CF2B9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1" y="2286000"/>
            <a:ext cx="5403574" cy="26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ea typeface="Segoe UI" pitchFamily="34" charset="0"/>
              </a:rPr>
              <a:t>Tạo database</a:t>
            </a:r>
          </a:p>
          <a:p>
            <a:pPr lvl="1"/>
            <a:r>
              <a:rPr lang="en-US" dirty="0">
                <a:ea typeface="Segoe UI" pitchFamily="34" charset="0"/>
              </a:rPr>
              <a:t>Sử dụng câu query</a:t>
            </a: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E790EA-AF10-47DB-A20F-EE534DE1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57401"/>
            <a:ext cx="5867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ea typeface="Segoe UI" pitchFamily="34" charset="0"/>
              </a:rPr>
              <a:t>Tạo bảng</a:t>
            </a:r>
          </a:p>
          <a:p>
            <a:pPr lvl="1"/>
            <a:r>
              <a:rPr lang="en-US" dirty="0">
                <a:ea typeface="Segoe UI" pitchFamily="34" charset="0"/>
              </a:rPr>
              <a:t>Sử dụng công cụ </a:t>
            </a:r>
            <a:r>
              <a:rPr lang="en-US" dirty="0" err="1">
                <a:ea typeface="Segoe UI" pitchFamily="34" charset="0"/>
              </a:rPr>
              <a:t>Sql</a:t>
            </a:r>
            <a:r>
              <a:rPr lang="en-US" dirty="0">
                <a:ea typeface="Segoe UI" pitchFamily="34" charset="0"/>
              </a:rPr>
              <a:t> server management studio</a:t>
            </a: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72B2E8DF-B297-4C04-A059-BF99AC3C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 r="75320" b="11026"/>
          <a:stretch>
            <a:fillRect/>
          </a:stretch>
        </p:blipFill>
        <p:spPr bwMode="auto">
          <a:xfrm>
            <a:off x="380448" y="3014168"/>
            <a:ext cx="2632552" cy="333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FACC659-A89E-4A7A-9425-DF3752A7EA3C}"/>
              </a:ext>
            </a:extLst>
          </p:cNvPr>
          <p:cNvSpPr/>
          <p:nvPr/>
        </p:nvSpPr>
        <p:spPr bwMode="auto">
          <a:xfrm>
            <a:off x="1696723" y="3810534"/>
            <a:ext cx="1316277" cy="1371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22">
            <a:extLst>
              <a:ext uri="{FF2B5EF4-FFF2-40B4-BE49-F238E27FC236}">
                <a16:creationId xmlns="" xmlns:a16="http://schemas.microsoft.com/office/drawing/2014/main" id="{B17D3584-67EE-4563-AE5D-E956E3B8E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480" y="2799417"/>
            <a:ext cx="199072" cy="32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9" name="Picture 24">
            <a:extLst>
              <a:ext uri="{FF2B5EF4-FFF2-40B4-BE49-F238E27FC236}">
                <a16:creationId xmlns="" xmlns:a16="http://schemas.microsoft.com/office/drawing/2014/main" id="{93B5CBB7-5CE5-4A68-8F30-4F41BBAB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" r="41187" b="12564"/>
          <a:stretch>
            <a:fillRect/>
          </a:stretch>
        </p:blipFill>
        <p:spPr bwMode="auto">
          <a:xfrm>
            <a:off x="3013000" y="3063759"/>
            <a:ext cx="5354343" cy="356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4936489-8CAD-46B7-B4A1-F19E8F8B80ED}"/>
              </a:ext>
            </a:extLst>
          </p:cNvPr>
          <p:cNvSpPr/>
          <p:nvPr/>
        </p:nvSpPr>
        <p:spPr bwMode="auto">
          <a:xfrm>
            <a:off x="5072363" y="3460271"/>
            <a:ext cx="2965482" cy="20486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6C298CC4-0E2E-453A-B610-0CC2D29F7DD9}"/>
              </a:ext>
            </a:extLst>
          </p:cNvPr>
          <p:cNvCxnSpPr>
            <a:cxnSpLocks/>
          </p:cNvCxnSpPr>
          <p:nvPr/>
        </p:nvCxnSpPr>
        <p:spPr bwMode="auto">
          <a:xfrm>
            <a:off x="6942066" y="3080980"/>
            <a:ext cx="0" cy="76190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38E8ABC-5BAA-448D-8595-38E1F691E513}"/>
              </a:ext>
            </a:extLst>
          </p:cNvPr>
          <p:cNvSpPr/>
          <p:nvPr/>
        </p:nvSpPr>
        <p:spPr bwMode="auto">
          <a:xfrm>
            <a:off x="5072363" y="5508923"/>
            <a:ext cx="2965482" cy="10573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9B4E9BD2-114C-4C0B-9ED3-2570642069FC}"/>
              </a:ext>
            </a:extLst>
          </p:cNvPr>
          <p:cNvCxnSpPr>
            <a:endCxn id="15" idx="0"/>
          </p:cNvCxnSpPr>
          <p:nvPr/>
        </p:nvCxnSpPr>
        <p:spPr bwMode="auto">
          <a:xfrm>
            <a:off x="2721804" y="2827011"/>
            <a:ext cx="661883" cy="5010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0">
            <a:extLst>
              <a:ext uri="{FF2B5EF4-FFF2-40B4-BE49-F238E27FC236}">
                <a16:creationId xmlns="" xmlns:a16="http://schemas.microsoft.com/office/drawing/2014/main" id="{3FE33716-5422-475A-9061-7F6FEBA6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861" y="6274580"/>
            <a:ext cx="2494897" cy="583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tIns="91440" bIns="91440">
            <a:spAutoFit/>
          </a:bodyPr>
          <a:lstStyle>
            <a:defPPr>
              <a:defRPr lang="en-US"/>
            </a:defPPr>
            <a:lvl1pPr eaLnBrk="1" hangingPunct="1"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34A2785-04DE-4053-914F-4092A1170D5E}"/>
              </a:ext>
            </a:extLst>
          </p:cNvPr>
          <p:cNvSpPr/>
          <p:nvPr/>
        </p:nvSpPr>
        <p:spPr bwMode="auto">
          <a:xfrm>
            <a:off x="3260124" y="3328101"/>
            <a:ext cx="247124" cy="13217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34">
            <a:extLst>
              <a:ext uri="{FF2B5EF4-FFF2-40B4-BE49-F238E27FC236}">
                <a16:creationId xmlns="" xmlns:a16="http://schemas.microsoft.com/office/drawing/2014/main" id="{072587AA-7129-49AE-AAA6-3CA19B378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448" y="2024491"/>
            <a:ext cx="1800119" cy="645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Thiết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lập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khóa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chính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cột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="" xmlns:a16="http://schemas.microsoft.com/office/drawing/2014/main" id="{E770C4A6-1536-43D6-821E-FFCC5D26F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744" y="2180043"/>
            <a:ext cx="3932518" cy="583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tIns="91440" bIns="91440">
            <a:spAutoFit/>
          </a:bodyPr>
          <a:lstStyle>
            <a:defPPr>
              <a:defRPr lang="en-US"/>
            </a:defPPr>
            <a:lvl1pPr eaLnBrk="1" hangingPunct="1"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,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NULL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D921D0EC-2A86-4616-A9D4-3157BDB1B119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6744" y="6075689"/>
            <a:ext cx="1164683" cy="49735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48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ea typeface="Segoe UI" pitchFamily="34" charset="0"/>
              </a:rPr>
              <a:t>Tạo bảng</a:t>
            </a:r>
          </a:p>
          <a:p>
            <a:pPr lvl="1"/>
            <a:r>
              <a:rPr lang="en-US" dirty="0">
                <a:ea typeface="Segoe UI" pitchFamily="34" charset="0"/>
              </a:rPr>
              <a:t>Sử dụng câu query</a:t>
            </a: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E7C4A32-A06D-48D7-A8D5-C2BAD0DE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11" y="4481512"/>
            <a:ext cx="561975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97CA555-4492-4CD7-8F60-2A21F0A32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10" y="2399678"/>
            <a:ext cx="4219989" cy="19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ea typeface="Segoe UI" pitchFamily="34" charset="0"/>
              </a:rPr>
              <a:t>Chỉnh sửa bảng</a:t>
            </a: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r>
              <a:rPr lang="en-US" dirty="0">
                <a:ea typeface="Segoe UI" pitchFamily="34" charset="0"/>
              </a:rPr>
              <a:t>Xóa bảng</a:t>
            </a: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0D044F1-F160-46B9-9FE9-A3BF9010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31242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7A6485-C9B9-45B3-8B1A-DA4A89100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933700"/>
            <a:ext cx="3124200" cy="990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F10F2DB-5F2C-4ECC-84F2-48EA93031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678" y="4191000"/>
            <a:ext cx="3124201" cy="990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3C79277-909A-4CE4-A366-208A8E0F3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990849"/>
            <a:ext cx="2743200" cy="933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F4DC3E1-D6E0-4F19-A60E-57A42DEB4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0" y="1738312"/>
            <a:ext cx="27432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97E30C5-FFCF-4EF6-B455-0DE8CB873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4229099"/>
            <a:ext cx="3038475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6AB7719-F558-412E-A5DF-FCA3E908E2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678" y="5791200"/>
            <a:ext cx="3104322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VD NHANVIEN, PHONGBAN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3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  <a:p>
            <a:r>
              <a:rPr lang="en-US" dirty="0">
                <a:ea typeface="Roboto"/>
                <a:cs typeface="Roboto"/>
              </a:rPr>
              <a:t>Ngôn ngữ </a:t>
            </a:r>
            <a:r>
              <a:rPr lang="en-US" dirty="0" err="1">
                <a:ea typeface="Roboto"/>
                <a:cs typeface="Roboto"/>
              </a:rPr>
              <a:t>truy</a:t>
            </a:r>
            <a:r>
              <a:rPr lang="en-US" dirty="0">
                <a:ea typeface="Roboto"/>
                <a:cs typeface="Roboto"/>
              </a:rPr>
              <a:t> vấn T-SQL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ea typeface="Segoe UI" pitchFamily="34" charset="0"/>
              </a:rPr>
              <a:t>Thiết lập khóa ngoại</a:t>
            </a: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8FCD78AE-7E13-4E33-90BE-51E3844D30B2}"/>
              </a:ext>
            </a:extLst>
          </p:cNvPr>
          <p:cNvGrpSpPr/>
          <p:nvPr/>
        </p:nvGrpSpPr>
        <p:grpSpPr>
          <a:xfrm>
            <a:off x="0" y="1487783"/>
            <a:ext cx="9103566" cy="5297330"/>
            <a:chOff x="61592" y="1219200"/>
            <a:chExt cx="9103566" cy="5297330"/>
          </a:xfrm>
        </p:grpSpPr>
        <p:pic>
          <p:nvPicPr>
            <p:cNvPr id="13" name="Picture 36">
              <a:extLst>
                <a:ext uri="{FF2B5EF4-FFF2-40B4-BE49-F238E27FC236}">
                  <a16:creationId xmlns="" xmlns:a16="http://schemas.microsoft.com/office/drawing/2014/main" id="{98CDD837-89BC-4EB5-8F4C-6ACA05FCCC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620953" y="1738985"/>
              <a:ext cx="3544205" cy="30844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1">
              <a:extLst>
                <a:ext uri="{FF2B5EF4-FFF2-40B4-BE49-F238E27FC236}">
                  <a16:creationId xmlns="" xmlns:a16="http://schemas.microsoft.com/office/drawing/2014/main" id="{4982DBCC-6DFB-4687-B27E-6D530A534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6543" y="5706981"/>
              <a:ext cx="2349066" cy="808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tIns="91440" bIns="91440">
              <a:noAutofit/>
            </a:bodyPr>
            <a:lstStyle>
              <a:defPPr>
                <a:defRPr lang="en-US"/>
              </a:defPPr>
              <a:lvl1pPr eaLnBrk="1" hangingPunct="1">
                <a:defRPr sz="2000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Xóa khóa ngoại được chọn</a:t>
              </a:r>
            </a:p>
          </p:txBody>
        </p:sp>
        <p:pic>
          <p:nvPicPr>
            <p:cNvPr id="15" name="Picture 17">
              <a:extLst>
                <a:ext uri="{FF2B5EF4-FFF2-40B4-BE49-F238E27FC236}">
                  <a16:creationId xmlns="" xmlns:a16="http://schemas.microsoft.com/office/drawing/2014/main" id="{5DCA6AF3-07B6-4479-9B05-DB2A27C8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347" y="2068677"/>
              <a:ext cx="4945401" cy="329693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07ADDC77-3F32-4450-9DE3-649AA2E8FDE1}"/>
                </a:ext>
              </a:extLst>
            </p:cNvPr>
            <p:cNvSpPr/>
            <p:nvPr/>
          </p:nvSpPr>
          <p:spPr bwMode="auto">
            <a:xfrm>
              <a:off x="490194" y="4953495"/>
              <a:ext cx="659387" cy="24727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AAB0834D-6046-4705-95B9-78DE2A2C5962}"/>
                </a:ext>
              </a:extLst>
            </p:cNvPr>
            <p:cNvCxnSpPr/>
            <p:nvPr/>
          </p:nvCxnSpPr>
          <p:spPr bwMode="auto">
            <a:xfrm flipV="1">
              <a:off x="841032" y="5200766"/>
              <a:ext cx="0" cy="41211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0">
              <a:extLst>
                <a:ext uri="{FF2B5EF4-FFF2-40B4-BE49-F238E27FC236}">
                  <a16:creationId xmlns="" xmlns:a16="http://schemas.microsoft.com/office/drawing/2014/main" id="{DE7A0032-15BE-4CED-8886-6E91C1AC4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92" y="5662335"/>
              <a:ext cx="1574286" cy="854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tIns="91440" bIns="91440">
              <a:noAutofit/>
            </a:bodyPr>
            <a:lstStyle>
              <a:defPPr>
                <a:defRPr lang="en-US"/>
              </a:defPPr>
              <a:lvl1pPr eaLnBrk="1" hangingPunct="1">
                <a:defRPr sz="2000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Thêm khóa ngoại mới 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645F6F20-84D7-485D-8133-347839020DB2}"/>
                </a:ext>
              </a:extLst>
            </p:cNvPr>
            <p:cNvCxnSpPr/>
            <p:nvPr/>
          </p:nvCxnSpPr>
          <p:spPr bwMode="auto">
            <a:xfrm flipV="1">
              <a:off x="1866663" y="5200765"/>
              <a:ext cx="2" cy="50621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A9400225-25A6-45D5-9774-5E9A9686C318}"/>
                </a:ext>
              </a:extLst>
            </p:cNvPr>
            <p:cNvSpPr/>
            <p:nvPr/>
          </p:nvSpPr>
          <p:spPr bwMode="auto">
            <a:xfrm>
              <a:off x="1232003" y="4953495"/>
              <a:ext cx="659387" cy="24727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TextBox 24">
              <a:extLst>
                <a:ext uri="{FF2B5EF4-FFF2-40B4-BE49-F238E27FC236}">
                  <a16:creationId xmlns="" xmlns:a16="http://schemas.microsoft.com/office/drawing/2014/main" id="{8051F95B-941C-4033-A119-A1B5FF771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16" y="3469874"/>
              <a:ext cx="14011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tx2"/>
                  </a:solidFill>
                </a:rPr>
                <a:t>Danh sách khóa ngoại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1DCBEAA6-086B-407E-9A16-803C163FF810}"/>
                </a:ext>
              </a:extLst>
            </p:cNvPr>
            <p:cNvSpPr/>
            <p:nvPr/>
          </p:nvSpPr>
          <p:spPr bwMode="auto">
            <a:xfrm>
              <a:off x="407770" y="2563217"/>
              <a:ext cx="1483620" cy="239027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AE2A41AF-1033-44C6-8799-6E76785FFF1A}"/>
                </a:ext>
              </a:extLst>
            </p:cNvPr>
            <p:cNvSpPr/>
            <p:nvPr/>
          </p:nvSpPr>
          <p:spPr bwMode="auto">
            <a:xfrm>
              <a:off x="1973814" y="3799568"/>
              <a:ext cx="3214511" cy="16484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B940A009-2B5A-410C-AA73-BB7ED113269C}"/>
                </a:ext>
              </a:extLst>
            </p:cNvPr>
            <p:cNvCxnSpPr/>
            <p:nvPr/>
          </p:nvCxnSpPr>
          <p:spPr bwMode="auto">
            <a:xfrm flipH="1" flipV="1">
              <a:off x="4369980" y="4015685"/>
              <a:ext cx="26760" cy="161549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9">
              <a:extLst>
                <a:ext uri="{FF2B5EF4-FFF2-40B4-BE49-F238E27FC236}">
                  <a16:creationId xmlns="" xmlns:a16="http://schemas.microsoft.com/office/drawing/2014/main" id="{A3A69B71-86AD-4E18-918E-6FE550D48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859" y="5706982"/>
              <a:ext cx="2637547" cy="808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tIns="91440" bIns="91440">
              <a:noAutofit/>
            </a:bodyPr>
            <a:lstStyle>
              <a:defPPr>
                <a:defRPr lang="en-US"/>
              </a:defPPr>
              <a:lvl1pPr eaLnBrk="1" hangingPunct="1">
                <a:defRPr sz="2000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 dirty="0" err="1"/>
                <a:t>Chỉ</a:t>
              </a:r>
              <a:r>
                <a:rPr lang="en-US" dirty="0"/>
                <a:t> </a:t>
              </a:r>
              <a:r>
                <a:rPr lang="en-US" dirty="0" err="1"/>
                <a:t>định</a:t>
              </a:r>
              <a:r>
                <a:rPr lang="en-US" dirty="0"/>
                <a:t> 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cho</a:t>
              </a:r>
              <a:r>
                <a:rPr lang="en-US" dirty="0"/>
                <a:t> </a:t>
              </a:r>
              <a:r>
                <a:rPr lang="en-US" dirty="0" err="1"/>
                <a:t>khóa</a:t>
              </a:r>
              <a:r>
                <a:rPr lang="en-US" dirty="0"/>
                <a:t> </a:t>
              </a:r>
              <a:r>
                <a:rPr lang="en-US" dirty="0" err="1"/>
                <a:t>ngoại</a:t>
              </a:r>
              <a:r>
                <a:rPr lang="en-US" dirty="0"/>
                <a:t> </a:t>
              </a:r>
              <a:r>
                <a:rPr lang="en-US" dirty="0" err="1"/>
                <a:t>tại</a:t>
              </a:r>
              <a:r>
                <a:rPr lang="en-US" dirty="0"/>
                <a:t> </a:t>
              </a:r>
              <a:r>
                <a:rPr lang="en-US" dirty="0" err="1"/>
                <a:t>đây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BDE3AFDB-3671-4D66-A73D-677B0278B941}"/>
                </a:ext>
              </a:extLst>
            </p:cNvPr>
            <p:cNvSpPr/>
            <p:nvPr/>
          </p:nvSpPr>
          <p:spPr bwMode="auto">
            <a:xfrm>
              <a:off x="4941055" y="3469874"/>
              <a:ext cx="329693" cy="16484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TextBox 35">
              <a:extLst>
                <a:ext uri="{FF2B5EF4-FFF2-40B4-BE49-F238E27FC236}">
                  <a16:creationId xmlns="" xmlns:a16="http://schemas.microsoft.com/office/drawing/2014/main" id="{2B3981FE-8A5B-446B-9BC0-4528FCE75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1735698"/>
              <a:ext cx="2774460" cy="7747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tIns="91440" bIns="91440">
              <a:noAutofit/>
            </a:bodyPr>
            <a:lstStyle>
              <a:defPPr>
                <a:defRPr lang="en-US"/>
              </a:defPPr>
              <a:lvl1pPr eaLnBrk="1" hangingPunct="1">
                <a:defRPr sz="2000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Click vào đây để chọn bảng liên kết tới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34275C0B-D37E-4FE8-A576-7AF0A3B37692}"/>
                </a:ext>
              </a:extLst>
            </p:cNvPr>
            <p:cNvCxnSpPr/>
            <p:nvPr/>
          </p:nvCxnSpPr>
          <p:spPr bwMode="auto">
            <a:xfrm flipV="1">
              <a:off x="5023479" y="2510447"/>
              <a:ext cx="0" cy="930853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6B72A312-B2BB-404F-A08C-FD929DA78134}"/>
                </a:ext>
              </a:extLst>
            </p:cNvPr>
            <p:cNvSpPr/>
            <p:nvPr/>
          </p:nvSpPr>
          <p:spPr>
            <a:xfrm>
              <a:off x="448982" y="1219200"/>
              <a:ext cx="6593868" cy="39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Click </a:t>
              </a:r>
              <a:r>
                <a:rPr lang="en-US" dirty="0" err="1"/>
                <a:t>vào</a:t>
              </a:r>
              <a:r>
                <a:rPr lang="en-US" dirty="0"/>
                <a:t> button </a:t>
              </a:r>
              <a:r>
                <a:rPr lang="en-US" b="1" dirty="0"/>
                <a:t>Relationships</a:t>
              </a:r>
              <a:r>
                <a:rPr lang="en-US" dirty="0"/>
                <a:t> </a:t>
              </a:r>
              <a:r>
                <a:rPr lang="en-US" dirty="0" err="1"/>
                <a:t>trên</a:t>
              </a:r>
              <a:r>
                <a:rPr lang="en-US" dirty="0"/>
                <a:t> </a:t>
              </a:r>
              <a:r>
                <a:rPr lang="en-US" dirty="0" err="1"/>
                <a:t>thanh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</a:t>
              </a:r>
              <a:r>
                <a:rPr lang="en-US" dirty="0" err="1"/>
                <a:t>cụ</a:t>
              </a:r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F02287F4-9EBA-4CC9-9C42-D68BED384A80}"/>
                </a:ext>
              </a:extLst>
            </p:cNvPr>
            <p:cNvCxnSpPr/>
            <p:nvPr/>
          </p:nvCxnSpPr>
          <p:spPr bwMode="auto">
            <a:xfrm>
              <a:off x="5334749" y="2123073"/>
              <a:ext cx="23496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ea typeface="Segoe UI" pitchFamily="34" charset="0"/>
              </a:rPr>
              <a:t>Thiết lập khóa ngoại</a:t>
            </a: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r>
              <a:rPr lang="en-US" dirty="0">
                <a:ea typeface="Segoe UI" pitchFamily="34" charset="0"/>
              </a:rPr>
              <a:t>Sinh viên tham khảo các </a:t>
            </a:r>
            <a:r>
              <a:rPr lang="en-US" dirty="0" err="1">
                <a:ea typeface="Segoe UI" pitchFamily="34" charset="0"/>
              </a:rPr>
              <a:t>lệnh</a:t>
            </a:r>
            <a:r>
              <a:rPr lang="en-US" dirty="0">
                <a:ea typeface="Segoe UI" pitchFamily="34" charset="0"/>
              </a:rPr>
              <a:t> đầy đủ tại: https://www.w3schools.com/sql/sql_foreignkey.asp</a:t>
            </a: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95A2CD8-C8CB-43C3-BCEC-7829B6AA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666818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Tạo c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ơ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sở dữ liệu QLDA có 2 table là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PhongBan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và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NhanVien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với khóa chính, khóa ngoại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theo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s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ơ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đồ (dùng tool và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lệnh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3484EAF-CBFB-4F4C-BD37-FC013933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968171"/>
            <a:ext cx="2295525" cy="29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72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VD1: Viết câu truy vấn hiển thị số nhân viên trong công ty</a:t>
            </a:r>
          </a:p>
          <a:p>
            <a:r>
              <a:rPr lang="en-SG" dirty="0" smtClean="0"/>
              <a:t>VD2: Viết câu truy vấn hiển thị số nhân viên từng phòng ban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4482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vi-VN" dirty="0">
                <a:latin typeface="Arial" panose="020B0604020202020204" pitchFamily="34" charset="0"/>
              </a:rPr>
              <a:t>Biến (Variable) dùng để lưu trữ các giá trị tạm thời trong quá trình thực thi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</a:rPr>
              <a:t> trình.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4C34B83-9E9C-45C5-817F-F7A31FB373CA}"/>
              </a:ext>
            </a:extLst>
          </p:cNvPr>
          <p:cNvGrpSpPr/>
          <p:nvPr/>
        </p:nvGrpSpPr>
        <p:grpSpPr>
          <a:xfrm>
            <a:off x="973364" y="2823030"/>
            <a:ext cx="7197271" cy="3501570"/>
            <a:chOff x="765630" y="1756229"/>
            <a:chExt cx="7197271" cy="3501570"/>
          </a:xfrm>
        </p:grpSpPr>
        <p:sp>
          <p:nvSpPr>
            <p:cNvPr id="12" name="Rounded Rectangle 11">
              <a:extLst>
                <a:ext uri="{FF2B5EF4-FFF2-40B4-BE49-F238E27FC236}">
                  <a16:creationId xmlns="" xmlns:a16="http://schemas.microsoft.com/office/drawing/2014/main" id="{27236FEB-6F3F-4A4C-AEDB-585B61E9710F}"/>
                </a:ext>
              </a:extLst>
            </p:cNvPr>
            <p:cNvSpPr/>
            <p:nvPr/>
          </p:nvSpPr>
          <p:spPr>
            <a:xfrm>
              <a:off x="1197430" y="1756229"/>
              <a:ext cx="2438400" cy="9488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Biến</a:t>
              </a:r>
              <a:r>
                <a:rPr lang="en-US" sz="2400" b="1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vô</a:t>
              </a:r>
              <a:r>
                <a:rPr lang="en-US" sz="2400" b="1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hướng</a:t>
              </a:r>
              <a:endParaRPr lang="en-US" sz="2400" b="1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="" xmlns:a16="http://schemas.microsoft.com/office/drawing/2014/main" id="{FB073231-B149-4B6D-A90E-0EA8525CBBC9}"/>
                </a:ext>
              </a:extLst>
            </p:cNvPr>
            <p:cNvSpPr/>
            <p:nvPr/>
          </p:nvSpPr>
          <p:spPr>
            <a:xfrm>
              <a:off x="5219701" y="1756229"/>
              <a:ext cx="2438400" cy="9488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Biến</a:t>
              </a:r>
              <a:r>
                <a:rPr lang="en-US" sz="2400" b="1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bảng</a:t>
              </a:r>
              <a:endParaRPr lang="en-US" sz="2400" b="1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="" xmlns:a16="http://schemas.microsoft.com/office/drawing/2014/main" id="{F93DA5BF-A01E-4DE8-B522-2A51B3479319}"/>
                </a:ext>
              </a:extLst>
            </p:cNvPr>
            <p:cNvSpPr/>
            <p:nvPr/>
          </p:nvSpPr>
          <p:spPr>
            <a:xfrm>
              <a:off x="2095501" y="2895600"/>
              <a:ext cx="304800" cy="106680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ounded Rectangle 15">
              <a:extLst>
                <a:ext uri="{FF2B5EF4-FFF2-40B4-BE49-F238E27FC236}">
                  <a16:creationId xmlns="" xmlns:a16="http://schemas.microsoft.com/office/drawing/2014/main" id="{F745434B-29AA-40FB-B4C8-B931486D4FC8}"/>
                </a:ext>
              </a:extLst>
            </p:cNvPr>
            <p:cNvSpPr/>
            <p:nvPr/>
          </p:nvSpPr>
          <p:spPr>
            <a:xfrm>
              <a:off x="765630" y="4152899"/>
              <a:ext cx="3285670" cy="1104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Giá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trị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đơn</a:t>
              </a:r>
              <a:r>
                <a:rPr lang="en-US" sz="24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br>
                <a:rPr lang="en-US" sz="24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24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(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Giá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trị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dữ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liệu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chuẩn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ounded Rectangle 16">
              <a:extLst>
                <a:ext uri="{FF2B5EF4-FFF2-40B4-BE49-F238E27FC236}">
                  <a16:creationId xmlns="" xmlns:a16="http://schemas.microsoft.com/office/drawing/2014/main" id="{41523C92-8208-494F-837A-C5CAF487525A}"/>
                </a:ext>
              </a:extLst>
            </p:cNvPr>
            <p:cNvSpPr/>
            <p:nvPr/>
          </p:nvSpPr>
          <p:spPr>
            <a:xfrm>
              <a:off x="4991101" y="4152899"/>
              <a:ext cx="2971800" cy="10128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Tập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kết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quả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(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Dữ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liệu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bảng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7" name="TextBox 36">
              <a:extLst>
                <a:ext uri="{FF2B5EF4-FFF2-40B4-BE49-F238E27FC236}">
                  <a16:creationId xmlns="" xmlns:a16="http://schemas.microsoft.com/office/drawing/2014/main" id="{25CD0634-C97C-4AFD-A621-4821E4032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301" y="3276600"/>
              <a:ext cx="990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Segoe UI" pitchFamily="34" charset="0"/>
                  <a:ea typeface="Segoe UI" pitchFamily="34" charset="0"/>
                  <a:cs typeface="Segoe UI" pitchFamily="34" charset="0"/>
                </a:rPr>
                <a:t>Lưu trữ</a:t>
              </a:r>
            </a:p>
          </p:txBody>
        </p:sp>
        <p:sp>
          <p:nvSpPr>
            <p:cNvPr id="18" name="Down Arrow 10">
              <a:extLst>
                <a:ext uri="{FF2B5EF4-FFF2-40B4-BE49-F238E27FC236}">
                  <a16:creationId xmlns="" xmlns:a16="http://schemas.microsoft.com/office/drawing/2014/main" id="{BCF92B78-8264-4F38-B049-8FF69216B8C7}"/>
                </a:ext>
              </a:extLst>
            </p:cNvPr>
            <p:cNvSpPr/>
            <p:nvPr/>
          </p:nvSpPr>
          <p:spPr>
            <a:xfrm>
              <a:off x="6203044" y="2895600"/>
              <a:ext cx="304800" cy="106680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0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vi-VN" dirty="0">
                <a:latin typeface="Arial" panose="020B0604020202020204" pitchFamily="34" charset="0"/>
              </a:rPr>
              <a:t>Biến </a:t>
            </a:r>
            <a:r>
              <a:rPr lang="en-US" dirty="0">
                <a:latin typeface="Arial" panose="020B0604020202020204" pitchFamily="34" charset="0"/>
              </a:rPr>
              <a:t>vô h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ớng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EEE6460-001B-4F95-AC7A-8E11F777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391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vi-VN" dirty="0">
                <a:latin typeface="Arial" panose="020B0604020202020204" pitchFamily="34" charset="0"/>
              </a:rPr>
              <a:t>Biến </a:t>
            </a:r>
            <a:r>
              <a:rPr lang="en-US" dirty="0">
                <a:latin typeface="Arial" panose="020B0604020202020204" pitchFamily="34" charset="0"/>
              </a:rPr>
              <a:t>vô h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ớng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308C6B2-B4EF-4878-88BA-9EBF2513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28850"/>
            <a:ext cx="62484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vi-VN" dirty="0">
                <a:latin typeface="Arial" panose="020B0604020202020204" pitchFamily="34" charset="0"/>
              </a:rPr>
              <a:t>Biến </a:t>
            </a:r>
            <a:r>
              <a:rPr lang="en-US" dirty="0">
                <a:latin typeface="Arial" panose="020B0604020202020204" pitchFamily="34" charset="0"/>
              </a:rPr>
              <a:t>vô h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ớng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30B1B05-C27C-422C-A369-D6D0CF0A5D0B}"/>
              </a:ext>
            </a:extLst>
          </p:cNvPr>
          <p:cNvSpPr txBox="1"/>
          <p:nvPr/>
        </p:nvSpPr>
        <p:spPr>
          <a:xfrm>
            <a:off x="4038600" y="1040296"/>
            <a:ext cx="3276600" cy="1054100"/>
          </a:xfrm>
          <a:prstGeom prst="roundRect">
            <a:avLst>
              <a:gd name="adj" fmla="val 658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91440" bIns="91440">
            <a:noAutofit/>
          </a:bodyPr>
          <a:lstStyle>
            <a:defPPr>
              <a:defRPr lang="en-US"/>
            </a:defPPr>
            <a:lvl1pPr eaLnBrk="1" hangingPunct="1"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Cho bảng </a:t>
            </a:r>
            <a:r>
              <a:rPr lang="en-US" dirty="0" err="1"/>
              <a:t>NhanVien</a:t>
            </a:r>
            <a:endParaRPr lang="en-US" b="1" dirty="0"/>
          </a:p>
          <a:p>
            <a:r>
              <a:rPr lang="en-US" dirty="0"/>
              <a:t>Tìm </a:t>
            </a:r>
            <a:r>
              <a:rPr lang="en-US" dirty="0" smtClean="0"/>
              <a:t>l</a:t>
            </a:r>
            <a:r>
              <a:rPr lang="vi-VN" dirty="0"/>
              <a:t>ư</a:t>
            </a:r>
            <a:r>
              <a:rPr lang="en-US" dirty="0"/>
              <a:t>ơng lớn </a:t>
            </a:r>
            <a:r>
              <a:rPr lang="en-US" dirty="0" smtClean="0"/>
              <a:t>nhất của </a:t>
            </a:r>
            <a:r>
              <a:rPr lang="en-US" dirty="0"/>
              <a:t>nhân </a:t>
            </a:r>
            <a:r>
              <a:rPr lang="en-US" dirty="0" smtClean="0"/>
              <a:t>viên ??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C592B67-73C4-4A99-902B-9A4DC646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94396"/>
            <a:ext cx="2438400" cy="2427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E57F9-E66B-4334-8919-23507375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2514600"/>
            <a:ext cx="5362575" cy="1354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0357E82-3849-4E1C-B7EA-105DA6E86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4430995"/>
            <a:ext cx="4354320" cy="111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vi-VN" dirty="0">
                <a:latin typeface="Arial" panose="020B0604020202020204" pitchFamily="34" charset="0"/>
              </a:rPr>
              <a:t>Biến </a:t>
            </a:r>
            <a:r>
              <a:rPr lang="en-US" dirty="0">
                <a:latin typeface="Arial" panose="020B0604020202020204" pitchFamily="34" charset="0"/>
              </a:rPr>
              <a:t>bảng: l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</a:rPr>
              <a:t>u </a:t>
            </a:r>
            <a:r>
              <a:rPr lang="en-US" dirty="0" err="1">
                <a:latin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</a:rPr>
              <a:t> dữ liệu </a:t>
            </a:r>
            <a:r>
              <a:rPr lang="en-US" dirty="0" err="1">
                <a:latin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</a:rPr>
              <a:t> bảng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Có thể tham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chiếu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đến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biến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bảng trong câu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lệnh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b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</a:br>
            <a:r>
              <a:rPr lang="en-US" b="1" dirty="0">
                <a:solidFill>
                  <a:sysClr val="windowText" lastClr="000000"/>
                </a:solidFill>
                <a:ea typeface="Segoe UI" pitchFamily="34" charset="0"/>
              </a:rPr>
              <a:t>SELECT, INSERT, UPDATE, DELETE</a:t>
            </a:r>
          </a:p>
          <a:p>
            <a:pPr lvl="1"/>
            <a:r>
              <a:rPr lang="en-US" b="1" dirty="0">
                <a:solidFill>
                  <a:sysClr val="windowText" lastClr="000000"/>
                </a:solidFill>
                <a:ea typeface="Segoe UI" pitchFamily="34" charset="0"/>
              </a:rPr>
              <a:t>Ngoại lệ: 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Không thể sử dụng câu lệnh </a:t>
            </a:r>
            <a:r>
              <a:rPr lang="en-US" b="1" dirty="0">
                <a:solidFill>
                  <a:sysClr val="windowText" lastClr="000000"/>
                </a:solidFill>
                <a:ea typeface="Segoe UI" pitchFamily="34" charset="0"/>
              </a:rPr>
              <a:t>SELECT INTO 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với biến </a:t>
            </a:r>
            <a:r>
              <a:rPr lang="en-US" dirty="0" smtClean="0">
                <a:solidFill>
                  <a:sysClr val="windowText" lastClr="000000"/>
                </a:solidFill>
                <a:ea typeface="Segoe UI" pitchFamily="34" charset="0"/>
              </a:rPr>
              <a:t>bảng (bảng đã có trong csdl)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EC5B9F-5CBC-4846-A080-08B5A093F1DC}"/>
              </a:ext>
            </a:extLst>
          </p:cNvPr>
          <p:cNvGrpSpPr/>
          <p:nvPr/>
        </p:nvGrpSpPr>
        <p:grpSpPr>
          <a:xfrm>
            <a:off x="457200" y="2362199"/>
            <a:ext cx="8172168" cy="1777181"/>
            <a:chOff x="457200" y="2362199"/>
            <a:chExt cx="8172168" cy="1777181"/>
          </a:xfrm>
        </p:grpSpPr>
        <p:sp>
          <p:nvSpPr>
            <p:cNvPr id="10" name="Rounded Rectangle 1">
              <a:extLst>
                <a:ext uri="{FF2B5EF4-FFF2-40B4-BE49-F238E27FC236}">
                  <a16:creationId xmlns="" xmlns:a16="http://schemas.microsoft.com/office/drawing/2014/main" id="{0663AE82-0910-4E5A-A2F8-A69A95290C06}"/>
                </a:ext>
              </a:extLst>
            </p:cNvPr>
            <p:cNvSpPr/>
            <p:nvPr/>
          </p:nvSpPr>
          <p:spPr>
            <a:xfrm>
              <a:off x="914399" y="2362199"/>
              <a:ext cx="7714969" cy="1777181"/>
            </a:xfrm>
            <a:prstGeom prst="roundRect">
              <a:avLst>
                <a:gd name="adj" fmla="val 735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66F5D8-8E24-4391-A0B0-D1E108FB9E7B}"/>
                </a:ext>
              </a:extLst>
            </p:cNvPr>
            <p:cNvSpPr/>
            <p:nvPr/>
          </p:nvSpPr>
          <p:spPr>
            <a:xfrm>
              <a:off x="457200" y="2362200"/>
              <a:ext cx="80772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buFontTx/>
                <a:buNone/>
                <a:defRPr/>
              </a:pPr>
              <a:r>
                <a:rPr lang="en-US" sz="2400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DECLARE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@&lt;tên </a:t>
              </a:r>
              <a:r>
                <a:rPr lang="en-US" sz="24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biến bảng</a:t>
              </a:r>
              <a:r>
                <a:rPr lang="en-US" sz="2400" dirty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n-US" sz="2400" b="1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TABLE</a:t>
              </a:r>
            </a:p>
            <a:p>
              <a:pPr lvl="1" eaLnBrk="1" hangingPunct="1">
                <a:buFontTx/>
                <a:buNone/>
                <a:defRPr/>
              </a:pPr>
              <a:r>
                <a:rPr lang="en-US" sz="2400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(&lt;</a:t>
              </a:r>
              <a:r>
                <a:rPr lang="en-US" sz="2400" dirty="0" err="1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tên</a:t>
              </a:r>
              <a:r>
                <a:rPr lang="en-US" sz="2400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cột</a:t>
              </a:r>
              <a:r>
                <a:rPr lang="en-US" sz="2400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1&gt; 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&lt;</a:t>
              </a:r>
              <a:r>
                <a:rPr lang="en-US" sz="24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kiểu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dữ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liệu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  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[&lt;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Các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thuộc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tính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cột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&gt;]</a:t>
              </a:r>
            </a:p>
            <a:p>
              <a:pPr lvl="1" eaLnBrk="1" hangingPunct="1">
                <a:buFontTx/>
                <a:buNone/>
                <a:defRPr/>
              </a:pP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[, </a:t>
              </a:r>
              <a:r>
                <a:rPr lang="en-US" sz="2400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&lt;</a:t>
              </a:r>
              <a:r>
                <a:rPr lang="en-US" sz="2400" dirty="0" err="1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tên</a:t>
              </a:r>
              <a:r>
                <a:rPr lang="en-US" sz="2400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cột</a:t>
              </a:r>
              <a:r>
                <a:rPr lang="en-US" sz="2400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2&gt; 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&lt;</a:t>
              </a:r>
              <a:r>
                <a:rPr lang="en-US" sz="24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kiểu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dữ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liệu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[&lt;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Các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thuộc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tính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cột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&gt;]]…</a:t>
              </a:r>
            </a:p>
            <a:p>
              <a:pPr lvl="1" eaLnBrk="1" hangingPunct="1">
                <a:buFontTx/>
                <a:buNone/>
                <a:defRPr/>
              </a:pP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[, &lt;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Các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thuộc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tính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bảng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6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  <a:p>
            <a:pPr lvl="1"/>
            <a:r>
              <a:rPr lang="en-US" dirty="0" err="1"/>
              <a:t>Kiểu</a:t>
            </a:r>
            <a:r>
              <a:rPr lang="en-US" dirty="0"/>
              <a:t> dữ liệu</a:t>
            </a:r>
          </a:p>
          <a:p>
            <a:pPr lvl="1"/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  <a:p>
            <a:pPr lvl="1"/>
            <a:r>
              <a:rPr lang="en-US" dirty="0"/>
              <a:t>Thiết lập các </a:t>
            </a:r>
            <a:r>
              <a:rPr lang="en-US" dirty="0" err="1"/>
              <a:t>ràng</a:t>
            </a:r>
            <a:r>
              <a:rPr lang="en-US" dirty="0"/>
              <a:t> buộc toàn </a:t>
            </a:r>
            <a:r>
              <a:rPr lang="en-US" dirty="0" err="1"/>
              <a:t>vẹn</a:t>
            </a:r>
            <a:endParaRPr lang="en-US" dirty="0"/>
          </a:p>
          <a:p>
            <a:r>
              <a:rPr lang="en-US" dirty="0">
                <a:ea typeface="Roboto"/>
                <a:cs typeface="Roboto"/>
              </a:rPr>
              <a:t>Ngôn ngữ </a:t>
            </a:r>
            <a:r>
              <a:rPr lang="en-US" dirty="0" err="1">
                <a:ea typeface="Roboto"/>
                <a:cs typeface="Roboto"/>
              </a:rPr>
              <a:t>truy</a:t>
            </a:r>
            <a:r>
              <a:rPr lang="en-US" dirty="0">
                <a:ea typeface="Roboto"/>
                <a:cs typeface="Roboto"/>
              </a:rPr>
              <a:t> vấn T-SQL </a:t>
            </a:r>
          </a:p>
          <a:p>
            <a:pPr lvl="1"/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/>
              <a:t>Các </a:t>
            </a:r>
            <a:r>
              <a:rPr lang="en-US" dirty="0" err="1"/>
              <a:t>lệnh</a:t>
            </a:r>
            <a:r>
              <a:rPr lang="en-US" dirty="0"/>
              <a:t> T-SQL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 err="1"/>
              <a:t>Biến</a:t>
            </a:r>
            <a:r>
              <a:rPr lang="en-US" dirty="0"/>
              <a:t> bảng: tạo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các nhân viên ở HCM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</a:rPr>
              <a:t>Truy cập Biến bảng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533F14C-B06C-4A1F-B180-E570143D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42" y="2209800"/>
            <a:ext cx="5324475" cy="1995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2CB48A0-E883-4768-A7C4-7F0717FF0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209800"/>
            <a:ext cx="31242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8704C6-42F1-4F57-A299-2403E3800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343400"/>
            <a:ext cx="31242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FDCBF80-873D-4D1C-857E-0DC7020B7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805" y="5486400"/>
            <a:ext cx="3329195" cy="14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 err="1"/>
              <a:t>Biến</a:t>
            </a:r>
            <a:r>
              <a:rPr lang="en-US" dirty="0"/>
              <a:t> bảng: Chèn dữ liệu vào </a:t>
            </a:r>
            <a:r>
              <a:rPr lang="en-US" dirty="0" err="1"/>
              <a:t>biến</a:t>
            </a:r>
            <a:r>
              <a:rPr lang="en-US" dirty="0"/>
              <a:t> bảng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Sửa bản ghi </a:t>
            </a:r>
            <a:r>
              <a:rPr lang="en-US" dirty="0" err="1"/>
              <a:t>biến</a:t>
            </a:r>
            <a:r>
              <a:rPr lang="en-US" dirty="0"/>
              <a:t> bảng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3E92D95-B878-4659-A813-089AD1B7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52650"/>
            <a:ext cx="5027083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84DB11E-BA29-4B23-AFDC-865947E9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904" y="4392267"/>
            <a:ext cx="4632694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dirty="0"/>
              <a:t>Transact-SQL (còn gọi là T-SQL) là một ngôn ngữ lập trình database hướng thủ tục độc quyền của Microsoft sử dụng trong SQL Server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ea typeface="Segoe UI" pitchFamily="34" charset="0"/>
              </a:rPr>
              <a:t>T-SQL tổ chức </a:t>
            </a:r>
            <a:r>
              <a:rPr lang="en-US" dirty="0" err="1">
                <a:ea typeface="Segoe UI" pitchFamily="34" charset="0"/>
              </a:rPr>
              <a:t>theo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từng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khối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lệnh</a:t>
            </a:r>
            <a:endParaRPr lang="en-US" dirty="0">
              <a:ea typeface="Segoe UI" pitchFamily="34" charset="0"/>
            </a:endParaRPr>
          </a:p>
          <a:p>
            <a:r>
              <a:rPr lang="en-US" dirty="0">
                <a:ea typeface="Segoe UI" pitchFamily="34" charset="0"/>
              </a:rPr>
              <a:t>Một </a:t>
            </a:r>
            <a:r>
              <a:rPr lang="en-US" dirty="0" err="1">
                <a:ea typeface="Segoe UI" pitchFamily="34" charset="0"/>
              </a:rPr>
              <a:t>khối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lệnh</a:t>
            </a:r>
            <a:r>
              <a:rPr lang="en-US" dirty="0">
                <a:ea typeface="Segoe UI" pitchFamily="34" charset="0"/>
              </a:rPr>
              <a:t> có thể </a:t>
            </a:r>
            <a:r>
              <a:rPr lang="en-US" dirty="0" err="1">
                <a:ea typeface="Segoe UI" pitchFamily="34" charset="0"/>
              </a:rPr>
              <a:t>lồng</a:t>
            </a:r>
            <a:r>
              <a:rPr lang="en-US" dirty="0">
                <a:ea typeface="Segoe UI" pitchFamily="34" charset="0"/>
              </a:rPr>
              <a:t> bên trong một </a:t>
            </a:r>
            <a:r>
              <a:rPr lang="en-US" dirty="0" err="1">
                <a:ea typeface="Segoe UI" pitchFamily="34" charset="0"/>
              </a:rPr>
              <a:t>khối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lệnh</a:t>
            </a:r>
            <a:r>
              <a:rPr lang="en-US" dirty="0">
                <a:ea typeface="Segoe UI" pitchFamily="34" charset="0"/>
              </a:rPr>
              <a:t> khác</a:t>
            </a:r>
          </a:p>
          <a:p>
            <a:r>
              <a:rPr lang="en-US" dirty="0">
                <a:ea typeface="Segoe UI" pitchFamily="34" charset="0"/>
              </a:rPr>
              <a:t>Một </a:t>
            </a:r>
            <a:r>
              <a:rPr lang="en-US" dirty="0" err="1">
                <a:ea typeface="Segoe UI" pitchFamily="34" charset="0"/>
              </a:rPr>
              <a:t>khối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lệnh</a:t>
            </a:r>
            <a:r>
              <a:rPr lang="en-US" dirty="0">
                <a:ea typeface="Segoe UI" pitchFamily="34" charset="0"/>
              </a:rPr>
              <a:t> bắt đầu bởi BEGIN và kết thúc bởi END, bên trong </a:t>
            </a:r>
            <a:r>
              <a:rPr lang="en-US" dirty="0" err="1">
                <a:ea typeface="Segoe UI" pitchFamily="34" charset="0"/>
              </a:rPr>
              <a:t>khối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lệnh</a:t>
            </a:r>
            <a:r>
              <a:rPr lang="en-US" dirty="0">
                <a:ea typeface="Segoe UI" pitchFamily="34" charset="0"/>
              </a:rPr>
              <a:t> có nhiều </a:t>
            </a:r>
            <a:r>
              <a:rPr lang="en-US" dirty="0" err="1">
                <a:ea typeface="Segoe UI" pitchFamily="34" charset="0"/>
              </a:rPr>
              <a:t>lệnh</a:t>
            </a:r>
            <a:r>
              <a:rPr lang="en-US" dirty="0">
                <a:ea typeface="Segoe UI" pitchFamily="34" charset="0"/>
              </a:rPr>
              <a:t>, và các </a:t>
            </a:r>
            <a:r>
              <a:rPr lang="en-US" dirty="0" err="1">
                <a:ea typeface="Segoe UI" pitchFamily="34" charset="0"/>
              </a:rPr>
              <a:t>lệnh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ngăn</a:t>
            </a:r>
            <a:r>
              <a:rPr lang="en-US" dirty="0">
                <a:ea typeface="Segoe UI" pitchFamily="34" charset="0"/>
              </a:rPr>
              <a:t> cách nhau bởi dấu chấm </a:t>
            </a:r>
            <a:r>
              <a:rPr lang="en-US" dirty="0" err="1">
                <a:ea typeface="Segoe UI" pitchFamily="34" charset="0"/>
              </a:rPr>
              <a:t>phẩy</a:t>
            </a:r>
            <a:r>
              <a:rPr lang="en-US" dirty="0">
                <a:ea typeface="Segoe UI" pitchFamily="34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7E4E1A9-0FE5-4974-A4A7-06509150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334000"/>
            <a:ext cx="3733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dirty="0"/>
              <a:t>Transact-SQL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351C553-1718-481D-87A3-3FA8A5A6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52600"/>
            <a:ext cx="4900612" cy="2935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FD10527-01B7-4855-A1A2-4AD53245D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934764"/>
            <a:ext cx="2895600" cy="154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B223838-A52D-4D12-9BFB-9EEB9F8BDA23}"/>
              </a:ext>
            </a:extLst>
          </p:cNvPr>
          <p:cNvSpPr txBox="1"/>
          <p:nvPr/>
        </p:nvSpPr>
        <p:spPr>
          <a:xfrm>
            <a:off x="152400" y="3962400"/>
            <a:ext cx="883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T-SQL áp dụng cách khai báo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thực hiện các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vấn: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 họ tên nhân viên (HONV, TENLOT, TENNV) có </a:t>
            </a:r>
            <a:r>
              <a:rPr lang="en-S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thân nhân nhiều 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 số thân nhân của </a:t>
            </a:r>
            <a:r>
              <a:rPr lang="en-S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Đinh 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Quỳnh Như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S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CÂU HỎI ÔN TẬP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AutoNum type="arabicPeriod"/>
            </a:pP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</a:t>
            </a:r>
            <a:r>
              <a:rPr lang="en-SG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biến</a:t>
            </a:r>
            <a:r>
              <a:rPr lang="en-SG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@String </a:t>
            </a:r>
            <a:r>
              <a:rPr lang="en-SG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SG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khai</a:t>
            </a:r>
            <a:r>
              <a:rPr lang="en-SG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báo</a:t>
            </a:r>
            <a:r>
              <a:rPr lang="en-SG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SG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sau</a:t>
            </a:r>
            <a:r>
              <a:rPr lang="en-SG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SG" sz="2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DECLARE </a:t>
            </a:r>
            <a:r>
              <a:rPr lang="en-SG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@String </a:t>
            </a:r>
            <a:r>
              <a:rPr lang="en-SG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varchar</a:t>
            </a:r>
            <a:r>
              <a:rPr lang="en-SG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(50). </a:t>
            </a:r>
            <a:endParaRPr lang="en-SG" sz="2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SG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@String = 'SQL Server 2008</a:t>
            </a:r>
            <a:r>
              <a:rPr lang="en-SG" sz="2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 </a:t>
            </a:r>
            <a:endParaRPr lang="en-SG" sz="220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sz="22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SELECT </a:t>
            </a:r>
            <a:r>
              <a:rPr lang="en-SG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LEN(@String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Lệnh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trả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en-SG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SG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SG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gì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?</a:t>
            </a:r>
          </a:p>
          <a:p>
            <a:pPr marL="0" lvl="0" indent="0">
              <a:buNone/>
            </a:pP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</a:t>
            </a:r>
          </a:p>
          <a:p>
            <a:pPr marL="0" lvl="0" indent="0">
              <a:buNone/>
            </a:pP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chuyển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đổi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kiểu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ta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dùng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hàm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CAST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với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cú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pháp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thế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nào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?</a:t>
            </a:r>
          </a:p>
          <a:p>
            <a:pPr marL="0" lvl="0" indent="0">
              <a:buNone/>
            </a:pP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CAST(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biến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AS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kiểu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buNone/>
            </a:pP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Kiểu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chuỗi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nào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dùng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ký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tự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Unicode</a:t>
            </a:r>
          </a:p>
          <a:p>
            <a:pPr marL="0" lvl="0" indent="0">
              <a:buNone/>
            </a:pPr>
            <a:r>
              <a:rPr lang="en-SG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text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nvarchar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nchar</a:t>
            </a:r>
            <a:endParaRPr lang="en-SG" sz="2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sqlserver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kiểu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nào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lưu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trị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 </a:t>
            </a:r>
            <a:r>
              <a:rPr lang="en-SG" sz="2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</a:t>
            </a:r>
            <a:endParaRPr lang="en-SG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Bit</a:t>
            </a:r>
            <a:endParaRPr lang="en-SG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BÀI 3 LAB2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mtClean="0"/>
              <a:t>Sử dụng biến bảng lưu kq: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Hiển </a:t>
            </a:r>
            <a:r>
              <a:rPr lang="en-SG" dirty="0"/>
              <a:t>thị </a:t>
            </a:r>
            <a:r>
              <a:rPr lang="en-SG" dirty="0" smtClean="0"/>
              <a:t>họ tên đầy đủ nhân </a:t>
            </a:r>
            <a:r>
              <a:rPr lang="en-SG" dirty="0"/>
              <a:t>viên có người quản lý là </a:t>
            </a:r>
            <a:r>
              <a:rPr lang="en-SG" dirty="0" smtClean="0"/>
              <a:t>Phạm Văn Vinh</a:t>
            </a: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Hiển thị </a:t>
            </a:r>
            <a:r>
              <a:rPr lang="en-SG" dirty="0" smtClean="0"/>
              <a:t>thông tin nhân </a:t>
            </a:r>
            <a:r>
              <a:rPr lang="en-SG" dirty="0"/>
              <a:t>viên không tham gia đề án nào.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32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8C27352-BAAD-4DED-AABE-B4D9C051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  <a:p>
            <a:pPr lvl="1"/>
            <a:r>
              <a:rPr lang="en-US" dirty="0" err="1"/>
              <a:t>Kiểu</a:t>
            </a:r>
            <a:r>
              <a:rPr lang="en-US" dirty="0"/>
              <a:t> dữ liệu</a:t>
            </a:r>
          </a:p>
          <a:p>
            <a:pPr lvl="1"/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  <a:p>
            <a:pPr lvl="1"/>
            <a:r>
              <a:rPr lang="en-US" dirty="0"/>
              <a:t>Thiết lập các </a:t>
            </a:r>
            <a:r>
              <a:rPr lang="en-US" dirty="0" err="1"/>
              <a:t>ràng</a:t>
            </a:r>
            <a:r>
              <a:rPr lang="en-US" dirty="0"/>
              <a:t> buộc toàn </a:t>
            </a:r>
            <a:r>
              <a:rPr lang="en-US" dirty="0" err="1"/>
              <a:t>vẹn</a:t>
            </a:r>
            <a:endParaRPr lang="en-US" dirty="0"/>
          </a:p>
          <a:p>
            <a:r>
              <a:rPr lang="en-US" dirty="0">
                <a:ea typeface="Roboto"/>
                <a:cs typeface="Roboto"/>
              </a:rPr>
              <a:t>Ngôn ngữ </a:t>
            </a:r>
            <a:r>
              <a:rPr lang="en-US" dirty="0" err="1">
                <a:ea typeface="Roboto"/>
                <a:cs typeface="Roboto"/>
              </a:rPr>
              <a:t>truy</a:t>
            </a:r>
            <a:r>
              <a:rPr lang="en-US" dirty="0">
                <a:ea typeface="Roboto"/>
                <a:cs typeface="Roboto"/>
              </a:rPr>
              <a:t> vấn T-SQL </a:t>
            </a:r>
          </a:p>
          <a:p>
            <a:pPr lvl="1"/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/>
              <a:t>Các </a:t>
            </a:r>
            <a:r>
              <a:rPr lang="en-US" dirty="0" err="1"/>
              <a:t>lệnh</a:t>
            </a:r>
            <a:r>
              <a:rPr lang="en-US" dirty="0"/>
              <a:t> T-SQL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vi-VN" dirty="0"/>
              <a:t>Kiểu dữ liệu SQL là một thuộc tính xác định Kiểu dữ liệu </a:t>
            </a:r>
            <a:r>
              <a:rPr lang="en-US" dirty="0" err="1"/>
              <a:t>cho</a:t>
            </a:r>
            <a:r>
              <a:rPr lang="en-US" dirty="0"/>
              <a:t> các </a:t>
            </a:r>
            <a:r>
              <a:rPr lang="vi-VN" dirty="0"/>
              <a:t>đối tượng</a:t>
            </a:r>
            <a:r>
              <a:rPr lang="en-US" dirty="0"/>
              <a:t>: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cột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6837C8D-6B6C-47A5-A7BB-6D702D5E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2" y="2514600"/>
            <a:ext cx="8279086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vi-VN" dirty="0"/>
              <a:t>Kiểu dữ liệu chuỗi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E518560-6DE5-492D-A0A1-245360E9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4" y="1659835"/>
            <a:ext cx="822960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vi-VN" dirty="0"/>
              <a:t>Kiểu dữ liệu chuỗi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5C0AC23-37B2-48D0-9CD9-30D8AEF958A1}"/>
              </a:ext>
            </a:extLst>
          </p:cNvPr>
          <p:cNvSpPr/>
          <p:nvPr/>
        </p:nvSpPr>
        <p:spPr>
          <a:xfrm>
            <a:off x="914400" y="2776693"/>
            <a:ext cx="7315200" cy="3156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6D74D6C-B1C4-4348-856C-B5E3DA85DAAE}"/>
              </a:ext>
            </a:extLst>
          </p:cNvPr>
          <p:cNvSpPr/>
          <p:nvPr/>
        </p:nvSpPr>
        <p:spPr>
          <a:xfrm>
            <a:off x="914400" y="2133600"/>
            <a:ext cx="7315200" cy="632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="" xmlns:a16="http://schemas.microsoft.com/office/drawing/2014/main" id="{9FD303A4-C7A4-45C7-86AE-9F2877CA27FA}"/>
              </a:ext>
            </a:extLst>
          </p:cNvPr>
          <p:cNvSpPr txBox="1">
            <a:spLocks/>
          </p:cNvSpPr>
          <p:nvPr/>
        </p:nvSpPr>
        <p:spPr>
          <a:xfrm>
            <a:off x="1104900" y="2884715"/>
            <a:ext cx="71247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lvl="1" indent="-347663">
              <a:buClr>
                <a:schemeClr val="tx2"/>
              </a:buClr>
              <a:buFont typeface="Wingdings" pitchFamily="2" charset="2"/>
              <a:buChar char="l"/>
              <a:defRPr/>
            </a:pPr>
            <a:r>
              <a:rPr lang="en-US" sz="2200">
                <a:ea typeface="Segoe UI" pitchFamily="34" charset="0"/>
              </a:rPr>
              <a:t>Kiểu </a:t>
            </a:r>
            <a:r>
              <a:rPr lang="en-US" sz="2200" b="1">
                <a:ea typeface="Segoe UI" pitchFamily="34" charset="0"/>
              </a:rPr>
              <a:t>char</a:t>
            </a:r>
            <a:r>
              <a:rPr lang="en-US" sz="2200">
                <a:ea typeface="Segoe UI" pitchFamily="34" charset="0"/>
              </a:rPr>
              <a:t> và </a:t>
            </a:r>
            <a:r>
              <a:rPr lang="en-US" sz="2200" b="1">
                <a:ea typeface="Segoe UI" pitchFamily="34" charset="0"/>
              </a:rPr>
              <a:t>nchar</a:t>
            </a:r>
            <a:r>
              <a:rPr lang="en-US" sz="2200">
                <a:ea typeface="Segoe UI" pitchFamily="34" charset="0"/>
              </a:rPr>
              <a:t> dùng để lưu trữ chuỗi có độ dài cố định.</a:t>
            </a:r>
            <a:br>
              <a:rPr lang="en-US" sz="2200">
                <a:ea typeface="Segoe UI" pitchFamily="34" charset="0"/>
              </a:rPr>
            </a:br>
            <a:r>
              <a:rPr lang="en-US" sz="2200" b="1">
                <a:ea typeface="Segoe UI" pitchFamily="34" charset="0"/>
              </a:rPr>
              <a:t>Ví dụ</a:t>
            </a:r>
            <a:r>
              <a:rPr lang="en-US" sz="2200">
                <a:ea typeface="Segoe UI" pitchFamily="34" charset="0"/>
              </a:rPr>
              <a:t>: Mã sinh viên</a:t>
            </a:r>
          </a:p>
          <a:p>
            <a:pPr marL="347663" lvl="1" indent="-347663">
              <a:buClr>
                <a:schemeClr val="tx2"/>
              </a:buClr>
              <a:buFont typeface="Wingdings" pitchFamily="2" charset="2"/>
              <a:buChar char="l"/>
              <a:defRPr/>
            </a:pPr>
            <a:r>
              <a:rPr lang="en-US" sz="2200">
                <a:ea typeface="Segoe UI" pitchFamily="34" charset="0"/>
              </a:rPr>
              <a:t>Kiểu </a:t>
            </a:r>
            <a:r>
              <a:rPr lang="en-US" sz="2200" b="1">
                <a:ea typeface="Segoe UI" pitchFamily="34" charset="0"/>
              </a:rPr>
              <a:t>varchar, nvarchar</a:t>
            </a:r>
            <a:r>
              <a:rPr lang="en-US" sz="2200">
                <a:ea typeface="Segoe UI" pitchFamily="34" charset="0"/>
              </a:rPr>
              <a:t> dùng để lưu trữ chuỗi có độ dài thay đổi. </a:t>
            </a:r>
          </a:p>
          <a:p>
            <a:pPr marL="347663" lvl="1" indent="-347663">
              <a:buClr>
                <a:schemeClr val="tx2"/>
              </a:buClr>
              <a:buFont typeface="Wingdings" pitchFamily="2" charset="2"/>
              <a:buChar char="l"/>
              <a:defRPr/>
            </a:pPr>
            <a:r>
              <a:rPr lang="en-US" sz="2200">
                <a:ea typeface="Segoe UI" pitchFamily="34" charset="0"/>
              </a:rPr>
              <a:t>Kiểu </a:t>
            </a:r>
            <a:r>
              <a:rPr lang="en-US" sz="2200" b="1">
                <a:ea typeface="Segoe UI" pitchFamily="34" charset="0"/>
              </a:rPr>
              <a:t>nchar, nvarchar</a:t>
            </a:r>
            <a:r>
              <a:rPr lang="en-US" sz="2200">
                <a:ea typeface="Segoe UI" pitchFamily="34" charset="0"/>
              </a:rPr>
              <a:t> dùng để lưu trữ kí tự Unicode. Hệ thống hỗ trợ đa ngôn ngữ nên sử dụng kiểu này.</a:t>
            </a:r>
            <a:endParaRPr lang="en-US" sz="2200" dirty="0">
              <a:ea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4EAAE11-1FB2-4DE3-BE18-53D7C25266F4}"/>
              </a:ext>
            </a:extLst>
          </p:cNvPr>
          <p:cNvSpPr/>
          <p:nvPr/>
        </p:nvSpPr>
        <p:spPr>
          <a:xfrm>
            <a:off x="3171617" y="2275115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Kiểu</a:t>
            </a:r>
            <a:r>
              <a:rPr lang="en-US" sz="2400" b="1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b="1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400" b="1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chuỗi</a:t>
            </a:r>
            <a:endParaRPr lang="en-US" sz="2400" b="1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vi-VN" dirty="0"/>
              <a:t>Kiểu dữ liệu số</a:t>
            </a:r>
          </a:p>
          <a:p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C017DB7-A629-4F69-B8E7-E4DE1FD9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7" y="1914934"/>
            <a:ext cx="8839966" cy="46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vi-VN" dirty="0"/>
              <a:t>Kiểu dữ liệu số</a:t>
            </a:r>
          </a:p>
          <a:p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DAA6F68-E631-40B1-B81C-74E855DD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8" y="1699592"/>
            <a:ext cx="8791194" cy="51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18438</TotalTime>
  <Words>1381</Words>
  <Application>Microsoft Office PowerPoint</Application>
  <PresentationFormat>On-screen Show (4:3)</PresentationFormat>
  <Paragraphs>310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Custom Design</vt:lpstr>
      <vt:lpstr>Quản trị cơ sở dữ liệu với SQL Server</vt:lpstr>
      <vt:lpstr>Objectives</vt:lpstr>
      <vt:lpstr>Agenda</vt:lpstr>
      <vt:lpstr>Phần 1</vt:lpstr>
      <vt:lpstr>Kiểu dữ liệu</vt:lpstr>
      <vt:lpstr>Kiểu dữ liệu</vt:lpstr>
      <vt:lpstr>Kiểu dữ liệu</vt:lpstr>
      <vt:lpstr>Kiểu dữ liệu</vt:lpstr>
      <vt:lpstr>Kiểu dữ liệu</vt:lpstr>
      <vt:lpstr>Kiểu dữ liệu</vt:lpstr>
      <vt:lpstr>Kiểu dữ liệu</vt:lpstr>
      <vt:lpstr>Kiểu dữ liệu</vt:lpstr>
      <vt:lpstr>Tạo cơ sở dữ liệu quan hệ</vt:lpstr>
      <vt:lpstr>Tạo cơ sở dữ liệu quan hệ</vt:lpstr>
      <vt:lpstr>Tạo cơ sở dữ liệu quan hệ</vt:lpstr>
      <vt:lpstr>Tạo cơ sở dữ liệu quan hệ</vt:lpstr>
      <vt:lpstr>Tạo cơ sở dữ liệu quan hệ</vt:lpstr>
      <vt:lpstr>Tạo cơ sở dữ liệu quan hệ</vt:lpstr>
      <vt:lpstr>PowerPoint Presentation</vt:lpstr>
      <vt:lpstr>Tạo cơ sở dữ liệu quan hệ</vt:lpstr>
      <vt:lpstr>Tạo cơ sở dữ liệu quan hệ</vt:lpstr>
      <vt:lpstr>   </vt:lpstr>
      <vt:lpstr>Phần 2</vt:lpstr>
      <vt:lpstr>PowerPoint Presentation</vt:lpstr>
      <vt:lpstr>Ngôn ngữ truy vấn T-SQL</vt:lpstr>
      <vt:lpstr>Ngôn ngữ truy vấn T-SQL</vt:lpstr>
      <vt:lpstr>Ngôn ngữ truy vấn T-SQL</vt:lpstr>
      <vt:lpstr>Ngôn ngữ truy vấn T-SQL</vt:lpstr>
      <vt:lpstr>Ngôn ngữ truy vấn T-SQL</vt:lpstr>
      <vt:lpstr>Ngôn ngữ truy vấn T-SQL</vt:lpstr>
      <vt:lpstr>Ngôn ngữ truy vấn T-SQL</vt:lpstr>
      <vt:lpstr>Ngôn ngữ truy vấn T-SQL</vt:lpstr>
      <vt:lpstr>Ngôn ngữ truy vấn T-SQL</vt:lpstr>
      <vt:lpstr>PowerPoint Presentation</vt:lpstr>
      <vt:lpstr>CÂU HỎI ÔN TẬP</vt:lpstr>
      <vt:lpstr>BÀI 3 LAB2</vt:lpstr>
      <vt:lpstr>Sumarry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1538</cp:revision>
  <dcterms:created xsi:type="dcterms:W3CDTF">2013-04-23T08:05:33Z</dcterms:created>
  <dcterms:modified xsi:type="dcterms:W3CDTF">2023-05-10T17:11:08Z</dcterms:modified>
</cp:coreProperties>
</file>