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57" r:id="rId6"/>
    <p:sldId id="298" r:id="rId7"/>
    <p:sldId id="262" r:id="rId8"/>
    <p:sldId id="299" r:id="rId9"/>
    <p:sldId id="316" r:id="rId10"/>
    <p:sldId id="358" r:id="rId11"/>
    <p:sldId id="357" r:id="rId12"/>
    <p:sldId id="348" r:id="rId13"/>
    <p:sldId id="317" r:id="rId14"/>
    <p:sldId id="351" r:id="rId15"/>
    <p:sldId id="352" r:id="rId16"/>
    <p:sldId id="325" r:id="rId17"/>
    <p:sldId id="323" r:id="rId18"/>
    <p:sldId id="331" r:id="rId19"/>
    <p:sldId id="333" r:id="rId20"/>
    <p:sldId id="334" r:id="rId21"/>
    <p:sldId id="335" r:id="rId22"/>
    <p:sldId id="362" r:id="rId23"/>
    <p:sldId id="336" r:id="rId24"/>
    <p:sldId id="363" r:id="rId25"/>
    <p:sldId id="339" r:id="rId26"/>
    <p:sldId id="341" r:id="rId27"/>
    <p:sldId id="343" r:id="rId28"/>
    <p:sldId id="36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3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tiêu</a:t>
          </a:r>
          <a:endParaRPr lang="en-US" sz="23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I. Front-end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II. Back-end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/>
      <dgm:t>
        <a:bodyPr/>
        <a:lstStyle/>
        <a:p>
          <a:r>
            <a:rPr lang="en-US" dirty="0"/>
            <a:t>I.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r>
            <a:rPr lang="en-US" dirty="0"/>
            <a:t>II.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r>
            <a:rPr lang="en-US" dirty="0"/>
            <a:t>II.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4092053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3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4167" y="63421"/>
        <a:ext cx="3988297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4092053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tiêu</a:t>
          </a:r>
          <a:endParaRPr lang="en-US" sz="23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4167" y="1696381"/>
        <a:ext cx="3988297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93379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2979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I. Front-end</a:t>
          </a:r>
        </a:p>
      </dsp:txBody>
      <dsp:txXfrm>
        <a:off x="349931" y="60621"/>
        <a:ext cx="3976769" cy="1065516"/>
      </dsp:txXfrm>
    </dsp:sp>
    <dsp:sp modelId="{5A22835E-E491-4864-B407-E709573B04D5}">
      <dsp:nvSpPr>
        <dsp:cNvPr id="0" name=""/>
        <dsp:cNvSpPr/>
      </dsp:nvSpPr>
      <dsp:spPr>
        <a:xfrm>
          <a:off x="0" y="2407780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817380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II. Back-end</a:t>
          </a:r>
        </a:p>
      </dsp:txBody>
      <dsp:txXfrm>
        <a:off x="349931" y="1875022"/>
        <a:ext cx="3976769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I. </a:t>
          </a: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quả</a:t>
          </a:r>
          <a:r>
            <a:rPr lang="en-US" sz="1900" kern="1200" dirty="0"/>
            <a:t> </a:t>
          </a:r>
          <a:r>
            <a:rPr lang="en-US" sz="1900" kern="1200" dirty="0" err="1"/>
            <a:t>đạt</a:t>
          </a:r>
          <a:r>
            <a:rPr lang="en-US" sz="1900" kern="1200" dirty="0"/>
            <a:t> </a:t>
          </a:r>
          <a:r>
            <a:rPr lang="en-US" sz="1900" kern="1200" dirty="0" err="1"/>
            <a:t>được</a:t>
          </a: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II. </a:t>
          </a:r>
          <a:r>
            <a:rPr lang="en-US" sz="1900" kern="1200" dirty="0" err="1"/>
            <a:t>Ưu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nhược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I. </a:t>
          </a: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quả</a:t>
          </a:r>
          <a:r>
            <a:rPr lang="en-US" sz="1900" kern="1200" dirty="0"/>
            <a:t> </a:t>
          </a:r>
          <a:r>
            <a:rPr lang="en-US" sz="1900" kern="1200" dirty="0" err="1"/>
            <a:t>đạt</a:t>
          </a:r>
          <a:r>
            <a:rPr lang="en-US" sz="1900" kern="1200" dirty="0"/>
            <a:t> </a:t>
          </a:r>
          <a:r>
            <a:rPr lang="en-US" sz="1900" kern="1200" dirty="0" err="1"/>
            <a:t>được</a:t>
          </a: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II. </a:t>
          </a:r>
          <a:r>
            <a:rPr lang="en-US" sz="1900" kern="1200" dirty="0" err="1"/>
            <a:t>Ưu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nhược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1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15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6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0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5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189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52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26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053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71482" y="2980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TIỂU LUẬN CHUYÊN NGÀNH</a:t>
            </a:r>
            <a:endParaRPr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17110168</a:t>
            </a: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   17110139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1020624" y="1879631"/>
            <a:ext cx="6665607" cy="1168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XÂY DỰNG WEBSITE ĐĂNG TIN </a:t>
            </a:r>
          </a:p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TÌM KIẾM NHÀ TRỌ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215495" y="-139601"/>
            <a:ext cx="2247413" cy="479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F221C-4158-4458-9266-6CBEFD90E716}"/>
              </a:ext>
            </a:extLst>
          </p:cNvPr>
          <p:cNvSpPr txBox="1"/>
          <p:nvPr/>
        </p:nvSpPr>
        <p:spPr>
          <a:xfrm>
            <a:off x="1221475" y="1412801"/>
            <a:ext cx="1728358" cy="245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Mogi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ChoTot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Nhatro123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Homedy</a:t>
            </a:r>
            <a:endParaRPr lang="en-US" sz="2000" dirty="0"/>
          </a:p>
        </p:txBody>
      </p:sp>
      <p:pic>
        <p:nvPicPr>
          <p:cNvPr id="1026" name="Picture 2" descr="Chợ Tốt - YouTube">
            <a:extLst>
              <a:ext uri="{FF2B5EF4-FFF2-40B4-BE49-F238E27FC236}">
                <a16:creationId xmlns:a16="http://schemas.microsoft.com/office/drawing/2014/main" id="{4252F67E-163D-4B46-8628-2004EEF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90" y="1338013"/>
            <a:ext cx="1670651" cy="16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a bán nhà đất, cho thuê bất động sản uy tín tại Việt Nam">
            <a:extLst>
              <a:ext uri="{FF2B5EF4-FFF2-40B4-BE49-F238E27FC236}">
                <a16:creationId xmlns:a16="http://schemas.microsoft.com/office/drawing/2014/main" id="{1056EE0E-6CA3-4DA2-BFC2-AF43BF7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29" y="1338013"/>
            <a:ext cx="3048000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ất động sản Homedy – Đăng tin bất động sản miễn phí tại Homedy.com">
            <a:extLst>
              <a:ext uri="{FF2B5EF4-FFF2-40B4-BE49-F238E27FC236}">
                <a16:creationId xmlns:a16="http://schemas.microsoft.com/office/drawing/2014/main" id="{9078B798-09FE-414A-A9A5-31A94172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29" y="2642337"/>
            <a:ext cx="1670650" cy="16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23DF0-D22E-4A6E-822D-A0480B062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161" y="3158433"/>
            <a:ext cx="3041980" cy="1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4531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4569600" y="227078"/>
            <a:ext cx="4574400" cy="5632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614905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87359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BA9B4-2FF0-48CF-8F1A-3DA5AF1B4C9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575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363364" y="213040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87CF-3559-487E-9C97-E98C2ECD6C4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Google Shape;212;p28"/>
          <p:cNvSpPr/>
          <p:nvPr/>
        </p:nvSpPr>
        <p:spPr>
          <a:xfrm rot="3600185">
            <a:off x="3016643" y="1571832"/>
            <a:ext cx="3333601" cy="3380714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;p28"/>
          <p:cNvSpPr/>
          <p:nvPr/>
        </p:nvSpPr>
        <p:spPr>
          <a:xfrm rot="-3600185">
            <a:off x="2812835" y="1597149"/>
            <a:ext cx="3333601" cy="3333601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15;p28"/>
          <p:cNvGrpSpPr/>
          <p:nvPr/>
        </p:nvGrpSpPr>
        <p:grpSpPr>
          <a:xfrm rot="10800000">
            <a:off x="4619389" y="4051953"/>
            <a:ext cx="841477" cy="814974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216;p28"/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;p28"/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oogle Shape;218;p28"/>
          <p:cNvGrpSpPr/>
          <p:nvPr/>
        </p:nvGrpSpPr>
        <p:grpSpPr>
          <a:xfrm rot="10991816">
            <a:off x="4094953" y="1540230"/>
            <a:ext cx="854957" cy="774890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0" name="Google Shape;219;p28"/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28"/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28431" y="1444811"/>
            <a:ext cx="14927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Authority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3089" y="3870973"/>
            <a:ext cx="10038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Home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4641" y="1536473"/>
            <a:ext cx="9845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8788" y="3828815"/>
            <a:ext cx="10038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Share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6288" y="2970826"/>
            <a:ext cx="18197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77295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66872" y="2164684"/>
            <a:ext cx="1677799" cy="150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194" y="21646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4875" y="4098778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5989" y="4638009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9111" y="314297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AREA-SEARCH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571" y="314297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RECHARGE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310" y="10137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061" y="21646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4411" y="1326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5114" y="13935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5346" y="4098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LIVESTYLES</a:t>
            </a:r>
          </a:p>
        </p:txBody>
      </p:sp>
      <p:sp>
        <p:nvSpPr>
          <p:cNvPr id="17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388617" y="98072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41B23-D7A0-4B8E-9B17-D58F6B391D9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88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948996" y="188312"/>
            <a:ext cx="3510815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BACK-END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23970" y="1250318"/>
            <a:ext cx="4957840" cy="1180800"/>
            <a:chOff x="292289" y="2979"/>
            <a:chExt cx="4092053" cy="1180800"/>
          </a:xfrm>
        </p:grpSpPr>
        <p:sp>
          <p:nvSpPr>
            <p:cNvPr id="24" name="Rounded Rectangle 23"/>
            <p:cNvSpPr/>
            <p:nvPr/>
          </p:nvSpPr>
          <p:spPr>
            <a:xfrm>
              <a:off x="292289" y="2979"/>
              <a:ext cx="4092053" cy="1180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349931" y="60621"/>
              <a:ext cx="3976769" cy="1065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4670" tIns="0" rIns="15467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1</a:t>
              </a:r>
              <a:r>
                <a:rPr lang="en-US" sz="2300" b="1" kern="1200" dirty="0">
                  <a:solidFill>
                    <a:schemeClr val="tx1"/>
                  </a:solidFill>
                </a:rPr>
                <a:t>. </a:t>
              </a:r>
              <a:r>
                <a:rPr lang="en-US" sz="2300" b="1" kern="1200" dirty="0" err="1">
                  <a:solidFill>
                    <a:schemeClr val="tx1"/>
                  </a:solidFill>
                </a:rPr>
                <a:t>Cấu</a:t>
              </a:r>
              <a:r>
                <a:rPr lang="en-US" sz="2300" b="1" kern="1200" dirty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>
                  <a:solidFill>
                    <a:schemeClr val="tx1"/>
                  </a:solidFill>
                </a:rPr>
                <a:t>trúc</a:t>
              </a:r>
              <a:r>
                <a:rPr lang="en-US" sz="2300" b="1" kern="1200" dirty="0">
                  <a:solidFill>
                    <a:schemeClr val="tx1"/>
                  </a:solidFill>
                </a:rPr>
                <a:t> project API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23970" y="2917872"/>
            <a:ext cx="5812684" cy="1427625"/>
            <a:chOff x="292289" y="1670533"/>
            <a:chExt cx="4797616" cy="1327647"/>
          </a:xfrm>
        </p:grpSpPr>
        <p:sp>
          <p:nvSpPr>
            <p:cNvPr id="18" name="Rounded Rectangle 17"/>
            <p:cNvSpPr/>
            <p:nvPr/>
          </p:nvSpPr>
          <p:spPr>
            <a:xfrm>
              <a:off x="292289" y="1817380"/>
              <a:ext cx="4092053" cy="1180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6"/>
            <p:cNvSpPr txBox="1"/>
            <p:nvPr/>
          </p:nvSpPr>
          <p:spPr>
            <a:xfrm>
              <a:off x="349931" y="1670533"/>
              <a:ext cx="4739974" cy="1270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4670" tIns="0" rIns="15467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>
                  <a:solidFill>
                    <a:schemeClr val="tx1"/>
                  </a:solidFill>
                </a:rPr>
                <a:t>2. </a:t>
              </a:r>
              <a:r>
                <a:rPr lang="en-US" sz="2300" b="1" kern="1200" dirty="0" err="1">
                  <a:solidFill>
                    <a:schemeClr val="tx1"/>
                  </a:solidFill>
                </a:rPr>
                <a:t>Một</a:t>
              </a:r>
              <a:r>
                <a:rPr lang="en-US" sz="2300" b="1" kern="1200" dirty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>
                  <a:solidFill>
                    <a:schemeClr val="tx1"/>
                  </a:solidFill>
                </a:rPr>
                <a:t>số</a:t>
              </a:r>
              <a:r>
                <a:rPr lang="en-US" sz="2300" b="1" kern="1200" dirty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>
                  <a:solidFill>
                    <a:schemeClr val="tx1"/>
                  </a:solidFill>
                </a:rPr>
                <a:t>Funsion</a:t>
              </a:r>
              <a:r>
                <a:rPr lang="en-US" sz="2300" b="1" kern="1200" dirty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>
                  <a:solidFill>
                    <a:schemeClr val="tx1"/>
                  </a:solidFill>
                </a:rPr>
                <a:t>và</a:t>
              </a:r>
              <a:r>
                <a:rPr lang="en-US" sz="2300" b="1" kern="1200" dirty="0">
                  <a:solidFill>
                    <a:schemeClr val="tx1"/>
                  </a:solidFill>
                </a:rPr>
                <a:t> Procedure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6391DC-D811-4576-BFA8-3DC878486BB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0370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0C809-1EE7-4B45-901A-1FEF3543324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65247" y="117804"/>
            <a:ext cx="4957840" cy="628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ed Rectangle 4"/>
          <p:cNvSpPr txBox="1"/>
          <p:nvPr/>
        </p:nvSpPr>
        <p:spPr>
          <a:xfrm>
            <a:off x="2086809" y="185084"/>
            <a:ext cx="4818165" cy="5674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4670" tIns="0" rIns="154670" bIns="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dirty="0">
                <a:solidFill>
                  <a:schemeClr val="tx1"/>
                </a:solidFill>
              </a:rPr>
              <a:t>1</a:t>
            </a:r>
            <a:r>
              <a:rPr lang="en-US" sz="2300" b="1" kern="1200" dirty="0">
                <a:solidFill>
                  <a:schemeClr val="tx1"/>
                </a:solidFill>
              </a:rPr>
              <a:t>. </a:t>
            </a:r>
            <a:r>
              <a:rPr lang="en-US" sz="2300" b="1" kern="1200" dirty="0" err="1">
                <a:solidFill>
                  <a:schemeClr val="tx1"/>
                </a:solidFill>
              </a:rPr>
              <a:t>Cấu</a:t>
            </a:r>
            <a:r>
              <a:rPr lang="en-US" sz="2300" b="1" kern="1200" dirty="0">
                <a:solidFill>
                  <a:schemeClr val="tx1"/>
                </a:solidFill>
              </a:rPr>
              <a:t> </a:t>
            </a:r>
            <a:r>
              <a:rPr lang="en-US" sz="2300" b="1" kern="1200" dirty="0" err="1">
                <a:solidFill>
                  <a:schemeClr val="tx1"/>
                </a:solidFill>
              </a:rPr>
              <a:t>trúc</a:t>
            </a:r>
            <a:r>
              <a:rPr lang="en-US" sz="2300" b="1" kern="1200" dirty="0">
                <a:solidFill>
                  <a:schemeClr val="tx1"/>
                </a:solidFill>
              </a:rPr>
              <a:t> project API</a:t>
            </a:r>
          </a:p>
        </p:txBody>
      </p:sp>
      <p:sp>
        <p:nvSpPr>
          <p:cNvPr id="10" name="Google Shape;212;p28"/>
          <p:cNvSpPr/>
          <p:nvPr/>
        </p:nvSpPr>
        <p:spPr>
          <a:xfrm rot="3600185">
            <a:off x="1096497" y="1702722"/>
            <a:ext cx="2568700" cy="260500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4;p28"/>
          <p:cNvSpPr/>
          <p:nvPr/>
        </p:nvSpPr>
        <p:spPr>
          <a:xfrm rot="17999815">
            <a:off x="1112216" y="1720875"/>
            <a:ext cx="2568700" cy="2568700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215;p28"/>
          <p:cNvGrpSpPr/>
          <p:nvPr/>
        </p:nvGrpSpPr>
        <p:grpSpPr>
          <a:xfrm rot="10800000">
            <a:off x="2396454" y="3635177"/>
            <a:ext cx="648399" cy="627977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Google Shape;216;p28"/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8"/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oogle Shape;218;p28"/>
          <p:cNvGrpSpPr/>
          <p:nvPr/>
        </p:nvGrpSpPr>
        <p:grpSpPr>
          <a:xfrm rot="10991816">
            <a:off x="2062183" y="1707394"/>
            <a:ext cx="658786" cy="597090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6" name="Google Shape;219;p28"/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8"/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56519" y="156702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AccountsController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0818" y="277348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BuyMoneyController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6114" y="33939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CitiesController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9649" y="462305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EmployeesController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7095" y="101320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ProvincesController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6114" y="218983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ServepricesController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5245" y="399905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UsersController</a:t>
            </a:r>
            <a:endParaRPr lang="en-US" dirty="0"/>
          </a:p>
        </p:txBody>
      </p:sp>
      <p:grpSp>
        <p:nvGrpSpPr>
          <p:cNvPr id="25" name="Google Shape;8360;p66"/>
          <p:cNvGrpSpPr/>
          <p:nvPr/>
        </p:nvGrpSpPr>
        <p:grpSpPr>
          <a:xfrm>
            <a:off x="3592259" y="1082534"/>
            <a:ext cx="230716" cy="230680"/>
            <a:chOff x="2685825" y="840375"/>
            <a:chExt cx="481900" cy="481825"/>
          </a:xfrm>
        </p:grpSpPr>
        <p:sp>
          <p:nvSpPr>
            <p:cNvPr id="26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8360;p66"/>
          <p:cNvGrpSpPr/>
          <p:nvPr/>
        </p:nvGrpSpPr>
        <p:grpSpPr>
          <a:xfrm>
            <a:off x="4276291" y="1643241"/>
            <a:ext cx="230716" cy="230680"/>
            <a:chOff x="2685825" y="840375"/>
            <a:chExt cx="481900" cy="481825"/>
          </a:xfrm>
        </p:grpSpPr>
        <p:sp>
          <p:nvSpPr>
            <p:cNvPr id="29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0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8360;p66"/>
          <p:cNvGrpSpPr/>
          <p:nvPr/>
        </p:nvGrpSpPr>
        <p:grpSpPr>
          <a:xfrm>
            <a:off x="4650549" y="2259162"/>
            <a:ext cx="230716" cy="230680"/>
            <a:chOff x="2685825" y="840375"/>
            <a:chExt cx="481900" cy="481825"/>
          </a:xfrm>
        </p:grpSpPr>
        <p:sp>
          <p:nvSpPr>
            <p:cNvPr id="32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8360;p66"/>
          <p:cNvGrpSpPr/>
          <p:nvPr/>
        </p:nvGrpSpPr>
        <p:grpSpPr>
          <a:xfrm>
            <a:off x="4870756" y="2849387"/>
            <a:ext cx="230716" cy="230680"/>
            <a:chOff x="2685825" y="840375"/>
            <a:chExt cx="481900" cy="481825"/>
          </a:xfrm>
        </p:grpSpPr>
        <p:sp>
          <p:nvSpPr>
            <p:cNvPr id="35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6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7" name="Google Shape;8360;p66"/>
          <p:cNvGrpSpPr/>
          <p:nvPr/>
        </p:nvGrpSpPr>
        <p:grpSpPr>
          <a:xfrm>
            <a:off x="4640040" y="3448736"/>
            <a:ext cx="230716" cy="230680"/>
            <a:chOff x="2685825" y="840375"/>
            <a:chExt cx="481900" cy="481825"/>
          </a:xfrm>
        </p:grpSpPr>
        <p:sp>
          <p:nvSpPr>
            <p:cNvPr id="38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9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0" name="Google Shape;8360;p66"/>
          <p:cNvGrpSpPr/>
          <p:nvPr/>
        </p:nvGrpSpPr>
        <p:grpSpPr>
          <a:xfrm>
            <a:off x="4273975" y="4110048"/>
            <a:ext cx="230716" cy="230680"/>
            <a:chOff x="2685825" y="840375"/>
            <a:chExt cx="481900" cy="481825"/>
          </a:xfrm>
        </p:grpSpPr>
        <p:sp>
          <p:nvSpPr>
            <p:cNvPr id="41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2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8360;p66"/>
          <p:cNvGrpSpPr/>
          <p:nvPr/>
        </p:nvGrpSpPr>
        <p:grpSpPr>
          <a:xfrm>
            <a:off x="3656379" y="4708719"/>
            <a:ext cx="230716" cy="230680"/>
            <a:chOff x="2685825" y="840375"/>
            <a:chExt cx="481900" cy="481825"/>
          </a:xfrm>
        </p:grpSpPr>
        <p:sp>
          <p:nvSpPr>
            <p:cNvPr id="44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5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" name="Arc 5"/>
          <p:cNvSpPr/>
          <p:nvPr/>
        </p:nvSpPr>
        <p:spPr>
          <a:xfrm rot="2900351">
            <a:off x="642672" y="1145061"/>
            <a:ext cx="3821469" cy="36261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253905"/>
            <a:ext cx="2715904" cy="667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4F3F2-DE68-4017-B571-DEC1A75FBF48}"/>
              </a:ext>
            </a:extLst>
          </p:cNvPr>
          <p:cNvSpPr txBox="1"/>
          <p:nvPr/>
        </p:nvSpPr>
        <p:spPr>
          <a:xfrm>
            <a:off x="4087504" y="2210112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23258-86E2-4920-A7A2-5F9734CA37E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2209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TỔNG KẾT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105833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2C02DE-2C33-43AE-8369-D009FB719E3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999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902196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759275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57252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5097124" y="419743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647569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96093" y="282519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37971" y="399803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5210171" y="1652895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SỞ LÝ THUYẾT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946531" y="2795492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THỰC HIỆN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744462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910532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4075503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5575732" y="3968118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843354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400300" y="1296600"/>
            <a:ext cx="4572000" cy="29377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User(người dùng)</a:t>
            </a:r>
            <a:endParaRPr lang="vi-VN" sz="2300" dirty="0">
              <a:latin typeface="+mj-lt"/>
            </a:endParaRP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Chat với admin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Đăng tin về nhà trọ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Quản lý tin đã đăng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Lịch sử giao dịch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483" y="1155820"/>
            <a:ext cx="52075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Đăng ký, đăng nhập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</a:rPr>
              <a:t>C</a:t>
            </a:r>
            <a:r>
              <a:rPr lang="vi-VN" sz="2300" dirty="0">
                <a:solidFill>
                  <a:srgbClr val="000000"/>
                </a:solidFill>
              </a:rPr>
              <a:t>hỉnh sửa thông tin cá nhân </a:t>
            </a:r>
            <a:endParaRPr lang="en-US" sz="2300" dirty="0">
              <a:solidFill>
                <a:srgbClr val="000000"/>
              </a:solidFill>
            </a:endParaRP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</a:rPr>
              <a:t>Đ</a:t>
            </a:r>
            <a:r>
              <a:rPr lang="vi-VN" sz="2300" dirty="0">
                <a:solidFill>
                  <a:srgbClr val="000000"/>
                </a:solidFill>
              </a:rPr>
              <a:t>ăng xuất.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Tìm kiếm, xem chi tiết nhà trọ.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Xem thông tin về nhà trọ.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0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286000" y="1155820"/>
            <a:ext cx="550385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Khách</a:t>
            </a:r>
            <a:endParaRPr lang="en-US" sz="2300" dirty="0"/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khoản</a:t>
            </a:r>
            <a:endParaRPr lang="en-US" sz="2300" dirty="0"/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, </a:t>
            </a:r>
            <a:r>
              <a:rPr lang="en-US" sz="2300" dirty="0" err="1"/>
              <a:t>xem</a:t>
            </a:r>
            <a:r>
              <a:rPr lang="en-US" sz="2300" dirty="0"/>
              <a:t> chi </a:t>
            </a:r>
            <a:r>
              <a:rPr lang="en-US" sz="2300" dirty="0" err="1"/>
              <a:t>tiết</a:t>
            </a:r>
            <a:r>
              <a:rPr lang="en-US" sz="2300" dirty="0"/>
              <a:t> </a:t>
            </a:r>
            <a:r>
              <a:rPr lang="en-US" sz="2300" dirty="0" err="1"/>
              <a:t>nhà</a:t>
            </a:r>
            <a:r>
              <a:rPr lang="en-US" sz="2300" dirty="0"/>
              <a:t> </a:t>
            </a:r>
            <a:r>
              <a:rPr lang="en-US" sz="2300" dirty="0" err="1"/>
              <a:t>trọ</a:t>
            </a:r>
            <a:r>
              <a:rPr lang="en-US" sz="2300" dirty="0"/>
              <a:t>.</a:t>
            </a:r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Xem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danh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.</a:t>
            </a:r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/>
              <a:t>Chat </a:t>
            </a:r>
            <a:r>
              <a:rPr lang="en-US" sz="2300" dirty="0" err="1"/>
              <a:t>với</a:t>
            </a:r>
            <a:r>
              <a:rPr lang="en-US" sz="2300" dirty="0"/>
              <a:t> admin</a:t>
            </a:r>
          </a:p>
          <a:p>
            <a:pPr marL="742950" indent="-285750" algn="just" fontAlgn="base">
              <a:spcBef>
                <a:spcPts val="275"/>
              </a:spcBef>
              <a:buFont typeface="Arial" panose="020B0604020202020204" pitchFamily="34" charset="0"/>
              <a:buChar char="•"/>
            </a:pPr>
            <a:endParaRPr lang="vi-VN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BD4D-7DF4-451B-A5EB-6EF57CABFD6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2221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286000" y="1647649"/>
            <a:ext cx="5503850" cy="253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viên</a:t>
            </a:r>
            <a:endParaRPr lang="en-US" sz="2300" dirty="0"/>
          </a:p>
          <a:p>
            <a:pPr marL="742950" lvl="1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Duyệt</a:t>
            </a:r>
            <a:r>
              <a:rPr lang="en-US" sz="2300" dirty="0"/>
              <a:t> tin</a:t>
            </a:r>
          </a:p>
          <a:p>
            <a:pPr marL="742950" lvl="1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300" dirty="0"/>
              <a:t>Chat </a:t>
            </a:r>
            <a:r>
              <a:rPr lang="en-US" sz="2300" dirty="0" err="1"/>
              <a:t>phản</a:t>
            </a:r>
            <a:r>
              <a:rPr lang="en-US" sz="2300" dirty="0"/>
              <a:t> </a:t>
            </a:r>
            <a:r>
              <a:rPr lang="en-US" sz="2300" dirty="0" err="1"/>
              <a:t>hồi</a:t>
            </a:r>
            <a:r>
              <a:rPr lang="en-US" sz="2300" dirty="0"/>
              <a:t>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endParaRPr lang="en-US" sz="2300" dirty="0"/>
          </a:p>
          <a:p>
            <a:pPr marL="742950" indent="-285750" algn="just" fontAlgn="base">
              <a:spcBef>
                <a:spcPts val="275"/>
              </a:spcBef>
              <a:buFont typeface="Arial" panose="020B0604020202020204" pitchFamily="34" charset="0"/>
              <a:buChar char="•"/>
            </a:pPr>
            <a:endParaRPr lang="vi-VN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BD4D-7DF4-451B-A5EB-6EF57CABFD6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1119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1324"/>
              </p:ext>
            </p:extLst>
          </p:nvPr>
        </p:nvGraphicFramePr>
        <p:xfrm>
          <a:off x="1442113" y="1570156"/>
          <a:ext cx="6096000" cy="2455799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dàng</a:t>
                      </a:r>
                      <a:r>
                        <a:rPr lang="en-US" dirty="0"/>
                        <a:t> t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nhìn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a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Code </a:t>
                      </a:r>
                      <a:r>
                        <a:rPr lang="en-US" dirty="0" err="1"/>
                        <a:t>ch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a </a:t>
                      </a:r>
                      <a:r>
                        <a:rPr lang="en-US" dirty="0" err="1"/>
                        <a:t>gọn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gàng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Việt</a:t>
                      </a:r>
                      <a:r>
                        <a:rPr lang="en-US" dirty="0"/>
                        <a:t> 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300580"/>
            <a:ext cx="3998794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808826" y="1554033"/>
            <a:ext cx="5643348" cy="290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0000"/>
                </a:solidFill>
                <a:latin typeface="+mj-lt"/>
              </a:rPr>
              <a:t>Thời gian còn hạn chế</a:t>
            </a:r>
            <a:endParaRPr lang="vi-VN" sz="2000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0000"/>
                </a:solidFill>
                <a:latin typeface="+mj-lt"/>
              </a:rPr>
              <a:t>Cần đăng ký tài khoản doanh nghiệp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+mj-lt"/>
              </a:rPr>
              <a:t>Tốc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độ hình khi hiển thị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hình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ảnh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.</a:t>
            </a:r>
            <a:endParaRPr lang="vi-VN" sz="2000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+mj-lt"/>
              </a:rPr>
              <a:t>Áp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Google map.</a:t>
            </a:r>
            <a:endParaRPr lang="vi-VN" sz="2000" dirty="0">
              <a:latin typeface="+mj-lt"/>
            </a:endParaRPr>
          </a:p>
          <a:p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4C736-CE38-4B0D-8494-36DAF637AED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766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300580"/>
            <a:ext cx="3998794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VI. H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2146502" y="1460843"/>
            <a:ext cx="56433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vi-VN" dirty="0"/>
              <a:t>hatbot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Gợi ý chính xác thông qua vị trí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Thanh toán thông qua đồng Gold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vi-VN" dirty="0"/>
              <a:t>hàng tại Việt Nam</a:t>
            </a:r>
          </a:p>
          <a:p>
            <a:br>
              <a:rPr lang="vi-VN" dirty="0"/>
            </a:br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A37-D842-4A9D-9E57-906DFAD71594}"/>
              </a:ext>
            </a:extLst>
          </p:cNvPr>
          <p:cNvSpPr txBox="1"/>
          <p:nvPr/>
        </p:nvSpPr>
        <p:spPr>
          <a:xfrm>
            <a:off x="5598460" y="1337969"/>
            <a:ext cx="3065480" cy="2166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CẢM </a:t>
            </a:r>
            <a:r>
              <a:rPr lang="en-US" sz="3500">
                <a:latin typeface="+mj-lt"/>
                <a:ea typeface="+mj-ea"/>
                <a:cs typeface="+mj-cs"/>
              </a:rPr>
              <a:t>ƠN CÁC THẦY ĐÃ LẮNG NGHE</a:t>
            </a:r>
            <a:endParaRPr lang="en-US" sz="35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79C0CB91-3929-4D17-AD71-AF0FB12C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6"/>
          <a:stretch/>
        </p:blipFill>
        <p:spPr>
          <a:xfrm>
            <a:off x="20" y="10"/>
            <a:ext cx="5271352" cy="51434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79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389055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10053" y="139360"/>
            <a:ext cx="31598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CHỌN ĐỀ TÀI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76" y="1224062"/>
            <a:ext cx="1426992" cy="147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736246" y="917900"/>
            <a:ext cx="3022600" cy="207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" y="917900"/>
            <a:ext cx="3350759" cy="208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897" y="3237734"/>
            <a:ext cx="27241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3328" y="1079125"/>
            <a:ext cx="5429097" cy="32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3121285" y="1042377"/>
            <a:ext cx="4094329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928" y="491785"/>
            <a:ext cx="37882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 NGHIÊN CỨU</a:t>
            </a:r>
          </a:p>
        </p:txBody>
      </p:sp>
      <p:sp>
        <p:nvSpPr>
          <p:cNvPr id="2" name="Rectangle 1"/>
          <p:cNvSpPr/>
          <p:nvPr/>
        </p:nvSpPr>
        <p:spPr>
          <a:xfrm>
            <a:off x="3578224" y="1872997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8224" y="2752229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8224" y="3600862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SỞ LÝ THUYẾT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538</Words>
  <Application>Microsoft Office PowerPoint</Application>
  <PresentationFormat>On-screen Show (16:9)</PresentationFormat>
  <Paragraphs>163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Courier New</vt:lpstr>
      <vt:lpstr>Exo 2</vt:lpstr>
      <vt:lpstr>Fira Sans Extra Condensed Medium</vt:lpstr>
      <vt:lpstr>Noto Sans Symbols</vt:lpstr>
      <vt:lpstr>Playfair Display</vt:lpstr>
      <vt:lpstr>Tahoma</vt:lpstr>
      <vt:lpstr>Office Theme</vt:lpstr>
      <vt:lpstr>BÁO CÁO TIỂU LUẬN CHUYÊN NGÀNH</vt:lpstr>
      <vt:lpstr>NỘI DUNG BÁO CÁO</vt:lpstr>
      <vt:lpstr>TỔNG QUAN</vt:lpstr>
      <vt:lpstr>PowerPoint Presentation</vt:lpstr>
      <vt:lpstr>PowerPoint Presentation</vt:lpstr>
      <vt:lpstr>PowerPoint Presentation</vt:lpstr>
      <vt:lpstr>CƠ SỞ LÝ THUYẾT</vt:lpstr>
      <vt:lpstr>PowerPoint Presentation</vt:lpstr>
      <vt:lpstr>PHÂN TÍCH VÀ THIẾT KẾ</vt:lpstr>
      <vt:lpstr>PowerPoint Presentation</vt:lpstr>
      <vt:lpstr>CÀI ĐẶT SẢN PHẨM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Lam Pham</cp:lastModifiedBy>
  <cp:revision>54</cp:revision>
  <dcterms:modified xsi:type="dcterms:W3CDTF">2021-01-05T06:25:03Z</dcterms:modified>
</cp:coreProperties>
</file>