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57" r:id="rId6"/>
    <p:sldId id="298" r:id="rId7"/>
    <p:sldId id="262" r:id="rId8"/>
    <p:sldId id="299" r:id="rId9"/>
    <p:sldId id="316" r:id="rId10"/>
    <p:sldId id="358" r:id="rId11"/>
    <p:sldId id="357" r:id="rId12"/>
    <p:sldId id="348" r:id="rId13"/>
    <p:sldId id="317" r:id="rId14"/>
    <p:sldId id="351" r:id="rId15"/>
    <p:sldId id="352" r:id="rId16"/>
    <p:sldId id="325" r:id="rId17"/>
    <p:sldId id="323" r:id="rId18"/>
    <p:sldId id="331" r:id="rId19"/>
    <p:sldId id="334" r:id="rId20"/>
    <p:sldId id="335" r:id="rId21"/>
    <p:sldId id="362" r:id="rId22"/>
    <p:sldId id="336" r:id="rId23"/>
    <p:sldId id="363" r:id="rId24"/>
    <p:sldId id="365" r:id="rId25"/>
    <p:sldId id="339" r:id="rId26"/>
    <p:sldId id="366" r:id="rId27"/>
    <p:sldId id="341" r:id="rId28"/>
    <p:sldId id="367" r:id="rId29"/>
    <p:sldId id="343" r:id="rId30"/>
    <p:sldId id="36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E2FC5-2A5D-41C8-8E06-8BFA4456C281}">
  <a:tblStyle styleId="{808E2FC5-2A5D-41C8-8E06-8BFA4456C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I. </a:t>
          </a:r>
          <a:r>
            <a:rPr lang="en-US" sz="2300" b="1" dirty="0" err="1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Lý</a:t>
          </a:r>
          <a:r>
            <a:rPr lang="en-US" sz="2300" b="1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 do </a:t>
          </a:r>
          <a:r>
            <a:rPr lang="en-US" sz="2300" b="1" dirty="0" err="1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chọn</a:t>
          </a:r>
          <a:r>
            <a:rPr lang="en-US" sz="2300" b="1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đề</a:t>
          </a:r>
          <a:r>
            <a:rPr lang="en-US" sz="2300" b="1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endParaRPr lang="en-US" sz="2300" b="1" dirty="0">
            <a:solidFill>
              <a:schemeClr val="tx1"/>
            </a:solidFill>
            <a:latin typeface="+mj-lt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tiêu</a:t>
          </a:r>
          <a:endParaRPr lang="en-US" sz="23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</dgm:pt>
    <dgm:pt modelId="{17C46FDE-72DB-48D6-B317-090A74270DA5}" type="pres">
      <dgm:prSet presAssocID="{67141AF2-62A4-4886-9C27-38156BF371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</dgm:pt>
    <dgm:pt modelId="{A2876BE3-BD1D-475F-8E56-2E5003FBE21B}" type="pres">
      <dgm:prSet presAssocID="{CDD028E7-0895-4620-BE36-FBF5D34608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</a:rPr>
            <a:t>I. Front-end</a:t>
          </a: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300" b="1" dirty="0">
              <a:solidFill>
                <a:schemeClr val="tx1"/>
              </a:solidFill>
            </a:rPr>
            <a:t>II. Back-end</a:t>
          </a: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</dgm:pt>
    <dgm:pt modelId="{17C46FDE-72DB-48D6-B317-090A74270DA5}" type="pres">
      <dgm:prSet presAssocID="{67141AF2-62A4-4886-9C27-38156BF371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</dgm:pt>
    <dgm:pt modelId="{A2876BE3-BD1D-475F-8E56-2E5003FBE21B}" type="pres">
      <dgm:prSet presAssocID="{CDD028E7-0895-4620-BE36-FBF5D34608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4290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1543"/>
          <a:ext cx="4092053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I. </a:t>
          </a:r>
          <a:r>
            <a:rPr lang="en-US" sz="2300" b="1" kern="1200" dirty="0" err="1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Lý</a:t>
          </a:r>
          <a:r>
            <a:rPr lang="en-US" sz="2300" b="1" kern="12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 do </a:t>
          </a:r>
          <a:r>
            <a:rPr lang="en-US" sz="2300" b="1" kern="1200" dirty="0" err="1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chọn</a:t>
          </a:r>
          <a:r>
            <a:rPr lang="en-US" sz="2300" b="1" kern="12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đề</a:t>
          </a:r>
          <a:r>
            <a:rPr lang="en-US" sz="2300" b="1" kern="12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tài</a:t>
          </a:r>
          <a:endParaRPr lang="en-US" sz="2300" b="1" kern="1200" dirty="0">
            <a:solidFill>
              <a:schemeClr val="tx1"/>
            </a:solidFill>
            <a:latin typeface="+mj-lt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344167" y="63421"/>
        <a:ext cx="3988297" cy="958964"/>
      </dsp:txXfrm>
    </dsp:sp>
    <dsp:sp modelId="{5A22835E-E491-4864-B407-E709573B04D5}">
      <dsp:nvSpPr>
        <dsp:cNvPr id="0" name=""/>
        <dsp:cNvSpPr/>
      </dsp:nvSpPr>
      <dsp:spPr>
        <a:xfrm>
          <a:off x="0" y="217586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644503"/>
          <a:ext cx="4092053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tiêu</a:t>
          </a:r>
          <a:endParaRPr lang="en-US" sz="23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4167" y="1696381"/>
        <a:ext cx="3988297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93379"/>
          <a:ext cx="5845791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2979"/>
          <a:ext cx="4092053" cy="118080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I. Front-end</a:t>
          </a:r>
        </a:p>
      </dsp:txBody>
      <dsp:txXfrm>
        <a:off x="349931" y="60621"/>
        <a:ext cx="3976769" cy="1065516"/>
      </dsp:txXfrm>
    </dsp:sp>
    <dsp:sp modelId="{5A22835E-E491-4864-B407-E709573B04D5}">
      <dsp:nvSpPr>
        <dsp:cNvPr id="0" name=""/>
        <dsp:cNvSpPr/>
      </dsp:nvSpPr>
      <dsp:spPr>
        <a:xfrm>
          <a:off x="0" y="2407780"/>
          <a:ext cx="5845791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817380"/>
          <a:ext cx="4092053" cy="118080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II. Back-end</a:t>
          </a:r>
        </a:p>
      </dsp:txBody>
      <dsp:txXfrm>
        <a:off x="349931" y="1875022"/>
        <a:ext cx="3976769" cy="1065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59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81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15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6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0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558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5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4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39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189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52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726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248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42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10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053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253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4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1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6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4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2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0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29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5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29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56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8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17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2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87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02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99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6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8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16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47A-E097-4E30-8D7B-0C75C09AE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8" r:id="rId17"/>
    <p:sldLayoutId id="214748405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71482" y="29804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TIỂU LUẬN CHUYÊN NGÀNH</a:t>
            </a:r>
            <a:endParaRPr dirty="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119334" y="3128199"/>
            <a:ext cx="4674305" cy="18181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17110168</a:t>
            </a: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 Minh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     17110139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</a:t>
            </a: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5936281" y="1845867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640CFE-311D-46A8-9AF4-5A8C8FA01F5F}"/>
              </a:ext>
            </a:extLst>
          </p:cNvPr>
          <p:cNvSpPr txBox="1"/>
          <p:nvPr/>
        </p:nvSpPr>
        <p:spPr>
          <a:xfrm>
            <a:off x="1020624" y="1879631"/>
            <a:ext cx="6665607" cy="1168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 XÂY DỰNG WEBSITE ĐĂNG TIN </a:t>
            </a:r>
          </a:p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TÌM KIẾM NHÀ TRỌ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215495" y="-139601"/>
            <a:ext cx="2247413" cy="479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253905"/>
            <a:ext cx="5042849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CDA08-8ADF-414A-9C1B-6629EF942BE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F221C-4158-4458-9266-6CBEFD90E716}"/>
              </a:ext>
            </a:extLst>
          </p:cNvPr>
          <p:cNvSpPr txBox="1"/>
          <p:nvPr/>
        </p:nvSpPr>
        <p:spPr>
          <a:xfrm>
            <a:off x="1221475" y="1412801"/>
            <a:ext cx="1728358" cy="245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Mogi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ChoTot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Nhatro123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Homedy</a:t>
            </a:r>
            <a:endParaRPr lang="en-US" sz="2000" dirty="0"/>
          </a:p>
        </p:txBody>
      </p:sp>
      <p:pic>
        <p:nvPicPr>
          <p:cNvPr id="1026" name="Picture 2" descr="Chợ Tốt - YouTube">
            <a:extLst>
              <a:ext uri="{FF2B5EF4-FFF2-40B4-BE49-F238E27FC236}">
                <a16:creationId xmlns:a16="http://schemas.microsoft.com/office/drawing/2014/main" id="{4252F67E-163D-4B46-8628-2004EEFF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90" y="1338013"/>
            <a:ext cx="1670651" cy="16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a bán nhà đất, cho thuê bất động sản uy tín tại Việt Nam">
            <a:extLst>
              <a:ext uri="{FF2B5EF4-FFF2-40B4-BE49-F238E27FC236}">
                <a16:creationId xmlns:a16="http://schemas.microsoft.com/office/drawing/2014/main" id="{1056EE0E-6CA3-4DA2-BFC2-AF43BF7B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29" y="1338013"/>
            <a:ext cx="3048000" cy="10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ất động sản Homedy – Đăng tin bất động sản miễn phí tại Homedy.com">
            <a:extLst>
              <a:ext uri="{FF2B5EF4-FFF2-40B4-BE49-F238E27FC236}">
                <a16:creationId xmlns:a16="http://schemas.microsoft.com/office/drawing/2014/main" id="{9078B798-09FE-414A-A9A5-31A94172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29" y="2642337"/>
            <a:ext cx="1670650" cy="16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23DF0-D22E-4A6E-822D-A0480B062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161" y="3158433"/>
            <a:ext cx="3041980" cy="11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SẢN PHẨM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4531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4569600" y="227078"/>
            <a:ext cx="4574400" cy="5632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SẢN PHẨM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614905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87359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BA9B4-2FF0-48CF-8F1A-3DA5AF1B4C9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575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3363364" y="213040"/>
            <a:ext cx="2232542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Font-end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887CF-3559-487E-9C97-E98C2ECD6C4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" name="Google Shape;212;p28"/>
          <p:cNvSpPr/>
          <p:nvPr/>
        </p:nvSpPr>
        <p:spPr>
          <a:xfrm rot="3600185">
            <a:off x="3016643" y="1571832"/>
            <a:ext cx="3333601" cy="3380714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4;p28"/>
          <p:cNvSpPr/>
          <p:nvPr/>
        </p:nvSpPr>
        <p:spPr>
          <a:xfrm rot="-3600185">
            <a:off x="2812835" y="1597149"/>
            <a:ext cx="3333601" cy="3333601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15;p28"/>
          <p:cNvGrpSpPr/>
          <p:nvPr/>
        </p:nvGrpSpPr>
        <p:grpSpPr>
          <a:xfrm rot="10800000">
            <a:off x="4619389" y="4051953"/>
            <a:ext cx="841477" cy="814974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" name="Google Shape;216;p28"/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7;p28"/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oogle Shape;218;p28"/>
          <p:cNvGrpSpPr/>
          <p:nvPr/>
        </p:nvGrpSpPr>
        <p:grpSpPr>
          <a:xfrm rot="10991816">
            <a:off x="4094953" y="1540230"/>
            <a:ext cx="854957" cy="774890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0" name="Google Shape;219;p28"/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;p28"/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28431" y="1444811"/>
            <a:ext cx="14927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Authority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3089" y="3870973"/>
            <a:ext cx="10038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Home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4641" y="1536473"/>
            <a:ext cx="9845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8788" y="3828815"/>
            <a:ext cx="10038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Share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6288" y="2970826"/>
            <a:ext cx="18197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77295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66872" y="2164684"/>
            <a:ext cx="1677799" cy="150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194" y="21646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6256" y="3195957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1946" y="40864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387" y="319595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AREA-SEARCH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3689" y="4468110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6292" y="10097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1085" y="21646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8994" y="139354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5114" y="13935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NEWTYPES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5346" y="40987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LIVESTYLES</a:t>
            </a:r>
          </a:p>
        </p:txBody>
      </p:sp>
      <p:sp>
        <p:nvSpPr>
          <p:cNvPr id="17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3388617" y="98072"/>
            <a:ext cx="2232542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Font-end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41B23-D7A0-4B8E-9B17-D58F6B391D9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88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2948996" y="188312"/>
            <a:ext cx="3510815" cy="6906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BACK-END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391DC-D811-4576-BFA8-3DC878486BB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12" name="Google Shape;212;p28">
            <a:extLst>
              <a:ext uri="{FF2B5EF4-FFF2-40B4-BE49-F238E27FC236}">
                <a16:creationId xmlns:a16="http://schemas.microsoft.com/office/drawing/2014/main" id="{FF3186CD-E983-4F99-A584-A39E83983ABA}"/>
              </a:ext>
            </a:extLst>
          </p:cNvPr>
          <p:cNvSpPr/>
          <p:nvPr/>
        </p:nvSpPr>
        <p:spPr>
          <a:xfrm rot="3600185">
            <a:off x="648405" y="1347407"/>
            <a:ext cx="1905064" cy="1931988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4;p28">
            <a:extLst>
              <a:ext uri="{FF2B5EF4-FFF2-40B4-BE49-F238E27FC236}">
                <a16:creationId xmlns:a16="http://schemas.microsoft.com/office/drawing/2014/main" id="{4B156F8F-15F2-4C86-B300-2226700A21B4}"/>
              </a:ext>
            </a:extLst>
          </p:cNvPr>
          <p:cNvSpPr/>
          <p:nvPr/>
        </p:nvSpPr>
        <p:spPr>
          <a:xfrm rot="17999815">
            <a:off x="636748" y="1367600"/>
            <a:ext cx="1905064" cy="1905064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215;p28">
            <a:extLst>
              <a:ext uri="{FF2B5EF4-FFF2-40B4-BE49-F238E27FC236}">
                <a16:creationId xmlns:a16="http://schemas.microsoft.com/office/drawing/2014/main" id="{8FF5A722-57FA-40A0-B67D-8AF76ADF0124}"/>
              </a:ext>
            </a:extLst>
          </p:cNvPr>
          <p:cNvGrpSpPr/>
          <p:nvPr/>
        </p:nvGrpSpPr>
        <p:grpSpPr>
          <a:xfrm rot="10800000">
            <a:off x="1542926" y="2819860"/>
            <a:ext cx="480882" cy="465736"/>
            <a:chOff x="1963554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0" name="Google Shape;216;p28">
              <a:extLst>
                <a:ext uri="{FF2B5EF4-FFF2-40B4-BE49-F238E27FC236}">
                  <a16:creationId xmlns:a16="http://schemas.microsoft.com/office/drawing/2014/main" id="{B9CC4A48-CB01-47C0-B144-A39CF2D27382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7;p28">
              <a:extLst>
                <a:ext uri="{FF2B5EF4-FFF2-40B4-BE49-F238E27FC236}">
                  <a16:creationId xmlns:a16="http://schemas.microsoft.com/office/drawing/2014/main" id="{4B618FCD-6051-431E-8AA0-91457A88881B}"/>
                </a:ext>
              </a:extLst>
            </p:cNvPr>
            <p:cNvSpPr/>
            <p:nvPr/>
          </p:nvSpPr>
          <p:spPr>
            <a:xfrm rot="10851106">
              <a:off x="1963554" y="815512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oogle Shape;218;p28">
            <a:extLst>
              <a:ext uri="{FF2B5EF4-FFF2-40B4-BE49-F238E27FC236}">
                <a16:creationId xmlns:a16="http://schemas.microsoft.com/office/drawing/2014/main" id="{802B968F-ABFA-4C0C-91BE-675E48E79393}"/>
              </a:ext>
            </a:extLst>
          </p:cNvPr>
          <p:cNvGrpSpPr/>
          <p:nvPr/>
        </p:nvGrpSpPr>
        <p:grpSpPr>
          <a:xfrm rot="10991816">
            <a:off x="1287681" y="1362452"/>
            <a:ext cx="488586" cy="442829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3" name="Google Shape;219;p28">
              <a:extLst>
                <a:ext uri="{FF2B5EF4-FFF2-40B4-BE49-F238E27FC236}">
                  <a16:creationId xmlns:a16="http://schemas.microsoft.com/office/drawing/2014/main" id="{22A1130C-02C3-4FFF-B1AE-A409BC71ABD3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0;p28">
              <a:extLst>
                <a:ext uri="{FF2B5EF4-FFF2-40B4-BE49-F238E27FC236}">
                  <a16:creationId xmlns:a16="http://schemas.microsoft.com/office/drawing/2014/main" id="{E6313AAE-8838-4C4E-A513-2443D42BE407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Google Shape;212;p28">
            <a:extLst>
              <a:ext uri="{FF2B5EF4-FFF2-40B4-BE49-F238E27FC236}">
                <a16:creationId xmlns:a16="http://schemas.microsoft.com/office/drawing/2014/main" id="{3E456430-0EF9-4D77-B6B7-1C5D8BC119BE}"/>
              </a:ext>
            </a:extLst>
          </p:cNvPr>
          <p:cNvSpPr/>
          <p:nvPr/>
        </p:nvSpPr>
        <p:spPr>
          <a:xfrm rot="3600185">
            <a:off x="2566435" y="2947790"/>
            <a:ext cx="1905064" cy="1931988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4;p28">
            <a:extLst>
              <a:ext uri="{FF2B5EF4-FFF2-40B4-BE49-F238E27FC236}">
                <a16:creationId xmlns:a16="http://schemas.microsoft.com/office/drawing/2014/main" id="{EA8C2224-C6E0-49BD-BDA4-D8AD66C28649}"/>
              </a:ext>
            </a:extLst>
          </p:cNvPr>
          <p:cNvSpPr/>
          <p:nvPr/>
        </p:nvSpPr>
        <p:spPr>
          <a:xfrm rot="17999815">
            <a:off x="2554778" y="2967983"/>
            <a:ext cx="1905064" cy="1905064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15;p28">
            <a:extLst>
              <a:ext uri="{FF2B5EF4-FFF2-40B4-BE49-F238E27FC236}">
                <a16:creationId xmlns:a16="http://schemas.microsoft.com/office/drawing/2014/main" id="{91708545-A4B1-4AF8-976E-AE39BE7ED92F}"/>
              </a:ext>
            </a:extLst>
          </p:cNvPr>
          <p:cNvGrpSpPr/>
          <p:nvPr/>
        </p:nvGrpSpPr>
        <p:grpSpPr>
          <a:xfrm rot="10800000">
            <a:off x="3460956" y="4420243"/>
            <a:ext cx="480882" cy="465736"/>
            <a:chOff x="1963554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0" name="Google Shape;216;p28">
              <a:extLst>
                <a:ext uri="{FF2B5EF4-FFF2-40B4-BE49-F238E27FC236}">
                  <a16:creationId xmlns:a16="http://schemas.microsoft.com/office/drawing/2014/main" id="{168BE5FC-C022-47B2-883C-926C3D19DF97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17;p28">
              <a:extLst>
                <a:ext uri="{FF2B5EF4-FFF2-40B4-BE49-F238E27FC236}">
                  <a16:creationId xmlns:a16="http://schemas.microsoft.com/office/drawing/2014/main" id="{B801311D-DCCC-430A-B974-549EAD3061A2}"/>
                </a:ext>
              </a:extLst>
            </p:cNvPr>
            <p:cNvSpPr/>
            <p:nvPr/>
          </p:nvSpPr>
          <p:spPr>
            <a:xfrm rot="10851106">
              <a:off x="1963554" y="815512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oogle Shape;218;p28">
            <a:extLst>
              <a:ext uri="{FF2B5EF4-FFF2-40B4-BE49-F238E27FC236}">
                <a16:creationId xmlns:a16="http://schemas.microsoft.com/office/drawing/2014/main" id="{5B12272E-2E39-4ED0-9E9B-43C42277E35A}"/>
              </a:ext>
            </a:extLst>
          </p:cNvPr>
          <p:cNvGrpSpPr/>
          <p:nvPr/>
        </p:nvGrpSpPr>
        <p:grpSpPr>
          <a:xfrm rot="10991816">
            <a:off x="3205711" y="2962835"/>
            <a:ext cx="488586" cy="442829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3" name="Google Shape;219;p28">
              <a:extLst>
                <a:ext uri="{FF2B5EF4-FFF2-40B4-BE49-F238E27FC236}">
                  <a16:creationId xmlns:a16="http://schemas.microsoft.com/office/drawing/2014/main" id="{0DBACD57-250C-4CD8-B80E-1C918B7697C9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0;p28">
              <a:extLst>
                <a:ext uri="{FF2B5EF4-FFF2-40B4-BE49-F238E27FC236}">
                  <a16:creationId xmlns:a16="http://schemas.microsoft.com/office/drawing/2014/main" id="{ABF2C8F1-B3C7-4E0F-9F93-A907C4D0A56E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Google Shape;212;p28">
            <a:extLst>
              <a:ext uri="{FF2B5EF4-FFF2-40B4-BE49-F238E27FC236}">
                <a16:creationId xmlns:a16="http://schemas.microsoft.com/office/drawing/2014/main" id="{E272143C-D431-4211-BB1C-AE2F6286D8B4}"/>
              </a:ext>
            </a:extLst>
          </p:cNvPr>
          <p:cNvSpPr/>
          <p:nvPr/>
        </p:nvSpPr>
        <p:spPr>
          <a:xfrm rot="3600185">
            <a:off x="4662852" y="1347407"/>
            <a:ext cx="1905064" cy="1931988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14;p28">
            <a:extLst>
              <a:ext uri="{FF2B5EF4-FFF2-40B4-BE49-F238E27FC236}">
                <a16:creationId xmlns:a16="http://schemas.microsoft.com/office/drawing/2014/main" id="{40537EEA-12E6-4795-A99F-2192AABFC12B}"/>
              </a:ext>
            </a:extLst>
          </p:cNvPr>
          <p:cNvSpPr/>
          <p:nvPr/>
        </p:nvSpPr>
        <p:spPr>
          <a:xfrm rot="17999815">
            <a:off x="4651195" y="1367600"/>
            <a:ext cx="1905064" cy="1905064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215;p28">
            <a:extLst>
              <a:ext uri="{FF2B5EF4-FFF2-40B4-BE49-F238E27FC236}">
                <a16:creationId xmlns:a16="http://schemas.microsoft.com/office/drawing/2014/main" id="{D045F8DC-95C4-40D7-B97C-91AB74212C1E}"/>
              </a:ext>
            </a:extLst>
          </p:cNvPr>
          <p:cNvGrpSpPr/>
          <p:nvPr/>
        </p:nvGrpSpPr>
        <p:grpSpPr>
          <a:xfrm rot="10800000">
            <a:off x="5557373" y="2819860"/>
            <a:ext cx="480882" cy="465736"/>
            <a:chOff x="1963554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8" name="Google Shape;216;p28">
              <a:extLst>
                <a:ext uri="{FF2B5EF4-FFF2-40B4-BE49-F238E27FC236}">
                  <a16:creationId xmlns:a16="http://schemas.microsoft.com/office/drawing/2014/main" id="{AE64FCE5-E239-486A-80B1-6084B9D90A56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17;p28">
              <a:extLst>
                <a:ext uri="{FF2B5EF4-FFF2-40B4-BE49-F238E27FC236}">
                  <a16:creationId xmlns:a16="http://schemas.microsoft.com/office/drawing/2014/main" id="{ED09D237-39CA-408A-8F3F-FDA897FF8071}"/>
                </a:ext>
              </a:extLst>
            </p:cNvPr>
            <p:cNvSpPr/>
            <p:nvPr/>
          </p:nvSpPr>
          <p:spPr>
            <a:xfrm rot="10851106">
              <a:off x="1963554" y="815512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oogle Shape;218;p28">
            <a:extLst>
              <a:ext uri="{FF2B5EF4-FFF2-40B4-BE49-F238E27FC236}">
                <a16:creationId xmlns:a16="http://schemas.microsoft.com/office/drawing/2014/main" id="{65492BA7-C26D-4078-B496-41F75FD72C17}"/>
              </a:ext>
            </a:extLst>
          </p:cNvPr>
          <p:cNvGrpSpPr/>
          <p:nvPr/>
        </p:nvGrpSpPr>
        <p:grpSpPr>
          <a:xfrm rot="10991816">
            <a:off x="5302128" y="1362452"/>
            <a:ext cx="488586" cy="442829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1" name="Google Shape;219;p28">
              <a:extLst>
                <a:ext uri="{FF2B5EF4-FFF2-40B4-BE49-F238E27FC236}">
                  <a16:creationId xmlns:a16="http://schemas.microsoft.com/office/drawing/2014/main" id="{5FA49365-A41E-4E46-89FE-3D2714ED52C5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0;p28">
              <a:extLst>
                <a:ext uri="{FF2B5EF4-FFF2-40B4-BE49-F238E27FC236}">
                  <a16:creationId xmlns:a16="http://schemas.microsoft.com/office/drawing/2014/main" id="{919D6CED-ACB6-4390-99A2-CBBE9C5DF3D6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Google Shape;212;p28">
            <a:extLst>
              <a:ext uri="{FF2B5EF4-FFF2-40B4-BE49-F238E27FC236}">
                <a16:creationId xmlns:a16="http://schemas.microsoft.com/office/drawing/2014/main" id="{109791FF-D23F-4814-8ADF-EB349296F9A2}"/>
              </a:ext>
            </a:extLst>
          </p:cNvPr>
          <p:cNvSpPr/>
          <p:nvPr/>
        </p:nvSpPr>
        <p:spPr>
          <a:xfrm rot="3600185">
            <a:off x="6554962" y="2866074"/>
            <a:ext cx="1905064" cy="1931988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14;p28">
            <a:extLst>
              <a:ext uri="{FF2B5EF4-FFF2-40B4-BE49-F238E27FC236}">
                <a16:creationId xmlns:a16="http://schemas.microsoft.com/office/drawing/2014/main" id="{72300D0D-1D49-4FA5-8678-0587E94C79D3}"/>
              </a:ext>
            </a:extLst>
          </p:cNvPr>
          <p:cNvSpPr/>
          <p:nvPr/>
        </p:nvSpPr>
        <p:spPr>
          <a:xfrm rot="17999815">
            <a:off x="6543305" y="2886267"/>
            <a:ext cx="1905064" cy="1905064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15;p28">
            <a:extLst>
              <a:ext uri="{FF2B5EF4-FFF2-40B4-BE49-F238E27FC236}">
                <a16:creationId xmlns:a16="http://schemas.microsoft.com/office/drawing/2014/main" id="{498EC3CA-C604-419D-8DA6-A0C441F313ED}"/>
              </a:ext>
            </a:extLst>
          </p:cNvPr>
          <p:cNvGrpSpPr/>
          <p:nvPr/>
        </p:nvGrpSpPr>
        <p:grpSpPr>
          <a:xfrm rot="10800000">
            <a:off x="7393963" y="4338527"/>
            <a:ext cx="480882" cy="465736"/>
            <a:chOff x="1963554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6" name="Google Shape;216;p28">
              <a:extLst>
                <a:ext uri="{FF2B5EF4-FFF2-40B4-BE49-F238E27FC236}">
                  <a16:creationId xmlns:a16="http://schemas.microsoft.com/office/drawing/2014/main" id="{E85790DD-BCFE-41E5-B1EF-6D031592196F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17;p28">
              <a:extLst>
                <a:ext uri="{FF2B5EF4-FFF2-40B4-BE49-F238E27FC236}">
                  <a16:creationId xmlns:a16="http://schemas.microsoft.com/office/drawing/2014/main" id="{AB11FFDC-5400-47EA-8D06-6EA0EF103B83}"/>
                </a:ext>
              </a:extLst>
            </p:cNvPr>
            <p:cNvSpPr/>
            <p:nvPr/>
          </p:nvSpPr>
          <p:spPr>
            <a:xfrm rot="10851106">
              <a:off x="1963554" y="815512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oogle Shape;218;p28">
            <a:extLst>
              <a:ext uri="{FF2B5EF4-FFF2-40B4-BE49-F238E27FC236}">
                <a16:creationId xmlns:a16="http://schemas.microsoft.com/office/drawing/2014/main" id="{67594A9B-46DC-4E72-8914-7B5561FB1371}"/>
              </a:ext>
            </a:extLst>
          </p:cNvPr>
          <p:cNvGrpSpPr/>
          <p:nvPr/>
        </p:nvGrpSpPr>
        <p:grpSpPr>
          <a:xfrm rot="10991816">
            <a:off x="7194238" y="2881119"/>
            <a:ext cx="488586" cy="442829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9" name="Google Shape;219;p28">
              <a:extLst>
                <a:ext uri="{FF2B5EF4-FFF2-40B4-BE49-F238E27FC236}">
                  <a16:creationId xmlns:a16="http://schemas.microsoft.com/office/drawing/2014/main" id="{09E127F3-EF42-4653-A64B-590852B9CF3A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0;p28">
              <a:extLst>
                <a:ext uri="{FF2B5EF4-FFF2-40B4-BE49-F238E27FC236}">
                  <a16:creationId xmlns:a16="http://schemas.microsoft.com/office/drawing/2014/main" id="{1272BEB4-048F-4D26-8085-52B73CEDDA8B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E5AE9F-6113-4B8B-B818-60D949740A88}"/>
              </a:ext>
            </a:extLst>
          </p:cNvPr>
          <p:cNvSpPr txBox="1"/>
          <p:nvPr/>
        </p:nvSpPr>
        <p:spPr>
          <a:xfrm>
            <a:off x="1273378" y="21148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5F25-FDF5-4C17-B9B7-42232A35018A}"/>
              </a:ext>
            </a:extLst>
          </p:cNvPr>
          <p:cNvSpPr txBox="1"/>
          <p:nvPr/>
        </p:nvSpPr>
        <p:spPr>
          <a:xfrm>
            <a:off x="3177732" y="3748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93EDA5-A288-4C97-BDE8-81E336E82809}"/>
              </a:ext>
            </a:extLst>
          </p:cNvPr>
          <p:cNvSpPr txBox="1"/>
          <p:nvPr/>
        </p:nvSpPr>
        <p:spPr>
          <a:xfrm>
            <a:off x="5228647" y="2083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8CDB51-D574-4D50-A344-2443DFE881C5}"/>
              </a:ext>
            </a:extLst>
          </p:cNvPr>
          <p:cNvSpPr txBox="1"/>
          <p:nvPr/>
        </p:nvSpPr>
        <p:spPr>
          <a:xfrm>
            <a:off x="6904388" y="364797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0370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0C809-1EE7-4B45-901A-1FEF3543324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65247" y="117804"/>
            <a:ext cx="4957840" cy="628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ounded Rectangle 4"/>
          <p:cNvSpPr txBox="1"/>
          <p:nvPr/>
        </p:nvSpPr>
        <p:spPr>
          <a:xfrm>
            <a:off x="2086809" y="185084"/>
            <a:ext cx="4818165" cy="5674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4670" tIns="0" rIns="154670" bIns="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dirty="0">
                <a:solidFill>
                  <a:schemeClr val="tx1"/>
                </a:solidFill>
              </a:rPr>
              <a:t>1</a:t>
            </a:r>
            <a:r>
              <a:rPr lang="en-US" sz="2300" b="1" kern="1200" dirty="0">
                <a:solidFill>
                  <a:schemeClr val="tx1"/>
                </a:solidFill>
              </a:rPr>
              <a:t>. </a:t>
            </a:r>
            <a:r>
              <a:rPr lang="en-US" sz="2300" b="1" kern="1200" dirty="0" err="1">
                <a:solidFill>
                  <a:schemeClr val="tx1"/>
                </a:solidFill>
              </a:rPr>
              <a:t>Cấu</a:t>
            </a:r>
            <a:r>
              <a:rPr lang="en-US" sz="2300" b="1" kern="1200" dirty="0">
                <a:solidFill>
                  <a:schemeClr val="tx1"/>
                </a:solidFill>
              </a:rPr>
              <a:t> </a:t>
            </a:r>
            <a:r>
              <a:rPr lang="en-US" sz="2300" b="1" kern="1200" dirty="0" err="1">
                <a:solidFill>
                  <a:schemeClr val="tx1"/>
                </a:solidFill>
              </a:rPr>
              <a:t>trúc</a:t>
            </a:r>
            <a:r>
              <a:rPr lang="en-US" sz="2300" b="1" kern="1200" dirty="0">
                <a:solidFill>
                  <a:schemeClr val="tx1"/>
                </a:solidFill>
              </a:rPr>
              <a:t> project API</a:t>
            </a:r>
          </a:p>
        </p:txBody>
      </p:sp>
      <p:sp>
        <p:nvSpPr>
          <p:cNvPr id="10" name="Google Shape;212;p28"/>
          <p:cNvSpPr/>
          <p:nvPr/>
        </p:nvSpPr>
        <p:spPr>
          <a:xfrm rot="3600185">
            <a:off x="1096497" y="1702722"/>
            <a:ext cx="2568700" cy="2605003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4;p28"/>
          <p:cNvSpPr/>
          <p:nvPr/>
        </p:nvSpPr>
        <p:spPr>
          <a:xfrm rot="17999815">
            <a:off x="1112216" y="1720875"/>
            <a:ext cx="2568700" cy="2568700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215;p28"/>
          <p:cNvGrpSpPr/>
          <p:nvPr/>
        </p:nvGrpSpPr>
        <p:grpSpPr>
          <a:xfrm rot="10800000">
            <a:off x="2396454" y="3635177"/>
            <a:ext cx="648399" cy="627977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3" name="Google Shape;216;p28"/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8"/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oogle Shape;218;p28"/>
          <p:cNvGrpSpPr/>
          <p:nvPr/>
        </p:nvGrpSpPr>
        <p:grpSpPr>
          <a:xfrm rot="10991816">
            <a:off x="2062183" y="1707394"/>
            <a:ext cx="658786" cy="597090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6" name="Google Shape;219;p28"/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8"/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bg1"/>
                </a:solidFill>
                <a:latin typeface="Playfair Display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56519" y="156702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AccountsController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09836" y="277348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MotelsController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86114" y="33939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CitiesController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9649" y="462305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EmployeesController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7095" y="101320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ProvincesController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6114" y="218983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ServepricesController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95245" y="399905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UsersController</a:t>
            </a:r>
            <a:endParaRPr lang="en-US" dirty="0"/>
          </a:p>
        </p:txBody>
      </p:sp>
      <p:grpSp>
        <p:nvGrpSpPr>
          <p:cNvPr id="25" name="Google Shape;8360;p66"/>
          <p:cNvGrpSpPr/>
          <p:nvPr/>
        </p:nvGrpSpPr>
        <p:grpSpPr>
          <a:xfrm>
            <a:off x="3592259" y="1082534"/>
            <a:ext cx="230716" cy="230680"/>
            <a:chOff x="2685825" y="840375"/>
            <a:chExt cx="481900" cy="481825"/>
          </a:xfrm>
        </p:grpSpPr>
        <p:sp>
          <p:nvSpPr>
            <p:cNvPr id="26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7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8360;p66"/>
          <p:cNvGrpSpPr/>
          <p:nvPr/>
        </p:nvGrpSpPr>
        <p:grpSpPr>
          <a:xfrm>
            <a:off x="4276291" y="1643241"/>
            <a:ext cx="230716" cy="230680"/>
            <a:chOff x="2685825" y="840375"/>
            <a:chExt cx="481900" cy="481825"/>
          </a:xfrm>
        </p:grpSpPr>
        <p:sp>
          <p:nvSpPr>
            <p:cNvPr id="29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0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8360;p66"/>
          <p:cNvGrpSpPr/>
          <p:nvPr/>
        </p:nvGrpSpPr>
        <p:grpSpPr>
          <a:xfrm>
            <a:off x="4650549" y="2259162"/>
            <a:ext cx="230716" cy="230680"/>
            <a:chOff x="2685825" y="840375"/>
            <a:chExt cx="481900" cy="481825"/>
          </a:xfrm>
        </p:grpSpPr>
        <p:sp>
          <p:nvSpPr>
            <p:cNvPr id="32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3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8360;p66"/>
          <p:cNvGrpSpPr/>
          <p:nvPr/>
        </p:nvGrpSpPr>
        <p:grpSpPr>
          <a:xfrm>
            <a:off x="4870756" y="2849387"/>
            <a:ext cx="230716" cy="230680"/>
            <a:chOff x="2685825" y="840375"/>
            <a:chExt cx="481900" cy="481825"/>
          </a:xfrm>
        </p:grpSpPr>
        <p:sp>
          <p:nvSpPr>
            <p:cNvPr id="35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6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37" name="Google Shape;8360;p66"/>
          <p:cNvGrpSpPr/>
          <p:nvPr/>
        </p:nvGrpSpPr>
        <p:grpSpPr>
          <a:xfrm>
            <a:off x="4640040" y="3448736"/>
            <a:ext cx="230716" cy="230680"/>
            <a:chOff x="2685825" y="840375"/>
            <a:chExt cx="481900" cy="481825"/>
          </a:xfrm>
        </p:grpSpPr>
        <p:sp>
          <p:nvSpPr>
            <p:cNvPr id="38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9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0" name="Google Shape;8360;p66"/>
          <p:cNvGrpSpPr/>
          <p:nvPr/>
        </p:nvGrpSpPr>
        <p:grpSpPr>
          <a:xfrm>
            <a:off x="4273975" y="4110048"/>
            <a:ext cx="230716" cy="230680"/>
            <a:chOff x="2685825" y="840375"/>
            <a:chExt cx="481900" cy="481825"/>
          </a:xfrm>
        </p:grpSpPr>
        <p:sp>
          <p:nvSpPr>
            <p:cNvPr id="41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2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8360;p66"/>
          <p:cNvGrpSpPr/>
          <p:nvPr/>
        </p:nvGrpSpPr>
        <p:grpSpPr>
          <a:xfrm>
            <a:off x="3656379" y="4708719"/>
            <a:ext cx="230716" cy="230680"/>
            <a:chOff x="2685825" y="840375"/>
            <a:chExt cx="481900" cy="481825"/>
          </a:xfrm>
        </p:grpSpPr>
        <p:sp>
          <p:nvSpPr>
            <p:cNvPr id="44" name="Google Shape;8361;p66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5" name="Google Shape;8362;p66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6" name="Arc 5"/>
          <p:cNvSpPr/>
          <p:nvPr/>
        </p:nvSpPr>
        <p:spPr>
          <a:xfrm rot="2900351">
            <a:off x="642672" y="1145061"/>
            <a:ext cx="3821469" cy="362618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253905"/>
            <a:ext cx="2715904" cy="667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4F3F2-DE68-4017-B571-DEC1A75FBF48}"/>
              </a:ext>
            </a:extLst>
          </p:cNvPr>
          <p:cNvSpPr txBox="1"/>
          <p:nvPr/>
        </p:nvSpPr>
        <p:spPr>
          <a:xfrm>
            <a:off x="4087504" y="2210112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23258-86E2-4920-A7A2-5F9734CA37E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2209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TỔNG KẾT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848DCD-7A4B-406A-ADBA-886539BEF8AC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2323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547608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E9EC5B-CB56-4DF4-8097-046E5ECB052F}"/>
              </a:ext>
            </a:extLst>
          </p:cNvPr>
          <p:cNvSpPr/>
          <p:nvPr/>
        </p:nvSpPr>
        <p:spPr>
          <a:xfrm>
            <a:off x="2088995" y="1252633"/>
            <a:ext cx="4088781" cy="5315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9B6A7-A5B5-416E-98F7-1B76FCAFED6E}"/>
              </a:ext>
            </a:extLst>
          </p:cNvPr>
          <p:cNvSpPr txBox="1"/>
          <p:nvPr/>
        </p:nvSpPr>
        <p:spPr>
          <a:xfrm>
            <a:off x="2163344" y="2174028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II. </a:t>
            </a:r>
            <a:r>
              <a:rPr lang="en-US" dirty="0" err="1">
                <a:solidFill>
                  <a:schemeClr val="bg1"/>
                </a:solidFill>
              </a:rPr>
              <a:t>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EAF0-3520-44CC-B81D-1D77ECB77274}"/>
              </a:ext>
            </a:extLst>
          </p:cNvPr>
          <p:cNvSpPr txBox="1"/>
          <p:nvPr/>
        </p:nvSpPr>
        <p:spPr>
          <a:xfrm>
            <a:off x="2177960" y="3058013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III.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Khó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khăn</a:t>
            </a:r>
            <a:endParaRPr lang="en-US" sz="1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235D8-BA12-414A-8F6F-39E57F014F55}"/>
              </a:ext>
            </a:extLst>
          </p:cNvPr>
          <p:cNvSpPr txBox="1"/>
          <p:nvPr/>
        </p:nvSpPr>
        <p:spPr>
          <a:xfrm>
            <a:off x="2200506" y="3889451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Hướng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phát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triển</a:t>
            </a:r>
            <a:endParaRPr lang="en-US" sz="1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E91F-0AC0-4FF8-946B-967AD696D48E}"/>
              </a:ext>
            </a:extLst>
          </p:cNvPr>
          <p:cNvSpPr txBox="1"/>
          <p:nvPr/>
        </p:nvSpPr>
        <p:spPr>
          <a:xfrm>
            <a:off x="2200506" y="1350671"/>
            <a:ext cx="2284600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I.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Kết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quả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đạt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được</a:t>
            </a:r>
            <a:endParaRPr lang="en-US" sz="1900" dirty="0">
              <a:solidFill>
                <a:prstClr val="white"/>
              </a:solidFill>
              <a:latin typeface="Arial" panose="020B0604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89523" y="305471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428" y="1751116"/>
            <a:ext cx="3123900" cy="1258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7323" y="2149680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9523" y="126029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89524" y="392637"/>
            <a:ext cx="4349689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604315" y="1889005"/>
            <a:ext cx="2372400" cy="1121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BÁO CÁO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769265" y="443811"/>
            <a:ext cx="47677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3640769" y="47070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3654745" y="133534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3666357" y="221560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4108235" y="315055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4803693" y="1316133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SỞ LÝ THUYẾT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4829318" y="2199155"/>
            <a:ext cx="3973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THỰC HIỆN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64E9-48AF-49C8-97F2-59F9D0628336}"/>
              </a:ext>
            </a:extLst>
          </p:cNvPr>
          <p:cNvSpPr txBox="1"/>
          <p:nvPr/>
        </p:nvSpPr>
        <p:spPr>
          <a:xfrm>
            <a:off x="8489184" y="4563551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69265" y="55147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93604" y="1432234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9318" y="2300937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56851" y="322801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4856851" y="3091674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SẢN PHẨM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1FF8F-6380-4D6C-BE66-2F5179D9321C}"/>
              </a:ext>
            </a:extLst>
          </p:cNvPr>
          <p:cNvSpPr/>
          <p:nvPr/>
        </p:nvSpPr>
        <p:spPr>
          <a:xfrm>
            <a:off x="3989523" y="3954499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60;p30">
            <a:extLst>
              <a:ext uri="{FF2B5EF4-FFF2-40B4-BE49-F238E27FC236}">
                <a16:creationId xmlns:a16="http://schemas.microsoft.com/office/drawing/2014/main" id="{963D1325-0BED-4A23-B999-3D38265ED237}"/>
              </a:ext>
            </a:extLst>
          </p:cNvPr>
          <p:cNvSpPr txBox="1">
            <a:spLocks/>
          </p:cNvSpPr>
          <p:nvPr/>
        </p:nvSpPr>
        <p:spPr>
          <a:xfrm>
            <a:off x="4115669" y="4050338"/>
            <a:ext cx="10722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2AEBAF-76D7-4336-A23B-6DF9532A7BB1}"/>
              </a:ext>
            </a:extLst>
          </p:cNvPr>
          <p:cNvCxnSpPr/>
          <p:nvPr/>
        </p:nvCxnSpPr>
        <p:spPr>
          <a:xfrm>
            <a:off x="4856851" y="4127806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67;p30">
            <a:extLst>
              <a:ext uri="{FF2B5EF4-FFF2-40B4-BE49-F238E27FC236}">
                <a16:creationId xmlns:a16="http://schemas.microsoft.com/office/drawing/2014/main" id="{8C959B24-D366-4DA6-83F5-0D102F63A363}"/>
              </a:ext>
            </a:extLst>
          </p:cNvPr>
          <p:cNvSpPr txBox="1">
            <a:spLocks/>
          </p:cNvSpPr>
          <p:nvPr/>
        </p:nvSpPr>
        <p:spPr>
          <a:xfrm>
            <a:off x="4856851" y="3991461"/>
            <a:ext cx="312904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z="2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KẾT 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prism isContent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400300" y="1296600"/>
            <a:ext cx="4572000" cy="293779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User(người dùng)</a:t>
            </a:r>
            <a:endParaRPr lang="vi-VN" sz="2300" dirty="0">
              <a:latin typeface="+mj-lt"/>
            </a:endParaRP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Chat với admin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Đăng tin về nhà trọ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Quản lý tin đã đăng</a:t>
            </a:r>
          </a:p>
          <a:p>
            <a:pPr marL="742950" indent="-285750" algn="just" fontAlgn="base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  <a:latin typeface="+mj-lt"/>
              </a:rPr>
              <a:t>Lịch sử giao dịch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483" y="1155820"/>
            <a:ext cx="52075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Đăng ký, đăng nhập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</a:rPr>
              <a:t>C</a:t>
            </a:r>
            <a:r>
              <a:rPr lang="vi-VN" sz="2300" dirty="0">
                <a:solidFill>
                  <a:srgbClr val="000000"/>
                </a:solidFill>
              </a:rPr>
              <a:t>hỉnh sửa thông tin cá nhân </a:t>
            </a:r>
            <a:endParaRPr lang="en-US" sz="2300" dirty="0">
              <a:solidFill>
                <a:srgbClr val="000000"/>
              </a:solidFill>
            </a:endParaRP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</a:rPr>
              <a:t>Đ</a:t>
            </a:r>
            <a:r>
              <a:rPr lang="vi-VN" sz="2300" dirty="0">
                <a:solidFill>
                  <a:srgbClr val="000000"/>
                </a:solidFill>
              </a:rPr>
              <a:t>ăng xuất.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Tìm kiếm, xem chi tiết nhà trọ.</a:t>
            </a:r>
          </a:p>
          <a:p>
            <a:pPr marL="742950" indent="-285750" algn="just" fontAlgn="base">
              <a:lnSpc>
                <a:spcPct val="2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000000"/>
                </a:solidFill>
              </a:rPr>
              <a:t>Xem thông tin về nhà trọ.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0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286000" y="1155820"/>
            <a:ext cx="550385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Khách</a:t>
            </a:r>
            <a:endParaRPr lang="en-US" sz="2300" dirty="0"/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Đăng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khoản</a:t>
            </a:r>
            <a:endParaRPr lang="en-US" sz="2300" dirty="0"/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, </a:t>
            </a:r>
            <a:r>
              <a:rPr lang="en-US" sz="2300" dirty="0" err="1"/>
              <a:t>xem</a:t>
            </a:r>
            <a:r>
              <a:rPr lang="en-US" sz="2300" dirty="0"/>
              <a:t> chi </a:t>
            </a:r>
            <a:r>
              <a:rPr lang="en-US" sz="2300" dirty="0" err="1"/>
              <a:t>tiết</a:t>
            </a:r>
            <a:r>
              <a:rPr lang="en-US" sz="2300" dirty="0"/>
              <a:t> </a:t>
            </a:r>
            <a:r>
              <a:rPr lang="en-US" sz="2300" dirty="0" err="1"/>
              <a:t>nhà</a:t>
            </a:r>
            <a:r>
              <a:rPr lang="en-US" sz="2300" dirty="0"/>
              <a:t> </a:t>
            </a:r>
            <a:r>
              <a:rPr lang="en-US" sz="2300" dirty="0" err="1"/>
              <a:t>trọ</a:t>
            </a:r>
            <a:r>
              <a:rPr lang="en-US" sz="2300" dirty="0"/>
              <a:t>.</a:t>
            </a:r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Xem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tin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danh</a:t>
            </a:r>
            <a:r>
              <a:rPr lang="en-US" sz="2300" dirty="0"/>
              <a:t> </a:t>
            </a:r>
            <a:r>
              <a:rPr lang="en-US" sz="2300" dirty="0" err="1"/>
              <a:t>mục</a:t>
            </a:r>
            <a:r>
              <a:rPr lang="en-US" sz="2300" dirty="0"/>
              <a:t>.</a:t>
            </a:r>
          </a:p>
          <a:p>
            <a:pPr marL="573088" indent="-28575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300" dirty="0"/>
              <a:t>Chat </a:t>
            </a:r>
            <a:r>
              <a:rPr lang="en-US" sz="2300" dirty="0" err="1"/>
              <a:t>với</a:t>
            </a:r>
            <a:r>
              <a:rPr lang="en-US" sz="2300" dirty="0"/>
              <a:t> admin</a:t>
            </a:r>
          </a:p>
          <a:p>
            <a:pPr marL="742950" indent="-285750" algn="just" fontAlgn="base">
              <a:spcBef>
                <a:spcPts val="275"/>
              </a:spcBef>
              <a:buFont typeface="Arial" panose="020B0604020202020204" pitchFamily="34" charset="0"/>
              <a:buChar char="•"/>
            </a:pPr>
            <a:endParaRPr lang="vi-VN" dirty="0">
              <a:solidFill>
                <a:srgbClr val="000000"/>
              </a:solidFill>
              <a:latin typeface="Noto Sans Symbol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CBD4D-7DF4-451B-A5EB-6EF57CABFD6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2221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21525-1675-4A8C-8036-A6C537098154}"/>
              </a:ext>
            </a:extLst>
          </p:cNvPr>
          <p:cNvSpPr/>
          <p:nvPr/>
        </p:nvSpPr>
        <p:spPr>
          <a:xfrm>
            <a:off x="2286000" y="1647649"/>
            <a:ext cx="5503850" cy="253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viên</a:t>
            </a:r>
            <a:endParaRPr lang="en-US" sz="2300" dirty="0"/>
          </a:p>
          <a:p>
            <a:pPr marL="742950" lvl="1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300" dirty="0" err="1"/>
              <a:t>Duyệt</a:t>
            </a:r>
            <a:r>
              <a:rPr lang="en-US" sz="2300" dirty="0"/>
              <a:t> tin</a:t>
            </a:r>
          </a:p>
          <a:p>
            <a:pPr marL="742950" lvl="1" indent="-285750" fontAlgn="base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300" dirty="0"/>
              <a:t>Chat </a:t>
            </a:r>
            <a:r>
              <a:rPr lang="en-US" sz="2300" dirty="0" err="1"/>
              <a:t>phản</a:t>
            </a:r>
            <a:r>
              <a:rPr lang="en-US" sz="2300" dirty="0"/>
              <a:t> </a:t>
            </a:r>
            <a:r>
              <a:rPr lang="en-US" sz="2300" dirty="0" err="1"/>
              <a:t>hồi</a:t>
            </a:r>
            <a:r>
              <a:rPr lang="en-US" sz="2300" dirty="0"/>
              <a:t> </a:t>
            </a: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endParaRPr lang="en-US" sz="2300" dirty="0"/>
          </a:p>
          <a:p>
            <a:pPr marL="742950" indent="-285750" algn="just" fontAlgn="base">
              <a:spcBef>
                <a:spcPts val="275"/>
              </a:spcBef>
              <a:buFont typeface="Arial" panose="020B0604020202020204" pitchFamily="34" charset="0"/>
              <a:buChar char="•"/>
            </a:pPr>
            <a:endParaRPr lang="vi-VN" dirty="0">
              <a:solidFill>
                <a:srgbClr val="000000"/>
              </a:solidFill>
              <a:latin typeface="Noto Sans Symbol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CBD4D-7DF4-451B-A5EB-6EF57CABFD65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111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/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E9EC5B-CB56-4DF4-8097-046E5ECB052F}"/>
              </a:ext>
            </a:extLst>
          </p:cNvPr>
          <p:cNvSpPr/>
          <p:nvPr/>
        </p:nvSpPr>
        <p:spPr>
          <a:xfrm>
            <a:off x="2088995" y="2107557"/>
            <a:ext cx="4088781" cy="5389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9B6A7-A5B5-416E-98F7-1B76FCAFED6E}"/>
              </a:ext>
            </a:extLst>
          </p:cNvPr>
          <p:cNvSpPr txBox="1"/>
          <p:nvPr/>
        </p:nvSpPr>
        <p:spPr>
          <a:xfrm>
            <a:off x="2163344" y="2174028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II. </a:t>
            </a:r>
            <a:r>
              <a:rPr lang="en-US" dirty="0" err="1">
                <a:solidFill>
                  <a:schemeClr val="bg1"/>
                </a:solidFill>
              </a:rPr>
              <a:t>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EAF0-3520-44CC-B81D-1D77ECB77274}"/>
              </a:ext>
            </a:extLst>
          </p:cNvPr>
          <p:cNvSpPr txBox="1"/>
          <p:nvPr/>
        </p:nvSpPr>
        <p:spPr>
          <a:xfrm>
            <a:off x="2177960" y="3058013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III.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Khó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khăn</a:t>
            </a:r>
            <a:endParaRPr lang="en-US" sz="1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235D8-BA12-414A-8F6F-39E57F014F55}"/>
              </a:ext>
            </a:extLst>
          </p:cNvPr>
          <p:cNvSpPr txBox="1"/>
          <p:nvPr/>
        </p:nvSpPr>
        <p:spPr>
          <a:xfrm>
            <a:off x="2200506" y="3889451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Hướng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phát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triển</a:t>
            </a:r>
            <a:endParaRPr lang="en-US" sz="1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E91F-0AC0-4FF8-946B-967AD696D48E}"/>
              </a:ext>
            </a:extLst>
          </p:cNvPr>
          <p:cNvSpPr txBox="1"/>
          <p:nvPr/>
        </p:nvSpPr>
        <p:spPr>
          <a:xfrm>
            <a:off x="2200506" y="1350671"/>
            <a:ext cx="2284600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I.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Kết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quả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đạt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được</a:t>
            </a:r>
            <a:endParaRPr lang="en-US" sz="1900" dirty="0">
              <a:solidFill>
                <a:prstClr val="white"/>
              </a:solidFill>
              <a:latin typeface="Arial" panose="020B0604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1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0" y="300580"/>
            <a:ext cx="504284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71F3D-CB60-4AC2-8DB2-10A02F49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03872"/>
              </p:ext>
            </p:extLst>
          </p:nvPr>
        </p:nvGraphicFramePr>
        <p:xfrm>
          <a:off x="579752" y="1296600"/>
          <a:ext cx="8058726" cy="2831529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4029363">
                  <a:extLst>
                    <a:ext uri="{9D8B030D-6E8A-4147-A177-3AD203B41FA5}">
                      <a16:colId xmlns:a16="http://schemas.microsoft.com/office/drawing/2014/main" val="243906448"/>
                    </a:ext>
                  </a:extLst>
                </a:gridCol>
                <a:gridCol w="4029363">
                  <a:extLst>
                    <a:ext uri="{9D8B030D-6E8A-4147-A177-3AD203B41FA5}">
                      <a16:colId xmlns:a16="http://schemas.microsoft.com/office/drawing/2014/main" val="8123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Ưu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điểm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Nh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 err="1"/>
                        <a:t>ợc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điểm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Khách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hàng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dễ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sử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dụng</a:t>
                      </a:r>
                      <a:endParaRPr lang="en-US" sz="2000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Dễ</a:t>
                      </a:r>
                      <a:r>
                        <a:rPr lang="en-US" sz="2000" dirty="0"/>
                        <a:t> t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 err="1"/>
                        <a:t>ơng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tác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với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nhân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viên</a:t>
                      </a:r>
                      <a:endParaRPr lang="en-US" sz="2000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Giao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diện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dễ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nhìn</a:t>
                      </a:r>
                      <a:endParaRPr lang="en-US" sz="2000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Hỗ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trợ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thanh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toán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quốc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tế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Ch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/>
                        <a:t>a </a:t>
                      </a:r>
                      <a:r>
                        <a:rPr lang="en-US" sz="2000" dirty="0" err="1"/>
                        <a:t>bảo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mật</a:t>
                      </a:r>
                      <a:endParaRPr lang="en-US" sz="2000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Không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thanh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toán</a:t>
                      </a:r>
                      <a:r>
                        <a:rPr lang="en-US" sz="2000" dirty="0"/>
                        <a:t> đ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 err="1"/>
                        <a:t>ợc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bằng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ngân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hàng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Việt</a:t>
                      </a:r>
                      <a:r>
                        <a:rPr lang="en-US" sz="2000" dirty="0"/>
                        <a:t> Nam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DF519-F33C-4E72-8B41-6272F9C3A98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93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/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E9EC5B-CB56-4DF4-8097-046E5ECB052F}"/>
              </a:ext>
            </a:extLst>
          </p:cNvPr>
          <p:cNvSpPr/>
          <p:nvPr/>
        </p:nvSpPr>
        <p:spPr>
          <a:xfrm>
            <a:off x="2088995" y="2962479"/>
            <a:ext cx="4088781" cy="5687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9B6A7-A5B5-416E-98F7-1B76FCAFED6E}"/>
              </a:ext>
            </a:extLst>
          </p:cNvPr>
          <p:cNvSpPr txBox="1"/>
          <p:nvPr/>
        </p:nvSpPr>
        <p:spPr>
          <a:xfrm>
            <a:off x="2163344" y="2174028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II. </a:t>
            </a:r>
            <a:r>
              <a:rPr lang="en-US" dirty="0" err="1">
                <a:solidFill>
                  <a:schemeClr val="bg1"/>
                </a:solidFill>
              </a:rPr>
              <a:t>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EAF0-3520-44CC-B81D-1D77ECB77274}"/>
              </a:ext>
            </a:extLst>
          </p:cNvPr>
          <p:cNvSpPr txBox="1"/>
          <p:nvPr/>
        </p:nvSpPr>
        <p:spPr>
          <a:xfrm>
            <a:off x="2177960" y="3058013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III.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Khó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khăn</a:t>
            </a:r>
            <a:endParaRPr lang="en-US" sz="1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235D8-BA12-414A-8F6F-39E57F014F55}"/>
              </a:ext>
            </a:extLst>
          </p:cNvPr>
          <p:cNvSpPr txBox="1"/>
          <p:nvPr/>
        </p:nvSpPr>
        <p:spPr>
          <a:xfrm>
            <a:off x="2200506" y="3889451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Hướng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phát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triển</a:t>
            </a:r>
            <a:endParaRPr lang="en-US" sz="1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E91F-0AC0-4FF8-946B-967AD696D48E}"/>
              </a:ext>
            </a:extLst>
          </p:cNvPr>
          <p:cNvSpPr txBox="1"/>
          <p:nvPr/>
        </p:nvSpPr>
        <p:spPr>
          <a:xfrm>
            <a:off x="2200506" y="1350671"/>
            <a:ext cx="2284600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I.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Kết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quả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đạt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được</a:t>
            </a:r>
            <a:endParaRPr lang="en-US" sz="1900" dirty="0">
              <a:solidFill>
                <a:prstClr val="white"/>
              </a:solidFill>
              <a:latin typeface="Arial" panose="020B0604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0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300580"/>
            <a:ext cx="3998794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1808826" y="1554033"/>
            <a:ext cx="6301828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+mj-lt"/>
              </a:rPr>
              <a:t>Thời gian còn hạn chế</a:t>
            </a:r>
            <a:endParaRPr lang="vi-VN" sz="2400" dirty="0"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000000"/>
                </a:solidFill>
                <a:latin typeface="+mj-lt"/>
              </a:rPr>
              <a:t>Cần đăng ký tài khoản doanh nghiệp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Tốc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độ hình khi hiển thị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ảnh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.</a:t>
            </a:r>
            <a:endParaRPr lang="vi-VN" sz="2400" dirty="0"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Áp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Google map.</a:t>
            </a:r>
            <a:endParaRPr lang="vi-VN" sz="2400" dirty="0">
              <a:latin typeface="+mj-lt"/>
            </a:endParaRPr>
          </a:p>
          <a:p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4C736-CE38-4B0D-8494-36DAF637AED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766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TỔNG KẾT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/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E9EC5B-CB56-4DF4-8097-046E5ECB052F}"/>
              </a:ext>
            </a:extLst>
          </p:cNvPr>
          <p:cNvSpPr/>
          <p:nvPr/>
        </p:nvSpPr>
        <p:spPr>
          <a:xfrm>
            <a:off x="2088995" y="3802532"/>
            <a:ext cx="4088781" cy="5687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9B6A7-A5B5-416E-98F7-1B76FCAFED6E}"/>
              </a:ext>
            </a:extLst>
          </p:cNvPr>
          <p:cNvSpPr txBox="1"/>
          <p:nvPr/>
        </p:nvSpPr>
        <p:spPr>
          <a:xfrm>
            <a:off x="2163344" y="2174028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II. </a:t>
            </a:r>
            <a:r>
              <a:rPr lang="en-US" dirty="0" err="1">
                <a:solidFill>
                  <a:schemeClr val="bg1"/>
                </a:solidFill>
              </a:rPr>
              <a:t>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EAF0-3520-44CC-B81D-1D77ECB77274}"/>
              </a:ext>
            </a:extLst>
          </p:cNvPr>
          <p:cNvSpPr txBox="1"/>
          <p:nvPr/>
        </p:nvSpPr>
        <p:spPr>
          <a:xfrm>
            <a:off x="2177960" y="3058013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III.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Khó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khăn</a:t>
            </a:r>
            <a:endParaRPr lang="en-US" sz="1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235D8-BA12-414A-8F6F-39E57F014F55}"/>
              </a:ext>
            </a:extLst>
          </p:cNvPr>
          <p:cNvSpPr txBox="1"/>
          <p:nvPr/>
        </p:nvSpPr>
        <p:spPr>
          <a:xfrm>
            <a:off x="2200506" y="3889451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Hướng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phát</a:t>
            </a:r>
            <a:r>
              <a:rPr lang="en-US" sz="1800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triển</a:t>
            </a:r>
            <a:endParaRPr lang="en-US" sz="1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E91F-0AC0-4FF8-946B-967AD696D48E}"/>
              </a:ext>
            </a:extLst>
          </p:cNvPr>
          <p:cNvSpPr txBox="1"/>
          <p:nvPr/>
        </p:nvSpPr>
        <p:spPr>
          <a:xfrm>
            <a:off x="2200506" y="1350671"/>
            <a:ext cx="2284600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I.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Kết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quả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đạt</a:t>
            </a:r>
            <a:r>
              <a:rPr lang="en-US" sz="190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en-US" sz="1900" dirty="0" err="1">
                <a:solidFill>
                  <a:prstClr val="white"/>
                </a:solidFill>
                <a:latin typeface="Arial" panose="020B0604020202020204"/>
              </a:rPr>
              <a:t>được</a:t>
            </a:r>
            <a:endParaRPr lang="en-US" sz="1900" dirty="0">
              <a:solidFill>
                <a:prstClr val="white"/>
              </a:solidFill>
              <a:latin typeface="Arial" panose="020B0604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6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1" y="300580"/>
            <a:ext cx="3998794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VI. H</a:t>
            </a:r>
            <a:r>
              <a:rPr lang="vi-VN" sz="1800" b="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2146502" y="1460843"/>
            <a:ext cx="56433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vi-VN" sz="2400" dirty="0"/>
              <a:t>hatbot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Gợi ý chính xác thông qua vị trí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Thanh toán thông qua đồng Gold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ngân</a:t>
            </a:r>
            <a:r>
              <a:rPr lang="en-US" sz="2400" dirty="0"/>
              <a:t> </a:t>
            </a:r>
            <a:r>
              <a:rPr lang="vi-VN" sz="2400" dirty="0"/>
              <a:t>hàng tại Việt Nam</a:t>
            </a:r>
          </a:p>
          <a:p>
            <a:br>
              <a:rPr lang="vi-VN" sz="2400" dirty="0"/>
            </a:br>
            <a:br>
              <a:rPr lang="vi-VN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0DC7D-F70A-43AB-A3E3-D88801A9725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72804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60A37-D842-4A9D-9E57-906DFAD71594}"/>
              </a:ext>
            </a:extLst>
          </p:cNvPr>
          <p:cNvSpPr txBox="1"/>
          <p:nvPr/>
        </p:nvSpPr>
        <p:spPr>
          <a:xfrm>
            <a:off x="5598460" y="1337969"/>
            <a:ext cx="3065480" cy="2166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latin typeface="+mj-lt"/>
                <a:ea typeface="+mj-ea"/>
                <a:cs typeface="+mj-cs"/>
              </a:rPr>
              <a:t>CẢM </a:t>
            </a:r>
            <a:r>
              <a:rPr lang="en-US" sz="3500">
                <a:latin typeface="+mj-lt"/>
                <a:ea typeface="+mj-ea"/>
                <a:cs typeface="+mj-cs"/>
              </a:rPr>
              <a:t>ƠN CÁC THẦY ĐÃ LẮNG NGHE</a:t>
            </a:r>
            <a:endParaRPr lang="en-US" sz="35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79C0CB91-3929-4D17-AD71-AF0FB12C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6"/>
          <a:stretch/>
        </p:blipFill>
        <p:spPr>
          <a:xfrm>
            <a:off x="20" y="10"/>
            <a:ext cx="5271352" cy="51434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5F036-6F4F-4B05-9E8E-A3A83390080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44792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427896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793500"/>
              </p:ext>
            </p:extLst>
          </p:nvPr>
        </p:nvGraphicFramePr>
        <p:xfrm>
          <a:off x="1796955" y="1201003"/>
          <a:ext cx="5845791" cy="309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2E544D-BB82-41DE-8BCF-83AEE768D45B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DAD26-0BE6-4F36-91E3-90D43F66107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10053" y="139360"/>
            <a:ext cx="31598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CHỌN ĐỀ TÀI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76" y="1224062"/>
            <a:ext cx="1426992" cy="147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829" r="6474" b="-1"/>
          <a:stretch/>
        </p:blipFill>
        <p:spPr>
          <a:xfrm>
            <a:off x="5736246" y="917900"/>
            <a:ext cx="3022600" cy="207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" y="917900"/>
            <a:ext cx="3350759" cy="2088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897" y="3237734"/>
            <a:ext cx="2724150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3328" y="1079125"/>
            <a:ext cx="5429097" cy="32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3121285" y="1042377"/>
            <a:ext cx="4094329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928" y="491785"/>
            <a:ext cx="37882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ĐÍCH NGHIÊN CỨU</a:t>
            </a:r>
          </a:p>
        </p:txBody>
      </p:sp>
      <p:sp>
        <p:nvSpPr>
          <p:cNvPr id="2" name="Rectangle 1"/>
          <p:cNvSpPr/>
          <p:nvPr/>
        </p:nvSpPr>
        <p:spPr>
          <a:xfrm>
            <a:off x="3578224" y="1872997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8224" y="2752229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78224" y="3600862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SỞ LÝ THUYẾT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80EC22-BD92-4F00-A456-4DE0FC3A00F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D7B9A-BD9B-4132-92A7-FBD67F5B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4" y="628649"/>
            <a:ext cx="329565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F2EE2-B82E-4DF0-BD88-98965AAA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00" y="2943373"/>
            <a:ext cx="1612254" cy="1648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1D0E7-7580-49AE-8368-780B84AA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40" y="629701"/>
            <a:ext cx="1646774" cy="164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1D0FC-209A-4E30-934D-01F5264D9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45" y="628650"/>
            <a:ext cx="1812608" cy="164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0F6B-16A8-4CAF-9640-15FAE6C3B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570" y="2943373"/>
            <a:ext cx="4250945" cy="1648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6B8C2-9759-4A47-8570-AD60C5F8FBF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0345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THIẾT KẾ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35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578</Words>
  <Application>Microsoft Office PowerPoint</Application>
  <PresentationFormat>On-screen Show (16:9)</PresentationFormat>
  <Paragraphs>179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Courier New</vt:lpstr>
      <vt:lpstr>Exo 2</vt:lpstr>
      <vt:lpstr>Fira Sans Extra Condensed Medium</vt:lpstr>
      <vt:lpstr>Noto Sans Symbols</vt:lpstr>
      <vt:lpstr>Playfair Display</vt:lpstr>
      <vt:lpstr>Tahoma</vt:lpstr>
      <vt:lpstr>Office Theme</vt:lpstr>
      <vt:lpstr>BÁO CÁO TIỂU LUẬN CHUYÊN NGÀNH</vt:lpstr>
      <vt:lpstr>NỘI DUNG BÁO CÁO</vt:lpstr>
      <vt:lpstr>TỔNG QUAN</vt:lpstr>
      <vt:lpstr>PowerPoint Presentation</vt:lpstr>
      <vt:lpstr>PowerPoint Presentation</vt:lpstr>
      <vt:lpstr>PowerPoint Presentation</vt:lpstr>
      <vt:lpstr>CƠ SỞ LÝ THUYẾT</vt:lpstr>
      <vt:lpstr>PowerPoint Presentation</vt:lpstr>
      <vt:lpstr>PHÂN TÍCH VÀ THIẾT KẾ</vt:lpstr>
      <vt:lpstr>PowerPoint Presentation</vt:lpstr>
      <vt:lpstr>CÀI ĐẶT SẢN PHẨM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3</dc:title>
  <cp:lastModifiedBy>Lam Pham</cp:lastModifiedBy>
  <cp:revision>65</cp:revision>
  <dcterms:modified xsi:type="dcterms:W3CDTF">2021-01-11T04:01:38Z</dcterms:modified>
</cp:coreProperties>
</file>