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72" r:id="rId12"/>
    <p:sldId id="273" r:id="rId13"/>
    <p:sldId id="274" r:id="rId14"/>
    <p:sldId id="275" r:id="rId15"/>
    <p:sldId id="276" r:id="rId16"/>
    <p:sldId id="277" r:id="rId17"/>
    <p:sldId id="278" r:id="rId18"/>
    <p:sldId id="270"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3" d="100"/>
          <a:sy n="83" d="100"/>
        </p:scale>
        <p:origin x="-168"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ansible.com/ansible/latest/modules/modules_by_category.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google.com/search?rlz=1C1CHBF_viVN869VN869&amp;sxsrf=ACYBGNRa8RsZb5Jz_TIPHycL7OOQgPyCJQ:1577083402600&amp;q=PowerShell&amp;stick=H4sIAAAAAAAAAOPgE-LSz9U3yDYoq8pKUuIEsY3NLQ3KtJQyyq30k_NzclKTSzLz8_SL89NKyhOLUq3KizJLSlLzFDLzFrFyBeSXpxYFZ6Tm5AAAxZmgg0oAAAA&amp;sa=X&amp;ved=2ahUKEwjOwPi_lcvmAhWJ4nMBHe6rCzgQmxMoAjAaegQIDBAb" TargetMode="External"/><Relationship Id="rId3" Type="http://schemas.openxmlformats.org/officeDocument/2006/relationships/hyperlink" Target="https://www.google.com/search?rlz=1C1CHBF_viVN869VN869&amp;sxsrf=ACYBGNRa8RsZb5Jz_TIPHycL7OOQgPyCJQ:1577083402600&amp;q=ansible+ng%C3%A0y+ph%C3%A1t+h%C3%A0nh+%C4%91%E1%BA%A7u+ti%C3%AAn&amp;sa=X&amp;ved=2ahUKEwjOwPi_lcvmAhWJ4nMBHe6rCzgQ6BMoADAXegQIDBAQ" TargetMode="External"/><Relationship Id="rId7" Type="http://schemas.openxmlformats.org/officeDocument/2006/relationships/hyperlink" Target="https://www.google.com/search?rlz=1C1CHBF_viVN869VN869&amp;sxsrf=ACYBGNRa8RsZb5Jz_TIPHycL7OOQgPyCJQ:1577083402600&amp;q=Python&amp;stick=H4sIAAAAAAAAAOPgE-LSz9U3yDYoq8pKUuIAsU2rDOO1lDLKrfST83NyUpNLMvPz9Ivz00rKE4tSrcqLMktKUvMUMvMWsbIFVJZk5OcBAOED_wFFAAAA&amp;sa=X&amp;ved=2ahUKEwjOwPi_lcvmAhWJ4nMBHe6rCzgQmxMoATAaegQIDBAa" TargetMode="External"/><Relationship Id="rId2" Type="http://schemas.openxmlformats.org/officeDocument/2006/relationships/hyperlink" Target="https://www.google.com/search?rlz=1C1CHBF_viVN869VN869&amp;sxsrf=ACYBGNRa8RsZb5Jz_TIPHycL7OOQgPyCJQ:1577083402600&amp;q=ansible+t%C3%A1c+gi%E1%BA%A3+ban+%C4%91%E1%BA%A7u&amp;sa=X&amp;ved=2ahUKEwjOwPi_lcvmAhWJ4nMBHe6rCzgQ6BMoADAWegQIDBAN" TargetMode="External"/><Relationship Id="rId1" Type="http://schemas.openxmlformats.org/officeDocument/2006/relationships/slideLayout" Target="../slideLayouts/slideLayout2.xml"/><Relationship Id="rId6" Type="http://schemas.openxmlformats.org/officeDocument/2006/relationships/hyperlink" Target="https://www.google.com/search?rlz=1C1CHBF_viVN869VN869&amp;sxsrf=ACYBGNRa8RsZb5Jz_TIPHycL7OOQgPyCJQ:1577083402600&amp;q=ansible+vi%E1%BA%BFt+b%E1%BA%B1ng&amp;stick=H4sIAAAAAAAAAOPgE-LSz9U3yDYoq8pK0lLKKLfST87PyUlNLsnMz9Mvzk8rKU8sSrUqL8osKUnNU8jMW8QqmphXnJmUk6pQlvlw1_4ShaSHuzbmpQMAC-ccvkoAAAA&amp;sa=X&amp;ved=2ahUKEwjOwPi_lcvmAhWJ4nMBHe6rCzgQ6BMoADAaegQIDBAZ" TargetMode="External"/><Relationship Id="rId5" Type="http://schemas.openxmlformats.org/officeDocument/2006/relationships/hyperlink" Target="https://www.google.com/search?rlz=1C1CHBF_viVN869VN869&amp;sxsrf=ACYBGNRa8RsZb5Jz_TIPHycL7OOQgPyCJQ:1577083402600&amp;q=ansible+nh%C3%A0+ph%C3%A1t+tri%E1%BB%83n&amp;sa=X&amp;ved=2ahUKEwjOwPi_lcvmAhWJ4nMBHe6rCzgQ6BMoADAZegQIDBAW" TargetMode="External"/><Relationship Id="rId4" Type="http://schemas.openxmlformats.org/officeDocument/2006/relationships/hyperlink" Target="https://www.google.com/search?rlz=1C1CHBF_viVN869VN869&amp;sxsrf=ACYBGNRa8RsZb5Jz_TIPHycL7OOQgPyCJQ:1577083402600&amp;q=ansible+b%E1%BA%A3n+ph%C3%A1t+h%C3%A0nh+%E1%BB%95n+%C4%91%E1%BB%8Bnh&amp;sa=X&amp;ved=2ahUKEwjOwPi_lcvmAhWJ4nMBHe6rCzgQ6BMoADAYegQIDBAT" TargetMode="External"/><Relationship Id="rId9" Type="http://schemas.openxmlformats.org/officeDocument/2006/relationships/hyperlink" Target="https://www.google.com/search?rlz=1C1CHBF_viVN869VN869&amp;sxsrf=ACYBGNRa8RsZb5Jz_TIPHycL7OOQgPyCJQ:1577083402600&amp;q=Ruby&amp;stick=H4sIAAAAAAAAAOPgE-LSz9U3yDYoq8pKUuIAsc3S0ky1lDLKrfST83NyUpNLMvPz9Ivz00rKE4tSrcqLMktKUvMUMvMWsbIElSZVAgDZdx1ZQwAAAA&amp;sa=X&amp;ved=2ahUKEwjOwPi_lcvmAhWJ4nMBHe6rCzgQmxMoAzAaegQIDBA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Times New Roman" pitchFamily="18" charset="0"/>
                <a:cs typeface="Times New Roman" pitchFamily="18" charset="0"/>
              </a:rPr>
              <a:t>Tìm hiểu,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nghiệm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về Ansible</a:t>
            </a:r>
          </a:p>
        </p:txBody>
      </p:sp>
      <p:sp>
        <p:nvSpPr>
          <p:cNvPr id="3" name="Subtitle 2"/>
          <p:cNvSpPr>
            <a:spLocks noGrp="1"/>
          </p:cNvSpPr>
          <p:nvPr>
            <p:ph type="subTitle" idx="1"/>
          </p:nvPr>
        </p:nvSpPr>
        <p:spPr>
          <a:xfrm>
            <a:off x="1311158" y="3710103"/>
            <a:ext cx="10210281" cy="2956704"/>
          </a:xfrm>
        </p:spPr>
        <p:txBody>
          <a:bodyPr>
            <a:normAutofit/>
          </a:bodyPr>
          <a:lstStyle/>
          <a:p>
            <a:r>
              <a:rPr lang="en-US" dirty="0" smtClean="0">
                <a:solidFill>
                  <a:schemeClr val="tx1"/>
                </a:solidFill>
                <a:latin typeface="Times New Roman" pitchFamily="18" charset="0"/>
                <a:cs typeface="Times New Roman" pitchFamily="18" charset="0"/>
              </a:rPr>
              <a:t>Sinh viên thực hiện : phạm quốc khánh	</a:t>
            </a:r>
            <a:r>
              <a:rPr lang="en-US" dirty="0" smtClean="0">
                <a:solidFill>
                  <a:schemeClr val="tx1"/>
                </a:solidFill>
                <a:latin typeface="Times New Roman" pitchFamily="18" charset="0"/>
                <a:cs typeface="Times New Roman" pitchFamily="18" charset="0"/>
              </a:rPr>
              <a:t>- AT12G</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Mai </a:t>
            </a:r>
            <a:r>
              <a:rPr lang="en-US" dirty="0" err="1">
                <a:solidFill>
                  <a:schemeClr val="tx1"/>
                </a:solidFill>
                <a:latin typeface="Times New Roman" pitchFamily="18" charset="0"/>
                <a:cs typeface="Times New Roman" pitchFamily="18" charset="0"/>
              </a:rPr>
              <a:t>việt</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hùng</a:t>
            </a:r>
            <a:r>
              <a:rPr lang="en-US" dirty="0" smtClean="0">
                <a:solidFill>
                  <a:schemeClr val="tx1"/>
                </a:solidFill>
                <a:latin typeface="Times New Roman" pitchFamily="18" charset="0"/>
                <a:cs typeface="Times New Roman" pitchFamily="18" charset="0"/>
              </a:rPr>
              <a:t> – AT12G</a:t>
            </a:r>
            <a:endParaRPr lang="en-US" dirty="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Giảng viên: </a:t>
            </a:r>
            <a:r>
              <a:rPr lang="en-US" dirty="0" err="1" smtClean="0">
                <a:solidFill>
                  <a:schemeClr val="tx1"/>
                </a:solidFill>
                <a:latin typeface="Times New Roman" pitchFamily="18" charset="0"/>
                <a:cs typeface="Times New Roman" pitchFamily="18" charset="0"/>
              </a:rPr>
              <a:t>Bùi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Viết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Thắng</a:t>
            </a:r>
            <a:endParaRPr lang="en-US" dirty="0" smtClean="0">
              <a:solidFill>
                <a:schemeClr val="tx1"/>
              </a:solidFill>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74308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571" y="157726"/>
            <a:ext cx="9905998" cy="1478570"/>
          </a:xfrm>
        </p:spPr>
        <p:txBody>
          <a:bodyPr/>
          <a:lstStyle/>
          <a:p>
            <a:r>
              <a:rPr lang="vi-VN" dirty="0" smtClean="0">
                <a:latin typeface="Times New Roman" pitchFamily="18" charset="0"/>
                <a:cs typeface="Times New Roman" pitchFamily="18" charset="0"/>
              </a:rPr>
              <a:t>VIII. THÀNH </a:t>
            </a:r>
            <a:r>
              <a:rPr lang="vi-VN" dirty="0">
                <a:latin typeface="Times New Roman" pitchFamily="18" charset="0"/>
                <a:cs typeface="Times New Roman" pitchFamily="18" charset="0"/>
              </a:rPr>
              <a:t>PHẦN TRONG ANSIBLE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36296"/>
            <a:ext cx="10876547" cy="5053262"/>
          </a:xfrm>
        </p:spPr>
        <p:txBody>
          <a:bodyPr>
            <a:normAutofit/>
          </a:bodyPr>
          <a:lstStyle/>
          <a:p>
            <a:r>
              <a:rPr lang="en-US" dirty="0">
                <a:latin typeface="Times New Roman" pitchFamily="18" charset="0"/>
                <a:cs typeface="Times New Roman" pitchFamily="18" charset="0"/>
              </a:rPr>
              <a:t>Có khá nhiều thành phần trong Ansible nhưng về cơ bản thì có các thành phần chính sau:</a:t>
            </a:r>
          </a:p>
          <a:p>
            <a:pPr lvl="1"/>
            <a:r>
              <a:rPr lang="vi-VN" dirty="0">
                <a:latin typeface="Times New Roman" pitchFamily="18" charset="0"/>
                <a:cs typeface="Times New Roman" pitchFamily="18" charset="0"/>
              </a:rPr>
              <a:t>Playbooks - Là nơi bạn sẽ khai báo kịch bản chạy cho server</a:t>
            </a:r>
            <a:endParaRPr lang="en-US" dirty="0">
              <a:latin typeface="Times New Roman" pitchFamily="18" charset="0"/>
              <a:cs typeface="Times New Roman" pitchFamily="18" charset="0"/>
            </a:endParaRPr>
          </a:p>
          <a:p>
            <a:pPr lvl="1"/>
            <a:r>
              <a:rPr lang="vi-VN" dirty="0">
                <a:latin typeface="Times New Roman" pitchFamily="18" charset="0"/>
                <a:cs typeface="Times New Roman" pitchFamily="18" charset="0"/>
              </a:rPr>
              <a:t>Tasks - Là những công việc nhỏ trong cuốn sổ Playbooks trên</a:t>
            </a:r>
            <a:endParaRPr lang="en-US" dirty="0">
              <a:latin typeface="Times New Roman" pitchFamily="18" charset="0"/>
              <a:cs typeface="Times New Roman" pitchFamily="18" charset="0"/>
            </a:endParaRPr>
          </a:p>
          <a:p>
            <a:pPr lvl="1"/>
            <a:r>
              <a:rPr lang="vi-VN" dirty="0">
                <a:latin typeface="Times New Roman" pitchFamily="18" charset="0"/>
                <a:cs typeface="Times New Roman" pitchFamily="18" charset="0"/>
              </a:rPr>
              <a:t>Inventory - Khai báo địa chỉ server cần được setup</a:t>
            </a:r>
            <a:endParaRPr lang="en-US" dirty="0">
              <a:latin typeface="Times New Roman" pitchFamily="18" charset="0"/>
              <a:cs typeface="Times New Roman" pitchFamily="18" charset="0"/>
            </a:endParaRPr>
          </a:p>
          <a:p>
            <a:pPr lvl="1"/>
            <a:r>
              <a:rPr lang="vi-VN" dirty="0">
                <a:latin typeface="Times New Roman" pitchFamily="18" charset="0"/>
                <a:cs typeface="Times New Roman" pitchFamily="18" charset="0"/>
              </a:rPr>
              <a:t>Modules - Những chức năng hỗ trợ cho việc thực thi tasks dễ và đang dạng</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17616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571" y="157726"/>
            <a:ext cx="9905998" cy="1478570"/>
          </a:xfrm>
        </p:spPr>
        <p:txBody>
          <a:bodyPr/>
          <a:lstStyle/>
          <a:p>
            <a:r>
              <a:rPr lang="vi-VN" dirty="0" smtClean="0">
                <a:latin typeface="Times New Roman" pitchFamily="18" charset="0"/>
                <a:cs typeface="Times New Roman" pitchFamily="18" charset="0"/>
              </a:rPr>
              <a:t>8.1. YAML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36296"/>
            <a:ext cx="10876547" cy="5053262"/>
          </a:xfrm>
        </p:spPr>
        <p:txBody>
          <a:bodyPr>
            <a:normAutofit/>
          </a:bodyPr>
          <a:lstStyle/>
          <a:p>
            <a:pPr lvl="0"/>
            <a:r>
              <a:rPr lang="vi-VN" dirty="0"/>
              <a:t>Ansible Sử dụng YAML để viết P</a:t>
            </a:r>
            <a:r>
              <a:rPr lang="en-US" dirty="0" err="1"/>
              <a:t>laybook</a:t>
            </a:r>
            <a:endParaRPr lang="vi-VN" sz="1800" dirty="0"/>
          </a:p>
          <a:p>
            <a:pPr lvl="0"/>
            <a:r>
              <a:rPr lang="vi-VN" dirty="0"/>
              <a:t>Các thành phần cơ bản:</a:t>
            </a:r>
            <a:endParaRPr lang="vi-VN" sz="1800" dirty="0"/>
          </a:p>
          <a:p>
            <a:pPr lvl="1"/>
            <a:r>
              <a:rPr lang="vi-VN" dirty="0"/>
              <a:t>Declarations (Tuyên bố/ thông báo)</a:t>
            </a:r>
            <a:endParaRPr lang="vi-VN" sz="1600" dirty="0"/>
          </a:p>
          <a:p>
            <a:pPr lvl="1"/>
            <a:r>
              <a:rPr lang="vi-VN" dirty="0"/>
              <a:t>Lists</a:t>
            </a:r>
            <a:endParaRPr lang="vi-VN" sz="1600" dirty="0"/>
          </a:p>
          <a:p>
            <a:pPr lvl="1"/>
            <a:r>
              <a:rPr lang="vi-VN" dirty="0"/>
              <a:t>Ascociative arrays (mảng liên kết)</a:t>
            </a:r>
            <a:endParaRPr lang="vi-VN" sz="1600" dirty="0"/>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13199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571" y="157726"/>
            <a:ext cx="9905998" cy="1478570"/>
          </a:xfrm>
        </p:spPr>
        <p:txBody>
          <a:bodyPr/>
          <a:lstStyle/>
          <a:p>
            <a:r>
              <a:rPr lang="vi-VN" dirty="0" smtClean="0">
                <a:cs typeface="Times New Roman" pitchFamily="18" charset="0"/>
              </a:rPr>
              <a:t>8.2. PlayBOOK</a:t>
            </a:r>
            <a:endParaRPr lang="en-US" dirty="0">
              <a:cs typeface="Times New Roman" pitchFamily="18" charset="0"/>
            </a:endParaRPr>
          </a:p>
        </p:txBody>
      </p:sp>
      <p:sp>
        <p:nvSpPr>
          <p:cNvPr id="3" name="Content Placeholder 2"/>
          <p:cNvSpPr>
            <a:spLocks noGrp="1"/>
          </p:cNvSpPr>
          <p:nvPr>
            <p:ph idx="1"/>
          </p:nvPr>
        </p:nvSpPr>
        <p:spPr>
          <a:xfrm>
            <a:off x="609600" y="1636296"/>
            <a:ext cx="10876547" cy="5053262"/>
          </a:xfrm>
        </p:spPr>
        <p:txBody>
          <a:bodyPr>
            <a:normAutofit/>
          </a:bodyPr>
          <a:lstStyle/>
          <a:p>
            <a:pPr lvl="0"/>
            <a:r>
              <a:rPr lang="vi-VN" dirty="0">
                <a:latin typeface="+mj-lt"/>
              </a:rPr>
              <a:t>Là 1 trong những tính năng cốt lõi của Ansible</a:t>
            </a:r>
          </a:p>
          <a:p>
            <a:pPr lvl="0"/>
            <a:r>
              <a:rPr lang="vi-VN" dirty="0">
                <a:latin typeface="+mj-lt"/>
              </a:rPr>
              <a:t>Nói cho Ansible biết những gì cần thực hiện</a:t>
            </a:r>
          </a:p>
          <a:p>
            <a:pPr lvl="0"/>
            <a:r>
              <a:rPr lang="vi-VN" dirty="0">
                <a:latin typeface="+mj-lt"/>
              </a:rPr>
              <a:t>Giống 1 danh sách (</a:t>
            </a:r>
            <a:r>
              <a:rPr lang="vi-VN" b="1" dirty="0">
                <a:latin typeface="+mj-lt"/>
              </a:rPr>
              <a:t>list</a:t>
            </a:r>
            <a:r>
              <a:rPr lang="vi-VN" dirty="0">
                <a:latin typeface="+mj-lt"/>
              </a:rPr>
              <a:t>) các việc cần làm (</a:t>
            </a:r>
            <a:r>
              <a:rPr lang="vi-VN" b="1" dirty="0">
                <a:latin typeface="+mj-lt"/>
              </a:rPr>
              <a:t>tasks</a:t>
            </a:r>
            <a:r>
              <a:rPr lang="vi-VN" dirty="0">
                <a:latin typeface="+mj-lt"/>
              </a:rPr>
              <a:t>)</a:t>
            </a:r>
          </a:p>
          <a:p>
            <a:pPr lvl="0"/>
            <a:r>
              <a:rPr lang="vi-VN" dirty="0">
                <a:latin typeface="+mj-lt"/>
              </a:rPr>
              <a:t>Mỗi </a:t>
            </a:r>
            <a:r>
              <a:rPr lang="vi-VN" b="1" dirty="0">
                <a:latin typeface="+mj-lt"/>
              </a:rPr>
              <a:t>task</a:t>
            </a:r>
            <a:r>
              <a:rPr lang="vi-VN" dirty="0">
                <a:latin typeface="+mj-lt"/>
              </a:rPr>
              <a:t> liên kết đến 1 đoạn code gọi là </a:t>
            </a:r>
            <a:r>
              <a:rPr lang="vi-VN" b="1" dirty="0">
                <a:latin typeface="+mj-lt"/>
              </a:rPr>
              <a:t>module</a:t>
            </a:r>
            <a:endParaRPr lang="vi-VN" dirty="0">
              <a:latin typeface="+mj-lt"/>
            </a:endParaRPr>
          </a:p>
          <a:p>
            <a:pPr lvl="0"/>
            <a:r>
              <a:rPr lang="vi-VN" dirty="0">
                <a:latin typeface="+mj-lt"/>
              </a:rPr>
              <a:t>Playbook là các tệp YAML đơn giản, dễ đọc với con người</a:t>
            </a:r>
          </a:p>
          <a:p>
            <a:pPr lvl="0"/>
            <a:r>
              <a:rPr lang="vi-VN" dirty="0">
                <a:latin typeface="+mj-lt"/>
              </a:rPr>
              <a:t>Module có thể được viết bằng bất kỳ ngôn ngữ nào, miễn đầu ra ở định dạng JSON.</a:t>
            </a:r>
          </a:p>
          <a:p>
            <a:pPr lvl="0"/>
            <a:r>
              <a:rPr lang="vi-VN" dirty="0">
                <a:latin typeface="+mj-lt"/>
              </a:rPr>
              <a:t>1 playbook có thể bao gồm nhiều task -&gt; được thực hiện tuần tự</a:t>
            </a:r>
          </a:p>
          <a:p>
            <a:r>
              <a:rPr lang="vi-VN" dirty="0">
                <a:latin typeface="+mj-lt"/>
              </a:rPr>
              <a:t>--&gt; Hiểu đơn giản: Playbook cho phép ta nhập list các task cần làm -&gt; thực hiện trên 1 hệ thống từ xa</a:t>
            </a:r>
          </a:p>
          <a:p>
            <a:endParaRPr lang="en-US" dirty="0">
              <a:latin typeface="+mj-lt"/>
              <a:cs typeface="Times New Roman" pitchFamily="18" charset="0"/>
            </a:endParaRPr>
          </a:p>
        </p:txBody>
      </p:sp>
    </p:spTree>
    <p:extLst>
      <p:ext uri="{BB962C8B-B14F-4D97-AF65-F5344CB8AC3E}">
        <p14:creationId xmlns:p14="http://schemas.microsoft.com/office/powerpoint/2010/main" val="1313199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571" y="157726"/>
            <a:ext cx="9905998" cy="1478570"/>
          </a:xfrm>
        </p:spPr>
        <p:txBody>
          <a:bodyPr/>
          <a:lstStyle/>
          <a:p>
            <a:r>
              <a:rPr lang="en-US" b="1" dirty="0" smtClean="0">
                <a:latin typeface="Times New Roman" pitchFamily="18" charset="0"/>
                <a:cs typeface="Times New Roman" pitchFamily="18" charset="0"/>
              </a:rPr>
              <a:t>8.2.1 </a:t>
            </a:r>
            <a:r>
              <a:rPr lang="en-US" b="1" dirty="0" err="1">
                <a:latin typeface="Times New Roman" pitchFamily="18" charset="0"/>
                <a:cs typeface="Times New Roman" pitchFamily="18" charset="0"/>
              </a:rPr>
              <a:t>Một</a:t>
            </a:r>
            <a:r>
              <a:rPr lang="en-US" b="1" dirty="0">
                <a:latin typeface="Times New Roman" pitchFamily="18" charset="0"/>
                <a:cs typeface="Times New Roman" pitchFamily="18" charset="0"/>
              </a:rPr>
              <a:t> task</a:t>
            </a:r>
            <a:endParaRPr lang="vi-VN"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36296"/>
            <a:ext cx="10876547" cy="5053262"/>
          </a:xfrm>
        </p:spPr>
        <p:txBody>
          <a:bodyPr>
            <a:normAutofit/>
          </a:bodyPr>
          <a:lstStyle/>
          <a:p>
            <a:pPr marL="457200" lvl="1" indent="0">
              <a:buNone/>
            </a:pP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name: Ensure the HTTPd package is installed</a:t>
            </a:r>
          </a:p>
          <a:p>
            <a:pPr marL="457200" lvl="1" indent="0">
              <a:buNone/>
            </a:pPr>
            <a:r>
              <a:rPr lang="vi-VN" dirty="0">
                <a:latin typeface="Times New Roman" pitchFamily="18" charset="0"/>
                <a:cs typeface="Times New Roman" pitchFamily="18" charset="0"/>
              </a:rPr>
              <a:t>    yum:</a:t>
            </a:r>
          </a:p>
          <a:p>
            <a:pPr marL="457200" lvl="1" indent="0">
              <a:buNone/>
            </a:pPr>
            <a:r>
              <a:rPr lang="vi-VN" dirty="0">
                <a:latin typeface="Times New Roman" pitchFamily="18" charset="0"/>
                <a:cs typeface="Times New Roman" pitchFamily="18" charset="0"/>
              </a:rPr>
              <a:t>      name: httpd</a:t>
            </a:r>
          </a:p>
          <a:p>
            <a:pPr marL="457200" lvl="1" indent="0">
              <a:buNone/>
            </a:pPr>
            <a:r>
              <a:rPr lang="vi-VN" dirty="0">
                <a:latin typeface="Times New Roman" pitchFamily="18" charset="0"/>
                <a:cs typeface="Times New Roman" pitchFamily="18" charset="0"/>
              </a:rPr>
              <a:t>      state: present</a:t>
            </a:r>
          </a:p>
          <a:p>
            <a:pPr marL="457200" lvl="1" indent="0">
              <a:buNone/>
            </a:pP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become</a:t>
            </a:r>
            <a:r>
              <a:rPr lang="vi-VN" dirty="0">
                <a:latin typeface="Times New Roman" pitchFamily="18" charset="0"/>
                <a:cs typeface="Times New Roman" pitchFamily="18" charset="0"/>
              </a:rPr>
              <a:t>: True</a:t>
            </a:r>
          </a:p>
          <a:p>
            <a:r>
              <a:rPr lang="vi-VN" dirty="0">
                <a:latin typeface="Times New Roman" pitchFamily="18" charset="0"/>
                <a:cs typeface="Times New Roman" pitchFamily="18" charset="0"/>
              </a:rPr>
              <a:t>Mục đính : Cài đặt gói httpd</a:t>
            </a:r>
          </a:p>
        </p:txBody>
      </p:sp>
    </p:spTree>
    <p:extLst>
      <p:ext uri="{BB962C8B-B14F-4D97-AF65-F5344CB8AC3E}">
        <p14:creationId xmlns:p14="http://schemas.microsoft.com/office/powerpoint/2010/main" val="1313199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571" y="157726"/>
            <a:ext cx="9905998" cy="1478570"/>
          </a:xfrm>
        </p:spPr>
        <p:txBody>
          <a:bodyPr/>
          <a:lstStyle/>
          <a:p>
            <a:r>
              <a:rPr lang="en-US" b="1" dirty="0" smtClean="0">
                <a:latin typeface="Times New Roman" pitchFamily="18" charset="0"/>
                <a:cs typeface="Times New Roman" pitchFamily="18" charset="0"/>
              </a:rPr>
              <a:t>8.2.2 </a:t>
            </a:r>
            <a:r>
              <a:rPr lang="en-US" b="1" dirty="0" err="1">
                <a:latin typeface="Times New Roman" pitchFamily="18" charset="0"/>
                <a:cs typeface="Times New Roman" pitchFamily="18" charset="0"/>
              </a:rPr>
              <a:t>Một</a:t>
            </a:r>
            <a:r>
              <a:rPr lang="en-US" b="1" dirty="0">
                <a:latin typeface="Times New Roman" pitchFamily="18" charset="0"/>
                <a:cs typeface="Times New Roman" pitchFamily="18" charset="0"/>
              </a:rPr>
              <a:t> Playbook</a:t>
            </a:r>
            <a:endParaRPr lang="vi-VN" b="1" dirty="0">
              <a:latin typeface="Times New Roman" pitchFamily="18" charset="0"/>
              <a:cs typeface="Times New Roman" pitchFamily="18" charset="0"/>
            </a:endParaRPr>
          </a:p>
        </p:txBody>
      </p:sp>
      <p:sp>
        <p:nvSpPr>
          <p:cNvPr id="3" name="Content Placeholder 2"/>
          <p:cNvSpPr>
            <a:spLocks noGrp="1"/>
          </p:cNvSpPr>
          <p:nvPr>
            <p:ph idx="1"/>
          </p:nvPr>
        </p:nvSpPr>
        <p:spPr>
          <a:xfrm>
            <a:off x="621030" y="1019076"/>
            <a:ext cx="10876547" cy="5053262"/>
          </a:xfrm>
        </p:spPr>
        <p:txBody>
          <a:bodyPr>
            <a:noAutofit/>
          </a:bodyPr>
          <a:lstStyle/>
          <a:p>
            <a:pPr marL="0" indent="0">
              <a:buNone/>
            </a:pPr>
            <a:r>
              <a:rPr lang="vi-VN" sz="1400" dirty="0">
                <a:latin typeface="Times New Roman" pitchFamily="18" charset="0"/>
                <a:cs typeface="Times New Roman" pitchFamily="18" charset="0"/>
              </a:rPr>
              <a:t>---</a:t>
            </a:r>
          </a:p>
          <a:p>
            <a:pPr marL="0" indent="0">
              <a:buNone/>
            </a:pPr>
            <a:r>
              <a:rPr lang="vi-VN" sz="1400" dirty="0">
                <a:latin typeface="Times New Roman" pitchFamily="18" charset="0"/>
                <a:cs typeface="Times New Roman" pitchFamily="18" charset="0"/>
              </a:rPr>
              <a:t>- hosts: </a:t>
            </a:r>
            <a:r>
              <a:rPr lang="en-US" sz="1400" dirty="0">
                <a:latin typeface="Times New Roman" pitchFamily="18" charset="0"/>
                <a:cs typeface="Times New Roman" pitchFamily="18" charset="0"/>
              </a:rPr>
              <a:t>centos7</a:t>
            </a:r>
            <a:endParaRPr lang="vi-VN" sz="1400" dirty="0">
              <a:latin typeface="Times New Roman" pitchFamily="18" charset="0"/>
              <a:cs typeface="Times New Roman" pitchFamily="18" charset="0"/>
            </a:endParaRPr>
          </a:p>
          <a:p>
            <a:pPr marL="0" indent="0">
              <a:buNone/>
            </a:pPr>
            <a:r>
              <a:rPr lang="vi-VN" sz="1400" dirty="0">
                <a:latin typeface="Times New Roman" pitchFamily="18" charset="0"/>
                <a:cs typeface="Times New Roman" pitchFamily="18" charset="0"/>
              </a:rPr>
              <a:t>  remote_user: </a:t>
            </a:r>
            <a:r>
              <a:rPr lang="en-US" sz="1400" dirty="0">
                <a:latin typeface="Times New Roman" pitchFamily="18" charset="0"/>
                <a:cs typeface="Times New Roman" pitchFamily="18" charset="0"/>
              </a:rPr>
              <a:t>root</a:t>
            </a:r>
            <a:endParaRPr lang="vi-VN" sz="1400" dirty="0">
              <a:latin typeface="Times New Roman" pitchFamily="18" charset="0"/>
              <a:cs typeface="Times New Roman" pitchFamily="18" charset="0"/>
            </a:endParaRPr>
          </a:p>
          <a:p>
            <a:pPr marL="0" indent="0">
              <a:buNone/>
            </a:pPr>
            <a:r>
              <a:rPr lang="vi-VN" sz="1400" dirty="0">
                <a:latin typeface="Times New Roman" pitchFamily="18" charset="0"/>
                <a:cs typeface="Times New Roman" pitchFamily="18" charset="0"/>
              </a:rPr>
              <a:t>  tasks:</a:t>
            </a:r>
          </a:p>
          <a:p>
            <a:pPr marL="0" indent="0">
              <a:buNone/>
            </a:pPr>
            <a:r>
              <a:rPr lang="vi-VN" sz="1400" dirty="0">
                <a:latin typeface="Times New Roman" pitchFamily="18" charset="0"/>
                <a:cs typeface="Times New Roman" pitchFamily="18" charset="0"/>
              </a:rPr>
              <a:t>  - name: Ensure the HTTPd package is installed</a:t>
            </a:r>
          </a:p>
          <a:p>
            <a:pPr marL="0" indent="0">
              <a:buNone/>
            </a:pPr>
            <a:r>
              <a:rPr lang="vi-VN" sz="1400" dirty="0">
                <a:latin typeface="Times New Roman" pitchFamily="18" charset="0"/>
                <a:cs typeface="Times New Roman" pitchFamily="18" charset="0"/>
              </a:rPr>
              <a:t>    yum:</a:t>
            </a:r>
          </a:p>
          <a:p>
            <a:pPr marL="0" indent="0">
              <a:buNone/>
            </a:pPr>
            <a:r>
              <a:rPr lang="vi-VN" sz="1400" dirty="0">
                <a:latin typeface="Times New Roman" pitchFamily="18" charset="0"/>
                <a:cs typeface="Times New Roman" pitchFamily="18" charset="0"/>
              </a:rPr>
              <a:t>      name: httpd</a:t>
            </a:r>
          </a:p>
          <a:p>
            <a:pPr marL="0" indent="0">
              <a:buNone/>
            </a:pPr>
            <a:r>
              <a:rPr lang="vi-VN" sz="1400" dirty="0">
                <a:latin typeface="Times New Roman" pitchFamily="18" charset="0"/>
                <a:cs typeface="Times New Roman" pitchFamily="18" charset="0"/>
              </a:rPr>
              <a:t>      state: present</a:t>
            </a:r>
          </a:p>
          <a:p>
            <a:pPr marL="0" indent="0">
              <a:buNone/>
            </a:pPr>
            <a:r>
              <a:rPr lang="vi-VN" sz="1400" dirty="0">
                <a:latin typeface="Times New Roman" pitchFamily="18" charset="0"/>
                <a:cs typeface="Times New Roman" pitchFamily="18" charset="0"/>
              </a:rPr>
              <a:t>    </a:t>
            </a:r>
            <a:r>
              <a:rPr lang="vi-VN" sz="1400" dirty="0" smtClean="0">
                <a:latin typeface="Times New Roman" pitchFamily="18" charset="0"/>
                <a:cs typeface="Times New Roman" pitchFamily="18" charset="0"/>
              </a:rPr>
              <a:t>become</a:t>
            </a:r>
            <a:r>
              <a:rPr lang="vi-VN" sz="1400" dirty="0">
                <a:latin typeface="Times New Roman" pitchFamily="18" charset="0"/>
                <a:cs typeface="Times New Roman" pitchFamily="18" charset="0"/>
              </a:rPr>
              <a:t>: True</a:t>
            </a:r>
          </a:p>
          <a:p>
            <a:pPr marL="0" indent="0">
              <a:buNone/>
            </a:pPr>
            <a:r>
              <a:rPr lang="vi-VN" sz="1400" dirty="0">
                <a:latin typeface="Times New Roman" pitchFamily="18" charset="0"/>
                <a:cs typeface="Times New Roman" pitchFamily="18" charset="0"/>
              </a:rPr>
              <a:t>  - name: Ensure the HTTPd service is enabled and running</a:t>
            </a:r>
          </a:p>
          <a:p>
            <a:pPr marL="0" indent="0">
              <a:buNone/>
            </a:pPr>
            <a:r>
              <a:rPr lang="vi-VN" sz="1400" dirty="0">
                <a:latin typeface="Times New Roman" pitchFamily="18" charset="0"/>
                <a:cs typeface="Times New Roman" pitchFamily="18" charset="0"/>
              </a:rPr>
              <a:t>    service:</a:t>
            </a:r>
          </a:p>
          <a:p>
            <a:pPr marL="0" indent="0">
              <a:buNone/>
            </a:pPr>
            <a:r>
              <a:rPr lang="vi-VN" sz="1400" dirty="0">
                <a:latin typeface="Times New Roman" pitchFamily="18" charset="0"/>
                <a:cs typeface="Times New Roman" pitchFamily="18" charset="0"/>
              </a:rPr>
              <a:t>      name: httpd</a:t>
            </a:r>
          </a:p>
          <a:p>
            <a:pPr marL="0" indent="0">
              <a:buNone/>
            </a:pPr>
            <a:r>
              <a:rPr lang="vi-VN" sz="1400" dirty="0">
                <a:latin typeface="Times New Roman" pitchFamily="18" charset="0"/>
                <a:cs typeface="Times New Roman" pitchFamily="18" charset="0"/>
              </a:rPr>
              <a:t>      state: started</a:t>
            </a:r>
          </a:p>
          <a:p>
            <a:pPr marL="0" indent="0">
              <a:buNone/>
            </a:pPr>
            <a:r>
              <a:rPr lang="vi-VN" sz="1400" dirty="0">
                <a:latin typeface="Times New Roman" pitchFamily="18" charset="0"/>
                <a:cs typeface="Times New Roman" pitchFamily="18" charset="0"/>
              </a:rPr>
              <a:t>      enabled: True</a:t>
            </a:r>
          </a:p>
          <a:p>
            <a:pPr marL="0" indent="0">
              <a:buNone/>
            </a:pPr>
            <a:r>
              <a:rPr lang="vi-VN" sz="1400" dirty="0">
                <a:latin typeface="Times New Roman" pitchFamily="18" charset="0"/>
                <a:cs typeface="Times New Roman" pitchFamily="18" charset="0"/>
              </a:rPr>
              <a:t>    become: True</a:t>
            </a:r>
          </a:p>
        </p:txBody>
      </p:sp>
    </p:spTree>
    <p:extLst>
      <p:ext uri="{BB962C8B-B14F-4D97-AF65-F5344CB8AC3E}">
        <p14:creationId xmlns:p14="http://schemas.microsoft.com/office/powerpoint/2010/main" val="1313199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571" y="157726"/>
            <a:ext cx="9905998" cy="1478570"/>
          </a:xfrm>
        </p:spPr>
        <p:txBody>
          <a:bodyPr/>
          <a:lstStyle/>
          <a:p>
            <a:r>
              <a:rPr lang="vi-VN" dirty="0" smtClean="0">
                <a:latin typeface="Times New Roman" pitchFamily="18" charset="0"/>
                <a:cs typeface="Times New Roman" pitchFamily="18" charset="0"/>
              </a:rPr>
              <a:t>8.3 inventory </a:t>
            </a:r>
            <a:r>
              <a:rPr lang="vi-VN" dirty="0">
                <a:latin typeface="Times New Roman" pitchFamily="18" charset="0"/>
                <a:cs typeface="Times New Roman" pitchFamily="18" charset="0"/>
              </a:rPr>
              <a:t>file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36296"/>
            <a:ext cx="10876547" cy="5053262"/>
          </a:xfrm>
        </p:spPr>
        <p:txBody>
          <a:bodyPr>
            <a:normAutofit/>
          </a:bodyPr>
          <a:lstStyle/>
          <a:p>
            <a:pPr lvl="0"/>
            <a:r>
              <a:rPr lang="vi-VN" dirty="0">
                <a:latin typeface="Times New Roman" pitchFamily="18" charset="0"/>
                <a:cs typeface="Times New Roman" pitchFamily="18" charset="0"/>
              </a:rPr>
              <a:t>Nói cho Ansible biết danh sách các remote host mà nó có thể thử "động </a:t>
            </a:r>
            <a:r>
              <a:rPr lang="vi-VN" dirty="0" smtClean="0">
                <a:latin typeface="Times New Roman" pitchFamily="18" charset="0"/>
                <a:cs typeface="Times New Roman" pitchFamily="18" charset="0"/>
              </a:rPr>
              <a:t>tới«</a:t>
            </a:r>
          </a:p>
          <a:p>
            <a:pPr lvl="0"/>
            <a:endParaRPr lang="vi-VN" dirty="0">
              <a:latin typeface="Times New Roman" pitchFamily="18" charset="0"/>
              <a:cs typeface="Times New Roman" pitchFamily="18" charset="0"/>
            </a:endParaRPr>
          </a:p>
          <a:p>
            <a:pPr lvl="0"/>
            <a:r>
              <a:rPr lang="vi-VN" dirty="0">
                <a:latin typeface="Times New Roman" pitchFamily="18" charset="0"/>
                <a:cs typeface="Times New Roman" pitchFamily="18" charset="0"/>
              </a:rPr>
              <a:t>Truyền inventory file cho ansible -&gt; ansible search trong inventory các host/group sẽ được thực hiện task (</a:t>
            </a:r>
            <a:r>
              <a:rPr lang="en-US" dirty="0">
                <a:latin typeface="Times New Roman" pitchFamily="18" charset="0"/>
                <a:cs typeface="Times New Roman" pitchFamily="18" charset="0"/>
              </a:rPr>
              <a:t>ta </a:t>
            </a:r>
            <a:r>
              <a:rPr lang="en-US" dirty="0" err="1">
                <a:latin typeface="Times New Roman" pitchFamily="18" charset="0"/>
                <a:cs typeface="Times New Roman" pitchFamily="18" charset="0"/>
              </a:rPr>
              <a:t>khai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báo</a:t>
            </a:r>
            <a:r>
              <a:rPr lang="vi-VN" dirty="0">
                <a:latin typeface="Times New Roman" pitchFamily="18" charset="0"/>
                <a:cs typeface="Times New Roman" pitchFamily="18" charset="0"/>
              </a:rPr>
              <a:t> trong P</a:t>
            </a:r>
            <a:r>
              <a:rPr lang="en-US" dirty="0" err="1">
                <a:latin typeface="Times New Roman" pitchFamily="18" charset="0"/>
                <a:cs typeface="Times New Roman" pitchFamily="18" charset="0"/>
              </a:rPr>
              <a:t>laybook</a:t>
            </a:r>
            <a:r>
              <a:rPr lang="vi-VN" dirty="0">
                <a:latin typeface="Times New Roman" pitchFamily="18" charset="0"/>
                <a:cs typeface="Times New Roman" pitchFamily="18" charset="0"/>
              </a:rPr>
              <a:t>) - &gt; Chạy </a:t>
            </a:r>
            <a:r>
              <a:rPr lang="vi-VN" dirty="0" smtClean="0">
                <a:latin typeface="Times New Roman" pitchFamily="18" charset="0"/>
                <a:cs typeface="Times New Roman" pitchFamily="18" charset="0"/>
              </a:rPr>
              <a:t>task</a:t>
            </a:r>
          </a:p>
          <a:p>
            <a:pPr lvl="0"/>
            <a:endParaRPr lang="vi-VN" dirty="0">
              <a:latin typeface="Times New Roman" pitchFamily="18" charset="0"/>
              <a:cs typeface="Times New Roman" pitchFamily="18" charset="0"/>
            </a:endParaRPr>
          </a:p>
          <a:p>
            <a:pPr lvl="0"/>
            <a:r>
              <a:rPr lang="vi-VN" dirty="0">
                <a:latin typeface="Times New Roman" pitchFamily="18" charset="0"/>
                <a:cs typeface="Times New Roman" pitchFamily="18" charset="0"/>
              </a:rPr>
              <a:t>Thêm tùy chọn </a:t>
            </a:r>
            <a:r>
              <a:rPr lang="vi-VN" b="1" dirty="0">
                <a:latin typeface="Times New Roman" pitchFamily="18" charset="0"/>
                <a:cs typeface="Times New Roman" pitchFamily="18" charset="0"/>
              </a:rPr>
              <a:t>-i</a:t>
            </a:r>
            <a:r>
              <a:rPr lang="vi-VN" dirty="0">
                <a:latin typeface="Times New Roman" pitchFamily="18" charset="0"/>
                <a:cs typeface="Times New Roman" pitchFamily="18" charset="0"/>
              </a:rPr>
              <a:t> hoặc </a:t>
            </a:r>
            <a:r>
              <a:rPr lang="vi-VN" b="1" dirty="0">
                <a:latin typeface="Times New Roman" pitchFamily="18" charset="0"/>
                <a:cs typeface="Times New Roman" pitchFamily="18" charset="0"/>
              </a:rPr>
              <a:t>--inventory-file</a:t>
            </a:r>
            <a:r>
              <a:rPr lang="vi-VN" dirty="0">
                <a:latin typeface="Times New Roman" pitchFamily="18" charset="0"/>
                <a:cs typeface="Times New Roman" pitchFamily="18" charset="0"/>
              </a:rPr>
              <a:t> theo sau là đường dẫn đến inventory file để truyền inventory file cho ansible trên cmdline</a:t>
            </a:r>
          </a:p>
        </p:txBody>
      </p:sp>
    </p:spTree>
    <p:extLst>
      <p:ext uri="{BB962C8B-B14F-4D97-AF65-F5344CB8AC3E}">
        <p14:creationId xmlns:p14="http://schemas.microsoft.com/office/powerpoint/2010/main" val="1313199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571" y="157726"/>
            <a:ext cx="9905998" cy="1478570"/>
          </a:xfrm>
        </p:spPr>
        <p:txBody>
          <a:bodyPr/>
          <a:lstStyle/>
          <a:p>
            <a:r>
              <a:rPr lang="en-US" b="1" u="sng" dirty="0">
                <a:latin typeface="Times New Roman" pitchFamily="18" charset="0"/>
                <a:cs typeface="Times New Roman" pitchFamily="18" charset="0"/>
              </a:rPr>
              <a:t>8.4 Modules</a:t>
            </a:r>
            <a:endParaRPr lang="vi-VN"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36296"/>
            <a:ext cx="10876547" cy="5053262"/>
          </a:xfrm>
        </p:spPr>
        <p:txBody>
          <a:bodyPr>
            <a:normAutofit fontScale="77500" lnSpcReduction="20000"/>
          </a:bodyPr>
          <a:lstStyle/>
          <a:p>
            <a:r>
              <a:rPr lang="en-US" dirty="0" smtClean="0">
                <a:latin typeface="Times New Roman" pitchFamily="18" charset="0"/>
                <a:cs typeface="Times New Roman" pitchFamily="18" charset="0"/>
              </a:rPr>
              <a:t>A</a:t>
            </a:r>
            <a:r>
              <a:rPr lang="vi-VN" dirty="0">
                <a:latin typeface="Times New Roman" pitchFamily="18" charset="0"/>
                <a:cs typeface="Times New Roman" pitchFamily="18" charset="0"/>
              </a:rPr>
              <a:t>nsible cung cấp rất nhiều module</a:t>
            </a:r>
            <a:r>
              <a:rPr lang="en-US" dirty="0">
                <a:latin typeface="Times New Roman" pitchFamily="18" charset="0"/>
                <a:cs typeface="Times New Roman" pitchFamily="18" charset="0"/>
              </a:rPr>
              <a:t>. M</a:t>
            </a:r>
            <a:r>
              <a:rPr lang="vi-VN" dirty="0">
                <a:latin typeface="Times New Roman" pitchFamily="18" charset="0"/>
                <a:cs typeface="Times New Roman" pitchFamily="18" charset="0"/>
              </a:rPr>
              <a:t>ột vài module phổ biến thường dùng cho những thao tác đơn giản.</a:t>
            </a:r>
          </a:p>
          <a:p>
            <a:pPr lvl="0"/>
            <a:r>
              <a:rPr lang="vi-VN" dirty="0">
                <a:latin typeface="Times New Roman" pitchFamily="18" charset="0"/>
                <a:cs typeface="Times New Roman" pitchFamily="18" charset="0"/>
              </a:rPr>
              <a:t>System: Bao gồm các module như User, Group, Hostname, Systemd, Service, v.v... </a:t>
            </a:r>
          </a:p>
          <a:p>
            <a:pPr lvl="0"/>
            <a:r>
              <a:rPr lang="vi-VN" dirty="0">
                <a:latin typeface="Times New Roman" pitchFamily="18" charset="0"/>
                <a:cs typeface="Times New Roman" pitchFamily="18" charset="0"/>
              </a:rPr>
              <a:t>Commands: Thường có module con như Command, Expect, Raw, Script, Shell, v.v...</a:t>
            </a:r>
          </a:p>
          <a:p>
            <a:pPr lvl="0"/>
            <a:r>
              <a:rPr lang="vi-VN" dirty="0">
                <a:latin typeface="Times New Roman" pitchFamily="18" charset="0"/>
                <a:cs typeface="Times New Roman" pitchFamily="18" charset="0"/>
              </a:rPr>
              <a:t>Files: Các module làm việc với file như Copy, Find, Lineinfile, Replace, v.v...</a:t>
            </a:r>
          </a:p>
          <a:p>
            <a:pPr lvl="0"/>
            <a:r>
              <a:rPr lang="vi-VN" dirty="0">
                <a:latin typeface="Times New Roman" pitchFamily="18" charset="0"/>
                <a:cs typeface="Times New Roman" pitchFamily="18" charset="0"/>
              </a:rPr>
              <a:t>Database: Ansbile cũng support mạnh mẽ những module làm việc với DB như Mongodb, Mssql, Mysql, Postgresql, Proxysql, v.v...</a:t>
            </a:r>
          </a:p>
          <a:p>
            <a:pPr lvl="0"/>
            <a:r>
              <a:rPr lang="vi-VN" dirty="0">
                <a:latin typeface="Times New Roman" pitchFamily="18" charset="0"/>
                <a:cs typeface="Times New Roman" pitchFamily="18" charset="0"/>
              </a:rPr>
              <a:t>Cloud: Ansible cũng không quên kết hợp với các dịch vụ clound nổi tiếng như Amazon, Google, Docker, Linode, VMware, Digital Ocean, v.v...</a:t>
            </a:r>
          </a:p>
          <a:p>
            <a:pPr lvl="0"/>
            <a:r>
              <a:rPr lang="vi-VN" dirty="0">
                <a:latin typeface="Times New Roman" pitchFamily="18" charset="0"/>
                <a:cs typeface="Times New Roman" pitchFamily="18" charset="0"/>
              </a:rPr>
              <a:t>Windows: Mạnh mẽ với những module như win_copy, win_command, win_domain, win_file, win_shell</a:t>
            </a:r>
          </a:p>
          <a:p>
            <a:r>
              <a:rPr lang="vi-VN" dirty="0">
                <a:latin typeface="Times New Roman" pitchFamily="18" charset="0"/>
                <a:cs typeface="Times New Roman" pitchFamily="18" charset="0"/>
              </a:rPr>
              <a:t>Và còn hàng trăm module khác đã được ansible cung cấp sẵn.</a:t>
            </a:r>
          </a:p>
          <a:p>
            <a:r>
              <a:rPr lang="vi-VN" dirty="0">
                <a:latin typeface="Times New Roman" pitchFamily="18" charset="0"/>
                <a:cs typeface="Times New Roman" pitchFamily="18" charset="0"/>
              </a:rPr>
              <a:t>Ta có thể tham khảo thêm tại doc của ansible:</a:t>
            </a:r>
          </a:p>
          <a:p>
            <a:r>
              <a:rPr lang="vi-VN" u="sng" dirty="0">
                <a:latin typeface="Times New Roman" pitchFamily="18" charset="0"/>
                <a:cs typeface="Times New Roman" pitchFamily="18" charset="0"/>
                <a:hlinkClick r:id="rId2"/>
              </a:rPr>
              <a:t>https://docs.ansible.com/ansible/latest/modules/modules_by_category.html</a:t>
            </a:r>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1313199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571" y="157726"/>
            <a:ext cx="9905998" cy="1478570"/>
          </a:xfrm>
        </p:spPr>
        <p:txBody>
          <a:bodyPr/>
          <a:lstStyle/>
          <a:p>
            <a:r>
              <a:rPr lang="vi-VN" dirty="0" smtClean="0">
                <a:latin typeface="Times New Roman" pitchFamily="18" charset="0"/>
                <a:cs typeface="Times New Roman" pitchFamily="18" charset="0"/>
              </a:rPr>
              <a:t>IX . Mô Hình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1636296"/>
            <a:ext cx="10876547" cy="5053262"/>
          </a:xfrm>
        </p:spPr>
        <p:txBody>
          <a:bodyPr>
            <a:normAutofit/>
          </a:bodyPr>
          <a:lstStyle/>
          <a:p>
            <a:r>
              <a:rPr lang="en-US" b="1" dirty="0">
                <a:latin typeface="Times New Roman" pitchFamily="18" charset="0"/>
                <a:cs typeface="Times New Roman" pitchFamily="18" charset="0"/>
              </a:rPr>
              <a:t>Node server</a:t>
            </a:r>
            <a:endParaRPr lang="vi-VN" dirty="0">
              <a:latin typeface="Times New Roman" pitchFamily="18" charset="0"/>
              <a:cs typeface="Times New Roman" pitchFamily="18" charset="0"/>
            </a:endParaRPr>
          </a:p>
          <a:p>
            <a:pPr lvl="1"/>
            <a:r>
              <a:rPr lang="en-US" dirty="0">
                <a:latin typeface="Times New Roman" pitchFamily="18" charset="0"/>
                <a:cs typeface="Times New Roman" pitchFamily="18" charset="0"/>
              </a:rPr>
              <a:t>Centos 7</a:t>
            </a:r>
            <a:endParaRPr lang="vi-VN" dirty="0">
              <a:latin typeface="Times New Roman" pitchFamily="18" charset="0"/>
              <a:cs typeface="Times New Roman" pitchFamily="18" charset="0"/>
            </a:endParaRPr>
          </a:p>
          <a:p>
            <a:pPr lvl="1"/>
            <a:r>
              <a:rPr lang="en-US" dirty="0">
                <a:latin typeface="Times New Roman" pitchFamily="18" charset="0"/>
                <a:cs typeface="Times New Roman" pitchFamily="18" charset="0"/>
              </a:rPr>
              <a:t>IP: 192.168.91.170/24</a:t>
            </a:r>
            <a:endParaRPr lang="vi-VN" dirty="0">
              <a:latin typeface="Times New Roman" pitchFamily="18" charset="0"/>
              <a:cs typeface="Times New Roman" pitchFamily="18" charset="0"/>
            </a:endParaRPr>
          </a:p>
          <a:p>
            <a:pPr lvl="1"/>
            <a:r>
              <a:rPr lang="en-US" dirty="0">
                <a:latin typeface="Times New Roman" pitchFamily="18" charset="0"/>
                <a:cs typeface="Times New Roman" pitchFamily="18" charset="0"/>
              </a:rPr>
              <a:t>RAM: 2G</a:t>
            </a:r>
            <a:endParaRPr lang="vi-VN" dirty="0">
              <a:latin typeface="Times New Roman" pitchFamily="18" charset="0"/>
              <a:cs typeface="Times New Roman" pitchFamily="18" charset="0"/>
            </a:endParaRPr>
          </a:p>
          <a:p>
            <a:r>
              <a:rPr lang="en-US" b="1" dirty="0">
                <a:latin typeface="Times New Roman" pitchFamily="18" charset="0"/>
                <a:cs typeface="Times New Roman" pitchFamily="18" charset="0"/>
              </a:rPr>
              <a:t>Node client:</a:t>
            </a:r>
            <a:endParaRPr lang="vi-VN" dirty="0">
              <a:latin typeface="Times New Roman" pitchFamily="18" charset="0"/>
              <a:cs typeface="Times New Roman" pitchFamily="18" charset="0"/>
            </a:endParaRPr>
          </a:p>
          <a:p>
            <a:pPr lvl="1"/>
            <a:r>
              <a:rPr lang="en-US" dirty="0">
                <a:latin typeface="Times New Roman" pitchFamily="18" charset="0"/>
                <a:cs typeface="Times New Roman" pitchFamily="18" charset="0"/>
              </a:rPr>
              <a:t>Centos 7</a:t>
            </a:r>
            <a:endParaRPr lang="vi-VN" dirty="0">
              <a:latin typeface="Times New Roman" pitchFamily="18" charset="0"/>
              <a:cs typeface="Times New Roman" pitchFamily="18" charset="0"/>
            </a:endParaRPr>
          </a:p>
          <a:p>
            <a:pPr lvl="1"/>
            <a:r>
              <a:rPr lang="en-US" dirty="0">
                <a:latin typeface="Times New Roman" pitchFamily="18" charset="0"/>
                <a:cs typeface="Times New Roman" pitchFamily="18" charset="0"/>
              </a:rPr>
              <a:t>IP: 192.168.91.171/24</a:t>
            </a:r>
            <a:endParaRPr lang="vi-VN" dirty="0">
              <a:latin typeface="Times New Roman" pitchFamily="18" charset="0"/>
              <a:cs typeface="Times New Roman" pitchFamily="18" charset="0"/>
            </a:endParaRPr>
          </a:p>
          <a:p>
            <a:pPr lvl="1"/>
            <a:r>
              <a:rPr lang="en-US" dirty="0">
                <a:latin typeface="Times New Roman" pitchFamily="18" charset="0"/>
                <a:cs typeface="Times New Roman" pitchFamily="18" charset="0"/>
              </a:rPr>
              <a:t>RAM: 1G</a:t>
            </a:r>
            <a:endParaRPr lang="vi-VN" dirty="0">
              <a:latin typeface="Times New Roman" pitchFamily="18" charset="0"/>
              <a:cs typeface="Times New Roman" pitchFamily="18" charset="0"/>
            </a:endParaRPr>
          </a:p>
          <a:p>
            <a:r>
              <a:rPr lang="en-US" b="1" dirty="0">
                <a:latin typeface="Times New Roman" pitchFamily="18" charset="0"/>
                <a:cs typeface="Times New Roman" pitchFamily="18" charset="0"/>
              </a:rPr>
              <a:t>Server </a:t>
            </a:r>
            <a:r>
              <a:rPr lang="en-US" b="1" dirty="0" err="1">
                <a:latin typeface="Times New Roman" pitchFamily="18" charset="0"/>
                <a:cs typeface="Times New Roman" pitchFamily="18" charset="0"/>
              </a:rPr>
              <a:t>đã</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trao</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đổi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ssh</a:t>
            </a:r>
            <a:r>
              <a:rPr lang="en-US" b="1" dirty="0">
                <a:latin typeface="Times New Roman" pitchFamily="18" charset="0"/>
                <a:cs typeface="Times New Roman" pitchFamily="18" charset="0"/>
              </a:rPr>
              <a:t> public key </a:t>
            </a:r>
            <a:r>
              <a:rPr lang="en-US" b="1" dirty="0" err="1">
                <a:latin typeface="Times New Roman" pitchFamily="18" charset="0"/>
                <a:cs typeface="Times New Roman" pitchFamily="18" charset="0"/>
              </a:rPr>
              <a:t>với</a:t>
            </a:r>
            <a:r>
              <a:rPr lang="en-US" b="1" dirty="0">
                <a:latin typeface="Times New Roman" pitchFamily="18" charset="0"/>
                <a:cs typeface="Times New Roman" pitchFamily="18" charset="0"/>
              </a:rPr>
              <a:t> client</a:t>
            </a:r>
            <a:endParaRPr lang="vi-V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13199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2830535"/>
          </a:xfrm>
        </p:spPr>
        <p:txBody>
          <a:bodyPr>
            <a:noAutofit/>
          </a:bodyPr>
          <a:lstStyle/>
          <a:p>
            <a:pPr algn="ct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r>
              <a:rPr lang="en-US" sz="5400" dirty="0" smtClean="0">
                <a:latin typeface="Times New Roman" pitchFamily="18" charset="0"/>
                <a:cs typeface="Times New Roman" pitchFamily="18" charset="0"/>
              </a:rPr>
              <a:t>Demo</a:t>
            </a:r>
            <a:endParaRPr lang="en-US" sz="5400" dirty="0">
              <a:latin typeface="Times New Roman" pitchFamily="18" charset="0"/>
              <a:cs typeface="Times New Roman" pitchFamily="18" charset="0"/>
            </a:endParaRPr>
          </a:p>
        </p:txBody>
      </p:sp>
    </p:spTree>
    <p:extLst>
      <p:ext uri="{BB962C8B-B14F-4D97-AF65-F5344CB8AC3E}">
        <p14:creationId xmlns:p14="http://schemas.microsoft.com/office/powerpoint/2010/main" val="62620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4659335"/>
          </a:xfrm>
        </p:spPr>
        <p:txBody>
          <a:bodyPr>
            <a:normAutofit/>
          </a:bodyPr>
          <a:lstStyle/>
          <a:p>
            <a:pPr algn="ctr"/>
            <a:r>
              <a:rPr lang="en-US" sz="8800" dirty="0">
                <a:latin typeface="Times New Roman" pitchFamily="18" charset="0"/>
                <a:cs typeface="Times New Roman" pitchFamily="18" charset="0"/>
              </a:rPr>
              <a:t>Thank you</a:t>
            </a:r>
            <a:br>
              <a:rPr lang="en-US" sz="8800" dirty="0">
                <a:latin typeface="Times New Roman" pitchFamily="18" charset="0"/>
                <a:cs typeface="Times New Roman" pitchFamily="18" charset="0"/>
              </a:rPr>
            </a:br>
            <a:endParaRPr lang="en-US" sz="8800" dirty="0">
              <a:latin typeface="Times New Roman" pitchFamily="18" charset="0"/>
              <a:cs typeface="Times New Roman" pitchFamily="18" charset="0"/>
            </a:endParaRPr>
          </a:p>
        </p:txBody>
      </p:sp>
    </p:spTree>
    <p:extLst>
      <p:ext uri="{BB962C8B-B14F-4D97-AF65-F5344CB8AC3E}">
        <p14:creationId xmlns:p14="http://schemas.microsoft.com/office/powerpoint/2010/main" val="312066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865" y="0"/>
            <a:ext cx="9905998" cy="1478570"/>
          </a:xfrm>
        </p:spPr>
        <p:txBody>
          <a:bodyPr/>
          <a:lstStyle/>
          <a:p>
            <a:r>
              <a:rPr lang="en-US" dirty="0" smtClean="0">
                <a:latin typeface="Times New Roman" pitchFamily="18" charset="0"/>
                <a:cs typeface="Times New Roman" pitchFamily="18" charset="0"/>
              </a:rPr>
              <a:t>Nội dung trình bày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32865" y="1363579"/>
            <a:ext cx="9905999" cy="4948989"/>
          </a:xfrm>
        </p:spPr>
        <p:txBody>
          <a:bodyPr/>
          <a:lstStyle/>
          <a:p>
            <a:r>
              <a:rPr lang="fr-FR" dirty="0">
                <a:latin typeface="Times New Roman" pitchFamily="18" charset="0"/>
                <a:cs typeface="Times New Roman" pitchFamily="18" charset="0"/>
              </a:rPr>
              <a:t>Bài </a:t>
            </a:r>
            <a:r>
              <a:rPr lang="vi-VN" dirty="0" smtClean="0">
                <a:latin typeface="Times New Roman" pitchFamily="18" charset="0"/>
                <a:cs typeface="Times New Roman" pitchFamily="18" charset="0"/>
              </a:rPr>
              <a:t>toán</a:t>
            </a:r>
            <a:r>
              <a:rPr lang="fr-FR" dirty="0" smtClean="0">
                <a:latin typeface="Times New Roman" pitchFamily="18" charset="0"/>
                <a:cs typeface="Times New Roman" pitchFamily="18" charset="0"/>
              </a:rPr>
              <a:t> </a:t>
            </a:r>
            <a:r>
              <a:rPr lang="fr-FR" dirty="0">
                <a:latin typeface="Times New Roman" pitchFamily="18" charset="0"/>
                <a:cs typeface="Times New Roman" pitchFamily="18" charset="0"/>
              </a:rPr>
              <a:t>đặt </a:t>
            </a:r>
            <a:r>
              <a:rPr lang="fr-FR" dirty="0" smtClean="0">
                <a:latin typeface="Times New Roman" pitchFamily="18" charset="0"/>
                <a:cs typeface="Times New Roman" pitchFamily="18" charset="0"/>
              </a:rPr>
              <a:t>ra</a:t>
            </a:r>
          </a:p>
          <a:p>
            <a:r>
              <a:rPr lang="fr-FR" dirty="0">
                <a:latin typeface="Times New Roman" pitchFamily="18" charset="0"/>
                <a:cs typeface="Times New Roman" pitchFamily="18" charset="0"/>
              </a:rPr>
              <a:t>Ansible </a:t>
            </a:r>
            <a:r>
              <a:rPr lang="vi-VN" dirty="0">
                <a:latin typeface="Times New Roman" pitchFamily="18" charset="0"/>
                <a:cs typeface="Times New Roman" pitchFamily="18" charset="0"/>
              </a:rPr>
              <a:t>là</a:t>
            </a:r>
            <a:r>
              <a:rPr lang="fr-FR" dirty="0">
                <a:latin typeface="Times New Roman" pitchFamily="18" charset="0"/>
                <a:cs typeface="Times New Roman" pitchFamily="18" charset="0"/>
              </a:rPr>
              <a:t> </a:t>
            </a:r>
            <a:r>
              <a:rPr lang="fr-FR" dirty="0" smtClean="0">
                <a:latin typeface="Times New Roman" pitchFamily="18" charset="0"/>
                <a:cs typeface="Times New Roman" pitchFamily="18" charset="0"/>
              </a:rPr>
              <a:t>gì?</a:t>
            </a:r>
          </a:p>
          <a:p>
            <a:r>
              <a:rPr lang="vi-VN" dirty="0">
                <a:latin typeface="Times New Roman" pitchFamily="18" charset="0"/>
                <a:cs typeface="Times New Roman" pitchFamily="18" charset="0"/>
              </a:rPr>
              <a:t>Ansible </a:t>
            </a:r>
            <a:r>
              <a:rPr lang="vi-VN" dirty="0" smtClean="0">
                <a:latin typeface="Times New Roman" pitchFamily="18" charset="0"/>
                <a:cs typeface="Times New Roman" pitchFamily="18" charset="0"/>
              </a:rPr>
              <a:t>được </a:t>
            </a:r>
            <a:r>
              <a:rPr lang="vi-VN" dirty="0">
                <a:latin typeface="Times New Roman" pitchFamily="18" charset="0"/>
                <a:cs typeface="Times New Roman" pitchFamily="18" charset="0"/>
              </a:rPr>
              <a:t>dùng khi nào</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r>
              <a:rPr lang="vi-VN" dirty="0">
                <a:latin typeface="Times New Roman" pitchFamily="18" charset="0"/>
                <a:cs typeface="Times New Roman" pitchFamily="18" charset="0"/>
              </a:rPr>
              <a:t>Ansible – có gì khó?</a:t>
            </a:r>
            <a:endParaRPr lang="en-US" dirty="0" smtClean="0">
              <a:latin typeface="Times New Roman" pitchFamily="18" charset="0"/>
              <a:cs typeface="Times New Roman" pitchFamily="18" charset="0"/>
            </a:endParaRPr>
          </a:p>
          <a:p>
            <a:r>
              <a:rPr lang="vi-VN" dirty="0">
                <a:latin typeface="Times New Roman" pitchFamily="18" charset="0"/>
                <a:cs typeface="Times New Roman" pitchFamily="18" charset="0"/>
              </a:rPr>
              <a:t>Ansible phù hợp với ai</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r>
              <a:rPr lang="vi-VN" dirty="0">
                <a:latin typeface="Times New Roman" pitchFamily="18" charset="0"/>
                <a:cs typeface="Times New Roman" pitchFamily="18" charset="0"/>
              </a:rPr>
              <a:t>Ansible – nên tiếp cận như thế nào</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Tại sao cần dùng </a:t>
            </a:r>
            <a:r>
              <a:rPr lang="en-US" dirty="0" smtClean="0">
                <a:latin typeface="Times New Roman" pitchFamily="18" charset="0"/>
                <a:cs typeface="Times New Roman" pitchFamily="18" charset="0"/>
              </a:rPr>
              <a:t>Ansible ?</a:t>
            </a:r>
          </a:p>
          <a:p>
            <a:r>
              <a:rPr lang="en-US" dirty="0" smtClean="0">
                <a:latin typeface="Times New Roman" pitchFamily="18" charset="0"/>
                <a:cs typeface="Times New Roman" pitchFamily="18" charset="0"/>
              </a:rPr>
              <a:t>Thành phần trong Ansible</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06734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782" y="221894"/>
            <a:ext cx="9905998" cy="1270022"/>
          </a:xfrm>
        </p:spPr>
        <p:txBody>
          <a:bodyPr/>
          <a:lstStyle/>
          <a:p>
            <a:r>
              <a:rPr lang="fr-FR"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I. </a:t>
            </a:r>
            <a:r>
              <a:rPr lang="fr-FR" dirty="0" err="1" smtClean="0">
                <a:latin typeface="Times New Roman" pitchFamily="18" charset="0"/>
                <a:cs typeface="Times New Roman" pitchFamily="18" charset="0"/>
              </a:rPr>
              <a:t>Bài</a:t>
            </a:r>
            <a:r>
              <a:rPr lang="fr-FR" dirty="0" smtClean="0">
                <a:latin typeface="Times New Roman" pitchFamily="18" charset="0"/>
                <a:cs typeface="Times New Roman" pitchFamily="18" charset="0"/>
              </a:rPr>
              <a:t> </a:t>
            </a:r>
            <a:r>
              <a:rPr lang="vi-VN" dirty="0">
                <a:latin typeface="Times New Roman" pitchFamily="18" charset="0"/>
                <a:cs typeface="Times New Roman" pitchFamily="18" charset="0"/>
              </a:rPr>
              <a:t>toán</a:t>
            </a:r>
            <a:r>
              <a:rPr lang="fr-FR" dirty="0">
                <a:latin typeface="Times New Roman" pitchFamily="18" charset="0"/>
                <a:cs typeface="Times New Roman" pitchFamily="18" charset="0"/>
              </a:rPr>
              <a:t> đặt ra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61474" y="1315453"/>
            <a:ext cx="11405938" cy="5390147"/>
          </a:xfrm>
        </p:spPr>
        <p:txBody>
          <a:bodyPr>
            <a:normAutofit fontScale="92500" lnSpcReduction="20000"/>
          </a:bodyPr>
          <a:lstStyle/>
          <a:p>
            <a:r>
              <a:rPr lang="fr-FR" sz="2600" dirty="0">
                <a:latin typeface="Times New Roman" pitchFamily="18" charset="0"/>
                <a:cs typeface="Times New Roman" pitchFamily="18" charset="0"/>
              </a:rPr>
              <a:t>Ngày nay, đi đâu chúng ta cũng bắt gặp cụm từ </a:t>
            </a:r>
            <a:r>
              <a:rPr lang="fr-FR" sz="2600" b="1" dirty="0">
                <a:latin typeface="Times New Roman" pitchFamily="18" charset="0"/>
                <a:cs typeface="Times New Roman" pitchFamily="18" charset="0"/>
              </a:rPr>
              <a:t>‘‘tự động hóa ’’</a:t>
            </a:r>
            <a:endParaRPr lang="en-US" sz="2600" dirty="0">
              <a:latin typeface="Times New Roman" pitchFamily="18" charset="0"/>
              <a:cs typeface="Times New Roman" pitchFamily="18" charset="0"/>
            </a:endParaRPr>
          </a:p>
          <a:p>
            <a:r>
              <a:rPr lang="fr-FR" sz="2600" dirty="0">
                <a:latin typeface="Times New Roman" pitchFamily="18" charset="0"/>
                <a:cs typeface="Times New Roman" pitchFamily="18" charset="0"/>
              </a:rPr>
              <a:t>Trên hệ thống, cụm từ này xuất hiện càng nhiều.</a:t>
            </a:r>
            <a:endParaRPr lang="en-US" sz="2600" dirty="0">
              <a:latin typeface="Times New Roman" pitchFamily="18" charset="0"/>
              <a:cs typeface="Times New Roman" pitchFamily="18" charset="0"/>
            </a:endParaRPr>
          </a:p>
          <a:p>
            <a:r>
              <a:rPr lang="fr-FR" sz="2600" dirty="0">
                <a:latin typeface="Times New Roman" pitchFamily="18" charset="0"/>
                <a:cs typeface="Times New Roman" pitchFamily="18" charset="0"/>
              </a:rPr>
              <a:t>Cách đấy không quá lâu, khoảng gần 10 năm trước, việc cài đặt các gói phần mềm, triển khai các hệ thống từ đơn giản cho đến phức tạp  đều do một tay người quản trị hệ thống làm. Và họ làm chủ yếu là thủ công - tự mình cài đặt từng bước một và đôi khi có sự hỗ trợ của script.</a:t>
            </a:r>
            <a:endParaRPr lang="en-US" sz="2600" dirty="0">
              <a:latin typeface="Times New Roman" pitchFamily="18" charset="0"/>
              <a:cs typeface="Times New Roman" pitchFamily="18" charset="0"/>
            </a:endParaRPr>
          </a:p>
          <a:p>
            <a:r>
              <a:rPr lang="fr-FR" sz="2600" dirty="0">
                <a:latin typeface="Times New Roman" pitchFamily="18" charset="0"/>
                <a:cs typeface="Times New Roman" pitchFamily="18" charset="0"/>
              </a:rPr>
              <a:t>Điều này dẫn tới việc nếu hệ thống càng lớn, việc triển khai càng chậm, việc sửa đổi, update hệ thống sau này sẽ dẫn tới vấn đề là thời gian downtime kéo dài, gây ngưng trệ hệ thống từ đó doanh thu công ty, doanh nghiệp bị giảm. Thêm vào đó việc triển khai thủ công rất dễ gặp lỗi vì rất có thể sysadmin sơ xót quên 1 câu lệnh, nhầm thứ tự câu lệnh hay sai version các package.</a:t>
            </a:r>
            <a:endParaRPr lang="en-US" sz="2600" dirty="0">
              <a:latin typeface="Times New Roman" pitchFamily="18" charset="0"/>
              <a:cs typeface="Times New Roman" pitchFamily="18" charset="0"/>
            </a:endParaRPr>
          </a:p>
          <a:p>
            <a:r>
              <a:rPr lang="fr-FR" sz="2600" dirty="0">
                <a:latin typeface="Times New Roman" pitchFamily="18" charset="0"/>
                <a:cs typeface="Times New Roman" pitchFamily="18" charset="0"/>
              </a:rPr>
              <a:t>Vì những lý do đó mà các Automation tool được ra đời và Ansible là một trong số đó.</a:t>
            </a:r>
            <a:endParaRPr lang="en-US" sz="26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50955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558" y="0"/>
            <a:ext cx="9777661" cy="1042737"/>
          </a:xfrm>
        </p:spPr>
        <p:txBody>
          <a:bodyPr/>
          <a:lstStyle/>
          <a:p>
            <a:r>
              <a:rPr lang="fr-FR" dirty="0" smtClean="0">
                <a:latin typeface="Times New Roman" pitchFamily="18" charset="0"/>
                <a:cs typeface="Times New Roman" pitchFamily="18" charset="0"/>
              </a:rPr>
              <a:t>II. </a:t>
            </a:r>
            <a:r>
              <a:rPr lang="fr-FR" dirty="0" err="1" smtClean="0">
                <a:latin typeface="Times New Roman" pitchFamily="18" charset="0"/>
                <a:cs typeface="Times New Roman" pitchFamily="18" charset="0"/>
              </a:rPr>
              <a:t>Ansible</a:t>
            </a:r>
            <a:r>
              <a:rPr lang="fr-FR" dirty="0" smtClean="0">
                <a:latin typeface="Times New Roman" pitchFamily="18" charset="0"/>
                <a:cs typeface="Times New Roman" pitchFamily="18" charset="0"/>
              </a:rPr>
              <a:t> </a:t>
            </a:r>
            <a:r>
              <a:rPr lang="vi-VN" dirty="0">
                <a:latin typeface="Times New Roman" pitchFamily="18" charset="0"/>
                <a:cs typeface="Times New Roman" pitchFamily="18" charset="0"/>
              </a:rPr>
              <a:t>là</a:t>
            </a:r>
            <a:r>
              <a:rPr lang="fr-FR" dirty="0">
                <a:latin typeface="Times New Roman" pitchFamily="18" charset="0"/>
                <a:cs typeface="Times New Roman" pitchFamily="18" charset="0"/>
              </a:rPr>
              <a:t> gì</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65221" y="818146"/>
            <a:ext cx="11582399" cy="5855369"/>
          </a:xfrm>
        </p:spPr>
        <p:txBody>
          <a:bodyPr>
            <a:noAutofit/>
          </a:bodyPr>
          <a:lstStyle/>
          <a:p>
            <a:r>
              <a:rPr lang="vi-VN" dirty="0">
                <a:latin typeface="Times New Roman" pitchFamily="18" charset="0"/>
                <a:cs typeface="Times New Roman" pitchFamily="18" charset="0"/>
              </a:rPr>
              <a:t>Ansible là một công cụ tự động hóa</a:t>
            </a:r>
            <a:r>
              <a:rPr lang="fr-FR" dirty="0">
                <a:latin typeface="Times New Roman" pitchFamily="18" charset="0"/>
                <a:cs typeface="Times New Roman" pitchFamily="18" charset="0"/>
              </a:rPr>
              <a:t> trong lĩnh vực IT</a:t>
            </a:r>
            <a:r>
              <a:rPr lang="vi-VN" dirty="0">
                <a:latin typeface="Times New Roman" pitchFamily="18" charset="0"/>
                <a:cs typeface="Times New Roman" pitchFamily="18" charset="0"/>
              </a:rPr>
              <a:t>. Nó có thể cấu hình các hệ thống, triển khai phần mềm và điều phối các tác vụ CNTT nâng cao hơn như triển khai liên tục ( continuous deployments) hoặc cập nhật hệ thống với mức downtime nhỏ nhất.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Ansible làm việc thông qua giao thức SSH</a:t>
            </a:r>
          </a:p>
          <a:p>
            <a:r>
              <a:rPr lang="vi-VN" b="1" dirty="0">
                <a:latin typeface="Times New Roman" pitchFamily="18" charset="0"/>
                <a:cs typeface="Times New Roman" pitchFamily="18" charset="0"/>
                <a:hlinkClick r:id="rId2"/>
              </a:rPr>
              <a:t>Tác giả ban đầu</a:t>
            </a:r>
            <a:r>
              <a:rPr lang="vi-VN" b="1" dirty="0">
                <a:latin typeface="Times New Roman" pitchFamily="18" charset="0"/>
                <a:cs typeface="Times New Roman" pitchFamily="18" charset="0"/>
              </a:rPr>
              <a:t>: </a:t>
            </a:r>
            <a:r>
              <a:rPr lang="vi-VN" dirty="0">
                <a:latin typeface="Times New Roman" pitchFamily="18" charset="0"/>
                <a:cs typeface="Times New Roman" pitchFamily="18" charset="0"/>
              </a:rPr>
              <a:t>Michael DeHaan</a:t>
            </a:r>
            <a:endParaRPr lang="en-US" dirty="0">
              <a:latin typeface="Times New Roman" pitchFamily="18" charset="0"/>
              <a:cs typeface="Times New Roman" pitchFamily="18" charset="0"/>
            </a:endParaRPr>
          </a:p>
          <a:p>
            <a:r>
              <a:rPr lang="vi-VN" b="1" dirty="0">
                <a:latin typeface="Times New Roman" pitchFamily="18" charset="0"/>
                <a:cs typeface="Times New Roman" pitchFamily="18" charset="0"/>
                <a:hlinkClick r:id="rId3"/>
              </a:rPr>
              <a:t>Ngày phát hành đầu tiên</a:t>
            </a:r>
            <a:r>
              <a:rPr lang="vi-VN" b="1" dirty="0">
                <a:latin typeface="Times New Roman" pitchFamily="18" charset="0"/>
                <a:cs typeface="Times New Roman" pitchFamily="18" charset="0"/>
              </a:rPr>
              <a:t>: </a:t>
            </a:r>
            <a:r>
              <a:rPr lang="vi-VN" dirty="0">
                <a:latin typeface="Times New Roman" pitchFamily="18" charset="0"/>
                <a:cs typeface="Times New Roman" pitchFamily="18" charset="0"/>
              </a:rPr>
              <a:t>20 tháng 2, 2012; 7 năm trước</a:t>
            </a:r>
            <a:endParaRPr lang="en-US" dirty="0">
              <a:latin typeface="Times New Roman" pitchFamily="18" charset="0"/>
              <a:cs typeface="Times New Roman" pitchFamily="18" charset="0"/>
            </a:endParaRPr>
          </a:p>
          <a:p>
            <a:r>
              <a:rPr lang="vi-VN" b="1" dirty="0">
                <a:latin typeface="Times New Roman" pitchFamily="18" charset="0"/>
                <a:cs typeface="Times New Roman" pitchFamily="18" charset="0"/>
                <a:hlinkClick r:id="rId4"/>
              </a:rPr>
              <a:t>Bản phát hành ổn định</a:t>
            </a:r>
            <a:r>
              <a:rPr lang="vi-VN" b="1" dirty="0">
                <a:latin typeface="Times New Roman" pitchFamily="18" charset="0"/>
                <a:cs typeface="Times New Roman" pitchFamily="18" charset="0"/>
              </a:rPr>
              <a:t>: </a:t>
            </a:r>
            <a:r>
              <a:rPr lang="vi-VN" dirty="0">
                <a:latin typeface="Times New Roman" pitchFamily="18" charset="0"/>
                <a:cs typeface="Times New Roman" pitchFamily="18" charset="0"/>
              </a:rPr>
              <a:t>2.9.1 / 14 tháng 11, 2019;</a:t>
            </a:r>
            <a:endParaRPr lang="en-US" dirty="0">
              <a:latin typeface="Times New Roman" pitchFamily="18" charset="0"/>
              <a:cs typeface="Times New Roman" pitchFamily="18" charset="0"/>
            </a:endParaRPr>
          </a:p>
          <a:p>
            <a:r>
              <a:rPr lang="vi-VN" b="1" dirty="0">
                <a:latin typeface="Times New Roman" pitchFamily="18" charset="0"/>
                <a:cs typeface="Times New Roman" pitchFamily="18" charset="0"/>
                <a:hlinkClick r:id="rId5"/>
              </a:rPr>
              <a:t>Nhà phát triển</a:t>
            </a:r>
            <a:r>
              <a:rPr lang="vi-VN" b="1" dirty="0">
                <a:latin typeface="Times New Roman" pitchFamily="18" charset="0"/>
                <a:cs typeface="Times New Roman" pitchFamily="18" charset="0"/>
              </a:rPr>
              <a:t>: </a:t>
            </a:r>
            <a:r>
              <a:rPr lang="vi-VN" dirty="0">
                <a:latin typeface="Times New Roman" pitchFamily="18" charset="0"/>
                <a:cs typeface="Times New Roman" pitchFamily="18" charset="0"/>
              </a:rPr>
              <a:t>Ansible Community / Ansible Inc. / Red Hat Inc.</a:t>
            </a:r>
            <a:endParaRPr lang="en-US" dirty="0">
              <a:latin typeface="Times New Roman" pitchFamily="18" charset="0"/>
              <a:cs typeface="Times New Roman" pitchFamily="18" charset="0"/>
            </a:endParaRPr>
          </a:p>
          <a:p>
            <a:r>
              <a:rPr lang="vi-VN" b="1" dirty="0">
                <a:latin typeface="Times New Roman" pitchFamily="18" charset="0"/>
                <a:cs typeface="Times New Roman" pitchFamily="18" charset="0"/>
                <a:hlinkClick r:id="rId6"/>
              </a:rPr>
              <a:t>Viết bằng</a:t>
            </a:r>
            <a:r>
              <a:rPr lang="vi-VN" b="1" dirty="0">
                <a:latin typeface="Times New Roman" pitchFamily="18" charset="0"/>
                <a:cs typeface="Times New Roman" pitchFamily="18" charset="0"/>
              </a:rPr>
              <a:t>: </a:t>
            </a:r>
            <a:r>
              <a:rPr lang="vi-VN" dirty="0">
                <a:latin typeface="Times New Roman" pitchFamily="18" charset="0"/>
                <a:cs typeface="Times New Roman" pitchFamily="18" charset="0"/>
                <a:hlinkClick r:id="rId7"/>
              </a:rPr>
              <a:t>Python</a:t>
            </a:r>
            <a:r>
              <a:rPr lang="vi-VN" dirty="0">
                <a:latin typeface="Times New Roman" pitchFamily="18" charset="0"/>
                <a:cs typeface="Times New Roman" pitchFamily="18" charset="0"/>
              </a:rPr>
              <a:t>, </a:t>
            </a:r>
            <a:r>
              <a:rPr lang="vi-VN" dirty="0">
                <a:latin typeface="Times New Roman" pitchFamily="18" charset="0"/>
                <a:cs typeface="Times New Roman" pitchFamily="18" charset="0"/>
                <a:hlinkClick r:id="rId8"/>
              </a:rPr>
              <a:t>PowerShell</a:t>
            </a:r>
            <a:r>
              <a:rPr lang="vi-VN" dirty="0">
                <a:latin typeface="Times New Roman" pitchFamily="18" charset="0"/>
                <a:cs typeface="Times New Roman" pitchFamily="18" charset="0"/>
              </a:rPr>
              <a:t>, </a:t>
            </a:r>
            <a:r>
              <a:rPr lang="vi-VN" dirty="0">
                <a:latin typeface="Times New Roman" pitchFamily="18" charset="0"/>
                <a:cs typeface="Times New Roman" pitchFamily="18" charset="0"/>
                <a:hlinkClick r:id="rId9"/>
              </a:rPr>
              <a:t>Ruby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51653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866" y="233508"/>
            <a:ext cx="9905998" cy="1478570"/>
          </a:xfrm>
        </p:spPr>
        <p:txBody>
          <a:bodyPr/>
          <a:lstStyle/>
          <a:p>
            <a:r>
              <a:rPr lang="vi-VN" dirty="0" smtClean="0"/>
              <a:t>III. Ansible </a:t>
            </a:r>
            <a:r>
              <a:rPr lang="vi-VN" dirty="0"/>
              <a:t>được dùng khi nào</a:t>
            </a:r>
            <a:r>
              <a:rPr lang="en-US" dirty="0"/>
              <a:t> ?</a:t>
            </a:r>
          </a:p>
        </p:txBody>
      </p:sp>
      <p:sp>
        <p:nvSpPr>
          <p:cNvPr id="3" name="Content Placeholder 2"/>
          <p:cNvSpPr>
            <a:spLocks noGrp="1"/>
          </p:cNvSpPr>
          <p:nvPr>
            <p:ph idx="1"/>
          </p:nvPr>
        </p:nvSpPr>
        <p:spPr>
          <a:xfrm>
            <a:off x="828592" y="1331495"/>
            <a:ext cx="10882145" cy="5149516"/>
          </a:xfrm>
        </p:spPr>
        <p:txBody>
          <a:bodyPr>
            <a:normAutofit fontScale="92500"/>
          </a:bodyPr>
          <a:lstStyle/>
          <a:p>
            <a:pPr lvl="0"/>
            <a:r>
              <a:rPr lang="vi-VN" dirty="0">
                <a:latin typeface="+mj-lt"/>
              </a:rPr>
              <a:t>Đảm bảo việc quản lý cấu hình của thiết bị, ứng dụng một cách hiệu quả, tức là quản lý đơn giản, kiểm soát được các cấu hình đúng và đủ hay chưa, chúng chạy có chính xác hay không.</a:t>
            </a:r>
            <a:endParaRPr lang="en-US" dirty="0">
              <a:latin typeface="+mj-lt"/>
            </a:endParaRPr>
          </a:p>
          <a:p>
            <a:pPr lvl="0"/>
            <a:r>
              <a:rPr lang="vi-VN" dirty="0">
                <a:latin typeface="+mj-lt"/>
              </a:rPr>
              <a:t>Tiết kiệm được công sức &amp; thời gian khi phải triển khai đi triển khai lại.</a:t>
            </a:r>
            <a:endParaRPr lang="en-US" dirty="0">
              <a:latin typeface="+mj-lt"/>
            </a:endParaRPr>
          </a:p>
          <a:p>
            <a:pPr lvl="0"/>
            <a:r>
              <a:rPr lang="vi-VN" dirty="0">
                <a:latin typeface="+mj-lt"/>
              </a:rPr>
              <a:t>Tái sử dụng được các bước triển khai trước đó (các bước lặp đi lặp lại khi cài đặt, cấu hình máy chủ, cấu hình ứng dụng)</a:t>
            </a:r>
            <a:endParaRPr lang="en-US" dirty="0">
              <a:latin typeface="+mj-lt"/>
            </a:endParaRPr>
          </a:p>
          <a:p>
            <a:pPr lvl="0"/>
            <a:r>
              <a:rPr lang="vi-VN" dirty="0">
                <a:latin typeface="+mj-lt"/>
              </a:rPr>
              <a:t>Tự động hóa và áp dụng hàng loạt các việc trên hoàng loạt các server, hàng loạt các ứng dụng với thời gian ngắn nhất.</a:t>
            </a:r>
            <a:endParaRPr lang="en-US" dirty="0">
              <a:latin typeface="+mj-lt"/>
            </a:endParaRPr>
          </a:p>
          <a:p>
            <a:pPr lvl="0"/>
            <a:r>
              <a:rPr lang="vi-VN" dirty="0">
                <a:latin typeface="+mj-lt"/>
              </a:rPr>
              <a:t>Ansible sẽ không phù hợp khi mà bạn chưa vững về các ứng dụng sẽ được bạn sử dụng ansible để quản lý. Do vậy, muốn làm được Ansible để tự động hóa việc triển khai, quản lý cấu hình cho ứng dụng nào đó thì hãy nắm chắc chắn về ứng dụng đó trước khi áp dụng.</a:t>
            </a:r>
            <a:endParaRPr lang="en-US" dirty="0">
              <a:latin typeface="+mj-lt"/>
            </a:endParaRPr>
          </a:p>
          <a:p>
            <a:endParaRPr lang="en-US" dirty="0">
              <a:latin typeface="+mj-lt"/>
            </a:endParaRPr>
          </a:p>
        </p:txBody>
      </p:sp>
    </p:spTree>
    <p:extLst>
      <p:ext uri="{BB962C8B-B14F-4D97-AF65-F5344CB8AC3E}">
        <p14:creationId xmlns:p14="http://schemas.microsoft.com/office/powerpoint/2010/main" val="2221769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613" y="173767"/>
            <a:ext cx="9905998" cy="1478570"/>
          </a:xfrm>
        </p:spPr>
        <p:txBody>
          <a:bodyPr/>
          <a:lstStyle/>
          <a:p>
            <a:r>
              <a:rPr lang="vi-VN" dirty="0" smtClean="0">
                <a:latin typeface="Times New Roman" pitchFamily="18" charset="0"/>
                <a:cs typeface="Times New Roman" pitchFamily="18" charset="0"/>
              </a:rPr>
              <a:t>IV. Ansible </a:t>
            </a:r>
            <a:r>
              <a:rPr lang="vi-VN" dirty="0">
                <a:latin typeface="Times New Roman" pitchFamily="18" charset="0"/>
                <a:cs typeface="Times New Roman" pitchFamily="18" charset="0"/>
              </a:rPr>
              <a:t>– có gì khó?</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9811" y="1652337"/>
            <a:ext cx="11325725" cy="4892842"/>
          </a:xfrm>
        </p:spPr>
        <p:txBody>
          <a:bodyPr>
            <a:normAutofit fontScale="92500" lnSpcReduction="20000"/>
          </a:bodyPr>
          <a:lstStyle/>
          <a:p>
            <a:pPr lvl="0"/>
            <a:r>
              <a:rPr lang="vi-VN" dirty="0">
                <a:latin typeface="Times New Roman" pitchFamily="18" charset="0"/>
                <a:cs typeface="Times New Roman" pitchFamily="18" charset="0"/>
              </a:rPr>
              <a:t>Nếu chưa có tư duy và thói quen tự động hóa (làm tự động các việc lặp đi lặp lại, thậm chí tự động một thứ trong tương lai sẽ làm lần đầu) thì khi tiếp cận độ khó tăng lên gấp đôi. Phải có thói quen tự động hóa trước đã, tức là trước đó không cần dùng ansible bạn đã phải dùng bash script hoặc python hoặc thứ tương tự để tự động các việc bạn phải làm. Thậm chí dùng người khác để tự động việc cho bạn :v.</a:t>
            </a:r>
            <a:endParaRPr lang="en-US" dirty="0">
              <a:latin typeface="Times New Roman" pitchFamily="18" charset="0"/>
              <a:cs typeface="Times New Roman" pitchFamily="18" charset="0"/>
            </a:endParaRPr>
          </a:p>
          <a:p>
            <a:pPr lvl="0"/>
            <a:r>
              <a:rPr lang="vi-VN" dirty="0">
                <a:latin typeface="Times New Roman" pitchFamily="18" charset="0"/>
                <a:cs typeface="Times New Roman" pitchFamily="18" charset="0"/>
              </a:rPr>
              <a:t>Ansible sẽ là khó nếu ngại đọc tài liệu hãng, ngại thực hành. </a:t>
            </a:r>
            <a:endParaRPr lang="en-US" dirty="0">
              <a:latin typeface="Times New Roman" pitchFamily="18" charset="0"/>
              <a:cs typeface="Times New Roman" pitchFamily="18" charset="0"/>
            </a:endParaRPr>
          </a:p>
          <a:p>
            <a:pPr lvl="0"/>
            <a:r>
              <a:rPr lang="vi-VN" dirty="0">
                <a:latin typeface="Times New Roman" pitchFamily="18" charset="0"/>
                <a:cs typeface="Times New Roman" pitchFamily="18" charset="0"/>
              </a:rPr>
              <a:t>Ansible sẽ là khó nếu không có kinh nghiệm về linux. Chủ yếu tiếp cận đầu tiên với ansible là những người làm về linux và phát huy tốt trên môi trường linux. Nếu muốn tìm hiểu tốt về Ansible thì hãy tìm hiểu linux trước.</a:t>
            </a:r>
            <a:endParaRPr lang="en-US" dirty="0">
              <a:latin typeface="Times New Roman" pitchFamily="18" charset="0"/>
              <a:cs typeface="Times New Roman" pitchFamily="18" charset="0"/>
            </a:endParaRPr>
          </a:p>
          <a:p>
            <a:pPr lvl="0"/>
            <a:r>
              <a:rPr lang="vi-VN" dirty="0">
                <a:latin typeface="Times New Roman" pitchFamily="18" charset="0"/>
                <a:cs typeface="Times New Roman" pitchFamily="18" charset="0"/>
              </a:rPr>
              <a:t>Ansible sẽ có nhiều thuật ngữ mới. Ngay cả từ khóa Ansible cũng là mới và trong tài liệu của nó cũng sẽ có những khái niệm mới. Với vấn đề này thì hiện nay lượng tài liệu về Ansible không phải là ít nữa rồi, tuy nhiên hãy tìm hiểu các thuật ngữ mới này như thuật ngữ về inventory, plays, playbooks, var, các module …. trước khi sử dụng.</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03622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vi-VN" dirty="0" smtClean="0">
                <a:latin typeface="Times New Roman" pitchFamily="18" charset="0"/>
                <a:cs typeface="Times New Roman" pitchFamily="18" charset="0"/>
              </a:rPr>
              <a:t>V. Ansible </a:t>
            </a:r>
            <a:r>
              <a:rPr lang="vi-VN" dirty="0">
                <a:latin typeface="Times New Roman" pitchFamily="18" charset="0"/>
                <a:cs typeface="Times New Roman" pitchFamily="18" charset="0"/>
              </a:rPr>
              <a:t>phù hợp với ai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86064" y="1478570"/>
            <a:ext cx="11117178" cy="5194946"/>
          </a:xfrm>
        </p:spPr>
        <p:txBody>
          <a:bodyPr/>
          <a:lstStyle/>
          <a:p>
            <a:pPr lvl="0"/>
            <a:r>
              <a:rPr lang="vi-VN" b="1" dirty="0">
                <a:latin typeface="Times New Roman" pitchFamily="18" charset="0"/>
                <a:cs typeface="Times New Roman" pitchFamily="18" charset="0"/>
              </a:rPr>
              <a:t>System admin</a:t>
            </a:r>
            <a:r>
              <a:rPr lang="vi-VN" dirty="0">
                <a:latin typeface="Times New Roman" pitchFamily="18" charset="0"/>
                <a:cs typeface="Times New Roman" pitchFamily="18" charset="0"/>
              </a:rPr>
              <a:t>: những người quản trị, triển khai các hệ thống ứng dụng trên môi trường Linux (là chủ yếu), Windows cũng có thể. Đặc điểm là công việc phải lặp đi lặp lại các nhiệm vụ triển khai, cấu hình, phân tích, đọc các log về vấn đề gặp phải.</a:t>
            </a:r>
            <a:endParaRPr lang="en-US" dirty="0">
              <a:latin typeface="Times New Roman" pitchFamily="18" charset="0"/>
              <a:cs typeface="Times New Roman" pitchFamily="18" charset="0"/>
            </a:endParaRPr>
          </a:p>
          <a:p>
            <a:pPr lvl="0"/>
            <a:r>
              <a:rPr lang="vi-VN" b="1" dirty="0">
                <a:latin typeface="Times New Roman" pitchFamily="18" charset="0"/>
                <a:cs typeface="Times New Roman" pitchFamily="18" charset="0"/>
              </a:rPr>
              <a:t>Developer</a:t>
            </a:r>
            <a:r>
              <a:rPr lang="vi-VN" dirty="0">
                <a:latin typeface="Times New Roman" pitchFamily="18" charset="0"/>
                <a:cs typeface="Times New Roman" pitchFamily="18" charset="0"/>
              </a:rPr>
              <a:t>: những nhà phát triển các ứng dụng, hay phải cài cắm mức cơ bản cho môi trường mà các sản phẩm các họ làm ra.</a:t>
            </a:r>
            <a:endParaRPr lang="en-US" dirty="0">
              <a:latin typeface="Times New Roman" pitchFamily="18" charset="0"/>
              <a:cs typeface="Times New Roman" pitchFamily="18" charset="0"/>
            </a:endParaRPr>
          </a:p>
          <a:p>
            <a:pPr lvl="0"/>
            <a:r>
              <a:rPr lang="vi-VN" b="1" dirty="0">
                <a:latin typeface="Times New Roman" pitchFamily="18" charset="0"/>
                <a:cs typeface="Times New Roman" pitchFamily="18" charset="0"/>
              </a:rPr>
              <a:t>DevOps</a:t>
            </a:r>
            <a:r>
              <a:rPr lang="vi-VN" dirty="0">
                <a:latin typeface="Times New Roman" pitchFamily="18" charset="0"/>
                <a:cs typeface="Times New Roman" pitchFamily="18" charset="0"/>
              </a:rPr>
              <a:t>: là người phải làm cả vai của lập trình viên và cả vai của system admin.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9914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034" y="0"/>
            <a:ext cx="9905998" cy="1478570"/>
          </a:xfrm>
        </p:spPr>
        <p:txBody>
          <a:bodyPr/>
          <a:lstStyle/>
          <a:p>
            <a:r>
              <a:rPr lang="vi-VN" dirty="0" smtClean="0">
                <a:latin typeface="Times New Roman" pitchFamily="18" charset="0"/>
                <a:cs typeface="Times New Roman" pitchFamily="18" charset="0"/>
              </a:rPr>
              <a:t>VI. Ansible </a:t>
            </a:r>
            <a:r>
              <a:rPr lang="vi-VN" dirty="0">
                <a:latin typeface="Times New Roman" pitchFamily="18" charset="0"/>
                <a:cs typeface="Times New Roman" pitchFamily="18" charset="0"/>
              </a:rPr>
              <a:t>– nên tiếp cận như thế nào?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1478570"/>
            <a:ext cx="11389896" cy="5379430"/>
          </a:xfrm>
        </p:spPr>
        <p:txBody>
          <a:bodyPr>
            <a:normAutofit/>
          </a:bodyPr>
          <a:lstStyle/>
          <a:p>
            <a:r>
              <a:rPr lang="vi-VN" dirty="0">
                <a:latin typeface="Times New Roman" pitchFamily="18" charset="0"/>
                <a:cs typeface="Times New Roman" pitchFamily="18" charset="0"/>
              </a:rPr>
              <a:t>- Cần có kiến thúc nền đối Linux.Tức là phải tàm tạm mức OS của Linux và một số ứng dụng cơ bản được triển khai trên linux cần thành thạo một chút, ví dụ: SSH, SSH Keypair, Apache, Nginx, Database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Tiếp theo là cần xây dựng một LAB tầm 03 máy chủ với các OS là CentOS7, CentOS6, Ubuntu Server 16.04, Ubuntu Server 18.04… để xây dựng một LAB có đủ môi trường để thực hành.</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Trước khi tìm hiểu ansible, tốt nhất là nên tự viết được hoặc đọc hiểu được các script bằng bash shell (cao hơn là các script bằng python) cho các ứng dụng cơ bản. Để từ đó ánh xạ sang và chuyển thể sang ngôn ngữ của Ansible</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21659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98" y="0"/>
            <a:ext cx="9905998" cy="1478570"/>
          </a:xfrm>
        </p:spPr>
        <p:txBody>
          <a:bodyPr/>
          <a:lstStyle/>
          <a:p>
            <a:r>
              <a:rPr lang="en-US" dirty="0" smtClean="0">
                <a:latin typeface="Times New Roman" pitchFamily="18" charset="0"/>
                <a:cs typeface="Times New Roman" pitchFamily="18" charset="0"/>
              </a:rPr>
              <a:t>VII.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sao cần dùng Ansible</a:t>
            </a:r>
          </a:p>
        </p:txBody>
      </p:sp>
      <p:sp>
        <p:nvSpPr>
          <p:cNvPr id="3" name="Content Placeholder 2"/>
          <p:cNvSpPr>
            <a:spLocks noGrp="1"/>
          </p:cNvSpPr>
          <p:nvPr>
            <p:ph idx="1"/>
          </p:nvPr>
        </p:nvSpPr>
        <p:spPr>
          <a:xfrm>
            <a:off x="729539" y="1704054"/>
            <a:ext cx="10729746" cy="4889251"/>
          </a:xfrm>
        </p:spPr>
        <p:txBody>
          <a:bodyPr>
            <a:normAutofit/>
          </a:bodyPr>
          <a:lstStyle/>
          <a:p>
            <a:pPr lvl="0"/>
            <a:r>
              <a:rPr lang="vi-VN" dirty="0">
                <a:latin typeface="Times New Roman" pitchFamily="18" charset="0"/>
                <a:cs typeface="Times New Roman" pitchFamily="18" charset="0"/>
              </a:rPr>
              <a:t>Ansible miễn phí và là 1 opensource</a:t>
            </a:r>
            <a:endParaRPr lang="en-US" dirty="0">
              <a:latin typeface="Times New Roman" pitchFamily="18" charset="0"/>
              <a:cs typeface="Times New Roman" pitchFamily="18" charset="0"/>
            </a:endParaRPr>
          </a:p>
          <a:p>
            <a:pPr lvl="0"/>
            <a:r>
              <a:rPr lang="vi-VN" dirty="0">
                <a:latin typeface="Times New Roman" pitchFamily="18" charset="0"/>
                <a:cs typeface="Times New Roman" pitchFamily="18" charset="0"/>
              </a:rPr>
              <a:t>Ansible sử dụng phương thức ssh</a:t>
            </a:r>
            <a:endParaRPr lang="en-US" dirty="0">
              <a:latin typeface="Times New Roman" pitchFamily="18" charset="0"/>
              <a:cs typeface="Times New Roman" pitchFamily="18" charset="0"/>
            </a:endParaRPr>
          </a:p>
          <a:p>
            <a:pPr lvl="0"/>
            <a:r>
              <a:rPr lang="vi-VN" dirty="0">
                <a:latin typeface="Times New Roman" pitchFamily="18" charset="0"/>
                <a:cs typeface="Times New Roman" pitchFamily="18" charset="0"/>
              </a:rPr>
              <a:t>Việc cài đặt không tốn nhiều tài nguyên</a:t>
            </a:r>
            <a:endParaRPr lang="en-US" dirty="0">
              <a:latin typeface="Times New Roman" pitchFamily="18" charset="0"/>
              <a:cs typeface="Times New Roman" pitchFamily="18" charset="0"/>
            </a:endParaRPr>
          </a:p>
          <a:p>
            <a:pPr lvl="0"/>
            <a:r>
              <a:rPr lang="vi-VN" dirty="0">
                <a:latin typeface="Times New Roman" pitchFamily="18" charset="0"/>
                <a:cs typeface="Times New Roman" pitchFamily="18" charset="0"/>
              </a:rPr>
              <a:t>Được phát triển bởi ngôn ngữ python. Nên nếu bạn muốn tạo thêm module thì cũng sử dụng bằng python</a:t>
            </a:r>
            <a:endParaRPr lang="en-US" dirty="0">
              <a:latin typeface="Times New Roman" pitchFamily="18" charset="0"/>
              <a:cs typeface="Times New Roman" pitchFamily="18" charset="0"/>
            </a:endParaRPr>
          </a:p>
          <a:p>
            <a:pPr lvl="0"/>
            <a:r>
              <a:rPr lang="vi-VN" dirty="0">
                <a:latin typeface="Times New Roman" pitchFamily="18" charset="0"/>
                <a:cs typeface="Times New Roman" pitchFamily="18" charset="0"/>
              </a:rPr>
              <a:t>Khá nhẹ và dễ setup</a:t>
            </a:r>
            <a:endParaRPr lang="en-US" dirty="0">
              <a:latin typeface="Times New Roman" pitchFamily="18" charset="0"/>
              <a:cs typeface="Times New Roman" pitchFamily="18" charset="0"/>
            </a:endParaRPr>
          </a:p>
          <a:p>
            <a:pPr lvl="0"/>
            <a:r>
              <a:rPr lang="vi-VN" dirty="0">
                <a:latin typeface="Times New Roman" pitchFamily="18" charset="0"/>
                <a:cs typeface="Times New Roman" pitchFamily="18" charset="0"/>
              </a:rPr>
              <a:t>Các sciprt thường được dùng định dạng YAML</a:t>
            </a:r>
            <a:endParaRPr lang="en-US" dirty="0">
              <a:latin typeface="Times New Roman" pitchFamily="18" charset="0"/>
              <a:cs typeface="Times New Roman" pitchFamily="18" charset="0"/>
            </a:endParaRPr>
          </a:p>
          <a:p>
            <a:pPr lvl="0"/>
            <a:r>
              <a:rPr lang="vi-VN" dirty="0">
                <a:latin typeface="Times New Roman" pitchFamily="18" charset="0"/>
                <a:cs typeface="Times New Roman" pitchFamily="18" charset="0"/>
              </a:rPr>
              <a:t>Và Ansible có một cộng đồng tương tác lớn</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431395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94</TotalTime>
  <Words>1490</Words>
  <Application>Microsoft Office PowerPoint</Application>
  <PresentationFormat>Custom</PresentationFormat>
  <Paragraphs>129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Tìm hiểu, thử nghiệm về Ansible</vt:lpstr>
      <vt:lpstr>Nội dung trình bày</vt:lpstr>
      <vt:lpstr> I. Bài toán đặt ra</vt:lpstr>
      <vt:lpstr>II. Ansible là gì</vt:lpstr>
      <vt:lpstr>III. Ansible được dùng khi nào ?</vt:lpstr>
      <vt:lpstr>IV. Ansible – có gì khó?</vt:lpstr>
      <vt:lpstr>V. Ansible phù hợp với ai</vt:lpstr>
      <vt:lpstr>VI. Ansible – nên tiếp cận như thế nào?</vt:lpstr>
      <vt:lpstr>VII. Tại sao cần dùng Ansible</vt:lpstr>
      <vt:lpstr>VIII. THÀNH PHẦN TRONG ANSIBLE</vt:lpstr>
      <vt:lpstr>8.1. YAML</vt:lpstr>
      <vt:lpstr>8.2. PlayBOOK</vt:lpstr>
      <vt:lpstr>8.2.1 Một task</vt:lpstr>
      <vt:lpstr>8.2.2 Một Playbook</vt:lpstr>
      <vt:lpstr>8.3 inventory file</vt:lpstr>
      <vt:lpstr>8.4 Modules</vt:lpstr>
      <vt:lpstr>IX . Mô Hình</vt:lpstr>
      <vt:lpstr> Demo</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thử nghiệm về Ansible</dc:title>
  <dc:creator>Windows User</dc:creator>
  <cp:lastModifiedBy>phamkhanh</cp:lastModifiedBy>
  <cp:revision>8</cp:revision>
  <dcterms:created xsi:type="dcterms:W3CDTF">2019-12-23T10:09:03Z</dcterms:created>
  <dcterms:modified xsi:type="dcterms:W3CDTF">2019-12-23T12:53:36Z</dcterms:modified>
</cp:coreProperties>
</file>