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5"/>
  </p:notesMasterIdLst>
  <p:sldIdLst>
    <p:sldId id="283" r:id="rId2"/>
    <p:sldId id="282" r:id="rId3"/>
    <p:sldId id="258" r:id="rId4"/>
    <p:sldId id="259" r:id="rId5"/>
    <p:sldId id="260" r:id="rId6"/>
    <p:sldId id="261" r:id="rId7"/>
    <p:sldId id="285" r:id="rId8"/>
    <p:sldId id="263" r:id="rId9"/>
    <p:sldId id="284" r:id="rId10"/>
    <p:sldId id="266" r:id="rId11"/>
    <p:sldId id="267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8" r:id="rId21"/>
    <p:sldId id="279" r:id="rId22"/>
    <p:sldId id="281" r:id="rId23"/>
    <p:sldId id="280" r:id="rId24"/>
  </p:sldIdLst>
  <p:sldSz cx="12192000" cy="6858000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Tw Cen MT" panose="020B0602020104020603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OpPP0I54hrR+WgyCMWCVZFNY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77d0a15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77d0a15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5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855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28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24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397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50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205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446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126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454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23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707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9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6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02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0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35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81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38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002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1143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67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01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17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5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210" y="878187"/>
            <a:ext cx="8689976" cy="70617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723237"/>
            <a:ext cx="8689976" cy="1371599"/>
          </a:xfrm>
        </p:spPr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6990" y="1795935"/>
            <a:ext cx="13580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ĐỀ TÀI:</a:t>
            </a:r>
            <a:endParaRPr lang="vi-VN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52260" y="2648707"/>
            <a:ext cx="11425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 dirty="0" smtClean="0"/>
              <a:t>ECOMMER COMPANY CASE STUDY</a:t>
            </a:r>
            <a:endParaRPr lang="vi-VN" sz="5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75010" y="4647259"/>
            <a:ext cx="3001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Thực hiện: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smtClean="0"/>
              <a:t>PHẠM MINH THUẬN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smtClean="0"/>
              <a:t>NGUYÊN MẠNH CƯỜNG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3094684" y="4647259"/>
            <a:ext cx="3001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Hướng dẫn: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smtClean="0"/>
              <a:t>CAO QUANG HÒA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smtClean="0"/>
              <a:t>NGUYỄN ĐẠT</a:t>
            </a:r>
          </a:p>
        </p:txBody>
      </p:sp>
    </p:spTree>
    <p:extLst>
      <p:ext uri="{BB962C8B-B14F-4D97-AF65-F5344CB8AC3E}">
        <p14:creationId xmlns:p14="http://schemas.microsoft.com/office/powerpoint/2010/main" val="154876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25884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Năm</a:t>
                      </a:r>
                      <a:r>
                        <a:rPr lang="en-US" sz="2000" baseline="0" dirty="0" smtClean="0"/>
                        <a:t> 2017, </a:t>
                      </a:r>
                      <a:r>
                        <a:rPr lang="en-US" sz="2000" baseline="0" dirty="0" err="1" smtClean="0"/>
                        <a:t>tốc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trưởng</a:t>
                      </a:r>
                      <a:r>
                        <a:rPr lang="en-US" sz="2000" baseline="0" dirty="0" smtClean="0"/>
                        <a:t> Sales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orders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khuynh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hướng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hằng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giảm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 12,lần </a:t>
                      </a:r>
                      <a:r>
                        <a:rPr lang="en-US" sz="2000" baseline="0" dirty="0" err="1" smtClean="0"/>
                        <a:t>lượt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-26.4 %, -24.8%.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err="1" smtClean="0"/>
                        <a:t>Bên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cạnh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đó</a:t>
                      </a:r>
                      <a:r>
                        <a:rPr lang="en-US" sz="2000" baseline="0" dirty="0" smtClean="0"/>
                        <a:t>, AVG Sales per order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124 – 150 $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77" y="3120297"/>
            <a:ext cx="6919573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08356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Năm</a:t>
                      </a:r>
                      <a:r>
                        <a:rPr lang="en-US" sz="2000" baseline="0" dirty="0" smtClean="0"/>
                        <a:t> 2018, Sales </a:t>
                      </a:r>
                      <a:r>
                        <a:rPr lang="en-US" sz="2000" baseline="0" dirty="0" err="1" smtClean="0"/>
                        <a:t>tăng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 3, 4, 5 </a:t>
                      </a:r>
                      <a:r>
                        <a:rPr lang="en-US" sz="2000" baseline="0" dirty="0" err="1" smtClean="0"/>
                        <a:t>sao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giảm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dần</a:t>
                      </a:r>
                      <a:r>
                        <a:rPr lang="en-US" sz="2000" baseline="0" dirty="0" smtClean="0"/>
                        <a:t> ở </a:t>
                      </a:r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theo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orders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khuynh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hướng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-10.3 % </a:t>
                      </a:r>
                      <a:r>
                        <a:rPr lang="en-US" sz="2000" baseline="0" dirty="0" err="1" smtClean="0"/>
                        <a:t>đến</a:t>
                      </a:r>
                      <a:r>
                        <a:rPr lang="en-US" sz="2000" baseline="0" dirty="0" smtClean="0"/>
                        <a:t> 3.5%.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err="1" smtClean="0"/>
                        <a:t>Bên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cạnh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đó</a:t>
                      </a:r>
                      <a:r>
                        <a:rPr lang="en-US" sz="2000" baseline="0" dirty="0" smtClean="0"/>
                        <a:t>, AVG Sales per order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125 – 145 $ </a:t>
                      </a:r>
                      <a:r>
                        <a:rPr lang="en-US" sz="2000" baseline="0" dirty="0" err="1" smtClean="0"/>
                        <a:t>thấp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năm</a:t>
                      </a:r>
                      <a:r>
                        <a:rPr lang="en-US" sz="2000" baseline="0" dirty="0" smtClean="0"/>
                        <a:t> 2017.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94" y="2800278"/>
            <a:ext cx="7178662" cy="20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65156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Health_beauty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bed_bath_table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watch_gifts</a:t>
                      </a:r>
                      <a:r>
                        <a:rPr lang="en-US" sz="2000" baseline="0" dirty="0" smtClean="0"/>
                        <a:t>, </a:t>
                      </a:r>
                    </a:p>
                    <a:p>
                      <a:pPr algn="ctr"/>
                      <a:r>
                        <a:rPr lang="en-US" sz="2000" baseline="0" dirty="0" err="1" smtClean="0"/>
                        <a:t>sports_leisure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computers_accessory</a:t>
                      </a:r>
                      <a:r>
                        <a:rPr lang="en-US" sz="2000" baseline="0" dirty="0" smtClean="0"/>
                        <a:t>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Housewares,… 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top 10 </a:t>
                      </a:r>
                      <a:r>
                        <a:rPr lang="en-US" sz="2000" baseline="0" dirty="0" err="1" smtClean="0"/>
                        <a:t>sản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phẩm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mang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nhất</a:t>
                      </a:r>
                      <a:r>
                        <a:rPr lang="en-US" sz="2000" baseline="0" dirty="0" smtClean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4" y="1813124"/>
            <a:ext cx="7210425" cy="48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57213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trung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chủ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yếu</a:t>
                      </a:r>
                      <a:r>
                        <a:rPr lang="en-US" sz="2000" baseline="0" dirty="0" smtClean="0"/>
                        <a:t> ở South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434" y="1735241"/>
            <a:ext cx="323878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56994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bed_bath_table</a:t>
                      </a:r>
                      <a:r>
                        <a:rPr lang="en-US" sz="2000" baseline="0" dirty="0" smtClean="0"/>
                        <a:t>,</a:t>
                      </a:r>
                    </a:p>
                    <a:p>
                      <a:pPr algn="ctr"/>
                      <a:r>
                        <a:rPr lang="en-US" sz="2000" baseline="0" dirty="0" err="1" smtClean="0"/>
                        <a:t>Health_beauty</a:t>
                      </a:r>
                      <a:r>
                        <a:rPr lang="en-US" sz="2000" baseline="0" dirty="0" smtClean="0"/>
                        <a:t>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watch_gifts</a:t>
                      </a:r>
                      <a:r>
                        <a:rPr lang="en-US" sz="2000" baseline="0" dirty="0" smtClean="0"/>
                        <a:t>,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Housewares,… </a:t>
                      </a:r>
                    </a:p>
                    <a:p>
                      <a:pPr algn="ctr"/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top 10 </a:t>
                      </a:r>
                      <a:r>
                        <a:rPr lang="en-US" sz="2000" baseline="0" dirty="0" err="1" smtClean="0"/>
                        <a:t>danh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mục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lượng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nhất</a:t>
                      </a:r>
                      <a:r>
                        <a:rPr lang="en-US" sz="2000" baseline="0" dirty="0" smtClean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34" y="1742857"/>
            <a:ext cx="7281115" cy="49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7605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lượng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trung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chủ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yếu</a:t>
                      </a:r>
                      <a:r>
                        <a:rPr lang="en-US" sz="2000" baseline="0" dirty="0" smtClean="0"/>
                        <a:t> ở South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434" y="1735241"/>
            <a:ext cx="323878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706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lòng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như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thế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nào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đánh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1 </a:t>
                      </a:r>
                      <a:r>
                        <a:rPr lang="en-US" sz="2000" baseline="0" dirty="0" err="1" smtClean="0"/>
                        <a:t>sao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chiếm</a:t>
                      </a:r>
                      <a:r>
                        <a:rPr lang="en-US" sz="2000" baseline="0" dirty="0" smtClean="0"/>
                        <a:t> 10%,</a:t>
                      </a:r>
                    </a:p>
                    <a:p>
                      <a:pPr algn="ctr"/>
                      <a:r>
                        <a:rPr lang="en-US" sz="2000" baseline="0" dirty="0" err="1" smtClean="0"/>
                        <a:t>gần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bằng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đánh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2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3 </a:t>
                      </a:r>
                      <a:r>
                        <a:rPr lang="en-US" sz="2000" baseline="0" dirty="0" err="1" smtClean="0"/>
                        <a:t>sao</a:t>
                      </a:r>
                      <a:r>
                        <a:rPr lang="en-US" sz="20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82" y="1762012"/>
            <a:ext cx="7186434" cy="29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73930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lòng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như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thế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nào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Những</a:t>
                      </a:r>
                      <a:r>
                        <a:rPr lang="en-US" sz="2000" baseline="0" dirty="0" smtClean="0"/>
                        <a:t> State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lòng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nhỏ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r>
                        <a:rPr lang="en-US" sz="2000" baseline="0" dirty="0" smtClean="0"/>
                        <a:t> 4, </a:t>
                      </a:r>
                      <a:r>
                        <a:rPr lang="en-US" sz="2000" baseline="0" dirty="0" err="1" smtClean="0"/>
                        <a:t>lần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lượt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PE, PI, RJ, CE, BA, PA, SE, MA , AL, RR.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96" y="2367805"/>
            <a:ext cx="7128753" cy="32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2906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lòng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như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thế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nào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Xét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trường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State AL,</a:t>
                      </a:r>
                    </a:p>
                    <a:p>
                      <a:pPr algn="ctr"/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city </a:t>
                      </a:r>
                      <a:r>
                        <a:rPr lang="en-US" sz="2000" baseline="0" dirty="0" err="1" smtClean="0"/>
                        <a:t>tại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đây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đánh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thấp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dưới</a:t>
                      </a:r>
                      <a:r>
                        <a:rPr lang="en-US" sz="2000" baseline="0" dirty="0" smtClean="0"/>
                        <a:t> 4 </a:t>
                      </a:r>
                      <a:r>
                        <a:rPr lang="en-US" sz="2000" baseline="0" dirty="0" err="1" smtClean="0"/>
                        <a:t>như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agua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branca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cacimbinh</a:t>
                      </a:r>
                      <a:r>
                        <a:rPr lang="en-US" sz="2000" baseline="0" dirty="0" smtClean="0"/>
                        <a:t> as,…, </a:t>
                      </a:r>
                      <a:r>
                        <a:rPr lang="en-US" sz="2000" baseline="0" dirty="0" err="1" smtClean="0"/>
                        <a:t>Tương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state </a:t>
                      </a:r>
                      <a:r>
                        <a:rPr lang="en-US" sz="2000" baseline="0" dirty="0" err="1" smtClean="0"/>
                        <a:t>còn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03" y="1864888"/>
            <a:ext cx="5021697" cy="45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70982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lòng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như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thế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nào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city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lòng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thấp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r>
                        <a:rPr lang="en-US" sz="2000" baseline="0" dirty="0" smtClean="0"/>
                        <a:t> 4 </a:t>
                      </a:r>
                      <a:r>
                        <a:rPr lang="en-US" sz="2000" baseline="0" dirty="0" err="1" smtClean="0"/>
                        <a:t>được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màu</a:t>
                      </a:r>
                      <a:r>
                        <a:rPr lang="en-US" sz="2000" baseline="0" dirty="0" smtClean="0"/>
                        <a:t> cam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bổ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đều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/>
                        <a:t>Tương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state </a:t>
                      </a:r>
                      <a:r>
                        <a:rPr lang="en-US" sz="2000" baseline="0" dirty="0" err="1" smtClean="0"/>
                        <a:t>còn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algn="ctr"/>
                      <a:endParaRPr lang="en-US" sz="2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78" y="2055391"/>
            <a:ext cx="4916922" cy="43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77d0a156_0_18"/>
          <p:cNvSpPr txBox="1">
            <a:spLocks noGrp="1"/>
          </p:cNvSpPr>
          <p:nvPr>
            <p:ph type="subTitle" idx="1"/>
          </p:nvPr>
        </p:nvSpPr>
        <p:spPr>
          <a:xfrm>
            <a:off x="583799" y="1061859"/>
            <a:ext cx="2879400" cy="51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I. BỐI CẢNH</a:t>
            </a:r>
            <a:endParaRPr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Google Shape;90;g11d77d0a156_0_18"/>
          <p:cNvSpPr txBox="1">
            <a:spLocks noGrp="1"/>
          </p:cNvSpPr>
          <p:nvPr>
            <p:ph type="subTitle" idx="4294967295"/>
          </p:nvPr>
        </p:nvSpPr>
        <p:spPr>
          <a:xfrm>
            <a:off x="609600" y="1984375"/>
            <a:ext cx="287972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+mj-lt"/>
              </a:rPr>
              <a:t>II. ĐẶT CÂU HỎI</a:t>
            </a:r>
            <a:endParaRPr dirty="0">
              <a:latin typeface="+mj-lt"/>
            </a:endParaRPr>
          </a:p>
        </p:txBody>
      </p:sp>
      <p:sp>
        <p:nvSpPr>
          <p:cNvPr id="91" name="Google Shape;91;g11d77d0a156_0_18"/>
          <p:cNvSpPr txBox="1">
            <a:spLocks noGrp="1"/>
          </p:cNvSpPr>
          <p:nvPr>
            <p:ph type="subTitle" idx="4294967295"/>
          </p:nvPr>
        </p:nvSpPr>
        <p:spPr>
          <a:xfrm>
            <a:off x="600075" y="2913062"/>
            <a:ext cx="312737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+mj-lt"/>
              </a:rPr>
              <a:t>III. QUY TRÌNH NGHIỆP VỤ </a:t>
            </a:r>
            <a:endParaRPr dirty="0">
              <a:latin typeface="+mj-lt"/>
            </a:endParaRPr>
          </a:p>
        </p:txBody>
      </p:sp>
      <p:sp>
        <p:nvSpPr>
          <p:cNvPr id="92" name="Google Shape;92;g11d77d0a156_0_18"/>
          <p:cNvSpPr txBox="1">
            <a:spLocks noGrp="1"/>
          </p:cNvSpPr>
          <p:nvPr>
            <p:ph type="subTitle" idx="4294967295"/>
          </p:nvPr>
        </p:nvSpPr>
        <p:spPr>
          <a:xfrm>
            <a:off x="571500" y="3819525"/>
            <a:ext cx="50577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+mj-lt"/>
              </a:rPr>
              <a:t>IV. MÔ HÌNH DỮ LIỆU PHÂN TÍCH</a:t>
            </a:r>
            <a:endParaRPr dirty="0">
              <a:latin typeface="+mj-lt"/>
            </a:endParaRPr>
          </a:p>
        </p:txBody>
      </p:sp>
      <p:sp>
        <p:nvSpPr>
          <p:cNvPr id="93" name="Google Shape;93;g11d77d0a156_0_18"/>
          <p:cNvSpPr txBox="1">
            <a:spLocks noGrp="1"/>
          </p:cNvSpPr>
          <p:nvPr>
            <p:ph type="subTitle" idx="4294967295"/>
          </p:nvPr>
        </p:nvSpPr>
        <p:spPr>
          <a:xfrm>
            <a:off x="619124" y="4757738"/>
            <a:ext cx="656272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+mj-lt"/>
              </a:rPr>
              <a:t>V. XÁC ĐỊNH PHƯƠNG PHÁP </a:t>
            </a:r>
            <a:r>
              <a:rPr lang="en-US" b="1" dirty="0" smtClean="0">
                <a:latin typeface="+mj-lt"/>
              </a:rPr>
              <a:t>PHÂN </a:t>
            </a:r>
            <a:r>
              <a:rPr lang="en-US" b="1" dirty="0">
                <a:latin typeface="+mj-lt"/>
              </a:rPr>
              <a:t>TÍCH</a:t>
            </a:r>
            <a:endParaRPr dirty="0">
              <a:latin typeface="+mj-lt"/>
            </a:endParaRPr>
          </a:p>
        </p:txBody>
      </p:sp>
      <p:sp>
        <p:nvSpPr>
          <p:cNvPr id="9" name="Google Shape;93;g11d77d0a156_0_18"/>
          <p:cNvSpPr txBox="1">
            <a:spLocks/>
          </p:cNvSpPr>
          <p:nvPr/>
        </p:nvSpPr>
        <p:spPr>
          <a:xfrm>
            <a:off x="581024" y="5624513"/>
            <a:ext cx="6562725" cy="5175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vi. </a:t>
            </a:r>
            <a:r>
              <a:rPr lang="en-US" b="1" dirty="0" err="1" smtClean="0">
                <a:latin typeface="+mj-lt"/>
              </a:rPr>
              <a:t>Đưa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ra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kết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quả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38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12575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Lĩnh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vực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(areas)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cải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thiện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Xem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xét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mục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chạy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công</a:t>
                      </a:r>
                      <a:r>
                        <a:rPr lang="en-US" sz="2000" baseline="0" dirty="0" smtClean="0"/>
                        <a:t> 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72" y="1744761"/>
            <a:ext cx="7170627" cy="49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90717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Lĩnh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vực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(areas)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cải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thiện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Xét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từng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mục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đầu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healthy_beauty</a:t>
                      </a:r>
                      <a:r>
                        <a:rPr lang="en-US" sz="2000" baseline="0" dirty="0" smtClean="0"/>
                        <a:t>, ta </a:t>
                      </a:r>
                      <a:r>
                        <a:rPr lang="en-US" sz="2000" baseline="0" dirty="0" err="1" smtClean="0"/>
                        <a:t>thấy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lượng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phẩm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mục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quý</a:t>
                      </a:r>
                      <a:r>
                        <a:rPr lang="en-US" sz="2000" baseline="0" dirty="0" smtClean="0"/>
                        <a:t> 4 </a:t>
                      </a:r>
                      <a:r>
                        <a:rPr lang="en-US" sz="2000" baseline="0" dirty="0" err="1" smtClean="0"/>
                        <a:t>cuối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năm</a:t>
                      </a:r>
                      <a:r>
                        <a:rPr lang="en-US" sz="2000" baseline="0" dirty="0" smtClean="0"/>
                        <a:t>. Chi </a:t>
                      </a:r>
                      <a:r>
                        <a:rPr lang="en-US" sz="2000" baseline="0" dirty="0" err="1" smtClean="0"/>
                        <a:t>tiết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những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phẩm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phẩm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riêng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biệt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những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màu</a:t>
                      </a:r>
                      <a:r>
                        <a:rPr lang="en-US" sz="2000" baseline="0" dirty="0" smtClean="0"/>
                        <a:t> cam.</a:t>
                      </a:r>
                    </a:p>
                    <a:p>
                      <a:pPr algn="ctr"/>
                      <a:r>
                        <a:rPr lang="en-US" sz="2000" baseline="0" dirty="0" err="1" smtClean="0"/>
                        <a:t>Đề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xuất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những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chiến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lược</a:t>
                      </a:r>
                      <a:r>
                        <a:rPr lang="en-US" sz="2000" baseline="0" dirty="0" smtClean="0"/>
                        <a:t> sales </a:t>
                      </a:r>
                      <a:r>
                        <a:rPr lang="en-US" sz="2000" baseline="0" dirty="0" err="1" smtClean="0"/>
                        <a:t>vào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những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mục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phẩm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mang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cao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Ex: </a:t>
                      </a:r>
                      <a:r>
                        <a:rPr lang="en-US" sz="2000" baseline="0" dirty="0" err="1" smtClean="0"/>
                        <a:t>healthy_beauty</a:t>
                      </a:r>
                      <a:r>
                        <a:rPr lang="en-US" sz="20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1" y="1779178"/>
            <a:ext cx="7178390" cy="2118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41" y="3874510"/>
            <a:ext cx="7174584" cy="28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65794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295244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7240739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Lĩnh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vực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(areas)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cải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thiện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Mỗi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chỉ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đặt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duy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nhất</a:t>
                      </a:r>
                      <a:r>
                        <a:rPr lang="en-US" sz="2000" baseline="0" dirty="0" smtClean="0"/>
                        <a:t> 1 </a:t>
                      </a:r>
                      <a:r>
                        <a:rPr lang="en-US" sz="2000" baseline="0" dirty="0" err="1" smtClean="0"/>
                        <a:t>đơn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suốt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hoạt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nghiệp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từ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cuối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năm</a:t>
                      </a:r>
                      <a:r>
                        <a:rPr lang="en-US" sz="2000" baseline="0" dirty="0" smtClean="0"/>
                        <a:t> 2016 </a:t>
                      </a:r>
                      <a:r>
                        <a:rPr lang="en-US" sz="2000" baseline="0" dirty="0" err="1" smtClean="0"/>
                        <a:t>đến</a:t>
                      </a:r>
                      <a:r>
                        <a:rPr lang="en-US" sz="2000" baseline="0" dirty="0" smtClean="0"/>
                        <a:t> 31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 8 </a:t>
                      </a:r>
                      <a:r>
                        <a:rPr lang="en-US" sz="2000" baseline="0" dirty="0" err="1" smtClean="0"/>
                        <a:t>năm</a:t>
                      </a:r>
                      <a:r>
                        <a:rPr lang="en-US" sz="2000" baseline="0" dirty="0" smtClean="0"/>
                        <a:t> 2018. </a:t>
                      </a:r>
                    </a:p>
                    <a:p>
                      <a:pPr algn="ctr"/>
                      <a:r>
                        <a:rPr lang="en-US" sz="2000" baseline="0" dirty="0" err="1" smtClean="0"/>
                        <a:t>Cần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xuất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chất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lượng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phẩm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chăm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sóc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tốt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r>
                        <a:rPr lang="en-US" sz="20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4" y="1800224"/>
            <a:ext cx="71342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vi-VN" b="1" dirty="0"/>
              <a:t>Vi.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21813"/>
              </p:ext>
            </p:extLst>
          </p:nvPr>
        </p:nvGraphicFramePr>
        <p:xfrm>
          <a:off x="180975" y="719663"/>
          <a:ext cx="11887201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22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4040028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6153151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Lĩnh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vực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(areas)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cải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thiện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Tập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trung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lòng</a:t>
                      </a:r>
                      <a:r>
                        <a:rPr lang="en-US" sz="2000" baseline="0" dirty="0" smtClean="0"/>
                        <a:t> ở </a:t>
                      </a:r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state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màu</a:t>
                      </a:r>
                      <a:r>
                        <a:rPr lang="en-US" sz="2000" baseline="0" dirty="0" smtClean="0"/>
                        <a:t> cam ( </a:t>
                      </a:r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lòng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dưới</a:t>
                      </a:r>
                      <a:r>
                        <a:rPr lang="en-US" sz="2000" baseline="0" dirty="0" smtClean="0"/>
                        <a:t> 4),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mỗi</a:t>
                      </a:r>
                      <a:r>
                        <a:rPr lang="en-US" sz="2000" baseline="0" dirty="0" smtClean="0"/>
                        <a:t> state </a:t>
                      </a:r>
                      <a:r>
                        <a:rPr lang="en-US" sz="2000" baseline="0" dirty="0" err="1" smtClean="0"/>
                        <a:t>gồm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nhiều</a:t>
                      </a:r>
                      <a:r>
                        <a:rPr lang="en-US" sz="2000" baseline="0" dirty="0" smtClean="0"/>
                        <a:t> city, ex: MA. </a:t>
                      </a:r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city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màu</a:t>
                      </a:r>
                      <a:r>
                        <a:rPr lang="en-US" sz="2000" baseline="0" dirty="0" smtClean="0"/>
                        <a:t> cam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lòng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dưới</a:t>
                      </a:r>
                      <a:r>
                        <a:rPr lang="en-US" sz="2000" baseline="0" dirty="0" smtClean="0"/>
                        <a:t> 4, </a:t>
                      </a:r>
                      <a:r>
                        <a:rPr lang="en-US" sz="2000" baseline="0" dirty="0" err="1" smtClean="0"/>
                        <a:t>càng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nhỏ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thì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đánh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thấp</a:t>
                      </a:r>
                      <a:r>
                        <a:rPr lang="en-US" sz="2000" baseline="0" dirty="0" smtClean="0"/>
                        <a:t>.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err="1" smtClean="0"/>
                        <a:t>Đề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xuất</a:t>
                      </a:r>
                      <a:r>
                        <a:rPr lang="en-US" sz="2000" baseline="0" dirty="0" smtClean="0"/>
                        <a:t>: </a:t>
                      </a:r>
                      <a:r>
                        <a:rPr lang="en-US" sz="2000" baseline="0" dirty="0" err="1" smtClean="0"/>
                        <a:t>Cải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dịch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vụ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chăm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sóc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ở </a:t>
                      </a:r>
                      <a:r>
                        <a:rPr lang="en-US" sz="2000" baseline="0" dirty="0" err="1" smtClean="0"/>
                        <a:t>những</a:t>
                      </a:r>
                      <a:r>
                        <a:rPr lang="en-US" sz="2000" baseline="0" dirty="0" smtClean="0"/>
                        <a:t> city </a:t>
                      </a:r>
                      <a:r>
                        <a:rPr lang="en-US" sz="2000" baseline="0" dirty="0" err="1" smtClean="0"/>
                        <a:t>bị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đánh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thấp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giảm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thiểu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chậm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qua </a:t>
                      </a:r>
                      <a:r>
                        <a:rPr lang="en-US" sz="2000" baseline="0" dirty="0" err="1" smtClean="0"/>
                        <a:t>lựa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chọn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cung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cấp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dịch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vụ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tốt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r>
                        <a:rPr lang="en-US" sz="2000" baseline="0" dirty="0" smtClean="0"/>
                        <a:t>,… </a:t>
                      </a:r>
                      <a:r>
                        <a:rPr lang="en-US" sz="2000" baseline="0" dirty="0" err="1" smtClean="0"/>
                        <a:t>tăng</a:t>
                      </a:r>
                      <a:r>
                        <a:rPr lang="en-US" sz="2000" baseline="0" dirty="0" smtClean="0"/>
                        <a:t> voucher </a:t>
                      </a:r>
                      <a:r>
                        <a:rPr lang="en-US" sz="2000" baseline="0" dirty="0" err="1" smtClean="0"/>
                        <a:t>cho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nếu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chậm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trễ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phẩm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chất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lượng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chưa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tốt</a:t>
                      </a:r>
                      <a:r>
                        <a:rPr lang="en-US" sz="2000" baseline="0" dirty="0" smtClean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4" y="1762125"/>
            <a:ext cx="5819775" cy="1927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6" y="3738913"/>
            <a:ext cx="2971579" cy="2719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81" y="3717466"/>
            <a:ext cx="3165901" cy="28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440924" y="929859"/>
            <a:ext cx="2879325" cy="51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I. BỐI CẢNH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38698" y="1447060"/>
            <a:ext cx="1126755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Bạn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là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một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Data Analyst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làm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việc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cho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một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công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ty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thương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mại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điện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tử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tên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là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X.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Bạn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giao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nhiệm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vụ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chuẩn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bị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một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bài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thuyết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trình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để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trình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bày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tổng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quan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tình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hình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kinh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doanh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vận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hành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của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công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ty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tính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đến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thời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điểm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tại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cho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Giám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đốc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bán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hàng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Giám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đốc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vận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hành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Bạn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đốc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phân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tích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Vì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chỉ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dữ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liệu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đến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năm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2018,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nên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sẽ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giả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sử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tại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đang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là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tháng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9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năm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2018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các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dữ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liệu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sau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tháng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9/2018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bạn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thể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bỏ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qua)</a:t>
            </a:r>
          </a:p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Công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ty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trụ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sở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tại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Mỹ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tuy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nhiên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thành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lập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ở Brazil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là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lý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vì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sao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một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số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thông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viết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bằng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tiếng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Bồ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Đào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Nha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subTitle" idx="1"/>
          </p:nvPr>
        </p:nvSpPr>
        <p:spPr>
          <a:xfrm>
            <a:off x="440924" y="929859"/>
            <a:ext cx="2879325" cy="51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II. ĐẶT CÂU HỎI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994297" y="1447060"/>
            <a:ext cx="11047800" cy="465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câu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hỏi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đặt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ra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cho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bạn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như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sau</a:t>
            </a:r>
            <a:r>
              <a:rPr lang="en-US" sz="1800" b="1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endParaRPr lang="en-US" sz="1800" dirty="0" smtClean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AutoNum type="arabicPeriod"/>
            </a:pPr>
            <a:r>
              <a:rPr lang="en-US" sz="1800" dirty="0" err="1" smtClean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Tổng</a:t>
            </a:r>
            <a:r>
              <a:rPr lang="en-US" sz="1800" dirty="0" smtClean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quan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tình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hình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kinh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doanh</a:t>
            </a:r>
            <a:r>
              <a:rPr lang="en-US" sz="1800" dirty="0" smtClean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marL="342900" indent="-342900">
              <a:buAutoNum type="arabicPeriod"/>
            </a:pPr>
            <a:endParaRPr lang="en-US" sz="1800" dirty="0" smtClean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AutoNum type="arabicPeriod"/>
            </a:pPr>
            <a:endParaRPr lang="en-US" sz="1800" dirty="0" smtClean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endParaRPr lang="en-US" sz="1800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1800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Mức</a:t>
            </a:r>
            <a:r>
              <a:rPr lang="en-US" sz="1800" dirty="0" smtClean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độ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hài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lòng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của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khách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hàng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. </a:t>
            </a:r>
            <a:endParaRPr lang="en-US" sz="1800" dirty="0" smtClean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endParaRPr lang="en-US" sz="1800" dirty="0" smtClean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endParaRPr lang="en-US" sz="1800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US" sz="1800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Đề</a:t>
            </a:r>
            <a:r>
              <a:rPr lang="en-US" sz="1800" dirty="0" smtClean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xuất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2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đến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3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lĩnh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vực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(areas)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mà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công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ty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có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thể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cải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thiện</a:t>
            </a:r>
            <a:r>
              <a:rPr lang="en-US" sz="1800" dirty="0" smtClean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</a:t>
            </a:r>
            <a:endParaRPr lang="en-US" sz="1800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55174" y="201209"/>
            <a:ext cx="3127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III. QUY TRÌNH NGHIỆP VỤ 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6425" y="85725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https://drive.google.com/file/d/1xqSik6pX4CJe-xuN7vYLCio57UaSNRfX/view</a:t>
            </a:r>
          </a:p>
        </p:txBody>
      </p:sp>
      <p:sp>
        <p:nvSpPr>
          <p:cNvPr id="2" name="AutoShape 2" descr="https://lh5.googleusercontent.com/yeGUwv3XdR8m51_-LdXAx6KA_qV5YcqQSm-YKjfVsIFJbJw7PiQINnM5kB-_3L06ZUMEXFVcuEKm2JPdlHmVBUlvzIvGvO3FuBeh4baE6tKjjTnDeJpUeBBzg0TUFBCi2Q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lh5.googleusercontent.com/yeGUwv3XdR8m51_-LdXAx6KA_qV5YcqQSm-YKjfVsIFJbJw7PiQINnM5kB-_3L06ZUMEXFVcuEKm2JPdlHmVBUlvzIvGvO3FuBeh4baE6tKjjTnDeJpUeBBzg0TUFBCi2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000"/>
            <a:ext cx="12192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subTitle" idx="1"/>
          </p:nvPr>
        </p:nvSpPr>
        <p:spPr>
          <a:xfrm>
            <a:off x="440924" y="929859"/>
            <a:ext cx="3470676" cy="51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IV.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endParaRPr dirty="0"/>
          </a:p>
        </p:txBody>
      </p:sp>
      <p:sp>
        <p:nvSpPr>
          <p:cNvPr id="118" name="Google Shape;118;p5"/>
          <p:cNvSpPr txBox="1"/>
          <p:nvPr/>
        </p:nvSpPr>
        <p:spPr>
          <a:xfrm>
            <a:off x="0" y="2028085"/>
            <a:ext cx="5219700" cy="350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Chú</a:t>
            </a:r>
            <a:r>
              <a:rPr lang="en-US" sz="12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thích</a:t>
            </a:r>
            <a:r>
              <a:rPr lang="en-US" sz="1200" b="1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•"/>
            </a:pPr>
            <a:r>
              <a:rPr lang="en-US" sz="1200" b="1" i="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Facts: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bảng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Fact</a:t>
            </a:r>
            <a:r>
              <a:rPr lang="en-US" sz="1200" b="0" i="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AutoNum type="arabicPeriod"/>
            </a:pPr>
            <a:r>
              <a:rPr lang="en-US" sz="1200" b="1" i="0" u="none" strike="noStrike" cap="none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FtOrderReviews</a:t>
            </a:r>
            <a:r>
              <a:rPr lang="en-US" sz="1200" b="1" i="0" u="none" strike="noStrike" cap="none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 review score,..</a:t>
            </a:r>
            <a:endParaRPr dirty="0"/>
          </a:p>
          <a:p>
            <a:pPr marL="6858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AutoNum type="arabicPeriod"/>
            </a:pPr>
            <a:r>
              <a:rPr lang="en-US" sz="1200" b="1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FtOrderPayments</a:t>
            </a:r>
            <a:r>
              <a:rPr lang="en-US" sz="1200" b="1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payment_value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,… </a:t>
            </a:r>
          </a:p>
          <a:p>
            <a:pPr marL="457200" lvl="1">
              <a:lnSpc>
                <a:spcPct val="150000"/>
              </a:lnSpc>
              <a:buClr>
                <a:srgbClr val="212121"/>
              </a:buClr>
              <a:buSzPts val="1200"/>
            </a:pPr>
            <a:r>
              <a:rPr lang="en-US" sz="1200" b="1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3.    </a:t>
            </a:r>
            <a:r>
              <a:rPr lang="en-US" sz="1200" b="1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FtOrderItems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order_item_id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product_id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 price,…</a:t>
            </a:r>
            <a:endParaRPr lang="en-US" sz="12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</a:pPr>
            <a:endParaRPr lang="en-US" dirty="0" smtClean="0"/>
          </a:p>
          <a:p>
            <a:pPr marL="4572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</a:pPr>
            <a:endParaRPr dirty="0" smtClean="0"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•"/>
            </a:pPr>
            <a:r>
              <a:rPr lang="en-US" sz="1200" b="1" i="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200" b="1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imensions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4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bảng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Dim. </a:t>
            </a:r>
            <a:endParaRPr dirty="0"/>
          </a:p>
          <a:p>
            <a:pPr marL="685800" lvl="1" indent="-228600">
              <a:lnSpc>
                <a:spcPct val="150000"/>
              </a:lnSpc>
              <a:buClr>
                <a:srgbClr val="212121"/>
              </a:buClr>
              <a:buSzPts val="1200"/>
              <a:buFont typeface="Calibri"/>
              <a:buAutoNum type="arabicPeriod"/>
            </a:pPr>
            <a:r>
              <a:rPr lang="en-US" sz="1200" b="1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DimCustomers</a:t>
            </a:r>
            <a:r>
              <a:rPr lang="en-US" sz="12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customer_state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,...</a:t>
            </a:r>
            <a:endParaRPr sz="1200" dirty="0">
              <a:solidFill>
                <a:srgbClr val="212121"/>
              </a:solidFill>
              <a:latin typeface="Calibri"/>
              <a:ea typeface="Calibri"/>
              <a:cs typeface="Calibri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AutoNum type="arabicPeriod"/>
            </a:pPr>
            <a:r>
              <a:rPr lang="en-US" sz="1200" b="1" i="0" u="none" strike="noStrike" cap="none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DimDate</a:t>
            </a:r>
            <a:r>
              <a:rPr lang="en-US" sz="1200" b="1" i="0" u="none" strike="noStrike" cap="none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bảng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bằng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hàm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dax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685800" lvl="1" indent="-228600">
              <a:lnSpc>
                <a:spcPct val="150000"/>
              </a:lnSpc>
              <a:buClr>
                <a:srgbClr val="212121"/>
              </a:buClr>
              <a:buSzPts val="1200"/>
              <a:buFont typeface="Calibri"/>
              <a:buAutoNum type="arabicPeriod"/>
            </a:pPr>
            <a:r>
              <a:rPr lang="en-US" sz="1200" b="1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DimOrders</a:t>
            </a:r>
            <a:r>
              <a:rPr lang="en-US" sz="12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order_state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order_purchase_timestamp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,...</a:t>
            </a:r>
            <a:endParaRPr sz="1200" dirty="0">
              <a:solidFill>
                <a:srgbClr val="212121"/>
              </a:solidFill>
              <a:latin typeface="Calibri"/>
              <a:ea typeface="Calibri"/>
              <a:cs typeface="Calibri"/>
            </a:endParaRPr>
          </a:p>
          <a:p>
            <a:pPr marL="685800" lvl="1" indent="-228600">
              <a:lnSpc>
                <a:spcPct val="150000"/>
              </a:lnSpc>
              <a:buClr>
                <a:srgbClr val="212121"/>
              </a:buClr>
              <a:buSzPts val="1200"/>
              <a:buFont typeface="Calibri"/>
              <a:buAutoNum type="arabicPeriod"/>
            </a:pPr>
            <a:r>
              <a:rPr lang="en-US" sz="1200" b="1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DimProducts</a:t>
            </a:r>
            <a:r>
              <a:rPr lang="en-US" sz="1200" b="1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product_id</a:t>
            </a:r>
            <a:r>
              <a:rPr lang="en-US" sz="12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product_category_name_English</a:t>
            </a:r>
            <a:r>
              <a:rPr lang="en-US" sz="1200" dirty="0" smtClean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,...</a:t>
            </a:r>
            <a:endParaRPr sz="1200" dirty="0">
              <a:solidFill>
                <a:srgbClr val="21212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18" y="0"/>
            <a:ext cx="69458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V. Xác định phương pháp phân tích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85725"/>
            <a:ext cx="7610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https://drive.google.com/file/d/1o3O2j5OG6y6msSzbig8S3PpIDLR9CkfH/view?usp=sharing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638175"/>
            <a:ext cx="9096375" cy="6219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4891" y="789834"/>
            <a:ext cx="351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: Descriptive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858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/>
              <a:t>Vi. </a:t>
            </a:r>
            <a:r>
              <a:rPr lang="en-US" b="1" dirty="0" err="1" smtClean="0"/>
              <a:t>Đưa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endParaRPr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05666"/>
              </p:ext>
            </p:extLst>
          </p:nvPr>
        </p:nvGraphicFramePr>
        <p:xfrm>
          <a:off x="371476" y="719663"/>
          <a:ext cx="11696700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5581651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Có</a:t>
                      </a:r>
                      <a:r>
                        <a:rPr lang="en-US" sz="2000" baseline="0" dirty="0" smtClean="0"/>
                        <a:t> 97,04% </a:t>
                      </a:r>
                      <a:r>
                        <a:rPr lang="en-US" sz="2000" baseline="0" dirty="0" err="1" smtClean="0"/>
                        <a:t>đơn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hoàn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2028825"/>
            <a:ext cx="546105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subTitle" idx="1"/>
          </p:nvPr>
        </p:nvSpPr>
        <p:spPr>
          <a:xfrm>
            <a:off x="152399" y="272634"/>
            <a:ext cx="4324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dirty="0" smtClean="0"/>
              <a:t>VI</a:t>
            </a:r>
            <a:r>
              <a:rPr lang="vi-VN" b="1" dirty="0" smtClean="0"/>
              <a:t>. </a:t>
            </a:r>
            <a:r>
              <a:rPr lang="en-US" b="1" dirty="0" smtClean="0"/>
              <a:t>ĐƯA RA KẾT QUẢ</a:t>
            </a:r>
            <a:endParaRPr lang="vi-VN" dirty="0"/>
          </a:p>
        </p:txBody>
      </p:sp>
      <p:sp>
        <p:nvSpPr>
          <p:cNvPr id="125" name="Google Shape;125;p6"/>
          <p:cNvSpPr txBox="1"/>
          <p:nvPr/>
        </p:nvSpPr>
        <p:spPr>
          <a:xfrm>
            <a:off x="994298" y="1447060"/>
            <a:ext cx="87356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1476" y="719663"/>
          <a:ext cx="11696700" cy="597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1285595995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631184900"/>
                    </a:ext>
                  </a:extLst>
                </a:gridCol>
                <a:gridCol w="5581651">
                  <a:extLst>
                    <a:ext uri="{9D8B030D-6E8A-4147-A177-3AD203B41FA5}">
                      <a16:colId xmlns:a16="http://schemas.microsoft.com/office/drawing/2014/main" val="2058650895"/>
                    </a:ext>
                  </a:extLst>
                </a:gridCol>
              </a:tblGrid>
              <a:tr h="1042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hỏi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Câu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lời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37565"/>
                  </a:ext>
                </a:extLst>
              </a:tr>
              <a:tr h="49338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Tổng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trưởng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theo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038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36" y="2958388"/>
            <a:ext cx="5465754" cy="19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815</TotalTime>
  <Words>1191</Words>
  <Application>Microsoft Office PowerPoint</Application>
  <PresentationFormat>Widescreen</PresentationFormat>
  <Paragraphs>160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Times New Roman</vt:lpstr>
      <vt:lpstr>Roboto</vt:lpstr>
      <vt:lpstr>Arial</vt:lpstr>
      <vt:lpstr>Tw Cen MT</vt:lpstr>
      <vt:lpstr>Calibri</vt:lpstr>
      <vt:lpstr>Droplet</vt:lpstr>
      <vt:lpstr>Báo cáo cuối khóa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Chương</dc:creator>
  <cp:lastModifiedBy>MINH THUAN</cp:lastModifiedBy>
  <cp:revision>48</cp:revision>
  <dcterms:created xsi:type="dcterms:W3CDTF">2021-09-19T11:50:04Z</dcterms:created>
  <dcterms:modified xsi:type="dcterms:W3CDTF">2022-04-08T11:52:26Z</dcterms:modified>
</cp:coreProperties>
</file>